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handoutMasterIdLst>
    <p:handoutMasterId r:id="rId21"/>
  </p:handoutMasterIdLst>
  <p:sldIdLst>
    <p:sldId id="256" r:id="rId2"/>
    <p:sldId id="257" r:id="rId3"/>
    <p:sldId id="313" r:id="rId4"/>
    <p:sldId id="332" r:id="rId5"/>
    <p:sldId id="333" r:id="rId6"/>
    <p:sldId id="334" r:id="rId7"/>
    <p:sldId id="335" r:id="rId8"/>
    <p:sldId id="336" r:id="rId9"/>
    <p:sldId id="258" r:id="rId10"/>
    <p:sldId id="321" r:id="rId11"/>
    <p:sldId id="338" r:id="rId12"/>
    <p:sldId id="339" r:id="rId13"/>
    <p:sldId id="340" r:id="rId14"/>
    <p:sldId id="337" r:id="rId15"/>
    <p:sldId id="342" r:id="rId16"/>
    <p:sldId id="343" r:id="rId17"/>
    <p:sldId id="341" r:id="rId18"/>
    <p:sldId id="265" r:id="rId1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3681"/>
    <a:srgbClr val="002F9D"/>
    <a:srgbClr val="A7C2FF"/>
    <a:srgbClr val="2F4CB7"/>
    <a:srgbClr val="BFC9EF"/>
    <a:srgbClr val="4B68D1"/>
    <a:srgbClr val="253D92"/>
    <a:srgbClr val="89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26" autoAdjust="0"/>
    <p:restoredTop sz="76755" autoAdjust="0"/>
  </p:normalViewPr>
  <p:slideViewPr>
    <p:cSldViewPr>
      <p:cViewPr varScale="1">
        <p:scale>
          <a:sx n="84" d="100"/>
          <a:sy n="84" d="100"/>
        </p:scale>
        <p:origin x="1446" y="96"/>
      </p:cViewPr>
      <p:guideLst>
        <p:guide orient="horz" pos="2160"/>
        <p:guide pos="2880"/>
      </p:guideLst>
    </p:cSldViewPr>
  </p:slideViewPr>
  <p:outlineViewPr>
    <p:cViewPr>
      <p:scale>
        <a:sx n="33" d="100"/>
        <a:sy n="33" d="100"/>
      </p:scale>
      <p:origin x="0" y="-6912"/>
    </p:cViewPr>
  </p:outlineViewPr>
  <p:notesTextViewPr>
    <p:cViewPr>
      <p:scale>
        <a:sx n="100" d="100"/>
        <a:sy n="100" d="100"/>
      </p:scale>
      <p:origin x="0" y="0"/>
    </p:cViewPr>
  </p:notesTextViewPr>
  <p:sorterViewPr>
    <p:cViewPr varScale="1">
      <p:scale>
        <a:sx n="1" d="1"/>
        <a:sy n="1" d="1"/>
      </p:scale>
      <p:origin x="0" y="-893"/>
    </p:cViewPr>
  </p:sorterViewPr>
  <p:notesViewPr>
    <p:cSldViewPr>
      <p:cViewPr>
        <p:scale>
          <a:sx n="200" d="100"/>
          <a:sy n="200" d="100"/>
        </p:scale>
        <p:origin x="-444" y="496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212" cy="464193"/>
          </a:xfrm>
          <a:prstGeom prst="rect">
            <a:avLst/>
          </a:prstGeom>
        </p:spPr>
        <p:txBody>
          <a:bodyPr vert="horz" lIns="90379" tIns="45190" rIns="90379" bIns="4519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1619" y="0"/>
            <a:ext cx="3037212" cy="464193"/>
          </a:xfrm>
          <a:prstGeom prst="rect">
            <a:avLst/>
          </a:prstGeom>
        </p:spPr>
        <p:txBody>
          <a:bodyPr vert="horz" lIns="90379" tIns="45190" rIns="90379" bIns="45190" rtlCol="0"/>
          <a:lstStyle>
            <a:lvl1pPr algn="r" fontAlgn="auto">
              <a:spcBef>
                <a:spcPts val="0"/>
              </a:spcBef>
              <a:spcAft>
                <a:spcPts val="0"/>
              </a:spcAft>
              <a:defRPr sz="1200">
                <a:latin typeface="+mn-lt"/>
              </a:defRPr>
            </a:lvl1pPr>
          </a:lstStyle>
          <a:p>
            <a:pPr>
              <a:defRPr/>
            </a:pPr>
            <a:fld id="{96409737-B42F-4E99-BE9E-3150B19156F7}" type="datetimeFigureOut">
              <a:rPr lang="en-US"/>
              <a:pPr>
                <a:defRPr/>
              </a:pPr>
              <a:t>2/18/2019</a:t>
            </a:fld>
            <a:endParaRPr lang="en-US" dirty="0"/>
          </a:p>
        </p:txBody>
      </p:sp>
      <p:sp>
        <p:nvSpPr>
          <p:cNvPr id="4" name="Footer Placeholder 3"/>
          <p:cNvSpPr>
            <a:spLocks noGrp="1"/>
          </p:cNvSpPr>
          <p:nvPr>
            <p:ph type="ftr" sz="quarter" idx="2"/>
          </p:nvPr>
        </p:nvSpPr>
        <p:spPr>
          <a:xfrm>
            <a:off x="0" y="8830639"/>
            <a:ext cx="3037212" cy="464193"/>
          </a:xfrm>
          <a:prstGeom prst="rect">
            <a:avLst/>
          </a:prstGeom>
        </p:spPr>
        <p:txBody>
          <a:bodyPr vert="horz" lIns="90379" tIns="45190" rIns="90379" bIns="45190"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1619" y="8830639"/>
            <a:ext cx="3037212" cy="464193"/>
          </a:xfrm>
          <a:prstGeom prst="rect">
            <a:avLst/>
          </a:prstGeom>
        </p:spPr>
        <p:txBody>
          <a:bodyPr vert="horz" lIns="90379" tIns="45190" rIns="90379" bIns="45190" rtlCol="0" anchor="b"/>
          <a:lstStyle>
            <a:lvl1pPr algn="r" fontAlgn="auto">
              <a:spcBef>
                <a:spcPts val="0"/>
              </a:spcBef>
              <a:spcAft>
                <a:spcPts val="0"/>
              </a:spcAft>
              <a:defRPr sz="1200">
                <a:latin typeface="+mn-lt"/>
              </a:defRPr>
            </a:lvl1pPr>
          </a:lstStyle>
          <a:p>
            <a:pPr>
              <a:defRPr/>
            </a:pPr>
            <a:fld id="{475B7B7E-BD6A-4951-A152-0A8C255FD057}" type="slidenum">
              <a:rPr lang="en-US"/>
              <a:pPr>
                <a:defRPr/>
              </a:pPr>
              <a:t>‹#›</a:t>
            </a:fld>
            <a:endParaRPr lang="en-US" dirty="0"/>
          </a:p>
        </p:txBody>
      </p:sp>
    </p:spTree>
    <p:extLst>
      <p:ext uri="{BB962C8B-B14F-4D97-AF65-F5344CB8AC3E}">
        <p14:creationId xmlns:p14="http://schemas.microsoft.com/office/powerpoint/2010/main" val="11747685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212" cy="464193"/>
          </a:xfrm>
          <a:prstGeom prst="rect">
            <a:avLst/>
          </a:prstGeom>
        </p:spPr>
        <p:txBody>
          <a:bodyPr vert="horz" lIns="90379" tIns="45190" rIns="90379" bIns="4519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1619" y="0"/>
            <a:ext cx="3037212" cy="464193"/>
          </a:xfrm>
          <a:prstGeom prst="rect">
            <a:avLst/>
          </a:prstGeom>
        </p:spPr>
        <p:txBody>
          <a:bodyPr vert="horz" lIns="90379" tIns="45190" rIns="90379" bIns="45190" rtlCol="0"/>
          <a:lstStyle>
            <a:lvl1pPr algn="r" fontAlgn="auto">
              <a:spcBef>
                <a:spcPts val="0"/>
              </a:spcBef>
              <a:spcAft>
                <a:spcPts val="0"/>
              </a:spcAft>
              <a:defRPr sz="1200">
                <a:latin typeface="+mn-lt"/>
              </a:defRPr>
            </a:lvl1pPr>
          </a:lstStyle>
          <a:p>
            <a:pPr>
              <a:defRPr/>
            </a:pPr>
            <a:fld id="{FA0B40AD-C3B0-4F65-94B5-F66320FF2E04}" type="datetimeFigureOut">
              <a:rPr lang="en-US"/>
              <a:pPr>
                <a:defRPr/>
              </a:pPr>
              <a:t>2/18/2019</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0379" tIns="45190" rIns="90379" bIns="45190" rtlCol="0" anchor="ctr"/>
          <a:lstStyle/>
          <a:p>
            <a:pPr lvl="0"/>
            <a:endParaRPr lang="en-US" noProof="0" dirty="0"/>
          </a:p>
        </p:txBody>
      </p:sp>
      <p:sp>
        <p:nvSpPr>
          <p:cNvPr id="5" name="Notes Placeholder 4"/>
          <p:cNvSpPr>
            <a:spLocks noGrp="1"/>
          </p:cNvSpPr>
          <p:nvPr>
            <p:ph type="body" sz="quarter" idx="3"/>
          </p:nvPr>
        </p:nvSpPr>
        <p:spPr>
          <a:xfrm>
            <a:off x="700412" y="4416104"/>
            <a:ext cx="5609576" cy="4182440"/>
          </a:xfrm>
          <a:prstGeom prst="rect">
            <a:avLst/>
          </a:prstGeom>
        </p:spPr>
        <p:txBody>
          <a:bodyPr vert="horz" lIns="90379" tIns="45190" rIns="90379" bIns="4519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30639"/>
            <a:ext cx="3037212" cy="464193"/>
          </a:xfrm>
          <a:prstGeom prst="rect">
            <a:avLst/>
          </a:prstGeom>
        </p:spPr>
        <p:txBody>
          <a:bodyPr vert="horz" lIns="90379" tIns="45190" rIns="90379" bIns="45190"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1619" y="8830639"/>
            <a:ext cx="3037212" cy="464193"/>
          </a:xfrm>
          <a:prstGeom prst="rect">
            <a:avLst/>
          </a:prstGeom>
        </p:spPr>
        <p:txBody>
          <a:bodyPr vert="horz" lIns="90379" tIns="45190" rIns="90379" bIns="45190" rtlCol="0" anchor="b"/>
          <a:lstStyle>
            <a:lvl1pPr algn="r" fontAlgn="auto">
              <a:spcBef>
                <a:spcPts val="0"/>
              </a:spcBef>
              <a:spcAft>
                <a:spcPts val="0"/>
              </a:spcAft>
              <a:defRPr sz="1200">
                <a:latin typeface="+mn-lt"/>
              </a:defRPr>
            </a:lvl1pPr>
          </a:lstStyle>
          <a:p>
            <a:pPr>
              <a:defRPr/>
            </a:pPr>
            <a:fld id="{BD488F0C-6769-4BD1-B394-ECE77D272E4B}" type="slidenum">
              <a:rPr lang="en-US"/>
              <a:pPr>
                <a:defRPr/>
              </a:pPr>
              <a:t>‹#›</a:t>
            </a:fld>
            <a:endParaRPr lang="en-US" dirty="0"/>
          </a:p>
        </p:txBody>
      </p:sp>
    </p:spTree>
    <p:extLst>
      <p:ext uri="{BB962C8B-B14F-4D97-AF65-F5344CB8AC3E}">
        <p14:creationId xmlns:p14="http://schemas.microsoft.com/office/powerpoint/2010/main" val="122210079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51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943DFA-035C-4DA5-9840-62FA0030F74C}" type="slidenum">
              <a:rPr lang="en-US" smtClean="0"/>
              <a:pPr fontAlgn="base">
                <a:spcBef>
                  <a:spcPct val="0"/>
                </a:spcBef>
                <a:spcAft>
                  <a:spcPct val="0"/>
                </a:spcAft>
                <a:defRPr/>
              </a:pPr>
              <a:t>1</a:t>
            </a:fld>
            <a:endParaRPr lang="en-US" dirty="0"/>
          </a:p>
        </p:txBody>
      </p:sp>
      <p:sp>
        <p:nvSpPr>
          <p:cNvPr id="5" name="Notes Placeholder 2"/>
          <p:cNvSpPr>
            <a:spLocks noGrp="1"/>
          </p:cNvSpPr>
          <p:nvPr>
            <p:ph type="body" idx="1"/>
          </p:nvPr>
        </p:nvSpPr>
        <p:spPr/>
        <p:txBody>
          <a:bodyPr>
            <a:normAutofit/>
          </a:bodyPr>
          <a:lstStyle/>
          <a:p>
            <a:pPr>
              <a:defRPr/>
            </a:pPr>
            <a:r>
              <a:rPr lang="en-US" dirty="0">
                <a:latin typeface="Arial" pitchFamily="34" charset="0"/>
                <a:cs typeface="Arial" pitchFamily="34" charset="0"/>
              </a:rPr>
              <a:t>Good morning.</a:t>
            </a:r>
          </a:p>
          <a:p>
            <a:pPr>
              <a:defRPr/>
            </a:pPr>
            <a:endParaRPr lang="en-US" dirty="0">
              <a:latin typeface="Arial" pitchFamily="34" charset="0"/>
              <a:cs typeface="Arial" pitchFamily="34" charset="0"/>
            </a:endParaRPr>
          </a:p>
          <a:p>
            <a:pPr>
              <a:defRPr/>
            </a:pPr>
            <a:r>
              <a:rPr lang="en-US" dirty="0">
                <a:latin typeface="Arial" pitchFamily="34" charset="0"/>
                <a:cs typeface="Arial" pitchFamily="34" charset="0"/>
              </a:rPr>
              <a:t>I am Mike Baumann, one of the Statewide Utility Engineers in the Bureau of Technical Services, Utility and Access Unit.</a:t>
            </a:r>
          </a:p>
          <a:p>
            <a:pPr>
              <a:defRPr/>
            </a:pPr>
            <a:endParaRPr lang="en-US" dirty="0">
              <a:latin typeface="Arial" pitchFamily="34" charset="0"/>
              <a:cs typeface="Arial" pitchFamily="34" charset="0"/>
            </a:endParaRPr>
          </a:p>
          <a:p>
            <a:pPr>
              <a:defRPr/>
            </a:pPr>
            <a:r>
              <a:rPr lang="en-US" dirty="0">
                <a:latin typeface="Arial" pitchFamily="34" charset="0"/>
                <a:cs typeface="Arial" pitchFamily="34" charset="0"/>
              </a:rPr>
              <a:t>Surprise, surprise, another year has gone by and Buy America is still an important topic.</a:t>
            </a:r>
          </a:p>
        </p:txBody>
      </p:sp>
    </p:spTree>
    <p:extLst>
      <p:ext uri="{BB962C8B-B14F-4D97-AF65-F5344CB8AC3E}">
        <p14:creationId xmlns:p14="http://schemas.microsoft.com/office/powerpoint/2010/main" val="2098094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Now, let’s move onto our third subject which is examples of overhead electric items and whether or not that item must comply with Buy America.</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This first slide is for OH electric items that are a part of an agreement that was signed on or before January 15, 2016.</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As you can see, only the Anchor must comply with Buy America.</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The wood poles and cross arms are not subject to Buy America as they are not made of steel or iron.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The overhead conductor, underground cable, and guy are not subject to Buy America as they are attachment materials.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And the ground is not subject to Buy America as it is considered to be a minor hardware.</a:t>
            </a: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10</a:t>
            </a:fld>
            <a:endParaRPr lang="en-US" dirty="0"/>
          </a:p>
        </p:txBody>
      </p:sp>
    </p:spTree>
    <p:extLst>
      <p:ext uri="{BB962C8B-B14F-4D97-AF65-F5344CB8AC3E}">
        <p14:creationId xmlns:p14="http://schemas.microsoft.com/office/powerpoint/2010/main" val="4127518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This next slide is a continuation of the OH electric items that are a part of an agreement that was signed on or before January 15, 2016.</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As you can see, none of these materials must comply with Buy America as they are either considered an assembly material, attachment material, or contain less than 90% steel or iron.</a:t>
            </a: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11</a:t>
            </a:fld>
            <a:endParaRPr lang="en-US" dirty="0"/>
          </a:p>
        </p:txBody>
      </p:sp>
    </p:spTree>
    <p:extLst>
      <p:ext uri="{BB962C8B-B14F-4D97-AF65-F5344CB8AC3E}">
        <p14:creationId xmlns:p14="http://schemas.microsoft.com/office/powerpoint/2010/main" val="3782751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Now let’s look at these same OH electric items, but for an agreement that was signed after January 15, 2016.</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As you can see, now the Anchor, Guy, and Ground must comply with Buy America.</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In addition, the overhead conductor and underground cable maybe subject to Buy America. This really depends on whether or not these items are classified as predominantly steel or iron.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Finally, the wood poles and cross arms are not subject to Buy America as they are not made of steel or iron.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12</a:t>
            </a:fld>
            <a:endParaRPr lang="en-US" dirty="0"/>
          </a:p>
        </p:txBody>
      </p:sp>
    </p:spTree>
    <p:extLst>
      <p:ext uri="{BB962C8B-B14F-4D97-AF65-F5344CB8AC3E}">
        <p14:creationId xmlns:p14="http://schemas.microsoft.com/office/powerpoint/2010/main" val="20960571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This slide is a continuation of the OH electric items that are a part of an agreement that was signed after January 15, 2016.</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As you can see, now all of these items went from not having to comply with Buy America to having the potential to having to comply with Buy America.</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13</a:t>
            </a:fld>
            <a:endParaRPr lang="en-US" dirty="0"/>
          </a:p>
        </p:txBody>
      </p:sp>
    </p:spTree>
    <p:extLst>
      <p:ext uri="{BB962C8B-B14F-4D97-AF65-F5344CB8AC3E}">
        <p14:creationId xmlns:p14="http://schemas.microsoft.com/office/powerpoint/2010/main" val="26926324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Now, let’s look at a side by side comparison of OH electric items.</a:t>
            </a:r>
          </a:p>
          <a:p>
            <a:endParaRPr lang="en-US" dirty="0">
              <a:latin typeface="Arial" charset="0"/>
              <a:cs typeface="Arial" charset="0"/>
            </a:endParaRPr>
          </a:p>
          <a:p>
            <a:r>
              <a:rPr lang="en-US" dirty="0">
                <a:latin typeface="Arial" charset="0"/>
                <a:cs typeface="Arial" charset="0"/>
              </a:rPr>
              <a:t>It is very apparent that the United States District Court case decision has resulted in a lot more items being or maybe being subject to Buy America.</a:t>
            </a:r>
          </a:p>
          <a:p>
            <a:endParaRPr lang="en-US" dirty="0">
              <a:latin typeface="Arial" charset="0"/>
              <a:cs typeface="Arial" charset="0"/>
            </a:endParaRPr>
          </a:p>
          <a:p>
            <a:r>
              <a:rPr lang="en-US" dirty="0">
                <a:latin typeface="Arial" charset="0"/>
                <a:cs typeface="Arial" charset="0"/>
              </a:rPr>
              <a:t>This decision has made it a lot more difficult to comply with Buy America and is why having a clearer definition of predominantly steel is very important. </a:t>
            </a: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14</a:t>
            </a:fld>
            <a:endParaRPr lang="en-US" dirty="0"/>
          </a:p>
        </p:txBody>
      </p:sp>
    </p:spTree>
    <p:extLst>
      <p:ext uri="{BB962C8B-B14F-4D97-AF65-F5344CB8AC3E}">
        <p14:creationId xmlns:p14="http://schemas.microsoft.com/office/powerpoint/2010/main" val="31004798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Now, let’s move onto our fourth subject which is examples of gas pipeline items and whether or not that item must comply with Buy America.</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This slide is for gas pipeline items that are a part of an agreement that was signed on or before January 15, 2016.</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As you can see, the Steel Pipe, Elbows and Welding Rods must comply with Buy America.</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The remaining items are not subject to Buy America as they are either not made of steel or iron, contain less than 90% steel, considered an attachment material, or were not permanently incorporated as a part of the work.</a:t>
            </a: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15</a:t>
            </a:fld>
            <a:endParaRPr lang="en-US" dirty="0"/>
          </a:p>
        </p:txBody>
      </p:sp>
    </p:spTree>
    <p:extLst>
      <p:ext uri="{BB962C8B-B14F-4D97-AF65-F5344CB8AC3E}">
        <p14:creationId xmlns:p14="http://schemas.microsoft.com/office/powerpoint/2010/main" val="37512229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Now let’s look at these same gas pipeline items, but for an agreement that was signed after January 15, 2016.</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As you can see, now the Steel Pipe, Elbow, Welding Neck Flange, and Welding Rods must comply with Buy America.</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In addition, the Flange Gasket maybe subject to Buy America. This really depends on whether or not this item is classified as predominantly steel or iron.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Finally, the Stone and Steel Trench Box are still not subject to Buy America as they are not made of steel or iron or were not permanently incorporated as a part of the work.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16</a:t>
            </a:fld>
            <a:endParaRPr lang="en-US" dirty="0"/>
          </a:p>
        </p:txBody>
      </p:sp>
    </p:spTree>
    <p:extLst>
      <p:ext uri="{BB962C8B-B14F-4D97-AF65-F5344CB8AC3E}">
        <p14:creationId xmlns:p14="http://schemas.microsoft.com/office/powerpoint/2010/main" val="16294551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Just like for the OH electric items, let’s look at a side by side comparison of the gas pipeline items.</a:t>
            </a:r>
          </a:p>
          <a:p>
            <a:endParaRPr lang="en-US" dirty="0">
              <a:latin typeface="Arial" charset="0"/>
              <a:cs typeface="Arial" charset="0"/>
            </a:endParaRPr>
          </a:p>
          <a:p>
            <a:r>
              <a:rPr lang="en-US" dirty="0">
                <a:latin typeface="Arial" charset="0"/>
                <a:cs typeface="Arial" charset="0"/>
              </a:rPr>
              <a:t>Note that the United States District Court case decision does not appear to have as much of an effect on which items are or maybe subject to Buy America.</a:t>
            </a:r>
          </a:p>
          <a:p>
            <a:endParaRPr lang="en-US" dirty="0">
              <a:latin typeface="Arial" charset="0"/>
              <a:cs typeface="Arial" charset="0"/>
            </a:endParaRPr>
          </a:p>
          <a:p>
            <a:r>
              <a:rPr lang="en-US" dirty="0">
                <a:latin typeface="Arial" charset="0"/>
                <a:cs typeface="Arial" charset="0"/>
              </a:rPr>
              <a:t>This maybe why we have not been hearing about as much difficulty complying with Buy America for gas pipelines. </a:t>
            </a: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17</a:t>
            </a:fld>
            <a:endParaRPr lang="en-US" dirty="0"/>
          </a:p>
        </p:txBody>
      </p:sp>
    </p:spTree>
    <p:extLst>
      <p:ext uri="{BB962C8B-B14F-4D97-AF65-F5344CB8AC3E}">
        <p14:creationId xmlns:p14="http://schemas.microsoft.com/office/powerpoint/2010/main" val="3810581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Now, our final topic is an opportunity for you to ask questions about Buy America.</a:t>
            </a:r>
          </a:p>
          <a:p>
            <a:endParaRPr lang="en-US" dirty="0"/>
          </a:p>
          <a:p>
            <a:r>
              <a:rPr lang="en-US" dirty="0"/>
              <a:t>The subject of which we have grown to love!!!</a:t>
            </a:r>
          </a:p>
          <a:p>
            <a:endParaRPr lang="en-US" dirty="0"/>
          </a:p>
        </p:txBody>
      </p:sp>
      <p:sp>
        <p:nvSpPr>
          <p:cNvPr id="4" name="Slide Number Placeholder 3"/>
          <p:cNvSpPr>
            <a:spLocks noGrp="1"/>
          </p:cNvSpPr>
          <p:nvPr>
            <p:ph type="sldNum" sz="quarter" idx="5"/>
          </p:nvPr>
        </p:nvSpPr>
        <p:spPr/>
        <p:txBody>
          <a:bodyPr/>
          <a:lstStyle/>
          <a:p>
            <a:pPr>
              <a:defRPr/>
            </a:pPr>
            <a:fld id="{B1643886-938E-412C-8642-C6867C09FD0F}" type="slidenum">
              <a:rPr lang="en-US" smtClean="0"/>
              <a:pPr>
                <a:defRPr/>
              </a:pPr>
              <a:t>18</a:t>
            </a:fld>
            <a:endParaRPr lang="en-US" dirty="0"/>
          </a:p>
        </p:txBody>
      </p:sp>
    </p:spTree>
    <p:extLst>
      <p:ext uri="{BB962C8B-B14F-4D97-AF65-F5344CB8AC3E}">
        <p14:creationId xmlns:p14="http://schemas.microsoft.com/office/powerpoint/2010/main" val="4095912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Today, I will be talking about the revised Buy America certification form</a:t>
            </a:r>
          </a:p>
          <a:p>
            <a:endParaRPr lang="en-US" dirty="0">
              <a:latin typeface="Arial" charset="0"/>
              <a:cs typeface="Arial" charset="0"/>
            </a:endParaRPr>
          </a:p>
          <a:p>
            <a:r>
              <a:rPr lang="en-US" dirty="0">
                <a:latin typeface="Arial" charset="0"/>
                <a:cs typeface="Arial" charset="0"/>
              </a:rPr>
              <a:t>The predominantly steel rules that are still in place.</a:t>
            </a:r>
          </a:p>
          <a:p>
            <a:endParaRPr lang="en-US" dirty="0">
              <a:latin typeface="Arial" charset="0"/>
              <a:cs typeface="Arial" charset="0"/>
            </a:endParaRPr>
          </a:p>
          <a:p>
            <a:r>
              <a:rPr lang="en-US" dirty="0">
                <a:latin typeface="Arial" charset="0"/>
                <a:cs typeface="Arial" charset="0"/>
              </a:rPr>
              <a:t>Examples of some items that must comply with Buy America for overhead electric and gas pipelines.</a:t>
            </a:r>
          </a:p>
          <a:p>
            <a:endParaRPr lang="en-US" dirty="0">
              <a:latin typeface="Arial" charset="0"/>
              <a:cs typeface="Arial" charset="0"/>
            </a:endParaRPr>
          </a:p>
          <a:p>
            <a:r>
              <a:rPr lang="en-US" dirty="0">
                <a:latin typeface="Arial" charset="0"/>
                <a:cs typeface="Arial" charset="0"/>
              </a:rPr>
              <a:t>And finally, an opportunity for you to ask questions about Buy America.</a:t>
            </a:r>
          </a:p>
        </p:txBody>
      </p:sp>
      <p:sp>
        <p:nvSpPr>
          <p:cNvPr id="4" name="Slide Number Placeholder 3"/>
          <p:cNvSpPr>
            <a:spLocks noGrp="1"/>
          </p:cNvSpPr>
          <p:nvPr>
            <p:ph type="sldNum" sz="quarter" idx="5"/>
          </p:nvPr>
        </p:nvSpPr>
        <p:spPr/>
        <p:txBody>
          <a:bodyPr/>
          <a:lstStyle/>
          <a:p>
            <a:pPr>
              <a:defRPr/>
            </a:pPr>
            <a:fld id="{65628468-5D51-4B95-94B2-4733DE0C78AA}" type="slidenum">
              <a:rPr lang="en-US" smtClean="0"/>
              <a:pPr>
                <a:defRPr/>
              </a:pPr>
              <a:t>2</a:t>
            </a:fld>
            <a:endParaRPr lang="en-US" dirty="0"/>
          </a:p>
        </p:txBody>
      </p:sp>
    </p:spTree>
    <p:extLst>
      <p:ext uri="{BB962C8B-B14F-4D97-AF65-F5344CB8AC3E}">
        <p14:creationId xmlns:p14="http://schemas.microsoft.com/office/powerpoint/2010/main" val="1528121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The first topic is the revised Buy America certification form.</a:t>
            </a:r>
          </a:p>
          <a:p>
            <a:endParaRPr lang="en-US" dirty="0">
              <a:latin typeface="Arial" charset="0"/>
              <a:cs typeface="Arial" charset="0"/>
            </a:endParaRPr>
          </a:p>
          <a:p>
            <a:r>
              <a:rPr lang="en-US" dirty="0">
                <a:latin typeface="Arial" charset="0"/>
                <a:cs typeface="Arial" charset="0"/>
              </a:rPr>
              <a:t>Although you can not read this, this is the front and back side of the form.</a:t>
            </a:r>
          </a:p>
          <a:p>
            <a:endParaRPr lang="en-US" dirty="0">
              <a:latin typeface="Arial" charset="0"/>
              <a:cs typeface="Arial" charset="0"/>
            </a:endParaRPr>
          </a:p>
          <a:p>
            <a:r>
              <a:rPr lang="en-US" dirty="0">
                <a:latin typeface="Arial" charset="0"/>
                <a:cs typeface="Arial" charset="0"/>
              </a:rPr>
              <a:t>One thing to notice is that the general guidance about Buy America is no longer on the back side of the form. </a:t>
            </a:r>
          </a:p>
          <a:p>
            <a:endParaRPr lang="en-US" dirty="0">
              <a:latin typeface="Arial" charset="0"/>
              <a:cs typeface="Arial" charset="0"/>
            </a:endParaRPr>
          </a:p>
          <a:p>
            <a:r>
              <a:rPr lang="en-US" dirty="0">
                <a:latin typeface="Arial" charset="0"/>
                <a:cs typeface="Arial" charset="0"/>
              </a:rPr>
              <a:t>This is because we are going to develop an instructional form that is similar in format to the instructional form in-regards to Utility Permits.</a:t>
            </a:r>
          </a:p>
          <a:p>
            <a:endParaRPr lang="en-US" dirty="0">
              <a:latin typeface="Arial" charset="0"/>
              <a:cs typeface="Arial" charset="0"/>
            </a:endParaRPr>
          </a:p>
          <a:p>
            <a:r>
              <a:rPr lang="en-US" dirty="0">
                <a:latin typeface="Arial" charset="0"/>
                <a:cs typeface="Arial" charset="0"/>
              </a:rPr>
              <a:t>Now, let’s go over the changes to each section of the form. </a:t>
            </a:r>
          </a:p>
        </p:txBody>
      </p:sp>
      <p:sp>
        <p:nvSpPr>
          <p:cNvPr id="4" name="Slide Number Placeholder 3"/>
          <p:cNvSpPr>
            <a:spLocks noGrp="1"/>
          </p:cNvSpPr>
          <p:nvPr>
            <p:ph type="sldNum" sz="quarter" idx="5"/>
          </p:nvPr>
        </p:nvSpPr>
        <p:spPr/>
        <p:txBody>
          <a:bodyPr/>
          <a:lstStyle/>
          <a:p>
            <a:pPr>
              <a:defRPr/>
            </a:pPr>
            <a:fld id="{65628468-5D51-4B95-94B2-4733DE0C78AA}" type="slidenum">
              <a:rPr lang="en-US" smtClean="0"/>
              <a:pPr>
                <a:defRPr/>
              </a:pPr>
              <a:t>3</a:t>
            </a:fld>
            <a:endParaRPr lang="en-US" dirty="0"/>
          </a:p>
        </p:txBody>
      </p:sp>
    </p:spTree>
    <p:extLst>
      <p:ext uri="{BB962C8B-B14F-4D97-AF65-F5344CB8AC3E}">
        <p14:creationId xmlns:p14="http://schemas.microsoft.com/office/powerpoint/2010/main" val="1245295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At the top of the form, we have moved text above the table for the Project Description and Project ID(s). </a:t>
            </a:r>
          </a:p>
          <a:p>
            <a:endParaRPr lang="en-US" dirty="0">
              <a:latin typeface="Arial" charset="0"/>
              <a:cs typeface="Arial" charset="0"/>
            </a:endParaRPr>
          </a:p>
          <a:p>
            <a:r>
              <a:rPr lang="en-US" dirty="0">
                <a:latin typeface="Arial" charset="0"/>
                <a:cs typeface="Arial" charset="0"/>
              </a:rPr>
              <a:t>This text is similar to the text that was once below this table, except that the name of the utility company will be incorporated into this text.</a:t>
            </a:r>
          </a:p>
          <a:p>
            <a:endParaRPr lang="en-US" dirty="0">
              <a:latin typeface="Arial" charset="0"/>
              <a:cs typeface="Arial" charset="0"/>
            </a:endParaRPr>
          </a:p>
          <a:p>
            <a:r>
              <a:rPr lang="en-US" dirty="0">
                <a:latin typeface="Arial" charset="0"/>
                <a:cs typeface="Arial" charset="0"/>
              </a:rPr>
              <a:t>As far as the table itself, we have removed the boxes for the name and address of the utility company.</a:t>
            </a:r>
          </a:p>
          <a:p>
            <a:endParaRPr lang="en-US" dirty="0">
              <a:latin typeface="Arial" charset="0"/>
              <a:cs typeface="Arial" charset="0"/>
            </a:endParaRPr>
          </a:p>
          <a:p>
            <a:r>
              <a:rPr lang="en-US" dirty="0">
                <a:latin typeface="Arial" charset="0"/>
                <a:cs typeface="Arial" charset="0"/>
              </a:rPr>
              <a:t>Finally, we have added a spot to insert the facility type within this table.</a:t>
            </a:r>
          </a:p>
          <a:p>
            <a:endParaRPr lang="en-US" dirty="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65628468-5D51-4B95-94B2-4733DE0C78AA}" type="slidenum">
              <a:rPr lang="en-US" smtClean="0"/>
              <a:pPr>
                <a:defRPr/>
              </a:pPr>
              <a:t>4</a:t>
            </a:fld>
            <a:endParaRPr lang="en-US" dirty="0"/>
          </a:p>
        </p:txBody>
      </p:sp>
    </p:spTree>
    <p:extLst>
      <p:ext uri="{BB962C8B-B14F-4D97-AF65-F5344CB8AC3E}">
        <p14:creationId xmlns:p14="http://schemas.microsoft.com/office/powerpoint/2010/main" val="339814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This is a blow up of the bottom 2/3rds of the first page of the Buy America certification form.</a:t>
            </a:r>
          </a:p>
          <a:p>
            <a:endParaRPr lang="en-US" dirty="0">
              <a:latin typeface="Arial" charset="0"/>
              <a:cs typeface="Arial" charset="0"/>
            </a:endParaRPr>
          </a:p>
          <a:p>
            <a:r>
              <a:rPr lang="en-US" dirty="0">
                <a:latin typeface="Arial" charset="0"/>
                <a:cs typeface="Arial" charset="0"/>
              </a:rPr>
              <a:t>This table is for Domestic Materials.</a:t>
            </a:r>
          </a:p>
          <a:p>
            <a:endParaRPr lang="en-US" dirty="0">
              <a:latin typeface="Arial" charset="0"/>
              <a:cs typeface="Arial" charset="0"/>
            </a:endParaRPr>
          </a:p>
          <a:p>
            <a:r>
              <a:rPr lang="en-US" dirty="0">
                <a:latin typeface="Arial" charset="0"/>
                <a:cs typeface="Arial" charset="0"/>
              </a:rPr>
              <a:t>In other words, this table should only contain steel and iron items that comply with Buy America.</a:t>
            </a:r>
          </a:p>
          <a:p>
            <a:endParaRPr lang="en-US" dirty="0">
              <a:latin typeface="Arial" charset="0"/>
              <a:cs typeface="Arial" charset="0"/>
            </a:endParaRPr>
          </a:p>
          <a:p>
            <a:r>
              <a:rPr lang="en-US" dirty="0">
                <a:latin typeface="Arial" charset="0"/>
                <a:cs typeface="Arial" charset="0"/>
              </a:rPr>
              <a:t>In addition, this table contains the same columns as on the previous version of the Buy America certification form.</a:t>
            </a:r>
          </a:p>
          <a:p>
            <a:endParaRPr lang="en-US" dirty="0">
              <a:latin typeface="Arial" charset="0"/>
              <a:cs typeface="Arial" charset="0"/>
            </a:endParaRPr>
          </a:p>
          <a:p>
            <a:r>
              <a:rPr lang="en-US" dirty="0">
                <a:latin typeface="Arial" charset="0"/>
                <a:cs typeface="Arial" charset="0"/>
              </a:rPr>
              <a:t>Again, all of the columns should be filled in for each item that is listed.</a:t>
            </a:r>
          </a:p>
          <a:p>
            <a:endParaRPr lang="en-US" dirty="0">
              <a:latin typeface="Arial" charset="0"/>
              <a:cs typeface="Arial" charset="0"/>
            </a:endParaRPr>
          </a:p>
          <a:p>
            <a:r>
              <a:rPr lang="en-US" dirty="0">
                <a:latin typeface="Arial" charset="0"/>
                <a:cs typeface="Arial" charset="0"/>
              </a:rPr>
              <a:t>Also, this table is set up so that additional rows can be added if necessary.</a:t>
            </a:r>
          </a:p>
          <a:p>
            <a:endParaRPr lang="en-US" dirty="0">
              <a:latin typeface="Arial" charset="0"/>
              <a:cs typeface="Arial" charset="0"/>
            </a:endParaRPr>
          </a:p>
          <a:p>
            <a:r>
              <a:rPr lang="en-US" dirty="0">
                <a:latin typeface="Arial" charset="0"/>
                <a:cs typeface="Arial" charset="0"/>
              </a:rPr>
              <a:t>Due to this, WisDOT will be discontinuing the use of form DT2249A, Utility’s Certificate of Compliance for Steel and Iron Items.</a:t>
            </a:r>
          </a:p>
        </p:txBody>
      </p:sp>
      <p:sp>
        <p:nvSpPr>
          <p:cNvPr id="4" name="Slide Number Placeholder 3"/>
          <p:cNvSpPr>
            <a:spLocks noGrp="1"/>
          </p:cNvSpPr>
          <p:nvPr>
            <p:ph type="sldNum" sz="quarter" idx="5"/>
          </p:nvPr>
        </p:nvSpPr>
        <p:spPr/>
        <p:txBody>
          <a:bodyPr/>
          <a:lstStyle/>
          <a:p>
            <a:pPr>
              <a:defRPr/>
            </a:pPr>
            <a:fld id="{65628468-5D51-4B95-94B2-4733DE0C78AA}" type="slidenum">
              <a:rPr lang="en-US" smtClean="0"/>
              <a:pPr>
                <a:defRPr/>
              </a:pPr>
              <a:t>5</a:t>
            </a:fld>
            <a:endParaRPr lang="en-US" dirty="0"/>
          </a:p>
        </p:txBody>
      </p:sp>
    </p:spTree>
    <p:extLst>
      <p:ext uri="{BB962C8B-B14F-4D97-AF65-F5344CB8AC3E}">
        <p14:creationId xmlns:p14="http://schemas.microsoft.com/office/powerpoint/2010/main" val="1126565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This is a blow up of the top 1/3</a:t>
            </a:r>
            <a:r>
              <a:rPr lang="en-US" baseline="30000" dirty="0">
                <a:latin typeface="Arial" charset="0"/>
                <a:cs typeface="Arial" charset="0"/>
              </a:rPr>
              <a:t>rd</a:t>
            </a:r>
            <a:r>
              <a:rPr lang="en-US" dirty="0">
                <a:latin typeface="Arial" charset="0"/>
                <a:cs typeface="Arial" charset="0"/>
              </a:rPr>
              <a:t> of the second page of the Buy America certification form.</a:t>
            </a:r>
          </a:p>
          <a:p>
            <a:endParaRPr lang="en-US" dirty="0">
              <a:latin typeface="Arial" charset="0"/>
              <a:cs typeface="Arial" charset="0"/>
            </a:endParaRPr>
          </a:p>
          <a:p>
            <a:r>
              <a:rPr lang="en-US" dirty="0">
                <a:latin typeface="Arial" charset="0"/>
                <a:cs typeface="Arial" charset="0"/>
              </a:rPr>
              <a:t>This table is for the Foreign Materials.</a:t>
            </a:r>
          </a:p>
          <a:p>
            <a:endParaRPr lang="en-US" dirty="0">
              <a:latin typeface="Arial" charset="0"/>
              <a:cs typeface="Arial" charset="0"/>
            </a:endParaRPr>
          </a:p>
          <a:p>
            <a:r>
              <a:rPr lang="en-US" dirty="0">
                <a:latin typeface="Arial" charset="0"/>
                <a:cs typeface="Arial" charset="0"/>
              </a:rPr>
              <a:t>In other words, this table should only contain steel and iron items that do not comply with Buy America.</a:t>
            </a:r>
          </a:p>
          <a:p>
            <a:endParaRPr lang="en-US" dirty="0">
              <a:latin typeface="Arial" charset="0"/>
              <a:cs typeface="Arial" charset="0"/>
            </a:endParaRPr>
          </a:p>
          <a:p>
            <a:r>
              <a:rPr lang="en-US" dirty="0">
                <a:latin typeface="Arial" charset="0"/>
                <a:cs typeface="Arial" charset="0"/>
              </a:rPr>
              <a:t>Due to this, there are two less columns within this table.</a:t>
            </a:r>
          </a:p>
          <a:p>
            <a:endParaRPr lang="en-US" dirty="0">
              <a:latin typeface="Arial" charset="0"/>
              <a:cs typeface="Arial" charset="0"/>
            </a:endParaRPr>
          </a:p>
          <a:p>
            <a:r>
              <a:rPr lang="en-US" dirty="0">
                <a:latin typeface="Arial" charset="0"/>
                <a:cs typeface="Arial" charset="0"/>
              </a:rPr>
              <a:t>Seeing as the materials are not Buy America compliant, it is highly unlikely that the Heat Numbers and a Mill/Fabricator are available. </a:t>
            </a:r>
          </a:p>
          <a:p>
            <a:endParaRPr lang="en-US" dirty="0">
              <a:latin typeface="Arial" charset="0"/>
              <a:cs typeface="Arial" charset="0"/>
            </a:endParaRPr>
          </a:p>
          <a:p>
            <a:r>
              <a:rPr lang="en-US" dirty="0">
                <a:latin typeface="Arial" charset="0"/>
                <a:cs typeface="Arial" charset="0"/>
              </a:rPr>
              <a:t>Again, all of the columns should be filled in for each item that is listed.</a:t>
            </a:r>
          </a:p>
          <a:p>
            <a:endParaRPr lang="en-US" dirty="0">
              <a:latin typeface="Arial" charset="0"/>
              <a:cs typeface="Arial" charset="0"/>
            </a:endParaRPr>
          </a:p>
          <a:p>
            <a:r>
              <a:rPr lang="en-US" dirty="0">
                <a:latin typeface="Arial" charset="0"/>
                <a:cs typeface="Arial" charset="0"/>
              </a:rPr>
              <a:t>Like the Domestic Material table, this table is set up so that you can add additional rows if required.</a:t>
            </a:r>
          </a:p>
        </p:txBody>
      </p:sp>
      <p:sp>
        <p:nvSpPr>
          <p:cNvPr id="4" name="Slide Number Placeholder 3"/>
          <p:cNvSpPr>
            <a:spLocks noGrp="1"/>
          </p:cNvSpPr>
          <p:nvPr>
            <p:ph type="sldNum" sz="quarter" idx="5"/>
          </p:nvPr>
        </p:nvSpPr>
        <p:spPr/>
        <p:txBody>
          <a:bodyPr/>
          <a:lstStyle/>
          <a:p>
            <a:pPr>
              <a:defRPr/>
            </a:pPr>
            <a:fld id="{65628468-5D51-4B95-94B2-4733DE0C78AA}" type="slidenum">
              <a:rPr lang="en-US" smtClean="0"/>
              <a:pPr>
                <a:defRPr/>
              </a:pPr>
              <a:t>6</a:t>
            </a:fld>
            <a:endParaRPr lang="en-US" dirty="0"/>
          </a:p>
        </p:txBody>
      </p:sp>
    </p:spTree>
    <p:extLst>
      <p:ext uri="{BB962C8B-B14F-4D97-AF65-F5344CB8AC3E}">
        <p14:creationId xmlns:p14="http://schemas.microsoft.com/office/powerpoint/2010/main" val="2710594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normAutofit fontScale="77500" lnSpcReduction="20000"/>
          </a:bodyPr>
          <a:lstStyle/>
          <a:p>
            <a:r>
              <a:rPr lang="en-US" dirty="0">
                <a:latin typeface="Arial" charset="0"/>
                <a:cs typeface="Arial" charset="0"/>
              </a:rPr>
              <a:t>This is a blow up of the middle 1/3rd of the second page of the Buy America certification form.</a:t>
            </a:r>
          </a:p>
          <a:p>
            <a:endParaRPr lang="en-US" dirty="0">
              <a:latin typeface="Arial" charset="0"/>
              <a:cs typeface="Arial" charset="0"/>
            </a:endParaRPr>
          </a:p>
          <a:p>
            <a:r>
              <a:rPr lang="en-US" dirty="0">
                <a:latin typeface="Arial" charset="0"/>
                <a:cs typeface="Arial" charset="0"/>
              </a:rPr>
              <a:t>The language within these options has been changed and the unnecessary language has been removed.</a:t>
            </a:r>
          </a:p>
          <a:p>
            <a:endParaRPr lang="en-US" dirty="0">
              <a:latin typeface="Arial" charset="0"/>
              <a:cs typeface="Arial" charset="0"/>
            </a:endParaRPr>
          </a:p>
          <a:p>
            <a:r>
              <a:rPr lang="en-US" dirty="0">
                <a:latin typeface="Arial" charset="0"/>
                <a:cs typeface="Arial" charset="0"/>
              </a:rPr>
              <a:t>One thing to note is that the revised language is based upon the language used in the guidance provided by FHWA. </a:t>
            </a:r>
          </a:p>
          <a:p>
            <a:endParaRPr lang="en-US" dirty="0">
              <a:latin typeface="Arial" charset="0"/>
              <a:cs typeface="Arial" charset="0"/>
            </a:endParaRPr>
          </a:p>
          <a:p>
            <a:r>
              <a:rPr lang="en-US" dirty="0">
                <a:latin typeface="Arial" charset="0"/>
                <a:cs typeface="Arial" charset="0"/>
              </a:rPr>
              <a:t>Hopefully, this provides you with an easier way to cross reference between information sources if you are seeking further clarification. </a:t>
            </a:r>
          </a:p>
          <a:p>
            <a:endParaRPr lang="en-US" dirty="0">
              <a:latin typeface="Arial" charset="0"/>
              <a:cs typeface="Arial" charset="0"/>
            </a:endParaRPr>
          </a:p>
          <a:p>
            <a:r>
              <a:rPr lang="en-US" dirty="0">
                <a:latin typeface="Arial" charset="0"/>
                <a:cs typeface="Arial" charset="0"/>
              </a:rPr>
              <a:t>In addition, this section now requires you to (Check All Applicable) boxes.</a:t>
            </a:r>
          </a:p>
          <a:p>
            <a:endParaRPr lang="en-US" dirty="0">
              <a:latin typeface="Arial" charset="0"/>
              <a:cs typeface="Arial" charset="0"/>
            </a:endParaRPr>
          </a:p>
          <a:p>
            <a:r>
              <a:rPr lang="en-US" dirty="0">
                <a:latin typeface="Arial" charset="0"/>
                <a:cs typeface="Arial" charset="0"/>
              </a:rPr>
              <a:t>This leaves you with four options on how to complete this section of the form.</a:t>
            </a:r>
          </a:p>
          <a:p>
            <a:endParaRPr lang="en-US" dirty="0">
              <a:latin typeface="Arial" charset="0"/>
              <a:cs typeface="Arial" charset="0"/>
            </a:endParaRPr>
          </a:p>
          <a:p>
            <a:r>
              <a:rPr lang="en-US" dirty="0">
                <a:latin typeface="Arial" charset="0"/>
                <a:cs typeface="Arial" charset="0"/>
              </a:rPr>
              <a:t>These options include:</a:t>
            </a:r>
          </a:p>
          <a:p>
            <a:endParaRPr lang="en-US" dirty="0">
              <a:latin typeface="Arial" charset="0"/>
              <a:cs typeface="Arial" charset="0"/>
            </a:endParaRPr>
          </a:p>
          <a:p>
            <a:r>
              <a:rPr lang="en-US" dirty="0">
                <a:latin typeface="Arial" charset="0"/>
                <a:cs typeface="Arial" charset="0"/>
              </a:rPr>
              <a:t>	Check only the Domestic Material box as all Steel and Iron items comply with Buy America.</a:t>
            </a:r>
          </a:p>
          <a:p>
            <a:endParaRPr lang="en-US" dirty="0">
              <a:latin typeface="Arial" charset="0"/>
              <a:cs typeface="Arial" charset="0"/>
            </a:endParaRPr>
          </a:p>
          <a:p>
            <a:r>
              <a:rPr lang="en-US" dirty="0">
                <a:latin typeface="Arial" charset="0"/>
                <a:cs typeface="Arial" charset="0"/>
              </a:rPr>
              <a:t>	Check only the Foreign Material box and enter the total cost for all of the steel and iron </a:t>
            </a:r>
          </a:p>
          <a:p>
            <a:r>
              <a:rPr lang="en-US" dirty="0">
                <a:latin typeface="Arial" charset="0"/>
                <a:cs typeface="Arial" charset="0"/>
              </a:rPr>
              <a:t>	items that are subject to and do not comply with Buy America.</a:t>
            </a:r>
          </a:p>
          <a:p>
            <a:endParaRPr lang="en-US" dirty="0">
              <a:latin typeface="Arial" charset="0"/>
              <a:cs typeface="Arial" charset="0"/>
            </a:endParaRPr>
          </a:p>
          <a:p>
            <a:r>
              <a:rPr lang="en-US" dirty="0">
                <a:latin typeface="Arial" charset="0"/>
                <a:cs typeface="Arial" charset="0"/>
              </a:rPr>
              <a:t>	Check only the No Steel or Iron Products box as no steel or iron items were used that are </a:t>
            </a:r>
          </a:p>
          <a:p>
            <a:r>
              <a:rPr lang="en-US" dirty="0">
                <a:latin typeface="Arial" charset="0"/>
                <a:cs typeface="Arial" charset="0"/>
              </a:rPr>
              <a:t>	subject to Buy America.</a:t>
            </a:r>
          </a:p>
          <a:p>
            <a:endParaRPr lang="en-US" dirty="0">
              <a:latin typeface="Arial" charset="0"/>
              <a:cs typeface="Arial" charset="0"/>
            </a:endParaRPr>
          </a:p>
          <a:p>
            <a:r>
              <a:rPr lang="en-US" dirty="0">
                <a:latin typeface="Arial" charset="0"/>
                <a:cs typeface="Arial" charset="0"/>
              </a:rPr>
              <a:t>	And finally, check both the Domestic and Foreign Material boxes and enter the total cost </a:t>
            </a:r>
          </a:p>
          <a:p>
            <a:r>
              <a:rPr lang="en-US" dirty="0">
                <a:latin typeface="Arial" charset="0"/>
                <a:cs typeface="Arial" charset="0"/>
              </a:rPr>
              <a:t>	of all of the Foreign steel and iron items that are subject to and do not comply with Buy America</a:t>
            </a:r>
          </a:p>
        </p:txBody>
      </p:sp>
      <p:sp>
        <p:nvSpPr>
          <p:cNvPr id="4" name="Slide Number Placeholder 3"/>
          <p:cNvSpPr>
            <a:spLocks noGrp="1"/>
          </p:cNvSpPr>
          <p:nvPr>
            <p:ph type="sldNum" sz="quarter" idx="5"/>
          </p:nvPr>
        </p:nvSpPr>
        <p:spPr/>
        <p:txBody>
          <a:bodyPr/>
          <a:lstStyle/>
          <a:p>
            <a:pPr>
              <a:defRPr/>
            </a:pPr>
            <a:fld id="{65628468-5D51-4B95-94B2-4733DE0C78AA}" type="slidenum">
              <a:rPr lang="en-US" smtClean="0"/>
              <a:pPr>
                <a:defRPr/>
              </a:pPr>
              <a:t>7</a:t>
            </a:fld>
            <a:endParaRPr lang="en-US" dirty="0"/>
          </a:p>
        </p:txBody>
      </p:sp>
    </p:spTree>
    <p:extLst>
      <p:ext uri="{BB962C8B-B14F-4D97-AF65-F5344CB8AC3E}">
        <p14:creationId xmlns:p14="http://schemas.microsoft.com/office/powerpoint/2010/main" val="1867301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This is a blow up of the bottom 1/3</a:t>
            </a:r>
            <a:r>
              <a:rPr lang="en-US" baseline="30000" dirty="0">
                <a:latin typeface="Arial" charset="0"/>
                <a:cs typeface="Arial" charset="0"/>
              </a:rPr>
              <a:t>rd</a:t>
            </a:r>
            <a:r>
              <a:rPr lang="en-US" dirty="0">
                <a:latin typeface="Arial" charset="0"/>
                <a:cs typeface="Arial" charset="0"/>
              </a:rPr>
              <a:t> of the second page of the Buy America certification form.</a:t>
            </a:r>
          </a:p>
          <a:p>
            <a:endParaRPr lang="en-US" dirty="0">
              <a:latin typeface="Arial" charset="0"/>
              <a:cs typeface="Arial" charset="0"/>
            </a:endParaRPr>
          </a:p>
          <a:p>
            <a:r>
              <a:rPr lang="en-US" dirty="0">
                <a:latin typeface="Arial" charset="0"/>
                <a:cs typeface="Arial" charset="0"/>
              </a:rPr>
              <a:t>The text within this part of the form use to be at the top of the previous version of the Buy America certification form.</a:t>
            </a:r>
          </a:p>
          <a:p>
            <a:endParaRPr lang="en-US" dirty="0">
              <a:latin typeface="Arial" charset="0"/>
              <a:cs typeface="Arial" charset="0"/>
            </a:endParaRPr>
          </a:p>
          <a:p>
            <a:r>
              <a:rPr lang="en-US" dirty="0">
                <a:latin typeface="Arial" charset="0"/>
                <a:cs typeface="Arial" charset="0"/>
              </a:rPr>
              <a:t>This text was moved here to make it clear what the certification is for and who is certifying that the utility company is in compliance with Buy America.</a:t>
            </a:r>
          </a:p>
          <a:p>
            <a:endParaRPr lang="en-US" dirty="0">
              <a:latin typeface="Arial" charset="0"/>
              <a:cs typeface="Arial" charset="0"/>
            </a:endParaRPr>
          </a:p>
          <a:p>
            <a:r>
              <a:rPr lang="en-US" dirty="0">
                <a:latin typeface="Arial" charset="0"/>
                <a:cs typeface="Arial" charset="0"/>
              </a:rPr>
              <a:t>Finally, minor revisions were made to the signature block. </a:t>
            </a:r>
          </a:p>
          <a:p>
            <a:endParaRPr lang="en-US" dirty="0">
              <a:latin typeface="Arial" charset="0"/>
              <a:cs typeface="Arial" charset="0"/>
            </a:endParaRPr>
          </a:p>
          <a:p>
            <a:r>
              <a:rPr lang="en-US" dirty="0">
                <a:latin typeface="Arial" charset="0"/>
                <a:cs typeface="Arial" charset="0"/>
              </a:rPr>
              <a:t>These include:</a:t>
            </a:r>
          </a:p>
          <a:p>
            <a:endParaRPr lang="en-US" dirty="0">
              <a:latin typeface="Arial" charset="0"/>
              <a:cs typeface="Arial" charset="0"/>
            </a:endParaRPr>
          </a:p>
          <a:p>
            <a:r>
              <a:rPr lang="en-US" dirty="0">
                <a:latin typeface="Arial" charset="0"/>
                <a:cs typeface="Arial" charset="0"/>
              </a:rPr>
              <a:t>	Changing to Company from Utility Company</a:t>
            </a:r>
          </a:p>
          <a:p>
            <a:r>
              <a:rPr lang="en-US" dirty="0">
                <a:latin typeface="Arial" charset="0"/>
                <a:cs typeface="Arial" charset="0"/>
              </a:rPr>
              <a:t>	</a:t>
            </a:r>
          </a:p>
          <a:p>
            <a:r>
              <a:rPr lang="en-US" dirty="0">
                <a:latin typeface="Arial" charset="0"/>
                <a:cs typeface="Arial" charset="0"/>
              </a:rPr>
              <a:t>	And adding a line for the name of the utility company.</a:t>
            </a:r>
          </a:p>
        </p:txBody>
      </p:sp>
      <p:sp>
        <p:nvSpPr>
          <p:cNvPr id="4" name="Slide Number Placeholder 3"/>
          <p:cNvSpPr>
            <a:spLocks noGrp="1"/>
          </p:cNvSpPr>
          <p:nvPr>
            <p:ph type="sldNum" sz="quarter" idx="5"/>
          </p:nvPr>
        </p:nvSpPr>
        <p:spPr/>
        <p:txBody>
          <a:bodyPr/>
          <a:lstStyle/>
          <a:p>
            <a:pPr>
              <a:defRPr/>
            </a:pPr>
            <a:fld id="{65628468-5D51-4B95-94B2-4733DE0C78AA}" type="slidenum">
              <a:rPr lang="en-US" smtClean="0"/>
              <a:pPr>
                <a:defRPr/>
              </a:pPr>
              <a:t>8</a:t>
            </a:fld>
            <a:endParaRPr lang="en-US" dirty="0"/>
          </a:p>
        </p:txBody>
      </p:sp>
    </p:spTree>
    <p:extLst>
      <p:ext uri="{BB962C8B-B14F-4D97-AF65-F5344CB8AC3E}">
        <p14:creationId xmlns:p14="http://schemas.microsoft.com/office/powerpoint/2010/main" val="1912122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normAutofit lnSpcReduction="10000"/>
          </a:bodyPr>
          <a:lstStyle/>
          <a:p>
            <a:r>
              <a:rPr lang="en-US" dirty="0">
                <a:latin typeface="Arial" charset="0"/>
                <a:cs typeface="Arial" charset="0"/>
              </a:rPr>
              <a:t>Now, let’s move onto our second subject which is predominantly steel.</a:t>
            </a:r>
          </a:p>
          <a:p>
            <a:endParaRPr lang="en-US" dirty="0">
              <a:latin typeface="Arial" charset="0"/>
              <a:cs typeface="Arial" charset="0"/>
            </a:endParaRPr>
          </a:p>
          <a:p>
            <a:r>
              <a:rPr lang="en-US" dirty="0">
                <a:latin typeface="Arial" charset="0"/>
                <a:cs typeface="Arial" charset="0"/>
              </a:rPr>
              <a:t>Even though the United States District Court case eliminated the 90% Threshold and the Miscellaneous Products Exemption, it did not eliminate the requirements that an item must be predominantly steel or iron in order for it to be subject to Buy America.</a:t>
            </a:r>
          </a:p>
          <a:p>
            <a:endParaRPr lang="en-US" dirty="0">
              <a:latin typeface="Arial" charset="0"/>
              <a:cs typeface="Arial" charset="0"/>
            </a:endParaRPr>
          </a:p>
          <a:p>
            <a:r>
              <a:rPr lang="en-US" dirty="0">
                <a:latin typeface="Arial" charset="0"/>
                <a:cs typeface="Arial" charset="0"/>
              </a:rPr>
              <a:t>At this time, the best definition for predominantly steel in Wisconsin is “for the most part; mostly; or mainly”</a:t>
            </a:r>
          </a:p>
          <a:p>
            <a:endParaRPr lang="en-US" dirty="0">
              <a:latin typeface="Arial" charset="0"/>
              <a:cs typeface="Arial" charset="0"/>
            </a:endParaRPr>
          </a:p>
          <a:p>
            <a:r>
              <a:rPr lang="en-US" dirty="0">
                <a:latin typeface="Arial" charset="0"/>
                <a:cs typeface="Arial" charset="0"/>
              </a:rPr>
              <a:t>Although I am but am not saying it, one could make the case that predominantly steel means that more than half of an item must be steel or iron in order for Buy America to apply to that item.</a:t>
            </a:r>
          </a:p>
          <a:p>
            <a:endParaRPr lang="en-US" dirty="0">
              <a:latin typeface="Arial" charset="0"/>
              <a:cs typeface="Arial" charset="0"/>
            </a:endParaRPr>
          </a:p>
          <a:p>
            <a:r>
              <a:rPr lang="en-US" dirty="0">
                <a:latin typeface="Arial" charset="0"/>
                <a:cs typeface="Arial" charset="0"/>
              </a:rPr>
              <a:t>WisDOT has recommended that utility companies consult with their legal counsel when determining if an item is predominantly steel or iron as they would be the ones having to defend the decision.</a:t>
            </a:r>
          </a:p>
          <a:p>
            <a:endParaRPr lang="en-US" dirty="0">
              <a:latin typeface="Arial" charset="0"/>
              <a:cs typeface="Arial" charset="0"/>
            </a:endParaRPr>
          </a:p>
          <a:p>
            <a:r>
              <a:rPr lang="en-US" dirty="0">
                <a:latin typeface="Arial" charset="0"/>
                <a:cs typeface="Arial" charset="0"/>
              </a:rPr>
              <a:t>In addition, utility companies should discuss with their legal counsel if predominantly steel or iron is based upon cost, weight, volume, or all of the above.</a:t>
            </a: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9</a:t>
            </a:fld>
            <a:endParaRPr lang="en-US" dirty="0"/>
          </a:p>
        </p:txBody>
      </p:sp>
    </p:spTree>
    <p:extLst>
      <p:ext uri="{BB962C8B-B14F-4D97-AF65-F5344CB8AC3E}">
        <p14:creationId xmlns:p14="http://schemas.microsoft.com/office/powerpoint/2010/main" val="2814470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Title 8"/>
          <p:cNvSpPr>
            <a:spLocks noGrp="1"/>
          </p:cNvSpPr>
          <p:nvPr>
            <p:ph type="ctrTitle"/>
          </p:nvPr>
        </p:nvSpPr>
        <p:spPr>
          <a:xfrm>
            <a:off x="685800" y="1752601"/>
            <a:ext cx="7772400" cy="1829761"/>
          </a:xfrm>
        </p:spPr>
        <p:txBody>
          <a:bodyPr anchor="b"/>
          <a:lstStyle>
            <a:lvl1pPr algn="r">
              <a:defRPr sz="4800" b="1">
                <a:solidFill>
                  <a:srgbClr val="213681"/>
                </a:solidFill>
                <a:effectLst>
                  <a:outerShdw blurRad="31750" dist="25400" dir="5400000" algn="tl" rotWithShape="0">
                    <a:srgbClr val="000000">
                      <a:alpha val="25000"/>
                    </a:srgbClr>
                  </a:outerShdw>
                </a:effectLst>
              </a:defRPr>
            </a:lvl1pPr>
            <a:extLst/>
          </a:lstStyle>
          <a:p>
            <a:r>
              <a:rPr lang="en-US" dirty="0"/>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5"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0A2AD120-39C9-4762-9808-4997980F331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89C35698-ECFA-45D4-B95F-4F52958123E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5" name="Content Placeholder 4"/>
          <p:cNvSpPr>
            <a:spLocks noGrp="1"/>
          </p:cNvSpPr>
          <p:nvPr>
            <p:ph sz="quarter" idx="2"/>
          </p:nvPr>
        </p:nvSpPr>
        <p:spPr>
          <a:xfrm>
            <a:off x="457200" y="1444294"/>
            <a:ext cx="4040188" cy="3941763"/>
          </a:xfrm>
          <a:gradFill>
            <a:gsLst>
              <a:gs pos="0">
                <a:schemeClr val="bg1"/>
              </a:gs>
              <a:gs pos="64999">
                <a:schemeClr val="bg1">
                  <a:lumMod val="95000"/>
                </a:schemeClr>
              </a:gs>
              <a:gs pos="100000">
                <a:schemeClr val="bg1">
                  <a:lumMod val="85000"/>
                </a:schemeClr>
              </a:gs>
            </a:gsLst>
            <a:lin ang="16800000" scaled="0"/>
          </a:gradFill>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gradFill>
            <a:gsLst>
              <a:gs pos="0">
                <a:schemeClr val="bg1"/>
              </a:gs>
              <a:gs pos="64999">
                <a:schemeClr val="bg1">
                  <a:lumMod val="95000"/>
                </a:schemeClr>
              </a:gs>
              <a:gs pos="100000">
                <a:schemeClr val="bg1">
                  <a:lumMod val="85000"/>
                </a:schemeClr>
              </a:gs>
            </a:gsLst>
            <a:lin ang="16800000" scaled="0"/>
          </a:gradFill>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4D1A753E-EC79-4AA7-8B4D-F379B7F83DE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DB104AA0-9F21-4485-B088-466B0F30090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664698"/>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dirty="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C38AFE01-58B7-4B7A-B8D5-787EBD0E15C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96E48EDD-1FD1-4C50-94FF-D58D47BF009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E0710924-D447-41AA-9A85-433CA037B1E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Freeform 9"/>
          <p:cNvSpPr/>
          <p:nvPr userDrawn="1"/>
        </p:nvSpPr>
        <p:spPr>
          <a:xfrm flipV="1">
            <a:off x="0" y="5206360"/>
            <a:ext cx="9144000" cy="1712045"/>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15026 h 23922"/>
              <a:gd name="connsiteX1" fmla="*/ 21600 w 21600"/>
              <a:gd name="connsiteY1" fmla="*/ 0 h 23922"/>
              <a:gd name="connsiteX2" fmla="*/ 21600 w 21600"/>
              <a:gd name="connsiteY2" fmla="*/ 17322 h 23922"/>
              <a:gd name="connsiteX3" fmla="*/ 0 w 21600"/>
              <a:gd name="connsiteY3" fmla="*/ 20172 h 23922"/>
              <a:gd name="connsiteX4" fmla="*/ 0 w 21600"/>
              <a:gd name="connsiteY4" fmla="*/ 15026 h 23922"/>
              <a:gd name="connsiteX0" fmla="*/ 0 w 21600"/>
              <a:gd name="connsiteY0" fmla="*/ 0 h 8896"/>
              <a:gd name="connsiteX1" fmla="*/ 21600 w 21600"/>
              <a:gd name="connsiteY1" fmla="*/ 0 h 8896"/>
              <a:gd name="connsiteX2" fmla="*/ 21600 w 21600"/>
              <a:gd name="connsiteY2" fmla="*/ 2296 h 8896"/>
              <a:gd name="connsiteX3" fmla="*/ 0 w 21600"/>
              <a:gd name="connsiteY3" fmla="*/ 5146 h 8896"/>
              <a:gd name="connsiteX4" fmla="*/ 0 w 21600"/>
              <a:gd name="connsiteY4" fmla="*/ 0 h 8896"/>
              <a:gd name="connsiteX0" fmla="*/ 0 w 10000"/>
              <a:gd name="connsiteY0" fmla="*/ 0 h 10000"/>
              <a:gd name="connsiteX1" fmla="*/ 10000 w 10000"/>
              <a:gd name="connsiteY1" fmla="*/ 0 h 10000"/>
              <a:gd name="connsiteX2" fmla="*/ 10000 w 10000"/>
              <a:gd name="connsiteY2" fmla="*/ 3704 h 10000"/>
              <a:gd name="connsiteX3" fmla="*/ 0 w 10000"/>
              <a:gd name="connsiteY3" fmla="*/ 5785 h 10000"/>
              <a:gd name="connsiteX4" fmla="*/ 0 w 10000"/>
              <a:gd name="connsiteY4" fmla="*/ 0 h 10000"/>
              <a:gd name="connsiteX0" fmla="*/ 0 w 10000"/>
              <a:gd name="connsiteY0" fmla="*/ 367 h 10367"/>
              <a:gd name="connsiteX1" fmla="*/ 10000 w 10000"/>
              <a:gd name="connsiteY1" fmla="*/ 367 h 10367"/>
              <a:gd name="connsiteX2" fmla="*/ 10000 w 10000"/>
              <a:gd name="connsiteY2" fmla="*/ 4071 h 10367"/>
              <a:gd name="connsiteX3" fmla="*/ 0 w 10000"/>
              <a:gd name="connsiteY3" fmla="*/ 6152 h 10367"/>
              <a:gd name="connsiteX4" fmla="*/ 0 w 10000"/>
              <a:gd name="connsiteY4" fmla="*/ 367 h 10367"/>
              <a:gd name="connsiteX0" fmla="*/ 0 w 10000"/>
              <a:gd name="connsiteY0" fmla="*/ 367 h 8620"/>
              <a:gd name="connsiteX1" fmla="*/ 10000 w 10000"/>
              <a:gd name="connsiteY1" fmla="*/ 367 h 8620"/>
              <a:gd name="connsiteX2" fmla="*/ 10000 w 10000"/>
              <a:gd name="connsiteY2" fmla="*/ 4071 h 8620"/>
              <a:gd name="connsiteX3" fmla="*/ 0 w 10000"/>
              <a:gd name="connsiteY3" fmla="*/ 6152 h 8620"/>
              <a:gd name="connsiteX4" fmla="*/ 0 w 10000"/>
              <a:gd name="connsiteY4" fmla="*/ 367 h 8620"/>
              <a:gd name="connsiteX0" fmla="*/ 0 w 10000"/>
              <a:gd name="connsiteY0" fmla="*/ 426 h 12067"/>
              <a:gd name="connsiteX1" fmla="*/ 10000 w 10000"/>
              <a:gd name="connsiteY1" fmla="*/ 426 h 12067"/>
              <a:gd name="connsiteX2" fmla="*/ 10000 w 10000"/>
              <a:gd name="connsiteY2" fmla="*/ 4723 h 12067"/>
              <a:gd name="connsiteX3" fmla="*/ 0 w 10000"/>
              <a:gd name="connsiteY3" fmla="*/ 7137 h 12067"/>
              <a:gd name="connsiteX4" fmla="*/ 0 w 10000"/>
              <a:gd name="connsiteY4" fmla="*/ 426 h 120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2067">
                <a:moveTo>
                  <a:pt x="0" y="426"/>
                </a:moveTo>
                <a:lnTo>
                  <a:pt x="10000" y="426"/>
                </a:lnTo>
                <a:lnTo>
                  <a:pt x="10000" y="4723"/>
                </a:lnTo>
                <a:cubicBezTo>
                  <a:pt x="8802" y="0"/>
                  <a:pt x="3211" y="12067"/>
                  <a:pt x="0" y="7137"/>
                </a:cubicBezTo>
                <a:lnTo>
                  <a:pt x="0" y="426"/>
                </a:lnTo>
                <a:close/>
              </a:path>
            </a:pathLst>
          </a:custGeom>
          <a:blipFill>
            <a:blip r:embed="rId9" cstate="print"/>
            <a:stretch>
              <a:fillRect t="-50000"/>
            </a:stretch>
          </a:blipFill>
          <a:ln>
            <a:noFill/>
          </a:ln>
          <a:effectLst>
            <a:innerShdw blurRad="63500" dist="50800" dir="16200000">
              <a:prstClr val="black">
                <a:alpha val="50000"/>
              </a:prstClr>
            </a:innerShdw>
          </a:effectLst>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9" name="Title Placeholder 8"/>
          <p:cNvSpPr>
            <a:spLocks noGrp="1"/>
          </p:cNvSpPr>
          <p:nvPr>
            <p:ph type="title"/>
          </p:nvPr>
        </p:nvSpPr>
        <p:spPr>
          <a:xfrm>
            <a:off x="457200" y="533400"/>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dirty="0"/>
              <a:t>Click to edit Master title style</a:t>
            </a:r>
          </a:p>
        </p:txBody>
      </p:sp>
      <p:sp>
        <p:nvSpPr>
          <p:cNvPr id="1030" name="Text Placeholder 29"/>
          <p:cNvSpPr>
            <a:spLocks noGrp="1"/>
          </p:cNvSpPr>
          <p:nvPr>
            <p:ph type="body" idx="1"/>
          </p:nvPr>
        </p:nvSpPr>
        <p:spPr bwMode="auto">
          <a:xfrm>
            <a:off x="457200" y="1676400"/>
            <a:ext cx="8229600" cy="3873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3" name="Picture 22" descr="WisDOTlogo.gif"/>
          <p:cNvPicPr>
            <a:picLocks noChangeAspect="1"/>
          </p:cNvPicPr>
          <p:nvPr userDrawn="1"/>
        </p:nvPicPr>
        <p:blipFill>
          <a:blip r:embed="rId10" cstate="print"/>
          <a:stretch>
            <a:fillRect/>
          </a:stretch>
        </p:blipFill>
        <p:spPr>
          <a:xfrm>
            <a:off x="308002" y="5943600"/>
            <a:ext cx="762000" cy="762000"/>
          </a:xfrm>
          <a:prstGeom prst="ellipse">
            <a:avLst/>
          </a:prstGeom>
          <a:ln w="38100" cap="rnd" cmpd="sng">
            <a:solidFill>
              <a:schemeClr val="bg1"/>
            </a:solidFill>
          </a:ln>
          <a:effectLst>
            <a:outerShdw blurRad="50800" dist="38100" dir="5400000" algn="t" rotWithShape="0">
              <a:srgbClr val="213681">
                <a:alpha val="40000"/>
              </a:srgbClr>
            </a:outerShdw>
          </a:effectLst>
        </p:spPr>
      </p:pic>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Lst>
  <p:hf hdr="0" ftr="0"/>
  <p:txStyles>
    <p:titleStyle>
      <a:lvl1pPr algn="l" rtl="0" eaLnBrk="0" fontAlgn="base" hangingPunct="0">
        <a:spcBef>
          <a:spcPct val="0"/>
        </a:spcBef>
        <a:spcAft>
          <a:spcPct val="0"/>
        </a:spcAft>
        <a:defRPr sz="4100" b="1" kern="1200">
          <a:solidFill>
            <a:srgbClr val="002F9D"/>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rgbClr val="002F9D"/>
          </a:solidFill>
          <a:latin typeface="Arial" charset="0"/>
        </a:defRPr>
      </a:lvl2pPr>
      <a:lvl3pPr algn="l" rtl="0" eaLnBrk="0" fontAlgn="base" hangingPunct="0">
        <a:spcBef>
          <a:spcPct val="0"/>
        </a:spcBef>
        <a:spcAft>
          <a:spcPct val="0"/>
        </a:spcAft>
        <a:defRPr sz="4100" b="1">
          <a:solidFill>
            <a:srgbClr val="002F9D"/>
          </a:solidFill>
          <a:latin typeface="Arial" charset="0"/>
        </a:defRPr>
      </a:lvl3pPr>
      <a:lvl4pPr algn="l" rtl="0" eaLnBrk="0" fontAlgn="base" hangingPunct="0">
        <a:spcBef>
          <a:spcPct val="0"/>
        </a:spcBef>
        <a:spcAft>
          <a:spcPct val="0"/>
        </a:spcAft>
        <a:defRPr sz="4100" b="1">
          <a:solidFill>
            <a:srgbClr val="002F9D"/>
          </a:solidFill>
          <a:latin typeface="Arial" charset="0"/>
        </a:defRPr>
      </a:lvl4pPr>
      <a:lvl5pPr algn="l" rtl="0" eaLnBrk="0" fontAlgn="base" hangingPunct="0">
        <a:spcBef>
          <a:spcPct val="0"/>
        </a:spcBef>
        <a:spcAft>
          <a:spcPct val="0"/>
        </a:spcAft>
        <a:defRPr sz="4100" b="1">
          <a:solidFill>
            <a:srgbClr val="002F9D"/>
          </a:solidFill>
          <a:latin typeface="Arial" charset="0"/>
        </a:defRPr>
      </a:lvl5pPr>
      <a:lvl6pPr marL="457200" algn="l" rtl="0" fontAlgn="base">
        <a:spcBef>
          <a:spcPct val="0"/>
        </a:spcBef>
        <a:spcAft>
          <a:spcPct val="0"/>
        </a:spcAft>
        <a:defRPr sz="4100" b="1">
          <a:solidFill>
            <a:srgbClr val="002F9D"/>
          </a:solidFill>
          <a:latin typeface="Arial" charset="0"/>
        </a:defRPr>
      </a:lvl6pPr>
      <a:lvl7pPr marL="914400" algn="l" rtl="0" fontAlgn="base">
        <a:spcBef>
          <a:spcPct val="0"/>
        </a:spcBef>
        <a:spcAft>
          <a:spcPct val="0"/>
        </a:spcAft>
        <a:defRPr sz="4100" b="1">
          <a:solidFill>
            <a:srgbClr val="002F9D"/>
          </a:solidFill>
          <a:latin typeface="Arial" charset="0"/>
        </a:defRPr>
      </a:lvl7pPr>
      <a:lvl8pPr marL="1371600" algn="l" rtl="0" fontAlgn="base">
        <a:spcBef>
          <a:spcPct val="0"/>
        </a:spcBef>
        <a:spcAft>
          <a:spcPct val="0"/>
        </a:spcAft>
        <a:defRPr sz="4100" b="1">
          <a:solidFill>
            <a:srgbClr val="002F9D"/>
          </a:solidFill>
          <a:latin typeface="Arial" charset="0"/>
        </a:defRPr>
      </a:lvl8pPr>
      <a:lvl9pPr marL="1828800" algn="l" rtl="0" fontAlgn="base">
        <a:spcBef>
          <a:spcPct val="0"/>
        </a:spcBef>
        <a:spcAft>
          <a:spcPct val="0"/>
        </a:spcAft>
        <a:defRPr sz="4100" b="1">
          <a:solidFill>
            <a:srgbClr val="002F9D"/>
          </a:solidFill>
          <a:latin typeface="Arial"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Wingdings" pitchFamily="2" charset="2"/>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rgbClr val="ED1C24"/>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rgbClr val="ED1C24"/>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rgbClr val="ED1C24"/>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mailto:michael.baumann@dot.wi.gov"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a:t>Buy America</a:t>
            </a:r>
          </a:p>
        </p:txBody>
      </p:sp>
      <p:sp>
        <p:nvSpPr>
          <p:cNvPr id="9219" name="Subtitle 2"/>
          <p:cNvSpPr>
            <a:spLocks noGrp="1"/>
          </p:cNvSpPr>
          <p:nvPr>
            <p:ph type="subTitle" idx="1"/>
          </p:nvPr>
        </p:nvSpPr>
        <p:spPr>
          <a:xfrm>
            <a:off x="685800" y="3611563"/>
            <a:ext cx="7772400" cy="1200150"/>
          </a:xfrm>
        </p:spPr>
        <p:txBody>
          <a:bodyPr/>
          <a:lstStyle/>
          <a:p>
            <a:pPr marR="0" eaLnBrk="1" hangingPunct="1"/>
            <a:r>
              <a:rPr lang="en-US" dirty="0"/>
              <a:t>Michael Baumann, WisDOT</a:t>
            </a:r>
          </a:p>
          <a:p>
            <a:pPr marR="0" eaLnBrk="1" hangingPunct="1"/>
            <a:r>
              <a:rPr lang="en-US" dirty="0"/>
              <a:t>February 20, 2019</a:t>
            </a:r>
          </a:p>
          <a:p>
            <a:pPr marR="0" eaLnBrk="1" hangingPunct="1"/>
            <a:r>
              <a:rPr lang="en-US" dirty="0"/>
              <a:t>North Central Region Annual Utility Conference</a:t>
            </a:r>
          </a:p>
        </p:txBody>
      </p:sp>
      <p:pic>
        <p:nvPicPr>
          <p:cNvPr id="3" name="Picture 2"/>
          <p:cNvPicPr>
            <a:picLocks noChangeAspect="1"/>
          </p:cNvPicPr>
          <p:nvPr/>
        </p:nvPicPr>
        <p:blipFill>
          <a:blip r:embed="rId3"/>
          <a:stretch>
            <a:fillRect/>
          </a:stretch>
        </p:blipFill>
        <p:spPr>
          <a:xfrm>
            <a:off x="677333" y="533553"/>
            <a:ext cx="3285068" cy="237564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676400"/>
          </a:xfrm>
        </p:spPr>
        <p:txBody>
          <a:bodyPr>
            <a:normAutofit fontScale="90000"/>
          </a:bodyPr>
          <a:lstStyle/>
          <a:p>
            <a:pPr algn="ctr">
              <a:defRPr/>
            </a:pPr>
            <a:r>
              <a:rPr lang="en-US" sz="4600" dirty="0"/>
              <a:t>Buy America </a:t>
            </a:r>
            <a:r>
              <a:rPr lang="en-US" sz="4600" dirty="0">
                <a:solidFill>
                  <a:srgbClr val="C00000"/>
                </a:solidFill>
              </a:rPr>
              <a:t>”Example”</a:t>
            </a:r>
            <a:br>
              <a:rPr lang="en-US" dirty="0">
                <a:solidFill>
                  <a:srgbClr val="C00000"/>
                </a:solidFill>
              </a:rPr>
            </a:br>
            <a:r>
              <a:rPr lang="en-US" sz="3100" dirty="0">
                <a:solidFill>
                  <a:srgbClr val="C00000"/>
                </a:solidFill>
              </a:rPr>
              <a:t>OH Electric Agreement </a:t>
            </a:r>
            <a:br>
              <a:rPr lang="en-US" sz="3100" dirty="0">
                <a:solidFill>
                  <a:srgbClr val="C00000"/>
                </a:solidFill>
              </a:rPr>
            </a:br>
            <a:r>
              <a:rPr lang="en-US" sz="3100" i="1" dirty="0">
                <a:solidFill>
                  <a:srgbClr val="C00000"/>
                </a:solidFill>
              </a:rPr>
              <a:t>Signed </a:t>
            </a:r>
            <a:r>
              <a:rPr lang="en-US" sz="3100" i="1" u="sng" dirty="0">
                <a:solidFill>
                  <a:srgbClr val="C00000"/>
                </a:solidFill>
              </a:rPr>
              <a:t>on or before </a:t>
            </a:r>
            <a:r>
              <a:rPr lang="en-US" sz="3100" i="1" dirty="0">
                <a:solidFill>
                  <a:srgbClr val="C00000"/>
                </a:solidFill>
              </a:rPr>
              <a:t>January 15, 2016</a:t>
            </a:r>
          </a:p>
        </p:txBody>
      </p:sp>
      <p:sp>
        <p:nvSpPr>
          <p:cNvPr id="5" name="Content Placeholder 4"/>
          <p:cNvSpPr>
            <a:spLocks noGrp="1"/>
          </p:cNvSpPr>
          <p:nvPr>
            <p:ph sz="quarter" idx="4"/>
          </p:nvPr>
        </p:nvSpPr>
        <p:spPr>
          <a:xfrm>
            <a:off x="0" y="1883604"/>
            <a:ext cx="9144000" cy="3678996"/>
          </a:xfrm>
          <a:noFill/>
        </p:spPr>
        <p:txBody>
          <a:bodyPr/>
          <a:lstStyle/>
          <a:p>
            <a:pPr marL="109537" indent="0">
              <a:buNone/>
            </a:pPr>
            <a:r>
              <a:rPr lang="en-US" sz="2700" u="sng" dirty="0"/>
              <a:t>Overhead Electric:</a:t>
            </a:r>
            <a:r>
              <a:rPr lang="en-US" sz="2700" dirty="0"/>
              <a:t>		</a:t>
            </a:r>
            <a:r>
              <a:rPr lang="en-US" sz="2700" u="sng" dirty="0"/>
              <a:t>Buy America Applicability:</a:t>
            </a:r>
          </a:p>
          <a:p>
            <a:pPr lvl="1"/>
            <a:r>
              <a:rPr lang="en-US" sz="2300" dirty="0"/>
              <a:t>Wood Pole			No, not steel or iron </a:t>
            </a:r>
          </a:p>
          <a:p>
            <a:pPr lvl="1"/>
            <a:r>
              <a:rPr lang="en-US" sz="2300" dirty="0"/>
              <a:t>Wood Crossarm			No, not steel or iron</a:t>
            </a:r>
          </a:p>
          <a:p>
            <a:pPr lvl="1"/>
            <a:r>
              <a:rPr lang="en-US" sz="2300" dirty="0">
                <a:solidFill>
                  <a:srgbClr val="C00000"/>
                </a:solidFill>
              </a:rPr>
              <a:t>Anchor</a:t>
            </a:r>
            <a:r>
              <a:rPr lang="en-US" sz="2300" dirty="0">
                <a:solidFill>
                  <a:srgbClr val="FF0000"/>
                </a:solidFill>
              </a:rPr>
              <a:t>				</a:t>
            </a:r>
            <a:r>
              <a:rPr lang="en-US" sz="2300" dirty="0">
                <a:solidFill>
                  <a:srgbClr val="C00000"/>
                </a:solidFill>
              </a:rPr>
              <a:t>Yes</a:t>
            </a:r>
          </a:p>
          <a:p>
            <a:pPr lvl="1"/>
            <a:r>
              <a:rPr lang="en-US" sz="2300" dirty="0"/>
              <a:t>Guy				No, attachment material</a:t>
            </a:r>
          </a:p>
          <a:p>
            <a:pPr lvl="1"/>
            <a:r>
              <a:rPr lang="en-US" sz="2300" dirty="0"/>
              <a:t>Ground				No, minor hardware</a:t>
            </a:r>
          </a:p>
          <a:p>
            <a:pPr lvl="1"/>
            <a:r>
              <a:rPr lang="en-US" sz="2300" dirty="0"/>
              <a:t>Overhead Conductor		No, attachment material</a:t>
            </a:r>
          </a:p>
          <a:p>
            <a:pPr lvl="1"/>
            <a:r>
              <a:rPr lang="en-US" sz="2300" dirty="0"/>
              <a:t>Underground Cable		No, attachment material</a:t>
            </a:r>
          </a:p>
          <a:p>
            <a:pPr lvl="1"/>
            <a:endParaRPr lang="en-US" sz="2300" dirty="0"/>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10</a:t>
            </a:fld>
            <a:endParaRPr lang="en-US" dirty="0"/>
          </a:p>
        </p:txBody>
      </p:sp>
    </p:spTree>
    <p:extLst>
      <p:ext uri="{BB962C8B-B14F-4D97-AF65-F5344CB8AC3E}">
        <p14:creationId xmlns:p14="http://schemas.microsoft.com/office/powerpoint/2010/main" val="1272994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76200"/>
            <a:ext cx="9144000" cy="1447800"/>
          </a:xfrm>
        </p:spPr>
        <p:txBody>
          <a:bodyPr>
            <a:normAutofit fontScale="90000"/>
          </a:bodyPr>
          <a:lstStyle/>
          <a:p>
            <a:pPr algn="ctr">
              <a:defRPr/>
            </a:pPr>
            <a:r>
              <a:rPr lang="en-US" sz="4600" dirty="0"/>
              <a:t>Buy America </a:t>
            </a:r>
            <a:r>
              <a:rPr lang="en-US" sz="4600" dirty="0">
                <a:solidFill>
                  <a:srgbClr val="C00000"/>
                </a:solidFill>
              </a:rPr>
              <a:t>“Example”</a:t>
            </a:r>
            <a:br>
              <a:rPr lang="en-US" dirty="0">
                <a:solidFill>
                  <a:srgbClr val="C00000"/>
                </a:solidFill>
              </a:rPr>
            </a:br>
            <a:r>
              <a:rPr lang="en-US" sz="3100" dirty="0">
                <a:solidFill>
                  <a:srgbClr val="C00000"/>
                </a:solidFill>
              </a:rPr>
              <a:t>OH Electric Agreement</a:t>
            </a:r>
            <a:br>
              <a:rPr lang="en-US" sz="3100" dirty="0">
                <a:solidFill>
                  <a:srgbClr val="C00000"/>
                </a:solidFill>
              </a:rPr>
            </a:br>
            <a:r>
              <a:rPr lang="en-US" sz="3100" i="1" dirty="0">
                <a:solidFill>
                  <a:srgbClr val="C00000"/>
                </a:solidFill>
              </a:rPr>
              <a:t>Signed </a:t>
            </a:r>
            <a:r>
              <a:rPr lang="en-US" sz="3100" i="1" u="sng" dirty="0">
                <a:solidFill>
                  <a:srgbClr val="C00000"/>
                </a:solidFill>
              </a:rPr>
              <a:t>on or before</a:t>
            </a:r>
            <a:r>
              <a:rPr lang="en-US" sz="3100" i="1" dirty="0">
                <a:solidFill>
                  <a:srgbClr val="C00000"/>
                </a:solidFill>
              </a:rPr>
              <a:t> January 15, 2016</a:t>
            </a:r>
          </a:p>
        </p:txBody>
      </p:sp>
      <p:sp>
        <p:nvSpPr>
          <p:cNvPr id="5" name="Content Placeholder 4"/>
          <p:cNvSpPr>
            <a:spLocks noGrp="1"/>
          </p:cNvSpPr>
          <p:nvPr>
            <p:ph sz="quarter" idx="4"/>
          </p:nvPr>
        </p:nvSpPr>
        <p:spPr>
          <a:xfrm>
            <a:off x="0" y="1905000"/>
            <a:ext cx="9144000" cy="3505200"/>
          </a:xfrm>
          <a:noFill/>
        </p:spPr>
        <p:txBody>
          <a:bodyPr/>
          <a:lstStyle/>
          <a:p>
            <a:pPr marL="109537" indent="0">
              <a:buNone/>
            </a:pPr>
            <a:r>
              <a:rPr lang="en-US" sz="2700" u="sng" dirty="0"/>
              <a:t>Overhead Electric:</a:t>
            </a:r>
            <a:r>
              <a:rPr lang="en-US" sz="2700" dirty="0"/>
              <a:t>		</a:t>
            </a:r>
            <a:r>
              <a:rPr lang="en-US" sz="2700" u="sng" dirty="0"/>
              <a:t>Buy America Applicability:</a:t>
            </a:r>
          </a:p>
          <a:p>
            <a:pPr lvl="1"/>
            <a:r>
              <a:rPr lang="en-US" sz="2300" dirty="0"/>
              <a:t>Terminator			No, assembly material</a:t>
            </a:r>
          </a:p>
          <a:p>
            <a:pPr lvl="1"/>
            <a:r>
              <a:rPr lang="en-US" sz="2300" dirty="0"/>
              <a:t>Clevis Secondary		No, assembly material</a:t>
            </a:r>
          </a:p>
          <a:p>
            <a:pPr lvl="1"/>
            <a:r>
              <a:rPr lang="en-US" sz="2300" dirty="0"/>
              <a:t>Insulator				No, attachment material</a:t>
            </a:r>
          </a:p>
          <a:p>
            <a:pPr lvl="1"/>
            <a:r>
              <a:rPr lang="en-US" sz="2300" dirty="0"/>
              <a:t>Arrestor				No, assembly material</a:t>
            </a:r>
          </a:p>
          <a:p>
            <a:pPr lvl="1"/>
            <a:r>
              <a:rPr lang="en-US" sz="2300" dirty="0"/>
              <a:t>Cutout				No, assembly material</a:t>
            </a:r>
          </a:p>
          <a:p>
            <a:pPr lvl="1"/>
            <a:r>
              <a:rPr lang="en-US" sz="2300" dirty="0"/>
              <a:t>Clevis Deadend			No, assembly material</a:t>
            </a:r>
          </a:p>
          <a:p>
            <a:pPr lvl="1"/>
            <a:r>
              <a:rPr lang="en-US" sz="2300" dirty="0"/>
              <a:t>Switch Disconnect		No, less than 90% steel or iron</a:t>
            </a:r>
          </a:p>
          <a:p>
            <a:pPr lvl="1"/>
            <a:endParaRPr lang="en-US" sz="2300" dirty="0"/>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11</a:t>
            </a:fld>
            <a:endParaRPr lang="en-US" dirty="0"/>
          </a:p>
        </p:txBody>
      </p:sp>
    </p:spTree>
    <p:extLst>
      <p:ext uri="{BB962C8B-B14F-4D97-AF65-F5344CB8AC3E}">
        <p14:creationId xmlns:p14="http://schemas.microsoft.com/office/powerpoint/2010/main" val="4244404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676400"/>
          </a:xfrm>
        </p:spPr>
        <p:txBody>
          <a:bodyPr>
            <a:normAutofit fontScale="90000"/>
          </a:bodyPr>
          <a:lstStyle/>
          <a:p>
            <a:pPr algn="ctr">
              <a:defRPr/>
            </a:pPr>
            <a:r>
              <a:rPr lang="en-US" sz="4600" dirty="0"/>
              <a:t>Buy America </a:t>
            </a:r>
            <a:r>
              <a:rPr lang="en-US" sz="4600" dirty="0">
                <a:solidFill>
                  <a:srgbClr val="C00000"/>
                </a:solidFill>
              </a:rPr>
              <a:t>“Example”</a:t>
            </a:r>
            <a:br>
              <a:rPr lang="en-US" dirty="0">
                <a:solidFill>
                  <a:srgbClr val="C00000"/>
                </a:solidFill>
              </a:rPr>
            </a:br>
            <a:r>
              <a:rPr lang="en-US" sz="3100" dirty="0">
                <a:solidFill>
                  <a:srgbClr val="C00000"/>
                </a:solidFill>
              </a:rPr>
              <a:t>OH Electric Agreement</a:t>
            </a:r>
            <a:br>
              <a:rPr lang="en-US" sz="3100" dirty="0">
                <a:solidFill>
                  <a:srgbClr val="C00000"/>
                </a:solidFill>
              </a:rPr>
            </a:br>
            <a:r>
              <a:rPr lang="en-US" sz="3100" dirty="0">
                <a:solidFill>
                  <a:srgbClr val="C00000"/>
                </a:solidFill>
              </a:rPr>
              <a:t>Signed </a:t>
            </a:r>
            <a:r>
              <a:rPr lang="en-US" sz="3100" u="sng" dirty="0">
                <a:solidFill>
                  <a:srgbClr val="C00000"/>
                </a:solidFill>
              </a:rPr>
              <a:t>after</a:t>
            </a:r>
            <a:r>
              <a:rPr lang="en-US" sz="3100" dirty="0">
                <a:solidFill>
                  <a:srgbClr val="C00000"/>
                </a:solidFill>
              </a:rPr>
              <a:t> January 15, 2016</a:t>
            </a:r>
          </a:p>
        </p:txBody>
      </p:sp>
      <p:sp>
        <p:nvSpPr>
          <p:cNvPr id="5" name="Content Placeholder 4"/>
          <p:cNvSpPr>
            <a:spLocks noGrp="1"/>
          </p:cNvSpPr>
          <p:nvPr>
            <p:ph sz="quarter" idx="4"/>
          </p:nvPr>
        </p:nvSpPr>
        <p:spPr>
          <a:xfrm>
            <a:off x="0" y="2036004"/>
            <a:ext cx="9144000" cy="3450396"/>
          </a:xfrm>
          <a:noFill/>
        </p:spPr>
        <p:txBody>
          <a:bodyPr/>
          <a:lstStyle/>
          <a:p>
            <a:pPr marL="109537" indent="0">
              <a:buNone/>
            </a:pPr>
            <a:r>
              <a:rPr lang="en-US" sz="2700" u="sng" dirty="0"/>
              <a:t>Overhead Electric:</a:t>
            </a:r>
            <a:r>
              <a:rPr lang="en-US" sz="2700" dirty="0"/>
              <a:t>		</a:t>
            </a:r>
            <a:r>
              <a:rPr lang="en-US" sz="2700" u="sng" dirty="0"/>
              <a:t>Buy America Applicability:</a:t>
            </a:r>
          </a:p>
          <a:p>
            <a:pPr lvl="1"/>
            <a:r>
              <a:rPr lang="en-US" sz="2300" dirty="0"/>
              <a:t>Wood Pole			No, not steel or iron </a:t>
            </a:r>
          </a:p>
          <a:p>
            <a:pPr lvl="1"/>
            <a:r>
              <a:rPr lang="en-US" sz="2300" dirty="0"/>
              <a:t>Wood Crossarm			No, not steel or iron</a:t>
            </a:r>
          </a:p>
          <a:p>
            <a:pPr lvl="1"/>
            <a:r>
              <a:rPr lang="en-US" sz="2300" dirty="0">
                <a:solidFill>
                  <a:srgbClr val="C00000"/>
                </a:solidFill>
              </a:rPr>
              <a:t>Anchor				Yes</a:t>
            </a:r>
          </a:p>
          <a:p>
            <a:pPr lvl="1"/>
            <a:r>
              <a:rPr lang="en-US" sz="2300" dirty="0">
                <a:solidFill>
                  <a:srgbClr val="C00000"/>
                </a:solidFill>
              </a:rPr>
              <a:t>Guy				Yes</a:t>
            </a:r>
          </a:p>
          <a:p>
            <a:pPr lvl="1"/>
            <a:r>
              <a:rPr lang="en-US" sz="2300" dirty="0">
                <a:solidFill>
                  <a:srgbClr val="C00000"/>
                </a:solidFill>
              </a:rPr>
              <a:t>Ground				Yes</a:t>
            </a:r>
          </a:p>
          <a:p>
            <a:pPr lvl="1"/>
            <a:r>
              <a:rPr lang="en-US" sz="2300" dirty="0">
                <a:solidFill>
                  <a:srgbClr val="00B050"/>
                </a:solidFill>
              </a:rPr>
              <a:t>Overhead Conductor		Check predominantly steel or iron</a:t>
            </a:r>
          </a:p>
          <a:p>
            <a:pPr lvl="1"/>
            <a:r>
              <a:rPr lang="en-US" sz="2300" dirty="0">
                <a:solidFill>
                  <a:srgbClr val="00B050"/>
                </a:solidFill>
              </a:rPr>
              <a:t>Underground Cable		Check predominantly steel or iron</a:t>
            </a:r>
          </a:p>
          <a:p>
            <a:pPr lvl="1"/>
            <a:endParaRPr lang="en-US" sz="2300" dirty="0"/>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12</a:t>
            </a:fld>
            <a:endParaRPr lang="en-US" dirty="0"/>
          </a:p>
        </p:txBody>
      </p:sp>
    </p:spTree>
    <p:extLst>
      <p:ext uri="{BB962C8B-B14F-4D97-AF65-F5344CB8AC3E}">
        <p14:creationId xmlns:p14="http://schemas.microsoft.com/office/powerpoint/2010/main" val="1440452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676400"/>
          </a:xfrm>
        </p:spPr>
        <p:txBody>
          <a:bodyPr>
            <a:normAutofit fontScale="90000"/>
          </a:bodyPr>
          <a:lstStyle/>
          <a:p>
            <a:pPr algn="ctr">
              <a:defRPr/>
            </a:pPr>
            <a:r>
              <a:rPr lang="en-US" sz="4600" dirty="0"/>
              <a:t>Buy America </a:t>
            </a:r>
            <a:r>
              <a:rPr lang="en-US" sz="4600" dirty="0">
                <a:solidFill>
                  <a:srgbClr val="C00000"/>
                </a:solidFill>
              </a:rPr>
              <a:t>“Example”</a:t>
            </a:r>
            <a:br>
              <a:rPr lang="en-US" dirty="0">
                <a:solidFill>
                  <a:srgbClr val="C00000"/>
                </a:solidFill>
              </a:rPr>
            </a:br>
            <a:r>
              <a:rPr lang="en-US" sz="3100" dirty="0">
                <a:solidFill>
                  <a:srgbClr val="C00000"/>
                </a:solidFill>
              </a:rPr>
              <a:t>OH Electric Agreement </a:t>
            </a:r>
            <a:br>
              <a:rPr lang="en-US" sz="3100" dirty="0">
                <a:solidFill>
                  <a:srgbClr val="C00000"/>
                </a:solidFill>
              </a:rPr>
            </a:br>
            <a:r>
              <a:rPr lang="en-US" sz="3100" dirty="0">
                <a:solidFill>
                  <a:srgbClr val="C00000"/>
                </a:solidFill>
              </a:rPr>
              <a:t>Signed </a:t>
            </a:r>
            <a:r>
              <a:rPr lang="en-US" sz="3100" u="sng" dirty="0">
                <a:solidFill>
                  <a:srgbClr val="C00000"/>
                </a:solidFill>
              </a:rPr>
              <a:t>after</a:t>
            </a:r>
            <a:r>
              <a:rPr lang="en-US" sz="3100" dirty="0">
                <a:solidFill>
                  <a:srgbClr val="C00000"/>
                </a:solidFill>
              </a:rPr>
              <a:t> January 15, 2016</a:t>
            </a:r>
          </a:p>
        </p:txBody>
      </p:sp>
      <p:sp>
        <p:nvSpPr>
          <p:cNvPr id="5" name="Content Placeholder 4"/>
          <p:cNvSpPr>
            <a:spLocks noGrp="1"/>
          </p:cNvSpPr>
          <p:nvPr>
            <p:ph sz="quarter" idx="4"/>
          </p:nvPr>
        </p:nvSpPr>
        <p:spPr>
          <a:xfrm>
            <a:off x="0" y="1981200"/>
            <a:ext cx="9144000" cy="3429000"/>
          </a:xfrm>
          <a:noFill/>
        </p:spPr>
        <p:txBody>
          <a:bodyPr/>
          <a:lstStyle/>
          <a:p>
            <a:pPr marL="109537" indent="0">
              <a:buNone/>
            </a:pPr>
            <a:r>
              <a:rPr lang="en-US" sz="2700" u="sng" dirty="0"/>
              <a:t>Overhead Electric:</a:t>
            </a:r>
            <a:r>
              <a:rPr lang="en-US" sz="2700" dirty="0"/>
              <a:t>		</a:t>
            </a:r>
            <a:r>
              <a:rPr lang="en-US" sz="2700" u="sng" dirty="0"/>
              <a:t>Buy America Applicability:</a:t>
            </a:r>
          </a:p>
          <a:p>
            <a:pPr lvl="1"/>
            <a:r>
              <a:rPr lang="en-US" sz="2300" dirty="0">
                <a:solidFill>
                  <a:srgbClr val="00B050"/>
                </a:solidFill>
              </a:rPr>
              <a:t>Terminator	</a:t>
            </a:r>
            <a:r>
              <a:rPr lang="en-US" sz="2300" dirty="0">
                <a:solidFill>
                  <a:srgbClr val="C00000"/>
                </a:solidFill>
              </a:rPr>
              <a:t>		</a:t>
            </a:r>
            <a:r>
              <a:rPr lang="en-US" sz="2300" dirty="0">
                <a:solidFill>
                  <a:srgbClr val="00B050"/>
                </a:solidFill>
              </a:rPr>
              <a:t>Check predominantly steel or iron</a:t>
            </a:r>
          </a:p>
          <a:p>
            <a:pPr lvl="1"/>
            <a:r>
              <a:rPr lang="en-US" sz="2300" dirty="0">
                <a:solidFill>
                  <a:srgbClr val="00B050"/>
                </a:solidFill>
              </a:rPr>
              <a:t>Clevis Secondary</a:t>
            </a:r>
            <a:r>
              <a:rPr lang="en-US" sz="2300" dirty="0">
                <a:solidFill>
                  <a:srgbClr val="C00000"/>
                </a:solidFill>
              </a:rPr>
              <a:t>		</a:t>
            </a:r>
            <a:r>
              <a:rPr lang="en-US" sz="2300" dirty="0">
                <a:solidFill>
                  <a:srgbClr val="00B050"/>
                </a:solidFill>
              </a:rPr>
              <a:t>Check predominantly steel or iron</a:t>
            </a:r>
            <a:endParaRPr lang="en-US" sz="2300" dirty="0">
              <a:solidFill>
                <a:srgbClr val="C00000"/>
              </a:solidFill>
            </a:endParaRPr>
          </a:p>
          <a:p>
            <a:pPr lvl="1"/>
            <a:r>
              <a:rPr lang="en-US" sz="2300" dirty="0">
                <a:solidFill>
                  <a:srgbClr val="00B050"/>
                </a:solidFill>
              </a:rPr>
              <a:t>Insulator				Check predominantly steel or iron</a:t>
            </a:r>
          </a:p>
          <a:p>
            <a:pPr lvl="1"/>
            <a:r>
              <a:rPr lang="en-US" sz="2300" dirty="0">
                <a:solidFill>
                  <a:srgbClr val="00B050"/>
                </a:solidFill>
              </a:rPr>
              <a:t>Arrestor	</a:t>
            </a:r>
            <a:r>
              <a:rPr lang="en-US" sz="2300" dirty="0">
                <a:solidFill>
                  <a:srgbClr val="C00000"/>
                </a:solidFill>
              </a:rPr>
              <a:t>			</a:t>
            </a:r>
            <a:r>
              <a:rPr lang="en-US" sz="2300" dirty="0">
                <a:solidFill>
                  <a:srgbClr val="00B050"/>
                </a:solidFill>
              </a:rPr>
              <a:t>Check predominantly steel or iron</a:t>
            </a:r>
          </a:p>
          <a:p>
            <a:pPr lvl="1"/>
            <a:r>
              <a:rPr lang="en-US" sz="2300" dirty="0">
                <a:solidFill>
                  <a:srgbClr val="00B050"/>
                </a:solidFill>
              </a:rPr>
              <a:t>Cutout</a:t>
            </a:r>
            <a:r>
              <a:rPr lang="en-US" sz="2300" dirty="0">
                <a:solidFill>
                  <a:srgbClr val="C00000"/>
                </a:solidFill>
              </a:rPr>
              <a:t>				</a:t>
            </a:r>
            <a:r>
              <a:rPr lang="en-US" sz="2300" dirty="0">
                <a:solidFill>
                  <a:srgbClr val="00B050"/>
                </a:solidFill>
              </a:rPr>
              <a:t>Check predominantly steel or iron</a:t>
            </a:r>
          </a:p>
          <a:p>
            <a:pPr lvl="1"/>
            <a:r>
              <a:rPr lang="en-US" sz="2300" dirty="0">
                <a:solidFill>
                  <a:srgbClr val="00B050"/>
                </a:solidFill>
              </a:rPr>
              <a:t>Clevis Deadend</a:t>
            </a:r>
            <a:r>
              <a:rPr lang="en-US" sz="2300" dirty="0">
                <a:solidFill>
                  <a:srgbClr val="C00000"/>
                </a:solidFill>
              </a:rPr>
              <a:t>			</a:t>
            </a:r>
            <a:r>
              <a:rPr lang="en-US" sz="2300" dirty="0">
                <a:solidFill>
                  <a:srgbClr val="00B050"/>
                </a:solidFill>
              </a:rPr>
              <a:t>Check predominantly steel or iron</a:t>
            </a:r>
          </a:p>
          <a:p>
            <a:pPr lvl="1"/>
            <a:r>
              <a:rPr lang="en-US" sz="2300" dirty="0">
                <a:solidFill>
                  <a:srgbClr val="00B050"/>
                </a:solidFill>
              </a:rPr>
              <a:t>Switch Disconnect		Check predominantly steel or iron</a:t>
            </a:r>
          </a:p>
          <a:p>
            <a:pPr lvl="1"/>
            <a:endParaRPr lang="en-US" sz="2300" dirty="0"/>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13</a:t>
            </a:fld>
            <a:endParaRPr lang="en-US" dirty="0"/>
          </a:p>
        </p:txBody>
      </p:sp>
    </p:spTree>
    <p:extLst>
      <p:ext uri="{BB962C8B-B14F-4D97-AF65-F5344CB8AC3E}">
        <p14:creationId xmlns:p14="http://schemas.microsoft.com/office/powerpoint/2010/main" val="1319480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100208"/>
          </a:xfrm>
        </p:spPr>
        <p:txBody>
          <a:bodyPr>
            <a:normAutofit fontScale="90000"/>
          </a:bodyPr>
          <a:lstStyle/>
          <a:p>
            <a:pPr algn="ctr">
              <a:defRPr/>
            </a:pPr>
            <a:r>
              <a:rPr lang="en-US" dirty="0"/>
              <a:t>Buy America </a:t>
            </a:r>
            <a:r>
              <a:rPr lang="en-US" dirty="0">
                <a:solidFill>
                  <a:srgbClr val="C00000"/>
                </a:solidFill>
              </a:rPr>
              <a:t>“</a:t>
            </a:r>
            <a:r>
              <a:rPr lang="en-US" sz="4400" dirty="0">
                <a:solidFill>
                  <a:srgbClr val="C00000"/>
                </a:solidFill>
              </a:rPr>
              <a:t>Comparison”</a:t>
            </a:r>
            <a:br>
              <a:rPr lang="en-US" sz="4400" dirty="0">
                <a:solidFill>
                  <a:srgbClr val="C00000"/>
                </a:solidFill>
              </a:rPr>
            </a:br>
            <a:r>
              <a:rPr lang="en-US" sz="4400" dirty="0">
                <a:solidFill>
                  <a:srgbClr val="C00000"/>
                </a:solidFill>
              </a:rPr>
              <a:t> </a:t>
            </a:r>
            <a:r>
              <a:rPr lang="en-US" sz="4400" dirty="0">
                <a:solidFill>
                  <a:srgbClr val="213681"/>
                </a:solidFill>
              </a:rPr>
              <a:t>of OH materials</a:t>
            </a:r>
            <a:endParaRPr lang="en-US" dirty="0">
              <a:solidFill>
                <a:srgbClr val="213681"/>
              </a:solidFill>
            </a:endParaRPr>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14</a:t>
            </a:fld>
            <a:endParaRPr lang="en-US" dirty="0"/>
          </a:p>
        </p:txBody>
      </p:sp>
      <p:sp>
        <p:nvSpPr>
          <p:cNvPr id="6" name="Content Placeholder 5">
            <a:extLst>
              <a:ext uri="{FF2B5EF4-FFF2-40B4-BE49-F238E27FC236}">
                <a16:creationId xmlns:a16="http://schemas.microsoft.com/office/drawing/2014/main" id="{C4CB8B85-2489-47CE-A6C9-C3276068507F}"/>
              </a:ext>
            </a:extLst>
          </p:cNvPr>
          <p:cNvSpPr>
            <a:spLocks noGrp="1"/>
          </p:cNvSpPr>
          <p:nvPr>
            <p:ph sz="quarter" idx="4"/>
          </p:nvPr>
        </p:nvSpPr>
        <p:spPr>
          <a:xfrm>
            <a:off x="152399" y="1219200"/>
            <a:ext cx="4223117" cy="4572000"/>
          </a:xfrm>
          <a:ln w="25400">
            <a:solidFill>
              <a:srgbClr val="C00000"/>
            </a:solidFill>
            <a:prstDash val="solid"/>
          </a:ln>
        </p:spPr>
        <p:txBody>
          <a:bodyPr/>
          <a:lstStyle/>
          <a:p>
            <a:pPr marL="109537" indent="0" algn="ctr">
              <a:buNone/>
            </a:pPr>
            <a:r>
              <a:rPr lang="en-US" sz="2700" dirty="0"/>
              <a:t>Applicability </a:t>
            </a:r>
            <a:r>
              <a:rPr lang="en-US" sz="2700" b="1" u="sng" dirty="0"/>
              <a:t>on or before </a:t>
            </a:r>
            <a:r>
              <a:rPr lang="en-US" sz="2700" dirty="0"/>
              <a:t>January 15, 2016:</a:t>
            </a:r>
          </a:p>
          <a:p>
            <a:pPr lvl="1"/>
            <a:r>
              <a:rPr lang="en-US" sz="1400" dirty="0"/>
              <a:t>Wood Pole		</a:t>
            </a:r>
          </a:p>
          <a:p>
            <a:pPr lvl="1"/>
            <a:r>
              <a:rPr lang="en-US" sz="1400" dirty="0"/>
              <a:t>Wood Crossarm		</a:t>
            </a:r>
          </a:p>
          <a:p>
            <a:pPr lvl="1"/>
            <a:r>
              <a:rPr lang="en-US" sz="1400" dirty="0">
                <a:solidFill>
                  <a:srgbClr val="C00000"/>
                </a:solidFill>
              </a:rPr>
              <a:t>Anchor</a:t>
            </a:r>
            <a:r>
              <a:rPr lang="en-US" sz="1400" dirty="0">
                <a:solidFill>
                  <a:srgbClr val="FF0000"/>
                </a:solidFill>
              </a:rPr>
              <a:t>			</a:t>
            </a:r>
          </a:p>
          <a:p>
            <a:pPr lvl="1"/>
            <a:r>
              <a:rPr lang="en-US" sz="1400" dirty="0">
                <a:solidFill>
                  <a:srgbClr val="002F9D"/>
                </a:solidFill>
              </a:rPr>
              <a:t>Guy</a:t>
            </a:r>
            <a:r>
              <a:rPr lang="en-US" sz="1400" dirty="0">
                <a:solidFill>
                  <a:srgbClr val="FF0000"/>
                </a:solidFill>
              </a:rPr>
              <a:t>			</a:t>
            </a:r>
          </a:p>
          <a:p>
            <a:pPr lvl="1"/>
            <a:r>
              <a:rPr lang="en-US" sz="1400" dirty="0">
                <a:solidFill>
                  <a:srgbClr val="002F9D"/>
                </a:solidFill>
              </a:rPr>
              <a:t>Ground</a:t>
            </a:r>
            <a:r>
              <a:rPr lang="en-US" sz="1400" dirty="0">
                <a:solidFill>
                  <a:srgbClr val="FF0000"/>
                </a:solidFill>
              </a:rPr>
              <a:t>			</a:t>
            </a:r>
          </a:p>
          <a:p>
            <a:pPr lvl="1"/>
            <a:r>
              <a:rPr lang="en-US" sz="1400" dirty="0">
                <a:solidFill>
                  <a:srgbClr val="002F9D"/>
                </a:solidFill>
              </a:rPr>
              <a:t>Overhead Conductor</a:t>
            </a:r>
            <a:r>
              <a:rPr lang="en-US" sz="1400" dirty="0">
                <a:solidFill>
                  <a:srgbClr val="00B050"/>
                </a:solidFill>
              </a:rPr>
              <a:t>		</a:t>
            </a:r>
          </a:p>
          <a:p>
            <a:pPr lvl="1"/>
            <a:r>
              <a:rPr lang="en-US" sz="1400" dirty="0">
                <a:solidFill>
                  <a:srgbClr val="002F9D"/>
                </a:solidFill>
              </a:rPr>
              <a:t>Underground Cable</a:t>
            </a:r>
            <a:r>
              <a:rPr lang="en-US" sz="1400" dirty="0">
                <a:solidFill>
                  <a:srgbClr val="00B050"/>
                </a:solidFill>
              </a:rPr>
              <a:t>		</a:t>
            </a:r>
          </a:p>
          <a:p>
            <a:pPr lvl="1"/>
            <a:r>
              <a:rPr lang="en-US" sz="1400" dirty="0">
                <a:solidFill>
                  <a:srgbClr val="002F9D"/>
                </a:solidFill>
              </a:rPr>
              <a:t>Terminator</a:t>
            </a:r>
            <a:r>
              <a:rPr lang="en-US" sz="1400" dirty="0">
                <a:solidFill>
                  <a:srgbClr val="FF0000"/>
                </a:solidFill>
              </a:rPr>
              <a:t>		</a:t>
            </a:r>
          </a:p>
          <a:p>
            <a:pPr lvl="1"/>
            <a:r>
              <a:rPr lang="en-US" sz="1400" dirty="0">
                <a:solidFill>
                  <a:srgbClr val="002F9D"/>
                </a:solidFill>
              </a:rPr>
              <a:t>Clevis Secondary</a:t>
            </a:r>
            <a:r>
              <a:rPr lang="en-US" sz="1400" dirty="0">
                <a:solidFill>
                  <a:srgbClr val="FF0000"/>
                </a:solidFill>
              </a:rPr>
              <a:t>	</a:t>
            </a:r>
          </a:p>
          <a:p>
            <a:pPr lvl="1"/>
            <a:r>
              <a:rPr lang="en-US" sz="1400" dirty="0">
                <a:solidFill>
                  <a:srgbClr val="002F9D"/>
                </a:solidFill>
              </a:rPr>
              <a:t>Insulator</a:t>
            </a:r>
            <a:r>
              <a:rPr lang="en-US" sz="1400" dirty="0">
                <a:solidFill>
                  <a:srgbClr val="00B050"/>
                </a:solidFill>
              </a:rPr>
              <a:t>			</a:t>
            </a:r>
          </a:p>
          <a:p>
            <a:pPr lvl="1"/>
            <a:r>
              <a:rPr lang="en-US" sz="1400" dirty="0">
                <a:solidFill>
                  <a:srgbClr val="002F9D"/>
                </a:solidFill>
              </a:rPr>
              <a:t>Arrestor</a:t>
            </a:r>
            <a:r>
              <a:rPr lang="en-US" sz="1400" dirty="0">
                <a:solidFill>
                  <a:srgbClr val="FF0000"/>
                </a:solidFill>
              </a:rPr>
              <a:t>			</a:t>
            </a:r>
          </a:p>
          <a:p>
            <a:pPr lvl="1"/>
            <a:r>
              <a:rPr lang="en-US" sz="1400" dirty="0">
                <a:solidFill>
                  <a:srgbClr val="002F9D"/>
                </a:solidFill>
              </a:rPr>
              <a:t>Cutout</a:t>
            </a:r>
            <a:r>
              <a:rPr lang="en-US" sz="1400" dirty="0">
                <a:solidFill>
                  <a:srgbClr val="FF0000"/>
                </a:solidFill>
              </a:rPr>
              <a:t>			</a:t>
            </a:r>
          </a:p>
          <a:p>
            <a:pPr lvl="1"/>
            <a:r>
              <a:rPr lang="en-US" sz="1400" dirty="0">
                <a:solidFill>
                  <a:srgbClr val="002F9D"/>
                </a:solidFill>
              </a:rPr>
              <a:t>Clevis Deadend</a:t>
            </a:r>
          </a:p>
          <a:p>
            <a:pPr lvl="1"/>
            <a:r>
              <a:rPr lang="en-US" sz="1400" dirty="0">
                <a:solidFill>
                  <a:srgbClr val="002F9D"/>
                </a:solidFill>
              </a:rPr>
              <a:t>Switch Disconnect</a:t>
            </a:r>
            <a:endParaRPr lang="en-US" sz="1400" dirty="0">
              <a:solidFill>
                <a:srgbClr val="FF0000"/>
              </a:solidFill>
            </a:endParaRPr>
          </a:p>
          <a:p>
            <a:pPr marL="392113" lvl="1" indent="0">
              <a:buNone/>
            </a:pPr>
            <a:r>
              <a:rPr lang="en-US" sz="1400" dirty="0">
                <a:solidFill>
                  <a:srgbClr val="00B050"/>
                </a:solidFill>
              </a:rPr>
              <a:t>	</a:t>
            </a:r>
            <a:r>
              <a:rPr lang="en-US" sz="2300" dirty="0">
                <a:solidFill>
                  <a:srgbClr val="00B050"/>
                </a:solidFill>
              </a:rPr>
              <a:t>	</a:t>
            </a:r>
          </a:p>
          <a:p>
            <a:endParaRPr lang="en-US" dirty="0"/>
          </a:p>
        </p:txBody>
      </p:sp>
      <p:sp>
        <p:nvSpPr>
          <p:cNvPr id="7" name="Content Placeholder 5">
            <a:extLst>
              <a:ext uri="{FF2B5EF4-FFF2-40B4-BE49-F238E27FC236}">
                <a16:creationId xmlns:a16="http://schemas.microsoft.com/office/drawing/2014/main" id="{3F893E39-D739-4371-8ED3-38B94568268A}"/>
              </a:ext>
            </a:extLst>
          </p:cNvPr>
          <p:cNvSpPr>
            <a:spLocks noGrp="1"/>
          </p:cNvSpPr>
          <p:nvPr>
            <p:ph sz="quarter" idx="4"/>
          </p:nvPr>
        </p:nvSpPr>
        <p:spPr>
          <a:xfrm>
            <a:off x="4648200" y="1219200"/>
            <a:ext cx="4365625" cy="4572000"/>
          </a:xfrm>
          <a:ln w="25400">
            <a:solidFill>
              <a:srgbClr val="C00000"/>
            </a:solidFill>
            <a:prstDash val="solid"/>
          </a:ln>
        </p:spPr>
        <p:txBody>
          <a:bodyPr/>
          <a:lstStyle/>
          <a:p>
            <a:pPr marL="109537" indent="0" algn="ctr">
              <a:buNone/>
            </a:pPr>
            <a:r>
              <a:rPr lang="en-US" sz="2700" dirty="0"/>
              <a:t>Applicability </a:t>
            </a:r>
            <a:r>
              <a:rPr lang="en-US" sz="2700" b="1" u="sng" dirty="0"/>
              <a:t>after</a:t>
            </a:r>
            <a:r>
              <a:rPr lang="en-US" sz="2700" b="1" dirty="0"/>
              <a:t> </a:t>
            </a:r>
            <a:r>
              <a:rPr lang="en-US" sz="2700" dirty="0"/>
              <a:t> </a:t>
            </a:r>
          </a:p>
          <a:p>
            <a:pPr marL="109537" indent="0" algn="ctr">
              <a:buNone/>
            </a:pPr>
            <a:r>
              <a:rPr lang="en-US" sz="2700" dirty="0"/>
              <a:t>January 15, 2016:</a:t>
            </a:r>
          </a:p>
          <a:p>
            <a:pPr lvl="1"/>
            <a:r>
              <a:rPr lang="en-US" sz="1400" dirty="0"/>
              <a:t>Wood Pole		</a:t>
            </a:r>
          </a:p>
          <a:p>
            <a:pPr lvl="1"/>
            <a:r>
              <a:rPr lang="en-US" sz="1400" dirty="0"/>
              <a:t>Wood Crossarm		</a:t>
            </a:r>
          </a:p>
          <a:p>
            <a:pPr lvl="1"/>
            <a:r>
              <a:rPr lang="en-US" sz="1400" dirty="0">
                <a:solidFill>
                  <a:srgbClr val="C00000"/>
                </a:solidFill>
              </a:rPr>
              <a:t>Anchor			</a:t>
            </a:r>
          </a:p>
          <a:p>
            <a:pPr lvl="1"/>
            <a:r>
              <a:rPr lang="en-US" sz="1400" dirty="0">
                <a:solidFill>
                  <a:srgbClr val="C00000"/>
                </a:solidFill>
              </a:rPr>
              <a:t>Guy			</a:t>
            </a:r>
          </a:p>
          <a:p>
            <a:pPr lvl="1"/>
            <a:r>
              <a:rPr lang="en-US" sz="1400" dirty="0">
                <a:solidFill>
                  <a:srgbClr val="C00000"/>
                </a:solidFill>
              </a:rPr>
              <a:t>Ground</a:t>
            </a:r>
          </a:p>
          <a:p>
            <a:pPr lvl="1"/>
            <a:r>
              <a:rPr lang="en-US" sz="1400" dirty="0">
                <a:solidFill>
                  <a:srgbClr val="00B050"/>
                </a:solidFill>
              </a:rPr>
              <a:t>Overhead Conductor		</a:t>
            </a:r>
          </a:p>
          <a:p>
            <a:pPr lvl="1"/>
            <a:r>
              <a:rPr lang="en-US" sz="1400" dirty="0">
                <a:solidFill>
                  <a:srgbClr val="00B050"/>
                </a:solidFill>
              </a:rPr>
              <a:t>Underground Cable		</a:t>
            </a:r>
          </a:p>
          <a:p>
            <a:pPr lvl="1"/>
            <a:r>
              <a:rPr lang="en-US" sz="1400" dirty="0">
                <a:solidFill>
                  <a:srgbClr val="00B050"/>
                </a:solidFill>
              </a:rPr>
              <a:t>Terminator		</a:t>
            </a:r>
          </a:p>
          <a:p>
            <a:pPr lvl="1"/>
            <a:r>
              <a:rPr lang="en-US" sz="1400" dirty="0">
                <a:solidFill>
                  <a:srgbClr val="00B050"/>
                </a:solidFill>
              </a:rPr>
              <a:t>Clevis Secondary	</a:t>
            </a:r>
          </a:p>
          <a:p>
            <a:pPr lvl="1"/>
            <a:r>
              <a:rPr lang="en-US" sz="1400" dirty="0">
                <a:solidFill>
                  <a:srgbClr val="00B050"/>
                </a:solidFill>
              </a:rPr>
              <a:t>Insulator			</a:t>
            </a:r>
          </a:p>
          <a:p>
            <a:pPr lvl="1"/>
            <a:r>
              <a:rPr lang="en-US" sz="1400" dirty="0">
                <a:solidFill>
                  <a:srgbClr val="00B050"/>
                </a:solidFill>
              </a:rPr>
              <a:t>Arrestor			</a:t>
            </a:r>
          </a:p>
          <a:p>
            <a:pPr lvl="1"/>
            <a:r>
              <a:rPr lang="en-US" sz="1400" dirty="0">
                <a:solidFill>
                  <a:srgbClr val="00B050"/>
                </a:solidFill>
              </a:rPr>
              <a:t>Cutout			</a:t>
            </a:r>
          </a:p>
          <a:p>
            <a:pPr lvl="1"/>
            <a:r>
              <a:rPr lang="en-US" sz="1400" dirty="0">
                <a:solidFill>
                  <a:srgbClr val="00B050"/>
                </a:solidFill>
              </a:rPr>
              <a:t>Clevis Deadend</a:t>
            </a:r>
          </a:p>
          <a:p>
            <a:pPr lvl="1"/>
            <a:r>
              <a:rPr lang="en-US" sz="1400" dirty="0">
                <a:solidFill>
                  <a:srgbClr val="00B050"/>
                </a:solidFill>
              </a:rPr>
              <a:t>Switch Disconnect</a:t>
            </a:r>
          </a:p>
          <a:p>
            <a:pPr marL="392113" lvl="1" indent="0">
              <a:buNone/>
            </a:pPr>
            <a:r>
              <a:rPr lang="en-US" sz="2300" dirty="0">
                <a:solidFill>
                  <a:srgbClr val="00B050"/>
                </a:solidFill>
              </a:rPr>
              <a:t>		</a:t>
            </a:r>
          </a:p>
          <a:p>
            <a:endParaRPr lang="en-US" dirty="0"/>
          </a:p>
        </p:txBody>
      </p:sp>
    </p:spTree>
    <p:extLst>
      <p:ext uri="{BB962C8B-B14F-4D97-AF65-F5344CB8AC3E}">
        <p14:creationId xmlns:p14="http://schemas.microsoft.com/office/powerpoint/2010/main" val="289611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676400"/>
          </a:xfrm>
        </p:spPr>
        <p:txBody>
          <a:bodyPr>
            <a:normAutofit fontScale="90000"/>
          </a:bodyPr>
          <a:lstStyle/>
          <a:p>
            <a:pPr algn="ctr">
              <a:defRPr/>
            </a:pPr>
            <a:r>
              <a:rPr lang="en-US" sz="4600" dirty="0"/>
              <a:t>Buy America </a:t>
            </a:r>
            <a:r>
              <a:rPr lang="en-US" sz="4600" dirty="0">
                <a:solidFill>
                  <a:srgbClr val="C00000"/>
                </a:solidFill>
              </a:rPr>
              <a:t>”Example”</a:t>
            </a:r>
            <a:br>
              <a:rPr lang="en-US" dirty="0">
                <a:solidFill>
                  <a:srgbClr val="C00000"/>
                </a:solidFill>
              </a:rPr>
            </a:br>
            <a:r>
              <a:rPr lang="en-US" sz="3100" dirty="0">
                <a:solidFill>
                  <a:srgbClr val="C00000"/>
                </a:solidFill>
              </a:rPr>
              <a:t>UG Pipeline Agreement</a:t>
            </a:r>
            <a:br>
              <a:rPr lang="en-US" sz="3100" dirty="0">
                <a:solidFill>
                  <a:srgbClr val="C00000"/>
                </a:solidFill>
              </a:rPr>
            </a:br>
            <a:r>
              <a:rPr lang="en-US" sz="3100" dirty="0">
                <a:solidFill>
                  <a:srgbClr val="C00000"/>
                </a:solidFill>
              </a:rPr>
              <a:t>Signed </a:t>
            </a:r>
            <a:r>
              <a:rPr lang="en-US" sz="3100" u="sng" dirty="0">
                <a:solidFill>
                  <a:srgbClr val="C00000"/>
                </a:solidFill>
              </a:rPr>
              <a:t>on or before </a:t>
            </a:r>
            <a:r>
              <a:rPr lang="en-US" sz="3100" dirty="0">
                <a:solidFill>
                  <a:srgbClr val="C00000"/>
                </a:solidFill>
              </a:rPr>
              <a:t>January 15, 2016</a:t>
            </a:r>
          </a:p>
        </p:txBody>
      </p:sp>
      <p:sp>
        <p:nvSpPr>
          <p:cNvPr id="5" name="Content Placeholder 4"/>
          <p:cNvSpPr>
            <a:spLocks noGrp="1"/>
          </p:cNvSpPr>
          <p:nvPr>
            <p:ph sz="quarter" idx="4"/>
          </p:nvPr>
        </p:nvSpPr>
        <p:spPr>
          <a:xfrm>
            <a:off x="0" y="2036004"/>
            <a:ext cx="9144000" cy="3505200"/>
          </a:xfrm>
          <a:noFill/>
        </p:spPr>
        <p:txBody>
          <a:bodyPr/>
          <a:lstStyle/>
          <a:p>
            <a:pPr marL="109537" indent="0">
              <a:buNone/>
            </a:pPr>
            <a:r>
              <a:rPr lang="en-US" sz="2700" u="sng" dirty="0"/>
              <a:t>Pipeline:</a:t>
            </a:r>
            <a:r>
              <a:rPr lang="en-US" sz="2700" dirty="0"/>
              <a:t>				</a:t>
            </a:r>
            <a:r>
              <a:rPr lang="en-US" sz="2700" u="sng" dirty="0"/>
              <a:t>Buy America Applicability:</a:t>
            </a:r>
          </a:p>
          <a:p>
            <a:pPr lvl="1"/>
            <a:r>
              <a:rPr lang="en-US" sz="2300" dirty="0">
                <a:solidFill>
                  <a:srgbClr val="C00000"/>
                </a:solidFill>
              </a:rPr>
              <a:t>Steel Pipe			Yes</a:t>
            </a:r>
          </a:p>
          <a:p>
            <a:pPr lvl="1"/>
            <a:r>
              <a:rPr lang="en-US" sz="2300" dirty="0">
                <a:solidFill>
                  <a:srgbClr val="C00000"/>
                </a:solidFill>
              </a:rPr>
              <a:t>Elbow				Yes</a:t>
            </a:r>
          </a:p>
          <a:p>
            <a:pPr lvl="1"/>
            <a:r>
              <a:rPr lang="en-US" sz="2300" dirty="0">
                <a:solidFill>
                  <a:srgbClr val="213681"/>
                </a:solidFill>
              </a:rPr>
              <a:t>Welding Neck Flange		No, attachment material</a:t>
            </a:r>
          </a:p>
          <a:p>
            <a:pPr lvl="1"/>
            <a:r>
              <a:rPr lang="en-US" sz="2300" dirty="0">
                <a:solidFill>
                  <a:srgbClr val="213681"/>
                </a:solidFill>
              </a:rPr>
              <a:t>Flange Gasket			No, less than 90% steel or iron</a:t>
            </a:r>
          </a:p>
          <a:p>
            <a:pPr lvl="1"/>
            <a:r>
              <a:rPr lang="en-US" sz="2300" dirty="0">
                <a:solidFill>
                  <a:srgbClr val="C00000"/>
                </a:solidFill>
              </a:rPr>
              <a:t>Welding Rods			Yes</a:t>
            </a:r>
          </a:p>
          <a:p>
            <a:pPr lvl="1"/>
            <a:r>
              <a:rPr lang="en-US" sz="2300" dirty="0">
                <a:solidFill>
                  <a:srgbClr val="213681"/>
                </a:solidFill>
              </a:rPr>
              <a:t>Stone				No, not steel or iron</a:t>
            </a:r>
          </a:p>
          <a:p>
            <a:pPr lvl="1"/>
            <a:r>
              <a:rPr lang="en-US" sz="2300" dirty="0">
                <a:solidFill>
                  <a:srgbClr val="213681"/>
                </a:solidFill>
              </a:rPr>
              <a:t>Steel Trench box		No, temporary item</a:t>
            </a:r>
          </a:p>
          <a:p>
            <a:pPr lvl="1"/>
            <a:endParaRPr lang="en-US" sz="2300" dirty="0"/>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15</a:t>
            </a:fld>
            <a:endParaRPr lang="en-US" dirty="0"/>
          </a:p>
        </p:txBody>
      </p:sp>
    </p:spTree>
    <p:extLst>
      <p:ext uri="{BB962C8B-B14F-4D97-AF65-F5344CB8AC3E}">
        <p14:creationId xmlns:p14="http://schemas.microsoft.com/office/powerpoint/2010/main" val="945678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52400"/>
            <a:ext cx="8305800" cy="1524000"/>
          </a:xfrm>
        </p:spPr>
        <p:txBody>
          <a:bodyPr>
            <a:normAutofit fontScale="90000"/>
          </a:bodyPr>
          <a:lstStyle/>
          <a:p>
            <a:pPr algn="ctr">
              <a:defRPr/>
            </a:pPr>
            <a:r>
              <a:rPr lang="en-US" sz="4600" dirty="0"/>
              <a:t>Buy America </a:t>
            </a:r>
            <a:r>
              <a:rPr lang="en-US" sz="4600" dirty="0">
                <a:solidFill>
                  <a:srgbClr val="C00000"/>
                </a:solidFill>
              </a:rPr>
              <a:t>“Example”</a:t>
            </a:r>
            <a:br>
              <a:rPr lang="en-US" dirty="0">
                <a:solidFill>
                  <a:srgbClr val="C00000"/>
                </a:solidFill>
              </a:rPr>
            </a:br>
            <a:r>
              <a:rPr lang="en-US" sz="3100" dirty="0">
                <a:solidFill>
                  <a:srgbClr val="C00000"/>
                </a:solidFill>
              </a:rPr>
              <a:t>UG Pipeline Agreement</a:t>
            </a:r>
            <a:br>
              <a:rPr lang="en-US" sz="3100" dirty="0">
                <a:solidFill>
                  <a:srgbClr val="C00000"/>
                </a:solidFill>
              </a:rPr>
            </a:br>
            <a:r>
              <a:rPr lang="en-US" sz="3100" dirty="0">
                <a:solidFill>
                  <a:srgbClr val="C00000"/>
                </a:solidFill>
              </a:rPr>
              <a:t>Signed </a:t>
            </a:r>
            <a:r>
              <a:rPr lang="en-US" sz="3100" u="sng" dirty="0">
                <a:solidFill>
                  <a:srgbClr val="C00000"/>
                </a:solidFill>
              </a:rPr>
              <a:t>after</a:t>
            </a:r>
            <a:r>
              <a:rPr lang="en-US" sz="3100" dirty="0">
                <a:solidFill>
                  <a:srgbClr val="C00000"/>
                </a:solidFill>
              </a:rPr>
              <a:t> January 15, 2016</a:t>
            </a:r>
          </a:p>
        </p:txBody>
      </p:sp>
      <p:sp>
        <p:nvSpPr>
          <p:cNvPr id="5" name="Content Placeholder 4"/>
          <p:cNvSpPr>
            <a:spLocks noGrp="1"/>
          </p:cNvSpPr>
          <p:nvPr>
            <p:ph sz="quarter" idx="4"/>
          </p:nvPr>
        </p:nvSpPr>
        <p:spPr>
          <a:xfrm>
            <a:off x="-3779" y="1981200"/>
            <a:ext cx="9144000" cy="3429000"/>
          </a:xfrm>
          <a:noFill/>
        </p:spPr>
        <p:txBody>
          <a:bodyPr/>
          <a:lstStyle/>
          <a:p>
            <a:pPr marL="109537" indent="0">
              <a:buNone/>
            </a:pPr>
            <a:r>
              <a:rPr lang="en-US" sz="2700" u="sng" dirty="0"/>
              <a:t>Pipeline:</a:t>
            </a:r>
            <a:r>
              <a:rPr lang="en-US" sz="2700" dirty="0"/>
              <a:t>				</a:t>
            </a:r>
            <a:r>
              <a:rPr lang="en-US" sz="2700" u="sng" dirty="0"/>
              <a:t>Buy America Applicability:</a:t>
            </a:r>
          </a:p>
          <a:p>
            <a:pPr lvl="1"/>
            <a:r>
              <a:rPr lang="en-US" sz="2300" dirty="0">
                <a:solidFill>
                  <a:srgbClr val="C00000"/>
                </a:solidFill>
              </a:rPr>
              <a:t>Steel Pipe			Yes</a:t>
            </a:r>
          </a:p>
          <a:p>
            <a:pPr lvl="1"/>
            <a:r>
              <a:rPr lang="en-US" sz="2300" dirty="0">
                <a:solidFill>
                  <a:srgbClr val="C00000"/>
                </a:solidFill>
              </a:rPr>
              <a:t>Elbow				Yes</a:t>
            </a:r>
          </a:p>
          <a:p>
            <a:pPr lvl="1"/>
            <a:r>
              <a:rPr lang="en-US" sz="2300" dirty="0">
                <a:solidFill>
                  <a:srgbClr val="C00000"/>
                </a:solidFill>
              </a:rPr>
              <a:t>Welding Neck Flange		Yes</a:t>
            </a:r>
          </a:p>
          <a:p>
            <a:pPr lvl="1"/>
            <a:r>
              <a:rPr lang="en-US" sz="2300" dirty="0">
                <a:solidFill>
                  <a:srgbClr val="00B050"/>
                </a:solidFill>
              </a:rPr>
              <a:t>Flange Gasket			Check predominantly steel or iron </a:t>
            </a:r>
          </a:p>
          <a:p>
            <a:pPr lvl="1"/>
            <a:r>
              <a:rPr lang="en-US" sz="2300" dirty="0">
                <a:solidFill>
                  <a:srgbClr val="C00000"/>
                </a:solidFill>
              </a:rPr>
              <a:t>Welding Rods			Yes</a:t>
            </a:r>
          </a:p>
          <a:p>
            <a:pPr lvl="1"/>
            <a:r>
              <a:rPr lang="en-US" sz="2300" dirty="0">
                <a:solidFill>
                  <a:srgbClr val="213681"/>
                </a:solidFill>
              </a:rPr>
              <a:t>Stone				No, not steel or iron</a:t>
            </a:r>
          </a:p>
          <a:p>
            <a:pPr lvl="1"/>
            <a:r>
              <a:rPr lang="en-US" sz="2300" dirty="0">
                <a:solidFill>
                  <a:srgbClr val="213681"/>
                </a:solidFill>
              </a:rPr>
              <a:t>Steel Trench box		No, temporary item</a:t>
            </a:r>
          </a:p>
          <a:p>
            <a:pPr lvl="1"/>
            <a:endParaRPr lang="en-US" sz="2300" dirty="0"/>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16</a:t>
            </a:fld>
            <a:endParaRPr lang="en-US" dirty="0"/>
          </a:p>
        </p:txBody>
      </p:sp>
    </p:spTree>
    <p:extLst>
      <p:ext uri="{BB962C8B-B14F-4D97-AF65-F5344CB8AC3E}">
        <p14:creationId xmlns:p14="http://schemas.microsoft.com/office/powerpoint/2010/main" val="1729633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100208"/>
          </a:xfrm>
        </p:spPr>
        <p:txBody>
          <a:bodyPr>
            <a:normAutofit fontScale="90000"/>
          </a:bodyPr>
          <a:lstStyle/>
          <a:p>
            <a:pPr algn="ctr">
              <a:defRPr/>
            </a:pPr>
            <a:r>
              <a:rPr lang="en-US" dirty="0"/>
              <a:t>Buy America </a:t>
            </a:r>
            <a:r>
              <a:rPr lang="en-US" sz="4400" dirty="0">
                <a:solidFill>
                  <a:srgbClr val="C00000"/>
                </a:solidFill>
              </a:rPr>
              <a:t>”Comparison”</a:t>
            </a:r>
            <a:br>
              <a:rPr lang="en-US" sz="4400" dirty="0">
                <a:solidFill>
                  <a:srgbClr val="C00000"/>
                </a:solidFill>
              </a:rPr>
            </a:br>
            <a:r>
              <a:rPr lang="en-US" sz="4400" dirty="0">
                <a:solidFill>
                  <a:srgbClr val="C00000"/>
                </a:solidFill>
              </a:rPr>
              <a:t> </a:t>
            </a:r>
            <a:r>
              <a:rPr lang="en-US" sz="3100" dirty="0">
                <a:solidFill>
                  <a:srgbClr val="C00000"/>
                </a:solidFill>
              </a:rPr>
              <a:t>of UG Pipeline Materials</a:t>
            </a:r>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17</a:t>
            </a:fld>
            <a:endParaRPr lang="en-US" dirty="0"/>
          </a:p>
        </p:txBody>
      </p:sp>
      <p:sp>
        <p:nvSpPr>
          <p:cNvPr id="6" name="Content Placeholder 5">
            <a:extLst>
              <a:ext uri="{FF2B5EF4-FFF2-40B4-BE49-F238E27FC236}">
                <a16:creationId xmlns:a16="http://schemas.microsoft.com/office/drawing/2014/main" id="{C4CB8B85-2489-47CE-A6C9-C3276068507F}"/>
              </a:ext>
            </a:extLst>
          </p:cNvPr>
          <p:cNvSpPr>
            <a:spLocks noGrp="1"/>
          </p:cNvSpPr>
          <p:nvPr>
            <p:ph sz="quarter" idx="4"/>
          </p:nvPr>
        </p:nvSpPr>
        <p:spPr>
          <a:xfrm>
            <a:off x="152400" y="1219200"/>
            <a:ext cx="4419600" cy="4572000"/>
          </a:xfrm>
          <a:ln w="25400">
            <a:solidFill>
              <a:srgbClr val="C00000"/>
            </a:solidFill>
            <a:prstDash val="solid"/>
          </a:ln>
        </p:spPr>
        <p:txBody>
          <a:bodyPr/>
          <a:lstStyle/>
          <a:p>
            <a:pPr marL="109537" indent="0" algn="ctr">
              <a:buNone/>
            </a:pPr>
            <a:r>
              <a:rPr lang="en-US" sz="2700" u="sng" dirty="0"/>
              <a:t>Applicability </a:t>
            </a:r>
            <a:r>
              <a:rPr lang="en-US" sz="2700" b="1" u="sng" dirty="0"/>
              <a:t>on or before </a:t>
            </a:r>
            <a:r>
              <a:rPr lang="en-US" sz="2700" u="sng" dirty="0"/>
              <a:t>January 15, 2016:</a:t>
            </a:r>
          </a:p>
          <a:p>
            <a:pPr marL="109537" indent="0" algn="ctr">
              <a:buNone/>
            </a:pPr>
            <a:endParaRPr lang="en-US" sz="2700" u="sng" dirty="0"/>
          </a:p>
          <a:p>
            <a:pPr lvl="1"/>
            <a:r>
              <a:rPr lang="en-US" sz="2300" dirty="0">
                <a:solidFill>
                  <a:srgbClr val="C00000"/>
                </a:solidFill>
              </a:rPr>
              <a:t>Steel Pipe</a:t>
            </a:r>
          </a:p>
          <a:p>
            <a:pPr lvl="1"/>
            <a:r>
              <a:rPr lang="en-US" sz="2300" dirty="0">
                <a:solidFill>
                  <a:srgbClr val="C00000"/>
                </a:solidFill>
              </a:rPr>
              <a:t>Elbow</a:t>
            </a:r>
          </a:p>
          <a:p>
            <a:pPr lvl="1"/>
            <a:r>
              <a:rPr lang="en-US" sz="2300" dirty="0"/>
              <a:t>Welding Neck Flange</a:t>
            </a:r>
          </a:p>
          <a:p>
            <a:pPr lvl="1"/>
            <a:r>
              <a:rPr lang="en-US" sz="2300" dirty="0">
                <a:solidFill>
                  <a:srgbClr val="213681"/>
                </a:solidFill>
              </a:rPr>
              <a:t>Flange Gasket</a:t>
            </a:r>
          </a:p>
          <a:p>
            <a:pPr lvl="1"/>
            <a:r>
              <a:rPr lang="en-US" sz="2300" dirty="0">
                <a:solidFill>
                  <a:srgbClr val="C00000"/>
                </a:solidFill>
              </a:rPr>
              <a:t>Welding Rods</a:t>
            </a:r>
          </a:p>
          <a:p>
            <a:pPr lvl="1"/>
            <a:r>
              <a:rPr lang="en-US" sz="2300" dirty="0">
                <a:solidFill>
                  <a:srgbClr val="002F9D"/>
                </a:solidFill>
              </a:rPr>
              <a:t>Stone</a:t>
            </a:r>
          </a:p>
          <a:p>
            <a:pPr lvl="1"/>
            <a:r>
              <a:rPr lang="en-US" sz="2300" dirty="0">
                <a:solidFill>
                  <a:srgbClr val="002F9D"/>
                </a:solidFill>
              </a:rPr>
              <a:t>Steel Trench Box</a:t>
            </a:r>
          </a:p>
          <a:p>
            <a:pPr lvl="1"/>
            <a:endParaRPr lang="en-US" sz="1400" dirty="0">
              <a:solidFill>
                <a:srgbClr val="FF0000"/>
              </a:solidFill>
            </a:endParaRPr>
          </a:p>
          <a:p>
            <a:pPr marL="392113" lvl="1" indent="0">
              <a:buNone/>
            </a:pPr>
            <a:r>
              <a:rPr lang="en-US" sz="1400" dirty="0">
                <a:solidFill>
                  <a:srgbClr val="00B050"/>
                </a:solidFill>
              </a:rPr>
              <a:t>	</a:t>
            </a:r>
            <a:r>
              <a:rPr lang="en-US" sz="2300" dirty="0">
                <a:solidFill>
                  <a:srgbClr val="00B050"/>
                </a:solidFill>
              </a:rPr>
              <a:t>	</a:t>
            </a:r>
          </a:p>
          <a:p>
            <a:endParaRPr lang="en-US" dirty="0"/>
          </a:p>
        </p:txBody>
      </p:sp>
      <p:sp>
        <p:nvSpPr>
          <p:cNvPr id="7" name="Content Placeholder 5">
            <a:extLst>
              <a:ext uri="{FF2B5EF4-FFF2-40B4-BE49-F238E27FC236}">
                <a16:creationId xmlns:a16="http://schemas.microsoft.com/office/drawing/2014/main" id="{3F893E39-D739-4371-8ED3-38B94568268A}"/>
              </a:ext>
            </a:extLst>
          </p:cNvPr>
          <p:cNvSpPr>
            <a:spLocks noGrp="1"/>
          </p:cNvSpPr>
          <p:nvPr>
            <p:ph sz="quarter" idx="4"/>
          </p:nvPr>
        </p:nvSpPr>
        <p:spPr>
          <a:xfrm>
            <a:off x="4758055" y="1219200"/>
            <a:ext cx="4255770" cy="4572000"/>
          </a:xfrm>
          <a:ln w="25400">
            <a:solidFill>
              <a:srgbClr val="C00000"/>
            </a:solidFill>
            <a:prstDash val="solid"/>
          </a:ln>
        </p:spPr>
        <p:txBody>
          <a:bodyPr/>
          <a:lstStyle/>
          <a:p>
            <a:pPr marL="109537" indent="0" algn="ctr">
              <a:buNone/>
            </a:pPr>
            <a:r>
              <a:rPr lang="en-US" sz="2700" u="sng" dirty="0"/>
              <a:t>Applicability </a:t>
            </a:r>
            <a:r>
              <a:rPr lang="en-US" sz="2700" b="1" u="sng" dirty="0"/>
              <a:t>after </a:t>
            </a:r>
            <a:r>
              <a:rPr lang="en-US" sz="2700" u="sng" dirty="0"/>
              <a:t> January 15, 2016:</a:t>
            </a:r>
          </a:p>
          <a:p>
            <a:pPr marL="109537" indent="0" algn="ctr">
              <a:buNone/>
            </a:pPr>
            <a:endParaRPr lang="en-US" sz="2700" u="sng" dirty="0"/>
          </a:p>
          <a:p>
            <a:pPr lvl="1"/>
            <a:r>
              <a:rPr lang="en-US" sz="2300" dirty="0">
                <a:solidFill>
                  <a:srgbClr val="C00000"/>
                </a:solidFill>
              </a:rPr>
              <a:t>Steel Pipe</a:t>
            </a:r>
          </a:p>
          <a:p>
            <a:pPr lvl="1"/>
            <a:r>
              <a:rPr lang="en-US" sz="2300" dirty="0">
                <a:solidFill>
                  <a:srgbClr val="C00000"/>
                </a:solidFill>
              </a:rPr>
              <a:t>Elbow</a:t>
            </a:r>
          </a:p>
          <a:p>
            <a:pPr lvl="1"/>
            <a:r>
              <a:rPr lang="en-US" sz="2300" dirty="0">
                <a:solidFill>
                  <a:srgbClr val="C00000"/>
                </a:solidFill>
              </a:rPr>
              <a:t>Welding Neck Flange</a:t>
            </a:r>
          </a:p>
          <a:p>
            <a:pPr lvl="1"/>
            <a:r>
              <a:rPr lang="en-US" sz="2300" dirty="0">
                <a:solidFill>
                  <a:srgbClr val="00B050"/>
                </a:solidFill>
              </a:rPr>
              <a:t>Flange Gasket</a:t>
            </a:r>
          </a:p>
          <a:p>
            <a:pPr lvl="1"/>
            <a:r>
              <a:rPr lang="en-US" sz="2300" dirty="0">
                <a:solidFill>
                  <a:srgbClr val="C00000"/>
                </a:solidFill>
              </a:rPr>
              <a:t>Welding Rods</a:t>
            </a:r>
          </a:p>
          <a:p>
            <a:pPr lvl="1"/>
            <a:r>
              <a:rPr lang="en-US" sz="2300" dirty="0">
                <a:solidFill>
                  <a:srgbClr val="002F9D"/>
                </a:solidFill>
              </a:rPr>
              <a:t>Stone</a:t>
            </a:r>
          </a:p>
          <a:p>
            <a:pPr lvl="1"/>
            <a:r>
              <a:rPr lang="en-US" sz="2300" dirty="0">
                <a:solidFill>
                  <a:srgbClr val="002F9D"/>
                </a:solidFill>
              </a:rPr>
              <a:t>Steel Trench Box</a:t>
            </a:r>
          </a:p>
          <a:p>
            <a:pPr marL="392113" lvl="1" indent="0">
              <a:buNone/>
            </a:pPr>
            <a:r>
              <a:rPr lang="en-US" sz="2300" dirty="0">
                <a:solidFill>
                  <a:srgbClr val="00B050"/>
                </a:solidFill>
              </a:rPr>
              <a:t>		</a:t>
            </a:r>
          </a:p>
          <a:p>
            <a:endParaRPr lang="en-US" dirty="0"/>
          </a:p>
        </p:txBody>
      </p:sp>
    </p:spTree>
    <p:extLst>
      <p:ext uri="{BB962C8B-B14F-4D97-AF65-F5344CB8AC3E}">
        <p14:creationId xmlns:p14="http://schemas.microsoft.com/office/powerpoint/2010/main" val="3252321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152400" y="1097280"/>
            <a:ext cx="8382000" cy="4693920"/>
          </a:xfrm>
        </p:spPr>
        <p:txBody>
          <a:bodyPr/>
          <a:lstStyle/>
          <a:p>
            <a:r>
              <a:rPr lang="en-US" dirty="0"/>
              <a:t>Any questions?</a:t>
            </a:r>
          </a:p>
          <a:p>
            <a:endParaRPr lang="en-US" dirty="0"/>
          </a:p>
          <a:p>
            <a:endParaRPr lang="en-US" dirty="0"/>
          </a:p>
          <a:p>
            <a:endParaRPr lang="en-US" dirty="0"/>
          </a:p>
          <a:p>
            <a:endParaRPr lang="en-US" dirty="0"/>
          </a:p>
          <a:p>
            <a:endParaRPr lang="en-US" sz="1200" dirty="0"/>
          </a:p>
          <a:p>
            <a:endParaRPr lang="en-US" sz="2400" dirty="0"/>
          </a:p>
          <a:p>
            <a:pPr marL="109537" indent="0" algn="r">
              <a:buNone/>
            </a:pPr>
            <a:r>
              <a:rPr lang="en-US" sz="2400" b="1" dirty="0"/>
              <a:t>Contact information</a:t>
            </a:r>
            <a:r>
              <a:rPr lang="en-US" sz="2400" dirty="0"/>
              <a:t>:</a:t>
            </a:r>
          </a:p>
          <a:p>
            <a:pPr marL="392113" lvl="1" indent="0" algn="r">
              <a:buNone/>
            </a:pPr>
            <a:r>
              <a:rPr lang="en-US" sz="2000" dirty="0"/>
              <a:t>Mike Baumann</a:t>
            </a:r>
          </a:p>
          <a:p>
            <a:pPr marL="392113" lvl="1" indent="0" algn="r">
              <a:buNone/>
            </a:pPr>
            <a:r>
              <a:rPr lang="en-US" sz="2000" dirty="0"/>
              <a:t>715-421-7393</a:t>
            </a:r>
          </a:p>
          <a:p>
            <a:pPr marL="392113" lvl="1" indent="0" algn="r">
              <a:buNone/>
            </a:pPr>
            <a:r>
              <a:rPr lang="en-US" sz="2000" dirty="0">
                <a:hlinkClick r:id="rId3"/>
              </a:rPr>
              <a:t>michael.baumann@dot.wi.gov</a:t>
            </a:r>
            <a:endParaRPr lang="en-US" sz="2000" dirty="0"/>
          </a:p>
          <a:p>
            <a:endParaRPr lang="en-US" dirty="0"/>
          </a:p>
        </p:txBody>
      </p:sp>
      <p:sp>
        <p:nvSpPr>
          <p:cNvPr id="3" name="Title 2"/>
          <p:cNvSpPr>
            <a:spLocks noGrp="1"/>
          </p:cNvSpPr>
          <p:nvPr>
            <p:ph type="title"/>
          </p:nvPr>
        </p:nvSpPr>
        <p:spPr>
          <a:xfrm>
            <a:off x="0" y="0"/>
            <a:ext cx="9144000" cy="1097280"/>
          </a:xfrm>
        </p:spPr>
        <p:txBody>
          <a:bodyPr>
            <a:normAutofit/>
          </a:bodyPr>
          <a:lstStyle/>
          <a:p>
            <a:pPr algn="ctr">
              <a:defRPr/>
            </a:pPr>
            <a:r>
              <a:rPr lang="en-US" sz="3600" dirty="0"/>
              <a:t>Buy America </a:t>
            </a:r>
            <a:r>
              <a:rPr lang="en-US" sz="3600" dirty="0">
                <a:solidFill>
                  <a:srgbClr val="C00000"/>
                </a:solidFill>
              </a:rPr>
              <a:t>“Questions and Contacts”</a:t>
            </a:r>
          </a:p>
        </p:txBody>
      </p:sp>
      <p:sp>
        <p:nvSpPr>
          <p:cNvPr id="4" name="Slide Number Placeholder 3"/>
          <p:cNvSpPr>
            <a:spLocks noGrp="1"/>
          </p:cNvSpPr>
          <p:nvPr>
            <p:ph type="sldNum" sz="quarter" idx="10"/>
          </p:nvPr>
        </p:nvSpPr>
        <p:spPr/>
        <p:txBody>
          <a:bodyPr/>
          <a:lstStyle/>
          <a:p>
            <a:pPr>
              <a:defRPr/>
            </a:pPr>
            <a:fld id="{6B28DA5B-37B8-46A8-9220-33B77F964037}" type="slidenum">
              <a:rPr lang="en-US" smtClean="0"/>
              <a:pPr>
                <a:defRPr/>
              </a:pPr>
              <a:t>18</a:t>
            </a:fld>
            <a:endParaRPr lang="en-US" dirty="0"/>
          </a:p>
        </p:txBody>
      </p:sp>
      <p:pic>
        <p:nvPicPr>
          <p:cNvPr id="5" name="Picture 4">
            <a:extLst>
              <a:ext uri="{FF2B5EF4-FFF2-40B4-BE49-F238E27FC236}">
                <a16:creationId xmlns:a16="http://schemas.microsoft.com/office/drawing/2014/main" id="{474EFA5D-7BD5-4F8B-9CC7-9596E6E0F1F5}"/>
              </a:ext>
            </a:extLst>
          </p:cNvPr>
          <p:cNvPicPr>
            <a:picLocks noChangeAspect="1"/>
          </p:cNvPicPr>
          <p:nvPr/>
        </p:nvPicPr>
        <p:blipFill>
          <a:blip r:embed="rId4"/>
          <a:stretch>
            <a:fillRect/>
          </a:stretch>
        </p:blipFill>
        <p:spPr>
          <a:xfrm>
            <a:off x="5410200" y="1129397"/>
            <a:ext cx="2733419" cy="2517288"/>
          </a:xfrm>
          <a:prstGeom prst="rect">
            <a:avLst/>
          </a:prstGeom>
        </p:spPr>
      </p:pic>
      <p:pic>
        <p:nvPicPr>
          <p:cNvPr id="6" name="Picture 5">
            <a:extLst>
              <a:ext uri="{FF2B5EF4-FFF2-40B4-BE49-F238E27FC236}">
                <a16:creationId xmlns:a16="http://schemas.microsoft.com/office/drawing/2014/main" id="{85213D99-77E2-4633-86DE-76386A5251B2}"/>
              </a:ext>
            </a:extLst>
          </p:cNvPr>
          <p:cNvPicPr>
            <a:picLocks noChangeAspect="1"/>
          </p:cNvPicPr>
          <p:nvPr/>
        </p:nvPicPr>
        <p:blipFill>
          <a:blip r:embed="rId5"/>
          <a:stretch>
            <a:fillRect/>
          </a:stretch>
        </p:blipFill>
        <p:spPr>
          <a:xfrm>
            <a:off x="609600" y="2194560"/>
            <a:ext cx="3276600" cy="2286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a:xfrm>
            <a:off x="0" y="838200"/>
            <a:ext cx="9144000" cy="4953000"/>
          </a:xfrm>
        </p:spPr>
        <p:txBody>
          <a:bodyPr/>
          <a:lstStyle/>
          <a:p>
            <a:pPr marL="566737" indent="-457200">
              <a:buFont typeface="+mj-lt"/>
              <a:buAutoNum type="arabicPeriod"/>
            </a:pPr>
            <a:r>
              <a:rPr lang="en-US" sz="2400" b="1" dirty="0">
                <a:solidFill>
                  <a:srgbClr val="C00000"/>
                </a:solidFill>
              </a:rPr>
              <a:t>Certification</a:t>
            </a:r>
            <a:r>
              <a:rPr lang="en-US" sz="2400" dirty="0">
                <a:solidFill>
                  <a:srgbClr val="C00000"/>
                </a:solidFill>
              </a:rPr>
              <a:t> –</a:t>
            </a:r>
            <a:r>
              <a:rPr lang="en-US" sz="2800" i="1" dirty="0">
                <a:solidFill>
                  <a:srgbClr val="FF0000"/>
                </a:solidFill>
                <a:latin typeface="Aparajita" panose="020B0604020202020204" pitchFamily="34" charset="0"/>
                <a:cs typeface="Aparajita" panose="020B0604020202020204" pitchFamily="34" charset="0"/>
              </a:rPr>
              <a:t> </a:t>
            </a:r>
            <a:r>
              <a:rPr lang="en-US" sz="2000" i="1" dirty="0">
                <a:solidFill>
                  <a:srgbClr val="002F9D"/>
                </a:solidFill>
                <a:latin typeface="Aparajita" panose="020B0604020202020204" pitchFamily="34" charset="0"/>
                <a:cs typeface="Aparajita" panose="020B0604020202020204" pitchFamily="34" charset="0"/>
              </a:rPr>
              <a:t>What has been revised? </a:t>
            </a:r>
          </a:p>
          <a:p>
            <a:pPr marL="566737" indent="-457200">
              <a:buFont typeface="+mj-lt"/>
              <a:buAutoNum type="arabicPeriod"/>
            </a:pPr>
            <a:r>
              <a:rPr lang="en-US" sz="2400" b="1" i="1" u="sng" dirty="0">
                <a:solidFill>
                  <a:srgbClr val="C00000"/>
                </a:solidFill>
              </a:rPr>
              <a:t>Predominantly</a:t>
            </a:r>
            <a:r>
              <a:rPr lang="en-US" sz="2400" b="1" dirty="0">
                <a:solidFill>
                  <a:srgbClr val="C00000"/>
                </a:solidFill>
              </a:rPr>
              <a:t> Steel </a:t>
            </a:r>
            <a:r>
              <a:rPr lang="en-US" sz="2400" dirty="0">
                <a:solidFill>
                  <a:srgbClr val="C00000"/>
                </a:solidFill>
              </a:rPr>
              <a:t>- </a:t>
            </a:r>
            <a:r>
              <a:rPr lang="en-US" sz="2000" i="1" dirty="0">
                <a:solidFill>
                  <a:srgbClr val="002F9D"/>
                </a:solidFill>
                <a:latin typeface="Aparajita" panose="020B0604020202020204" pitchFamily="34" charset="0"/>
                <a:cs typeface="Aparajita" panose="020B0604020202020204" pitchFamily="34" charset="0"/>
              </a:rPr>
              <a:t>What does this mean? </a:t>
            </a:r>
            <a:endParaRPr lang="en-US" sz="2000" dirty="0">
              <a:solidFill>
                <a:srgbClr val="FF0000"/>
              </a:solidFill>
            </a:endParaRPr>
          </a:p>
          <a:p>
            <a:pPr marL="566737" indent="-457200">
              <a:buFont typeface="+mj-lt"/>
              <a:buAutoNum type="arabicPeriod"/>
            </a:pPr>
            <a:r>
              <a:rPr lang="en-US" sz="2400" b="1" dirty="0">
                <a:solidFill>
                  <a:srgbClr val="C00000"/>
                </a:solidFill>
              </a:rPr>
              <a:t>EXAMPLE: OH Electric</a:t>
            </a:r>
          </a:p>
          <a:p>
            <a:pPr marL="946150" lvl="2" indent="-342900"/>
            <a:r>
              <a:rPr lang="en-US" sz="2000" dirty="0">
                <a:solidFill>
                  <a:srgbClr val="C00000"/>
                </a:solidFill>
              </a:rPr>
              <a:t>Agreement Signed on or before January 15, 2016 </a:t>
            </a:r>
            <a:r>
              <a:rPr lang="en-US" sz="1800" dirty="0">
                <a:solidFill>
                  <a:srgbClr val="C00000"/>
                </a:solidFill>
              </a:rPr>
              <a:t>–</a:t>
            </a:r>
            <a:r>
              <a:rPr lang="en-US" sz="1200" dirty="0">
                <a:solidFill>
                  <a:srgbClr val="C00000"/>
                </a:solidFill>
              </a:rPr>
              <a:t> </a:t>
            </a:r>
            <a:r>
              <a:rPr lang="en-US" sz="1600" i="1" dirty="0">
                <a:solidFill>
                  <a:srgbClr val="002F9D"/>
                </a:solidFill>
                <a:latin typeface="Aparajita" panose="020B0604020202020204" pitchFamily="34" charset="0"/>
                <a:cs typeface="Aparajita" panose="020B0604020202020204" pitchFamily="34" charset="0"/>
              </a:rPr>
              <a:t>What items must comply?</a:t>
            </a:r>
          </a:p>
          <a:p>
            <a:pPr marL="946150" lvl="2" indent="-342900"/>
            <a:r>
              <a:rPr lang="en-US" sz="2000" dirty="0">
                <a:solidFill>
                  <a:srgbClr val="C00000"/>
                </a:solidFill>
              </a:rPr>
              <a:t>Agreement Signed after January 15, 2016 – </a:t>
            </a:r>
            <a:r>
              <a:rPr lang="en-US" sz="1600" i="1" dirty="0">
                <a:solidFill>
                  <a:srgbClr val="002F9D"/>
                </a:solidFill>
                <a:latin typeface="Aparajita" panose="020B0604020202020204" pitchFamily="34" charset="0"/>
                <a:cs typeface="Aparajita" panose="020B0604020202020204" pitchFamily="34" charset="0"/>
              </a:rPr>
              <a:t>What items must comply?</a:t>
            </a:r>
          </a:p>
          <a:p>
            <a:pPr marL="946150" lvl="2" indent="-342900"/>
            <a:r>
              <a:rPr lang="en-US" sz="2000" dirty="0">
                <a:solidFill>
                  <a:srgbClr val="C00000"/>
                </a:solidFill>
              </a:rPr>
              <a:t>Comparison of Examples</a:t>
            </a:r>
          </a:p>
          <a:p>
            <a:pPr marL="566737" indent="-457200">
              <a:buFont typeface="+mj-lt"/>
              <a:buAutoNum type="arabicPeriod"/>
            </a:pPr>
            <a:r>
              <a:rPr lang="en-US" sz="2400" b="1" dirty="0">
                <a:solidFill>
                  <a:srgbClr val="C00000"/>
                </a:solidFill>
              </a:rPr>
              <a:t>EXAMPLE: Gas Pipeline</a:t>
            </a:r>
          </a:p>
          <a:p>
            <a:pPr marL="946150" lvl="2" indent="-342900"/>
            <a:r>
              <a:rPr lang="en-US" sz="2000" dirty="0">
                <a:solidFill>
                  <a:srgbClr val="C00000"/>
                </a:solidFill>
              </a:rPr>
              <a:t>Agreement Signed on or before January 15, 2016 – </a:t>
            </a:r>
            <a:r>
              <a:rPr lang="en-US" sz="1600" i="1" dirty="0">
                <a:solidFill>
                  <a:srgbClr val="002F9D"/>
                </a:solidFill>
                <a:latin typeface="Aparajita" panose="020B0604020202020204" pitchFamily="34" charset="0"/>
              </a:rPr>
              <a:t>What items must comply?</a:t>
            </a:r>
          </a:p>
          <a:p>
            <a:pPr marL="946150" lvl="2" indent="-342900"/>
            <a:r>
              <a:rPr lang="en-US" sz="2000" dirty="0">
                <a:solidFill>
                  <a:srgbClr val="C00000"/>
                </a:solidFill>
              </a:rPr>
              <a:t>Agreement Signed after January 15, 2016 – </a:t>
            </a:r>
            <a:r>
              <a:rPr lang="en-US" sz="1600" i="1" dirty="0">
                <a:solidFill>
                  <a:srgbClr val="002F9D"/>
                </a:solidFill>
                <a:latin typeface="Aparajita" panose="020B0604020202020204" pitchFamily="34" charset="0"/>
              </a:rPr>
              <a:t>What items must comply?</a:t>
            </a:r>
          </a:p>
          <a:p>
            <a:pPr marL="946150" lvl="2" indent="-342900"/>
            <a:r>
              <a:rPr lang="en-US" sz="2000" dirty="0">
                <a:solidFill>
                  <a:srgbClr val="C00000"/>
                </a:solidFill>
              </a:rPr>
              <a:t>Comparison of Examples</a:t>
            </a:r>
          </a:p>
          <a:p>
            <a:pPr marL="566737" indent="-457200">
              <a:buFont typeface="+mj-lt"/>
              <a:buAutoNum type="arabicPeriod"/>
            </a:pPr>
            <a:r>
              <a:rPr lang="en-US" sz="2400" b="1" dirty="0">
                <a:solidFill>
                  <a:srgbClr val="C00000"/>
                </a:solidFill>
              </a:rPr>
              <a:t>Questions and Contacts</a:t>
            </a:r>
          </a:p>
        </p:txBody>
      </p:sp>
      <p:sp>
        <p:nvSpPr>
          <p:cNvPr id="3" name="Title 2"/>
          <p:cNvSpPr>
            <a:spLocks noGrp="1"/>
          </p:cNvSpPr>
          <p:nvPr>
            <p:ph type="title"/>
          </p:nvPr>
        </p:nvSpPr>
        <p:spPr>
          <a:xfrm>
            <a:off x="0" y="-152400"/>
            <a:ext cx="9144000" cy="1097280"/>
          </a:xfrm>
        </p:spPr>
        <p:txBody>
          <a:bodyPr>
            <a:normAutofit/>
          </a:bodyPr>
          <a:lstStyle/>
          <a:p>
            <a:pPr algn="ctr">
              <a:defRPr/>
            </a:pPr>
            <a:r>
              <a:rPr lang="en-US" dirty="0"/>
              <a:t>Overview of Presentation</a:t>
            </a:r>
            <a:endParaRPr lang="en-US" sz="1800" dirty="0">
              <a:solidFill>
                <a:srgbClr val="FF0000"/>
              </a:solidFill>
            </a:endParaRPr>
          </a:p>
        </p:txBody>
      </p:sp>
      <p:sp>
        <p:nvSpPr>
          <p:cNvPr id="4" name="Slide Number Placeholder 3"/>
          <p:cNvSpPr>
            <a:spLocks noGrp="1"/>
          </p:cNvSpPr>
          <p:nvPr>
            <p:ph type="sldNum" sz="quarter" idx="10"/>
          </p:nvPr>
        </p:nvSpPr>
        <p:spPr/>
        <p:txBody>
          <a:bodyPr/>
          <a:lstStyle/>
          <a:p>
            <a:pPr>
              <a:defRPr/>
            </a:pPr>
            <a:fld id="{7E0922AE-9D08-4FD0-99BF-E5B424A18ACB}" type="slidenum">
              <a:rPr lang="en-US"/>
              <a:pPr>
                <a:defRPr/>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E0922AE-9D08-4FD0-99BF-E5B424A18ACB}" type="slidenum">
              <a:rPr lang="en-US"/>
              <a:pPr>
                <a:defRPr/>
              </a:pPr>
              <a:t>3</a:t>
            </a:fld>
            <a:endParaRPr lang="en-US" dirty="0"/>
          </a:p>
        </p:txBody>
      </p:sp>
      <p:sp>
        <p:nvSpPr>
          <p:cNvPr id="6" name="Title 2"/>
          <p:cNvSpPr>
            <a:spLocks noGrp="1"/>
          </p:cNvSpPr>
          <p:nvPr>
            <p:ph type="title"/>
          </p:nvPr>
        </p:nvSpPr>
        <p:spPr>
          <a:xfrm>
            <a:off x="0" y="0"/>
            <a:ext cx="9144000" cy="1100208"/>
          </a:xfrm>
        </p:spPr>
        <p:txBody>
          <a:bodyPr>
            <a:normAutofit/>
          </a:bodyPr>
          <a:lstStyle/>
          <a:p>
            <a:pPr algn="ctr">
              <a:defRPr/>
            </a:pPr>
            <a:r>
              <a:rPr lang="en-US" dirty="0"/>
              <a:t>Buy America</a:t>
            </a:r>
            <a:r>
              <a:rPr lang="en-US" dirty="0">
                <a:solidFill>
                  <a:srgbClr val="FF0000"/>
                </a:solidFill>
              </a:rPr>
              <a:t> </a:t>
            </a:r>
            <a:r>
              <a:rPr lang="en-US" dirty="0">
                <a:solidFill>
                  <a:srgbClr val="C00000"/>
                </a:solidFill>
              </a:rPr>
              <a:t>”Certification”</a:t>
            </a:r>
          </a:p>
        </p:txBody>
      </p:sp>
      <p:pic>
        <p:nvPicPr>
          <p:cNvPr id="9" name="Picture 8">
            <a:extLst>
              <a:ext uri="{FF2B5EF4-FFF2-40B4-BE49-F238E27FC236}">
                <a16:creationId xmlns:a16="http://schemas.microsoft.com/office/drawing/2014/main" id="{AEA4F7B4-C4AB-491A-AB25-6B17FD5F5020}"/>
              </a:ext>
            </a:extLst>
          </p:cNvPr>
          <p:cNvPicPr>
            <a:picLocks noChangeAspect="1"/>
          </p:cNvPicPr>
          <p:nvPr/>
        </p:nvPicPr>
        <p:blipFill>
          <a:blip r:embed="rId3"/>
          <a:stretch>
            <a:fillRect/>
          </a:stretch>
        </p:blipFill>
        <p:spPr>
          <a:xfrm>
            <a:off x="730076" y="1036839"/>
            <a:ext cx="3668016" cy="4754362"/>
          </a:xfrm>
          <a:prstGeom prst="rect">
            <a:avLst/>
          </a:prstGeom>
          <a:ln w="25400">
            <a:solidFill>
              <a:srgbClr val="C00000"/>
            </a:solidFill>
          </a:ln>
        </p:spPr>
      </p:pic>
      <p:pic>
        <p:nvPicPr>
          <p:cNvPr id="11" name="Picture 10">
            <a:extLst>
              <a:ext uri="{FF2B5EF4-FFF2-40B4-BE49-F238E27FC236}">
                <a16:creationId xmlns:a16="http://schemas.microsoft.com/office/drawing/2014/main" id="{B1CB1029-09E1-419A-B69F-C838BBCA8D0C}"/>
              </a:ext>
            </a:extLst>
          </p:cNvPr>
          <p:cNvPicPr>
            <a:picLocks noChangeAspect="1"/>
          </p:cNvPicPr>
          <p:nvPr/>
        </p:nvPicPr>
        <p:blipFill>
          <a:blip r:embed="rId4"/>
          <a:stretch>
            <a:fillRect/>
          </a:stretch>
        </p:blipFill>
        <p:spPr>
          <a:xfrm>
            <a:off x="4836686" y="1036839"/>
            <a:ext cx="3720153" cy="4766644"/>
          </a:xfrm>
          <a:prstGeom prst="rect">
            <a:avLst/>
          </a:prstGeom>
          <a:ln w="25400">
            <a:solidFill>
              <a:srgbClr val="C00000"/>
            </a:solidFill>
          </a:ln>
        </p:spPr>
      </p:pic>
    </p:spTree>
    <p:extLst>
      <p:ext uri="{BB962C8B-B14F-4D97-AF65-F5344CB8AC3E}">
        <p14:creationId xmlns:p14="http://schemas.microsoft.com/office/powerpoint/2010/main" val="3975134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a:extLst>
              <a:ext uri="{FF2B5EF4-FFF2-40B4-BE49-F238E27FC236}">
                <a16:creationId xmlns:a16="http://schemas.microsoft.com/office/drawing/2014/main" id="{F6904F92-3BEA-4FA7-BCB9-FFC7530F872E}"/>
              </a:ext>
            </a:extLst>
          </p:cNvPr>
          <p:cNvPicPr>
            <a:picLocks noGrp="1" noChangeAspect="1"/>
          </p:cNvPicPr>
          <p:nvPr>
            <p:ph idx="1"/>
          </p:nvPr>
        </p:nvPicPr>
        <p:blipFill>
          <a:blip r:embed="rId3"/>
          <a:stretch>
            <a:fillRect/>
          </a:stretch>
        </p:blipFill>
        <p:spPr>
          <a:xfrm>
            <a:off x="107369" y="1828800"/>
            <a:ext cx="8929261" cy="2843867"/>
          </a:xfrm>
          <a:prstGeom prst="rect">
            <a:avLst/>
          </a:prstGeom>
        </p:spPr>
      </p:pic>
      <p:sp>
        <p:nvSpPr>
          <p:cNvPr id="4" name="Slide Number Placeholder 3"/>
          <p:cNvSpPr>
            <a:spLocks noGrp="1"/>
          </p:cNvSpPr>
          <p:nvPr>
            <p:ph type="sldNum" sz="quarter" idx="10"/>
          </p:nvPr>
        </p:nvSpPr>
        <p:spPr/>
        <p:txBody>
          <a:bodyPr/>
          <a:lstStyle/>
          <a:p>
            <a:pPr>
              <a:defRPr/>
            </a:pPr>
            <a:fld id="{7E0922AE-9D08-4FD0-99BF-E5B424A18ACB}" type="slidenum">
              <a:rPr lang="en-US"/>
              <a:pPr>
                <a:defRPr/>
              </a:pPr>
              <a:t>4</a:t>
            </a:fld>
            <a:endParaRPr lang="en-US" dirty="0"/>
          </a:p>
        </p:txBody>
      </p:sp>
      <p:sp>
        <p:nvSpPr>
          <p:cNvPr id="6" name="Title 2"/>
          <p:cNvSpPr>
            <a:spLocks noGrp="1"/>
          </p:cNvSpPr>
          <p:nvPr>
            <p:ph type="title"/>
          </p:nvPr>
        </p:nvSpPr>
        <p:spPr>
          <a:xfrm>
            <a:off x="0" y="0"/>
            <a:ext cx="9144000" cy="1100208"/>
          </a:xfrm>
        </p:spPr>
        <p:txBody>
          <a:bodyPr>
            <a:normAutofit/>
          </a:bodyPr>
          <a:lstStyle/>
          <a:p>
            <a:pPr algn="ctr">
              <a:defRPr/>
            </a:pPr>
            <a:r>
              <a:rPr lang="en-US" dirty="0"/>
              <a:t>Buy America</a:t>
            </a:r>
            <a:r>
              <a:rPr lang="en-US" dirty="0">
                <a:solidFill>
                  <a:srgbClr val="FF0000"/>
                </a:solidFill>
              </a:rPr>
              <a:t> </a:t>
            </a:r>
            <a:r>
              <a:rPr lang="en-US" dirty="0">
                <a:solidFill>
                  <a:srgbClr val="C00000"/>
                </a:solidFill>
              </a:rPr>
              <a:t>”Certification”</a:t>
            </a:r>
          </a:p>
        </p:txBody>
      </p:sp>
    </p:spTree>
    <p:extLst>
      <p:ext uri="{BB962C8B-B14F-4D97-AF65-F5344CB8AC3E}">
        <p14:creationId xmlns:p14="http://schemas.microsoft.com/office/powerpoint/2010/main" val="1698153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E0922AE-9D08-4FD0-99BF-E5B424A18ACB}" type="slidenum">
              <a:rPr lang="en-US"/>
              <a:pPr>
                <a:defRPr/>
              </a:pPr>
              <a:t>5</a:t>
            </a:fld>
            <a:endParaRPr lang="en-US" dirty="0"/>
          </a:p>
        </p:txBody>
      </p:sp>
      <p:sp>
        <p:nvSpPr>
          <p:cNvPr id="6" name="Title 2"/>
          <p:cNvSpPr>
            <a:spLocks noGrp="1"/>
          </p:cNvSpPr>
          <p:nvPr>
            <p:ph type="title"/>
          </p:nvPr>
        </p:nvSpPr>
        <p:spPr>
          <a:xfrm>
            <a:off x="0" y="0"/>
            <a:ext cx="9144000" cy="1100208"/>
          </a:xfrm>
        </p:spPr>
        <p:txBody>
          <a:bodyPr>
            <a:normAutofit/>
          </a:bodyPr>
          <a:lstStyle/>
          <a:p>
            <a:pPr algn="ctr">
              <a:defRPr/>
            </a:pPr>
            <a:r>
              <a:rPr lang="en-US" dirty="0"/>
              <a:t>Buy America</a:t>
            </a:r>
            <a:r>
              <a:rPr lang="en-US" dirty="0">
                <a:solidFill>
                  <a:srgbClr val="FF0000"/>
                </a:solidFill>
              </a:rPr>
              <a:t> </a:t>
            </a:r>
            <a:r>
              <a:rPr lang="en-US" dirty="0">
                <a:solidFill>
                  <a:srgbClr val="C00000"/>
                </a:solidFill>
              </a:rPr>
              <a:t>”Certification”</a:t>
            </a:r>
          </a:p>
        </p:txBody>
      </p:sp>
      <p:pic>
        <p:nvPicPr>
          <p:cNvPr id="9" name="Content Placeholder 8">
            <a:extLst>
              <a:ext uri="{FF2B5EF4-FFF2-40B4-BE49-F238E27FC236}">
                <a16:creationId xmlns:a16="http://schemas.microsoft.com/office/drawing/2014/main" id="{C6225402-C7AA-4741-824B-65412C59DEC8}"/>
              </a:ext>
            </a:extLst>
          </p:cNvPr>
          <p:cNvPicPr>
            <a:picLocks noGrp="1" noChangeAspect="1"/>
          </p:cNvPicPr>
          <p:nvPr>
            <p:ph idx="1"/>
          </p:nvPr>
        </p:nvPicPr>
        <p:blipFill>
          <a:blip r:embed="rId3"/>
          <a:stretch>
            <a:fillRect/>
          </a:stretch>
        </p:blipFill>
        <p:spPr>
          <a:xfrm>
            <a:off x="96261" y="990600"/>
            <a:ext cx="8951477" cy="2003350"/>
          </a:xfrm>
          <a:prstGeom prst="rect">
            <a:avLst/>
          </a:prstGeom>
        </p:spPr>
      </p:pic>
      <p:pic>
        <p:nvPicPr>
          <p:cNvPr id="10" name="Picture 9">
            <a:extLst>
              <a:ext uri="{FF2B5EF4-FFF2-40B4-BE49-F238E27FC236}">
                <a16:creationId xmlns:a16="http://schemas.microsoft.com/office/drawing/2014/main" id="{40CF00D7-655C-4F4F-A79B-338656BD9099}"/>
              </a:ext>
            </a:extLst>
          </p:cNvPr>
          <p:cNvPicPr>
            <a:picLocks noChangeAspect="1"/>
          </p:cNvPicPr>
          <p:nvPr/>
        </p:nvPicPr>
        <p:blipFill>
          <a:blip r:embed="rId4"/>
          <a:stretch>
            <a:fillRect/>
          </a:stretch>
        </p:blipFill>
        <p:spPr>
          <a:xfrm>
            <a:off x="141286" y="3300476"/>
            <a:ext cx="8906451" cy="2565563"/>
          </a:xfrm>
          <a:prstGeom prst="rect">
            <a:avLst/>
          </a:prstGeom>
        </p:spPr>
      </p:pic>
      <p:pic>
        <p:nvPicPr>
          <p:cNvPr id="12" name="Picture 11">
            <a:extLst>
              <a:ext uri="{FF2B5EF4-FFF2-40B4-BE49-F238E27FC236}">
                <a16:creationId xmlns:a16="http://schemas.microsoft.com/office/drawing/2014/main" id="{BA37BACD-E5B2-46E4-AFE0-BC702BFF4165}"/>
              </a:ext>
            </a:extLst>
          </p:cNvPr>
          <p:cNvPicPr>
            <a:picLocks noChangeAspect="1"/>
          </p:cNvPicPr>
          <p:nvPr/>
        </p:nvPicPr>
        <p:blipFill>
          <a:blip r:embed="rId5"/>
          <a:stretch>
            <a:fillRect/>
          </a:stretch>
        </p:blipFill>
        <p:spPr>
          <a:xfrm>
            <a:off x="365275" y="2689515"/>
            <a:ext cx="676190" cy="876190"/>
          </a:xfrm>
          <a:prstGeom prst="rect">
            <a:avLst/>
          </a:prstGeom>
        </p:spPr>
      </p:pic>
      <p:pic>
        <p:nvPicPr>
          <p:cNvPr id="13" name="Picture 12">
            <a:extLst>
              <a:ext uri="{FF2B5EF4-FFF2-40B4-BE49-F238E27FC236}">
                <a16:creationId xmlns:a16="http://schemas.microsoft.com/office/drawing/2014/main" id="{06B52AD0-0CCB-45E4-8326-CD35B6CD5A27}"/>
              </a:ext>
            </a:extLst>
          </p:cNvPr>
          <p:cNvPicPr>
            <a:picLocks noChangeAspect="1"/>
          </p:cNvPicPr>
          <p:nvPr/>
        </p:nvPicPr>
        <p:blipFill>
          <a:blip r:embed="rId5"/>
          <a:stretch>
            <a:fillRect/>
          </a:stretch>
        </p:blipFill>
        <p:spPr>
          <a:xfrm>
            <a:off x="4264689" y="2743200"/>
            <a:ext cx="634759" cy="822505"/>
          </a:xfrm>
          <a:prstGeom prst="rect">
            <a:avLst/>
          </a:prstGeom>
        </p:spPr>
      </p:pic>
      <p:pic>
        <p:nvPicPr>
          <p:cNvPr id="14" name="Picture 13">
            <a:extLst>
              <a:ext uri="{FF2B5EF4-FFF2-40B4-BE49-F238E27FC236}">
                <a16:creationId xmlns:a16="http://schemas.microsoft.com/office/drawing/2014/main" id="{AE83890E-A6F7-4655-8479-DC80781FE338}"/>
              </a:ext>
            </a:extLst>
          </p:cNvPr>
          <p:cNvPicPr>
            <a:picLocks noChangeAspect="1"/>
          </p:cNvPicPr>
          <p:nvPr/>
        </p:nvPicPr>
        <p:blipFill>
          <a:blip r:embed="rId5"/>
          <a:stretch>
            <a:fillRect/>
          </a:stretch>
        </p:blipFill>
        <p:spPr>
          <a:xfrm>
            <a:off x="8031575" y="2770684"/>
            <a:ext cx="807625" cy="792264"/>
          </a:xfrm>
          <a:prstGeom prst="rect">
            <a:avLst/>
          </a:prstGeom>
        </p:spPr>
      </p:pic>
      <p:pic>
        <p:nvPicPr>
          <p:cNvPr id="15" name="Picture 14">
            <a:extLst>
              <a:ext uri="{FF2B5EF4-FFF2-40B4-BE49-F238E27FC236}">
                <a16:creationId xmlns:a16="http://schemas.microsoft.com/office/drawing/2014/main" id="{BC095120-C516-491A-9170-2E9B392F0803}"/>
              </a:ext>
            </a:extLst>
          </p:cNvPr>
          <p:cNvPicPr>
            <a:picLocks noChangeAspect="1"/>
          </p:cNvPicPr>
          <p:nvPr/>
        </p:nvPicPr>
        <p:blipFill>
          <a:blip r:embed="rId6"/>
          <a:stretch>
            <a:fillRect/>
          </a:stretch>
        </p:blipFill>
        <p:spPr>
          <a:xfrm>
            <a:off x="1098936" y="3156571"/>
            <a:ext cx="914286" cy="142857"/>
          </a:xfrm>
          <a:prstGeom prst="rect">
            <a:avLst/>
          </a:prstGeom>
        </p:spPr>
      </p:pic>
      <p:pic>
        <p:nvPicPr>
          <p:cNvPr id="16" name="Picture 15">
            <a:extLst>
              <a:ext uri="{FF2B5EF4-FFF2-40B4-BE49-F238E27FC236}">
                <a16:creationId xmlns:a16="http://schemas.microsoft.com/office/drawing/2014/main" id="{3E171A1C-D242-4D10-ADBC-BD95991AD88C}"/>
              </a:ext>
            </a:extLst>
          </p:cNvPr>
          <p:cNvPicPr>
            <a:picLocks noChangeAspect="1"/>
          </p:cNvPicPr>
          <p:nvPr/>
        </p:nvPicPr>
        <p:blipFill>
          <a:blip r:embed="rId6"/>
          <a:stretch>
            <a:fillRect/>
          </a:stretch>
        </p:blipFill>
        <p:spPr>
          <a:xfrm>
            <a:off x="1108793" y="2984753"/>
            <a:ext cx="914286" cy="142857"/>
          </a:xfrm>
          <a:prstGeom prst="rect">
            <a:avLst/>
          </a:prstGeom>
        </p:spPr>
      </p:pic>
      <p:pic>
        <p:nvPicPr>
          <p:cNvPr id="17" name="Picture 16">
            <a:extLst>
              <a:ext uri="{FF2B5EF4-FFF2-40B4-BE49-F238E27FC236}">
                <a16:creationId xmlns:a16="http://schemas.microsoft.com/office/drawing/2014/main" id="{1FC10B7A-3832-435F-8C5E-49B23D8EC0E5}"/>
              </a:ext>
            </a:extLst>
          </p:cNvPr>
          <p:cNvPicPr>
            <a:picLocks noChangeAspect="1"/>
          </p:cNvPicPr>
          <p:nvPr/>
        </p:nvPicPr>
        <p:blipFill>
          <a:blip r:embed="rId6"/>
          <a:stretch>
            <a:fillRect/>
          </a:stretch>
        </p:blipFill>
        <p:spPr>
          <a:xfrm>
            <a:off x="6010481" y="2999757"/>
            <a:ext cx="914286" cy="142857"/>
          </a:xfrm>
          <a:prstGeom prst="rect">
            <a:avLst/>
          </a:prstGeom>
        </p:spPr>
      </p:pic>
      <p:pic>
        <p:nvPicPr>
          <p:cNvPr id="18" name="Picture 17">
            <a:extLst>
              <a:ext uri="{FF2B5EF4-FFF2-40B4-BE49-F238E27FC236}">
                <a16:creationId xmlns:a16="http://schemas.microsoft.com/office/drawing/2014/main" id="{2B97D841-14C6-4BA3-ADC6-E8EA2D50F3ED}"/>
              </a:ext>
            </a:extLst>
          </p:cNvPr>
          <p:cNvPicPr>
            <a:picLocks noChangeAspect="1"/>
          </p:cNvPicPr>
          <p:nvPr/>
        </p:nvPicPr>
        <p:blipFill>
          <a:blip r:embed="rId6"/>
          <a:stretch>
            <a:fillRect/>
          </a:stretch>
        </p:blipFill>
        <p:spPr>
          <a:xfrm>
            <a:off x="6010481" y="3162218"/>
            <a:ext cx="914286" cy="142857"/>
          </a:xfrm>
          <a:prstGeom prst="rect">
            <a:avLst/>
          </a:prstGeom>
        </p:spPr>
      </p:pic>
      <p:pic>
        <p:nvPicPr>
          <p:cNvPr id="19" name="Picture 18">
            <a:extLst>
              <a:ext uri="{FF2B5EF4-FFF2-40B4-BE49-F238E27FC236}">
                <a16:creationId xmlns:a16="http://schemas.microsoft.com/office/drawing/2014/main" id="{129C4723-4CE7-42F0-B929-95419D0B96A4}"/>
              </a:ext>
            </a:extLst>
          </p:cNvPr>
          <p:cNvPicPr>
            <a:picLocks noChangeAspect="1"/>
          </p:cNvPicPr>
          <p:nvPr/>
        </p:nvPicPr>
        <p:blipFill>
          <a:blip r:embed="rId6"/>
          <a:stretch>
            <a:fillRect/>
          </a:stretch>
        </p:blipFill>
        <p:spPr>
          <a:xfrm>
            <a:off x="7021028" y="3164023"/>
            <a:ext cx="914286" cy="142857"/>
          </a:xfrm>
          <a:prstGeom prst="rect">
            <a:avLst/>
          </a:prstGeom>
        </p:spPr>
      </p:pic>
      <p:pic>
        <p:nvPicPr>
          <p:cNvPr id="20" name="Picture 19">
            <a:extLst>
              <a:ext uri="{FF2B5EF4-FFF2-40B4-BE49-F238E27FC236}">
                <a16:creationId xmlns:a16="http://schemas.microsoft.com/office/drawing/2014/main" id="{1C2B79DD-F9D5-486E-93D0-C69CA2EDBE23}"/>
              </a:ext>
            </a:extLst>
          </p:cNvPr>
          <p:cNvPicPr>
            <a:picLocks noChangeAspect="1"/>
          </p:cNvPicPr>
          <p:nvPr/>
        </p:nvPicPr>
        <p:blipFill>
          <a:blip r:embed="rId6"/>
          <a:stretch>
            <a:fillRect/>
          </a:stretch>
        </p:blipFill>
        <p:spPr>
          <a:xfrm>
            <a:off x="7021028" y="3002648"/>
            <a:ext cx="914286" cy="142857"/>
          </a:xfrm>
          <a:prstGeom prst="rect">
            <a:avLst/>
          </a:prstGeom>
        </p:spPr>
      </p:pic>
      <p:pic>
        <p:nvPicPr>
          <p:cNvPr id="21" name="Picture 20">
            <a:extLst>
              <a:ext uri="{FF2B5EF4-FFF2-40B4-BE49-F238E27FC236}">
                <a16:creationId xmlns:a16="http://schemas.microsoft.com/office/drawing/2014/main" id="{8564E4CA-32CD-419B-A044-D6F5F92F6778}"/>
              </a:ext>
            </a:extLst>
          </p:cNvPr>
          <p:cNvPicPr>
            <a:picLocks noChangeAspect="1"/>
          </p:cNvPicPr>
          <p:nvPr/>
        </p:nvPicPr>
        <p:blipFill>
          <a:blip r:embed="rId6"/>
          <a:stretch>
            <a:fillRect/>
          </a:stretch>
        </p:blipFill>
        <p:spPr>
          <a:xfrm>
            <a:off x="5045952" y="3162218"/>
            <a:ext cx="914286" cy="142857"/>
          </a:xfrm>
          <a:prstGeom prst="rect">
            <a:avLst/>
          </a:prstGeom>
        </p:spPr>
      </p:pic>
      <p:pic>
        <p:nvPicPr>
          <p:cNvPr id="22" name="Picture 21">
            <a:extLst>
              <a:ext uri="{FF2B5EF4-FFF2-40B4-BE49-F238E27FC236}">
                <a16:creationId xmlns:a16="http://schemas.microsoft.com/office/drawing/2014/main" id="{834AFBD1-25F6-436F-9432-144F8FA21066}"/>
              </a:ext>
            </a:extLst>
          </p:cNvPr>
          <p:cNvPicPr>
            <a:picLocks noChangeAspect="1"/>
          </p:cNvPicPr>
          <p:nvPr/>
        </p:nvPicPr>
        <p:blipFill>
          <a:blip r:embed="rId6"/>
          <a:stretch>
            <a:fillRect/>
          </a:stretch>
        </p:blipFill>
        <p:spPr>
          <a:xfrm>
            <a:off x="5019478" y="2999757"/>
            <a:ext cx="914286" cy="142857"/>
          </a:xfrm>
          <a:prstGeom prst="rect">
            <a:avLst/>
          </a:prstGeom>
        </p:spPr>
      </p:pic>
      <p:pic>
        <p:nvPicPr>
          <p:cNvPr id="23" name="Picture 22">
            <a:extLst>
              <a:ext uri="{FF2B5EF4-FFF2-40B4-BE49-F238E27FC236}">
                <a16:creationId xmlns:a16="http://schemas.microsoft.com/office/drawing/2014/main" id="{B753BA07-90D1-4CBA-9D99-F309C93E2062}"/>
              </a:ext>
            </a:extLst>
          </p:cNvPr>
          <p:cNvPicPr>
            <a:picLocks noChangeAspect="1"/>
          </p:cNvPicPr>
          <p:nvPr/>
        </p:nvPicPr>
        <p:blipFill>
          <a:blip r:embed="rId6"/>
          <a:stretch>
            <a:fillRect/>
          </a:stretch>
        </p:blipFill>
        <p:spPr>
          <a:xfrm>
            <a:off x="2160824" y="2993950"/>
            <a:ext cx="914286" cy="142857"/>
          </a:xfrm>
          <a:prstGeom prst="rect">
            <a:avLst/>
          </a:prstGeom>
        </p:spPr>
      </p:pic>
      <p:pic>
        <p:nvPicPr>
          <p:cNvPr id="24" name="Picture 23">
            <a:extLst>
              <a:ext uri="{FF2B5EF4-FFF2-40B4-BE49-F238E27FC236}">
                <a16:creationId xmlns:a16="http://schemas.microsoft.com/office/drawing/2014/main" id="{40674BD4-6425-47F8-AFA8-A7C7B0FD5B11}"/>
              </a:ext>
            </a:extLst>
          </p:cNvPr>
          <p:cNvPicPr>
            <a:picLocks noChangeAspect="1"/>
          </p:cNvPicPr>
          <p:nvPr/>
        </p:nvPicPr>
        <p:blipFill>
          <a:blip r:embed="rId6"/>
          <a:stretch>
            <a:fillRect/>
          </a:stretch>
        </p:blipFill>
        <p:spPr>
          <a:xfrm>
            <a:off x="2192051" y="3156570"/>
            <a:ext cx="914286" cy="142857"/>
          </a:xfrm>
          <a:prstGeom prst="rect">
            <a:avLst/>
          </a:prstGeom>
        </p:spPr>
      </p:pic>
      <p:pic>
        <p:nvPicPr>
          <p:cNvPr id="25" name="Picture 24">
            <a:extLst>
              <a:ext uri="{FF2B5EF4-FFF2-40B4-BE49-F238E27FC236}">
                <a16:creationId xmlns:a16="http://schemas.microsoft.com/office/drawing/2014/main" id="{61E833D9-9769-42A5-85F5-E6382C04099D}"/>
              </a:ext>
            </a:extLst>
          </p:cNvPr>
          <p:cNvPicPr>
            <a:picLocks noChangeAspect="1"/>
          </p:cNvPicPr>
          <p:nvPr/>
        </p:nvPicPr>
        <p:blipFill>
          <a:blip r:embed="rId6"/>
          <a:stretch>
            <a:fillRect/>
          </a:stretch>
        </p:blipFill>
        <p:spPr>
          <a:xfrm>
            <a:off x="3230373" y="3158460"/>
            <a:ext cx="914286" cy="142857"/>
          </a:xfrm>
          <a:prstGeom prst="rect">
            <a:avLst/>
          </a:prstGeom>
        </p:spPr>
      </p:pic>
      <p:pic>
        <p:nvPicPr>
          <p:cNvPr id="26" name="Picture 25">
            <a:extLst>
              <a:ext uri="{FF2B5EF4-FFF2-40B4-BE49-F238E27FC236}">
                <a16:creationId xmlns:a16="http://schemas.microsoft.com/office/drawing/2014/main" id="{88457F6B-0863-427B-BADE-E2769BA875B5}"/>
              </a:ext>
            </a:extLst>
          </p:cNvPr>
          <p:cNvPicPr>
            <a:picLocks noChangeAspect="1"/>
          </p:cNvPicPr>
          <p:nvPr/>
        </p:nvPicPr>
        <p:blipFill>
          <a:blip r:embed="rId6"/>
          <a:stretch>
            <a:fillRect/>
          </a:stretch>
        </p:blipFill>
        <p:spPr>
          <a:xfrm>
            <a:off x="3230373" y="2984752"/>
            <a:ext cx="914286" cy="142857"/>
          </a:xfrm>
          <a:prstGeom prst="rect">
            <a:avLst/>
          </a:prstGeom>
        </p:spPr>
      </p:pic>
    </p:spTree>
    <p:extLst>
      <p:ext uri="{BB962C8B-B14F-4D97-AF65-F5344CB8AC3E}">
        <p14:creationId xmlns:p14="http://schemas.microsoft.com/office/powerpoint/2010/main" val="859627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E0922AE-9D08-4FD0-99BF-E5B424A18ACB}" type="slidenum">
              <a:rPr lang="en-US"/>
              <a:pPr>
                <a:defRPr/>
              </a:pPr>
              <a:t>6</a:t>
            </a:fld>
            <a:endParaRPr lang="en-US" dirty="0"/>
          </a:p>
        </p:txBody>
      </p:sp>
      <p:sp>
        <p:nvSpPr>
          <p:cNvPr id="6" name="Title 2"/>
          <p:cNvSpPr>
            <a:spLocks noGrp="1"/>
          </p:cNvSpPr>
          <p:nvPr>
            <p:ph type="title"/>
          </p:nvPr>
        </p:nvSpPr>
        <p:spPr>
          <a:xfrm>
            <a:off x="0" y="0"/>
            <a:ext cx="9144000" cy="1100208"/>
          </a:xfrm>
        </p:spPr>
        <p:txBody>
          <a:bodyPr>
            <a:normAutofit/>
          </a:bodyPr>
          <a:lstStyle/>
          <a:p>
            <a:pPr algn="ctr">
              <a:defRPr/>
            </a:pPr>
            <a:r>
              <a:rPr lang="en-US" dirty="0"/>
              <a:t>Buy America</a:t>
            </a:r>
            <a:r>
              <a:rPr lang="en-US" dirty="0">
                <a:solidFill>
                  <a:srgbClr val="FF0000"/>
                </a:solidFill>
              </a:rPr>
              <a:t> </a:t>
            </a:r>
            <a:r>
              <a:rPr lang="en-US" dirty="0">
                <a:solidFill>
                  <a:srgbClr val="C00000"/>
                </a:solidFill>
              </a:rPr>
              <a:t>“Certification”</a:t>
            </a:r>
          </a:p>
        </p:txBody>
      </p:sp>
      <p:pic>
        <p:nvPicPr>
          <p:cNvPr id="5" name="Content Placeholder 4">
            <a:extLst>
              <a:ext uri="{FF2B5EF4-FFF2-40B4-BE49-F238E27FC236}">
                <a16:creationId xmlns:a16="http://schemas.microsoft.com/office/drawing/2014/main" id="{A3200E68-2649-4BD5-BB1F-D1AACB59280C}"/>
              </a:ext>
            </a:extLst>
          </p:cNvPr>
          <p:cNvPicPr>
            <a:picLocks noGrp="1" noChangeAspect="1"/>
          </p:cNvPicPr>
          <p:nvPr>
            <p:ph idx="1"/>
          </p:nvPr>
        </p:nvPicPr>
        <p:blipFill>
          <a:blip r:embed="rId3"/>
          <a:stretch>
            <a:fillRect/>
          </a:stretch>
        </p:blipFill>
        <p:spPr>
          <a:xfrm>
            <a:off x="1752600" y="1104440"/>
            <a:ext cx="5638800" cy="4527915"/>
          </a:xfrm>
          <a:prstGeom prst="rect">
            <a:avLst/>
          </a:prstGeom>
        </p:spPr>
      </p:pic>
    </p:spTree>
    <p:extLst>
      <p:ext uri="{BB962C8B-B14F-4D97-AF65-F5344CB8AC3E}">
        <p14:creationId xmlns:p14="http://schemas.microsoft.com/office/powerpoint/2010/main" val="2238168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E0922AE-9D08-4FD0-99BF-E5B424A18ACB}" type="slidenum">
              <a:rPr lang="en-US"/>
              <a:pPr>
                <a:defRPr/>
              </a:pPr>
              <a:t>7</a:t>
            </a:fld>
            <a:endParaRPr lang="en-US" dirty="0"/>
          </a:p>
        </p:txBody>
      </p:sp>
      <p:sp>
        <p:nvSpPr>
          <p:cNvPr id="6" name="Title 2"/>
          <p:cNvSpPr>
            <a:spLocks noGrp="1"/>
          </p:cNvSpPr>
          <p:nvPr>
            <p:ph type="title"/>
          </p:nvPr>
        </p:nvSpPr>
        <p:spPr>
          <a:xfrm>
            <a:off x="0" y="0"/>
            <a:ext cx="9144000" cy="1100208"/>
          </a:xfrm>
        </p:spPr>
        <p:txBody>
          <a:bodyPr>
            <a:normAutofit/>
          </a:bodyPr>
          <a:lstStyle/>
          <a:p>
            <a:pPr algn="ctr">
              <a:defRPr/>
            </a:pPr>
            <a:r>
              <a:rPr lang="en-US" dirty="0"/>
              <a:t>Buy America</a:t>
            </a:r>
            <a:r>
              <a:rPr lang="en-US" dirty="0">
                <a:solidFill>
                  <a:srgbClr val="FF0000"/>
                </a:solidFill>
              </a:rPr>
              <a:t> </a:t>
            </a:r>
            <a:r>
              <a:rPr lang="en-US" dirty="0">
                <a:solidFill>
                  <a:srgbClr val="C00000"/>
                </a:solidFill>
              </a:rPr>
              <a:t>“Certification”</a:t>
            </a:r>
          </a:p>
        </p:txBody>
      </p:sp>
      <p:pic>
        <p:nvPicPr>
          <p:cNvPr id="5" name="Content Placeholder 4">
            <a:extLst>
              <a:ext uri="{FF2B5EF4-FFF2-40B4-BE49-F238E27FC236}">
                <a16:creationId xmlns:a16="http://schemas.microsoft.com/office/drawing/2014/main" id="{B24E7686-3A3A-4744-851A-90A97E4F99CB}"/>
              </a:ext>
            </a:extLst>
          </p:cNvPr>
          <p:cNvPicPr>
            <a:picLocks noGrp="1" noChangeAspect="1"/>
          </p:cNvPicPr>
          <p:nvPr>
            <p:ph idx="1"/>
          </p:nvPr>
        </p:nvPicPr>
        <p:blipFill>
          <a:blip r:embed="rId3"/>
          <a:stretch>
            <a:fillRect/>
          </a:stretch>
        </p:blipFill>
        <p:spPr>
          <a:xfrm>
            <a:off x="182245" y="2362200"/>
            <a:ext cx="8831580" cy="1766316"/>
          </a:xfrm>
          <a:prstGeom prst="rect">
            <a:avLst/>
          </a:prstGeom>
        </p:spPr>
      </p:pic>
    </p:spTree>
    <p:extLst>
      <p:ext uri="{BB962C8B-B14F-4D97-AF65-F5344CB8AC3E}">
        <p14:creationId xmlns:p14="http://schemas.microsoft.com/office/powerpoint/2010/main" val="1074642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E0922AE-9D08-4FD0-99BF-E5B424A18ACB}" type="slidenum">
              <a:rPr lang="en-US"/>
              <a:pPr>
                <a:defRPr/>
              </a:pPr>
              <a:t>8</a:t>
            </a:fld>
            <a:endParaRPr lang="en-US" dirty="0"/>
          </a:p>
        </p:txBody>
      </p:sp>
      <p:sp>
        <p:nvSpPr>
          <p:cNvPr id="6" name="Title 2"/>
          <p:cNvSpPr>
            <a:spLocks noGrp="1"/>
          </p:cNvSpPr>
          <p:nvPr>
            <p:ph type="title"/>
          </p:nvPr>
        </p:nvSpPr>
        <p:spPr>
          <a:xfrm>
            <a:off x="0" y="0"/>
            <a:ext cx="9144000" cy="1100208"/>
          </a:xfrm>
        </p:spPr>
        <p:txBody>
          <a:bodyPr>
            <a:normAutofit/>
          </a:bodyPr>
          <a:lstStyle/>
          <a:p>
            <a:pPr algn="ctr">
              <a:defRPr/>
            </a:pPr>
            <a:r>
              <a:rPr lang="en-US" dirty="0"/>
              <a:t>Buy America</a:t>
            </a:r>
            <a:r>
              <a:rPr lang="en-US" dirty="0">
                <a:solidFill>
                  <a:srgbClr val="FF0000"/>
                </a:solidFill>
              </a:rPr>
              <a:t> </a:t>
            </a:r>
            <a:r>
              <a:rPr lang="en-US" dirty="0">
                <a:solidFill>
                  <a:srgbClr val="C00000"/>
                </a:solidFill>
              </a:rPr>
              <a:t>”Certification”</a:t>
            </a:r>
          </a:p>
        </p:txBody>
      </p:sp>
      <p:pic>
        <p:nvPicPr>
          <p:cNvPr id="3" name="Content Placeholder 2">
            <a:extLst>
              <a:ext uri="{FF2B5EF4-FFF2-40B4-BE49-F238E27FC236}">
                <a16:creationId xmlns:a16="http://schemas.microsoft.com/office/drawing/2014/main" id="{C04B7A0D-2E51-439D-B19B-6855FE72E77B}"/>
              </a:ext>
            </a:extLst>
          </p:cNvPr>
          <p:cNvPicPr>
            <a:picLocks noGrp="1" noChangeAspect="1"/>
          </p:cNvPicPr>
          <p:nvPr>
            <p:ph idx="1"/>
          </p:nvPr>
        </p:nvPicPr>
        <p:blipFill>
          <a:blip r:embed="rId3"/>
          <a:stretch>
            <a:fillRect/>
          </a:stretch>
        </p:blipFill>
        <p:spPr>
          <a:xfrm>
            <a:off x="643052" y="1371600"/>
            <a:ext cx="7815148" cy="4155568"/>
          </a:xfrm>
          <a:prstGeom prst="rect">
            <a:avLst/>
          </a:prstGeom>
        </p:spPr>
      </p:pic>
    </p:spTree>
    <p:extLst>
      <p:ext uri="{BB962C8B-B14F-4D97-AF65-F5344CB8AC3E}">
        <p14:creationId xmlns:p14="http://schemas.microsoft.com/office/powerpoint/2010/main" val="114465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100208"/>
          </a:xfrm>
        </p:spPr>
        <p:txBody>
          <a:bodyPr>
            <a:normAutofit/>
          </a:bodyPr>
          <a:lstStyle/>
          <a:p>
            <a:pPr algn="ctr">
              <a:defRPr/>
            </a:pPr>
            <a:r>
              <a:rPr lang="en-US" dirty="0"/>
              <a:t>Buy America </a:t>
            </a:r>
            <a:r>
              <a:rPr lang="en-US" dirty="0">
                <a:solidFill>
                  <a:srgbClr val="C00000"/>
                </a:solidFill>
              </a:rPr>
              <a:t>”Predominantly Steel”</a:t>
            </a:r>
          </a:p>
        </p:txBody>
      </p:sp>
      <p:sp>
        <p:nvSpPr>
          <p:cNvPr id="11266" name="Content Placeholder 1"/>
          <p:cNvSpPr>
            <a:spLocks noGrp="1"/>
          </p:cNvSpPr>
          <p:nvPr>
            <p:ph sz="quarter" idx="2"/>
          </p:nvPr>
        </p:nvSpPr>
        <p:spPr>
          <a:xfrm>
            <a:off x="0" y="1447801"/>
            <a:ext cx="9144000" cy="3657600"/>
          </a:xfrm>
          <a:noFill/>
        </p:spPr>
        <p:txBody>
          <a:bodyPr/>
          <a:lstStyle/>
          <a:p>
            <a:pPr marL="109537" indent="0">
              <a:buNone/>
            </a:pPr>
            <a:r>
              <a:rPr lang="en-US" sz="2700" b="1" u="sng" dirty="0"/>
              <a:t>Definition:</a:t>
            </a:r>
          </a:p>
          <a:p>
            <a:pPr lvl="1"/>
            <a:endParaRPr lang="en-US" sz="600" dirty="0"/>
          </a:p>
          <a:p>
            <a:pPr lvl="1"/>
            <a:endParaRPr lang="en-US" sz="600" dirty="0"/>
          </a:p>
          <a:p>
            <a:pPr lvl="1"/>
            <a:endParaRPr lang="en-US" sz="600" dirty="0"/>
          </a:p>
          <a:p>
            <a:pPr lvl="1"/>
            <a:endParaRPr lang="en-US" sz="600" dirty="0"/>
          </a:p>
          <a:p>
            <a:pPr lvl="1"/>
            <a:endParaRPr lang="en-US" sz="600" dirty="0"/>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9</a:t>
            </a:fld>
            <a:endParaRPr lang="en-US" dirty="0"/>
          </a:p>
        </p:txBody>
      </p:sp>
      <p:pic>
        <p:nvPicPr>
          <p:cNvPr id="2" name="Picture 1">
            <a:extLst>
              <a:ext uri="{FF2B5EF4-FFF2-40B4-BE49-F238E27FC236}">
                <a16:creationId xmlns:a16="http://schemas.microsoft.com/office/drawing/2014/main" id="{7DA3C18C-A3A9-4BF1-B04C-04B235F54E9E}"/>
              </a:ext>
            </a:extLst>
          </p:cNvPr>
          <p:cNvPicPr>
            <a:picLocks noChangeAspect="1"/>
          </p:cNvPicPr>
          <p:nvPr/>
        </p:nvPicPr>
        <p:blipFill>
          <a:blip r:embed="rId3"/>
          <a:stretch>
            <a:fillRect/>
          </a:stretch>
        </p:blipFill>
        <p:spPr>
          <a:xfrm>
            <a:off x="838200" y="2275760"/>
            <a:ext cx="6172200" cy="734139"/>
          </a:xfrm>
          <a:prstGeom prst="rect">
            <a:avLst/>
          </a:prstGeom>
        </p:spPr>
      </p:pic>
      <p:pic>
        <p:nvPicPr>
          <p:cNvPr id="6" name="Picture 5">
            <a:extLst>
              <a:ext uri="{FF2B5EF4-FFF2-40B4-BE49-F238E27FC236}">
                <a16:creationId xmlns:a16="http://schemas.microsoft.com/office/drawing/2014/main" id="{F41217EB-C738-440D-986C-BB427972831D}"/>
              </a:ext>
            </a:extLst>
          </p:cNvPr>
          <p:cNvPicPr>
            <a:picLocks noChangeAspect="1"/>
          </p:cNvPicPr>
          <p:nvPr/>
        </p:nvPicPr>
        <p:blipFill>
          <a:blip r:embed="rId4"/>
          <a:stretch>
            <a:fillRect/>
          </a:stretch>
        </p:blipFill>
        <p:spPr>
          <a:xfrm>
            <a:off x="842010" y="3837858"/>
            <a:ext cx="3557216" cy="750161"/>
          </a:xfrm>
          <a:prstGeom prst="rect">
            <a:avLst/>
          </a:prstGeom>
        </p:spPr>
      </p:pic>
      <p:pic>
        <p:nvPicPr>
          <p:cNvPr id="7" name="Picture 6">
            <a:extLst>
              <a:ext uri="{FF2B5EF4-FFF2-40B4-BE49-F238E27FC236}">
                <a16:creationId xmlns:a16="http://schemas.microsoft.com/office/drawing/2014/main" id="{DC7AF1AE-42CC-494E-B86C-2206109169ED}"/>
              </a:ext>
            </a:extLst>
          </p:cNvPr>
          <p:cNvPicPr>
            <a:picLocks noChangeAspect="1"/>
          </p:cNvPicPr>
          <p:nvPr/>
        </p:nvPicPr>
        <p:blipFill>
          <a:blip r:embed="rId5"/>
          <a:stretch>
            <a:fillRect/>
          </a:stretch>
        </p:blipFill>
        <p:spPr>
          <a:xfrm>
            <a:off x="755888" y="3009899"/>
            <a:ext cx="7702312" cy="7239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WisDOT3">
      <a:dk1>
        <a:srgbClr val="253D92"/>
      </a:dk1>
      <a:lt1>
        <a:srgbClr val="FFFFFF"/>
      </a:lt1>
      <a:dk2>
        <a:srgbClr val="5772D5"/>
      </a:dk2>
      <a:lt2>
        <a:srgbClr val="D8D8D8"/>
      </a:lt2>
      <a:accent1>
        <a:srgbClr val="EE0000"/>
      </a:accent1>
      <a:accent2>
        <a:srgbClr val="5772D5"/>
      </a:accent2>
      <a:accent3>
        <a:srgbClr val="FF7979"/>
      </a:accent3>
      <a:accent4>
        <a:srgbClr val="B1E2F5"/>
      </a:accent4>
      <a:accent5>
        <a:srgbClr val="FFFFFF"/>
      </a:accent5>
      <a:accent6>
        <a:srgbClr val="FFFFFF"/>
      </a:accent6>
      <a:hlink>
        <a:srgbClr val="00B0F0"/>
      </a:hlink>
      <a:folHlink>
        <a:srgbClr val="B1E2F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8036</TotalTime>
  <Words>1994</Words>
  <Application>Microsoft Office PowerPoint</Application>
  <PresentationFormat>On-screen Show (4:3)</PresentationFormat>
  <Paragraphs>337</Paragraphs>
  <Slides>18</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Aparajita</vt:lpstr>
      <vt:lpstr>Arial</vt:lpstr>
      <vt:lpstr>Calibri</vt:lpstr>
      <vt:lpstr>Wingdings</vt:lpstr>
      <vt:lpstr>Wingdings 2</vt:lpstr>
      <vt:lpstr>Wingdings 3</vt:lpstr>
      <vt:lpstr>Concourse</vt:lpstr>
      <vt:lpstr>Buy America</vt:lpstr>
      <vt:lpstr>Overview of Presentation</vt:lpstr>
      <vt:lpstr>Buy America ”Certification”</vt:lpstr>
      <vt:lpstr>Buy America ”Certification”</vt:lpstr>
      <vt:lpstr>Buy America ”Certification”</vt:lpstr>
      <vt:lpstr>Buy America “Certification”</vt:lpstr>
      <vt:lpstr>Buy America “Certification”</vt:lpstr>
      <vt:lpstr>Buy America ”Certification”</vt:lpstr>
      <vt:lpstr>Buy America ”Predominantly Steel”</vt:lpstr>
      <vt:lpstr>Buy America ”Example” OH Electric Agreement  Signed on or before January 15, 2016</vt:lpstr>
      <vt:lpstr>Buy America “Example” OH Electric Agreement Signed on or before January 15, 2016</vt:lpstr>
      <vt:lpstr>Buy America “Example” OH Electric Agreement Signed after January 15, 2016</vt:lpstr>
      <vt:lpstr>Buy America “Example” OH Electric Agreement  Signed after January 15, 2016</vt:lpstr>
      <vt:lpstr>Buy America “Comparison”  of OH materials</vt:lpstr>
      <vt:lpstr>Buy America ”Example” UG Pipeline Agreement Signed on or before January 15, 2016</vt:lpstr>
      <vt:lpstr>Buy America “Example” UG Pipeline Agreement Signed after January 15, 2016</vt:lpstr>
      <vt:lpstr>Buy America ”Comparison”  of UG Pipeline Materials</vt:lpstr>
      <vt:lpstr>Buy America “Questions and Contacts”</vt:lpstr>
    </vt:vector>
  </TitlesOfParts>
  <Company>Wisconsin Department of Transportation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Wisconsin Department of Transportation</dc:title>
  <dc:subject>Wisconsin Department of Transportation Power Point Presentation</dc:subject>
  <dc:creator>WisDOT</dc:creator>
  <cp:keywords>Wisconsin Department of Transportation Power Point Presentation</cp:keywords>
  <dc:description>2012</dc:description>
  <cp:lastModifiedBy>Baumann, Michael - DOT</cp:lastModifiedBy>
  <cp:revision>299</cp:revision>
  <cp:lastPrinted>2018-01-23T23:16:52Z</cp:lastPrinted>
  <dcterms:created xsi:type="dcterms:W3CDTF">2012-06-26T13:11:17Z</dcterms:created>
  <dcterms:modified xsi:type="dcterms:W3CDTF">2019-02-18T20:51:54Z</dcterms:modified>
</cp:coreProperties>
</file>