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8" r:id="rId4"/>
    <p:sldId id="298" r:id="rId5"/>
    <p:sldId id="267" r:id="rId6"/>
    <p:sldId id="345" r:id="rId7"/>
    <p:sldId id="344" r:id="rId8"/>
    <p:sldId id="346" r:id="rId9"/>
    <p:sldId id="347" r:id="rId10"/>
    <p:sldId id="265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681"/>
    <a:srgbClr val="002F9D"/>
    <a:srgbClr val="A7C2FF"/>
    <a:srgbClr val="2F4CB7"/>
    <a:srgbClr val="BFC9EF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76755" autoAdjust="0"/>
  </p:normalViewPr>
  <p:slideViewPr>
    <p:cSldViewPr>
      <p:cViewPr varScale="1">
        <p:scale>
          <a:sx n="84" d="100"/>
          <a:sy n="84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93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768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2/18/2019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6104"/>
            <a:ext cx="5609576" cy="4182440"/>
          </a:xfrm>
          <a:prstGeom prst="rect">
            <a:avLst/>
          </a:prstGeom>
        </p:spPr>
        <p:txBody>
          <a:bodyPr vert="horz" lIns="90379" tIns="45190" rIns="90379" bIns="4519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100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Good morning.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 am Mike Baumann, one of the Statewide Utility Engineers in the Bureau of Technical Services, Utility and Access Unit.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Today, I will be talking about the Buy America Development Team.</a:t>
            </a:r>
          </a:p>
        </p:txBody>
      </p:sp>
    </p:spTree>
    <p:extLst>
      <p:ext uri="{BB962C8B-B14F-4D97-AF65-F5344CB8AC3E}">
        <p14:creationId xmlns:p14="http://schemas.microsoft.com/office/powerpoint/2010/main" val="2098094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Finally, let’s move onto our last topic for today which is an opportunity for you to ask questions about the Buy America Development Team.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43886-938E-412C-8642-C6867C09FD0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912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charset="0"/>
                <a:cs typeface="Arial" charset="0"/>
              </a:rPr>
              <a:t>I will be talking about: </a:t>
            </a:r>
          </a:p>
          <a:p>
            <a:r>
              <a:rPr lang="en-US" dirty="0">
                <a:latin typeface="Arial" charset="0"/>
                <a:cs typeface="Arial" charset="0"/>
              </a:rPr>
              <a:t>	</a:t>
            </a:r>
          </a:p>
          <a:p>
            <a:r>
              <a:rPr lang="en-US" dirty="0">
                <a:latin typeface="Arial" charset="0"/>
                <a:cs typeface="Arial" charset="0"/>
              </a:rPr>
              <a:t>	Why the Buy America Development Team was created?</a:t>
            </a:r>
          </a:p>
          <a:p>
            <a:r>
              <a:rPr lang="en-US" dirty="0">
                <a:latin typeface="Arial" charset="0"/>
                <a:cs typeface="Arial" charset="0"/>
              </a:rPr>
              <a:t>	Who is participating on the team?</a:t>
            </a:r>
          </a:p>
          <a:p>
            <a:r>
              <a:rPr lang="en-US" dirty="0">
                <a:latin typeface="Arial" charset="0"/>
                <a:cs typeface="Arial" charset="0"/>
              </a:rPr>
              <a:t>	What the team has accomplished so far?</a:t>
            </a:r>
          </a:p>
          <a:p>
            <a:r>
              <a:rPr lang="en-US" dirty="0">
                <a:latin typeface="Arial" charset="0"/>
                <a:cs typeface="Arial" charset="0"/>
              </a:rPr>
              <a:t>	And where the team is heading?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And finally, an opportunity for you to ask questions about Buy America.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121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Now, let’s go over “Why” the Buy America Development Team was created.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Seeing as WisDOT has been discussing Buy America issues with FHWA, FHWA has been discussing ways to resolve these issues.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In mid December of 2017, FHWA set-up a meeting with WisDOT in which they proposed a means to resolve some of the issues by following in the footsteps of what some other states have done.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By following what other states have done, WisDOT believes there is an opportunity for making the Buy America requirements easier to follow and easier to be in compliance with.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WisDOT believes this is possible and we will remain in compliance with Federal Code and the United States District Court case decision.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40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charset="0"/>
                <a:cs typeface="Arial" charset="0"/>
              </a:rPr>
              <a:t>One option that was considered in order to help clarify what items must be complaint with Buy America is to follow what the Pennsylvania DOT has done.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This slide shows an example of the guidance that they have developed in-regards to Buy America.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The Buy America Development Team discussed this and decided that this is something that has too much detail and would require a lot of effort in order to keep this up to date.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Please note, the full PennDOT guidance document is available on the internet. 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I just want to make it clear that this document is only useful in Wisconsin for agreements that have been signed on or before January 15, 2016.</a:t>
            </a:r>
          </a:p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34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charset="0"/>
                <a:cs typeface="Arial" charset="0"/>
              </a:rPr>
              <a:t>Another option that the Buy America Development Team considered is what the Texas DOT has done.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This slide shows a portion of the guidance that they have developed in-regards to Buy America.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This guidance was developed after the United States District Court case decision.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The Buy America Development Team decided that this level of detail is closer to what is needed in Wisconsin.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</a:rPr>
              <a:t>Please note, </a:t>
            </a:r>
            <a:r>
              <a:rPr lang="en-US" dirty="0" err="1">
                <a:latin typeface="Arial" charset="0"/>
                <a:cs typeface="Arial" charset="0"/>
              </a:rPr>
              <a:t>WisDOT</a:t>
            </a:r>
            <a:r>
              <a:rPr lang="en-US" dirty="0">
                <a:latin typeface="Arial" charset="0"/>
                <a:cs typeface="Arial" charset="0"/>
              </a:rPr>
              <a:t> was not comfortable with following this exactly as written as it is eerily similar to what the United States District Court decision struck down.</a:t>
            </a:r>
          </a:p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E48A59-A3F0-48F3-A1D7-88C9DD3BC67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19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now lets look at “Who” is participating on the Buy America Development Team.</a:t>
            </a:r>
          </a:p>
          <a:p>
            <a:endParaRPr lang="en-US" dirty="0"/>
          </a:p>
          <a:p>
            <a:r>
              <a:rPr lang="en-US" dirty="0"/>
              <a:t>The team is made up of individuals that represent </a:t>
            </a:r>
            <a:r>
              <a:rPr lang="en-US" dirty="0" err="1"/>
              <a:t>WisDOT</a:t>
            </a:r>
            <a:r>
              <a:rPr lang="en-US" dirty="0"/>
              <a:t>, Utility Company Suppliers, Electric Transmission, Electric Distribution, Natural Gas, Telecommunications, and Municipal Utilities.</a:t>
            </a:r>
          </a:p>
          <a:p>
            <a:endParaRPr lang="en-US" dirty="0"/>
          </a:p>
          <a:p>
            <a:r>
              <a:rPr lang="en-US" dirty="0"/>
              <a:t>In addition, the team consists of a broad range of classifications from managers to engineers/designers to buyers.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7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lets look at “What” the Buy America Development Team has been accomplished so far.</a:t>
            </a:r>
          </a:p>
          <a:p>
            <a:endParaRPr lang="en-US" dirty="0"/>
          </a:p>
          <a:p>
            <a:r>
              <a:rPr lang="en-US" dirty="0"/>
              <a:t>To date, the team has held one Face to Face Meeting and five Skype meetings.</a:t>
            </a:r>
          </a:p>
          <a:p>
            <a:endParaRPr lang="en-US" dirty="0"/>
          </a:p>
          <a:p>
            <a:r>
              <a:rPr lang="en-US" dirty="0"/>
              <a:t>The team looked into what were the biggest obstacles that prevented utility companies from complying with Buy America.</a:t>
            </a:r>
          </a:p>
          <a:p>
            <a:endParaRPr lang="en-US" dirty="0"/>
          </a:p>
          <a:p>
            <a:r>
              <a:rPr lang="en-US" dirty="0"/>
              <a:t>After much discussion, the team decided that ductile iron items used with overhead utility facilities was causing the biggest problem.</a:t>
            </a:r>
          </a:p>
          <a:p>
            <a:endParaRPr lang="en-US" dirty="0"/>
          </a:p>
          <a:p>
            <a:r>
              <a:rPr lang="en-US" dirty="0"/>
              <a:t>In addition, it was discussed that maybe a clearer definition for “predominantly” may be useful for certain items.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63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here, the Buy America Development Team completed research on the applicable Federal code and guidance documents.</a:t>
            </a:r>
          </a:p>
          <a:p>
            <a:endParaRPr lang="en-US" dirty="0"/>
          </a:p>
          <a:p>
            <a:r>
              <a:rPr lang="en-US" dirty="0"/>
              <a:t>In order to get a clear understanding of these documents, it was necessary to organize this information in chronological order.</a:t>
            </a:r>
          </a:p>
          <a:p>
            <a:endParaRPr lang="en-US" dirty="0"/>
          </a:p>
          <a:p>
            <a:r>
              <a:rPr lang="en-US" dirty="0"/>
              <a:t>The organization of this information made it apparent that any guidance would need to be developed by considering three topics. These topics include: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Manufactured Products</a:t>
            </a:r>
          </a:p>
          <a:p>
            <a:r>
              <a:rPr lang="en-US" dirty="0"/>
              <a:t>	Steel</a:t>
            </a:r>
          </a:p>
          <a:p>
            <a:r>
              <a:rPr lang="en-US" dirty="0"/>
              <a:t>	And Ductile Iron</a:t>
            </a:r>
          </a:p>
          <a:p>
            <a:endParaRPr lang="en-US" dirty="0"/>
          </a:p>
          <a:p>
            <a:r>
              <a:rPr lang="en-US" dirty="0"/>
              <a:t>From here, a very rough “draft” of guidance was created for each of these three topics.</a:t>
            </a:r>
          </a:p>
          <a:p>
            <a:endParaRPr lang="en-US" dirty="0"/>
          </a:p>
          <a:p>
            <a:r>
              <a:rPr lang="en-US" dirty="0"/>
              <a:t>This guidance included an Executive Summary, Definitions, and the Legal Basis for the Executive Summary.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517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Now that we have looked at what has been accomplished, let’s look at where the Buy America Development Team is headed.</a:t>
            </a:r>
          </a:p>
          <a:p>
            <a:endParaRPr lang="en-US" dirty="0"/>
          </a:p>
          <a:p>
            <a:r>
              <a:rPr lang="en-US" dirty="0"/>
              <a:t>The rough “draft” of the Buy America guidance has been shared with the team. </a:t>
            </a:r>
          </a:p>
          <a:p>
            <a:endParaRPr lang="en-US" dirty="0"/>
          </a:p>
          <a:p>
            <a:r>
              <a:rPr lang="en-US" dirty="0"/>
              <a:t>Currently, we are waiting for concurrence from the utility companies on the direction that the guidance will take the team.</a:t>
            </a:r>
          </a:p>
          <a:p>
            <a:endParaRPr lang="en-US" dirty="0"/>
          </a:p>
          <a:p>
            <a:r>
              <a:rPr lang="en-US" dirty="0"/>
              <a:t>Next, we need to review the list of 300 plus items that are available but are not in compliance with Buy America.</a:t>
            </a:r>
          </a:p>
          <a:p>
            <a:endParaRPr lang="en-US" dirty="0"/>
          </a:p>
          <a:p>
            <a:r>
              <a:rPr lang="en-US" dirty="0"/>
              <a:t>Hopefully, we can categorize and then organize this list by the mechanism that will resolve the compliance issue.</a:t>
            </a:r>
          </a:p>
          <a:p>
            <a:endParaRPr lang="en-US" dirty="0"/>
          </a:p>
          <a:p>
            <a:r>
              <a:rPr lang="en-US" dirty="0"/>
              <a:t>This will be accomplished by using the rough “draft” guidance for: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Manufactured Products</a:t>
            </a:r>
          </a:p>
          <a:p>
            <a:r>
              <a:rPr lang="en-US" dirty="0"/>
              <a:t>	Steel</a:t>
            </a:r>
          </a:p>
          <a:p>
            <a:r>
              <a:rPr lang="en-US" dirty="0"/>
              <a:t>	And Ductile Iron</a:t>
            </a:r>
          </a:p>
          <a:p>
            <a:endParaRPr lang="en-US" dirty="0"/>
          </a:p>
          <a:p>
            <a:r>
              <a:rPr lang="en-US" dirty="0"/>
              <a:t>From here and if necessary, we will work on creating a definition for predominantly.</a:t>
            </a:r>
          </a:p>
          <a:p>
            <a:endParaRPr lang="en-US" dirty="0"/>
          </a:p>
          <a:p>
            <a:r>
              <a:rPr lang="en-US" dirty="0"/>
              <a:t>Next, we will revise any guidance documents as necessary prior to obtaining concurrence from FHWA.</a:t>
            </a:r>
          </a:p>
          <a:p>
            <a:endParaRPr lang="en-US" dirty="0"/>
          </a:p>
          <a:p>
            <a:r>
              <a:rPr lang="en-US" dirty="0"/>
              <a:t>Finally, the guidance documents will be finalized for use by </a:t>
            </a:r>
            <a:r>
              <a:rPr lang="en-US" dirty="0" err="1"/>
              <a:t>WisDOT</a:t>
            </a:r>
            <a:r>
              <a:rPr lang="en-US" dirty="0"/>
              <a:t> and all utility companies.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06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baumann@dot.wi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Buy America Development Team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/>
              <a:t>Michael Baumann, WisDOT</a:t>
            </a:r>
          </a:p>
          <a:p>
            <a:pPr marR="0" eaLnBrk="1" hangingPunct="1"/>
            <a:r>
              <a:rPr lang="en-US" dirty="0"/>
              <a:t>February 20, 2019</a:t>
            </a:r>
          </a:p>
          <a:p>
            <a:pPr marR="0" eaLnBrk="1" hangingPunct="1"/>
            <a:r>
              <a:rPr lang="en-US" dirty="0"/>
              <a:t>North Central Region Annual Utility Conference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3" y="533553"/>
            <a:ext cx="3285068" cy="237564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152400" y="1097280"/>
            <a:ext cx="8382000" cy="4693920"/>
          </a:xfrm>
        </p:spPr>
        <p:txBody>
          <a:bodyPr/>
          <a:lstStyle/>
          <a:p>
            <a:r>
              <a:rPr lang="en-US" dirty="0"/>
              <a:t>Any questions?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200" dirty="0"/>
          </a:p>
          <a:p>
            <a:endParaRPr lang="en-US" sz="2400" dirty="0"/>
          </a:p>
          <a:p>
            <a:pPr marL="109537" indent="0" algn="r">
              <a:buNone/>
            </a:pPr>
            <a:r>
              <a:rPr lang="en-US" sz="2400" b="1" dirty="0"/>
              <a:t>Contact information</a:t>
            </a:r>
            <a:r>
              <a:rPr lang="en-US" sz="2400" dirty="0"/>
              <a:t>:</a:t>
            </a:r>
          </a:p>
          <a:p>
            <a:pPr marL="392113" lvl="1" indent="0" algn="r">
              <a:buNone/>
            </a:pPr>
            <a:r>
              <a:rPr lang="en-US" sz="2000" dirty="0"/>
              <a:t>Mike Baumann</a:t>
            </a:r>
          </a:p>
          <a:p>
            <a:pPr marL="392113" lvl="1" indent="0" algn="r">
              <a:buNone/>
            </a:pPr>
            <a:r>
              <a:rPr lang="en-US" sz="2000" dirty="0"/>
              <a:t>715-421-7393</a:t>
            </a:r>
          </a:p>
          <a:p>
            <a:pPr marL="392113" lvl="1" indent="0" algn="r">
              <a:buNone/>
            </a:pPr>
            <a:r>
              <a:rPr lang="en-US" sz="2000" dirty="0">
                <a:hlinkClick r:id="rId3"/>
              </a:rPr>
              <a:t>michael.baumann@dot.wi.gov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dirty="0"/>
              <a:t>Buy America </a:t>
            </a:r>
            <a:r>
              <a:rPr lang="en-US" sz="3600" dirty="0">
                <a:solidFill>
                  <a:srgbClr val="C00000"/>
                </a:solidFill>
              </a:rPr>
              <a:t>“Questions and Contacts”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28DA5B-37B8-46A8-9220-33B77F96403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4EFA5D-7BD5-4F8B-9CC7-9596E6E0F1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1129397"/>
            <a:ext cx="2733419" cy="25172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213D99-77E2-4633-86DE-76386A5251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2194560"/>
            <a:ext cx="32766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4038600"/>
          </a:xfrm>
        </p:spPr>
        <p:txBody>
          <a:bodyPr/>
          <a:lstStyle/>
          <a:p>
            <a:pPr marL="566737" indent="-45720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Buy America Development Team</a:t>
            </a:r>
            <a:r>
              <a:rPr lang="en-US" sz="2800" i="1" dirty="0">
                <a:solidFill>
                  <a:srgbClr val="FF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</a:p>
          <a:p>
            <a:pPr marL="946150" lvl="2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2F9D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Why was it created?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2F9D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Who is participating?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2F9D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 What has been accomplished?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2F9D"/>
                </a:solidFill>
                <a:latin typeface="Aparajita" panose="020B0604020202020204" pitchFamily="34" charset="0"/>
              </a:rPr>
              <a:t>What are the next steps?</a:t>
            </a:r>
          </a:p>
          <a:p>
            <a:pPr marL="630238" lvl="2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566737" indent="-45720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Questions and Contacts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0972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/>
              <a:t>Overview of Presentation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533400" y="1295401"/>
            <a:ext cx="8305800" cy="4267200"/>
          </a:xfrm>
        </p:spPr>
        <p:txBody>
          <a:bodyPr/>
          <a:lstStyle/>
          <a:p>
            <a:r>
              <a:rPr lang="en-US" b="1" dirty="0"/>
              <a:t>FHWA and WisDOT met in mid-December 2017</a:t>
            </a:r>
          </a:p>
          <a:p>
            <a:pPr marL="109537" indent="0">
              <a:buNone/>
            </a:pPr>
            <a:endParaRPr lang="en-US" sz="2000" b="1" dirty="0"/>
          </a:p>
          <a:p>
            <a:r>
              <a:rPr lang="en-US" b="1" dirty="0"/>
              <a:t>WisDOT now has opportunity to clarify Buy America requirements</a:t>
            </a:r>
          </a:p>
          <a:p>
            <a:pPr marL="109537" indent="0">
              <a:buNone/>
            </a:pPr>
            <a:endParaRPr lang="en-US" sz="2000" b="1" dirty="0"/>
          </a:p>
          <a:p>
            <a:r>
              <a:rPr lang="en-US" b="1" dirty="0"/>
              <a:t>These requirements will be based upon: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Federal Code and Guidance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Court Cases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Guidance from other states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Defining predominantly steel or iron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0"/>
            <a:ext cx="9144000" cy="110020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rgbClr val="002F9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rgbClr val="002F9D"/>
                </a:solidFill>
                <a:latin typeface="Arial" charset="0"/>
              </a:defRPr>
            </a:lvl9pPr>
            <a:extLst/>
          </a:lstStyle>
          <a:p>
            <a:pPr algn="ctr">
              <a:defRPr/>
            </a:pPr>
            <a:r>
              <a:rPr lang="en-US" dirty="0"/>
              <a:t>Buy America </a:t>
            </a:r>
            <a:r>
              <a:rPr lang="en-US" dirty="0">
                <a:solidFill>
                  <a:srgbClr val="C00000"/>
                </a:solidFill>
              </a:rPr>
              <a:t>Development Team</a:t>
            </a:r>
          </a:p>
        </p:txBody>
      </p:sp>
    </p:spTree>
    <p:extLst>
      <p:ext uri="{BB962C8B-B14F-4D97-AF65-F5344CB8AC3E}">
        <p14:creationId xmlns:p14="http://schemas.microsoft.com/office/powerpoint/2010/main" val="95942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r>
              <a:rPr lang="en-US" sz="2800" dirty="0"/>
              <a:t>The following are examples from PennDOT:</a:t>
            </a:r>
          </a:p>
          <a:p>
            <a:endParaRPr lang="en-US" dirty="0"/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ffectLst/>
              </a:rPr>
              <a:t>  Buy America </a:t>
            </a:r>
            <a:r>
              <a:rPr lang="en-US" dirty="0">
                <a:solidFill>
                  <a:srgbClr val="C00000"/>
                </a:solidFill>
                <a:effectLst/>
              </a:rPr>
              <a:t>Development 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BF2832-A27B-4899-961E-E80F67EB1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807043"/>
            <a:ext cx="4191000" cy="41103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2A29366-C3DE-405A-87DB-F4BAEAD63F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3032" y="1807042"/>
            <a:ext cx="4161520" cy="411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60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419600"/>
          </a:xfrm>
        </p:spPr>
        <p:txBody>
          <a:bodyPr/>
          <a:lstStyle/>
          <a:p>
            <a:r>
              <a:rPr lang="en-US" sz="2800" dirty="0"/>
              <a:t>The following is an example from TxDOT: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BF57A-7E98-406D-9F6C-AA55EAC75D86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ffectLst/>
              </a:rPr>
              <a:t>  Buy America </a:t>
            </a:r>
            <a:r>
              <a:rPr lang="en-US" dirty="0">
                <a:solidFill>
                  <a:srgbClr val="C00000"/>
                </a:solidFill>
                <a:effectLst/>
              </a:rPr>
              <a:t>Development Team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B644F5-7617-4942-A9AE-8058C270C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947695"/>
            <a:ext cx="3973329" cy="37673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B955A3A-642E-46D7-9F2D-428DFC323F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1" y="2743199"/>
            <a:ext cx="3624750" cy="191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936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/>
              <a:t>Buy America </a:t>
            </a:r>
            <a:r>
              <a:rPr lang="en-US" dirty="0">
                <a:solidFill>
                  <a:srgbClr val="C00000"/>
                </a:solidFill>
              </a:rPr>
              <a:t>Development Team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4074B-BD1B-44B4-A2EC-A191806D567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2C2DC7BF-A2A3-4346-9A1A-1C39094C799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380999" y="1097281"/>
            <a:ext cx="8632825" cy="4541519"/>
          </a:xfrm>
          <a:noFill/>
        </p:spPr>
        <p:txBody>
          <a:bodyPr/>
          <a:lstStyle/>
          <a:p>
            <a:r>
              <a:rPr lang="en-US" b="1" dirty="0"/>
              <a:t>The team includes representatives from </a:t>
            </a:r>
            <a:r>
              <a:rPr lang="en-US" b="1" dirty="0" err="1"/>
              <a:t>WisDOT</a:t>
            </a:r>
            <a:r>
              <a:rPr lang="en-US" b="1" dirty="0"/>
              <a:t> and utility companies</a:t>
            </a:r>
          </a:p>
          <a:p>
            <a:pPr marL="109537" indent="0">
              <a:buNone/>
            </a:pPr>
            <a:endParaRPr lang="en-US" sz="2000" b="1" dirty="0"/>
          </a:p>
          <a:p>
            <a:r>
              <a:rPr lang="en-US" b="1" dirty="0"/>
              <a:t>Team members include: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Mike Baumann, Andy Devos, Norm Pawelczyk 	</a:t>
            </a:r>
            <a:r>
              <a:rPr lang="en-US" b="1" dirty="0" err="1">
                <a:solidFill>
                  <a:srgbClr val="C00000"/>
                </a:solidFill>
              </a:rPr>
              <a:t>WisDOT</a:t>
            </a:r>
            <a:endParaRPr lang="en-US" b="1" dirty="0">
              <a:solidFill>
                <a:srgbClr val="C00000"/>
              </a:solidFill>
            </a:endParaRP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Brian </a:t>
            </a:r>
            <a:r>
              <a:rPr lang="en-US" b="1" dirty="0" err="1">
                <a:solidFill>
                  <a:srgbClr val="C00000"/>
                </a:solidFill>
              </a:rPr>
              <a:t>Hammes</a:t>
            </a:r>
            <a:r>
              <a:rPr lang="en-US" b="1" dirty="0">
                <a:solidFill>
                  <a:srgbClr val="C00000"/>
                </a:solidFill>
              </a:rPr>
              <a:t>					Border States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Don Server, Rebecca Fletcher			Alliant Energy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Ryan Huebner					ATC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Greg Wagner, Lou Armstrong			AT&amp;T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Joel Sullivan, Rick </a:t>
            </a:r>
            <a:r>
              <a:rPr lang="en-US" b="1" dirty="0" err="1">
                <a:solidFill>
                  <a:srgbClr val="C00000"/>
                </a:solidFill>
              </a:rPr>
              <a:t>Podolak</a:t>
            </a:r>
            <a:r>
              <a:rPr lang="en-US" b="1" dirty="0">
                <a:solidFill>
                  <a:srgbClr val="C00000"/>
                </a:solidFill>
              </a:rPr>
              <a:t>			AT&amp;T Wisconsin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Adam Schleicher					City of Sun Prairie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Lori </a:t>
            </a:r>
            <a:r>
              <a:rPr lang="en-US" b="1" dirty="0" err="1">
                <a:solidFill>
                  <a:srgbClr val="C00000"/>
                </a:solidFill>
              </a:rPr>
              <a:t>Butry</a:t>
            </a:r>
            <a:r>
              <a:rPr lang="en-US" b="1" dirty="0">
                <a:solidFill>
                  <a:srgbClr val="C00000"/>
                </a:solidFill>
              </a:rPr>
              <a:t>, Matt McGill, Ross Barrette		WPS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Dan Sande, Nicole Smullen, Steve Quick		We Energies</a:t>
            </a:r>
          </a:p>
          <a:p>
            <a:pPr lvl="2"/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1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/>
              <a:t>Buy America </a:t>
            </a:r>
            <a:r>
              <a:rPr lang="en-US" dirty="0">
                <a:solidFill>
                  <a:srgbClr val="C00000"/>
                </a:solidFill>
              </a:rPr>
              <a:t>Development Team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4074B-BD1B-44B4-A2EC-A191806D567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2C2DC7BF-A2A3-4346-9A1A-1C39094C799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381000" y="1097281"/>
            <a:ext cx="8534400" cy="4541520"/>
          </a:xfrm>
          <a:noFill/>
        </p:spPr>
        <p:txBody>
          <a:bodyPr/>
          <a:lstStyle/>
          <a:p>
            <a:r>
              <a:rPr lang="en-US" b="1" dirty="0" err="1"/>
              <a:t>WisDOT</a:t>
            </a:r>
            <a:r>
              <a:rPr lang="en-US" b="1" dirty="0"/>
              <a:t> and utility company representatives started meeting in May 2018</a:t>
            </a:r>
          </a:p>
          <a:p>
            <a:pPr marL="109537" indent="0">
              <a:buNone/>
            </a:pPr>
            <a:endParaRPr lang="en-US" sz="2000" b="1" dirty="0"/>
          </a:p>
          <a:p>
            <a:r>
              <a:rPr lang="en-US" b="1" dirty="0"/>
              <a:t>To date, there has been one Face to Face Meeting and five Skype meetings</a:t>
            </a:r>
          </a:p>
          <a:p>
            <a:pPr marL="109537" indent="0">
              <a:buNone/>
            </a:pPr>
            <a:endParaRPr lang="en-US" sz="2000" b="1" dirty="0"/>
          </a:p>
          <a:p>
            <a:r>
              <a:rPr lang="en-US" b="1" dirty="0"/>
              <a:t>Team prioritized biggest issues with Buy America compliance </a:t>
            </a:r>
          </a:p>
          <a:p>
            <a:endParaRPr lang="en-US" b="1" dirty="0"/>
          </a:p>
          <a:p>
            <a:r>
              <a:rPr lang="en-US" b="1" dirty="0"/>
              <a:t>Through this discussion, team decided to focus on: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Ductile iron items for overhead utility facilities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If necessary, clearer definition of predominantly</a:t>
            </a:r>
          </a:p>
        </p:txBody>
      </p:sp>
    </p:spTree>
    <p:extLst>
      <p:ext uri="{BB962C8B-B14F-4D97-AF65-F5344CB8AC3E}">
        <p14:creationId xmlns:p14="http://schemas.microsoft.com/office/powerpoint/2010/main" val="158011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/>
              <a:t>Buy America </a:t>
            </a:r>
            <a:r>
              <a:rPr lang="en-US" dirty="0">
                <a:solidFill>
                  <a:srgbClr val="C00000"/>
                </a:solidFill>
              </a:rPr>
              <a:t>Development Team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4074B-BD1B-44B4-A2EC-A191806D567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2C2DC7BF-A2A3-4346-9A1A-1C39094C799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381000" y="1097281"/>
            <a:ext cx="8534400" cy="4541520"/>
          </a:xfrm>
          <a:noFill/>
        </p:spPr>
        <p:txBody>
          <a:bodyPr/>
          <a:lstStyle/>
          <a:p>
            <a:r>
              <a:rPr lang="en-US" b="1" dirty="0"/>
              <a:t>So far, the team has completed the following: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Research relevant Federal code and guidance documents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Organize information in chronological order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Establish three topics which include:</a:t>
            </a:r>
          </a:p>
          <a:p>
            <a:pPr lvl="4"/>
            <a:r>
              <a:rPr lang="en-US" b="1" dirty="0">
                <a:solidFill>
                  <a:srgbClr val="00B050"/>
                </a:solidFill>
              </a:rPr>
              <a:t>Manufactured Products</a:t>
            </a:r>
          </a:p>
          <a:p>
            <a:pPr lvl="4"/>
            <a:r>
              <a:rPr lang="en-US" b="1" dirty="0">
                <a:solidFill>
                  <a:srgbClr val="00B050"/>
                </a:solidFill>
              </a:rPr>
              <a:t>Steel</a:t>
            </a:r>
          </a:p>
          <a:p>
            <a:pPr lvl="4"/>
            <a:r>
              <a:rPr lang="en-US" b="1" dirty="0">
                <a:solidFill>
                  <a:srgbClr val="00B050"/>
                </a:solidFill>
              </a:rPr>
              <a:t>Ductile Iron 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Created very rough “draft” of guidance for each of the three topics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So far this guidance includes an Executive Summary, Definitions, and Legal Basis for each of the three topics</a:t>
            </a:r>
          </a:p>
          <a:p>
            <a:pPr marL="109537" indent="0">
              <a:buNone/>
            </a:pPr>
            <a:endParaRPr lang="en-US" sz="2000" b="1" dirty="0"/>
          </a:p>
          <a:p>
            <a:pPr marL="109537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611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72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/>
              <a:t>Buy America </a:t>
            </a:r>
            <a:r>
              <a:rPr lang="en-US" dirty="0">
                <a:solidFill>
                  <a:srgbClr val="C00000"/>
                </a:solidFill>
              </a:rPr>
              <a:t>Development Team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4074B-BD1B-44B4-A2EC-A191806D567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2C2DC7BF-A2A3-4346-9A1A-1C39094C799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381000" y="1097281"/>
            <a:ext cx="8534400" cy="4541520"/>
          </a:xfrm>
          <a:noFill/>
        </p:spPr>
        <p:txBody>
          <a:bodyPr/>
          <a:lstStyle/>
          <a:p>
            <a:r>
              <a:rPr lang="en-US" b="1" dirty="0"/>
              <a:t>Next steps include the following: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Obtain concurrence on rough “draft” guidance from utilities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Review and organize list of 300 plus items that are not available as Buy America compliant items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Determine if guidance for the following resolves the Buy America compliance issues:</a:t>
            </a:r>
          </a:p>
          <a:p>
            <a:pPr lvl="4"/>
            <a:r>
              <a:rPr lang="en-US" b="1" dirty="0">
                <a:solidFill>
                  <a:srgbClr val="00B050"/>
                </a:solidFill>
              </a:rPr>
              <a:t>Manufactured Products</a:t>
            </a:r>
          </a:p>
          <a:p>
            <a:pPr lvl="4"/>
            <a:r>
              <a:rPr lang="en-US" b="1" dirty="0">
                <a:solidFill>
                  <a:srgbClr val="00B050"/>
                </a:solidFill>
              </a:rPr>
              <a:t>Steel</a:t>
            </a:r>
          </a:p>
          <a:p>
            <a:pPr lvl="4"/>
            <a:r>
              <a:rPr lang="en-US" b="1" dirty="0">
                <a:solidFill>
                  <a:srgbClr val="00B050"/>
                </a:solidFill>
              </a:rPr>
              <a:t>Ductile Iron </a:t>
            </a:r>
            <a:endParaRPr lang="en-US" sz="2000" b="1" dirty="0"/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Create definition for predominantly if necessary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Revise the “draft” guidance if necessary and possible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Obtain concurrence from FHWA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Finalize guidance</a:t>
            </a:r>
          </a:p>
          <a:p>
            <a:pPr marL="109537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85074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8316</TotalTime>
  <Words>1165</Words>
  <Application>Microsoft Office PowerPoint</Application>
  <PresentationFormat>On-screen Show (4:3)</PresentationFormat>
  <Paragraphs>191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Aparajita</vt:lpstr>
      <vt:lpstr>Arial</vt:lpstr>
      <vt:lpstr>Calibri</vt:lpstr>
      <vt:lpstr>Wingdings</vt:lpstr>
      <vt:lpstr>Wingdings 2</vt:lpstr>
      <vt:lpstr>Wingdings 3</vt:lpstr>
      <vt:lpstr>Concourse</vt:lpstr>
      <vt:lpstr>Buy America Development Team</vt:lpstr>
      <vt:lpstr>Overview of Presentation</vt:lpstr>
      <vt:lpstr>PowerPoint Presentation</vt:lpstr>
      <vt:lpstr>  Buy America Development Team</vt:lpstr>
      <vt:lpstr>  Buy America Development Team</vt:lpstr>
      <vt:lpstr>Buy America Development Team</vt:lpstr>
      <vt:lpstr>Buy America Development Team</vt:lpstr>
      <vt:lpstr>Buy America Development Team</vt:lpstr>
      <vt:lpstr>Buy America Development Team</vt:lpstr>
      <vt:lpstr>Buy America “Questions and Contacts”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Baumann, Michael - DOT</cp:lastModifiedBy>
  <cp:revision>314</cp:revision>
  <cp:lastPrinted>2018-01-23T23:16:52Z</cp:lastPrinted>
  <dcterms:created xsi:type="dcterms:W3CDTF">2012-06-26T13:11:17Z</dcterms:created>
  <dcterms:modified xsi:type="dcterms:W3CDTF">2019-02-18T20:52:12Z</dcterms:modified>
</cp:coreProperties>
</file>