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8" r:id="rId4"/>
    <p:sldId id="348" r:id="rId5"/>
    <p:sldId id="349" r:id="rId6"/>
    <p:sldId id="350" r:id="rId7"/>
    <p:sldId id="351" r:id="rId8"/>
    <p:sldId id="352" r:id="rId9"/>
    <p:sldId id="265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9D"/>
    <a:srgbClr val="213681"/>
    <a:srgbClr val="A7C2FF"/>
    <a:srgbClr val="2F4CB7"/>
    <a:srgbClr val="BFC9EF"/>
    <a:srgbClr val="4B68D1"/>
    <a:srgbClr val="253D92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76755" autoAdjust="0"/>
  </p:normalViewPr>
  <p:slideViewPr>
    <p:cSldViewPr>
      <p:cViewPr varScale="1">
        <p:scale>
          <a:sx n="84" d="100"/>
          <a:sy n="84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9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93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09737-B42F-4E99-BE9E-3150B19156F7}" type="datetimeFigureOut">
              <a:rPr lang="en-US"/>
              <a:pPr>
                <a:defRPr/>
              </a:pPr>
              <a:t>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7B7E-BD6A-4951-A152-0A8C255FD0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7685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B40AD-C3B0-4F65-94B5-F66320FF2E04}" type="datetimeFigureOut">
              <a:rPr lang="en-US"/>
              <a:pPr>
                <a:defRPr/>
              </a:pPr>
              <a:t>2/18/2019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79" tIns="45190" rIns="90379" bIns="4519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2" y="4416104"/>
            <a:ext cx="5609576" cy="4182440"/>
          </a:xfrm>
          <a:prstGeom prst="rect">
            <a:avLst/>
          </a:prstGeom>
        </p:spPr>
        <p:txBody>
          <a:bodyPr vert="horz" lIns="90379" tIns="45190" rIns="90379" bIns="4519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488F0C-6769-4BD1-B394-ECE77D272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100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Now that Buy America is out of the way, let’s move onto the next topic which is Letter and Forms.</a:t>
            </a:r>
          </a:p>
        </p:txBody>
      </p:sp>
    </p:spTree>
    <p:extLst>
      <p:ext uri="{BB962C8B-B14F-4D97-AF65-F5344CB8AC3E}">
        <p14:creationId xmlns:p14="http://schemas.microsoft.com/office/powerpoint/2010/main" val="2098094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charset="0"/>
                <a:cs typeface="Arial" charset="0"/>
              </a:rPr>
              <a:t>In this presentation, I will be talking about some recent or upcoming revisions to forms and letters.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Forms include the: </a:t>
            </a:r>
          </a:p>
          <a:p>
            <a:r>
              <a:rPr lang="en-US" dirty="0">
                <a:latin typeface="Arial" charset="0"/>
                <a:cs typeface="Arial" charset="0"/>
              </a:rPr>
              <a:t>	</a:t>
            </a:r>
          </a:p>
          <a:p>
            <a:r>
              <a:rPr lang="en-US" dirty="0">
                <a:latin typeface="Arial" charset="0"/>
                <a:cs typeface="Arial" charset="0"/>
              </a:rPr>
              <a:t>	Buy America Certification</a:t>
            </a:r>
          </a:p>
          <a:p>
            <a:r>
              <a:rPr lang="en-US" dirty="0">
                <a:latin typeface="Arial" charset="0"/>
                <a:cs typeface="Arial" charset="0"/>
              </a:rPr>
              <a:t>	Agreement Forms</a:t>
            </a:r>
          </a:p>
          <a:p>
            <a:r>
              <a:rPr lang="en-US" dirty="0">
                <a:latin typeface="Arial" charset="0"/>
                <a:cs typeface="Arial" charset="0"/>
              </a:rPr>
              <a:t>	and Conveyance of Rights in Land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Letters include the: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	1078 Cover and Revision Letter</a:t>
            </a:r>
          </a:p>
          <a:p>
            <a:r>
              <a:rPr lang="en-US" dirty="0">
                <a:latin typeface="Arial" charset="0"/>
                <a:cs typeface="Arial" charset="0"/>
              </a:rPr>
              <a:t>	Work Plan Approval Letters</a:t>
            </a:r>
          </a:p>
          <a:p>
            <a:r>
              <a:rPr lang="en-US" dirty="0">
                <a:latin typeface="Arial" charset="0"/>
                <a:cs typeface="Arial" charset="0"/>
              </a:rPr>
              <a:t>	and Utility Invoice Dispute Letter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And finally, an opportunity for you to ask questions.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628468-5D51-4B95-94B2-4733DE0C78A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121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Arial" charset="0"/>
                <a:cs typeface="Arial" charset="0"/>
              </a:rPr>
              <a:t>Now, let’s go over the revisions to the Buy America Certification form.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Arial" charset="0"/>
                <a:cs typeface="Arial" charset="0"/>
              </a:rPr>
              <a:t>The biggest change is that there are separate tables for the Domestic and Foreign materials.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For the Domestic Materials table: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It should only contain steel and iron items that comply with Buy America.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In addition, it contains the same columns as on the previous version of the Buy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America certification form.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And all of the columns should be filled in for each item that is listed.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Also, this table is set up so that additional rows can be added if necessary.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Due to this, </a:t>
            </a:r>
            <a:r>
              <a:rPr lang="en-US" sz="1200" dirty="0" err="1">
                <a:latin typeface="Arial" charset="0"/>
                <a:cs typeface="Arial" charset="0"/>
              </a:rPr>
              <a:t>WisDOT</a:t>
            </a:r>
            <a:r>
              <a:rPr lang="en-US" sz="1200" dirty="0">
                <a:latin typeface="Arial" charset="0"/>
                <a:cs typeface="Arial" charset="0"/>
              </a:rPr>
              <a:t> will be discontinuing the use of form DT2249A, Utility’s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Certificate of Compliance for Steel and Iron Items.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This other table is for the Foreign Materials.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It should only contain steel and iron items that do not comply with Buy America.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Due to this, there are two less columns within this table.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Seeing as the materials are not Buy America compliant, it is highly unlikely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that the Heat Numbers and a Mill/Fabricator are available. 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Again, all of the columns should be filled in for each item that is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listed.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Like the Domestic Material table, this table is set up so that you can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add additional rows if required.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The next big change is the language found under “Materials Used.”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The language within these options has been changed and the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unnecessary language has been removed.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Also, the revised language is based upon the language used in the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guidance provided by FHWA. 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Hopefully, this provides you with an easier way to cross reference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between information sources if you are seeking further clarification. 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In addition, this section now requires you to (Check All Applicable) boxes.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This leaves you with four options on how to complete this section of the form.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These options include: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Check only the Domestic Material box as all Steel and Iron items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comply with Buy America.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Check only the Foreign Material box and enter the total cost for all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of the steel and iron items that are subject to and do not comply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with Buy America.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Check only the No Steel or Iron Products box as no steel or iron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items were used that are subject to Buy America.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And finally, check both the Domestic and Foreign Material boxes and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enter the total cost of all of the Foreign steel and iron items that are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subject to and do not comply with Buy America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The final change I will discuss is in the Company Statement of Certification.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The text within this part of the form use to be at the top of the previous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version of the Buy America certification form.</a:t>
            </a:r>
          </a:p>
          <a:p>
            <a:endParaRPr lang="en-US" sz="12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  <a:cs typeface="Arial" charset="0"/>
              </a:rPr>
              <a:t>	This text was moved here to make it clear what the certification is for and </a:t>
            </a:r>
          </a:p>
          <a:p>
            <a:r>
              <a:rPr lang="en-US" sz="1200" dirty="0">
                <a:latin typeface="Arial" charset="0"/>
                <a:cs typeface="Arial" charset="0"/>
              </a:rPr>
              <a:t>	who is certifying that the utility company is 	in compliance with Buy America.</a:t>
            </a:r>
          </a:p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E48A59-A3F0-48F3-A1D7-88C9DD3BC67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40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Now, let’s go over the revisions to the agreement forms.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These changes are more cosmetic than anything else, but they include: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	A consistent format for all agreement types.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	A standard project information section to make it clear which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	project the agreement is associated with.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	And an updated signature block that fits with the structure of more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	utility companies.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E48A59-A3F0-48F3-A1D7-88C9DD3BC67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325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Next, I just wanted to make you aware of an upcoming change to the Conveyance of Rights in Land (DT1660).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These changes include updated language and signature authorization statement.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latin typeface="Arial" charset="0"/>
                <a:cs typeface="Arial" charset="0"/>
              </a:rPr>
              <a:t>WisDOT</a:t>
            </a:r>
            <a:r>
              <a:rPr lang="en-US" dirty="0">
                <a:latin typeface="Arial" charset="0"/>
                <a:cs typeface="Arial" charset="0"/>
              </a:rPr>
              <a:t> anticipates this to be implemented sometime in next couple of months.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E48A59-A3F0-48F3-A1D7-88C9DD3BC67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69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Now, let’s move to Letters.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The 1078 Cover Letter was revised not too long ago.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A couple of major changes included: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Reduced white space.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Use of Earliest PSE and Earliest Let Dates.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And removal of the cc line if it is not necessary.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For the 1078 Revision Letter, the changes included: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Reduced white space.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A lot of unnecessary language was removed.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The format was revised to make it clearer on what is required and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to separate the Compensable and Non-Compensable items.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And finally it allows the Utility Coordinator to accept an email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response in place of the 1078 Acknowledgement.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E48A59-A3F0-48F3-A1D7-88C9DD3BC67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073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Next, let’s go over the changes to the Work Plan Approval letter.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There are now three versions of the Work Plan Approval letter.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These include: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Work Plan Approval.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Work Plan and Agreement Approval.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And Work Plan Approval – No Conflict.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The major changes to these letters include: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Reduced white space.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A lot of unnecessary language was removed.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And optional language is ready for use by the Utility Coordinator so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 it better fits the project.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This is especially evident in the options available to update you 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cs typeface="Arial" charset="0"/>
              </a:rPr>
              <a:t>	the status of the real estate acquisition.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E48A59-A3F0-48F3-A1D7-88C9DD3BC67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846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Finally, let’s go over the upcoming changes to the Utility Invoice Dispute letter.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Just like the other letters, white space and unnecessary language has been eliminated.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In addition, this letter will be simplified by use of a bullet point format that makes it clear what is required in order for the invoice to be paid.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And finally, the language will be to the actual form, Notice of Vender Good Faith Dispute/Improper Invoice (DT 1568).</a:t>
            </a:r>
          </a:p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E48A59-A3F0-48F3-A1D7-88C9DD3BC67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343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Finally, let’s move onto our last topic which is an opportunity for you to ask questions.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43886-938E-412C-8642-C6867C09FD0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912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A2AD120-39C9-4762-9808-4997980F3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9C35698-ECFA-45D4-B95F-4F529581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4D1A753E-EC79-4AA7-8B4D-F379B7F83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B104AA0-9F21-4485-B088-466B0F300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C38AFE01-58B7-4B7A-B8D5-787EBD0E1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96E48EDD-1FD1-4C50-94FF-D58D47BF0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0710924-D447-41AA-9A85-433CA037B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baumann@dot.wi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Letters and Forms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dirty="0"/>
              <a:t>Michael Baumann, WisDOT</a:t>
            </a:r>
          </a:p>
          <a:p>
            <a:pPr marR="0" eaLnBrk="1" hangingPunct="1"/>
            <a:r>
              <a:rPr lang="en-US" dirty="0"/>
              <a:t>February 20, 2019</a:t>
            </a:r>
          </a:p>
          <a:p>
            <a:pPr marR="0" eaLnBrk="1" hangingPunct="1"/>
            <a:r>
              <a:rPr lang="en-US" dirty="0"/>
              <a:t>North Central Region Annual Utility Conference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0CD373-7391-44C4-8C7E-3502A9C241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52399"/>
            <a:ext cx="5181600" cy="27245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E9E31BF-A701-4845-800C-D3D651AD0E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2437846" cy="4038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4343400"/>
          </a:xfrm>
        </p:spPr>
        <p:txBody>
          <a:bodyPr/>
          <a:lstStyle/>
          <a:p>
            <a:pPr marL="566737" indent="-457200"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  <a:cs typeface="Aparajita" panose="020B0604020202020204" pitchFamily="34" charset="0"/>
              </a:rPr>
              <a:t>Revised Forms</a:t>
            </a:r>
            <a:r>
              <a:rPr lang="en-US" sz="2800" dirty="0">
                <a:solidFill>
                  <a:srgbClr val="FF0000"/>
                </a:solidFill>
                <a:cs typeface="Aparajita" panose="020B0604020202020204" pitchFamily="34" charset="0"/>
              </a:rPr>
              <a:t> </a:t>
            </a:r>
          </a:p>
          <a:p>
            <a:pPr marL="946150" lvl="2" indent="-342900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002F9D"/>
                </a:solidFill>
                <a:latin typeface="Adobe Thai" panose="02040503050201020203" pitchFamily="18" charset="-34"/>
                <a:cs typeface="Adobe Thai" panose="02040503050201020203" pitchFamily="18" charset="-34"/>
              </a:rPr>
              <a:t>  Buy America Certification (DT2249)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002F9D"/>
                </a:solidFill>
                <a:latin typeface="Adobe Thai" panose="02040503050201020203" pitchFamily="18" charset="-34"/>
                <a:cs typeface="Adobe Thai" panose="02040503050201020203" pitchFamily="18" charset="-34"/>
              </a:rPr>
              <a:t>    Agreement Forms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002F9D"/>
                </a:solidFill>
                <a:latin typeface="Adobe Thai" panose="02040503050201020203" pitchFamily="18" charset="-34"/>
                <a:cs typeface="Adobe Thai" panose="02040503050201020203" pitchFamily="18" charset="-34"/>
              </a:rPr>
              <a:t>    Conveyance of Rights in Land (DT1660)</a:t>
            </a:r>
          </a:p>
          <a:p>
            <a:pPr marL="630238" lvl="2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566737" indent="-457200"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</a:rPr>
              <a:t>Revised Letters</a:t>
            </a:r>
          </a:p>
          <a:p>
            <a:pPr marL="1060450" lvl="2" indent="-457200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002F9D"/>
                </a:solidFill>
                <a:latin typeface="Adobe Thai" panose="02040503050201020203" pitchFamily="18" charset="-34"/>
                <a:cs typeface="Adobe Thai" panose="02040503050201020203" pitchFamily="18" charset="-34"/>
              </a:rPr>
              <a:t>1078 Cover Letter</a:t>
            </a:r>
          </a:p>
          <a:p>
            <a:pPr marL="1060450" lvl="2" indent="-457200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002F9D"/>
                </a:solidFill>
                <a:latin typeface="Adobe Thai" panose="02040503050201020203" pitchFamily="18" charset="-34"/>
                <a:cs typeface="Adobe Thai" panose="02040503050201020203" pitchFamily="18" charset="-34"/>
              </a:rPr>
              <a:t>1078 Revision Letter</a:t>
            </a:r>
          </a:p>
          <a:p>
            <a:pPr marL="1060450" lvl="2" indent="-457200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002F9D"/>
                </a:solidFill>
                <a:latin typeface="Adobe Thai" panose="02040503050201020203" pitchFamily="18" charset="-34"/>
                <a:cs typeface="Adobe Thai" panose="02040503050201020203" pitchFamily="18" charset="-34"/>
              </a:rPr>
              <a:t>Work Plan Approval</a:t>
            </a:r>
          </a:p>
          <a:p>
            <a:pPr marL="1060450" lvl="2" indent="-457200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002F9D"/>
                </a:solidFill>
                <a:latin typeface="Adobe Thai" panose="02040503050201020203" pitchFamily="18" charset="-34"/>
                <a:cs typeface="Adobe Thai" panose="02040503050201020203" pitchFamily="18" charset="-34"/>
              </a:rPr>
              <a:t>Utility Invoice Dispute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</a:rPr>
              <a:t>Questions and Contacts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0972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/>
              <a:t>Overview of Presentation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922AE-9D08-4FD0-99BF-E5B424A18AC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AutoShape 2" descr="Image result for picture of humorous sayings">
            <a:extLst>
              <a:ext uri="{FF2B5EF4-FFF2-40B4-BE49-F238E27FC236}">
                <a16:creationId xmlns:a16="http://schemas.microsoft.com/office/drawing/2014/main" id="{DA22B015-D493-4006-A8A8-387DB27390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C3AC46B-2721-48E1-939F-846FAD5826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080" y="1295400"/>
            <a:ext cx="3627120" cy="36271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228599" y="990600"/>
            <a:ext cx="8785225" cy="4724400"/>
          </a:xfrm>
        </p:spPr>
        <p:txBody>
          <a:bodyPr/>
          <a:lstStyle/>
          <a:p>
            <a:r>
              <a:rPr lang="en-US" b="1" dirty="0"/>
              <a:t>Buy America Certification (DT2249)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Separate tables for compliant and non-compliant items</a:t>
            </a:r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Revised language for Materials Used</a:t>
            </a:r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marL="630238" lvl="2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Updated Company Statement of Certification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BF57A-7E98-406D-9F6C-AA55EAC75D86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0" y="0"/>
            <a:ext cx="9144000" cy="110020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rgbClr val="002F9D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9pPr>
            <a:extLst/>
          </a:lstStyle>
          <a:p>
            <a:pPr algn="ctr">
              <a:defRPr/>
            </a:pPr>
            <a:r>
              <a:rPr lang="en-US" dirty="0"/>
              <a:t>Revised</a:t>
            </a:r>
            <a:r>
              <a:rPr lang="en-US" dirty="0">
                <a:solidFill>
                  <a:srgbClr val="C00000"/>
                </a:solidFill>
              </a:rPr>
              <a:t> Forms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779D9EF-11B0-4BFE-BC94-34E8371CF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648724" y="335280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86730F6-8FE4-478D-80FD-897634B372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8724" y="4890275"/>
            <a:ext cx="7190476" cy="74285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2E0DAEC-0410-44F7-AD3A-279635455F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5323" y="1843692"/>
            <a:ext cx="3597687" cy="972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A76A1B6-6988-4C1B-BFC8-0F99ADE6E1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48724" y="1843692"/>
            <a:ext cx="3542866" cy="98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42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533400" y="1295401"/>
            <a:ext cx="8305800" cy="4267200"/>
          </a:xfrm>
        </p:spPr>
        <p:txBody>
          <a:bodyPr/>
          <a:lstStyle/>
          <a:p>
            <a:r>
              <a:rPr lang="en-US" b="1" dirty="0"/>
              <a:t>Agreements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DT 1541, DT 1542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DT 2193, DT 2194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DT 1575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DT 2192</a:t>
            </a:r>
            <a:endParaRPr lang="en-US" dirty="0">
              <a:solidFill>
                <a:srgbClr val="C00000"/>
              </a:solidFill>
            </a:endParaRPr>
          </a:p>
          <a:p>
            <a:pPr marL="109537" indent="0">
              <a:buNone/>
            </a:pPr>
            <a:endParaRPr lang="en-US" sz="2000" b="1" dirty="0"/>
          </a:p>
          <a:p>
            <a:r>
              <a:rPr lang="en-US" b="1" dirty="0"/>
              <a:t>Changes: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Consistent format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Revised project information section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Update signature blocks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BF57A-7E98-406D-9F6C-AA55EAC75D86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0" y="0"/>
            <a:ext cx="9144000" cy="110020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rgbClr val="002F9D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9pPr>
            <a:extLst/>
          </a:lstStyle>
          <a:p>
            <a:pPr algn="ctr">
              <a:defRPr/>
            </a:pPr>
            <a:r>
              <a:rPr lang="en-US" dirty="0"/>
              <a:t>Revised</a:t>
            </a:r>
            <a:r>
              <a:rPr lang="en-US" dirty="0">
                <a:solidFill>
                  <a:srgbClr val="C00000"/>
                </a:solidFill>
              </a:rPr>
              <a:t> Forms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24A6F0-E493-41DD-B245-08EF3A6788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295401"/>
            <a:ext cx="2667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09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228599" y="990600"/>
            <a:ext cx="8785225" cy="4724400"/>
          </a:xfrm>
        </p:spPr>
        <p:txBody>
          <a:bodyPr/>
          <a:lstStyle/>
          <a:p>
            <a:r>
              <a:rPr lang="en-US" b="1" dirty="0"/>
              <a:t>Conveyance of Rights in Land (DT1660)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Updating language</a:t>
            </a:r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marL="630238" lvl="2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Updated signature authorization statement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BF57A-7E98-406D-9F6C-AA55EAC75D86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0" y="0"/>
            <a:ext cx="9144000" cy="110020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rgbClr val="002F9D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9pPr>
            <a:extLst/>
          </a:lstStyle>
          <a:p>
            <a:pPr algn="ctr">
              <a:defRPr/>
            </a:pPr>
            <a:r>
              <a:rPr lang="en-US" dirty="0"/>
              <a:t>Revised</a:t>
            </a:r>
            <a:r>
              <a:rPr lang="en-US" dirty="0">
                <a:solidFill>
                  <a:srgbClr val="C00000"/>
                </a:solidFill>
              </a:rPr>
              <a:t> Forms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55F964-AA97-4779-BF82-E3A61D0C8E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8724" y="5037781"/>
            <a:ext cx="5905638" cy="2772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2CB5C79-7A2A-4071-A810-C5C48E9A03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8724" y="2090808"/>
            <a:ext cx="3138219" cy="223363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46691C9-80D5-4FA2-812A-481E7EB6DC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365" y="186220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06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228599" y="990600"/>
            <a:ext cx="8785225" cy="4724400"/>
          </a:xfrm>
        </p:spPr>
        <p:txBody>
          <a:bodyPr/>
          <a:lstStyle/>
          <a:p>
            <a:r>
              <a:rPr lang="en-US" b="1" dirty="0"/>
              <a:t>1078 Cover Letter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Reduced white space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Use EPSE and E-Let if applicable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CC not on letter if not applicable</a:t>
            </a:r>
          </a:p>
          <a:p>
            <a:pPr marL="630238" lvl="2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r>
              <a:rPr lang="en-US" sz="2800" dirty="0"/>
              <a:t> </a:t>
            </a:r>
            <a:r>
              <a:rPr lang="en-US" b="1" dirty="0"/>
              <a:t>1078 Revision Letter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Reduced white space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Removed unnecessary language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Format revised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Compensable and Non-Compensable items are separated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Clearer description of what must be done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Allow use of an email in place of 1078 Acknowledgement </a:t>
            </a:r>
          </a:p>
          <a:p>
            <a:endParaRPr lang="en-US" sz="2800" dirty="0"/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lvl="2"/>
            <a:endParaRPr lang="en-US" b="1" dirty="0">
              <a:solidFill>
                <a:srgbClr val="C00000"/>
              </a:solidFill>
            </a:endParaRPr>
          </a:p>
          <a:p>
            <a:pPr marL="630238" lvl="2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630238" lvl="2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lvl="2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BF57A-7E98-406D-9F6C-AA55EAC75D86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0" y="0"/>
            <a:ext cx="9144000" cy="110020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rgbClr val="002F9D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9pPr>
            <a:extLst/>
          </a:lstStyle>
          <a:p>
            <a:pPr algn="ctr">
              <a:defRPr/>
            </a:pPr>
            <a:r>
              <a:rPr lang="en-US" dirty="0"/>
              <a:t>Revised</a:t>
            </a:r>
            <a:r>
              <a:rPr lang="en-US" dirty="0">
                <a:solidFill>
                  <a:srgbClr val="C00000"/>
                </a:solidFill>
              </a:rPr>
              <a:t> Letters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7342BC-F8F2-43BF-9EDC-49C58E04F8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1245428"/>
            <a:ext cx="21145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225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886200"/>
          </a:xfrm>
        </p:spPr>
        <p:txBody>
          <a:bodyPr/>
          <a:lstStyle/>
          <a:p>
            <a:r>
              <a:rPr lang="en-US" b="1" dirty="0"/>
              <a:t>Work Plan Approval Letter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Three options to chose from</a:t>
            </a:r>
          </a:p>
          <a:p>
            <a:pPr marL="1344612" lvl="3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002F9D"/>
                </a:solidFill>
                <a:latin typeface="Adobe Thai" panose="02040503050201020203" pitchFamily="18" charset="-34"/>
                <a:cs typeface="Adobe Thai" panose="02040503050201020203" pitchFamily="18" charset="-34"/>
              </a:rPr>
              <a:t>Work Plan Approval</a:t>
            </a:r>
          </a:p>
          <a:p>
            <a:pPr marL="1344612" lvl="3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002F9D"/>
                </a:solidFill>
                <a:latin typeface="Adobe Thai" panose="02040503050201020203" pitchFamily="18" charset="-34"/>
                <a:cs typeface="Adobe Thai" panose="02040503050201020203" pitchFamily="18" charset="-34"/>
              </a:rPr>
              <a:t>Work Plan and Agreement Approval</a:t>
            </a:r>
          </a:p>
          <a:p>
            <a:pPr marL="1344612" lvl="3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002F9D"/>
                </a:solidFill>
                <a:latin typeface="Adobe Thai" panose="02040503050201020203" pitchFamily="18" charset="-34"/>
                <a:cs typeface="Adobe Thai" panose="02040503050201020203" pitchFamily="18" charset="-34"/>
              </a:rPr>
              <a:t>Work Plan Approval – No Conflict</a:t>
            </a:r>
            <a:endParaRPr lang="en-US" sz="1800" b="1" dirty="0">
              <a:solidFill>
                <a:srgbClr val="C00000"/>
              </a:solidFill>
            </a:endParaRP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Reduced white space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Removed unnecessary language so more bullet point format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Optional language so fits project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Three options for status of real estate acquisition</a:t>
            </a:r>
          </a:p>
          <a:p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BF57A-7E98-406D-9F6C-AA55EAC75D86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0" y="0"/>
            <a:ext cx="9144000" cy="110020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rgbClr val="002F9D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9pPr>
            <a:extLst/>
          </a:lstStyle>
          <a:p>
            <a:pPr algn="ctr">
              <a:defRPr/>
            </a:pPr>
            <a:r>
              <a:rPr lang="en-US" dirty="0"/>
              <a:t>Revised</a:t>
            </a:r>
            <a:r>
              <a:rPr lang="en-US" dirty="0">
                <a:solidFill>
                  <a:srgbClr val="C00000"/>
                </a:solidFill>
              </a:rPr>
              <a:t> Letters</a:t>
            </a:r>
          </a:p>
        </p:txBody>
      </p:sp>
    </p:spTree>
    <p:extLst>
      <p:ext uri="{BB962C8B-B14F-4D97-AF65-F5344CB8AC3E}">
        <p14:creationId xmlns:p14="http://schemas.microsoft.com/office/powerpoint/2010/main" val="28077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304800" y="1637743"/>
            <a:ext cx="7315200" cy="3276600"/>
          </a:xfrm>
        </p:spPr>
        <p:txBody>
          <a:bodyPr/>
          <a:lstStyle/>
          <a:p>
            <a:r>
              <a:rPr lang="en-US" dirty="0"/>
              <a:t> </a:t>
            </a:r>
            <a:r>
              <a:rPr lang="en-US" b="1" dirty="0"/>
              <a:t>Utility Invoice Dispute Letter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Reduce white space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Simplified by using bullet point format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Tied to Notice of Vendor Good Faith Dispute/Improper Invoice (DT 1568)</a:t>
            </a:r>
          </a:p>
          <a:p>
            <a:pPr lvl="2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BF57A-7E98-406D-9F6C-AA55EAC75D86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0" y="0"/>
            <a:ext cx="9144000" cy="110020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rgbClr val="002F9D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9pPr>
            <a:extLst/>
          </a:lstStyle>
          <a:p>
            <a:pPr algn="ctr">
              <a:defRPr/>
            </a:pPr>
            <a:r>
              <a:rPr lang="en-US" dirty="0"/>
              <a:t>Revised</a:t>
            </a:r>
            <a:r>
              <a:rPr lang="en-US" dirty="0">
                <a:solidFill>
                  <a:srgbClr val="C00000"/>
                </a:solidFill>
              </a:rPr>
              <a:t> Letters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50623E-81A1-4990-A3CD-C4AC1733AF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3512390"/>
            <a:ext cx="3070225" cy="261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329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152400" y="1097280"/>
            <a:ext cx="8382000" cy="4693920"/>
          </a:xfrm>
        </p:spPr>
        <p:txBody>
          <a:bodyPr/>
          <a:lstStyle/>
          <a:p>
            <a:r>
              <a:rPr lang="en-US" dirty="0"/>
              <a:t>Any questions?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200" dirty="0"/>
          </a:p>
          <a:p>
            <a:endParaRPr lang="en-US" sz="2400" dirty="0"/>
          </a:p>
          <a:p>
            <a:pPr marL="109537" indent="0" algn="r">
              <a:buNone/>
            </a:pPr>
            <a:r>
              <a:rPr lang="en-US" sz="2400" b="1" dirty="0"/>
              <a:t>Contact information</a:t>
            </a:r>
            <a:r>
              <a:rPr lang="en-US" sz="2400" dirty="0"/>
              <a:t>:</a:t>
            </a:r>
          </a:p>
          <a:p>
            <a:pPr marL="392113" lvl="1" indent="0" algn="r">
              <a:buNone/>
            </a:pPr>
            <a:r>
              <a:rPr lang="en-US" sz="2000" dirty="0"/>
              <a:t>Mike Baumann</a:t>
            </a:r>
          </a:p>
          <a:p>
            <a:pPr marL="392113" lvl="1" indent="0" algn="r">
              <a:buNone/>
            </a:pPr>
            <a:r>
              <a:rPr lang="en-US" sz="2000" dirty="0"/>
              <a:t>715-421-7393</a:t>
            </a:r>
          </a:p>
          <a:p>
            <a:pPr marL="392113" lvl="1" indent="0" algn="r">
              <a:buNone/>
            </a:pPr>
            <a:r>
              <a:rPr lang="en-US" sz="2000" dirty="0">
                <a:hlinkClick r:id="rId3"/>
              </a:rPr>
              <a:t>michael.baumann@dot.wi.gov</a:t>
            </a:r>
            <a:endParaRPr lang="en-US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dirty="0"/>
              <a:t>Buy America </a:t>
            </a:r>
            <a:r>
              <a:rPr lang="en-US" sz="3600" dirty="0">
                <a:solidFill>
                  <a:srgbClr val="C00000"/>
                </a:solidFill>
              </a:rPr>
              <a:t>“Questions and Contacts”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28DA5B-37B8-46A8-9220-33B77F96403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4EFA5D-7BD5-4F8B-9CC7-9596E6E0F1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1129397"/>
            <a:ext cx="2733419" cy="25172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5213D99-77E2-4633-86DE-76386A5251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2194560"/>
            <a:ext cx="3276600" cy="2286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8672</TotalTime>
  <Words>551</Words>
  <Application>Microsoft Office PowerPoint</Application>
  <PresentationFormat>On-screen Show (4:3)</PresentationFormat>
  <Paragraphs>268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Adobe Thai</vt:lpstr>
      <vt:lpstr>Aparajita</vt:lpstr>
      <vt:lpstr>Arial</vt:lpstr>
      <vt:lpstr>Calibri</vt:lpstr>
      <vt:lpstr>Wingdings</vt:lpstr>
      <vt:lpstr>Wingdings 2</vt:lpstr>
      <vt:lpstr>Wingdings 3</vt:lpstr>
      <vt:lpstr>Concourse</vt:lpstr>
      <vt:lpstr>Letters and Forms</vt:lpstr>
      <vt:lpstr>Overview of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Buy America “Questions and Contacts”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Baumann, Michael - DOT</cp:lastModifiedBy>
  <cp:revision>348</cp:revision>
  <cp:lastPrinted>2019-02-13T21:21:33Z</cp:lastPrinted>
  <dcterms:created xsi:type="dcterms:W3CDTF">2012-06-26T13:11:17Z</dcterms:created>
  <dcterms:modified xsi:type="dcterms:W3CDTF">2019-02-18T20:52:27Z</dcterms:modified>
</cp:coreProperties>
</file>