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8"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257" r:id="rId25"/>
    <p:sldId id="264" r:id="rId26"/>
    <p:sldId id="259" r:id="rId27"/>
    <p:sldId id="265" r:id="rId28"/>
    <p:sldId id="258" r:id="rId29"/>
    <p:sldId id="266" r:id="rId30"/>
    <p:sldId id="260" r:id="rId31"/>
    <p:sldId id="267" r:id="rId32"/>
    <p:sldId id="261" r:id="rId33"/>
    <p:sldId id="268" r:id="rId34"/>
    <p:sldId id="262" r:id="rId35"/>
    <p:sldId id="269" r:id="rId36"/>
    <p:sldId id="270" r:id="rId37"/>
    <p:sldId id="272" r:id="rId38"/>
    <p:sldId id="271" r:id="rId39"/>
    <p:sldId id="273" r:id="rId40"/>
    <p:sldId id="274" r:id="rId41"/>
    <p:sldId id="263" r:id="rId42"/>
    <p:sldId id="301" r:id="rId43"/>
    <p:sldId id="302" r:id="rId44"/>
    <p:sldId id="303" r:id="rId45"/>
    <p:sldId id="304" r:id="rId46"/>
    <p:sldId id="275" r:id="rId47"/>
    <p:sldId id="300" r:id="rId48"/>
    <p:sldId id="2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4660"/>
  </p:normalViewPr>
  <p:slideViewPr>
    <p:cSldViewPr snapToGrid="0">
      <p:cViewPr varScale="1">
        <p:scale>
          <a:sx n="68" d="100"/>
          <a:sy n="68" d="100"/>
        </p:scale>
        <p:origin x="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4F17A32-E3B0-4C64-8E96-5CAAC2DA4281}" type="datetimeFigureOut">
              <a:rPr lang="en-US" smtClean="0"/>
              <a:t>9/25/2017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75907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618648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489869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A3EC7AC-3472-4A4D-A9EF-7857ABFB0C8B}"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55526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3480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60380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2568550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437983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4F17A32-E3B0-4C64-8E96-5CAAC2DA4281}" type="datetimeFigureOut">
              <a:rPr lang="en-US" smtClean="0"/>
              <a:t>9/25/2017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53660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262876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4F17A32-E3B0-4C64-8E96-5CAAC2DA4281}" type="datetimeFigureOut">
              <a:rPr lang="en-US" smtClean="0"/>
              <a:t>9/25/2017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54376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97116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251417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110541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12279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315335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F17A32-E3B0-4C64-8E96-5CAAC2DA4281}"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3EC7AC-3472-4A4D-A9EF-7857ABFB0C8B}" type="slidenum">
              <a:rPr lang="en-US" smtClean="0"/>
              <a:t>‹#›</a:t>
            </a:fld>
            <a:endParaRPr lang="en-US" dirty="0"/>
          </a:p>
        </p:txBody>
      </p:sp>
    </p:spTree>
    <p:extLst>
      <p:ext uri="{BB962C8B-B14F-4D97-AF65-F5344CB8AC3E}">
        <p14:creationId xmlns:p14="http://schemas.microsoft.com/office/powerpoint/2010/main" val="114574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4F17A32-E3B0-4C64-8E96-5CAAC2DA4281}" type="datetimeFigureOut">
              <a:rPr lang="en-US" smtClean="0"/>
              <a:t>9/25/2017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A3EC7AC-3472-4A4D-A9EF-7857ABFB0C8B}" type="slidenum">
              <a:rPr lang="en-US" smtClean="0"/>
              <a:t>‹#›</a:t>
            </a:fld>
            <a:endParaRPr lang="en-US" dirty="0"/>
          </a:p>
        </p:txBody>
      </p:sp>
    </p:spTree>
    <p:extLst>
      <p:ext uri="{BB962C8B-B14F-4D97-AF65-F5344CB8AC3E}">
        <p14:creationId xmlns:p14="http://schemas.microsoft.com/office/powerpoint/2010/main" val="40771011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42457" y="987981"/>
            <a:ext cx="8011886" cy="4988289"/>
          </a:xfrm>
          <a:prstGeom prst="rect">
            <a:avLst/>
          </a:prstGeom>
        </p:spPr>
        <p:txBody>
          <a:bodyPr wrap="square">
            <a:spAutoFit/>
          </a:bodyPr>
          <a:lstStyle/>
          <a:p>
            <a:pPr algn="ctr">
              <a:lnSpc>
                <a:spcPct val="107000"/>
              </a:lnSpc>
              <a:spcAft>
                <a:spcPts val="800"/>
              </a:spcAft>
            </a:pPr>
            <a:r>
              <a:rPr lang="en-US" sz="60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Surplus Land Appraisal Methods, Lease Updates, Lease Rate Determinations and Surplus Land Updates</a:t>
            </a:r>
          </a:p>
        </p:txBody>
      </p:sp>
    </p:spTree>
    <p:extLst>
      <p:ext uri="{BB962C8B-B14F-4D97-AF65-F5344CB8AC3E}">
        <p14:creationId xmlns:p14="http://schemas.microsoft.com/office/powerpoint/2010/main" val="4241304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DEFINITIONS OF VALUE</a:t>
            </a:r>
          </a:p>
        </p:txBody>
      </p:sp>
      <p:sp>
        <p:nvSpPr>
          <p:cNvPr id="3" name="Content Placeholder 2"/>
          <p:cNvSpPr>
            <a:spLocks noGrp="1"/>
          </p:cNvSpPr>
          <p:nvPr>
            <p:ph idx="1"/>
          </p:nvPr>
        </p:nvSpPr>
        <p:spPr/>
        <p:txBody>
          <a:bodyPr>
            <a:normAutofit/>
          </a:bodyPr>
          <a:lstStyle/>
          <a:p>
            <a:r>
              <a:rPr lang="en-US" sz="2800" dirty="0"/>
              <a:t>Market Value</a:t>
            </a:r>
          </a:p>
          <a:p>
            <a:r>
              <a:rPr lang="en-US" sz="2800" dirty="0"/>
              <a:t>Contributory Value</a:t>
            </a:r>
          </a:p>
        </p:txBody>
      </p:sp>
    </p:spTree>
    <p:extLst>
      <p:ext uri="{BB962C8B-B14F-4D97-AF65-F5344CB8AC3E}">
        <p14:creationId xmlns:p14="http://schemas.microsoft.com/office/powerpoint/2010/main" val="1061822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DEFINITIONS OF VALUE</a:t>
            </a:r>
          </a:p>
        </p:txBody>
      </p:sp>
      <p:sp>
        <p:nvSpPr>
          <p:cNvPr id="3" name="Content Placeholder 2"/>
          <p:cNvSpPr>
            <a:spLocks noGrp="1"/>
          </p:cNvSpPr>
          <p:nvPr>
            <p:ph idx="1"/>
          </p:nvPr>
        </p:nvSpPr>
        <p:spPr/>
        <p:txBody>
          <a:bodyPr/>
          <a:lstStyle/>
          <a:p>
            <a:pPr marL="0" indent="0">
              <a:buNone/>
            </a:pPr>
            <a:r>
              <a:rPr lang="en-US" sz="2800" b="1" dirty="0"/>
              <a:t>Market value </a:t>
            </a:r>
            <a:r>
              <a:rPr lang="en-US" sz="2800" dirty="0"/>
              <a:t>- The cash price that a willing buyer and a willing seller would agree upon, given reasonable exposure of the property to the marketplace, full information as to the potential uses of the property, and no undue compulsion to act. This concept is only true when the value being achieved is for a separate entity. </a:t>
            </a:r>
          </a:p>
          <a:p>
            <a:pPr marL="0" indent="0">
              <a:buNone/>
            </a:pPr>
            <a:endParaRPr lang="en-US" dirty="0"/>
          </a:p>
        </p:txBody>
      </p:sp>
    </p:spTree>
    <p:extLst>
      <p:ext uri="{BB962C8B-B14F-4D97-AF65-F5344CB8AC3E}">
        <p14:creationId xmlns:p14="http://schemas.microsoft.com/office/powerpoint/2010/main" val="4094204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87400"/>
          </a:xfrm>
        </p:spPr>
        <p:txBody>
          <a:bodyPr/>
          <a:lstStyle/>
          <a:p>
            <a:pPr algn="ctr"/>
            <a:r>
              <a:rPr lang="en-US" dirty="0"/>
              <a:t>DEFINITIONS OF VALUE</a:t>
            </a:r>
          </a:p>
        </p:txBody>
      </p:sp>
      <p:sp>
        <p:nvSpPr>
          <p:cNvPr id="3" name="Content Placeholder 2"/>
          <p:cNvSpPr>
            <a:spLocks noGrp="1"/>
          </p:cNvSpPr>
          <p:nvPr>
            <p:ph idx="1"/>
          </p:nvPr>
        </p:nvSpPr>
        <p:spPr>
          <a:xfrm>
            <a:off x="1371600" y="1562100"/>
            <a:ext cx="9601200" cy="4279900"/>
          </a:xfrm>
        </p:spPr>
        <p:txBody>
          <a:bodyPr>
            <a:normAutofit/>
          </a:bodyPr>
          <a:lstStyle/>
          <a:p>
            <a:pPr marL="0" indent="0">
              <a:buNone/>
            </a:pPr>
            <a:r>
              <a:rPr lang="en-US" sz="2800" b="1" dirty="0"/>
              <a:t>Contributory Value -</a:t>
            </a:r>
          </a:p>
          <a:p>
            <a:pPr marL="0" indent="0">
              <a:buNone/>
            </a:pPr>
            <a:r>
              <a:rPr lang="en-US" sz="2800" dirty="0"/>
              <a:t>1) A type of value that reflects the amount a property or component of a property contributes to the value of the property as a whole. </a:t>
            </a:r>
          </a:p>
          <a:p>
            <a:pPr marL="0" indent="0">
              <a:buNone/>
            </a:pPr>
            <a:endParaRPr lang="en-US" sz="2800" dirty="0"/>
          </a:p>
          <a:p>
            <a:pPr marL="0" indent="0">
              <a:buNone/>
            </a:pPr>
            <a:r>
              <a:rPr lang="en-US" sz="2800" dirty="0"/>
              <a:t>In the valuation of limited or non-marketable surplus property, the component of a property would be represented by the surplus property being valued. </a:t>
            </a:r>
          </a:p>
          <a:p>
            <a:pPr marL="0" indent="0">
              <a:buNone/>
            </a:pPr>
            <a:endParaRPr lang="en-US" sz="2800" dirty="0"/>
          </a:p>
        </p:txBody>
      </p:sp>
    </p:spTree>
    <p:extLst>
      <p:ext uri="{BB962C8B-B14F-4D97-AF65-F5344CB8AC3E}">
        <p14:creationId xmlns:p14="http://schemas.microsoft.com/office/powerpoint/2010/main" val="318077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87400"/>
          </a:xfrm>
        </p:spPr>
        <p:txBody>
          <a:bodyPr/>
          <a:lstStyle/>
          <a:p>
            <a:pPr algn="ctr"/>
            <a:r>
              <a:rPr lang="en-US" dirty="0"/>
              <a:t>DEFINITIONS OF VALUE</a:t>
            </a:r>
          </a:p>
        </p:txBody>
      </p:sp>
      <p:sp>
        <p:nvSpPr>
          <p:cNvPr id="3" name="Content Placeholder 2"/>
          <p:cNvSpPr>
            <a:spLocks noGrp="1"/>
          </p:cNvSpPr>
          <p:nvPr>
            <p:ph idx="1"/>
          </p:nvPr>
        </p:nvSpPr>
        <p:spPr>
          <a:xfrm>
            <a:off x="1371600" y="1473200"/>
            <a:ext cx="9601200" cy="3657600"/>
          </a:xfrm>
        </p:spPr>
        <p:txBody>
          <a:bodyPr>
            <a:normAutofit/>
          </a:bodyPr>
          <a:lstStyle/>
          <a:p>
            <a:pPr marL="0" indent="0">
              <a:buNone/>
            </a:pPr>
            <a:r>
              <a:rPr lang="en-US" sz="2800" b="1" dirty="0"/>
              <a:t>Contributory Value -</a:t>
            </a:r>
          </a:p>
          <a:p>
            <a:pPr marL="0" indent="0">
              <a:buNone/>
            </a:pPr>
            <a:r>
              <a:rPr lang="en-US" sz="2800" dirty="0"/>
              <a:t>2) The change in the value of a property as a whole resulting from the addition of a property component. </a:t>
            </a:r>
          </a:p>
          <a:p>
            <a:pPr marL="0" indent="0">
              <a:buNone/>
            </a:pPr>
            <a:endParaRPr lang="en-US" sz="2800" dirty="0"/>
          </a:p>
          <a:p>
            <a:pPr marL="0" indent="0">
              <a:buNone/>
            </a:pPr>
            <a:r>
              <a:rPr lang="en-US" sz="2800" dirty="0"/>
              <a:t>This is reflective of the before and after method of valuing surplus property utilizing a hypothetical condition whereby the surplus property is combined with an adjacent parcel. </a:t>
            </a:r>
          </a:p>
          <a:p>
            <a:pPr marL="0" indent="0">
              <a:buNone/>
            </a:pPr>
            <a:endParaRPr lang="en-US" sz="2800" dirty="0"/>
          </a:p>
        </p:txBody>
      </p:sp>
    </p:spTree>
    <p:extLst>
      <p:ext uri="{BB962C8B-B14F-4D97-AF65-F5344CB8AC3E}">
        <p14:creationId xmlns:p14="http://schemas.microsoft.com/office/powerpoint/2010/main" val="325720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87400"/>
          </a:xfrm>
        </p:spPr>
        <p:txBody>
          <a:bodyPr/>
          <a:lstStyle/>
          <a:p>
            <a:pPr algn="ctr"/>
            <a:r>
              <a:rPr lang="en-US" dirty="0"/>
              <a:t>DEFINITIONS OF VALUE</a:t>
            </a:r>
          </a:p>
        </p:txBody>
      </p:sp>
      <p:sp>
        <p:nvSpPr>
          <p:cNvPr id="3" name="Content Placeholder 2"/>
          <p:cNvSpPr>
            <a:spLocks noGrp="1"/>
          </p:cNvSpPr>
          <p:nvPr>
            <p:ph idx="1"/>
          </p:nvPr>
        </p:nvSpPr>
        <p:spPr>
          <a:xfrm>
            <a:off x="1371600" y="1587500"/>
            <a:ext cx="9601200" cy="4279900"/>
          </a:xfrm>
        </p:spPr>
        <p:txBody>
          <a:bodyPr>
            <a:normAutofit/>
          </a:bodyPr>
          <a:lstStyle/>
          <a:p>
            <a:pPr marL="0" indent="0">
              <a:buNone/>
            </a:pPr>
            <a:r>
              <a:rPr lang="en-US" sz="2800" b="1" dirty="0"/>
              <a:t>Contributory Value </a:t>
            </a:r>
          </a:p>
          <a:p>
            <a:pPr marL="0" indent="0">
              <a:buNone/>
            </a:pPr>
            <a:r>
              <a:rPr lang="en-US" sz="2800" dirty="0"/>
              <a:t>as defined above, does not recognize the effects of market limitations, or the cost/effort associated with assembling the individual components of a property, such as legal costs and entrepreneurial profits. </a:t>
            </a:r>
          </a:p>
          <a:p>
            <a:pPr marL="0" indent="0">
              <a:buNone/>
            </a:pPr>
            <a:r>
              <a:rPr lang="en-US" sz="2800" dirty="0"/>
              <a:t>For this reason, contributory value is an appropriate definition of value for appraising limited and non-marketable surplus property, with a highest and best use as assemblage with an adjacent parcel. </a:t>
            </a:r>
          </a:p>
          <a:p>
            <a:pPr marL="0" indent="0">
              <a:buNone/>
            </a:pPr>
            <a:endParaRPr lang="en-US" sz="2800" b="1"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46980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APPRAISAL METHODS</a:t>
            </a:r>
            <a:br>
              <a:rPr lang="en-US" dirty="0"/>
            </a:br>
            <a:endParaRPr lang="en-US" dirty="0"/>
          </a:p>
        </p:txBody>
      </p:sp>
    </p:spTree>
    <p:extLst>
      <p:ext uri="{BB962C8B-B14F-4D97-AF65-F5344CB8AC3E}">
        <p14:creationId xmlns:p14="http://schemas.microsoft.com/office/powerpoint/2010/main" val="3055756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0800" y="685800"/>
            <a:ext cx="9601200" cy="1485900"/>
          </a:xfrm>
        </p:spPr>
        <p:txBody>
          <a:bodyPr/>
          <a:lstStyle/>
          <a:p>
            <a:pPr algn="ctr"/>
            <a:r>
              <a:rPr lang="en-US" dirty="0"/>
              <a:t>APPRAISAL METHODS</a:t>
            </a:r>
            <a:br>
              <a:rPr lang="en-US" dirty="0"/>
            </a:br>
            <a:r>
              <a:rPr lang="en-US" dirty="0"/>
              <a:t>ACROSS THE FENCE METHOD</a:t>
            </a:r>
          </a:p>
        </p:txBody>
      </p:sp>
      <p:sp>
        <p:nvSpPr>
          <p:cNvPr id="3" name="TextBox 2"/>
          <p:cNvSpPr txBox="1"/>
          <p:nvPr/>
        </p:nvSpPr>
        <p:spPr>
          <a:xfrm>
            <a:off x="1920797" y="1837163"/>
            <a:ext cx="9029700" cy="4832092"/>
          </a:xfrm>
          <a:prstGeom prst="rect">
            <a:avLst/>
          </a:prstGeom>
          <a:noFill/>
        </p:spPr>
        <p:txBody>
          <a:bodyPr wrap="square" rtlCol="0">
            <a:spAutoFit/>
          </a:bodyPr>
          <a:lstStyle/>
          <a:p>
            <a:r>
              <a:rPr lang="en-US" sz="2800" dirty="0">
                <a:solidFill>
                  <a:srgbClr val="000000"/>
                </a:solidFill>
                <a:latin typeface="Arial" panose="020B0604020202020204" pitchFamily="34" charset="0"/>
              </a:rPr>
              <a:t>An </a:t>
            </a:r>
            <a:r>
              <a:rPr lang="en-US" sz="2800" dirty="0">
                <a:solidFill>
                  <a:srgbClr val="C00000"/>
                </a:solidFill>
                <a:latin typeface="Arial" panose="020B0604020202020204" pitchFamily="34" charset="0"/>
              </a:rPr>
              <a:t>appraisal method that involves establishing a unit value for one parcel of land by determining the high</a:t>
            </a:r>
          </a:p>
          <a:p>
            <a:r>
              <a:rPr lang="en-US" sz="2800" dirty="0">
                <a:solidFill>
                  <a:srgbClr val="C00000"/>
                </a:solidFill>
                <a:latin typeface="Arial" panose="020B0604020202020204" pitchFamily="34" charset="0"/>
              </a:rPr>
              <a:t>This method is typically used for railroad or utility corridors; however, it can also be used where both parcels are similar in type. </a:t>
            </a:r>
            <a:endParaRPr lang="en-US" sz="2800" dirty="0">
              <a:solidFill>
                <a:srgbClr val="C00000"/>
              </a:solidFill>
            </a:endParaRPr>
          </a:p>
          <a:p>
            <a:r>
              <a:rPr lang="en-US" sz="2800" dirty="0">
                <a:solidFill>
                  <a:srgbClr val="C00000"/>
                </a:solidFill>
                <a:latin typeface="Arial" panose="020B0604020202020204" pitchFamily="34" charset="0"/>
              </a:rPr>
              <a:t> then applying it to the first parcel, or the parcel being appraised. </a:t>
            </a:r>
          </a:p>
          <a:p>
            <a:endParaRPr lang="en-US" sz="2800" dirty="0">
              <a:solidFill>
                <a:srgbClr val="C00000"/>
              </a:solidFill>
              <a:latin typeface="Arial" panose="020B0604020202020204" pitchFamily="34" charset="0"/>
            </a:endParaRPr>
          </a:p>
          <a:p>
            <a:r>
              <a:rPr lang="en-US" sz="2800" dirty="0">
                <a:solidFill>
                  <a:srgbClr val="C00000"/>
                </a:solidFill>
                <a:latin typeface="Arial" panose="020B0604020202020204" pitchFamily="34" charset="0"/>
              </a:rPr>
              <a:t>This method is typically used for railroad or utility corridors; however, it can also be used where both parcels are similar in type. </a:t>
            </a:r>
            <a:endParaRPr lang="en-US" sz="2800" dirty="0">
              <a:solidFill>
                <a:srgbClr val="C00000"/>
              </a:solidFill>
            </a:endParaRPr>
          </a:p>
        </p:txBody>
      </p:sp>
    </p:spTree>
    <p:extLst>
      <p:ext uri="{BB962C8B-B14F-4D97-AF65-F5344CB8AC3E}">
        <p14:creationId xmlns:p14="http://schemas.microsoft.com/office/powerpoint/2010/main" val="3951522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818" y="228600"/>
            <a:ext cx="8216982" cy="6332228"/>
          </a:xfrm>
          <a:prstGeom prst="rect">
            <a:avLst/>
          </a:prstGeom>
        </p:spPr>
      </p:pic>
    </p:spTree>
    <p:extLst>
      <p:ext uri="{BB962C8B-B14F-4D97-AF65-F5344CB8AC3E}">
        <p14:creationId xmlns:p14="http://schemas.microsoft.com/office/powerpoint/2010/main" val="1231919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698500"/>
            <a:ext cx="9601200" cy="1485900"/>
          </a:xfrm>
        </p:spPr>
        <p:txBody>
          <a:bodyPr/>
          <a:lstStyle/>
          <a:p>
            <a:pPr algn="ctr"/>
            <a:r>
              <a:rPr lang="en-US" dirty="0"/>
              <a:t>APPRAISAL METHODS</a:t>
            </a:r>
            <a:br>
              <a:rPr lang="en-US" dirty="0"/>
            </a:br>
            <a:r>
              <a:rPr lang="en-US" dirty="0"/>
              <a:t>BEFORE AND AFTER METHOD</a:t>
            </a:r>
          </a:p>
        </p:txBody>
      </p:sp>
      <p:sp>
        <p:nvSpPr>
          <p:cNvPr id="3" name="TextBox 2"/>
          <p:cNvSpPr txBox="1"/>
          <p:nvPr/>
        </p:nvSpPr>
        <p:spPr>
          <a:xfrm>
            <a:off x="1574800" y="2463800"/>
            <a:ext cx="9829800" cy="4524315"/>
          </a:xfrm>
          <a:prstGeom prst="rect">
            <a:avLst/>
          </a:prstGeom>
          <a:noFill/>
        </p:spPr>
        <p:txBody>
          <a:bodyPr wrap="square" rtlCol="0">
            <a:spAutoFit/>
          </a:bodyPr>
          <a:lstStyle/>
          <a:p>
            <a:r>
              <a:rPr lang="en-US" sz="2400" dirty="0"/>
              <a:t>This method analyzes the contributory value of a limited or non-marketable surplus property under the hypothetical condition of assemblage with one or more adjacent properties. </a:t>
            </a:r>
          </a:p>
          <a:p>
            <a:r>
              <a:rPr lang="en-US" sz="2400" dirty="0"/>
              <a:t>This method has similarities with the before and after approach used in partial acquisitions; however, in the case of surplus property, the property adjacent to the surplus property is first valued independently, and then it is valued as assembled with the surplus property. The difference between the two values is the contributory value of the surplus property. The added value resulting from this assemblage can be greater than (plottage value), equal to or less than the value identified across the fence.</a:t>
            </a:r>
          </a:p>
        </p:txBody>
      </p:sp>
    </p:spTree>
    <p:extLst>
      <p:ext uri="{BB962C8B-B14F-4D97-AF65-F5344CB8AC3E}">
        <p14:creationId xmlns:p14="http://schemas.microsoft.com/office/powerpoint/2010/main" val="2341472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841" y="219825"/>
            <a:ext cx="8297423" cy="6435295"/>
          </a:xfrm>
          <a:prstGeom prst="rect">
            <a:avLst/>
          </a:prstGeom>
        </p:spPr>
      </p:pic>
      <p:sp>
        <p:nvSpPr>
          <p:cNvPr id="3" name="TextBox 2"/>
          <p:cNvSpPr txBox="1"/>
          <p:nvPr/>
        </p:nvSpPr>
        <p:spPr>
          <a:xfrm>
            <a:off x="922715" y="3350030"/>
            <a:ext cx="2369126" cy="461665"/>
          </a:xfrm>
          <a:prstGeom prst="rect">
            <a:avLst/>
          </a:prstGeom>
          <a:noFill/>
        </p:spPr>
        <p:txBody>
          <a:bodyPr wrap="square" rtlCol="0">
            <a:spAutoFit/>
          </a:bodyPr>
          <a:lstStyle/>
          <a:p>
            <a:r>
              <a:rPr lang="en-US" sz="1200" dirty="0">
                <a:solidFill>
                  <a:prstClr val="black"/>
                </a:solidFill>
              </a:rPr>
              <a:t>Property acquired to connect county road to the trunk highway.</a:t>
            </a:r>
          </a:p>
        </p:txBody>
      </p:sp>
      <p:sp>
        <p:nvSpPr>
          <p:cNvPr id="9" name="Freeform 8"/>
          <p:cNvSpPr/>
          <p:nvPr/>
        </p:nvSpPr>
        <p:spPr>
          <a:xfrm>
            <a:off x="3823854" y="2047163"/>
            <a:ext cx="2676699" cy="3067397"/>
          </a:xfrm>
          <a:custGeom>
            <a:avLst/>
            <a:gdLst>
              <a:gd name="connsiteX0" fmla="*/ 0 w 2676699"/>
              <a:gd name="connsiteY0" fmla="*/ 0 h 3067397"/>
              <a:gd name="connsiteX1" fmla="*/ 1039091 w 2676699"/>
              <a:gd name="connsiteY1" fmla="*/ 8313 h 3067397"/>
              <a:gd name="connsiteX2" fmla="*/ 1072342 w 2676699"/>
              <a:gd name="connsiteY2" fmla="*/ 2734887 h 3067397"/>
              <a:gd name="connsiteX3" fmla="*/ 2668386 w 2676699"/>
              <a:gd name="connsiteY3" fmla="*/ 2743200 h 3067397"/>
              <a:gd name="connsiteX4" fmla="*/ 2676699 w 2676699"/>
              <a:gd name="connsiteY4" fmla="*/ 3067397 h 3067397"/>
              <a:gd name="connsiteX5" fmla="*/ 16626 w 2676699"/>
              <a:gd name="connsiteY5" fmla="*/ 3067397 h 3067397"/>
              <a:gd name="connsiteX6" fmla="*/ 0 w 2676699"/>
              <a:gd name="connsiteY6" fmla="*/ 0 h 30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699" h="3067397">
                <a:moveTo>
                  <a:pt x="0" y="0"/>
                </a:moveTo>
                <a:lnTo>
                  <a:pt x="1039091" y="8313"/>
                </a:lnTo>
                <a:lnTo>
                  <a:pt x="1072342" y="2734887"/>
                </a:lnTo>
                <a:lnTo>
                  <a:pt x="2668386" y="2743200"/>
                </a:lnTo>
                <a:lnTo>
                  <a:pt x="2676699" y="3067397"/>
                </a:lnTo>
                <a:lnTo>
                  <a:pt x="16626" y="3067397"/>
                </a:lnTo>
                <a:lnTo>
                  <a:pt x="0" y="0"/>
                </a:lnTo>
                <a:close/>
              </a:path>
            </a:pathLst>
          </a:cu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Straight Arrow Connector 10"/>
          <p:cNvCxnSpPr/>
          <p:nvPr/>
        </p:nvCxnSpPr>
        <p:spPr>
          <a:xfrm flipV="1">
            <a:off x="3291840" y="3574473"/>
            <a:ext cx="1064029" cy="8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624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663700" y="1955800"/>
            <a:ext cx="9601200" cy="4432300"/>
          </a:xfrm>
          <a:prstGeom prst="rect">
            <a:avLst/>
          </a:prstGeom>
        </p:spPr>
        <p:txBody>
          <a:bodyPr>
            <a:normAutofit fontScale="40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sz="5900" dirty="0"/>
              <a:t>Historically the terms Separate Entity and Separate Entity Value were used in the valuation of surplus property. The use, or misuse, of these terms and others like them created confusion and miscommunication in the surplus property appraisal process. Many of these terms are no longer part of the WisDOT dictionary for Surplus Property.</a:t>
            </a:r>
          </a:p>
          <a:p>
            <a:pPr marL="0" indent="0">
              <a:buFont typeface="Franklin Gothic Book" panose="020B0503020102020204" pitchFamily="34" charset="0"/>
              <a:buNone/>
            </a:pPr>
            <a:endParaRPr lang="en-US" sz="5900" dirty="0"/>
          </a:p>
          <a:p>
            <a:pPr marL="0" indent="0">
              <a:buFont typeface="Franklin Gothic Book" panose="020B0503020102020204" pitchFamily="34" charset="0"/>
              <a:buNone/>
            </a:pPr>
            <a:r>
              <a:rPr lang="en-US" sz="5900" dirty="0"/>
              <a:t>You will find Separate Entity in the Appraisal Section of the REPM – Chapter 2, but not in Chapter 6.5. The new terms to describe surplus property are tied to their respective marketing categories or are appropriately used to identify appraisal methods and concepts. </a:t>
            </a:r>
            <a:r>
              <a:rPr lang="en-US" sz="2800" dirty="0"/>
              <a:t> </a:t>
            </a:r>
          </a:p>
          <a:p>
            <a:endParaRPr lang="en-US" dirty="0"/>
          </a:p>
        </p:txBody>
      </p:sp>
      <p:sp>
        <p:nvSpPr>
          <p:cNvPr id="3" name="TextBox 2"/>
          <p:cNvSpPr txBox="1"/>
          <p:nvPr/>
        </p:nvSpPr>
        <p:spPr>
          <a:xfrm>
            <a:off x="1460500" y="254000"/>
            <a:ext cx="9702800" cy="1384995"/>
          </a:xfrm>
          <a:prstGeom prst="rect">
            <a:avLst/>
          </a:prstGeom>
          <a:noFill/>
        </p:spPr>
        <p:txBody>
          <a:bodyPr wrap="square" rtlCol="0">
            <a:spAutoFit/>
          </a:bodyPr>
          <a:lstStyle/>
          <a:p>
            <a:pPr algn="ctr"/>
            <a:r>
              <a:rPr lang="en-US" sz="2800" b="1" dirty="0"/>
              <a:t>BACKGROUND FOR CHANGES</a:t>
            </a:r>
          </a:p>
          <a:p>
            <a:pPr algn="ctr"/>
            <a:r>
              <a:rPr lang="en-US" sz="2800" b="1" dirty="0"/>
              <a:t> TO </a:t>
            </a:r>
          </a:p>
          <a:p>
            <a:pPr algn="ctr"/>
            <a:r>
              <a:rPr lang="en-US" sz="2800" b="1" dirty="0"/>
              <a:t>SURPLUS PROPERTY VALUATION</a:t>
            </a:r>
          </a:p>
        </p:txBody>
      </p:sp>
    </p:spTree>
    <p:extLst>
      <p:ext uri="{BB962C8B-B14F-4D97-AF65-F5344CB8AC3E}">
        <p14:creationId xmlns:p14="http://schemas.microsoft.com/office/powerpoint/2010/main" val="1543481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644" y="311868"/>
            <a:ext cx="8001000" cy="6254115"/>
          </a:xfrm>
          <a:prstGeom prst="rect">
            <a:avLst/>
          </a:prstGeom>
        </p:spPr>
      </p:pic>
      <p:sp>
        <p:nvSpPr>
          <p:cNvPr id="3" name="TextBox 2"/>
          <p:cNvSpPr txBox="1"/>
          <p:nvPr/>
        </p:nvSpPr>
        <p:spPr>
          <a:xfrm>
            <a:off x="1066800" y="3438926"/>
            <a:ext cx="9385300" cy="3231654"/>
          </a:xfrm>
          <a:prstGeom prst="rect">
            <a:avLst/>
          </a:prstGeom>
          <a:noFill/>
        </p:spPr>
        <p:txBody>
          <a:bodyPr wrap="square" rtlCol="0">
            <a:spAutoFit/>
          </a:bodyPr>
          <a:lstStyle/>
          <a:p>
            <a:pPr algn="ctr"/>
            <a:r>
              <a:rPr lang="en-US" sz="2400" b="1" dirty="0">
                <a:solidFill>
                  <a:srgbClr val="00B0F0"/>
                </a:solidFill>
              </a:rPr>
              <a:t>IF AN ACROSS THE FENCE METHOD WERE USED</a:t>
            </a:r>
          </a:p>
          <a:p>
            <a:pPr algn="ctr"/>
            <a:endParaRPr lang="en-US" b="1" dirty="0">
              <a:solidFill>
                <a:srgbClr val="00B0F0"/>
              </a:solidFill>
            </a:endParaRPr>
          </a:p>
          <a:p>
            <a:pPr marL="285750" indent="-285750">
              <a:buFont typeface="Arial" panose="020B0604020202020204" pitchFamily="34" charset="0"/>
              <a:buChar char="•"/>
            </a:pPr>
            <a:r>
              <a:rPr lang="en-US" sz="2400" b="1" dirty="0">
                <a:solidFill>
                  <a:srgbClr val="00B0F0"/>
                </a:solidFill>
              </a:rPr>
              <a:t>The adjacent site is 1.0 ac. in size. Market data indicates that 1.0 Ac. sites are selling for $50,000 or $50,000 per ac.</a:t>
            </a:r>
          </a:p>
          <a:p>
            <a:pPr marL="285750" indent="-285750">
              <a:buFont typeface="Arial" panose="020B0604020202020204" pitchFamily="34" charset="0"/>
              <a:buChar char="•"/>
            </a:pPr>
            <a:r>
              <a:rPr lang="en-US" sz="2400" b="1" dirty="0">
                <a:solidFill>
                  <a:srgbClr val="00B0F0"/>
                </a:solidFill>
              </a:rPr>
              <a:t>At 0.5 Ac. the surplus property would be worth </a:t>
            </a:r>
            <a:r>
              <a:rPr lang="en-US" sz="2400" b="1" u="sng" dirty="0">
                <a:solidFill>
                  <a:srgbClr val="C00000"/>
                </a:solidFill>
                <a:effectLst>
                  <a:outerShdw blurRad="38100" dist="38100" dir="2700000" algn="tl">
                    <a:srgbClr val="000000">
                      <a:alpha val="43137"/>
                    </a:srgbClr>
                  </a:outerShdw>
                </a:effectLst>
              </a:rPr>
              <a:t>$25,000</a:t>
            </a:r>
          </a:p>
          <a:p>
            <a:pPr marL="285750" indent="-285750">
              <a:buFont typeface="Arial" panose="020B0604020202020204" pitchFamily="34" charset="0"/>
              <a:buChar char="•"/>
            </a:pPr>
            <a:r>
              <a:rPr lang="en-US" sz="2400" b="1" dirty="0">
                <a:solidFill>
                  <a:srgbClr val="00B0F0"/>
                </a:solidFill>
              </a:rPr>
              <a:t>If the surplus property were assembled with the adjacent site they would, by extension, be worth $75,000. (Market data indicates a value of $60,000.</a:t>
            </a:r>
          </a:p>
          <a:p>
            <a:endParaRPr lang="en-US" dirty="0">
              <a:solidFill>
                <a:srgbClr val="00B0F0"/>
              </a:solidFill>
            </a:endParaRPr>
          </a:p>
        </p:txBody>
      </p:sp>
    </p:spTree>
    <p:extLst>
      <p:ext uri="{BB962C8B-B14F-4D97-AF65-F5344CB8AC3E}">
        <p14:creationId xmlns:p14="http://schemas.microsoft.com/office/powerpoint/2010/main" val="940295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00" y="311869"/>
            <a:ext cx="8001000" cy="6254115"/>
          </a:xfrm>
          <a:prstGeom prst="rect">
            <a:avLst/>
          </a:prstGeom>
        </p:spPr>
      </p:pic>
      <p:sp>
        <p:nvSpPr>
          <p:cNvPr id="4" name="TextBox 3"/>
          <p:cNvSpPr txBox="1"/>
          <p:nvPr/>
        </p:nvSpPr>
        <p:spPr>
          <a:xfrm>
            <a:off x="1181100" y="2300426"/>
            <a:ext cx="9931400" cy="4524315"/>
          </a:xfrm>
          <a:prstGeom prst="rect">
            <a:avLst/>
          </a:prstGeom>
          <a:noFill/>
        </p:spPr>
        <p:txBody>
          <a:bodyPr wrap="square" rtlCol="0">
            <a:spAutoFit/>
          </a:bodyPr>
          <a:lstStyle/>
          <a:p>
            <a:pPr algn="ctr"/>
            <a:r>
              <a:rPr lang="en-US" sz="2400" b="1" dirty="0">
                <a:solidFill>
                  <a:srgbClr val="00B0F0"/>
                </a:solidFill>
              </a:rPr>
              <a:t>USING THE OLD METHOD OF ASSEMBLING THE SURPLUS PROPERTY WITH THE ADJACENT SITE AND THEN DIVIDING THE ASSEMBLED SITE BY THE TOTAL ACREAGE TO OBTAIN A UNIT VALUE FOR THE SURPLUS PROPERTY</a:t>
            </a:r>
          </a:p>
          <a:p>
            <a:pPr algn="ctr"/>
            <a:endParaRPr lang="en-US" sz="2400" b="1" dirty="0">
              <a:solidFill>
                <a:srgbClr val="00B0F0"/>
              </a:solidFill>
            </a:endParaRPr>
          </a:p>
          <a:p>
            <a:pPr marL="342900" indent="-342900">
              <a:buFont typeface="Arial" panose="020B0604020202020204" pitchFamily="34" charset="0"/>
              <a:buChar char="•"/>
            </a:pPr>
            <a:r>
              <a:rPr lang="en-US" sz="2400" b="1" dirty="0">
                <a:solidFill>
                  <a:srgbClr val="00B0F0"/>
                </a:solidFill>
              </a:rPr>
              <a:t>When the surplus property is assembled with the adjacent site market data indicates that it would be worth $60,000</a:t>
            </a:r>
          </a:p>
          <a:p>
            <a:pPr marL="342900" indent="-342900">
              <a:buFont typeface="Arial" panose="020B0604020202020204" pitchFamily="34" charset="0"/>
              <a:buChar char="•"/>
            </a:pPr>
            <a:r>
              <a:rPr lang="en-US" sz="2400" b="1" dirty="0">
                <a:solidFill>
                  <a:srgbClr val="00B0F0"/>
                </a:solidFill>
              </a:rPr>
              <a:t>With the assembled site containing 1.5 ac. the indicated unit value is $40,000 per ac.</a:t>
            </a:r>
          </a:p>
          <a:p>
            <a:pPr marL="342900" indent="-342900">
              <a:buFont typeface="Arial" panose="020B0604020202020204" pitchFamily="34" charset="0"/>
              <a:buChar char="•"/>
            </a:pPr>
            <a:r>
              <a:rPr lang="en-US" sz="2400" b="1" dirty="0">
                <a:solidFill>
                  <a:srgbClr val="00B0F0"/>
                </a:solidFill>
              </a:rPr>
              <a:t>The adjacent site would be worth $40,000 (market data indicates a value of $50,000.</a:t>
            </a:r>
          </a:p>
          <a:p>
            <a:pPr marL="342900" indent="-342900">
              <a:buFont typeface="Arial" panose="020B0604020202020204" pitchFamily="34" charset="0"/>
              <a:buChar char="•"/>
            </a:pPr>
            <a:r>
              <a:rPr lang="en-US" sz="2400" b="1" dirty="0">
                <a:solidFill>
                  <a:srgbClr val="00B0F0"/>
                </a:solidFill>
              </a:rPr>
              <a:t>The surplus property would, by extension, be worth </a:t>
            </a:r>
            <a:r>
              <a:rPr lang="en-US" sz="2400" b="1" u="sng" dirty="0">
                <a:solidFill>
                  <a:srgbClr val="FF0000"/>
                </a:solidFill>
                <a:effectLst>
                  <a:outerShdw blurRad="38100" dist="38100" dir="2700000" algn="tl">
                    <a:srgbClr val="000000">
                      <a:alpha val="43137"/>
                    </a:srgbClr>
                  </a:outerShdw>
                </a:effectLst>
              </a:rPr>
              <a:t>$20,000.</a:t>
            </a:r>
            <a:endParaRPr lang="en-US" sz="2400" b="1" dirty="0"/>
          </a:p>
        </p:txBody>
      </p:sp>
    </p:spTree>
    <p:extLst>
      <p:ext uri="{BB962C8B-B14F-4D97-AF65-F5344CB8AC3E}">
        <p14:creationId xmlns:p14="http://schemas.microsoft.com/office/powerpoint/2010/main" val="243765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00" y="311869"/>
            <a:ext cx="8001000" cy="6254115"/>
          </a:xfrm>
          <a:prstGeom prst="rect">
            <a:avLst/>
          </a:prstGeom>
        </p:spPr>
      </p:pic>
      <p:sp>
        <p:nvSpPr>
          <p:cNvPr id="5" name="TextBox 4"/>
          <p:cNvSpPr txBox="1"/>
          <p:nvPr/>
        </p:nvSpPr>
        <p:spPr>
          <a:xfrm>
            <a:off x="965200" y="3340100"/>
            <a:ext cx="10604500" cy="3416320"/>
          </a:xfrm>
          <a:prstGeom prst="rect">
            <a:avLst/>
          </a:prstGeom>
          <a:noFill/>
        </p:spPr>
        <p:txBody>
          <a:bodyPr wrap="square" rtlCol="0">
            <a:spAutoFit/>
          </a:bodyPr>
          <a:lstStyle/>
          <a:p>
            <a:pPr algn="ctr"/>
            <a:r>
              <a:rPr lang="en-US" sz="2400" b="1" dirty="0">
                <a:solidFill>
                  <a:srgbClr val="00B0F0"/>
                </a:solidFill>
              </a:rPr>
              <a:t>BEFORE AND AFTER METHOD</a:t>
            </a:r>
          </a:p>
          <a:p>
            <a:pPr marL="342900" indent="-342900">
              <a:buFont typeface="Arial" panose="020B0604020202020204" pitchFamily="34" charset="0"/>
              <a:buChar char="•"/>
            </a:pPr>
            <a:r>
              <a:rPr lang="en-US" sz="2400" b="1" dirty="0">
                <a:solidFill>
                  <a:srgbClr val="00B0F0"/>
                </a:solidFill>
              </a:rPr>
              <a:t>A hypothetical assemblage of the surplus property with the adjacent site results in a 1.5 ac. site worth $60,000 based upon market data.</a:t>
            </a:r>
          </a:p>
          <a:p>
            <a:pPr marL="342900" indent="-342900">
              <a:buFont typeface="Arial" panose="020B0604020202020204" pitchFamily="34" charset="0"/>
              <a:buChar char="•"/>
            </a:pPr>
            <a:r>
              <a:rPr lang="en-US" sz="2400" b="1" dirty="0">
                <a:solidFill>
                  <a:srgbClr val="00B0F0"/>
                </a:solidFill>
              </a:rPr>
              <a:t>The value of the adjacent 1.0 ac site is worth $50,000 based upon market data.</a:t>
            </a:r>
          </a:p>
          <a:p>
            <a:pPr marL="342900" indent="-342900">
              <a:buFont typeface="Arial" panose="020B0604020202020204" pitchFamily="34" charset="0"/>
              <a:buChar char="•"/>
            </a:pPr>
            <a:r>
              <a:rPr lang="en-US" sz="2400" b="1" dirty="0">
                <a:solidFill>
                  <a:srgbClr val="00B0F0"/>
                </a:solidFill>
              </a:rPr>
              <a:t>If you subtract the value of the adjacent 1.0 ac. site from the value of the hypothetical 1.5 ac. assembled site the resultant value for the surplus property is ($60,000 - $50,000 =) </a:t>
            </a:r>
            <a:r>
              <a:rPr lang="en-US" sz="2400" b="1" u="sng" dirty="0">
                <a:solidFill>
                  <a:srgbClr val="FF0000"/>
                </a:solidFill>
                <a:effectLst>
                  <a:outerShdw blurRad="38100" dist="38100" dir="2700000" algn="tl">
                    <a:srgbClr val="000000">
                      <a:alpha val="43137"/>
                    </a:srgbClr>
                  </a:outerShdw>
                </a:effectLst>
              </a:rPr>
              <a:t>$10,000.</a:t>
            </a:r>
            <a:endParaRPr lang="en-US" sz="2400" b="1" dirty="0"/>
          </a:p>
        </p:txBody>
      </p:sp>
    </p:spTree>
    <p:extLst>
      <p:ext uri="{BB962C8B-B14F-4D97-AF65-F5344CB8AC3E}">
        <p14:creationId xmlns:p14="http://schemas.microsoft.com/office/powerpoint/2010/main" val="417692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676" y="230846"/>
            <a:ext cx="8001000" cy="6254115"/>
          </a:xfrm>
          <a:prstGeom prst="rect">
            <a:avLst/>
          </a:prstGeom>
        </p:spPr>
      </p:pic>
      <p:pic>
        <p:nvPicPr>
          <p:cNvPr id="3" name="Picture 2"/>
          <p:cNvPicPr>
            <a:picLocks noChangeAspect="1"/>
          </p:cNvPicPr>
          <p:nvPr/>
        </p:nvPicPr>
        <p:blipFill>
          <a:blip r:embed="rId3"/>
          <a:stretch>
            <a:fillRect/>
          </a:stretch>
        </p:blipFill>
        <p:spPr>
          <a:xfrm>
            <a:off x="3189353" y="489865"/>
            <a:ext cx="10248855" cy="1774090"/>
          </a:xfrm>
          <a:prstGeom prst="rect">
            <a:avLst/>
          </a:prstGeom>
        </p:spPr>
      </p:pic>
    </p:spTree>
    <p:extLst>
      <p:ext uri="{BB962C8B-B14F-4D97-AF65-F5344CB8AC3E}">
        <p14:creationId xmlns:p14="http://schemas.microsoft.com/office/powerpoint/2010/main" val="137749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481" y="0"/>
            <a:ext cx="10161037" cy="6858000"/>
          </a:xfrm>
          <a:prstGeom prst="rect">
            <a:avLst/>
          </a:prstGeom>
        </p:spPr>
      </p:pic>
    </p:spTree>
    <p:extLst>
      <p:ext uri="{BB962C8B-B14F-4D97-AF65-F5344CB8AC3E}">
        <p14:creationId xmlns:p14="http://schemas.microsoft.com/office/powerpoint/2010/main" val="4249481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solidFill>
                  <a:srgbClr val="FF0000"/>
                </a:solidFill>
              </a:rPr>
              <a:t>Land Lease on the water</a:t>
            </a:r>
          </a:p>
        </p:txBody>
      </p:sp>
      <p:sp>
        <p:nvSpPr>
          <p:cNvPr id="13" name="Content Placeholder 12"/>
          <p:cNvSpPr>
            <a:spLocks noGrp="1"/>
          </p:cNvSpPr>
          <p:nvPr>
            <p:ph idx="1"/>
          </p:nvPr>
        </p:nvSpPr>
        <p:spPr/>
        <p:txBody>
          <a:bodyPr>
            <a:normAutofit/>
          </a:bodyPr>
          <a:lstStyle/>
          <a:p>
            <a:r>
              <a:rPr lang="en-US" sz="2400" dirty="0">
                <a:solidFill>
                  <a:srgbClr val="FFFF00"/>
                </a:solidFill>
              </a:rPr>
              <a:t>Lease of the land to install floating boat slips which could be removed if the lease would end.</a:t>
            </a:r>
          </a:p>
          <a:p>
            <a:r>
              <a:rPr lang="en-US" sz="2400" dirty="0">
                <a:solidFill>
                  <a:srgbClr val="FFFF00"/>
                </a:solidFill>
              </a:rPr>
              <a:t>Should the lease be on land only?</a:t>
            </a:r>
          </a:p>
          <a:p>
            <a:r>
              <a:rPr lang="en-US" sz="2400" dirty="0">
                <a:solidFill>
                  <a:srgbClr val="FFFF00"/>
                </a:solidFill>
              </a:rPr>
              <a:t>Should the lease include the water area where slips will be installed?</a:t>
            </a:r>
          </a:p>
          <a:p>
            <a:r>
              <a:rPr lang="en-US" sz="2400" dirty="0">
                <a:solidFill>
                  <a:srgbClr val="FFFF00"/>
                </a:solidFill>
              </a:rPr>
              <a:t>Should the lease take into account the rental income of the boat slips?</a:t>
            </a:r>
          </a:p>
          <a:p>
            <a:r>
              <a:rPr lang="en-US" sz="2400" dirty="0">
                <a:solidFill>
                  <a:srgbClr val="FFFF00"/>
                </a:solidFill>
              </a:rPr>
              <a:t>Boat slips are a seasonal rental, should the lease rate only be increased during the period of the seasonal rental?</a:t>
            </a:r>
          </a:p>
        </p:txBody>
      </p:sp>
    </p:spTree>
    <p:extLst>
      <p:ext uri="{BB962C8B-B14F-4D97-AF65-F5344CB8AC3E}">
        <p14:creationId xmlns:p14="http://schemas.microsoft.com/office/powerpoint/2010/main" val="237244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04753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Lease of land for Parking in air space area under a overpass</a:t>
            </a:r>
          </a:p>
        </p:txBody>
      </p:sp>
      <p:sp>
        <p:nvSpPr>
          <p:cNvPr id="3" name="Content Placeholder 2"/>
          <p:cNvSpPr>
            <a:spLocks noGrp="1"/>
          </p:cNvSpPr>
          <p:nvPr>
            <p:ph idx="1"/>
          </p:nvPr>
        </p:nvSpPr>
        <p:spPr/>
        <p:txBody>
          <a:bodyPr>
            <a:normAutofit/>
          </a:bodyPr>
          <a:lstStyle/>
          <a:p>
            <a:r>
              <a:rPr lang="en-US" sz="2400" dirty="0">
                <a:solidFill>
                  <a:srgbClr val="FFFF00"/>
                </a:solidFill>
              </a:rPr>
              <a:t>Permanent surface parking lot installed for the lease area.</a:t>
            </a:r>
          </a:p>
          <a:p>
            <a:r>
              <a:rPr lang="en-US" sz="2400" dirty="0">
                <a:solidFill>
                  <a:srgbClr val="FFFF00"/>
                </a:solidFill>
              </a:rPr>
              <a:t>Should the lease be based on land only?</a:t>
            </a:r>
          </a:p>
          <a:p>
            <a:r>
              <a:rPr lang="en-US" sz="2400" dirty="0">
                <a:solidFill>
                  <a:srgbClr val="FFFF00"/>
                </a:solidFill>
              </a:rPr>
              <a:t>Should the lease be based on rate for each individual parking stall?</a:t>
            </a:r>
          </a:p>
          <a:p>
            <a:r>
              <a:rPr lang="en-US" sz="2400" dirty="0">
                <a:solidFill>
                  <a:srgbClr val="FFFF00"/>
                </a:solidFill>
              </a:rPr>
              <a:t>If lease ends, WisDOT receives the paved parking area. Should the rents during the lease be decreased to the leasee until the cost of the improvement is paid back to the leasee?</a:t>
            </a:r>
          </a:p>
          <a:p>
            <a:r>
              <a:rPr lang="en-US" sz="2400" dirty="0">
                <a:solidFill>
                  <a:srgbClr val="FFFF00"/>
                </a:solidFill>
              </a:rPr>
              <a:t>Lease terms should include limits to passenger type vehicles.  Lease should be monitored to verify oversized vehicles, panel trucks semi trucks buses are not parked in these areas.</a:t>
            </a:r>
          </a:p>
          <a:p>
            <a:r>
              <a:rPr lang="en-US" sz="2400" dirty="0">
                <a:solidFill>
                  <a:srgbClr val="FFFF00"/>
                </a:solidFill>
              </a:rPr>
              <a:t>No structure's should be in these areas without Federal approval.</a:t>
            </a:r>
          </a:p>
        </p:txBody>
      </p:sp>
    </p:spTree>
    <p:extLst>
      <p:ext uri="{BB962C8B-B14F-4D97-AF65-F5344CB8AC3E}">
        <p14:creationId xmlns:p14="http://schemas.microsoft.com/office/powerpoint/2010/main" val="2804122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57855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Partial Improvement</a:t>
            </a:r>
          </a:p>
        </p:txBody>
      </p:sp>
      <p:sp>
        <p:nvSpPr>
          <p:cNvPr id="3" name="Content Placeholder 2"/>
          <p:cNvSpPr>
            <a:spLocks noGrp="1"/>
          </p:cNvSpPr>
          <p:nvPr>
            <p:ph idx="1"/>
          </p:nvPr>
        </p:nvSpPr>
        <p:spPr/>
        <p:txBody>
          <a:bodyPr>
            <a:normAutofit/>
          </a:bodyPr>
          <a:lstStyle/>
          <a:p>
            <a:r>
              <a:rPr lang="en-US" sz="2400" dirty="0">
                <a:solidFill>
                  <a:srgbClr val="FFFF00"/>
                </a:solidFill>
              </a:rPr>
              <a:t>Unimproved parking area, should the lease be at the same rate as an improved paved parking lot?</a:t>
            </a:r>
          </a:p>
          <a:p>
            <a:r>
              <a:rPr lang="en-US" sz="2400" dirty="0">
                <a:solidFill>
                  <a:srgbClr val="FFFF00"/>
                </a:solidFill>
              </a:rPr>
              <a:t>Parking areas should have the same restrictions paved or unpaved.</a:t>
            </a:r>
          </a:p>
          <a:p>
            <a:endParaRPr lang="en-US" sz="2400" dirty="0">
              <a:solidFill>
                <a:srgbClr val="FFFF00"/>
              </a:solidFill>
            </a:endParaRPr>
          </a:p>
        </p:txBody>
      </p:sp>
    </p:spTree>
    <p:extLst>
      <p:ext uri="{BB962C8B-B14F-4D97-AF65-F5344CB8AC3E}">
        <p14:creationId xmlns:p14="http://schemas.microsoft.com/office/powerpoint/2010/main" val="2847920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MARKETING CATEGORIES</a:t>
            </a:r>
          </a:p>
        </p:txBody>
      </p:sp>
      <p:sp>
        <p:nvSpPr>
          <p:cNvPr id="3" name="Content Placeholder 2"/>
          <p:cNvSpPr>
            <a:spLocks noGrp="1"/>
          </p:cNvSpPr>
          <p:nvPr>
            <p:ph idx="1"/>
          </p:nvPr>
        </p:nvSpPr>
        <p:spPr/>
        <p:txBody>
          <a:bodyPr>
            <a:normAutofit/>
          </a:bodyPr>
          <a:lstStyle/>
          <a:p>
            <a:r>
              <a:rPr lang="en-US" sz="2800" dirty="0"/>
              <a:t>GENERAL MARKETABLE</a:t>
            </a:r>
          </a:p>
          <a:p>
            <a:r>
              <a:rPr lang="en-US" sz="2800" dirty="0"/>
              <a:t>LIMITED MARKETABLE</a:t>
            </a:r>
          </a:p>
          <a:p>
            <a:r>
              <a:rPr lang="en-US" sz="2800" dirty="0"/>
              <a:t>NON-MARKETABLE</a:t>
            </a:r>
          </a:p>
        </p:txBody>
      </p:sp>
    </p:spTree>
    <p:extLst>
      <p:ext uri="{BB962C8B-B14F-4D97-AF65-F5344CB8AC3E}">
        <p14:creationId xmlns:p14="http://schemas.microsoft.com/office/powerpoint/2010/main" val="1860146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7004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Alternate Right of way use</a:t>
            </a:r>
          </a:p>
        </p:txBody>
      </p:sp>
      <p:sp>
        <p:nvSpPr>
          <p:cNvPr id="3" name="Content Placeholder 2"/>
          <p:cNvSpPr>
            <a:spLocks noGrp="1"/>
          </p:cNvSpPr>
          <p:nvPr>
            <p:ph idx="1"/>
          </p:nvPr>
        </p:nvSpPr>
        <p:spPr/>
        <p:txBody>
          <a:bodyPr>
            <a:normAutofit/>
          </a:bodyPr>
          <a:lstStyle/>
          <a:p>
            <a:r>
              <a:rPr lang="en-US" sz="2400" dirty="0">
                <a:solidFill>
                  <a:srgbClr val="FFFF00"/>
                </a:solidFill>
              </a:rPr>
              <a:t>Lease of right of way in setback area.</a:t>
            </a:r>
          </a:p>
          <a:p>
            <a:r>
              <a:rPr lang="en-US" sz="2400" dirty="0">
                <a:solidFill>
                  <a:srgbClr val="FFFF00"/>
                </a:solidFill>
              </a:rPr>
              <a:t>Lease area should be secure for safety reasons.</a:t>
            </a:r>
          </a:p>
          <a:p>
            <a:r>
              <a:rPr lang="en-US" sz="2400" dirty="0">
                <a:solidFill>
                  <a:srgbClr val="FFFF00"/>
                </a:solidFill>
              </a:rPr>
              <a:t>Should lease rate be based on land rates in the area?</a:t>
            </a:r>
          </a:p>
          <a:p>
            <a:r>
              <a:rPr lang="en-US" sz="2400" dirty="0">
                <a:solidFill>
                  <a:srgbClr val="FFFF00"/>
                </a:solidFill>
              </a:rPr>
              <a:t>Should the rate be same rates as parking lease’s in the area?</a:t>
            </a:r>
          </a:p>
          <a:p>
            <a:r>
              <a:rPr lang="en-US" sz="2400" dirty="0">
                <a:solidFill>
                  <a:srgbClr val="FFFF00"/>
                </a:solidFill>
              </a:rPr>
              <a:t>Items should not obstruct highway views.</a:t>
            </a:r>
          </a:p>
          <a:p>
            <a:endParaRPr lang="en-US" sz="2400" dirty="0">
              <a:solidFill>
                <a:srgbClr val="FFFF00"/>
              </a:solidFill>
            </a:endParaRPr>
          </a:p>
        </p:txBody>
      </p:sp>
    </p:spTree>
    <p:extLst>
      <p:ext uri="{BB962C8B-B14F-4D97-AF65-F5344CB8AC3E}">
        <p14:creationId xmlns:p14="http://schemas.microsoft.com/office/powerpoint/2010/main" val="1704951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546" y="0"/>
            <a:ext cx="9144000" cy="6858000"/>
          </a:xfrm>
          <a:prstGeom prst="rect">
            <a:avLst/>
          </a:prstGeom>
        </p:spPr>
      </p:pic>
      <p:cxnSp>
        <p:nvCxnSpPr>
          <p:cNvPr id="9" name="Straight Arrow Connector 8"/>
          <p:cNvCxnSpPr/>
          <p:nvPr/>
        </p:nvCxnSpPr>
        <p:spPr>
          <a:xfrm>
            <a:off x="3178098" y="3111190"/>
            <a:ext cx="914400" cy="91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9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Protecting  Bridges</a:t>
            </a:r>
          </a:p>
        </p:txBody>
      </p:sp>
      <p:sp>
        <p:nvSpPr>
          <p:cNvPr id="3" name="Content Placeholder 2"/>
          <p:cNvSpPr>
            <a:spLocks noGrp="1"/>
          </p:cNvSpPr>
          <p:nvPr>
            <p:ph idx="1"/>
          </p:nvPr>
        </p:nvSpPr>
        <p:spPr/>
        <p:txBody>
          <a:bodyPr>
            <a:normAutofit/>
          </a:bodyPr>
          <a:lstStyle/>
          <a:p>
            <a:r>
              <a:rPr lang="en-US" sz="2400" dirty="0">
                <a:solidFill>
                  <a:srgbClr val="FFFF00"/>
                </a:solidFill>
              </a:rPr>
              <a:t>Improvements and supports should be protected from possible damage.</a:t>
            </a:r>
          </a:p>
          <a:p>
            <a:r>
              <a:rPr lang="en-US" sz="2400" dirty="0">
                <a:solidFill>
                  <a:srgbClr val="FFFF00"/>
                </a:solidFill>
              </a:rPr>
              <a:t>Lease projects should be review by Highway Maintenance to protect the bridge structure.</a:t>
            </a:r>
          </a:p>
          <a:p>
            <a:endParaRPr lang="en-US" sz="2400" dirty="0">
              <a:solidFill>
                <a:srgbClr val="FFFF00"/>
              </a:solidFill>
            </a:endParaRPr>
          </a:p>
        </p:txBody>
      </p:sp>
    </p:spTree>
    <p:extLst>
      <p:ext uri="{BB962C8B-B14F-4D97-AF65-F5344CB8AC3E}">
        <p14:creationId xmlns:p14="http://schemas.microsoft.com/office/powerpoint/2010/main" val="1271855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84767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security</a:t>
            </a:r>
          </a:p>
        </p:txBody>
      </p:sp>
      <p:sp>
        <p:nvSpPr>
          <p:cNvPr id="3" name="Content Placeholder 2"/>
          <p:cNvSpPr>
            <a:spLocks noGrp="1"/>
          </p:cNvSpPr>
          <p:nvPr>
            <p:ph idx="1"/>
          </p:nvPr>
        </p:nvSpPr>
        <p:spPr/>
        <p:txBody>
          <a:bodyPr>
            <a:normAutofit/>
          </a:bodyPr>
          <a:lstStyle/>
          <a:p>
            <a:r>
              <a:rPr lang="en-US" sz="2400" dirty="0">
                <a:solidFill>
                  <a:srgbClr val="FFFF00"/>
                </a:solidFill>
              </a:rPr>
              <a:t>Spaces below bridges should be kept secure.</a:t>
            </a:r>
          </a:p>
          <a:p>
            <a:r>
              <a:rPr lang="en-US" sz="2400" dirty="0">
                <a:solidFill>
                  <a:srgbClr val="FFFF00"/>
                </a:solidFill>
              </a:rPr>
              <a:t>Fencing should be in place in spaces below bridges and overpasses.</a:t>
            </a:r>
          </a:p>
          <a:p>
            <a:pPr marL="0" indent="0">
              <a:buNone/>
            </a:pPr>
            <a:r>
              <a:rPr lang="en-US" sz="2400" dirty="0">
                <a:solidFill>
                  <a:srgbClr val="FFFF00"/>
                </a:solidFill>
              </a:rPr>
              <a:t>Areas should be review on a regular basis for issues.</a:t>
            </a:r>
          </a:p>
          <a:p>
            <a:pPr marL="0" indent="0">
              <a:buNone/>
            </a:pPr>
            <a:r>
              <a:rPr lang="en-US" sz="2400" dirty="0">
                <a:solidFill>
                  <a:srgbClr val="FFFF00"/>
                </a:solidFill>
              </a:rPr>
              <a:t>Areas with damage or alterations should be reported to Highway maintenance for repair.</a:t>
            </a:r>
          </a:p>
          <a:p>
            <a:endParaRPr lang="en-US" sz="2400" dirty="0">
              <a:solidFill>
                <a:srgbClr val="FFFF00"/>
              </a:solidFill>
            </a:endParaRPr>
          </a:p>
        </p:txBody>
      </p:sp>
    </p:spTree>
    <p:extLst>
      <p:ext uri="{BB962C8B-B14F-4D97-AF65-F5344CB8AC3E}">
        <p14:creationId xmlns:p14="http://schemas.microsoft.com/office/powerpoint/2010/main" val="248081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7" name="Right Arrow 6"/>
          <p:cNvSpPr/>
          <p:nvPr/>
        </p:nvSpPr>
        <p:spPr>
          <a:xfrm>
            <a:off x="4705815" y="26093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55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Questionable safety</a:t>
            </a:r>
          </a:p>
        </p:txBody>
      </p:sp>
      <p:sp>
        <p:nvSpPr>
          <p:cNvPr id="3" name="Content Placeholder 2"/>
          <p:cNvSpPr>
            <a:spLocks noGrp="1"/>
          </p:cNvSpPr>
          <p:nvPr>
            <p:ph idx="1"/>
          </p:nvPr>
        </p:nvSpPr>
        <p:spPr/>
        <p:txBody>
          <a:bodyPr>
            <a:normAutofit/>
          </a:bodyPr>
          <a:lstStyle/>
          <a:p>
            <a:r>
              <a:rPr lang="en-US" sz="2400" dirty="0">
                <a:solidFill>
                  <a:srgbClr val="FFFF00"/>
                </a:solidFill>
              </a:rPr>
              <a:t>Unauthorized vehicles</a:t>
            </a:r>
          </a:p>
          <a:p>
            <a:r>
              <a:rPr lang="en-US" sz="2400" dirty="0">
                <a:solidFill>
                  <a:srgbClr val="FFFF00"/>
                </a:solidFill>
              </a:rPr>
              <a:t>Report questionable items in air space areas.</a:t>
            </a:r>
          </a:p>
          <a:p>
            <a:r>
              <a:rPr lang="en-US" sz="2400" dirty="0">
                <a:solidFill>
                  <a:srgbClr val="FFFF00"/>
                </a:solidFill>
              </a:rPr>
              <a:t>Contact Leasee, Highway Maintenance, and Police Powers.</a:t>
            </a:r>
          </a:p>
          <a:p>
            <a:endParaRPr lang="en-US" sz="2400" dirty="0">
              <a:solidFill>
                <a:srgbClr val="FFFF00"/>
              </a:solidFill>
            </a:endParaRPr>
          </a:p>
        </p:txBody>
      </p:sp>
    </p:spTree>
    <p:extLst>
      <p:ext uri="{BB962C8B-B14F-4D97-AF65-F5344CB8AC3E}">
        <p14:creationId xmlns:p14="http://schemas.microsoft.com/office/powerpoint/2010/main" val="1613241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
        <p:nvSpPr>
          <p:cNvPr id="3" name="Right Arrow 2"/>
          <p:cNvSpPr/>
          <p:nvPr/>
        </p:nvSpPr>
        <p:spPr>
          <a:xfrm>
            <a:off x="3256156" y="2743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9087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Trespassing</a:t>
            </a:r>
            <a:r>
              <a:rPr lang="en-US" dirty="0">
                <a:solidFill>
                  <a:srgbClr val="C00000"/>
                </a:solidFill>
              </a:rPr>
              <a:t> 	</a:t>
            </a:r>
          </a:p>
        </p:txBody>
      </p:sp>
      <p:sp>
        <p:nvSpPr>
          <p:cNvPr id="3" name="Content Placeholder 2"/>
          <p:cNvSpPr>
            <a:spLocks noGrp="1"/>
          </p:cNvSpPr>
          <p:nvPr>
            <p:ph idx="1"/>
          </p:nvPr>
        </p:nvSpPr>
        <p:spPr/>
        <p:txBody>
          <a:bodyPr>
            <a:normAutofit/>
          </a:bodyPr>
          <a:lstStyle/>
          <a:p>
            <a:r>
              <a:rPr lang="en-US" sz="2400" dirty="0">
                <a:solidFill>
                  <a:srgbClr val="FFFF00"/>
                </a:solidFill>
              </a:rPr>
              <a:t>Homeless Living Under Bridges</a:t>
            </a:r>
          </a:p>
          <a:p>
            <a:r>
              <a:rPr lang="en-US" sz="2400" dirty="0">
                <a:solidFill>
                  <a:srgbClr val="FFFF00"/>
                </a:solidFill>
              </a:rPr>
              <a:t>Safety, Health and Litter Concerns</a:t>
            </a:r>
          </a:p>
          <a:p>
            <a:r>
              <a:rPr lang="en-US" sz="2400" dirty="0">
                <a:solidFill>
                  <a:srgbClr val="FFFF00"/>
                </a:solidFill>
              </a:rPr>
              <a:t>Do not approach the person(s)</a:t>
            </a:r>
          </a:p>
          <a:p>
            <a:r>
              <a:rPr lang="en-US" sz="2400" dirty="0">
                <a:solidFill>
                  <a:srgbClr val="FFFF00"/>
                </a:solidFill>
              </a:rPr>
              <a:t>Contact Highway Maintenance </a:t>
            </a:r>
          </a:p>
          <a:p>
            <a:r>
              <a:rPr lang="en-US" sz="2400" dirty="0">
                <a:solidFill>
                  <a:srgbClr val="FFFF00"/>
                </a:solidFill>
              </a:rPr>
              <a:t>Contact Local Police authorities regarding the trespassing.</a:t>
            </a:r>
          </a:p>
          <a:p>
            <a:endParaRPr lang="en-US" sz="2400" dirty="0">
              <a:solidFill>
                <a:srgbClr val="FFFF00"/>
              </a:solidFill>
            </a:endParaRPr>
          </a:p>
        </p:txBody>
      </p:sp>
    </p:spTree>
    <p:extLst>
      <p:ext uri="{BB962C8B-B14F-4D97-AF65-F5344CB8AC3E}">
        <p14:creationId xmlns:p14="http://schemas.microsoft.com/office/powerpoint/2010/main" val="132464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MARKETING CATEGORIES</a:t>
            </a:r>
          </a:p>
        </p:txBody>
      </p:sp>
      <p:sp>
        <p:nvSpPr>
          <p:cNvPr id="3" name="Content Placeholder 2"/>
          <p:cNvSpPr>
            <a:spLocks noGrp="1"/>
          </p:cNvSpPr>
          <p:nvPr>
            <p:ph idx="1"/>
          </p:nvPr>
        </p:nvSpPr>
        <p:spPr>
          <a:xfrm>
            <a:off x="1371600" y="1752600"/>
            <a:ext cx="9601200" cy="4559300"/>
          </a:xfrm>
        </p:spPr>
        <p:txBody>
          <a:bodyPr>
            <a:normAutofit/>
          </a:bodyPr>
          <a:lstStyle/>
          <a:p>
            <a:pPr marL="0" indent="0">
              <a:buNone/>
            </a:pPr>
            <a:r>
              <a:rPr lang="en-US" sz="2800" b="1" dirty="0"/>
              <a:t>General marketable surplus </a:t>
            </a:r>
            <a:r>
              <a:rPr lang="en-US" sz="2800" dirty="0"/>
              <a:t>- Stand-alone parcels containing characteristics of independent utility (separate entity), allowing for productive use without the need for assemblage to another parcel of land. </a:t>
            </a:r>
          </a:p>
          <a:p>
            <a:pPr marL="0" indent="0">
              <a:buNone/>
            </a:pPr>
            <a:r>
              <a:rPr lang="en-US" sz="2800" dirty="0"/>
              <a:t>Any parcel, vacant or improved, that has a perceived or real value within the marketplace can be considered general marketable. </a:t>
            </a:r>
          </a:p>
          <a:p>
            <a:pPr marL="0" indent="0">
              <a:buNone/>
            </a:pPr>
            <a:endParaRPr lang="en-US" sz="2800" dirty="0"/>
          </a:p>
          <a:p>
            <a:pPr marL="0" lvl="0" indent="0">
              <a:buNone/>
            </a:pPr>
            <a:r>
              <a:rPr lang="en-US" sz="2800" dirty="0">
                <a:solidFill>
                  <a:srgbClr val="FF0000"/>
                </a:solidFill>
              </a:rPr>
              <a:t>Definition of value used: Market Value</a:t>
            </a:r>
          </a:p>
          <a:p>
            <a:pPr marL="0" indent="0">
              <a:buNone/>
            </a:pPr>
            <a:endParaRPr lang="en-US" dirty="0"/>
          </a:p>
        </p:txBody>
      </p:sp>
    </p:spTree>
    <p:extLst>
      <p:ext uri="{BB962C8B-B14F-4D97-AF65-F5344CB8AC3E}">
        <p14:creationId xmlns:p14="http://schemas.microsoft.com/office/powerpoint/2010/main" val="1453079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“new” assessed value</a:t>
            </a:r>
          </a:p>
        </p:txBody>
      </p:sp>
      <p:sp>
        <p:nvSpPr>
          <p:cNvPr id="3" name="Content Placeholder 2"/>
          <p:cNvSpPr>
            <a:spLocks noGrp="1"/>
          </p:cNvSpPr>
          <p:nvPr>
            <p:ph idx="1"/>
          </p:nvPr>
        </p:nvSpPr>
        <p:spPr/>
        <p:txBody>
          <a:bodyPr>
            <a:normAutofit/>
          </a:bodyPr>
          <a:lstStyle/>
          <a:p>
            <a:r>
              <a:rPr lang="en-US" sz="2400" dirty="0">
                <a:solidFill>
                  <a:srgbClr val="FFFF00"/>
                </a:solidFill>
              </a:rPr>
              <a:t>New information is in the Real Estate Manual for the Assessed Value approach.</a:t>
            </a:r>
          </a:p>
          <a:p>
            <a:r>
              <a:rPr lang="en-US" sz="2400" dirty="0">
                <a:solidFill>
                  <a:srgbClr val="FFFF00"/>
                </a:solidFill>
              </a:rPr>
              <a:t>Limited and non-marketable parcel under $15,000 can use the abutters land value to determine the value of the surplus land parcel.</a:t>
            </a:r>
          </a:p>
          <a:p>
            <a:r>
              <a:rPr lang="en-US" sz="2400" dirty="0">
                <a:solidFill>
                  <a:srgbClr val="FFFF00"/>
                </a:solidFill>
              </a:rPr>
              <a:t>The approach will save on cost of appraisals and speed up the sale process on these parcels.</a:t>
            </a:r>
          </a:p>
          <a:p>
            <a:endParaRPr lang="en-US" sz="2400" dirty="0">
              <a:solidFill>
                <a:srgbClr val="FFFF00"/>
              </a:solidFill>
            </a:endParaRPr>
          </a:p>
        </p:txBody>
      </p:sp>
    </p:spTree>
    <p:extLst>
      <p:ext uri="{BB962C8B-B14F-4D97-AF65-F5344CB8AC3E}">
        <p14:creationId xmlns:p14="http://schemas.microsoft.com/office/powerpoint/2010/main" val="1167150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0"/>
            <a:ext cx="12061370" cy="6858000"/>
          </a:xfrm>
          <a:prstGeom prst="rect">
            <a:avLst/>
          </a:prstGeom>
        </p:spPr>
      </p:pic>
    </p:spTree>
    <p:extLst>
      <p:ext uri="{BB962C8B-B14F-4D97-AF65-F5344CB8AC3E}">
        <p14:creationId xmlns:p14="http://schemas.microsoft.com/office/powerpoint/2010/main" val="4052500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315845"/>
            <a:ext cx="10820400" cy="4902394"/>
          </a:xfrm>
        </p:spPr>
        <p:txBody>
          <a:bodyPr>
            <a:noAutofit/>
          </a:bodyPr>
          <a:lstStyle/>
          <a:p>
            <a:r>
              <a:rPr lang="en-US" sz="2400" dirty="0">
                <a:solidFill>
                  <a:srgbClr val="FFFF00"/>
                </a:solidFill>
              </a:rPr>
              <a:t>Reminder,  whenever possible properties with a value under $15,000, complete the accessed value. This will also save money on competing appraisals.</a:t>
            </a:r>
          </a:p>
          <a:p>
            <a:endParaRPr lang="en-US" sz="2400" dirty="0">
              <a:solidFill>
                <a:srgbClr val="FFFF00"/>
              </a:solidFill>
            </a:endParaRPr>
          </a:p>
          <a:p>
            <a:r>
              <a:rPr lang="en-US" sz="2400" dirty="0">
                <a:solidFill>
                  <a:srgbClr val="FFFF00"/>
                </a:solidFill>
              </a:rPr>
              <a:t>The process will also speed up the preparation  of getting a parcel ready for a sale.	</a:t>
            </a:r>
          </a:p>
          <a:p>
            <a:endParaRPr lang="en-US" sz="2400" dirty="0">
              <a:solidFill>
                <a:srgbClr val="FFFF00"/>
              </a:solidFill>
            </a:endParaRPr>
          </a:p>
          <a:p>
            <a:r>
              <a:rPr lang="en-US" sz="2400" dirty="0">
                <a:solidFill>
                  <a:srgbClr val="FFFF00"/>
                </a:solidFill>
              </a:rPr>
              <a:t>Reminder, this can only be used on non-marketable and limited marketable parcels.</a:t>
            </a:r>
          </a:p>
          <a:p>
            <a:endParaRPr lang="en-US" sz="2400" dirty="0">
              <a:solidFill>
                <a:srgbClr val="FFFF00"/>
              </a:solidFill>
            </a:endParaRPr>
          </a:p>
          <a:p>
            <a:r>
              <a:rPr lang="en-US" sz="2400" dirty="0">
                <a:solidFill>
                  <a:srgbClr val="FFFF00"/>
                </a:solidFill>
              </a:rPr>
              <a:t>It can not be used on agricultural non-farmstead, marshland or agricultural forest.</a:t>
            </a:r>
          </a:p>
        </p:txBody>
      </p:sp>
    </p:spTree>
    <p:extLst>
      <p:ext uri="{BB962C8B-B14F-4D97-AF65-F5344CB8AC3E}">
        <p14:creationId xmlns:p14="http://schemas.microsoft.com/office/powerpoint/2010/main" val="3793746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Federal approval</a:t>
            </a:r>
          </a:p>
        </p:txBody>
      </p:sp>
      <p:sp>
        <p:nvSpPr>
          <p:cNvPr id="3" name="Content Placeholder 2"/>
          <p:cNvSpPr>
            <a:spLocks noGrp="1"/>
          </p:cNvSpPr>
          <p:nvPr>
            <p:ph idx="1"/>
          </p:nvPr>
        </p:nvSpPr>
        <p:spPr/>
        <p:txBody>
          <a:bodyPr>
            <a:normAutofit/>
          </a:bodyPr>
          <a:lstStyle/>
          <a:p>
            <a:r>
              <a:rPr lang="en-US" sz="2400" dirty="0">
                <a:solidFill>
                  <a:srgbClr val="FFFF00"/>
                </a:solidFill>
              </a:rPr>
              <a:t>All parcel sales on an interstate highway, require approval from FHWA</a:t>
            </a:r>
          </a:p>
          <a:p>
            <a:r>
              <a:rPr lang="en-US" sz="2400" dirty="0">
                <a:solidFill>
                  <a:srgbClr val="FFFF00"/>
                </a:solidFill>
              </a:rPr>
              <a:t>Prior to summiting sales packets, work with the central office on getting required information over to Federal Highways for sign off approval.</a:t>
            </a:r>
          </a:p>
          <a:p>
            <a:endParaRPr lang="en-US" sz="2400" dirty="0">
              <a:solidFill>
                <a:srgbClr val="FFFF00"/>
              </a:solidFill>
            </a:endParaRPr>
          </a:p>
        </p:txBody>
      </p:sp>
    </p:spTree>
    <p:extLst>
      <p:ext uri="{BB962C8B-B14F-4D97-AF65-F5344CB8AC3E}">
        <p14:creationId xmlns:p14="http://schemas.microsoft.com/office/powerpoint/2010/main" val="2514046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Reminder</a:t>
            </a:r>
          </a:p>
        </p:txBody>
      </p:sp>
      <p:sp>
        <p:nvSpPr>
          <p:cNvPr id="3" name="Content Placeholder 2"/>
          <p:cNvSpPr>
            <a:spLocks noGrp="1"/>
          </p:cNvSpPr>
          <p:nvPr>
            <p:ph idx="1"/>
          </p:nvPr>
        </p:nvSpPr>
        <p:spPr/>
        <p:txBody>
          <a:bodyPr>
            <a:normAutofit/>
          </a:bodyPr>
          <a:lstStyle/>
          <a:p>
            <a:r>
              <a:rPr lang="en-US" sz="2400" dirty="0">
                <a:solidFill>
                  <a:srgbClr val="FFFF00"/>
                </a:solidFill>
              </a:rPr>
              <a:t>Prior to any building sale, We need to notify DBM of the sale.</a:t>
            </a:r>
          </a:p>
          <a:p>
            <a:r>
              <a:rPr lang="en-US" sz="2400" dirty="0">
                <a:solidFill>
                  <a:srgbClr val="FFFF00"/>
                </a:solidFill>
              </a:rPr>
              <a:t>Verify they approve of the sale and if they have a need for the building prior to a sale.</a:t>
            </a:r>
          </a:p>
          <a:p>
            <a:r>
              <a:rPr lang="en-US" sz="2400" dirty="0">
                <a:solidFill>
                  <a:srgbClr val="FFFF00"/>
                </a:solidFill>
              </a:rPr>
              <a:t>All buildings in your inventory need to be added to the DBM inventory.</a:t>
            </a:r>
          </a:p>
          <a:p>
            <a:r>
              <a:rPr lang="en-US" sz="2400" dirty="0">
                <a:solidFill>
                  <a:srgbClr val="FFFF00"/>
                </a:solidFill>
              </a:rPr>
              <a:t>All buildings  within your inventory and buildings acquired that are not going to be razed immediately, need to go through Risk Management to verify if they should be insured.</a:t>
            </a:r>
          </a:p>
        </p:txBody>
      </p:sp>
    </p:spTree>
    <p:extLst>
      <p:ext uri="{BB962C8B-B14F-4D97-AF65-F5344CB8AC3E}">
        <p14:creationId xmlns:p14="http://schemas.microsoft.com/office/powerpoint/2010/main" val="4199402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Moving forward</a:t>
            </a:r>
          </a:p>
        </p:txBody>
      </p:sp>
      <p:sp>
        <p:nvSpPr>
          <p:cNvPr id="3" name="Content Placeholder 2"/>
          <p:cNvSpPr>
            <a:spLocks noGrp="1"/>
          </p:cNvSpPr>
          <p:nvPr>
            <p:ph idx="1"/>
          </p:nvPr>
        </p:nvSpPr>
        <p:spPr/>
        <p:txBody>
          <a:bodyPr>
            <a:normAutofit/>
          </a:bodyPr>
          <a:lstStyle/>
          <a:p>
            <a:r>
              <a:rPr lang="en-US" sz="2400" dirty="0">
                <a:solidFill>
                  <a:srgbClr val="FFFF00"/>
                </a:solidFill>
              </a:rPr>
              <a:t>All sales packet files coming to the Central Office, please send electronically.  </a:t>
            </a:r>
          </a:p>
          <a:p>
            <a:r>
              <a:rPr lang="en-US" sz="2400" dirty="0">
                <a:solidFill>
                  <a:srgbClr val="FFFF00"/>
                </a:solidFill>
              </a:rPr>
              <a:t>The change will save money in paper, copier costs and currier fee’s </a:t>
            </a:r>
          </a:p>
          <a:p>
            <a:r>
              <a:rPr lang="en-US" sz="2400" dirty="0">
                <a:solidFill>
                  <a:srgbClr val="FFFF00"/>
                </a:solidFill>
              </a:rPr>
              <a:t>We will also be working in the direction of electronic signatures from the Secretary and the Governor.</a:t>
            </a:r>
          </a:p>
          <a:p>
            <a:endParaRPr lang="en-US" sz="2400" dirty="0">
              <a:solidFill>
                <a:srgbClr val="FFFF00"/>
              </a:solidFill>
            </a:endParaRPr>
          </a:p>
        </p:txBody>
      </p:sp>
    </p:spTree>
    <p:extLst>
      <p:ext uri="{BB962C8B-B14F-4D97-AF65-F5344CB8AC3E}">
        <p14:creationId xmlns:p14="http://schemas.microsoft.com/office/powerpoint/2010/main" val="2585203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Fiscal 2017 sales results</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8884453"/>
              </p:ext>
            </p:extLst>
          </p:nvPr>
        </p:nvGraphicFramePr>
        <p:xfrm>
          <a:off x="78060" y="1449663"/>
          <a:ext cx="11987562" cy="5408346"/>
        </p:xfrm>
        <a:graphic>
          <a:graphicData uri="http://schemas.openxmlformats.org/drawingml/2006/table">
            <a:tbl>
              <a:tblPr>
                <a:tableStyleId>{5C22544A-7EE6-4342-B048-85BDC9FD1C3A}</a:tableStyleId>
              </a:tblPr>
              <a:tblGrid>
                <a:gridCol w="3053435">
                  <a:extLst>
                    <a:ext uri="{9D8B030D-6E8A-4147-A177-3AD203B41FA5}">
                      <a16:colId xmlns:a16="http://schemas.microsoft.com/office/drawing/2014/main" val="20000"/>
                    </a:ext>
                  </a:extLst>
                </a:gridCol>
                <a:gridCol w="1375932">
                  <a:extLst>
                    <a:ext uri="{9D8B030D-6E8A-4147-A177-3AD203B41FA5}">
                      <a16:colId xmlns:a16="http://schemas.microsoft.com/office/drawing/2014/main" val="20001"/>
                    </a:ext>
                  </a:extLst>
                </a:gridCol>
                <a:gridCol w="1055508">
                  <a:extLst>
                    <a:ext uri="{9D8B030D-6E8A-4147-A177-3AD203B41FA5}">
                      <a16:colId xmlns:a16="http://schemas.microsoft.com/office/drawing/2014/main" val="20002"/>
                    </a:ext>
                  </a:extLst>
                </a:gridCol>
                <a:gridCol w="1112053">
                  <a:extLst>
                    <a:ext uri="{9D8B030D-6E8A-4147-A177-3AD203B41FA5}">
                      <a16:colId xmlns:a16="http://schemas.microsoft.com/office/drawing/2014/main" val="20003"/>
                    </a:ext>
                  </a:extLst>
                </a:gridCol>
                <a:gridCol w="1225144">
                  <a:extLst>
                    <a:ext uri="{9D8B030D-6E8A-4147-A177-3AD203B41FA5}">
                      <a16:colId xmlns:a16="http://schemas.microsoft.com/office/drawing/2014/main" val="20004"/>
                    </a:ext>
                  </a:extLst>
                </a:gridCol>
                <a:gridCol w="1055508">
                  <a:extLst>
                    <a:ext uri="{9D8B030D-6E8A-4147-A177-3AD203B41FA5}">
                      <a16:colId xmlns:a16="http://schemas.microsoft.com/office/drawing/2014/main" val="20005"/>
                    </a:ext>
                  </a:extLst>
                </a:gridCol>
                <a:gridCol w="1055508">
                  <a:extLst>
                    <a:ext uri="{9D8B030D-6E8A-4147-A177-3AD203B41FA5}">
                      <a16:colId xmlns:a16="http://schemas.microsoft.com/office/drawing/2014/main" val="20006"/>
                    </a:ext>
                  </a:extLst>
                </a:gridCol>
                <a:gridCol w="1149750">
                  <a:extLst>
                    <a:ext uri="{9D8B030D-6E8A-4147-A177-3AD203B41FA5}">
                      <a16:colId xmlns:a16="http://schemas.microsoft.com/office/drawing/2014/main" val="20007"/>
                    </a:ext>
                  </a:extLst>
                </a:gridCol>
                <a:gridCol w="904724">
                  <a:extLst>
                    <a:ext uri="{9D8B030D-6E8A-4147-A177-3AD203B41FA5}">
                      <a16:colId xmlns:a16="http://schemas.microsoft.com/office/drawing/2014/main" val="20008"/>
                    </a:ext>
                  </a:extLst>
                </a:gridCol>
              </a:tblGrid>
              <a:tr h="139107">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00"/>
                  </a:ext>
                </a:extLst>
              </a:tr>
              <a:tr h="139107">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01"/>
                  </a:ext>
                </a:extLst>
              </a:tr>
              <a:tr h="139107">
                <a:tc>
                  <a:txBody>
                    <a:bodyPr/>
                    <a:lstStyle/>
                    <a:p>
                      <a:pPr algn="ctr"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extLst>
                  <a:ext uri="{0D108BD9-81ED-4DB2-BD59-A6C34878D82A}">
                    <a16:rowId xmlns:a16="http://schemas.microsoft.com/office/drawing/2014/main" val="10002"/>
                  </a:ext>
                </a:extLst>
              </a:tr>
              <a:tr h="139107">
                <a:tc>
                  <a:txBody>
                    <a:bodyPr/>
                    <a:lstStyle/>
                    <a:p>
                      <a:pPr algn="ctr"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extLst>
                  <a:ext uri="{0D108BD9-81ED-4DB2-BD59-A6C34878D82A}">
                    <a16:rowId xmlns:a16="http://schemas.microsoft.com/office/drawing/2014/main" val="10003"/>
                  </a:ext>
                </a:extLst>
              </a:tr>
              <a:tr h="139107">
                <a:tc>
                  <a:txBody>
                    <a:bodyPr/>
                    <a:lstStyle/>
                    <a:p>
                      <a:pPr algn="ctr"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extLst>
                  <a:ext uri="{0D108BD9-81ED-4DB2-BD59-A6C34878D82A}">
                    <a16:rowId xmlns:a16="http://schemas.microsoft.com/office/drawing/2014/main" val="10004"/>
                  </a:ext>
                </a:extLst>
              </a:tr>
              <a:tr h="168088">
                <a:tc gridSpan="7">
                  <a:txBody>
                    <a:bodyPr/>
                    <a:lstStyle/>
                    <a:p>
                      <a:pPr algn="ctr" fontAlgn="b"/>
                      <a:r>
                        <a:rPr lang="en-US" sz="700" u="none" strike="noStrike" dirty="0">
                          <a:effectLst/>
                        </a:rPr>
                        <a:t>Regional Surplus Land Sales/Lease/Rental - FY17</a:t>
                      </a:r>
                      <a:endParaRPr lang="en-US" sz="700" b="1" i="0" u="none" strike="noStrike" dirty="0">
                        <a:solidFill>
                          <a:srgbClr val="000000"/>
                        </a:solidFill>
                        <a:effectLst/>
                        <a:latin typeface="Arial" panose="020B0604020202020204" pitchFamily="34" charset="0"/>
                      </a:endParaRPr>
                    </a:p>
                  </a:txBody>
                  <a:tcPr marL="4328" marR="4328" marT="432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extLst>
                  <a:ext uri="{0D108BD9-81ED-4DB2-BD59-A6C34878D82A}">
                    <a16:rowId xmlns:a16="http://schemas.microsoft.com/office/drawing/2014/main" val="10005"/>
                  </a:ext>
                </a:extLst>
              </a:tr>
              <a:tr h="169059">
                <a:tc>
                  <a:txBody>
                    <a:bodyPr/>
                    <a:lstStyle/>
                    <a:p>
                      <a:pPr algn="ctr" fontAlgn="b"/>
                      <a:endParaRPr lang="en-US" sz="700" b="1" i="0" u="none" strike="noStrike" dirty="0">
                        <a:solidFill>
                          <a:srgbClr val="000000"/>
                        </a:solidFill>
                        <a:effectLst/>
                        <a:latin typeface="Arial" panose="020B0604020202020204" pitchFamily="34" charset="0"/>
                      </a:endParaRPr>
                    </a:p>
                  </a:txBody>
                  <a:tcPr marL="4328" marR="4328" marT="4328" marB="0" anchor="b"/>
                </a:tc>
                <a:tc>
                  <a:txBody>
                    <a:bodyPr/>
                    <a:lstStyle/>
                    <a:p>
                      <a:pPr algn="ctr" fontAlgn="b"/>
                      <a:endParaRPr lang="en-US" sz="800" b="1" i="0" u="none" strike="noStrike" dirty="0">
                        <a:solidFill>
                          <a:srgbClr val="000000"/>
                        </a:solidFill>
                        <a:effectLst/>
                        <a:latin typeface="Arial" panose="020B0604020202020204" pitchFamily="34" charset="0"/>
                      </a:endParaRPr>
                    </a:p>
                  </a:txBody>
                  <a:tcPr marL="4328" marR="4328" marT="4328" marB="0" anchor="b"/>
                </a:tc>
                <a:tc>
                  <a:txBody>
                    <a:bodyPr/>
                    <a:lstStyle/>
                    <a:p>
                      <a:pPr algn="ctr" fontAlgn="b"/>
                      <a:endParaRPr lang="en-US" sz="800" b="1" i="0" u="none" strike="noStrike" dirty="0">
                        <a:solidFill>
                          <a:srgbClr val="000000"/>
                        </a:solidFill>
                        <a:effectLst/>
                        <a:latin typeface="Arial" panose="020B0604020202020204" pitchFamily="34" charset="0"/>
                      </a:endParaRPr>
                    </a:p>
                  </a:txBody>
                  <a:tcPr marL="4328" marR="4328" marT="4328" marB="0" anchor="b"/>
                </a:tc>
                <a:tc>
                  <a:txBody>
                    <a:bodyPr/>
                    <a:lstStyle/>
                    <a:p>
                      <a:pPr algn="ctr" fontAlgn="b"/>
                      <a:endParaRPr lang="en-US" sz="800" b="1" i="0" u="none" strike="noStrike" dirty="0">
                        <a:solidFill>
                          <a:srgbClr val="000000"/>
                        </a:solidFill>
                        <a:effectLst/>
                        <a:latin typeface="Arial" panose="020B0604020202020204" pitchFamily="34" charset="0"/>
                      </a:endParaRPr>
                    </a:p>
                  </a:txBody>
                  <a:tcPr marL="4328" marR="4328" marT="4328" marB="0" anchor="b"/>
                </a:tc>
                <a:tc>
                  <a:txBody>
                    <a:bodyPr/>
                    <a:lstStyle/>
                    <a:p>
                      <a:pPr algn="ctr" fontAlgn="b"/>
                      <a:endParaRPr lang="en-US" sz="800" b="1" i="0" u="none" strike="noStrike" dirty="0">
                        <a:solidFill>
                          <a:srgbClr val="000000"/>
                        </a:solidFill>
                        <a:effectLst/>
                        <a:latin typeface="Arial" panose="020B0604020202020204" pitchFamily="34" charset="0"/>
                      </a:endParaRPr>
                    </a:p>
                  </a:txBody>
                  <a:tcPr marL="4328" marR="4328" marT="4328" marB="0" anchor="b"/>
                </a:tc>
                <a:tc>
                  <a:txBody>
                    <a:bodyPr/>
                    <a:lstStyle/>
                    <a:p>
                      <a:pPr algn="ctr" fontAlgn="b"/>
                      <a:endParaRPr lang="en-US" sz="800" b="1" i="0" u="none" strike="noStrike" dirty="0">
                        <a:solidFill>
                          <a:srgbClr val="000000"/>
                        </a:solidFill>
                        <a:effectLst/>
                        <a:latin typeface="Arial" panose="020B0604020202020204" pitchFamily="34" charset="0"/>
                      </a:endParaRPr>
                    </a:p>
                  </a:txBody>
                  <a:tcPr marL="4328" marR="4328" marT="4328" marB="0" anchor="b"/>
                </a:tc>
                <a:tc>
                  <a:txBody>
                    <a:bodyPr/>
                    <a:lstStyle/>
                    <a:p>
                      <a:pPr algn="ctr"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Arial" panose="020B0604020202020204" pitchFamily="34" charset="0"/>
                      </a:endParaRPr>
                    </a:p>
                  </a:txBody>
                  <a:tcPr marL="4328" marR="4328" marT="4328" marB="0" anchor="b"/>
                </a:tc>
                <a:extLst>
                  <a:ext uri="{0D108BD9-81ED-4DB2-BD59-A6C34878D82A}">
                    <a16:rowId xmlns:a16="http://schemas.microsoft.com/office/drawing/2014/main" val="10006"/>
                  </a:ext>
                </a:extLst>
              </a:tr>
              <a:tr h="144904">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Southwest</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Southeast</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Northeast</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North Central</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Northwest</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07"/>
                  </a:ext>
                </a:extLst>
              </a:tr>
              <a:tr h="139107">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08"/>
                  </a:ext>
                </a:extLst>
              </a:tr>
              <a:tr h="139107">
                <a:tc>
                  <a:txBody>
                    <a:bodyPr/>
                    <a:lstStyle/>
                    <a:p>
                      <a:pPr algn="l" fontAlgn="t"/>
                      <a:r>
                        <a:rPr lang="en-US" sz="600" u="none" strike="noStrike" dirty="0">
                          <a:effectLst/>
                        </a:rPr>
                        <a:t>RE -Sale of Land (5940000)</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967,137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547,859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577,967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44,126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190,972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$2,328,061 </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09"/>
                  </a:ext>
                </a:extLst>
              </a:tr>
              <a:tr h="139107">
                <a:tc>
                  <a:txBody>
                    <a:bodyPr/>
                    <a:lstStyle/>
                    <a:p>
                      <a:pPr algn="l"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0"/>
                  </a:ext>
                </a:extLst>
              </a:tr>
              <a:tr h="340522">
                <a:tc>
                  <a:txBody>
                    <a:bodyPr/>
                    <a:lstStyle/>
                    <a:p>
                      <a:pPr algn="l" fontAlgn="t"/>
                      <a:r>
                        <a:rPr lang="en-US" sz="600" u="none" strike="noStrike" dirty="0">
                          <a:effectLst/>
                        </a:rPr>
                        <a:t>RE - Sale of Building and Personal Property (59410000)</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100,000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454,952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   554,952 </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1"/>
                  </a:ext>
                </a:extLst>
              </a:tr>
              <a:tr h="139107">
                <a:tc>
                  <a:txBody>
                    <a:bodyPr/>
                    <a:lstStyle/>
                    <a:p>
                      <a:pPr algn="l"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2"/>
                  </a:ext>
                </a:extLst>
              </a:tr>
              <a:tr h="139107">
                <a:tc>
                  <a:txBody>
                    <a:bodyPr/>
                    <a:lstStyle/>
                    <a:p>
                      <a:pPr algn="l"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3"/>
                  </a:ext>
                </a:extLst>
              </a:tr>
              <a:tr h="237642">
                <a:tc>
                  <a:txBody>
                    <a:bodyPr/>
                    <a:lstStyle/>
                    <a:p>
                      <a:pPr algn="l" fontAlgn="t"/>
                      <a:r>
                        <a:rPr lang="en-US" sz="600" u="none" strike="noStrike" dirty="0">
                          <a:effectLst/>
                        </a:rPr>
                        <a:t>RE - Lease/Rental Income (5370000)</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275,249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462,296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48,751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5,675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7,206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   799,177 </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4"/>
                  </a:ext>
                </a:extLst>
              </a:tr>
              <a:tr h="139107">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5"/>
                  </a:ext>
                </a:extLst>
              </a:tr>
              <a:tr h="153743">
                <a:tc>
                  <a:txBody>
                    <a:bodyPr/>
                    <a:lstStyle/>
                    <a:p>
                      <a:pPr algn="r" fontAlgn="t"/>
                      <a:r>
                        <a:rPr lang="en-US" sz="600" u="none" strike="noStrike" dirty="0">
                          <a:effectLst/>
                        </a:rPr>
                        <a:t>Total</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1,242,386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1,110,155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1,081,670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49,801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198,178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3,682,190 </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6"/>
                  </a:ext>
                </a:extLst>
              </a:tr>
              <a:tr h="139107">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7"/>
                  </a:ext>
                </a:extLst>
              </a:tr>
              <a:tr h="139107">
                <a:tc>
                  <a:txBody>
                    <a:bodyPr/>
                    <a:lstStyle/>
                    <a:p>
                      <a:pPr algn="r" fontAlgn="t"/>
                      <a:r>
                        <a:rPr lang="en-US" sz="600" u="none" strike="noStrike" dirty="0">
                          <a:effectLst/>
                        </a:rPr>
                        <a:t>Gross Revenue</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    3,682,190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8"/>
                  </a:ext>
                </a:extLst>
              </a:tr>
              <a:tr h="144904">
                <a:tc>
                  <a:txBody>
                    <a:bodyPr/>
                    <a:lstStyle/>
                    <a:p>
                      <a:pPr algn="r" fontAlgn="t"/>
                      <a:r>
                        <a:rPr lang="en-US" sz="600" u="none" strike="noStrike" dirty="0">
                          <a:effectLst/>
                        </a:rPr>
                        <a:t>(Less threshold)</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ctr"/>
                      <a:r>
                        <a:rPr lang="en-US" sz="600" u="none" strike="noStrike" dirty="0">
                          <a:effectLst/>
                        </a:rPr>
                        <a:t> $    2,750,000 </a:t>
                      </a:r>
                      <a:endParaRPr lang="en-US" sz="600" b="0" i="0" u="none" strike="noStrike" dirty="0">
                        <a:solidFill>
                          <a:srgbClr val="000000"/>
                        </a:solidFill>
                        <a:effectLst/>
                        <a:latin typeface="Arial" panose="020B0604020202020204" pitchFamily="34" charset="0"/>
                      </a:endParaRPr>
                    </a:p>
                  </a:txBody>
                  <a:tcPr marL="4328" marR="4328" marT="4328" marB="0" anchor="ctr"/>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 </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19"/>
                  </a:ext>
                </a:extLst>
              </a:tr>
              <a:tr h="139107">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0"/>
                  </a:ext>
                </a:extLst>
              </a:tr>
              <a:tr h="144904">
                <a:tc>
                  <a:txBody>
                    <a:bodyPr/>
                    <a:lstStyle/>
                    <a:p>
                      <a:pPr algn="r" fontAlgn="t"/>
                      <a:r>
                        <a:rPr lang="en-US" sz="600" u="none" strike="noStrike" dirty="0">
                          <a:effectLst/>
                        </a:rPr>
                        <a:t>Surplus</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$932,190 </a:t>
                      </a:r>
                      <a:endParaRPr lang="en-US" sz="600" b="0" i="0" u="none" strike="noStrike" dirty="0">
                        <a:solidFill>
                          <a:srgbClr val="00B05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1"/>
                  </a:ext>
                </a:extLst>
              </a:tr>
              <a:tr h="144904">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2"/>
                  </a:ext>
                </a:extLst>
              </a:tr>
              <a:tr h="139107">
                <a:tc>
                  <a:txBody>
                    <a:bodyPr/>
                    <a:lstStyle/>
                    <a:p>
                      <a:pPr algn="ctr" fontAlgn="t"/>
                      <a:r>
                        <a:rPr lang="en-US" sz="600" u="none" strike="noStrike" dirty="0">
                          <a:effectLst/>
                        </a:rPr>
                        <a:t>Parcels sold</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34</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38</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49</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19</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20</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160</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3"/>
                  </a:ext>
                </a:extLst>
              </a:tr>
              <a:tr h="139107">
                <a:tc>
                  <a:txBody>
                    <a:bodyPr/>
                    <a:lstStyle/>
                    <a:p>
                      <a:pPr algn="ctr" fontAlgn="t"/>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4"/>
                  </a:ext>
                </a:extLst>
              </a:tr>
              <a:tr h="139107">
                <a:tc>
                  <a:txBody>
                    <a:bodyPr/>
                    <a:lstStyle/>
                    <a:p>
                      <a:pPr algn="ctr" fontAlgn="t"/>
                      <a:r>
                        <a:rPr lang="en-US" sz="600" u="none" strike="noStrike" dirty="0">
                          <a:effectLst/>
                        </a:rPr>
                        <a:t>Parcels on Marketing Plan</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44</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33</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24</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28</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45</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r>
                        <a:rPr lang="en-US" sz="600" u="none" strike="noStrike" dirty="0">
                          <a:effectLst/>
                        </a:rPr>
                        <a:t>174</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5"/>
                  </a:ext>
                </a:extLst>
              </a:tr>
              <a:tr h="142894">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800" b="0" i="0" u="none" strike="noStrike" baseline="0"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6"/>
                  </a:ext>
                </a:extLst>
              </a:tr>
              <a:tr h="139107">
                <a:tc>
                  <a:txBody>
                    <a:bodyPr/>
                    <a:lstStyle/>
                    <a:p>
                      <a:pPr algn="ctr" fontAlgn="t"/>
                      <a:r>
                        <a:rPr lang="en-US" sz="600" u="none" strike="noStrike" dirty="0">
                          <a:effectLst/>
                        </a:rPr>
                        <a:t>Large Pending Sales</a:t>
                      </a:r>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tc>
                  <a:txBody>
                    <a:bodyPr/>
                    <a:lstStyle/>
                    <a:p>
                      <a:pPr algn="ctr" fontAlgn="t"/>
                      <a:endParaRPr lang="en-US" sz="600" b="0" i="0" u="none" strike="noStrike" dirty="0">
                        <a:solidFill>
                          <a:srgbClr val="000000"/>
                        </a:solidFill>
                        <a:effectLst/>
                        <a:latin typeface="Arial" panose="020B0604020202020204" pitchFamily="34" charset="0"/>
                      </a:endParaRPr>
                    </a:p>
                  </a:txBody>
                  <a:tcPr marL="4328" marR="4328" marT="4328" marB="0"/>
                </a:tc>
                <a:extLst>
                  <a:ext uri="{0D108BD9-81ED-4DB2-BD59-A6C34878D82A}">
                    <a16:rowId xmlns:a16="http://schemas.microsoft.com/office/drawing/2014/main" val="10027"/>
                  </a:ext>
                </a:extLst>
              </a:tr>
              <a:tr h="139107">
                <a:tc>
                  <a:txBody>
                    <a:bodyPr/>
                    <a:lstStyle/>
                    <a:p>
                      <a:pPr algn="ctr" fontAlgn="t"/>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ctr" fontAlgn="b"/>
                      <a:r>
                        <a:rPr lang="en-US" sz="600" u="none" strike="noStrike" dirty="0">
                          <a:effectLst/>
                        </a:rPr>
                        <a:t>Closing</a:t>
                      </a:r>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28"/>
                  </a:ext>
                </a:extLst>
              </a:tr>
              <a:tr h="139107">
                <a:tc>
                  <a:txBody>
                    <a:bodyPr/>
                    <a:lstStyle/>
                    <a:p>
                      <a:pPr algn="ctr" fontAlgn="t"/>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29"/>
                  </a:ext>
                </a:extLst>
              </a:tr>
              <a:tr h="139107">
                <a:tc>
                  <a:txBody>
                    <a:bodyPr/>
                    <a:lstStyle/>
                    <a:p>
                      <a:pPr algn="ctr" fontAlgn="t"/>
                      <a:r>
                        <a:rPr lang="en-US" sz="600" u="none" strike="noStrike" dirty="0">
                          <a:effectLst/>
                        </a:rPr>
                        <a:t>Layton Ave</a:t>
                      </a:r>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r>
                        <a:rPr lang="en-US" sz="600" u="none" strike="noStrike" dirty="0">
                          <a:effectLst/>
                        </a:rPr>
                        <a:t>$1,800,000 </a:t>
                      </a:r>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ctr" fontAlgn="b"/>
                      <a:r>
                        <a:rPr lang="en-US" sz="600" u="none" strike="noStrike" dirty="0">
                          <a:effectLst/>
                        </a:rPr>
                        <a:t>28-Aug</a:t>
                      </a:r>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30"/>
                  </a:ext>
                </a:extLst>
              </a:tr>
              <a:tr h="139107">
                <a:tc>
                  <a:txBody>
                    <a:bodyPr/>
                    <a:lstStyle/>
                    <a:p>
                      <a:pPr algn="ctr" fontAlgn="b"/>
                      <a:endParaRPr lang="en-US" sz="600" b="1"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31"/>
                  </a:ext>
                </a:extLst>
              </a:tr>
              <a:tr h="139107">
                <a:tc>
                  <a:txBody>
                    <a:bodyPr/>
                    <a:lstStyle/>
                    <a:p>
                      <a:pPr algn="ctr" fontAlgn="t"/>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ctr" fontAlgn="ctr"/>
                      <a:endParaRPr lang="en-US" sz="600" b="0" i="0" u="none" strike="noStrike" dirty="0">
                        <a:solidFill>
                          <a:srgbClr val="000000"/>
                        </a:solidFill>
                        <a:effectLst/>
                        <a:latin typeface="Calibri" panose="020F0502020204030204" pitchFamily="34" charset="0"/>
                      </a:endParaRPr>
                    </a:p>
                  </a:txBody>
                  <a:tcPr marL="4328" marR="4328" marT="4328" marB="0" anchor="ct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32"/>
                  </a:ext>
                </a:extLst>
              </a:tr>
              <a:tr h="139107">
                <a:tc>
                  <a:txBody>
                    <a:bodyPr/>
                    <a:lstStyle/>
                    <a:p>
                      <a:pPr algn="ctr" fontAlgn="t"/>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33"/>
                  </a:ext>
                </a:extLst>
              </a:tr>
              <a:tr h="139107">
                <a:tc>
                  <a:txBody>
                    <a:bodyPr/>
                    <a:lstStyle/>
                    <a:p>
                      <a:pPr algn="ctr" fontAlgn="t"/>
                      <a:endParaRPr lang="en-US" sz="600" b="1" i="0" u="none" strike="noStrike" dirty="0">
                        <a:solidFill>
                          <a:srgbClr val="000000"/>
                        </a:solidFill>
                        <a:effectLst/>
                        <a:latin typeface="Arial" panose="020B0604020202020204" pitchFamily="34" charset="0"/>
                      </a:endParaRPr>
                    </a:p>
                  </a:txBody>
                  <a:tcPr marL="4328" marR="4328" marT="4328" marB="0"/>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34"/>
                  </a:ext>
                </a:extLst>
              </a:tr>
              <a:tr h="139107">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r>
                        <a:rPr lang="en-US" sz="600" u="none" strike="noStrike" dirty="0">
                          <a:effectLst/>
                        </a:rPr>
                        <a:t>TOTAL</a:t>
                      </a:r>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r" fontAlgn="b"/>
                      <a:r>
                        <a:rPr lang="en-US" sz="600" u="none" strike="noStrike" dirty="0">
                          <a:effectLst/>
                        </a:rPr>
                        <a:t>$1,800,000 </a:t>
                      </a:r>
                      <a:endParaRPr lang="en-US" sz="600" b="1"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4328" marR="4328" marT="4328" marB="0" anchor="b"/>
                </a:tc>
                <a:extLst>
                  <a:ext uri="{0D108BD9-81ED-4DB2-BD59-A6C34878D82A}">
                    <a16:rowId xmlns:a16="http://schemas.microsoft.com/office/drawing/2014/main" val="10035"/>
                  </a:ext>
                </a:extLst>
              </a:tr>
            </a:tbl>
          </a:graphicData>
        </a:graphic>
      </p:graphicFrame>
    </p:spTree>
    <p:extLst>
      <p:ext uri="{BB962C8B-B14F-4D97-AF65-F5344CB8AC3E}">
        <p14:creationId xmlns:p14="http://schemas.microsoft.com/office/powerpoint/2010/main" val="1362907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9924" y="113773"/>
            <a:ext cx="8881071" cy="6640959"/>
          </a:xfrm>
          <a:prstGeom prst="rect">
            <a:avLst/>
          </a:prstGeom>
        </p:spPr>
      </p:pic>
    </p:spTree>
    <p:extLst>
      <p:ext uri="{BB962C8B-B14F-4D97-AF65-F5344CB8AC3E}">
        <p14:creationId xmlns:p14="http://schemas.microsoft.com/office/powerpoint/2010/main" val="3003217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Fiscal 2018</a:t>
            </a:r>
          </a:p>
        </p:txBody>
      </p:sp>
      <p:sp>
        <p:nvSpPr>
          <p:cNvPr id="3" name="Content Placeholder 2"/>
          <p:cNvSpPr>
            <a:spLocks noGrp="1"/>
          </p:cNvSpPr>
          <p:nvPr>
            <p:ph idx="1"/>
          </p:nvPr>
        </p:nvSpPr>
        <p:spPr/>
        <p:txBody>
          <a:bodyPr>
            <a:normAutofit/>
          </a:bodyPr>
          <a:lstStyle/>
          <a:p>
            <a:r>
              <a:rPr lang="en-US" sz="6000" dirty="0">
                <a:solidFill>
                  <a:srgbClr val="FFFF00"/>
                </a:solidFill>
              </a:rPr>
              <a:t>Sales Budget: $6 Million</a:t>
            </a:r>
          </a:p>
        </p:txBody>
      </p:sp>
    </p:spTree>
    <p:extLst>
      <p:ext uri="{BB962C8B-B14F-4D97-AF65-F5344CB8AC3E}">
        <p14:creationId xmlns:p14="http://schemas.microsoft.com/office/powerpoint/2010/main" val="92809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384659"/>
            <a:ext cx="7912100" cy="6143668"/>
          </a:xfrm>
          <a:prstGeom prst="rect">
            <a:avLst/>
          </a:prstGeom>
        </p:spPr>
      </p:pic>
    </p:spTree>
    <p:extLst>
      <p:ext uri="{BB962C8B-B14F-4D97-AF65-F5344CB8AC3E}">
        <p14:creationId xmlns:p14="http://schemas.microsoft.com/office/powerpoint/2010/main" val="225597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MARKETING CATEGORIES</a:t>
            </a:r>
          </a:p>
        </p:txBody>
      </p:sp>
      <p:sp>
        <p:nvSpPr>
          <p:cNvPr id="3" name="Content Placeholder 2"/>
          <p:cNvSpPr>
            <a:spLocks noGrp="1"/>
          </p:cNvSpPr>
          <p:nvPr>
            <p:ph idx="1"/>
          </p:nvPr>
        </p:nvSpPr>
        <p:spPr/>
        <p:txBody>
          <a:bodyPr/>
          <a:lstStyle/>
          <a:p>
            <a:pPr marL="0" indent="0">
              <a:buNone/>
            </a:pPr>
            <a:r>
              <a:rPr lang="en-US" sz="2800" b="1" dirty="0"/>
              <a:t>Limited marketable surplus </a:t>
            </a:r>
            <a:r>
              <a:rPr lang="en-US" sz="2800" dirty="0"/>
              <a:t>- Parcels of land lacking those characteristics, necessary for independent development. These parcels may have a potential for assemblage with two or more abutting properties. </a:t>
            </a:r>
          </a:p>
          <a:p>
            <a:pPr marL="0" indent="0">
              <a:buNone/>
            </a:pPr>
            <a:endParaRPr lang="en-US" sz="2800" dirty="0"/>
          </a:p>
          <a:p>
            <a:pPr marL="0" indent="0">
              <a:buNone/>
            </a:pPr>
            <a:r>
              <a:rPr lang="en-US" sz="2800" dirty="0">
                <a:solidFill>
                  <a:srgbClr val="FF0000"/>
                </a:solidFill>
              </a:rPr>
              <a:t>Definition of value used: Contributory Value</a:t>
            </a:r>
          </a:p>
        </p:txBody>
      </p:sp>
    </p:spTree>
    <p:extLst>
      <p:ext uri="{BB962C8B-B14F-4D97-AF65-F5344CB8AC3E}">
        <p14:creationId xmlns:p14="http://schemas.microsoft.com/office/powerpoint/2010/main" val="362014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32" y="241301"/>
            <a:ext cx="8245468" cy="6402524"/>
          </a:xfrm>
          <a:prstGeom prst="rect">
            <a:avLst/>
          </a:prstGeom>
        </p:spPr>
      </p:pic>
    </p:spTree>
    <p:extLst>
      <p:ext uri="{BB962C8B-B14F-4D97-AF65-F5344CB8AC3E}">
        <p14:creationId xmlns:p14="http://schemas.microsoft.com/office/powerpoint/2010/main" val="396917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MARKETING CATEGORIES</a:t>
            </a:r>
          </a:p>
        </p:txBody>
      </p:sp>
      <p:sp>
        <p:nvSpPr>
          <p:cNvPr id="3" name="Content Placeholder 2"/>
          <p:cNvSpPr>
            <a:spLocks noGrp="1"/>
          </p:cNvSpPr>
          <p:nvPr>
            <p:ph idx="1"/>
          </p:nvPr>
        </p:nvSpPr>
        <p:spPr/>
        <p:txBody>
          <a:bodyPr/>
          <a:lstStyle/>
          <a:p>
            <a:pPr marL="0" indent="0">
              <a:buNone/>
            </a:pPr>
            <a:r>
              <a:rPr lang="en-US" sz="2800" b="1" dirty="0"/>
              <a:t>Non-marketable surplus </a:t>
            </a:r>
            <a:r>
              <a:rPr lang="en-US" sz="2800" dirty="0"/>
              <a:t>- Parcels of land lacking those characteristics, necessary for independent development. These parcels have the potential for assemblage with only one abutting property. </a:t>
            </a:r>
          </a:p>
          <a:p>
            <a:pPr marL="0" indent="0">
              <a:buNone/>
            </a:pPr>
            <a:endParaRPr lang="en-US" dirty="0"/>
          </a:p>
          <a:p>
            <a:pPr marL="0" indent="0">
              <a:buNone/>
            </a:pPr>
            <a:r>
              <a:rPr lang="en-US" sz="2800" dirty="0">
                <a:solidFill>
                  <a:srgbClr val="FF0000"/>
                </a:solidFill>
              </a:rPr>
              <a:t>Definition of value used: Contributory Value</a:t>
            </a:r>
          </a:p>
          <a:p>
            <a:pPr marL="0" indent="0">
              <a:buNone/>
            </a:pPr>
            <a:endParaRPr lang="en-US" dirty="0"/>
          </a:p>
        </p:txBody>
      </p:sp>
    </p:spTree>
    <p:extLst>
      <p:ext uri="{BB962C8B-B14F-4D97-AF65-F5344CB8AC3E}">
        <p14:creationId xmlns:p14="http://schemas.microsoft.com/office/powerpoint/2010/main" val="1405982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841" y="219825"/>
            <a:ext cx="8297423" cy="6435295"/>
          </a:xfrm>
          <a:prstGeom prst="rect">
            <a:avLst/>
          </a:prstGeom>
        </p:spPr>
      </p:pic>
      <p:sp>
        <p:nvSpPr>
          <p:cNvPr id="3" name="TextBox 2"/>
          <p:cNvSpPr txBox="1"/>
          <p:nvPr/>
        </p:nvSpPr>
        <p:spPr>
          <a:xfrm>
            <a:off x="922715" y="3350030"/>
            <a:ext cx="2369126" cy="461665"/>
          </a:xfrm>
          <a:prstGeom prst="rect">
            <a:avLst/>
          </a:prstGeom>
          <a:noFill/>
        </p:spPr>
        <p:txBody>
          <a:bodyPr wrap="square" rtlCol="0">
            <a:spAutoFit/>
          </a:bodyPr>
          <a:lstStyle/>
          <a:p>
            <a:r>
              <a:rPr lang="en-US" sz="1200" dirty="0"/>
              <a:t>Property acquired to connect county road to the trunk highway.</a:t>
            </a:r>
          </a:p>
        </p:txBody>
      </p:sp>
      <p:sp>
        <p:nvSpPr>
          <p:cNvPr id="9" name="Freeform 8"/>
          <p:cNvSpPr/>
          <p:nvPr/>
        </p:nvSpPr>
        <p:spPr>
          <a:xfrm>
            <a:off x="3823854" y="2047163"/>
            <a:ext cx="2676699" cy="3067397"/>
          </a:xfrm>
          <a:custGeom>
            <a:avLst/>
            <a:gdLst>
              <a:gd name="connsiteX0" fmla="*/ 0 w 2676699"/>
              <a:gd name="connsiteY0" fmla="*/ 0 h 3067397"/>
              <a:gd name="connsiteX1" fmla="*/ 1039091 w 2676699"/>
              <a:gd name="connsiteY1" fmla="*/ 8313 h 3067397"/>
              <a:gd name="connsiteX2" fmla="*/ 1072342 w 2676699"/>
              <a:gd name="connsiteY2" fmla="*/ 2734887 h 3067397"/>
              <a:gd name="connsiteX3" fmla="*/ 2668386 w 2676699"/>
              <a:gd name="connsiteY3" fmla="*/ 2743200 h 3067397"/>
              <a:gd name="connsiteX4" fmla="*/ 2676699 w 2676699"/>
              <a:gd name="connsiteY4" fmla="*/ 3067397 h 3067397"/>
              <a:gd name="connsiteX5" fmla="*/ 16626 w 2676699"/>
              <a:gd name="connsiteY5" fmla="*/ 3067397 h 3067397"/>
              <a:gd name="connsiteX6" fmla="*/ 0 w 2676699"/>
              <a:gd name="connsiteY6" fmla="*/ 0 h 30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699" h="3067397">
                <a:moveTo>
                  <a:pt x="0" y="0"/>
                </a:moveTo>
                <a:lnTo>
                  <a:pt x="1039091" y="8313"/>
                </a:lnTo>
                <a:lnTo>
                  <a:pt x="1072342" y="2734887"/>
                </a:lnTo>
                <a:lnTo>
                  <a:pt x="2668386" y="2743200"/>
                </a:lnTo>
                <a:lnTo>
                  <a:pt x="2676699" y="3067397"/>
                </a:lnTo>
                <a:lnTo>
                  <a:pt x="16626" y="3067397"/>
                </a:lnTo>
                <a:lnTo>
                  <a:pt x="0" y="0"/>
                </a:lnTo>
                <a:close/>
              </a:path>
            </a:pathLst>
          </a:cu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3291840" y="3574473"/>
            <a:ext cx="1064029" cy="8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7551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573</TotalTime>
  <Words>1859</Words>
  <Application>Microsoft Office PowerPoint</Application>
  <PresentationFormat>Widescreen</PresentationFormat>
  <Paragraphs>200</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Century Gothic</vt:lpstr>
      <vt:lpstr>Franklin Gothic Book</vt:lpstr>
      <vt:lpstr>Times New Roman</vt:lpstr>
      <vt:lpstr>Vapor Trail</vt:lpstr>
      <vt:lpstr>PowerPoint Presentation</vt:lpstr>
      <vt:lpstr>PowerPoint Presentation</vt:lpstr>
      <vt:lpstr>MARKETING CATEGORIES</vt:lpstr>
      <vt:lpstr>MARKETING CATEGORIES</vt:lpstr>
      <vt:lpstr>PowerPoint Presentation</vt:lpstr>
      <vt:lpstr>MARKETING CATEGORIES</vt:lpstr>
      <vt:lpstr>PowerPoint Presentation</vt:lpstr>
      <vt:lpstr>MARKETING CATEGORIES</vt:lpstr>
      <vt:lpstr>PowerPoint Presentation</vt:lpstr>
      <vt:lpstr>DEFINITIONS OF VALUE</vt:lpstr>
      <vt:lpstr>DEFINITIONS OF VALUE</vt:lpstr>
      <vt:lpstr>DEFINITIONS OF VALUE</vt:lpstr>
      <vt:lpstr>DEFINITIONS OF VALUE</vt:lpstr>
      <vt:lpstr>DEFINITIONS OF VALUE</vt:lpstr>
      <vt:lpstr>APPRAISAL METHODS </vt:lpstr>
      <vt:lpstr>APPRAISAL METHODS ACROSS THE FENCE METHOD</vt:lpstr>
      <vt:lpstr>PowerPoint Presentation</vt:lpstr>
      <vt:lpstr>APPRAISAL METHODS BEFORE AND AFTER METHOD</vt:lpstr>
      <vt:lpstr>PowerPoint Presentation</vt:lpstr>
      <vt:lpstr>PowerPoint Presentation</vt:lpstr>
      <vt:lpstr>PowerPoint Presentation</vt:lpstr>
      <vt:lpstr>PowerPoint Presentation</vt:lpstr>
      <vt:lpstr>PowerPoint Presentation</vt:lpstr>
      <vt:lpstr>PowerPoint Presentation</vt:lpstr>
      <vt:lpstr>Land Lease on the water</vt:lpstr>
      <vt:lpstr>PowerPoint Presentation</vt:lpstr>
      <vt:lpstr>Lease of land for Parking in air space area under a overpass</vt:lpstr>
      <vt:lpstr>PowerPoint Presentation</vt:lpstr>
      <vt:lpstr>Partial Improvement</vt:lpstr>
      <vt:lpstr>PowerPoint Presentation</vt:lpstr>
      <vt:lpstr>Alternate Right of way use</vt:lpstr>
      <vt:lpstr>PowerPoint Presentation</vt:lpstr>
      <vt:lpstr>Protecting  Bridges</vt:lpstr>
      <vt:lpstr>PowerPoint Presentation</vt:lpstr>
      <vt:lpstr>security</vt:lpstr>
      <vt:lpstr>PowerPoint Presentation</vt:lpstr>
      <vt:lpstr>Questionable safety</vt:lpstr>
      <vt:lpstr>PowerPoint Presentation</vt:lpstr>
      <vt:lpstr>Trespassing  </vt:lpstr>
      <vt:lpstr>“new” assessed value</vt:lpstr>
      <vt:lpstr>PowerPoint Presentation</vt:lpstr>
      <vt:lpstr>PowerPoint Presentation</vt:lpstr>
      <vt:lpstr>Federal approval</vt:lpstr>
      <vt:lpstr>Reminder</vt:lpstr>
      <vt:lpstr>Moving forward</vt:lpstr>
      <vt:lpstr>Fiscal 2017 sales results </vt:lpstr>
      <vt:lpstr>PowerPoint Presentation</vt:lpstr>
      <vt:lpstr>Fiscal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KRAUSE, MARK J</dc:creator>
  <cp:lastModifiedBy>KOTTKE, ANDREW D</cp:lastModifiedBy>
  <cp:revision>26</cp:revision>
  <dcterms:created xsi:type="dcterms:W3CDTF">2017-08-30T14:37:00Z</dcterms:created>
  <dcterms:modified xsi:type="dcterms:W3CDTF">2017-09-25T14:34:20Z</dcterms:modified>
</cp:coreProperties>
</file>