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6" r:id="rId5"/>
    <p:sldId id="259" r:id="rId6"/>
    <p:sldId id="267" r:id="rId7"/>
    <p:sldId id="268" r:id="rId8"/>
    <p:sldId id="269" r:id="rId9"/>
    <p:sldId id="260" r:id="rId10"/>
    <p:sldId id="264" r:id="rId11"/>
    <p:sldId id="271" r:id="rId12"/>
    <p:sldId id="263" r:id="rId13"/>
    <p:sldId id="270" r:id="rId14"/>
    <p:sldId id="272" r:id="rId15"/>
    <p:sldId id="273" r:id="rId16"/>
    <p:sldId id="265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58" d="100"/>
          <a:sy n="58" d="100"/>
        </p:scale>
        <p:origin x="77" y="1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176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  <p:extLst>
      <p:ext uri="{BB962C8B-B14F-4D97-AF65-F5344CB8AC3E}">
        <p14:creationId xmlns:p14="http://schemas.microsoft.com/office/powerpoint/2010/main" val="3201097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What will be happening after today?  </a:t>
            </a:r>
          </a:p>
          <a:p>
            <a:endParaRPr lang="en-US" dirty="0" smtClean="0"/>
          </a:p>
          <a:p>
            <a:r>
              <a:rPr lang="en-US" dirty="0" smtClean="0"/>
              <a:t>List key next steps and perhaps a phrase or sentence about what the goal will be.  </a:t>
            </a:r>
          </a:p>
          <a:p>
            <a:endParaRPr lang="en-US" dirty="0" smtClean="0"/>
          </a:p>
          <a:p>
            <a:r>
              <a:rPr lang="en-US" dirty="0" smtClean="0"/>
              <a:t>Be as clear as possible – if you don’t have an exact date, include general month/year.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EE1D23-F868-406F-8DF2-192668B08A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75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Cover  topics not yet addressed in prior slides, include them as appropriate.</a:t>
            </a:r>
          </a:p>
          <a:p>
            <a:endParaRPr lang="en-US" smtClean="0"/>
          </a:p>
          <a:p>
            <a:r>
              <a:rPr lang="en-US" smtClean="0"/>
              <a:t>The amount of information should be relevant to allowable time and audience. 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BC077-D707-40B7-9698-BEA7A417DC6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22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Cover  topics not yet addressed in prior slides, include them as appropriate.</a:t>
            </a:r>
          </a:p>
          <a:p>
            <a:endParaRPr lang="en-US" smtClean="0"/>
          </a:p>
          <a:p>
            <a:r>
              <a:rPr lang="en-US" smtClean="0"/>
              <a:t>The amount of information should be relevant to allowable time and audience. 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BC077-D707-40B7-9698-BEA7A417DC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62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Cover  topics not yet addressed in prior slides, include them as appropriate.</a:t>
            </a:r>
          </a:p>
          <a:p>
            <a:endParaRPr lang="en-US" smtClean="0"/>
          </a:p>
          <a:p>
            <a:r>
              <a:rPr lang="en-US" smtClean="0"/>
              <a:t>The amount of information should be relevant to allowable time and audience. 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BC077-D707-40B7-9698-BEA7A417DC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00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What will be happening after today?  </a:t>
            </a:r>
          </a:p>
          <a:p>
            <a:endParaRPr lang="en-US" dirty="0" smtClean="0"/>
          </a:p>
          <a:p>
            <a:r>
              <a:rPr lang="en-US" dirty="0" smtClean="0"/>
              <a:t>List key next steps and perhaps a phrase or sentence about what the goal will be.  </a:t>
            </a:r>
          </a:p>
          <a:p>
            <a:endParaRPr lang="en-US" dirty="0" smtClean="0"/>
          </a:p>
          <a:p>
            <a:r>
              <a:rPr lang="en-US" dirty="0" smtClean="0"/>
              <a:t>Be as clear as possible – if you don’t have an exact date, include general month/year.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EE1D23-F868-406F-8DF2-192668B08A2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3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What will be happening after today?  </a:t>
            </a:r>
          </a:p>
          <a:p>
            <a:endParaRPr lang="en-US" smtClean="0"/>
          </a:p>
          <a:p>
            <a:r>
              <a:rPr lang="en-US" smtClean="0"/>
              <a:t>List key next steps and perhaps a phrase or sentence about what the goal will be.  </a:t>
            </a:r>
          </a:p>
          <a:p>
            <a:endParaRPr lang="en-US" smtClean="0"/>
          </a:p>
          <a:p>
            <a:r>
              <a:rPr lang="en-US" smtClean="0"/>
              <a:t>Be as clear as possible – if you don’t have an exact date, include general month/year.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EE1D23-F868-406F-8DF2-192668B08A2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58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List contact and resources to help get answers. </a:t>
            </a:r>
          </a:p>
          <a:p>
            <a:endParaRPr lang="en-US" smtClean="0"/>
          </a:p>
          <a:p>
            <a:r>
              <a:rPr lang="en-US" smtClean="0"/>
              <a:t>Refer to WisDOT project web site for detailed and ongoing information.  </a:t>
            </a:r>
          </a:p>
          <a:p>
            <a:endParaRPr lang="en-US" smtClean="0"/>
          </a:p>
          <a:p>
            <a:r>
              <a:rPr lang="en-US" smtClean="0"/>
              <a:t>Include name and phone number/email for lead staff.</a:t>
            </a:r>
          </a:p>
          <a:p>
            <a:endParaRPr lang="en-US" smtClean="0"/>
          </a:p>
          <a:p>
            <a:r>
              <a:rPr lang="en-US" smtClean="0"/>
              <a:t>Take Q&amp;A if time allows.</a:t>
            </a:r>
          </a:p>
          <a:p>
            <a:endParaRPr lang="en-US" smtClean="0"/>
          </a:p>
          <a:p>
            <a:r>
              <a:rPr lang="en-US" smtClean="0"/>
              <a:t>End the presentation on a positive note. Thank the audience for their time and attention.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43886-938E-412C-8642-C6867C09FD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0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07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Provide facts, figures and objective data will help to keep the audience focused.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Review political, financial or other information.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Dispel misinformation.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F351C-CD70-4140-875D-38A5148462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8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Provide facts, figures and objective data will help to keep the audience focused.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Review political, financial or other information.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Dispel misinformation.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F351C-CD70-4140-875D-38A5148462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8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3"/>
            <a:r>
              <a:rPr lang="en-US" sz="2000" dirty="0"/>
              <a:t>Depending on region - experience</a:t>
            </a:r>
            <a:endParaRPr lang="en-US" sz="2400" dirty="0"/>
          </a:p>
          <a:p>
            <a:pPr lvl="3"/>
            <a:r>
              <a:rPr lang="en-US" sz="2000" dirty="0"/>
              <a:t>Training staff – on process</a:t>
            </a:r>
            <a:endParaRPr lang="en-US" sz="2400" dirty="0"/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Provide data, facts and figures.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Photos or graphics will enhance retention and understanding.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Consider grouping key periods such as the past 6-12 months and the next 6-12 months.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Be sure to link to hot topics and accurately address those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50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2"/>
            <a:r>
              <a:rPr lang="en-US" sz="2400" dirty="0"/>
              <a:t>Bid process doesn’t change</a:t>
            </a:r>
            <a:endParaRPr lang="en-US" sz="2800" dirty="0"/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Provide data, facts and figures.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Photos or graphics will enhance retention and understanding.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Consider grouping key periods such as the past 6-12 months and the next 6-12 months.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Be sure to link to hot topics and accurately address those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45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lvl="1"/>
            <a:r>
              <a:rPr lang="en-US" sz="2400" dirty="0"/>
              <a:t>Refer to the required Appraisal Scoping Checklist during this meeting.</a:t>
            </a:r>
          </a:p>
          <a:p>
            <a:pPr marL="451896" lvl="1" defTabSz="903793">
              <a:defRPr/>
            </a:pPr>
            <a:r>
              <a:rPr lang="en-US" sz="2800" dirty="0"/>
              <a:t>Project team will be identified during startup meeting</a:t>
            </a:r>
          </a:p>
          <a:p>
            <a:pPr marL="451896" lvl="1" defTabSz="903793">
              <a:defRPr/>
            </a:pPr>
            <a:r>
              <a:rPr lang="en-US" sz="3200" dirty="0"/>
              <a:t>including any complex or unique appraisal concerns </a:t>
            </a:r>
          </a:p>
          <a:p>
            <a:pPr lvl="1"/>
            <a:endParaRPr lang="en-US" sz="2800" dirty="0"/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Be sure to mention appraiser will be invited</a:t>
            </a:r>
            <a:r>
              <a:rPr lang="en-US" baseline="0" dirty="0" smtClean="0">
                <a:latin typeface="Arial" charset="0"/>
                <a:cs typeface="Arial" charset="0"/>
              </a:rPr>
              <a:t> to meeting.</a:t>
            </a:r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1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1"/>
            <a:r>
              <a:rPr lang="en-US" sz="2400" dirty="0"/>
              <a:t>Refer to the required Appraisal Scoping Checklist during this meeting.</a:t>
            </a:r>
          </a:p>
          <a:p>
            <a:pPr marL="451896" lvl="1" defTabSz="903793">
              <a:defRPr/>
            </a:pPr>
            <a:r>
              <a:rPr lang="en-US" sz="2800" dirty="0"/>
              <a:t>Project team will be identified during startup meeting</a:t>
            </a:r>
          </a:p>
          <a:p>
            <a:pPr marL="451896" lvl="1" defTabSz="903793">
              <a:defRPr/>
            </a:pPr>
            <a:r>
              <a:rPr lang="en-US" sz="3200"/>
              <a:t>including any complex or unique appraisal concerns </a:t>
            </a:r>
            <a:endParaRPr lang="en-US" sz="3200" dirty="0"/>
          </a:p>
          <a:p>
            <a:pPr lvl="1"/>
            <a:endParaRPr lang="en-US" sz="2800" dirty="0"/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Provide data, facts and figures.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Photos or graphics will enhance retention and understanding.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Consider grouping key periods such as the past 6-12 months and the next 6-12 months.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Be sure to link to hot topics and accurately address those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29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Clarify issues or answer anticipated questions.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Often the audience does not clearly understand the benefits of the project and may therefore make up their own assumptions which can be inaccurate.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Use the benefits to refute contentious issues. Use factual information on “hot topics” to divert anger and lessen the chance for misunderstanding.</a:t>
            </a: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9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bigail.ringel@dot.wi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m.anderson@dot.wi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Developing the Appraisal Scope of Work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 smtClean="0"/>
              <a:t>Abby Ringel &amp; Pam Anderson</a:t>
            </a:r>
          </a:p>
          <a:p>
            <a:pPr marR="0" eaLnBrk="1" hangingPunct="1"/>
            <a:r>
              <a:rPr lang="en-US" dirty="0" smtClean="0"/>
              <a:t>2017 Statewide Real Estate Conference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Training regional staff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Inclusion to REPM and forms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Implementation</a:t>
            </a:r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 smtClean="0"/>
              <a:t>Fall 2017</a:t>
            </a:r>
          </a:p>
          <a:p>
            <a:pPr marL="365125" lvl="1" indent="-255588">
              <a:lnSpc>
                <a:spcPct val="150000"/>
              </a:lnSpc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2700" dirty="0"/>
              <a:t>Relocation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C909BB-4F79-4543-A1D2-49E632D4A83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REPM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D5144-BC39-4ABE-8D08-25D35D1827C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Appraisal Scoping Checklist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D5144-BC39-4ABE-8D08-25D35D1827C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 of Work Document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Scope of Work Document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D5144-BC39-4ABE-8D08-25D35D1827C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Scoping 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C909BB-4F79-4543-A1D2-49E632D4A83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33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C909BB-4F79-4543-A1D2-49E632D4A83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Abby Ringel</a:t>
            </a:r>
          </a:p>
          <a:p>
            <a:pPr lvl="1"/>
            <a:r>
              <a:rPr lang="en-US" dirty="0" smtClean="0"/>
              <a:t>NE Region Senior Real Estate Specialist </a:t>
            </a:r>
          </a:p>
          <a:p>
            <a:pPr lvl="1"/>
            <a:r>
              <a:rPr lang="en-US" dirty="0" smtClean="0"/>
              <a:t>(920) 492-7708 or </a:t>
            </a:r>
            <a:r>
              <a:rPr lang="en-US" dirty="0" smtClean="0">
                <a:hlinkClick r:id="rId3"/>
              </a:rPr>
              <a:t>abigail.ringel@dot.wi.gov</a:t>
            </a:r>
            <a:endParaRPr lang="en-US" dirty="0" smtClean="0"/>
          </a:p>
          <a:p>
            <a:pPr marL="392113" lvl="1" indent="0">
              <a:buNone/>
            </a:pPr>
            <a:endParaRPr lang="en-US" dirty="0" smtClean="0"/>
          </a:p>
          <a:p>
            <a:r>
              <a:rPr lang="en-US" dirty="0" smtClean="0"/>
              <a:t>Pam Anderson</a:t>
            </a:r>
            <a:endParaRPr lang="en-US" dirty="0"/>
          </a:p>
          <a:p>
            <a:pPr lvl="1"/>
            <a:r>
              <a:rPr lang="en-US" dirty="0" smtClean="0"/>
              <a:t>CO Advanced </a:t>
            </a:r>
            <a:r>
              <a:rPr lang="en-US" dirty="0"/>
              <a:t>Real Estate Specialist </a:t>
            </a:r>
          </a:p>
          <a:p>
            <a:pPr lvl="1"/>
            <a:r>
              <a:rPr lang="en-US" dirty="0"/>
              <a:t>(920) </a:t>
            </a:r>
            <a:r>
              <a:rPr lang="en-US" dirty="0" smtClean="0"/>
              <a:t>492-4155 </a:t>
            </a:r>
            <a:r>
              <a:rPr lang="en-US" dirty="0"/>
              <a:t>or </a:t>
            </a:r>
            <a:r>
              <a:rPr lang="en-US" dirty="0" smtClean="0">
                <a:hlinkClick r:id="rId4"/>
              </a:rPr>
              <a:t>pam.anderson@dot.wi.gov</a:t>
            </a:r>
            <a:endParaRPr lang="en-US" dirty="0" smtClean="0"/>
          </a:p>
          <a:p>
            <a:pPr marL="392113" lvl="1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8DA5B-37B8-46A8-9220-33B77F96403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873500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dirty="0" smtClean="0"/>
              <a:t>Explain the need for the scope of work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Detail the development </a:t>
            </a:r>
            <a:r>
              <a:rPr lang="en-US" dirty="0"/>
              <a:t>p</a:t>
            </a:r>
            <a:r>
              <a:rPr lang="en-US" dirty="0" smtClean="0"/>
              <a:t>rocess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 Real Estate Program Manual (REPM) changes</a:t>
            </a:r>
          </a:p>
          <a:p>
            <a:pPr>
              <a:lnSpc>
                <a:spcPct val="150000"/>
              </a:lnSpc>
            </a:pPr>
            <a:r>
              <a:rPr lang="en-US" dirty="0"/>
              <a:t>Workshop using new forms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r>
              <a:rPr lang="en-US" dirty="0" smtClean="0"/>
              <a:t>Uniform Act requires it!</a:t>
            </a:r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/>
              <a:t>Under §24.103(a)(1), the Agency acquiring real property has a legitimate role in contributing to the appraisal process, especially in developing the scope of work and defining the appraisal problem. </a:t>
            </a:r>
            <a:endParaRPr lang="en-US" dirty="0" smtClean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3227C0-0E69-4944-BD9B-3F86EFCB9C4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Additional advantages</a:t>
            </a:r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 smtClean="0"/>
              <a:t>Budgeting / Bidding </a:t>
            </a:r>
            <a:endParaRPr lang="en-US" dirty="0" smtClean="0"/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 smtClean="0"/>
              <a:t>Determining timeframes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 smtClean="0"/>
              <a:t>Tracking </a:t>
            </a:r>
            <a:r>
              <a:rPr lang="en-US" dirty="0"/>
              <a:t>project </a:t>
            </a:r>
            <a:r>
              <a:rPr lang="en-US" dirty="0" smtClean="0"/>
              <a:t>changes </a:t>
            </a:r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/>
              <a:t>A</a:t>
            </a:r>
            <a:r>
              <a:rPr lang="en-US" dirty="0" smtClean="0"/>
              <a:t>ccountability</a:t>
            </a:r>
            <a:endParaRPr lang="en-US" dirty="0" smtClean="0"/>
          </a:p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dirty="0" smtClean="0"/>
              <a:t>Distributing </a:t>
            </a:r>
            <a:r>
              <a:rPr lang="en-US" dirty="0"/>
              <a:t>workload</a:t>
            </a:r>
            <a:r>
              <a:rPr lang="en-US" dirty="0" smtClean="0"/>
              <a:t> </a:t>
            </a:r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Need,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3227C0-0E69-4944-BD9B-3F86EFCB9C4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3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315200" cy="3873500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400"/>
              </a:spcBef>
            </a:pPr>
            <a:r>
              <a:rPr lang="en-US" sz="2400" dirty="0" smtClean="0"/>
              <a:t>The </a:t>
            </a:r>
            <a:r>
              <a:rPr lang="en-US" sz="2400" i="1" dirty="0" smtClean="0"/>
              <a:t>Appraisal Scoping Checklist </a:t>
            </a:r>
            <a:r>
              <a:rPr lang="en-US" sz="2400" dirty="0" smtClean="0"/>
              <a:t>replaces the APA. </a:t>
            </a:r>
            <a:endParaRPr lang="en-US" sz="2400" dirty="0" smtClean="0"/>
          </a:p>
          <a:p>
            <a:pPr lvl="2">
              <a:spcBef>
                <a:spcPts val="0"/>
              </a:spcBef>
            </a:pPr>
            <a:r>
              <a:rPr lang="en-US" sz="2200" dirty="0" smtClean="0"/>
              <a:t>Completed </a:t>
            </a:r>
            <a:r>
              <a:rPr lang="en-US" sz="2200" dirty="0" smtClean="0"/>
              <a:t>for all appraisal parcels on a per project </a:t>
            </a:r>
            <a:r>
              <a:rPr lang="en-US" sz="2200" dirty="0" smtClean="0"/>
              <a:t>basis</a:t>
            </a:r>
            <a:endParaRPr lang="en-US" sz="2600" dirty="0" smtClean="0"/>
          </a:p>
          <a:p>
            <a:pPr lvl="2">
              <a:spcBef>
                <a:spcPts val="0"/>
              </a:spcBef>
            </a:pPr>
            <a:r>
              <a:rPr lang="en-US" sz="2200" dirty="0" smtClean="0"/>
              <a:t>Completed </a:t>
            </a:r>
            <a:r>
              <a:rPr lang="en-US" sz="2200" dirty="0"/>
              <a:t>by qualified RE appraisal staff. 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Includes </a:t>
            </a:r>
            <a:r>
              <a:rPr lang="en-US" sz="2200" dirty="0"/>
              <a:t>– zoning, </a:t>
            </a:r>
            <a:r>
              <a:rPr lang="en-US" sz="2200" dirty="0" smtClean="0"/>
              <a:t>size, </a:t>
            </a:r>
            <a:r>
              <a:rPr lang="en-US" sz="2200" dirty="0"/>
              <a:t>possible cost to cure, severance</a:t>
            </a:r>
            <a:r>
              <a:rPr lang="en-US" sz="2200" dirty="0" smtClean="0"/>
              <a:t>, tax id, </a:t>
            </a:r>
            <a:r>
              <a:rPr lang="en-US" sz="2200" dirty="0"/>
              <a:t>etc.</a:t>
            </a:r>
          </a:p>
          <a:p>
            <a:pPr lvl="2">
              <a:spcBef>
                <a:spcPts val="0"/>
              </a:spcBef>
            </a:pPr>
            <a:r>
              <a:rPr lang="en-US" sz="2200" dirty="0"/>
              <a:t>Completed before appraiser is </a:t>
            </a:r>
            <a:r>
              <a:rPr lang="en-US" sz="2200" dirty="0" smtClean="0"/>
              <a:t>contacted and before reviewer is assigned</a:t>
            </a:r>
            <a:endParaRPr lang="en-US" sz="2200" dirty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7315200" cy="3873500"/>
          </a:xfrm>
        </p:spPr>
        <p:txBody>
          <a:bodyPr anchor="ctr"/>
          <a:lstStyle/>
          <a:p>
            <a:pPr lvl="1">
              <a:spcBef>
                <a:spcPts val="0"/>
              </a:spcBef>
            </a:pPr>
            <a:r>
              <a:rPr lang="en-US" sz="2400" dirty="0" smtClean="0"/>
              <a:t>Once </a:t>
            </a:r>
            <a:r>
              <a:rPr lang="en-US" sz="2400" i="1" dirty="0" smtClean="0"/>
              <a:t>Appraisal Scoping Checklist </a:t>
            </a:r>
            <a:r>
              <a:rPr lang="en-US" sz="2400" dirty="0" smtClean="0"/>
              <a:t>is completed, it is sent to Central Office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Central Office assigns </a:t>
            </a:r>
            <a:r>
              <a:rPr lang="en-US" sz="2400" dirty="0" smtClean="0"/>
              <a:t>r</a:t>
            </a:r>
            <a:r>
              <a:rPr lang="en-US" sz="2400" dirty="0" smtClean="0"/>
              <a:t>eviewer based on provided information</a:t>
            </a:r>
            <a:endParaRPr lang="en-US" sz="2800" dirty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Appraiser </a:t>
            </a:r>
            <a:r>
              <a:rPr lang="en-US" sz="2400" dirty="0"/>
              <a:t>contacted and engaged</a:t>
            </a:r>
            <a:endParaRPr lang="en-US" sz="2800" dirty="0"/>
          </a:p>
          <a:p>
            <a:pPr lvl="2">
              <a:spcBef>
                <a:spcPts val="0"/>
              </a:spcBef>
            </a:pPr>
            <a:r>
              <a:rPr lang="en-US" sz="2200" i="1" dirty="0"/>
              <a:t>Appraisal </a:t>
            </a:r>
            <a:r>
              <a:rPr lang="en-US" sz="2200" i="1" dirty="0" smtClean="0"/>
              <a:t>Scoping </a:t>
            </a:r>
            <a:r>
              <a:rPr lang="en-US" sz="2200" i="1" dirty="0"/>
              <a:t>C</a:t>
            </a:r>
            <a:r>
              <a:rPr lang="en-US" sz="2200" i="1" dirty="0" smtClean="0"/>
              <a:t>hecklist </a:t>
            </a:r>
            <a:r>
              <a:rPr lang="en-US" sz="2200" dirty="0" smtClean="0"/>
              <a:t>sent in </a:t>
            </a:r>
            <a:r>
              <a:rPr lang="en-US" sz="2200" dirty="0"/>
              <a:t>NOI bid interest email to </a:t>
            </a:r>
            <a:r>
              <a:rPr lang="en-US" sz="2200" dirty="0" smtClean="0"/>
              <a:t>consultants or with staff appraiser assignment.</a:t>
            </a:r>
            <a:endParaRPr lang="en-US" sz="2200" dirty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6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7315200" cy="3644900"/>
          </a:xfrm>
        </p:spPr>
        <p:txBody>
          <a:bodyPr/>
          <a:lstStyle/>
          <a:p>
            <a:pPr lvl="1"/>
            <a:r>
              <a:rPr lang="en-US" sz="2400" dirty="0" smtClean="0"/>
              <a:t>Real </a:t>
            </a:r>
            <a:r>
              <a:rPr lang="en-US" sz="2400" dirty="0"/>
              <a:t>Estate Startup Meeting and Appraisal Scoping </a:t>
            </a:r>
            <a:r>
              <a:rPr lang="en-US" sz="2400" dirty="0" smtClean="0"/>
              <a:t>Meeting </a:t>
            </a:r>
            <a:r>
              <a:rPr lang="en-US" sz="2400" i="1" dirty="0" smtClean="0"/>
              <a:t>(new) </a:t>
            </a:r>
            <a:r>
              <a:rPr lang="en-US" sz="2400" dirty="0" smtClean="0"/>
              <a:t>conducted. </a:t>
            </a:r>
            <a:endParaRPr lang="en-US" sz="2400" dirty="0" smtClean="0"/>
          </a:p>
          <a:p>
            <a:pPr lvl="2"/>
            <a:r>
              <a:rPr lang="en-US" sz="2200" dirty="0" smtClean="0"/>
              <a:t>Appraisers</a:t>
            </a:r>
            <a:r>
              <a:rPr lang="en-US" sz="2200" dirty="0"/>
              <a:t>, </a:t>
            </a:r>
            <a:r>
              <a:rPr lang="en-US" sz="2200" dirty="0" smtClean="0"/>
              <a:t>reviewers</a:t>
            </a:r>
            <a:r>
              <a:rPr lang="en-US" sz="2200" dirty="0"/>
              <a:t>, RE project manager, and/or RE </a:t>
            </a:r>
            <a:r>
              <a:rPr lang="en-US" sz="2200" dirty="0" smtClean="0"/>
              <a:t>lead </a:t>
            </a:r>
            <a:r>
              <a:rPr lang="en-US" sz="2200" dirty="0"/>
              <a:t>worker </a:t>
            </a:r>
            <a:r>
              <a:rPr lang="en-US" sz="2200" dirty="0" smtClean="0"/>
              <a:t>attend in person or teleconference. </a:t>
            </a:r>
            <a:endParaRPr lang="en-US" sz="2200" dirty="0" smtClean="0"/>
          </a:p>
          <a:p>
            <a:pPr lvl="2"/>
            <a:r>
              <a:rPr lang="en-US" sz="2200" dirty="0" smtClean="0"/>
              <a:t>Meeting must </a:t>
            </a:r>
            <a:r>
              <a:rPr lang="en-US" sz="2200" dirty="0"/>
              <a:t>be before appraisal work </a:t>
            </a:r>
            <a:r>
              <a:rPr lang="en-US" sz="2200" dirty="0" smtClean="0"/>
              <a:t>begins.</a:t>
            </a:r>
            <a:endParaRPr lang="en-US" sz="2200" dirty="0"/>
          </a:p>
          <a:p>
            <a:pPr lvl="2"/>
            <a:r>
              <a:rPr lang="en-US" sz="2200" dirty="0"/>
              <a:t>Discuss each </a:t>
            </a:r>
            <a:r>
              <a:rPr lang="en-US" sz="2200" dirty="0" smtClean="0"/>
              <a:t>appraisal and </a:t>
            </a:r>
            <a:r>
              <a:rPr lang="en-US" sz="2200" dirty="0"/>
              <a:t>work </a:t>
            </a:r>
            <a:r>
              <a:rPr lang="en-US" sz="2200" dirty="0" smtClean="0"/>
              <a:t>cooperatively </a:t>
            </a:r>
            <a:r>
              <a:rPr lang="en-US" sz="2200" dirty="0"/>
              <a:t>to develop the </a:t>
            </a:r>
            <a:r>
              <a:rPr lang="en-US" sz="2200" i="1" dirty="0" smtClean="0"/>
              <a:t>Appraisal</a:t>
            </a:r>
            <a:r>
              <a:rPr lang="en-US" sz="2200" dirty="0" smtClean="0"/>
              <a:t> </a:t>
            </a:r>
            <a:r>
              <a:rPr lang="en-US" sz="2200" i="1" dirty="0" smtClean="0"/>
              <a:t>Scope </a:t>
            </a:r>
            <a:r>
              <a:rPr lang="en-US" sz="2200" i="1" dirty="0"/>
              <a:t>of </a:t>
            </a:r>
            <a:r>
              <a:rPr lang="en-US" sz="2200" i="1" dirty="0" smtClean="0"/>
              <a:t>Work </a:t>
            </a:r>
            <a:r>
              <a:rPr lang="en-US" sz="2200" dirty="0" smtClean="0"/>
              <a:t>document</a:t>
            </a:r>
            <a:endParaRPr lang="en-US" sz="2200" dirty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7315200" cy="3616826"/>
          </a:xfrm>
        </p:spPr>
        <p:txBody>
          <a:bodyPr/>
          <a:lstStyle/>
          <a:p>
            <a:pPr lvl="1">
              <a:spcBef>
                <a:spcPts val="0"/>
              </a:spcBef>
            </a:pPr>
            <a:r>
              <a:rPr lang="en-US" sz="2400" dirty="0" smtClean="0"/>
              <a:t>Appraisal Scope of Work completion</a:t>
            </a:r>
          </a:p>
          <a:p>
            <a:pPr marL="11430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Reviewer </a:t>
            </a:r>
            <a:r>
              <a:rPr lang="en-US" sz="2200" dirty="0"/>
              <a:t>completes </a:t>
            </a:r>
            <a:r>
              <a:rPr lang="en-US" sz="2200" dirty="0" smtClean="0"/>
              <a:t>document and signs</a:t>
            </a:r>
            <a:r>
              <a:rPr lang="en-US" sz="2200" dirty="0" smtClean="0"/>
              <a:t>, dates, </a:t>
            </a:r>
            <a:r>
              <a:rPr lang="en-US" sz="2200" dirty="0"/>
              <a:t>and sends it to appraisers</a:t>
            </a:r>
            <a:r>
              <a:rPr lang="en-US" sz="2200" dirty="0" smtClean="0"/>
              <a:t>.</a:t>
            </a:r>
          </a:p>
          <a:p>
            <a:pPr marL="11430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Appraiser reviews, signs</a:t>
            </a:r>
            <a:r>
              <a:rPr lang="en-US" sz="2200" dirty="0" smtClean="0"/>
              <a:t>, dates and </a:t>
            </a:r>
            <a:r>
              <a:rPr lang="en-US" sz="2200" dirty="0" smtClean="0"/>
              <a:t>sends to project </a:t>
            </a:r>
            <a:r>
              <a:rPr lang="en-US" sz="2200" dirty="0"/>
              <a:t>manager and/or </a:t>
            </a:r>
            <a:r>
              <a:rPr lang="en-US" sz="2200" dirty="0" smtClean="0"/>
              <a:t>lead </a:t>
            </a:r>
            <a:r>
              <a:rPr lang="en-US" sz="2200" dirty="0"/>
              <a:t>worker. </a:t>
            </a:r>
            <a:endParaRPr lang="en-US" sz="2200" dirty="0" smtClean="0"/>
          </a:p>
          <a:p>
            <a:pPr marL="11430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Project </a:t>
            </a:r>
            <a:r>
              <a:rPr lang="en-US" sz="2200" dirty="0"/>
              <a:t>manager </a:t>
            </a:r>
            <a:r>
              <a:rPr lang="en-US" sz="2200" dirty="0" smtClean="0"/>
              <a:t>/ lead worker reviews, signs</a:t>
            </a:r>
            <a:r>
              <a:rPr lang="en-US" sz="2200" dirty="0"/>
              <a:t>, dates and sends </a:t>
            </a:r>
            <a:r>
              <a:rPr lang="en-US" sz="2200" dirty="0" smtClean="0"/>
              <a:t>to reviewer.</a:t>
            </a:r>
          </a:p>
          <a:p>
            <a:pPr marL="11430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Reviewer </a:t>
            </a:r>
            <a:r>
              <a:rPr lang="en-US" sz="2200" dirty="0"/>
              <a:t>uploads to </a:t>
            </a:r>
            <a:r>
              <a:rPr lang="en-US" sz="2200" dirty="0" smtClean="0"/>
              <a:t>READS project </a:t>
            </a:r>
            <a:r>
              <a:rPr lang="en-US" sz="2200" dirty="0"/>
              <a:t>log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Appraisal work commences</a:t>
            </a:r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Fewer amendments</a:t>
            </a:r>
          </a:p>
          <a:p>
            <a:r>
              <a:rPr lang="en-US" dirty="0" smtClean="0"/>
              <a:t>Comprehensive information for bidding</a:t>
            </a:r>
          </a:p>
          <a:p>
            <a:r>
              <a:rPr lang="en-US" dirty="0" smtClean="0"/>
              <a:t>Reduces revisions</a:t>
            </a:r>
          </a:p>
          <a:p>
            <a:r>
              <a:rPr lang="en-US" dirty="0" smtClean="0"/>
              <a:t>Issue resolution</a:t>
            </a:r>
          </a:p>
          <a:p>
            <a:r>
              <a:rPr lang="en-US" dirty="0" smtClean="0"/>
              <a:t>Defines expectations</a:t>
            </a:r>
          </a:p>
          <a:p>
            <a:r>
              <a:rPr lang="en-US" dirty="0" smtClean="0"/>
              <a:t>Consistency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1315</Words>
  <Application>Microsoft Office PowerPoint</Application>
  <PresentationFormat>On-screen Show (4:3)</PresentationFormat>
  <Paragraphs>214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Wingdings</vt:lpstr>
      <vt:lpstr>Wingdings 2</vt:lpstr>
      <vt:lpstr>Wingdings 3</vt:lpstr>
      <vt:lpstr>Concourse</vt:lpstr>
      <vt:lpstr>Developing the Appraisal Scope of Work</vt:lpstr>
      <vt:lpstr>Overview</vt:lpstr>
      <vt:lpstr>Need</vt:lpstr>
      <vt:lpstr>Need, cont.</vt:lpstr>
      <vt:lpstr>Process</vt:lpstr>
      <vt:lpstr>Process, cont.</vt:lpstr>
      <vt:lpstr>Process, cont.</vt:lpstr>
      <vt:lpstr>Process, cont.</vt:lpstr>
      <vt:lpstr>Benefits</vt:lpstr>
      <vt:lpstr>Next Steps</vt:lpstr>
      <vt:lpstr>REPM </vt:lpstr>
      <vt:lpstr>Appraisal Scoping Checklist</vt:lpstr>
      <vt:lpstr>Scope of Work Document</vt:lpstr>
      <vt:lpstr>Scoping Workshop</vt:lpstr>
      <vt:lpstr>Q&amp;A</vt:lpstr>
      <vt:lpstr>Contacts</vt:lpstr>
    </vt:vector>
  </TitlesOfParts>
  <Company>Wisconsin Department of Transportation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RINGEL, ABIGAIL E</cp:lastModifiedBy>
  <cp:revision>87</cp:revision>
  <cp:lastPrinted>2017-09-19T14:56:42Z</cp:lastPrinted>
  <dcterms:created xsi:type="dcterms:W3CDTF">2012-06-26T13:11:17Z</dcterms:created>
  <dcterms:modified xsi:type="dcterms:W3CDTF">2017-09-19T15:52:05Z</dcterms:modified>
</cp:coreProperties>
</file>