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80" r:id="rId5"/>
    <p:sldId id="278" r:id="rId6"/>
    <p:sldId id="259" r:id="rId7"/>
    <p:sldId id="279" r:id="rId8"/>
    <p:sldId id="268" r:id="rId9"/>
    <p:sldId id="283" r:id="rId10"/>
    <p:sldId id="262" r:id="rId11"/>
    <p:sldId id="263" r:id="rId12"/>
    <p:sldId id="285" r:id="rId13"/>
    <p:sldId id="284" r:id="rId14"/>
    <p:sldId id="286" r:id="rId15"/>
    <p:sldId id="281" r:id="rId16"/>
    <p:sldId id="282" r:id="rId17"/>
    <p:sldId id="264" r:id="rId18"/>
    <p:sldId id="265" r:id="rId19"/>
    <p:sldId id="270" r:id="rId20"/>
    <p:sldId id="271" r:id="rId21"/>
    <p:sldId id="272" r:id="rId22"/>
    <p:sldId id="273" r:id="rId23"/>
    <p:sldId id="274" r:id="rId24"/>
    <p:sldId id="275" r:id="rId25"/>
    <p:sldId id="276" r:id="rId26"/>
    <p:sldId id="277" r:id="rId27"/>
    <p:sldId id="26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68" d="100"/>
          <a:sy n="68" d="100"/>
        </p:scale>
        <p:origin x="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121093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47226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4786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270249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015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261995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54695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181720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2486206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A96E2-1403-44F2-932B-CB1105BCF526}"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1495909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DA96E2-1403-44F2-932B-CB1105BCF526}"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626282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DA96E2-1403-44F2-932B-CB1105BCF526}"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2103073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DA96E2-1403-44F2-932B-CB1105BCF526}"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733084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A96E2-1403-44F2-932B-CB1105BCF526}"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3888776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DA96E2-1403-44F2-932B-CB1105BCF526}"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2094427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DA96E2-1403-44F2-932B-CB1105BCF526}"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B5E50-3C38-4B93-9FDB-4CDC9793550D}" type="slidenum">
              <a:rPr lang="en-US" smtClean="0"/>
              <a:t>‹#›</a:t>
            </a:fld>
            <a:endParaRPr lang="en-US"/>
          </a:p>
        </p:txBody>
      </p:sp>
    </p:spTree>
    <p:extLst>
      <p:ext uri="{BB962C8B-B14F-4D97-AF65-F5344CB8AC3E}">
        <p14:creationId xmlns:p14="http://schemas.microsoft.com/office/powerpoint/2010/main" val="1184103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DA96E2-1403-44F2-932B-CB1105BCF526}" type="datetimeFigureOut">
              <a:rPr lang="en-US" smtClean="0"/>
              <a:t>9/25/2017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5B5E50-3C38-4B93-9FDB-4CDC9793550D}" type="slidenum">
              <a:rPr lang="en-US" smtClean="0"/>
              <a:t>‹#›</a:t>
            </a:fld>
            <a:endParaRPr lang="en-US"/>
          </a:p>
        </p:txBody>
      </p:sp>
    </p:spTree>
    <p:extLst>
      <p:ext uri="{BB962C8B-B14F-4D97-AF65-F5344CB8AC3E}">
        <p14:creationId xmlns:p14="http://schemas.microsoft.com/office/powerpoint/2010/main" val="3880503357"/>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377860"/>
            <a:ext cx="8016313" cy="2210464"/>
          </a:xfrm>
        </p:spPr>
        <p:txBody>
          <a:bodyPr/>
          <a:lstStyle/>
          <a:p>
            <a:pPr algn="l"/>
            <a:r>
              <a:rPr lang="en-US" dirty="0"/>
              <a:t>Understanding Early &amp; </a:t>
            </a:r>
            <a:br>
              <a:rPr lang="en-US" dirty="0"/>
            </a:br>
            <a:r>
              <a:rPr lang="en-US" dirty="0"/>
              <a:t>Advanced Acquisition </a:t>
            </a:r>
          </a:p>
        </p:txBody>
      </p:sp>
      <p:sp>
        <p:nvSpPr>
          <p:cNvPr id="3" name="Subtitle 2"/>
          <p:cNvSpPr>
            <a:spLocks noGrp="1"/>
          </p:cNvSpPr>
          <p:nvPr>
            <p:ph type="subTitle" idx="1"/>
          </p:nvPr>
        </p:nvSpPr>
        <p:spPr>
          <a:xfrm>
            <a:off x="1507067" y="3588324"/>
            <a:ext cx="7766936" cy="2437515"/>
          </a:xfrm>
        </p:spPr>
        <p:txBody>
          <a:bodyPr/>
          <a:lstStyle/>
          <a:p>
            <a:pPr algn="l"/>
            <a:r>
              <a:rPr lang="en-US" dirty="0"/>
              <a:t>Characteristics and Criteria</a:t>
            </a:r>
          </a:p>
          <a:p>
            <a:pPr algn="l"/>
            <a:endParaRPr lang="en-US" dirty="0"/>
          </a:p>
          <a:p>
            <a:pPr algn="l"/>
            <a:endParaRPr lang="en-US" dirty="0"/>
          </a:p>
          <a:p>
            <a:pPr algn="l"/>
            <a:endParaRPr lang="en-US" dirty="0"/>
          </a:p>
          <a:p>
            <a:pPr algn="l"/>
            <a:r>
              <a:rPr lang="en-US" dirty="0"/>
              <a:t>Presented by: Tom Beekman, Curt Van Erem &amp; Tyler Wenig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67" y="398834"/>
            <a:ext cx="1462594" cy="1462594"/>
          </a:xfrm>
          <a:prstGeom prst="rect">
            <a:avLst/>
          </a:prstGeom>
        </p:spPr>
      </p:pic>
    </p:spTree>
    <p:extLst>
      <p:ext uri="{BB962C8B-B14F-4D97-AF65-F5344CB8AC3E}">
        <p14:creationId xmlns:p14="http://schemas.microsoft.com/office/powerpoint/2010/main" val="285793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Acquisition for Hardship and Protective Purchase</a:t>
            </a:r>
          </a:p>
        </p:txBody>
      </p:sp>
      <p:sp>
        <p:nvSpPr>
          <p:cNvPr id="3" name="Content Placeholder 2"/>
          <p:cNvSpPr>
            <a:spLocks noGrp="1"/>
          </p:cNvSpPr>
          <p:nvPr>
            <p:ph idx="1"/>
          </p:nvPr>
        </p:nvSpPr>
        <p:spPr>
          <a:xfrm>
            <a:off x="677334" y="2126721"/>
            <a:ext cx="9290755" cy="3880773"/>
          </a:xfrm>
        </p:spPr>
        <p:txBody>
          <a:bodyPr/>
          <a:lstStyle/>
          <a:p>
            <a:r>
              <a:rPr lang="en-US" dirty="0"/>
              <a:t>REPM 3.2.3</a:t>
            </a:r>
          </a:p>
          <a:p>
            <a:r>
              <a:rPr lang="en-US" b="1" dirty="0"/>
              <a:t>Protective purchases </a:t>
            </a:r>
            <a:r>
              <a:rPr lang="en-US" dirty="0"/>
              <a:t>are typically initiated by and for the benefit of WisDOT. A protective purchase is intended to prevent the immediate development or extensive improvement of an essential parcel of proposed right of way when the prevention of such activity is in the public interest. </a:t>
            </a:r>
          </a:p>
          <a:p>
            <a:r>
              <a:rPr lang="en-US" b="1" dirty="0"/>
              <a:t>Hardship acquisitions </a:t>
            </a:r>
            <a:r>
              <a:rPr lang="en-US" dirty="0"/>
              <a:t>are initiated by and are for the benefit of owners who can show that the marketability of their property has been adversely affected by the proposed project and that a prolonged delay in the acquisition will cause them undue economic hardship. </a:t>
            </a:r>
          </a:p>
          <a:p>
            <a:pPr lvl="1"/>
            <a:r>
              <a:rPr lang="en-US" dirty="0"/>
              <a:t>This may occur when a property owner, due to unusual personal circumstances, cannot sell without suffering a great financial loss.</a:t>
            </a:r>
          </a:p>
        </p:txBody>
      </p:sp>
    </p:spTree>
    <p:extLst>
      <p:ext uri="{BB962C8B-B14F-4D97-AF65-F5344CB8AC3E}">
        <p14:creationId xmlns:p14="http://schemas.microsoft.com/office/powerpoint/2010/main" val="2609035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Condemnation in the Early/Advanced Acquisition Process</a:t>
            </a:r>
          </a:p>
        </p:txBody>
      </p:sp>
      <p:sp>
        <p:nvSpPr>
          <p:cNvPr id="3" name="Content Placeholder 2"/>
          <p:cNvSpPr>
            <a:spLocks noGrp="1"/>
          </p:cNvSpPr>
          <p:nvPr>
            <p:ph idx="1"/>
          </p:nvPr>
        </p:nvSpPr>
        <p:spPr/>
        <p:txBody>
          <a:bodyPr/>
          <a:lstStyle/>
          <a:p>
            <a:r>
              <a:rPr lang="en-US" dirty="0"/>
              <a:t>REPM 3.2.3.2</a:t>
            </a:r>
          </a:p>
          <a:p>
            <a:r>
              <a:rPr lang="en-US" dirty="0"/>
              <a:t>Approved hardship and protective parcels may be acquired by use of eminent domain in the event when there is a disagreement of purchase price between property owner and acquiring agency.</a:t>
            </a:r>
          </a:p>
          <a:p>
            <a:r>
              <a:rPr lang="en-US" dirty="0"/>
              <a:t>Normal acquisition rules still apply.</a:t>
            </a:r>
          </a:p>
          <a:p>
            <a:r>
              <a:rPr lang="en-US" dirty="0"/>
              <a:t>DOT has the right to take early/advanced acquisitions through the condemnation process.</a:t>
            </a:r>
          </a:p>
          <a:p>
            <a:pPr lvl="1"/>
            <a:r>
              <a:rPr lang="en-US" dirty="0"/>
              <a:t>Condemnation provides an appeal process for the property owner if they feel they were not properly compensated.</a:t>
            </a:r>
          </a:p>
          <a:p>
            <a:pPr lvl="1"/>
            <a:r>
              <a:rPr lang="en-US" dirty="0"/>
              <a:t>Many of the early and advanced acquisitions are the result of the landowner requesting to be acquired so you have a willing seller who wants to reach an agreement.</a:t>
            </a:r>
          </a:p>
          <a:p>
            <a:pPr lvl="1"/>
            <a:endParaRPr lang="en-US" dirty="0"/>
          </a:p>
          <a:p>
            <a:pPr lvl="1"/>
            <a:endParaRPr lang="en-US" dirty="0"/>
          </a:p>
        </p:txBody>
      </p:sp>
    </p:spTree>
    <p:extLst>
      <p:ext uri="{BB962C8B-B14F-4D97-AF65-F5344CB8AC3E}">
        <p14:creationId xmlns:p14="http://schemas.microsoft.com/office/powerpoint/2010/main" val="3765439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Hardship Acquisition Criteria</a:t>
            </a:r>
          </a:p>
        </p:txBody>
      </p:sp>
      <p:sp>
        <p:nvSpPr>
          <p:cNvPr id="3" name="Content Placeholder 2"/>
          <p:cNvSpPr>
            <a:spLocks noGrp="1"/>
          </p:cNvSpPr>
          <p:nvPr>
            <p:ph idx="1"/>
          </p:nvPr>
        </p:nvSpPr>
        <p:spPr>
          <a:xfrm>
            <a:off x="677334" y="2160589"/>
            <a:ext cx="9311492" cy="3880773"/>
          </a:xfrm>
        </p:spPr>
        <p:txBody>
          <a:bodyPr/>
          <a:lstStyle/>
          <a:p>
            <a:r>
              <a:rPr lang="en-US" dirty="0"/>
              <a:t>REPM 3.2.3.3 </a:t>
            </a:r>
          </a:p>
          <a:p>
            <a:r>
              <a:rPr lang="en-US" dirty="0"/>
              <a:t>A written request for hardship acquisition must be received from property owner or their representative.</a:t>
            </a:r>
          </a:p>
          <a:p>
            <a:r>
              <a:rPr lang="en-US" dirty="0"/>
              <a:t>WisDOT has determined entire parcel/significant portion will be needed for project.</a:t>
            </a:r>
          </a:p>
          <a:p>
            <a:r>
              <a:rPr lang="en-US" dirty="0"/>
              <a:t>One major or significant factor may be sufficient to justify hardship, but usually a combination of factors is more compelling.</a:t>
            </a:r>
          </a:p>
          <a:p>
            <a:r>
              <a:rPr lang="en-US" dirty="0"/>
              <a:t>Owner’s </a:t>
            </a:r>
            <a:r>
              <a:rPr lang="en-US" dirty="0" err="1"/>
              <a:t>convience</a:t>
            </a:r>
            <a:r>
              <a:rPr lang="en-US" dirty="0"/>
              <a:t> is not a factor in considering hardship request. And the property owner must provide a strong justification.</a:t>
            </a:r>
          </a:p>
          <a:p>
            <a:endParaRPr lang="en-US" dirty="0"/>
          </a:p>
        </p:txBody>
      </p:sp>
    </p:spTree>
    <p:extLst>
      <p:ext uri="{BB962C8B-B14F-4D97-AF65-F5344CB8AC3E}">
        <p14:creationId xmlns:p14="http://schemas.microsoft.com/office/powerpoint/2010/main" val="171885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Denial of a Hardship Request	</a:t>
            </a:r>
          </a:p>
        </p:txBody>
      </p:sp>
      <p:sp>
        <p:nvSpPr>
          <p:cNvPr id="3" name="Content Placeholder 2"/>
          <p:cNvSpPr>
            <a:spLocks noGrp="1"/>
          </p:cNvSpPr>
          <p:nvPr>
            <p:ph idx="1"/>
          </p:nvPr>
        </p:nvSpPr>
        <p:spPr/>
        <p:txBody>
          <a:bodyPr/>
          <a:lstStyle/>
          <a:p>
            <a:r>
              <a:rPr lang="en-US" dirty="0"/>
              <a:t>REPM 3.2.3.5</a:t>
            </a:r>
          </a:p>
          <a:p>
            <a:r>
              <a:rPr lang="en-US" dirty="0"/>
              <a:t>The region should advise applicant in writing if the request is denied including the reason(s) and an opportunity to submit additional documentation to have the decision reconsidered. </a:t>
            </a:r>
          </a:p>
          <a:p>
            <a:r>
              <a:rPr lang="en-US" dirty="0"/>
              <a:t>If the denial is based on reason(s) beyond control of the individual, such as lack of project development or lack of funds, the acquiring agency shall notify the individual concerned when the problem ceases to exist. </a:t>
            </a:r>
          </a:p>
          <a:p>
            <a:r>
              <a:rPr lang="en-US" dirty="0"/>
              <a:t>The owner should be given an opportunity to request a continuation of the application.</a:t>
            </a:r>
          </a:p>
        </p:txBody>
      </p:sp>
    </p:spTree>
    <p:extLst>
      <p:ext uri="{BB962C8B-B14F-4D97-AF65-F5344CB8AC3E}">
        <p14:creationId xmlns:p14="http://schemas.microsoft.com/office/powerpoint/2010/main" val="3975906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Purchase Criteria</a:t>
            </a:r>
          </a:p>
        </p:txBody>
      </p:sp>
      <p:sp>
        <p:nvSpPr>
          <p:cNvPr id="3" name="Content Placeholder 2"/>
          <p:cNvSpPr>
            <a:spLocks noGrp="1"/>
          </p:cNvSpPr>
          <p:nvPr>
            <p:ph idx="1"/>
          </p:nvPr>
        </p:nvSpPr>
        <p:spPr>
          <a:xfrm>
            <a:off x="677334" y="2160589"/>
            <a:ext cx="9202162" cy="3880773"/>
          </a:xfrm>
        </p:spPr>
        <p:txBody>
          <a:bodyPr/>
          <a:lstStyle/>
          <a:p>
            <a:r>
              <a:rPr lang="en-US" dirty="0"/>
              <a:t>REPM 3.2.3.3</a:t>
            </a:r>
          </a:p>
          <a:p>
            <a:r>
              <a:rPr lang="en-US" dirty="0"/>
              <a:t>After the department has determined the parcel will be needed for project, a protective purchase may be considered when one or more of the following applies:</a:t>
            </a:r>
          </a:p>
          <a:p>
            <a:pPr lvl="1"/>
            <a:r>
              <a:rPr lang="en-US" dirty="0"/>
              <a:t>Department determined will be needed </a:t>
            </a:r>
          </a:p>
          <a:p>
            <a:pPr lvl="1"/>
            <a:r>
              <a:rPr lang="en-US" dirty="0"/>
              <a:t>Field observation made of pending or ongoing development</a:t>
            </a:r>
          </a:p>
          <a:p>
            <a:pPr lvl="1"/>
            <a:r>
              <a:rPr lang="en-US" dirty="0"/>
              <a:t>Initial request is indirect (ex. Local municipality requests to take action on proposed development)</a:t>
            </a:r>
          </a:p>
          <a:p>
            <a:pPr lvl="1"/>
            <a:r>
              <a:rPr lang="en-US" dirty="0"/>
              <a:t>Owner/developer informed region of proposed development and requests advanced acquisition and prove it. Such as zoning will allow development, site development plan, blue prints, etc.</a:t>
            </a:r>
          </a:p>
          <a:p>
            <a:pPr lvl="1"/>
            <a:r>
              <a:rPr lang="en-US" dirty="0"/>
              <a:t>Region must be able to support that it’s in the public’s best interest to prevent development by using public funds at an early time.</a:t>
            </a:r>
          </a:p>
        </p:txBody>
      </p:sp>
    </p:spTree>
    <p:extLst>
      <p:ext uri="{BB962C8B-B14F-4D97-AF65-F5344CB8AC3E}">
        <p14:creationId xmlns:p14="http://schemas.microsoft.com/office/powerpoint/2010/main" val="2432961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249" y="388685"/>
            <a:ext cx="9695935" cy="6299619"/>
          </a:xfrm>
        </p:spPr>
      </p:pic>
    </p:spTree>
    <p:extLst>
      <p:ext uri="{BB962C8B-B14F-4D97-AF65-F5344CB8AC3E}">
        <p14:creationId xmlns:p14="http://schemas.microsoft.com/office/powerpoint/2010/main" val="3698589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658" y="393851"/>
            <a:ext cx="9302720" cy="6226888"/>
          </a:xfrm>
        </p:spPr>
      </p:pic>
    </p:spTree>
    <p:extLst>
      <p:ext uri="{BB962C8B-B14F-4D97-AF65-F5344CB8AC3E}">
        <p14:creationId xmlns:p14="http://schemas.microsoft.com/office/powerpoint/2010/main" val="3036111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Mapped Properties (Wis. Stat. 84.295)</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Wisconsin Statutes 84.295</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Designation and Mapping Freeways and Expressways</a:t>
            </a:r>
          </a:p>
        </p:txBody>
      </p:sp>
    </p:spTree>
    <p:extLst>
      <p:ext uri="{BB962C8B-B14F-4D97-AF65-F5344CB8AC3E}">
        <p14:creationId xmlns:p14="http://schemas.microsoft.com/office/powerpoint/2010/main" val="376502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‘Designation’?</a:t>
            </a:r>
          </a:p>
        </p:txBody>
      </p:sp>
      <p:sp>
        <p:nvSpPr>
          <p:cNvPr id="3" name="Content Placeholder 2"/>
          <p:cNvSpPr>
            <a:spLocks noGrp="1"/>
          </p:cNvSpPr>
          <p:nvPr>
            <p:ph idx="1"/>
          </p:nvPr>
        </p:nvSpPr>
        <p:spPr/>
        <p:txBody>
          <a:bodyPr/>
          <a:lstStyle/>
          <a:p>
            <a:pPr>
              <a:lnSpc>
                <a:spcPct val="90000"/>
              </a:lnSpc>
            </a:pPr>
            <a:r>
              <a:rPr lang="en-US" altLang="en-US" b="1" dirty="0">
                <a:solidFill>
                  <a:schemeClr val="tx1"/>
                </a:solidFill>
                <a:latin typeface="Calibri" panose="020F0502020204030204" pitchFamily="34" charset="0"/>
                <a:cs typeface="Calibri" panose="020F0502020204030204" pitchFamily="34" charset="0"/>
              </a:rPr>
              <a:t>Wis. Stat. 990.01(7a)(9a) statutorily defines a freeways and expressways. </a:t>
            </a:r>
          </a:p>
          <a:p>
            <a:pPr>
              <a:lnSpc>
                <a:spcPct val="90000"/>
              </a:lnSpc>
            </a:pPr>
            <a:r>
              <a:rPr lang="en-US" altLang="en-US" b="1" dirty="0">
                <a:solidFill>
                  <a:schemeClr val="tx1"/>
                </a:solidFill>
                <a:latin typeface="Calibri" panose="020F0502020204030204" pitchFamily="34" charset="0"/>
                <a:cs typeface="Calibri" panose="020F0502020204030204" pitchFamily="34" charset="0"/>
              </a:rPr>
              <a:t>FHWA, AAHSTO, and WisDOT establish design standards for freeways and expressways.  </a:t>
            </a:r>
          </a:p>
          <a:p>
            <a:pPr marL="0" indent="0">
              <a:lnSpc>
                <a:spcPct val="90000"/>
              </a:lnSpc>
              <a:buNone/>
            </a:pPr>
            <a:endParaRPr lang="en-US" altLang="en-US" b="1" dirty="0">
              <a:solidFill>
                <a:schemeClr val="tx1"/>
              </a:solidFill>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Ø"/>
            </a:pPr>
            <a:r>
              <a:rPr lang="en-US" altLang="en-US" b="1" i="1" dirty="0">
                <a:solidFill>
                  <a:srgbClr val="FF0000"/>
                </a:solidFill>
                <a:latin typeface="Calibri" panose="020F0502020204030204" pitchFamily="34" charset="0"/>
                <a:cs typeface="Calibri" panose="020F0502020204030204" pitchFamily="34" charset="0"/>
              </a:rPr>
              <a:t>Meeting these criteria does NOT automatically apply Wis. Stat. 84.295 designation.  </a:t>
            </a:r>
          </a:p>
          <a:p>
            <a:pPr>
              <a:lnSpc>
                <a:spcPct val="90000"/>
              </a:lnSpc>
              <a:buFont typeface="Wingdings" panose="05000000000000000000" pitchFamily="2" charset="2"/>
              <a:buChar char="Ø"/>
            </a:pPr>
            <a:r>
              <a:rPr lang="en-US" altLang="en-US" b="1" i="1" dirty="0">
                <a:solidFill>
                  <a:srgbClr val="FF0000"/>
                </a:solidFill>
                <a:latin typeface="Calibri" panose="020F0502020204030204" pitchFamily="34" charset="0"/>
                <a:cs typeface="Calibri" panose="020F0502020204030204" pitchFamily="34" charset="0"/>
              </a:rPr>
              <a:t>Wis. Stat. 84.295 designation grants the Department significant authorities to alter the physical aspects, jurisdictional authority, and maintenance responsibility of the local road system. </a:t>
            </a:r>
          </a:p>
          <a:p>
            <a:pPr>
              <a:lnSpc>
                <a:spcPct val="90000"/>
              </a:lnSpc>
              <a:buFont typeface="Wingdings" panose="05000000000000000000" pitchFamily="2" charset="2"/>
              <a:buChar char="Ø"/>
            </a:pPr>
            <a:r>
              <a:rPr lang="en-US" altLang="en-US" b="1" i="1" dirty="0">
                <a:solidFill>
                  <a:srgbClr val="FF0000"/>
                </a:solidFill>
                <a:latin typeface="Calibri" panose="020F0502020204030204" pitchFamily="34" charset="0"/>
                <a:cs typeface="Calibri" panose="020F0502020204030204" pitchFamily="34" charset="0"/>
              </a:rPr>
              <a:t>Wis. Stat. 84.295 designation can occur with NO mapping.   </a:t>
            </a:r>
          </a:p>
          <a:p>
            <a:endParaRPr lang="en-US" dirty="0"/>
          </a:p>
        </p:txBody>
      </p:sp>
    </p:spTree>
    <p:extLst>
      <p:ext uri="{BB962C8B-B14F-4D97-AF65-F5344CB8AC3E}">
        <p14:creationId xmlns:p14="http://schemas.microsoft.com/office/powerpoint/2010/main" val="69350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‘Mapping’?</a:t>
            </a:r>
          </a:p>
        </p:txBody>
      </p:sp>
      <p:sp>
        <p:nvSpPr>
          <p:cNvPr id="3" name="Content Placeholder 2"/>
          <p:cNvSpPr>
            <a:spLocks noGrp="1"/>
          </p:cNvSpPr>
          <p:nvPr>
            <p:ph idx="1"/>
          </p:nvPr>
        </p:nvSpPr>
        <p:spPr/>
        <p:txBody>
          <a:bodyPr/>
          <a:lstStyle/>
          <a:p>
            <a:pPr>
              <a:lnSpc>
                <a:spcPct val="90000"/>
              </a:lnSpc>
              <a:defRPr/>
            </a:pPr>
            <a:r>
              <a:rPr lang="en-US" altLang="en-US" b="1" dirty="0">
                <a:solidFill>
                  <a:schemeClr val="tx1"/>
                </a:solidFill>
                <a:latin typeface="Calibri" panose="020F0502020204030204" pitchFamily="34" charset="0"/>
                <a:cs typeface="Calibri" panose="020F0502020204030204" pitchFamily="34" charset="0"/>
              </a:rPr>
              <a:t>Wis. Stat. 84.295(10) defines mapping.   </a:t>
            </a:r>
          </a:p>
          <a:p>
            <a:pPr>
              <a:lnSpc>
                <a:spcPct val="90000"/>
              </a:lnSpc>
              <a:buFont typeface="Wingdings" panose="05000000000000000000" pitchFamily="2" charset="2"/>
              <a:buChar char="Ø"/>
              <a:defRPr/>
            </a:pPr>
            <a:endParaRPr lang="en-US" altLang="en-US" b="1" i="1" dirty="0">
              <a:solidFill>
                <a:srgbClr val="FF0000"/>
              </a:solidFill>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Ø"/>
              <a:defRPr/>
            </a:pPr>
            <a:r>
              <a:rPr lang="en-US" altLang="en-US" b="1" i="1" dirty="0">
                <a:solidFill>
                  <a:srgbClr val="FF0000"/>
                </a:solidFill>
                <a:latin typeface="Calibri" panose="020F0502020204030204" pitchFamily="34" charset="0"/>
                <a:cs typeface="Calibri" panose="020F0502020204030204" pitchFamily="34" charset="0"/>
              </a:rPr>
              <a:t>Wis. Stat. 84.295(10) states mapping is intended to ‘…prevent conflicting costly economic development on…land…needed for future [freeway/expressway]’   </a:t>
            </a:r>
          </a:p>
          <a:p>
            <a:pPr>
              <a:lnSpc>
                <a:spcPct val="90000"/>
              </a:lnSpc>
              <a:buFont typeface="Wingdings" panose="05000000000000000000" pitchFamily="2" charset="2"/>
              <a:buChar char="Ø"/>
              <a:defRPr/>
            </a:pPr>
            <a:endParaRPr lang="en-US" altLang="en-US" b="1" i="1" dirty="0">
              <a:solidFill>
                <a:srgbClr val="FF0000"/>
              </a:solidFill>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Ø"/>
              <a:defRPr/>
            </a:pPr>
            <a:r>
              <a:rPr lang="en-US" altLang="en-US" b="1" i="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Prevent costly development = preservation = </a:t>
            </a:r>
            <a:r>
              <a:rPr lang="en-US" altLang="en-US" b="1" i="1" u="sng"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protective purchase</a:t>
            </a:r>
          </a:p>
          <a:p>
            <a:pPr>
              <a:lnSpc>
                <a:spcPct val="90000"/>
              </a:lnSpc>
              <a:buFont typeface="Wingdings" panose="05000000000000000000" pitchFamily="2" charset="2"/>
              <a:buChar char="Ø"/>
              <a:defRPr/>
            </a:pPr>
            <a:endParaRPr lang="en-US" altLang="en-US" b="1" i="1" u="sng"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Ø"/>
              <a:defRPr/>
            </a:pPr>
            <a:r>
              <a:rPr lang="en-US" altLang="en-US" b="1" i="1" dirty="0">
                <a:solidFill>
                  <a:srgbClr val="00B050"/>
                </a:solidFill>
                <a:latin typeface="Calibri" panose="020F0502020204030204" pitchFamily="34" charset="0"/>
                <a:cs typeface="Calibri" panose="020F0502020204030204" pitchFamily="34" charset="0"/>
              </a:rPr>
              <a:t>Mapping is a preservation action, </a:t>
            </a:r>
            <a:r>
              <a:rPr lang="en-US" altLang="en-US" b="1" i="1" u="sng"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altLang="en-US" b="1" i="1" u="sng" dirty="0">
                <a:solidFill>
                  <a:srgbClr val="00B050"/>
                </a:solidFill>
                <a:latin typeface="Calibri" panose="020F0502020204030204" pitchFamily="34" charset="0"/>
                <a:cs typeface="Calibri" panose="020F0502020204030204" pitchFamily="34" charset="0"/>
              </a:rPr>
              <a:t> a design or construction action.   </a:t>
            </a:r>
          </a:p>
          <a:p>
            <a:endParaRPr lang="en-US" dirty="0"/>
          </a:p>
        </p:txBody>
      </p:sp>
    </p:spTree>
    <p:extLst>
      <p:ext uri="{BB962C8B-B14F-4D97-AF65-F5344CB8AC3E}">
        <p14:creationId xmlns:p14="http://schemas.microsoft.com/office/powerpoint/2010/main" val="742196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Early &amp; Advanced Acquisition?</a:t>
            </a:r>
          </a:p>
        </p:txBody>
      </p:sp>
      <p:sp>
        <p:nvSpPr>
          <p:cNvPr id="3" name="Content Placeholder 2"/>
          <p:cNvSpPr>
            <a:spLocks noGrp="1"/>
          </p:cNvSpPr>
          <p:nvPr>
            <p:ph sz="half" idx="1"/>
          </p:nvPr>
        </p:nvSpPr>
        <p:spPr>
          <a:xfrm>
            <a:off x="677334" y="1625567"/>
            <a:ext cx="9089236" cy="4532042"/>
          </a:xfrm>
        </p:spPr>
        <p:txBody>
          <a:bodyPr>
            <a:normAutofit/>
          </a:bodyPr>
          <a:lstStyle/>
          <a:p>
            <a:r>
              <a:rPr lang="en-US" dirty="0"/>
              <a:t>Acquiring right of way in </a:t>
            </a:r>
            <a:r>
              <a:rPr lang="en-US" b="1" dirty="0"/>
              <a:t>ahead of the normal acquisition schedule</a:t>
            </a:r>
            <a:r>
              <a:rPr lang="en-US" dirty="0"/>
              <a:t>. </a:t>
            </a:r>
          </a:p>
          <a:p>
            <a:r>
              <a:rPr lang="en-US" dirty="0"/>
              <a:t>All require relocation order approval prior to the completion of the environmental document and the Design Study Report (DSR).</a:t>
            </a:r>
          </a:p>
          <a:p>
            <a:endParaRPr lang="en-US" dirty="0"/>
          </a:p>
          <a:p>
            <a:r>
              <a:rPr lang="en-US" dirty="0"/>
              <a:t>Early Acquisition</a:t>
            </a:r>
          </a:p>
          <a:p>
            <a:pPr marL="0" indent="0">
              <a:buNone/>
            </a:pPr>
            <a:endParaRPr lang="en-US" dirty="0"/>
          </a:p>
          <a:p>
            <a:r>
              <a:rPr lang="en-US" dirty="0"/>
              <a:t>Hardship Acquisition</a:t>
            </a:r>
          </a:p>
          <a:p>
            <a:pPr marL="0" indent="0">
              <a:buNone/>
            </a:pPr>
            <a:endParaRPr lang="en-US" dirty="0"/>
          </a:p>
          <a:p>
            <a:r>
              <a:rPr lang="en-US" dirty="0"/>
              <a:t>Protective Purchase</a:t>
            </a:r>
          </a:p>
          <a:p>
            <a:endParaRPr lang="en-US" dirty="0"/>
          </a:p>
          <a:p>
            <a:r>
              <a:rPr lang="en-US" dirty="0"/>
              <a:t>Mapped Parcels (under Wis. Stat 84.295)</a:t>
            </a:r>
          </a:p>
          <a:p>
            <a:pPr marL="0" indent="0">
              <a:buNone/>
            </a:pPr>
            <a:endParaRPr lang="en-US" dirty="0"/>
          </a:p>
        </p:txBody>
      </p:sp>
      <p:sp>
        <p:nvSpPr>
          <p:cNvPr id="4" name="Content Placeholder 3"/>
          <p:cNvSpPr>
            <a:spLocks noGrp="1"/>
          </p:cNvSpPr>
          <p:nvPr>
            <p:ph sz="half" idx="2"/>
          </p:nvPr>
        </p:nvSpPr>
        <p:spPr>
          <a:xfrm>
            <a:off x="6439710" y="3133355"/>
            <a:ext cx="2435459" cy="2819973"/>
          </a:xfrm>
        </p:spPr>
        <p:txBody>
          <a:bodyPr>
            <a:normAutofit/>
          </a:bodyPr>
          <a:lstStyle/>
          <a:p>
            <a:endParaRPr lang="en-US" dirty="0"/>
          </a:p>
        </p:txBody>
      </p:sp>
    </p:spTree>
    <p:extLst>
      <p:ext uri="{BB962C8B-B14F-4D97-AF65-F5344CB8AC3E}">
        <p14:creationId xmlns:p14="http://schemas.microsoft.com/office/powerpoint/2010/main" val="1392702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Restrictions Does ‘Mapping’ Place on Private Lands</a:t>
            </a:r>
          </a:p>
        </p:txBody>
      </p:sp>
      <p:sp>
        <p:nvSpPr>
          <p:cNvPr id="3" name="Content Placeholder 2"/>
          <p:cNvSpPr>
            <a:spLocks noGrp="1"/>
          </p:cNvSpPr>
          <p:nvPr>
            <p:ph idx="1"/>
          </p:nvPr>
        </p:nvSpPr>
        <p:spPr/>
        <p:txBody>
          <a:bodyPr/>
          <a:lstStyle/>
          <a:p>
            <a:pPr>
              <a:lnSpc>
                <a:spcPct val="90000"/>
              </a:lnSpc>
            </a:pPr>
            <a:r>
              <a:rPr lang="en-US" altLang="en-US" b="1" dirty="0">
                <a:solidFill>
                  <a:schemeClr val="tx1"/>
                </a:solidFill>
                <a:latin typeface="Calibri" panose="020F0502020204030204" pitchFamily="34" charset="0"/>
                <a:cs typeface="Calibri" panose="020F0502020204030204" pitchFamily="34" charset="0"/>
              </a:rPr>
              <a:t>Mapping only applies to that portion of a parcel needed for future right-of-way.  </a:t>
            </a:r>
          </a:p>
          <a:p>
            <a:pPr>
              <a:lnSpc>
                <a:spcPct val="90000"/>
              </a:lnSpc>
            </a:pPr>
            <a:r>
              <a:rPr lang="en-US" altLang="en-US" b="1" dirty="0" err="1">
                <a:solidFill>
                  <a:schemeClr val="tx1"/>
                </a:solidFill>
                <a:latin typeface="Calibri" panose="020F0502020204030204" pitchFamily="34" charset="0"/>
                <a:cs typeface="Calibri" panose="020F0502020204030204" pitchFamily="34" charset="0"/>
              </a:rPr>
              <a:t>WisDOT’s</a:t>
            </a:r>
            <a:r>
              <a:rPr lang="en-US" altLang="en-US" b="1" dirty="0">
                <a:solidFill>
                  <a:schemeClr val="tx1"/>
                </a:solidFill>
                <a:latin typeface="Calibri" panose="020F0502020204030204" pitchFamily="34" charset="0"/>
                <a:cs typeface="Calibri" panose="020F0502020204030204" pitchFamily="34" charset="0"/>
              </a:rPr>
              <a:t> only available action to </a:t>
            </a:r>
            <a:r>
              <a:rPr lang="en-US" altLang="en-US" b="1" i="1" dirty="0">
                <a:solidFill>
                  <a:schemeClr val="tx1"/>
                </a:solidFill>
                <a:latin typeface="Calibri" panose="020F0502020204030204" pitchFamily="34" charset="0"/>
                <a:cs typeface="Calibri" panose="020F0502020204030204" pitchFamily="34" charset="0"/>
              </a:rPr>
              <a:t>prevent improvements</a:t>
            </a:r>
            <a:r>
              <a:rPr lang="en-US" altLang="en-US" b="1" dirty="0">
                <a:solidFill>
                  <a:schemeClr val="tx1"/>
                </a:solidFill>
                <a:latin typeface="Calibri" panose="020F0502020204030204" pitchFamily="34" charset="0"/>
                <a:cs typeface="Calibri" panose="020F0502020204030204" pitchFamily="34" charset="0"/>
              </a:rPr>
              <a:t> in mapped areas is to advance acquire the mapped lands as right-of-way as a </a:t>
            </a:r>
            <a:r>
              <a:rPr lang="en-US" altLang="en-US" b="1" i="1" u="sng" dirty="0">
                <a:solidFill>
                  <a:srgbClr val="FF0000"/>
                </a:solidFill>
                <a:latin typeface="Calibri" panose="020F0502020204030204" pitchFamily="34" charset="0"/>
                <a:cs typeface="Calibri" panose="020F0502020204030204" pitchFamily="34" charset="0"/>
              </a:rPr>
              <a:t>protective purchase</a:t>
            </a:r>
            <a:r>
              <a:rPr lang="en-US" altLang="en-US" b="1" dirty="0">
                <a:solidFill>
                  <a:srgbClr val="000099"/>
                </a:solidFill>
                <a:latin typeface="Calibri" panose="020F0502020204030204" pitchFamily="34" charset="0"/>
                <a:cs typeface="Calibri" panose="020F0502020204030204" pitchFamily="34" charset="0"/>
              </a:rPr>
              <a:t>. </a:t>
            </a:r>
          </a:p>
          <a:p>
            <a:pPr>
              <a:lnSpc>
                <a:spcPct val="90000"/>
              </a:lnSpc>
            </a:pPr>
            <a:r>
              <a:rPr lang="en-US" altLang="en-US" b="1" dirty="0">
                <a:solidFill>
                  <a:schemeClr val="tx1"/>
                </a:solidFill>
                <a:latin typeface="Calibri" panose="020F0502020204030204" pitchFamily="34" charset="0"/>
                <a:cs typeface="Calibri" panose="020F0502020204030204" pitchFamily="34" charset="0"/>
              </a:rPr>
              <a:t>In</a:t>
            </a:r>
            <a:r>
              <a:rPr lang="en-US" altLang="en-US" b="1" dirty="0">
                <a:solidFill>
                  <a:srgbClr val="000099"/>
                </a:solidFill>
                <a:latin typeface="Calibri" panose="020F0502020204030204" pitchFamily="34" charset="0"/>
                <a:cs typeface="Calibri" panose="020F0502020204030204" pitchFamily="34" charset="0"/>
              </a:rPr>
              <a:t> </a:t>
            </a:r>
            <a:r>
              <a:rPr lang="en-US" altLang="en-US" b="1" dirty="0">
                <a:solidFill>
                  <a:schemeClr val="tx1"/>
                </a:solidFill>
                <a:latin typeface="Calibri" panose="020F0502020204030204" pitchFamily="34" charset="0"/>
                <a:cs typeface="Calibri" panose="020F0502020204030204" pitchFamily="34" charset="0"/>
              </a:rPr>
              <a:t>lieu of protective purchase, owner can pursue alterations and receive full compensation for them when the mapped area is ultimately purchased as right-of-way.  </a:t>
            </a:r>
          </a:p>
          <a:p>
            <a:endParaRPr lang="en-US" dirty="0"/>
          </a:p>
        </p:txBody>
      </p:sp>
    </p:spTree>
    <p:extLst>
      <p:ext uri="{BB962C8B-B14F-4D97-AF65-F5344CB8AC3E}">
        <p14:creationId xmlns:p14="http://schemas.microsoft.com/office/powerpoint/2010/main" val="4179409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16290" cy="1320800"/>
          </a:xfrm>
        </p:spPr>
        <p:txBody>
          <a:bodyPr/>
          <a:lstStyle/>
          <a:p>
            <a:r>
              <a:rPr lang="en-US" dirty="0"/>
              <a:t>Does Hardship Apply to ‘Mapped’ Parcels?</a:t>
            </a:r>
          </a:p>
        </p:txBody>
      </p:sp>
      <p:sp>
        <p:nvSpPr>
          <p:cNvPr id="3" name="Content Placeholder 2"/>
          <p:cNvSpPr>
            <a:spLocks noGrp="1"/>
          </p:cNvSpPr>
          <p:nvPr>
            <p:ph idx="1"/>
          </p:nvPr>
        </p:nvSpPr>
        <p:spPr/>
        <p:txBody>
          <a:bodyPr>
            <a:normAutofit lnSpcReduction="10000"/>
          </a:bodyPr>
          <a:lstStyle/>
          <a:p>
            <a:pPr>
              <a:lnSpc>
                <a:spcPct val="90000"/>
              </a:lnSpc>
              <a:defRPr/>
            </a:pPr>
            <a:r>
              <a:rPr lang="en-US" altLang="en-US" sz="2400" b="1" dirty="0">
                <a:solidFill>
                  <a:schemeClr val="tx1"/>
                </a:solidFill>
                <a:latin typeface="Calibri" panose="020F0502020204030204" pitchFamily="34" charset="0"/>
                <a:cs typeface="Calibri" panose="020F0502020204030204" pitchFamily="34" charset="0"/>
              </a:rPr>
              <a:t>Historical WisDOT hardship criteria were developed solely in the context of right-of-way acquisition for an approved improvement project.   </a:t>
            </a:r>
          </a:p>
          <a:p>
            <a:pPr lvl="1">
              <a:lnSpc>
                <a:spcPct val="90000"/>
              </a:lnSpc>
              <a:defRPr/>
            </a:pPr>
            <a:r>
              <a:rPr lang="en-US" altLang="en-US" sz="1900" b="1" dirty="0">
                <a:solidFill>
                  <a:schemeClr val="tx1"/>
                </a:solidFill>
                <a:latin typeface="Calibri" panose="020F0502020204030204" pitchFamily="34" charset="0"/>
                <a:cs typeface="Calibri" panose="020F0502020204030204" pitchFamily="34" charset="0"/>
              </a:rPr>
              <a:t>Essentially assured timeline for acquisition. </a:t>
            </a:r>
          </a:p>
          <a:p>
            <a:pPr lvl="1">
              <a:lnSpc>
                <a:spcPct val="90000"/>
              </a:lnSpc>
              <a:defRPr/>
            </a:pPr>
            <a:r>
              <a:rPr lang="en-US" altLang="en-US" sz="1900" b="1" dirty="0">
                <a:solidFill>
                  <a:schemeClr val="tx1"/>
                </a:solidFill>
                <a:latin typeface="Calibri" panose="020F0502020204030204" pitchFamily="34" charset="0"/>
                <a:cs typeface="Calibri" panose="020F0502020204030204" pitchFamily="34" charset="0"/>
              </a:rPr>
              <a:t>Compensation limited to condition of property at relocation order. </a:t>
            </a:r>
          </a:p>
          <a:p>
            <a:pPr lvl="1">
              <a:lnSpc>
                <a:spcPct val="90000"/>
              </a:lnSpc>
              <a:defRPr/>
            </a:pPr>
            <a:r>
              <a:rPr lang="en-US" altLang="en-US" sz="1900" b="1" dirty="0">
                <a:solidFill>
                  <a:schemeClr val="tx1"/>
                </a:solidFill>
                <a:latin typeface="Calibri" panose="020F0502020204030204" pitchFamily="34" charset="0"/>
                <a:cs typeface="Calibri" panose="020F0502020204030204" pitchFamily="34" charset="0"/>
              </a:rPr>
              <a:t>Places property in limbo until parcel is acquired. </a:t>
            </a:r>
          </a:p>
          <a:p>
            <a:pPr>
              <a:lnSpc>
                <a:spcPct val="90000"/>
              </a:lnSpc>
              <a:defRPr/>
            </a:pPr>
            <a:r>
              <a:rPr lang="en-US" altLang="en-US" sz="2400" b="1" dirty="0">
                <a:solidFill>
                  <a:schemeClr val="tx1"/>
                </a:solidFill>
                <a:latin typeface="Calibri" panose="020F0502020204030204" pitchFamily="34" charset="0"/>
                <a:cs typeface="Calibri" panose="020F0502020204030204" pitchFamily="34" charset="0"/>
              </a:rPr>
              <a:t>Under mapping, owner can pursue alterations and receive full compensation for them when the mapped area is ultimately purchased as right-of-way.</a:t>
            </a:r>
            <a:r>
              <a:rPr lang="en-US" altLang="en-US" sz="2400" b="1" dirty="0">
                <a:solidFill>
                  <a:srgbClr val="000099"/>
                </a:solidFill>
                <a:latin typeface="Calibri" panose="020F0502020204030204" pitchFamily="34" charset="0"/>
                <a:cs typeface="Calibri" panose="020F0502020204030204" pitchFamily="34" charset="0"/>
              </a:rPr>
              <a:t>  </a:t>
            </a:r>
          </a:p>
          <a:p>
            <a:pPr>
              <a:lnSpc>
                <a:spcPct val="90000"/>
              </a:lnSpc>
              <a:defRPr/>
            </a:pPr>
            <a:r>
              <a:rPr lang="en-US" altLang="en-US" sz="2400" b="1" dirty="0">
                <a:solidFill>
                  <a:srgbClr val="FF0000"/>
                </a:solidFill>
                <a:latin typeface="Calibri" panose="020F0502020204030204" pitchFamily="34" charset="0"/>
                <a:cs typeface="Calibri" panose="020F0502020204030204" pitchFamily="34" charset="0"/>
              </a:rPr>
              <a:t>No limitation in use of property suggests there should be fewer reasons that could support hardship claim. </a:t>
            </a:r>
          </a:p>
          <a:p>
            <a:endParaRPr lang="en-US" dirty="0"/>
          </a:p>
        </p:txBody>
      </p:sp>
    </p:spTree>
    <p:extLst>
      <p:ext uri="{BB962C8B-B14F-4D97-AF65-F5344CB8AC3E}">
        <p14:creationId xmlns:p14="http://schemas.microsoft.com/office/powerpoint/2010/main" val="1910175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Thresholds for Consideration of Hardship</a:t>
            </a:r>
          </a:p>
        </p:txBody>
      </p:sp>
      <p:sp>
        <p:nvSpPr>
          <p:cNvPr id="3" name="Content Placeholder 2"/>
          <p:cNvSpPr>
            <a:spLocks noGrp="1"/>
          </p:cNvSpPr>
          <p:nvPr>
            <p:ph idx="1"/>
          </p:nvPr>
        </p:nvSpPr>
        <p:spPr/>
        <p:txBody>
          <a:bodyPr/>
          <a:lstStyle/>
          <a:p>
            <a:pPr>
              <a:lnSpc>
                <a:spcPct val="90000"/>
              </a:lnSpc>
              <a:defRPr/>
            </a:pPr>
            <a:r>
              <a:rPr lang="en-US" altLang="en-US" b="1" dirty="0">
                <a:solidFill>
                  <a:schemeClr val="tx1"/>
                </a:solidFill>
                <a:latin typeface="Calibri" panose="020F0502020204030204" pitchFamily="34" charset="0"/>
                <a:cs typeface="Calibri" panose="020F0502020204030204" pitchFamily="34" charset="0"/>
              </a:rPr>
              <a:t>Thresholds only mean you have conditions that allow for consideration.   </a:t>
            </a:r>
          </a:p>
          <a:p>
            <a:pPr>
              <a:lnSpc>
                <a:spcPct val="90000"/>
              </a:lnSpc>
              <a:defRPr/>
            </a:pPr>
            <a:r>
              <a:rPr lang="en-US" altLang="en-US" b="1" i="1" dirty="0">
                <a:solidFill>
                  <a:srgbClr val="FF0000"/>
                </a:solidFill>
                <a:latin typeface="Calibri" panose="020F0502020204030204" pitchFamily="34" charset="0"/>
                <a:cs typeface="Calibri" panose="020F0502020204030204" pitchFamily="34" charset="0"/>
              </a:rPr>
              <a:t>Threshold #1</a:t>
            </a:r>
            <a:r>
              <a:rPr lang="en-US" altLang="en-US" b="1" dirty="0">
                <a:solidFill>
                  <a:srgbClr val="000099"/>
                </a:solidFill>
                <a:latin typeface="Calibri" panose="020F0502020204030204" pitchFamily="34" charset="0"/>
                <a:cs typeface="Calibri" panose="020F0502020204030204" pitchFamily="34" charset="0"/>
              </a:rPr>
              <a:t> </a:t>
            </a:r>
            <a:r>
              <a:rPr lang="en-US" altLang="en-US" b="1" dirty="0">
                <a:solidFill>
                  <a:schemeClr val="tx1"/>
                </a:solidFill>
                <a:latin typeface="Calibri" panose="020F0502020204030204" pitchFamily="34" charset="0"/>
                <a:cs typeface="Calibri" panose="020F0502020204030204" pitchFamily="34" charset="0"/>
              </a:rPr>
              <a:t>-- The mapped parcel, if acquired as right-of-way, would require relocation of a business or home. </a:t>
            </a:r>
          </a:p>
          <a:p>
            <a:pPr>
              <a:lnSpc>
                <a:spcPct val="90000"/>
              </a:lnSpc>
              <a:defRPr/>
            </a:pPr>
            <a:r>
              <a:rPr lang="en-US" altLang="en-US" b="1" i="1" dirty="0">
                <a:solidFill>
                  <a:srgbClr val="FF0000"/>
                </a:solidFill>
                <a:latin typeface="Calibri" panose="020F0502020204030204" pitchFamily="34" charset="0"/>
                <a:cs typeface="Calibri" panose="020F0502020204030204" pitchFamily="34" charset="0"/>
              </a:rPr>
              <a:t>Threshold #2</a:t>
            </a:r>
            <a:r>
              <a:rPr lang="en-US" altLang="en-US" b="1" dirty="0">
                <a:solidFill>
                  <a:schemeClr val="tx1"/>
                </a:solidFill>
                <a:latin typeface="Calibri" panose="020F0502020204030204" pitchFamily="34" charset="0"/>
                <a:cs typeface="Calibri" panose="020F0502020204030204" pitchFamily="34" charset="0"/>
              </a:rPr>
              <a:t> – The mapped parcel, if acquired as right-of-way, would alter the ability for continued current use of the entire parcel.  Example…The mapped area takes 100% of the parking area for a business.  Or, the mapped area removes all of the farm structures necessary for a milking operation, but leaves the farm house.  </a:t>
            </a:r>
          </a:p>
          <a:p>
            <a:endParaRPr lang="en-US" dirty="0"/>
          </a:p>
        </p:txBody>
      </p:sp>
    </p:spTree>
    <p:extLst>
      <p:ext uri="{BB962C8B-B14F-4D97-AF65-F5344CB8AC3E}">
        <p14:creationId xmlns:p14="http://schemas.microsoft.com/office/powerpoint/2010/main" val="877811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Make Hardship The Reason</a:t>
            </a:r>
          </a:p>
        </p:txBody>
      </p:sp>
      <p:sp>
        <p:nvSpPr>
          <p:cNvPr id="3" name="Content Placeholder 2"/>
          <p:cNvSpPr>
            <a:spLocks noGrp="1"/>
          </p:cNvSpPr>
          <p:nvPr>
            <p:ph idx="1"/>
          </p:nvPr>
        </p:nvSpPr>
        <p:spPr/>
        <p:txBody>
          <a:bodyPr/>
          <a:lstStyle/>
          <a:p>
            <a:pPr>
              <a:lnSpc>
                <a:spcPct val="90000"/>
              </a:lnSpc>
              <a:defRPr/>
            </a:pPr>
            <a:r>
              <a:rPr lang="en-US" altLang="en-US" b="1" dirty="0">
                <a:solidFill>
                  <a:schemeClr val="tx1"/>
                </a:solidFill>
                <a:latin typeface="Calibri" panose="020F0502020204030204" pitchFamily="34" charset="0"/>
                <a:cs typeface="Calibri" panose="020F0502020204030204" pitchFamily="34" charset="0"/>
              </a:rPr>
              <a:t>If the land considered for mapping is already developed, there is nothing to ‘prevent’.  </a:t>
            </a:r>
          </a:p>
          <a:p>
            <a:pPr>
              <a:lnSpc>
                <a:spcPct val="90000"/>
              </a:lnSpc>
              <a:defRPr/>
            </a:pPr>
            <a:endParaRPr lang="en-US" altLang="en-US" b="1" dirty="0">
              <a:solidFill>
                <a:schemeClr val="tx1"/>
              </a:solidFill>
              <a:latin typeface="Calibri" panose="020F0502020204030204" pitchFamily="34" charset="0"/>
              <a:cs typeface="Calibri" panose="020F0502020204030204" pitchFamily="34" charset="0"/>
            </a:endParaRPr>
          </a:p>
          <a:p>
            <a:pPr>
              <a:lnSpc>
                <a:spcPct val="90000"/>
              </a:lnSpc>
              <a:defRPr/>
            </a:pPr>
            <a:r>
              <a:rPr lang="en-US" altLang="en-US" b="1" dirty="0">
                <a:solidFill>
                  <a:schemeClr val="tx1"/>
                </a:solidFill>
                <a:latin typeface="Calibri" panose="020F0502020204030204" pitchFamily="34" charset="0"/>
                <a:cs typeface="Calibri" panose="020F0502020204030204" pitchFamily="34" charset="0"/>
              </a:rPr>
              <a:t>So limit mapping to those areas where ‘prevention of costly development’ is truly a valid concern, and avoid creating opportunity for claim of hardship. </a:t>
            </a:r>
          </a:p>
          <a:p>
            <a:pPr marL="0" indent="0">
              <a:lnSpc>
                <a:spcPct val="90000"/>
              </a:lnSpc>
              <a:buNone/>
              <a:defRPr/>
            </a:pPr>
            <a:endParaRPr lang="en-US" altLang="en-US" b="1" dirty="0">
              <a:solidFill>
                <a:srgbClr val="000099"/>
              </a:solidFill>
              <a:latin typeface="Calibri" panose="020F0502020204030204" pitchFamily="34" charset="0"/>
              <a:cs typeface="Calibri" panose="020F0502020204030204" pitchFamily="34" charset="0"/>
            </a:endParaRPr>
          </a:p>
          <a:p>
            <a:pPr>
              <a:lnSpc>
                <a:spcPct val="90000"/>
              </a:lnSpc>
              <a:defRPr/>
            </a:pPr>
            <a:r>
              <a:rPr lang="en-US" altLang="en-US" b="1" dirty="0">
                <a:solidFill>
                  <a:schemeClr val="tx1"/>
                </a:solidFill>
                <a:latin typeface="Calibri" panose="020F0502020204030204" pitchFamily="34" charset="0"/>
                <a:cs typeface="Calibri" panose="020F0502020204030204" pitchFamily="34" charset="0"/>
              </a:rPr>
              <a:t>Remember…Mapping is intended to </a:t>
            </a:r>
            <a:r>
              <a:rPr lang="en-US" altLang="en-US" b="1" i="1" dirty="0">
                <a:solidFill>
                  <a:srgbClr val="FF0000"/>
                </a:solidFill>
                <a:latin typeface="Calibri" panose="020F0502020204030204" pitchFamily="34" charset="0"/>
                <a:cs typeface="Calibri" panose="020F0502020204030204" pitchFamily="34" charset="0"/>
              </a:rPr>
              <a:t>‘…prevent conflicting costly economic development on…land…needed for future [freeway/expressway]’. </a:t>
            </a:r>
            <a:r>
              <a:rPr lang="en-US" altLang="en-US" b="1" dirty="0">
                <a:solidFill>
                  <a:schemeClr val="tx1"/>
                </a:solidFill>
                <a:latin typeface="Calibri" panose="020F0502020204030204" pitchFamily="34" charset="0"/>
                <a:cs typeface="Calibri" panose="020F0502020204030204" pitchFamily="34" charset="0"/>
              </a:rPr>
              <a:t>That does not automatically include every parcel of future right-of-way needed.  </a:t>
            </a:r>
          </a:p>
          <a:p>
            <a:endParaRPr lang="en-US" dirty="0"/>
          </a:p>
        </p:txBody>
      </p:sp>
    </p:spTree>
    <p:extLst>
      <p:ext uri="{BB962C8B-B14F-4D97-AF65-F5344CB8AC3E}">
        <p14:creationId xmlns:p14="http://schemas.microsoft.com/office/powerpoint/2010/main" val="3548618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334" y="283679"/>
            <a:ext cx="10738202" cy="6269335"/>
          </a:xfrm>
          <a:prstGeom prst="rect">
            <a:avLst/>
          </a:prstGeom>
        </p:spPr>
      </p:pic>
    </p:spTree>
    <p:extLst>
      <p:ext uri="{BB962C8B-B14F-4D97-AF65-F5344CB8AC3E}">
        <p14:creationId xmlns:p14="http://schemas.microsoft.com/office/powerpoint/2010/main" val="2184262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Tough Ones</a:t>
            </a:r>
          </a:p>
        </p:txBody>
      </p:sp>
      <p:sp>
        <p:nvSpPr>
          <p:cNvPr id="3" name="Content Placeholder 2"/>
          <p:cNvSpPr>
            <a:spLocks noGrp="1"/>
          </p:cNvSpPr>
          <p:nvPr>
            <p:ph idx="1"/>
          </p:nvPr>
        </p:nvSpPr>
        <p:spPr/>
        <p:txBody>
          <a:bodyPr/>
          <a:lstStyle/>
          <a:p>
            <a:pPr>
              <a:lnSpc>
                <a:spcPct val="90000"/>
              </a:lnSpc>
            </a:pPr>
            <a:r>
              <a:rPr lang="en-US" altLang="en-US" b="1" dirty="0">
                <a:solidFill>
                  <a:schemeClr val="tx1"/>
                </a:solidFill>
                <a:latin typeface="Calibri" panose="020F0502020204030204" pitchFamily="34" charset="0"/>
                <a:cs typeface="Calibri" panose="020F0502020204030204" pitchFamily="34" charset="0"/>
              </a:rPr>
              <a:t>Area mapped because of potentially significant </a:t>
            </a:r>
            <a:r>
              <a:rPr lang="en-US" altLang="en-US" b="1" u="sng" dirty="0">
                <a:solidFill>
                  <a:schemeClr val="tx1"/>
                </a:solidFill>
                <a:latin typeface="Calibri" panose="020F0502020204030204" pitchFamily="34" charset="0"/>
                <a:cs typeface="Calibri" panose="020F0502020204030204" pitchFamily="34" charset="0"/>
              </a:rPr>
              <a:t>re-development.</a:t>
            </a:r>
            <a:r>
              <a:rPr lang="en-US" altLang="en-US" b="1" dirty="0">
                <a:solidFill>
                  <a:schemeClr val="tx1"/>
                </a:solidFill>
                <a:latin typeface="Calibri" panose="020F0502020204030204" pitchFamily="34" charset="0"/>
                <a:cs typeface="Calibri" panose="020F0502020204030204" pitchFamily="34" charset="0"/>
              </a:rPr>
              <a:t>  </a:t>
            </a:r>
          </a:p>
          <a:p>
            <a:pPr>
              <a:lnSpc>
                <a:spcPct val="90000"/>
              </a:lnSpc>
            </a:pPr>
            <a:endParaRPr lang="en-US" altLang="en-US" b="1" dirty="0">
              <a:solidFill>
                <a:schemeClr val="tx1"/>
              </a:solidFill>
              <a:latin typeface="Calibri" panose="020F0502020204030204" pitchFamily="34" charset="0"/>
              <a:cs typeface="Calibri" panose="020F0502020204030204" pitchFamily="34" charset="0"/>
            </a:endParaRPr>
          </a:p>
          <a:p>
            <a:pPr>
              <a:lnSpc>
                <a:spcPct val="90000"/>
              </a:lnSpc>
            </a:pPr>
            <a:r>
              <a:rPr lang="en-US" altLang="en-US" b="1" dirty="0">
                <a:solidFill>
                  <a:schemeClr val="tx1"/>
                </a:solidFill>
                <a:latin typeface="Calibri" panose="020F0502020204030204" pitchFamily="34" charset="0"/>
                <a:cs typeface="Calibri" panose="020F0502020204030204" pitchFamily="34" charset="0"/>
              </a:rPr>
              <a:t>Hardship claim of ‘can’t sell’ due to mapping creating ‘cloud on title’.  </a:t>
            </a:r>
          </a:p>
          <a:p>
            <a:endParaRPr lang="en-US" dirty="0"/>
          </a:p>
        </p:txBody>
      </p:sp>
    </p:spTree>
    <p:extLst>
      <p:ext uri="{BB962C8B-B14F-4D97-AF65-F5344CB8AC3E}">
        <p14:creationId xmlns:p14="http://schemas.microsoft.com/office/powerpoint/2010/main" val="323233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0839" y="190644"/>
            <a:ext cx="10266431" cy="6416157"/>
          </a:xfrm>
        </p:spPr>
      </p:pic>
    </p:spTree>
    <p:extLst>
      <p:ext uri="{BB962C8B-B14F-4D97-AF65-F5344CB8AC3E}">
        <p14:creationId xmlns:p14="http://schemas.microsoft.com/office/powerpoint/2010/main" val="1323600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a:t>
            </a:r>
          </a:p>
        </p:txBody>
      </p:sp>
      <p:sp>
        <p:nvSpPr>
          <p:cNvPr id="3" name="Content Placeholder 2"/>
          <p:cNvSpPr>
            <a:spLocks noGrp="1"/>
          </p:cNvSpPr>
          <p:nvPr>
            <p:ph idx="1"/>
          </p:nvPr>
        </p:nvSpPr>
        <p:spPr>
          <a:xfrm>
            <a:off x="677333" y="1498061"/>
            <a:ext cx="10139823" cy="5068109"/>
          </a:xfrm>
        </p:spPr>
        <p:txBody>
          <a:bodyPr>
            <a:normAutofit/>
          </a:bodyPr>
          <a:lstStyle/>
          <a:p>
            <a:r>
              <a:rPr lang="en-US" sz="2400" b="1" dirty="0"/>
              <a:t>Tom Beekman</a:t>
            </a:r>
            <a:r>
              <a:rPr lang="en-US" dirty="0"/>
              <a:t>, Northwest Region, SPO Manager</a:t>
            </a:r>
          </a:p>
          <a:p>
            <a:pPr lvl="1"/>
            <a:r>
              <a:rPr lang="en-US" dirty="0"/>
              <a:t>office: (715) 836-4628, cell: (715) 579-4596</a:t>
            </a:r>
          </a:p>
          <a:p>
            <a:pPr lvl="1"/>
            <a:r>
              <a:rPr lang="en-US" dirty="0"/>
              <a:t>thomas.beekman@dot.wi.gov</a:t>
            </a:r>
          </a:p>
          <a:p>
            <a:endParaRPr lang="en-US" dirty="0"/>
          </a:p>
          <a:p>
            <a:r>
              <a:rPr lang="en-US" sz="2400" b="1" dirty="0"/>
              <a:t>Curt Van Erem</a:t>
            </a:r>
            <a:r>
              <a:rPr lang="en-US" dirty="0"/>
              <a:t>, Northeast Region, Supervisor</a:t>
            </a:r>
          </a:p>
          <a:p>
            <a:pPr lvl="1"/>
            <a:r>
              <a:rPr lang="en-US" dirty="0"/>
              <a:t>cell (920) 360-3791</a:t>
            </a:r>
          </a:p>
          <a:p>
            <a:pPr lvl="1"/>
            <a:r>
              <a:rPr lang="en-US" dirty="0"/>
              <a:t>curtis.vanerem@dot.wi.gov</a:t>
            </a:r>
          </a:p>
          <a:p>
            <a:endParaRPr lang="en-US" dirty="0"/>
          </a:p>
          <a:p>
            <a:r>
              <a:rPr lang="en-US" sz="2400" b="1" dirty="0"/>
              <a:t>Tyler Wenig</a:t>
            </a:r>
            <a:r>
              <a:rPr lang="en-US" dirty="0"/>
              <a:t>, central office (Madison), Statewide Acquisition &amp; Litigation Coordinator</a:t>
            </a:r>
          </a:p>
          <a:p>
            <a:pPr lvl="1"/>
            <a:r>
              <a:rPr lang="en-US" dirty="0"/>
              <a:t>office: (608) 266-2053, cell: (608) 228-4337</a:t>
            </a:r>
          </a:p>
          <a:p>
            <a:pPr lvl="1"/>
            <a:r>
              <a:rPr lang="en-US" dirty="0"/>
              <a:t>tylerc.wenig@dot.wi.gov</a:t>
            </a:r>
          </a:p>
        </p:txBody>
      </p:sp>
    </p:spTree>
    <p:extLst>
      <p:ext uri="{BB962C8B-B14F-4D97-AF65-F5344CB8AC3E}">
        <p14:creationId xmlns:p14="http://schemas.microsoft.com/office/powerpoint/2010/main" val="1992708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3081"/>
            <a:ext cx="8596668" cy="1320800"/>
          </a:xfrm>
        </p:spPr>
        <p:txBody>
          <a:bodyPr>
            <a:normAutofit/>
          </a:bodyPr>
          <a:lstStyle/>
          <a:p>
            <a:r>
              <a:rPr lang="en-US" dirty="0"/>
              <a:t>Early</a:t>
            </a:r>
            <a:r>
              <a:rPr lang="en-US" sz="4800" dirty="0"/>
              <a:t> </a:t>
            </a:r>
            <a:r>
              <a:rPr lang="en-US" dirty="0"/>
              <a:t>Acquisition (General Policy)</a:t>
            </a:r>
            <a:r>
              <a:rPr lang="en-US" sz="4800" dirty="0"/>
              <a:t> </a:t>
            </a:r>
          </a:p>
        </p:txBody>
      </p:sp>
      <p:sp>
        <p:nvSpPr>
          <p:cNvPr id="3" name="Content Placeholder 2"/>
          <p:cNvSpPr>
            <a:spLocks noGrp="1"/>
          </p:cNvSpPr>
          <p:nvPr>
            <p:ph idx="1"/>
          </p:nvPr>
        </p:nvSpPr>
        <p:spPr>
          <a:xfrm>
            <a:off x="677334" y="1383958"/>
            <a:ext cx="8596668" cy="5288692"/>
          </a:xfrm>
        </p:spPr>
        <p:txBody>
          <a:bodyPr>
            <a:normAutofit/>
          </a:bodyPr>
          <a:lstStyle/>
          <a:p>
            <a:r>
              <a:rPr lang="en-US" sz="2000" dirty="0"/>
              <a:t>This process is intended to provide a means for regions to get a head start on projects assuming certain criteria have been met.</a:t>
            </a:r>
          </a:p>
          <a:p>
            <a:pPr lvl="1">
              <a:buFont typeface="Wingdings" panose="05000000000000000000" pitchFamily="2" charset="2"/>
              <a:buChar char="Ø"/>
            </a:pPr>
            <a:r>
              <a:rPr lang="en-US" sz="2000" dirty="0"/>
              <a:t>No federal funds are used for the right of way.</a:t>
            </a:r>
          </a:p>
          <a:p>
            <a:pPr lvl="1">
              <a:buFont typeface="Wingdings" panose="05000000000000000000" pitchFamily="2" charset="2"/>
              <a:buChar char="Ø"/>
            </a:pPr>
            <a:r>
              <a:rPr lang="en-US" sz="2000" dirty="0"/>
              <a:t>Advanced acquisition does not influence alternative route for the project.</a:t>
            </a:r>
          </a:p>
          <a:p>
            <a:pPr lvl="1">
              <a:buFont typeface="Wingdings" panose="05000000000000000000" pitchFamily="2" charset="2"/>
              <a:buChar char="Ø"/>
            </a:pPr>
            <a:r>
              <a:rPr lang="en-US" sz="2000" dirty="0"/>
              <a:t>Complies with Title VI of Civil Rights Act of 1964.</a:t>
            </a:r>
          </a:p>
          <a:p>
            <a:pPr marL="1200150" lvl="2" indent="-342900">
              <a:buFont typeface="Wingdings" panose="05000000000000000000" pitchFamily="2" charset="2"/>
              <a:buChar char="§"/>
            </a:pPr>
            <a:r>
              <a:rPr lang="en-US" sz="2000" dirty="0"/>
              <a:t>It prohibits discrimination on the basis of race, color, and national origin in programs and activities receiving federal financial assistance.</a:t>
            </a:r>
          </a:p>
          <a:p>
            <a:pPr lvl="1">
              <a:buFont typeface="Wingdings" panose="05000000000000000000" pitchFamily="2" charset="2"/>
              <a:buChar char="Ø"/>
            </a:pPr>
            <a:r>
              <a:rPr lang="en-US" sz="2000" dirty="0"/>
              <a:t>Complies with Uniform Relocation Assistance and Real Property Acquisition Policies Act of 1970.</a:t>
            </a:r>
          </a:p>
        </p:txBody>
      </p:sp>
    </p:spTree>
    <p:extLst>
      <p:ext uri="{BB962C8B-B14F-4D97-AF65-F5344CB8AC3E}">
        <p14:creationId xmlns:p14="http://schemas.microsoft.com/office/powerpoint/2010/main" val="1927183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a:spLocks noGrp="1"/>
          </p:cNvSpPr>
          <p:nvPr>
            <p:ph idx="1"/>
          </p:nvPr>
        </p:nvSpPr>
        <p:spPr>
          <a:xfrm rot="5400000">
            <a:off x="2986217" y="-1618735"/>
            <a:ext cx="6458462" cy="10140779"/>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10448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648" y="606855"/>
            <a:ext cx="8596668" cy="867718"/>
          </a:xfrm>
        </p:spPr>
        <p:txBody>
          <a:bodyPr>
            <a:normAutofit/>
          </a:bodyPr>
          <a:lstStyle/>
          <a:p>
            <a:r>
              <a:rPr lang="en-US" dirty="0"/>
              <a:t>Early Acquisition (General Policy) cont.</a:t>
            </a:r>
          </a:p>
        </p:txBody>
      </p:sp>
      <p:sp>
        <p:nvSpPr>
          <p:cNvPr id="3" name="Content Placeholder 2"/>
          <p:cNvSpPr>
            <a:spLocks noGrp="1"/>
          </p:cNvSpPr>
          <p:nvPr>
            <p:ph idx="1"/>
          </p:nvPr>
        </p:nvSpPr>
        <p:spPr>
          <a:xfrm>
            <a:off x="677334" y="1738185"/>
            <a:ext cx="8596668" cy="4303178"/>
          </a:xfrm>
        </p:spPr>
        <p:txBody>
          <a:bodyPr/>
          <a:lstStyle/>
          <a:p>
            <a:pPr lvl="1">
              <a:buFont typeface="Wingdings" panose="05000000000000000000" pitchFamily="2" charset="2"/>
              <a:buChar char="Ø"/>
            </a:pPr>
            <a:r>
              <a:rPr lang="en-US" sz="2000" dirty="0"/>
              <a:t>Does not include lands protected by Section 4(f) of DOT Act.</a:t>
            </a:r>
          </a:p>
          <a:p>
            <a:pPr lvl="1">
              <a:buFont typeface="Wingdings" panose="05000000000000000000" pitchFamily="2" charset="2"/>
              <a:buChar char="Ø"/>
            </a:pPr>
            <a:r>
              <a:rPr lang="en-US" sz="2000" dirty="0"/>
              <a:t>Early acquisition is not being used to circumvent federal laws or regulations.</a:t>
            </a:r>
          </a:p>
          <a:p>
            <a:pPr lvl="1">
              <a:buFont typeface="Wingdings" panose="05000000000000000000" pitchFamily="2" charset="2"/>
              <a:buChar char="Ø"/>
            </a:pPr>
            <a:r>
              <a:rPr lang="en-US" sz="2000" dirty="0"/>
              <a:t>Environmental process initiated and is well on its way to completion.</a:t>
            </a:r>
          </a:p>
          <a:p>
            <a:pPr lvl="1">
              <a:buFont typeface="Wingdings" panose="05000000000000000000" pitchFamily="2" charset="2"/>
              <a:buChar char="Ø"/>
            </a:pPr>
            <a:r>
              <a:rPr lang="en-US" sz="2000" dirty="0"/>
              <a:t>Final project meets all requirements for normal federal aid project, such as compliance with NEPA, Historical Preservation Act, Endangered Species Act, Wetlands Executive Order, Etc.</a:t>
            </a:r>
          </a:p>
          <a:p>
            <a:pPr lvl="1">
              <a:buFont typeface="Wingdings" panose="05000000000000000000" pitchFamily="2" charset="2"/>
              <a:buChar char="Ø"/>
            </a:pPr>
            <a:r>
              <a:rPr lang="en-US" sz="2000" dirty="0"/>
              <a:t>Process follows standard procedures for plats, relocation orders, relocation plans.  </a:t>
            </a:r>
          </a:p>
          <a:p>
            <a:endParaRPr lang="en-US" dirty="0"/>
          </a:p>
        </p:txBody>
      </p:sp>
    </p:spTree>
    <p:extLst>
      <p:ext uri="{BB962C8B-B14F-4D97-AF65-F5344CB8AC3E}">
        <p14:creationId xmlns:p14="http://schemas.microsoft.com/office/powerpoint/2010/main" val="259261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Acquisition (General Policy)</a:t>
            </a:r>
          </a:p>
        </p:txBody>
      </p:sp>
      <p:sp>
        <p:nvSpPr>
          <p:cNvPr id="3" name="Content Placeholder 2"/>
          <p:cNvSpPr>
            <a:spLocks noGrp="1"/>
          </p:cNvSpPr>
          <p:nvPr>
            <p:ph idx="1"/>
          </p:nvPr>
        </p:nvSpPr>
        <p:spPr>
          <a:xfrm>
            <a:off x="677334" y="1688757"/>
            <a:ext cx="8596668" cy="4352605"/>
          </a:xfrm>
        </p:spPr>
        <p:txBody>
          <a:bodyPr>
            <a:normAutofit/>
          </a:bodyPr>
          <a:lstStyle/>
          <a:p>
            <a:pPr>
              <a:buFont typeface="Wingdings" panose="05000000000000000000" pitchFamily="2" charset="2"/>
              <a:buChar char="Ø"/>
            </a:pPr>
            <a:r>
              <a:rPr lang="en-US" dirty="0"/>
              <a:t>The regions do not need DOT DTSD concurrence to use this procedure but should advise BTS-RE which projects are being acquired using the early acquisition process.</a:t>
            </a:r>
          </a:p>
          <a:p>
            <a:pPr>
              <a:buFont typeface="Wingdings" panose="05000000000000000000" pitchFamily="2" charset="2"/>
              <a:buChar char="Ø"/>
            </a:pPr>
            <a:r>
              <a:rPr lang="en-US" dirty="0"/>
              <a:t>Statutes require that a relocation order accompanied by a map or plat showing the land and interest being acquired.</a:t>
            </a:r>
          </a:p>
          <a:p>
            <a:pPr>
              <a:buFont typeface="Wingdings" panose="05000000000000000000" pitchFamily="2" charset="2"/>
              <a:buChar char="Ø"/>
            </a:pPr>
            <a:r>
              <a:rPr lang="en-US" dirty="0"/>
              <a:t>Use of Condemnation is allowed for early acquisitions.</a:t>
            </a:r>
          </a:p>
          <a:p>
            <a:pPr>
              <a:buFont typeface="Wingdings" panose="05000000000000000000" pitchFamily="2" charset="2"/>
              <a:buChar char="Ø"/>
            </a:pPr>
            <a:r>
              <a:rPr lang="en-US" dirty="0"/>
              <a:t>Require property owners to request in writing that they want to participate in the early acquisition process.</a:t>
            </a:r>
          </a:p>
        </p:txBody>
      </p:sp>
    </p:spTree>
    <p:extLst>
      <p:ext uri="{BB962C8B-B14F-4D97-AF65-F5344CB8AC3E}">
        <p14:creationId xmlns:p14="http://schemas.microsoft.com/office/powerpoint/2010/main" val="1646544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757" y="364271"/>
            <a:ext cx="8271589" cy="6267187"/>
          </a:xfrm>
        </p:spPr>
      </p:pic>
    </p:spTree>
    <p:extLst>
      <p:ext uri="{BB962C8B-B14F-4D97-AF65-F5344CB8AC3E}">
        <p14:creationId xmlns:p14="http://schemas.microsoft.com/office/powerpoint/2010/main" val="2560392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8530" y="354227"/>
            <a:ext cx="9904943" cy="6301946"/>
          </a:xfrm>
        </p:spPr>
      </p:pic>
    </p:spTree>
    <p:extLst>
      <p:ext uri="{BB962C8B-B14F-4D97-AF65-F5344CB8AC3E}">
        <p14:creationId xmlns:p14="http://schemas.microsoft.com/office/powerpoint/2010/main" val="208265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Acquisition for Hardship and Protective Purchase</a:t>
            </a:r>
          </a:p>
        </p:txBody>
      </p:sp>
      <p:sp>
        <p:nvSpPr>
          <p:cNvPr id="3" name="Content Placeholder 2"/>
          <p:cNvSpPr>
            <a:spLocks noGrp="1"/>
          </p:cNvSpPr>
          <p:nvPr>
            <p:ph idx="1"/>
          </p:nvPr>
        </p:nvSpPr>
        <p:spPr>
          <a:xfrm>
            <a:off x="677334" y="2160589"/>
            <a:ext cx="9256888" cy="4307944"/>
          </a:xfrm>
        </p:spPr>
        <p:txBody>
          <a:bodyPr>
            <a:normAutofit/>
          </a:bodyPr>
          <a:lstStyle/>
          <a:p>
            <a:r>
              <a:rPr lang="en-US" dirty="0"/>
              <a:t>REPM 3.2.3</a:t>
            </a:r>
          </a:p>
          <a:p>
            <a:r>
              <a:rPr lang="en-US" dirty="0"/>
              <a:t>Typically this “area” of time occurs from the when the public is made aware of WisDOT real estate needs until the real estate acquisition stage begins and may be subject to market influence.</a:t>
            </a:r>
          </a:p>
          <a:p>
            <a:r>
              <a:rPr lang="en-US" dirty="0"/>
              <a:t>Goal is to help reduce unnecessary costs to the State or hardships to owners whose land will ultimately be needed for the project.</a:t>
            </a:r>
          </a:p>
          <a:p>
            <a:r>
              <a:rPr lang="en-US" dirty="0"/>
              <a:t>In certain situations, a particular parcel or limited number of parcels may be acquired prior to the completion of the environmental document and DSR; however, a right of way plat (or map) and the approval of a relocation order are still required.</a:t>
            </a:r>
          </a:p>
          <a:p>
            <a:pPr marL="0" indent="0">
              <a:buNone/>
            </a:pPr>
            <a:endParaRPr lang="en-US" dirty="0"/>
          </a:p>
        </p:txBody>
      </p:sp>
    </p:spTree>
    <p:extLst>
      <p:ext uri="{BB962C8B-B14F-4D97-AF65-F5344CB8AC3E}">
        <p14:creationId xmlns:p14="http://schemas.microsoft.com/office/powerpoint/2010/main" val="3038689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4890</TotalTime>
  <Words>1584</Words>
  <Application>Microsoft Office PowerPoint</Application>
  <PresentationFormat>Widescreen</PresentationFormat>
  <Paragraphs>127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Trebuchet MS</vt:lpstr>
      <vt:lpstr>Wingdings</vt:lpstr>
      <vt:lpstr>Wingdings 3</vt:lpstr>
      <vt:lpstr>Facet</vt:lpstr>
      <vt:lpstr>Understanding Early &amp;  Advanced Acquisition </vt:lpstr>
      <vt:lpstr>What is Early &amp; Advanced Acquisition?</vt:lpstr>
      <vt:lpstr>Early Acquisition (General Policy) </vt:lpstr>
      <vt:lpstr>PowerPoint Presentation</vt:lpstr>
      <vt:lpstr>Early Acquisition (General Policy) cont.</vt:lpstr>
      <vt:lpstr>Early Acquisition (General Policy)</vt:lpstr>
      <vt:lpstr>PowerPoint Presentation</vt:lpstr>
      <vt:lpstr>PowerPoint Presentation</vt:lpstr>
      <vt:lpstr>Advanced Acquisition for Hardship and Protective Purchase</vt:lpstr>
      <vt:lpstr>Advanced Acquisition for Hardship and Protective Purchase</vt:lpstr>
      <vt:lpstr>Use of Condemnation in the Early/Advanced Acquisition Process</vt:lpstr>
      <vt:lpstr>Hardship Acquisition Criteria</vt:lpstr>
      <vt:lpstr>Denial of a Hardship Request </vt:lpstr>
      <vt:lpstr>Protective Purchase Criteria</vt:lpstr>
      <vt:lpstr>PowerPoint Presentation</vt:lpstr>
      <vt:lpstr>PowerPoint Presentation</vt:lpstr>
      <vt:lpstr>Mapped Properties (Wis. Stat. 84.295)</vt:lpstr>
      <vt:lpstr>What is ‘Designation’?</vt:lpstr>
      <vt:lpstr>What is ‘Mapping’?</vt:lpstr>
      <vt:lpstr>What Restrictions Does ‘Mapping’ Place on Private Lands</vt:lpstr>
      <vt:lpstr>Does Hardship Apply to ‘Mapped’ Parcels?</vt:lpstr>
      <vt:lpstr>Thresholds for Consideration of Hardship</vt:lpstr>
      <vt:lpstr>Don’t Make Hardship The Reason</vt:lpstr>
      <vt:lpstr>PowerPoint Presentation</vt:lpstr>
      <vt:lpstr>The Tough Ones</vt:lpstr>
      <vt:lpstr>PowerPoint Presentation</vt:lpstr>
      <vt:lpstr>How can we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Acquisition</dc:title>
  <dc:creator>DJORDJEVIC, PETAR</dc:creator>
  <cp:lastModifiedBy>KOTTKE, ANDREW D</cp:lastModifiedBy>
  <cp:revision>58</cp:revision>
  <dcterms:created xsi:type="dcterms:W3CDTF">2017-08-23T15:06:28Z</dcterms:created>
  <dcterms:modified xsi:type="dcterms:W3CDTF">2017-09-25T14:18:53Z</dcterms:modified>
</cp:coreProperties>
</file>