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7"/>
  </p:notesMasterIdLst>
  <p:handoutMasterIdLst>
    <p:handoutMasterId r:id="rId68"/>
  </p:handoutMasterIdLst>
  <p:sldIdLst>
    <p:sldId id="296" r:id="rId2"/>
    <p:sldId id="297" r:id="rId3"/>
    <p:sldId id="298" r:id="rId4"/>
    <p:sldId id="312"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256" r:id="rId28"/>
    <p:sldId id="257" r:id="rId29"/>
    <p:sldId id="295" r:id="rId30"/>
    <p:sldId id="272" r:id="rId31"/>
    <p:sldId id="270" r:id="rId32"/>
    <p:sldId id="271" r:id="rId33"/>
    <p:sldId id="259" r:id="rId34"/>
    <p:sldId id="261" r:id="rId35"/>
    <p:sldId id="275" r:id="rId36"/>
    <p:sldId id="264" r:id="rId37"/>
    <p:sldId id="282" r:id="rId38"/>
    <p:sldId id="280" r:id="rId39"/>
    <p:sldId id="289" r:id="rId40"/>
    <p:sldId id="283" r:id="rId41"/>
    <p:sldId id="285" r:id="rId42"/>
    <p:sldId id="291" r:id="rId43"/>
    <p:sldId id="263" r:id="rId44"/>
    <p:sldId id="287" r:id="rId45"/>
    <p:sldId id="265" r:id="rId46"/>
    <p:sldId id="293" r:id="rId47"/>
    <p:sldId id="294" r:id="rId48"/>
    <p:sldId id="288" r:id="rId49"/>
    <p:sldId id="267" r:id="rId50"/>
    <p:sldId id="286" r:id="rId51"/>
    <p:sldId id="266"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35" r:id="rId6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2F9D"/>
    <a:srgbClr val="213681"/>
    <a:srgbClr val="A7C2FF"/>
    <a:srgbClr val="2F4CB7"/>
    <a:srgbClr val="BFC9EF"/>
    <a:srgbClr val="4B68D1"/>
    <a:srgbClr val="253D92"/>
    <a:srgbClr val="89A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91" autoAdjust="0"/>
    <p:restoredTop sz="76769" autoAdjust="0"/>
  </p:normalViewPr>
  <p:slideViewPr>
    <p:cSldViewPr>
      <p:cViewPr varScale="1">
        <p:scale>
          <a:sx n="110" d="100"/>
          <a:sy n="110" d="100"/>
        </p:scale>
        <p:origin x="1266"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200" d="100"/>
          <a:sy n="200" d="100"/>
        </p:scale>
        <p:origin x="-444" y="496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891C70-DFD6-43CF-81D9-83D7020AAA41}" type="doc">
      <dgm:prSet loTypeId="urn:microsoft.com/office/officeart/2005/8/layout/default" loCatId="list" qsTypeId="urn:microsoft.com/office/officeart/2005/8/quickstyle/3d2" qsCatId="3D" csTypeId="urn:microsoft.com/office/officeart/2005/8/colors/accent0_1" csCatId="mainScheme" phldr="1"/>
      <dgm:spPr/>
      <dgm:t>
        <a:bodyPr/>
        <a:lstStyle/>
        <a:p>
          <a:endParaRPr lang="en-US"/>
        </a:p>
      </dgm:t>
    </dgm:pt>
    <dgm:pt modelId="{1C9AB886-1A28-48CF-85D7-BDBAE15DCA44}">
      <dgm:prSet phldrT="[Text]" custT="1"/>
      <dgm:spPr/>
      <dgm:t>
        <a:bodyPr/>
        <a:lstStyle/>
        <a:p>
          <a:r>
            <a:rPr lang="en-US" sz="2000" dirty="0"/>
            <a:t>Bands of Lake Superior Chippewa</a:t>
          </a:r>
        </a:p>
      </dgm:t>
    </dgm:pt>
    <dgm:pt modelId="{8295BC98-B352-49A1-9126-FC0496F31EDF}" type="parTrans" cxnId="{64A9AEC1-102E-48E2-A08A-6DE5E2669C6C}">
      <dgm:prSet/>
      <dgm:spPr/>
      <dgm:t>
        <a:bodyPr/>
        <a:lstStyle/>
        <a:p>
          <a:endParaRPr lang="en-US"/>
        </a:p>
      </dgm:t>
    </dgm:pt>
    <dgm:pt modelId="{50EC8E66-6275-4278-AD31-C8063D32441C}" type="sibTrans" cxnId="{64A9AEC1-102E-48E2-A08A-6DE5E2669C6C}">
      <dgm:prSet/>
      <dgm:spPr/>
      <dgm:t>
        <a:bodyPr/>
        <a:lstStyle/>
        <a:p>
          <a:endParaRPr lang="en-US"/>
        </a:p>
      </dgm:t>
    </dgm:pt>
    <dgm:pt modelId="{48C8F307-C0B6-4266-A8BB-5C51A569B7B7}">
      <dgm:prSet/>
      <dgm:spPr/>
      <dgm:t>
        <a:bodyPr/>
        <a:lstStyle/>
        <a:p>
          <a:r>
            <a:rPr lang="en-US"/>
            <a:t>Bad River</a:t>
          </a:r>
          <a:endParaRPr lang="en-US" dirty="0"/>
        </a:p>
      </dgm:t>
    </dgm:pt>
    <dgm:pt modelId="{CAE7EE5E-358C-40F4-BB08-B778CEA8BE03}" type="parTrans" cxnId="{765C53FA-9215-48EB-9676-FF74AAD61543}">
      <dgm:prSet/>
      <dgm:spPr/>
      <dgm:t>
        <a:bodyPr/>
        <a:lstStyle/>
        <a:p>
          <a:endParaRPr lang="en-US"/>
        </a:p>
      </dgm:t>
    </dgm:pt>
    <dgm:pt modelId="{1B156133-C6C8-4F71-AF69-8C0781917934}" type="sibTrans" cxnId="{765C53FA-9215-48EB-9676-FF74AAD61543}">
      <dgm:prSet/>
      <dgm:spPr/>
      <dgm:t>
        <a:bodyPr/>
        <a:lstStyle/>
        <a:p>
          <a:endParaRPr lang="en-US"/>
        </a:p>
      </dgm:t>
    </dgm:pt>
    <dgm:pt modelId="{D66B4650-6958-4779-AE07-FD75311C9557}">
      <dgm:prSet/>
      <dgm:spPr/>
      <dgm:t>
        <a:bodyPr/>
        <a:lstStyle/>
        <a:p>
          <a:r>
            <a:rPr lang="en-US" dirty="0"/>
            <a:t>Lac Courte Oreille</a:t>
          </a:r>
        </a:p>
      </dgm:t>
    </dgm:pt>
    <dgm:pt modelId="{AAAE8992-8B00-4483-B981-482065ED0695}" type="parTrans" cxnId="{AFA3BC7A-0AAF-4466-930B-3F300322CF60}">
      <dgm:prSet/>
      <dgm:spPr/>
      <dgm:t>
        <a:bodyPr/>
        <a:lstStyle/>
        <a:p>
          <a:endParaRPr lang="en-US"/>
        </a:p>
      </dgm:t>
    </dgm:pt>
    <dgm:pt modelId="{C2B6389A-2C6C-4486-89A8-3A16F9E9536F}" type="sibTrans" cxnId="{AFA3BC7A-0AAF-4466-930B-3F300322CF60}">
      <dgm:prSet/>
      <dgm:spPr/>
      <dgm:t>
        <a:bodyPr/>
        <a:lstStyle/>
        <a:p>
          <a:endParaRPr lang="en-US"/>
        </a:p>
      </dgm:t>
    </dgm:pt>
    <dgm:pt modelId="{BB2725F7-90F7-4F9C-BE3F-091AA636BE7A}">
      <dgm:prSet/>
      <dgm:spPr/>
      <dgm:t>
        <a:bodyPr/>
        <a:lstStyle/>
        <a:p>
          <a:r>
            <a:rPr lang="en-US"/>
            <a:t>Lac du Flambeau</a:t>
          </a:r>
          <a:endParaRPr lang="en-US" dirty="0"/>
        </a:p>
      </dgm:t>
    </dgm:pt>
    <dgm:pt modelId="{4B313CAF-BA82-4567-87CD-B190F849FBC1}" type="parTrans" cxnId="{9DB055E5-E185-4CE7-AD38-D74E695D5B06}">
      <dgm:prSet/>
      <dgm:spPr/>
      <dgm:t>
        <a:bodyPr/>
        <a:lstStyle/>
        <a:p>
          <a:endParaRPr lang="en-US"/>
        </a:p>
      </dgm:t>
    </dgm:pt>
    <dgm:pt modelId="{E7469319-4ED3-4D90-9ED1-588B28745409}" type="sibTrans" cxnId="{9DB055E5-E185-4CE7-AD38-D74E695D5B06}">
      <dgm:prSet/>
      <dgm:spPr/>
      <dgm:t>
        <a:bodyPr/>
        <a:lstStyle/>
        <a:p>
          <a:endParaRPr lang="en-US"/>
        </a:p>
      </dgm:t>
    </dgm:pt>
    <dgm:pt modelId="{25670DEB-2294-42E5-8B49-20575535382C}">
      <dgm:prSet/>
      <dgm:spPr/>
      <dgm:t>
        <a:bodyPr/>
        <a:lstStyle/>
        <a:p>
          <a:r>
            <a:rPr lang="en-US"/>
            <a:t>Red Cliff</a:t>
          </a:r>
          <a:endParaRPr lang="en-US" dirty="0"/>
        </a:p>
      </dgm:t>
    </dgm:pt>
    <dgm:pt modelId="{34883226-60A8-4E3E-90DD-045EE9E31CD8}" type="parTrans" cxnId="{CA4C524C-9AC9-4FE7-9245-3212C8436A44}">
      <dgm:prSet/>
      <dgm:spPr/>
      <dgm:t>
        <a:bodyPr/>
        <a:lstStyle/>
        <a:p>
          <a:endParaRPr lang="en-US"/>
        </a:p>
      </dgm:t>
    </dgm:pt>
    <dgm:pt modelId="{5A740172-1485-4897-8B13-230F9CD3B4B1}" type="sibTrans" cxnId="{CA4C524C-9AC9-4FE7-9245-3212C8436A44}">
      <dgm:prSet/>
      <dgm:spPr/>
      <dgm:t>
        <a:bodyPr/>
        <a:lstStyle/>
        <a:p>
          <a:endParaRPr lang="en-US"/>
        </a:p>
      </dgm:t>
    </dgm:pt>
    <dgm:pt modelId="{6C9AD358-78BD-4A53-8838-736C386FA7BA}">
      <dgm:prSet/>
      <dgm:spPr/>
      <dgm:t>
        <a:bodyPr/>
        <a:lstStyle/>
        <a:p>
          <a:r>
            <a:rPr lang="en-US"/>
            <a:t>St. Croix</a:t>
          </a:r>
          <a:endParaRPr lang="en-US" dirty="0"/>
        </a:p>
      </dgm:t>
    </dgm:pt>
    <dgm:pt modelId="{29194299-ADBB-4CB9-B980-B93107E4FE84}" type="parTrans" cxnId="{100B74D9-25A0-42A1-9CFF-A0C18FA29015}">
      <dgm:prSet/>
      <dgm:spPr/>
      <dgm:t>
        <a:bodyPr/>
        <a:lstStyle/>
        <a:p>
          <a:endParaRPr lang="en-US"/>
        </a:p>
      </dgm:t>
    </dgm:pt>
    <dgm:pt modelId="{A31DE7A0-77F6-47B0-B27E-25766D347703}" type="sibTrans" cxnId="{100B74D9-25A0-42A1-9CFF-A0C18FA29015}">
      <dgm:prSet/>
      <dgm:spPr/>
      <dgm:t>
        <a:bodyPr/>
        <a:lstStyle/>
        <a:p>
          <a:endParaRPr lang="en-US"/>
        </a:p>
      </dgm:t>
    </dgm:pt>
    <dgm:pt modelId="{61B26C04-A90B-40BF-8EE5-BDAB4D3A64BD}">
      <dgm:prSet/>
      <dgm:spPr/>
      <dgm:t>
        <a:bodyPr/>
        <a:lstStyle/>
        <a:p>
          <a:r>
            <a:rPr lang="en-US" dirty="0"/>
            <a:t>Sokaogon </a:t>
          </a:r>
        </a:p>
        <a:p>
          <a:r>
            <a:rPr lang="en-US" dirty="0"/>
            <a:t>(Mole Lake) </a:t>
          </a:r>
        </a:p>
      </dgm:t>
    </dgm:pt>
    <dgm:pt modelId="{3A4EC38F-5AE3-4A8C-BEFC-17B8A85E7676}" type="parTrans" cxnId="{3B4802DA-2F5F-4FCD-81DB-64FEFF4E0496}">
      <dgm:prSet/>
      <dgm:spPr/>
      <dgm:t>
        <a:bodyPr/>
        <a:lstStyle/>
        <a:p>
          <a:endParaRPr lang="en-US"/>
        </a:p>
      </dgm:t>
    </dgm:pt>
    <dgm:pt modelId="{DBD98185-060E-40D0-85D1-6A0451C4391C}" type="sibTrans" cxnId="{3B4802DA-2F5F-4FCD-81DB-64FEFF4E0496}">
      <dgm:prSet/>
      <dgm:spPr/>
      <dgm:t>
        <a:bodyPr/>
        <a:lstStyle/>
        <a:p>
          <a:endParaRPr lang="en-US"/>
        </a:p>
      </dgm:t>
    </dgm:pt>
    <dgm:pt modelId="{35DCF3D1-C72D-4FC3-89A7-EB979F9CF5B3}">
      <dgm:prSet/>
      <dgm:spPr/>
      <dgm:t>
        <a:bodyPr/>
        <a:lstStyle/>
        <a:p>
          <a:r>
            <a:rPr lang="en-US"/>
            <a:t>Forest County Potawatomi</a:t>
          </a:r>
          <a:endParaRPr lang="en-US" dirty="0"/>
        </a:p>
      </dgm:t>
    </dgm:pt>
    <dgm:pt modelId="{92D541DB-AFB6-4280-83DA-3F6845733A08}" type="parTrans" cxnId="{4BEE9CA6-9F82-48E6-9319-49DAA436D6E3}">
      <dgm:prSet/>
      <dgm:spPr/>
      <dgm:t>
        <a:bodyPr/>
        <a:lstStyle/>
        <a:p>
          <a:endParaRPr lang="en-US"/>
        </a:p>
      </dgm:t>
    </dgm:pt>
    <dgm:pt modelId="{CC723A47-3B18-4290-B03A-6C16BD3DCA34}" type="sibTrans" cxnId="{4BEE9CA6-9F82-48E6-9319-49DAA436D6E3}">
      <dgm:prSet/>
      <dgm:spPr/>
      <dgm:t>
        <a:bodyPr/>
        <a:lstStyle/>
        <a:p>
          <a:endParaRPr lang="en-US"/>
        </a:p>
      </dgm:t>
    </dgm:pt>
    <dgm:pt modelId="{D3A38A93-4B08-48DE-B983-0D407D37B516}">
      <dgm:prSet/>
      <dgm:spPr/>
      <dgm:t>
        <a:bodyPr/>
        <a:lstStyle/>
        <a:p>
          <a:r>
            <a:rPr lang="en-US"/>
            <a:t>Ho-Chunk Nation</a:t>
          </a:r>
          <a:endParaRPr lang="en-US" dirty="0"/>
        </a:p>
      </dgm:t>
    </dgm:pt>
    <dgm:pt modelId="{2B268485-195C-444F-A4F5-2A0D5B9EF0A4}" type="parTrans" cxnId="{FC0CBD6E-0161-4AA8-8368-CCF11C25AA9D}">
      <dgm:prSet/>
      <dgm:spPr/>
      <dgm:t>
        <a:bodyPr/>
        <a:lstStyle/>
        <a:p>
          <a:endParaRPr lang="en-US"/>
        </a:p>
      </dgm:t>
    </dgm:pt>
    <dgm:pt modelId="{AFE987D9-5FDE-4CE9-8C34-1FC8379F14E9}" type="sibTrans" cxnId="{FC0CBD6E-0161-4AA8-8368-CCF11C25AA9D}">
      <dgm:prSet/>
      <dgm:spPr/>
      <dgm:t>
        <a:bodyPr/>
        <a:lstStyle/>
        <a:p>
          <a:endParaRPr lang="en-US"/>
        </a:p>
      </dgm:t>
    </dgm:pt>
    <dgm:pt modelId="{DB7CD451-393D-4979-B6D4-D014A7EFE7D5}">
      <dgm:prSet/>
      <dgm:spPr/>
      <dgm:t>
        <a:bodyPr/>
        <a:lstStyle/>
        <a:p>
          <a:r>
            <a:rPr lang="en-US" dirty="0"/>
            <a:t>Menominee Indian Tribe of Wisconsin</a:t>
          </a:r>
        </a:p>
      </dgm:t>
    </dgm:pt>
    <dgm:pt modelId="{23F33BCE-0DAB-4ADA-9BD3-D1646ED5D997}" type="parTrans" cxnId="{EE72DF06-8A23-44A3-9317-8939C966B8E9}">
      <dgm:prSet/>
      <dgm:spPr/>
      <dgm:t>
        <a:bodyPr/>
        <a:lstStyle/>
        <a:p>
          <a:endParaRPr lang="en-US"/>
        </a:p>
      </dgm:t>
    </dgm:pt>
    <dgm:pt modelId="{5FCC6256-AB14-4A83-A088-78FC04774F4C}" type="sibTrans" cxnId="{EE72DF06-8A23-44A3-9317-8939C966B8E9}">
      <dgm:prSet/>
      <dgm:spPr/>
      <dgm:t>
        <a:bodyPr/>
        <a:lstStyle/>
        <a:p>
          <a:endParaRPr lang="en-US"/>
        </a:p>
      </dgm:t>
    </dgm:pt>
    <dgm:pt modelId="{8EE4BB19-E557-474F-A8F2-E65CB1DA0AF1}">
      <dgm:prSet/>
      <dgm:spPr/>
      <dgm:t>
        <a:bodyPr/>
        <a:lstStyle/>
        <a:p>
          <a:r>
            <a:rPr lang="en-US" dirty="0"/>
            <a:t>Oneida Nation </a:t>
          </a:r>
        </a:p>
        <a:p>
          <a:r>
            <a:rPr lang="en-US" dirty="0"/>
            <a:t>of Wisconsin</a:t>
          </a:r>
        </a:p>
      </dgm:t>
    </dgm:pt>
    <dgm:pt modelId="{A3968CEC-4AFB-45F5-946B-E8E9BDE5F125}" type="parTrans" cxnId="{F7573C5D-87F0-4376-9AE2-8F031825C738}">
      <dgm:prSet/>
      <dgm:spPr/>
      <dgm:t>
        <a:bodyPr/>
        <a:lstStyle/>
        <a:p>
          <a:endParaRPr lang="en-US"/>
        </a:p>
      </dgm:t>
    </dgm:pt>
    <dgm:pt modelId="{34473950-3EF9-4A25-80AF-B0DA9E4C1977}" type="sibTrans" cxnId="{F7573C5D-87F0-4376-9AE2-8F031825C738}">
      <dgm:prSet/>
      <dgm:spPr/>
      <dgm:t>
        <a:bodyPr/>
        <a:lstStyle/>
        <a:p>
          <a:endParaRPr lang="en-US"/>
        </a:p>
      </dgm:t>
    </dgm:pt>
    <dgm:pt modelId="{C72356C7-DBF6-441F-9227-17DBC3471CD3}">
      <dgm:prSet/>
      <dgm:spPr/>
      <dgm:t>
        <a:bodyPr/>
        <a:lstStyle/>
        <a:p>
          <a:r>
            <a:rPr lang="en-US" dirty="0"/>
            <a:t>Stockbridge-Munsee Band of Mohican Indians</a:t>
          </a:r>
        </a:p>
      </dgm:t>
    </dgm:pt>
    <dgm:pt modelId="{361CBB63-DA73-476A-8900-40B7850E7B60}" type="parTrans" cxnId="{7EBA8160-9891-4EDC-81A9-4A945FAE2DFF}">
      <dgm:prSet/>
      <dgm:spPr/>
      <dgm:t>
        <a:bodyPr/>
        <a:lstStyle/>
        <a:p>
          <a:endParaRPr lang="en-US"/>
        </a:p>
      </dgm:t>
    </dgm:pt>
    <dgm:pt modelId="{9E56212F-3FFD-4332-8B5D-02472AE1B2E3}" type="sibTrans" cxnId="{7EBA8160-9891-4EDC-81A9-4A945FAE2DFF}">
      <dgm:prSet/>
      <dgm:spPr/>
      <dgm:t>
        <a:bodyPr/>
        <a:lstStyle/>
        <a:p>
          <a:endParaRPr lang="en-US"/>
        </a:p>
      </dgm:t>
    </dgm:pt>
    <dgm:pt modelId="{9DE87E51-6162-4AD3-B38D-3618B6A39850}" type="pres">
      <dgm:prSet presAssocID="{BF891C70-DFD6-43CF-81D9-83D7020AAA41}" presName="diagram" presStyleCnt="0">
        <dgm:presLayoutVars>
          <dgm:dir/>
          <dgm:resizeHandles val="exact"/>
        </dgm:presLayoutVars>
      </dgm:prSet>
      <dgm:spPr/>
      <dgm:t>
        <a:bodyPr/>
        <a:lstStyle/>
        <a:p>
          <a:endParaRPr lang="en-US"/>
        </a:p>
      </dgm:t>
    </dgm:pt>
    <dgm:pt modelId="{E78350E5-CB3E-422E-8668-08A97A767967}" type="pres">
      <dgm:prSet presAssocID="{1C9AB886-1A28-48CF-85D7-BDBAE15DCA44}" presName="node" presStyleLbl="node1" presStyleIdx="0" presStyleCnt="12" custScaleX="212407" custScaleY="70429" custLinFactNeighborX="3769" custLinFactNeighborY="-22634">
        <dgm:presLayoutVars>
          <dgm:bulletEnabled val="1"/>
        </dgm:presLayoutVars>
      </dgm:prSet>
      <dgm:spPr/>
      <dgm:t>
        <a:bodyPr/>
        <a:lstStyle/>
        <a:p>
          <a:endParaRPr lang="en-US"/>
        </a:p>
      </dgm:t>
    </dgm:pt>
    <dgm:pt modelId="{EDD970A3-31E7-41B9-B54D-7B6755C79A3C}" type="pres">
      <dgm:prSet presAssocID="{50EC8E66-6275-4278-AD31-C8063D32441C}" presName="sibTrans" presStyleCnt="0"/>
      <dgm:spPr/>
    </dgm:pt>
    <dgm:pt modelId="{86019009-E754-45BE-BC3D-052EB26F17E8}" type="pres">
      <dgm:prSet presAssocID="{48C8F307-C0B6-4266-A8BB-5C51A569B7B7}" presName="node" presStyleLbl="node1" presStyleIdx="1" presStyleCnt="12" custLinFactX="-100000" custLinFactNeighborX="-118638" custLinFactNeighborY="75084">
        <dgm:presLayoutVars>
          <dgm:bulletEnabled val="1"/>
        </dgm:presLayoutVars>
      </dgm:prSet>
      <dgm:spPr/>
      <dgm:t>
        <a:bodyPr/>
        <a:lstStyle/>
        <a:p>
          <a:endParaRPr lang="en-US"/>
        </a:p>
      </dgm:t>
    </dgm:pt>
    <dgm:pt modelId="{CF369A9C-D3CC-4DBF-9F74-38A68A5D4E28}" type="pres">
      <dgm:prSet presAssocID="{1B156133-C6C8-4F71-AF69-8C0781917934}" presName="sibTrans" presStyleCnt="0"/>
      <dgm:spPr/>
    </dgm:pt>
    <dgm:pt modelId="{8ECD6D4C-DF98-41FE-B0AA-3E344FD643E7}" type="pres">
      <dgm:prSet presAssocID="{D66B4650-6958-4779-AE07-FD75311C9557}" presName="node" presStyleLbl="node1" presStyleIdx="2" presStyleCnt="12" custLinFactX="-100000" custLinFactNeighborX="-121464" custLinFactNeighborY="75084">
        <dgm:presLayoutVars>
          <dgm:bulletEnabled val="1"/>
        </dgm:presLayoutVars>
      </dgm:prSet>
      <dgm:spPr/>
      <dgm:t>
        <a:bodyPr/>
        <a:lstStyle/>
        <a:p>
          <a:endParaRPr lang="en-US"/>
        </a:p>
      </dgm:t>
    </dgm:pt>
    <dgm:pt modelId="{1BA854A2-5474-42EF-A05E-BCC848BC05A0}" type="pres">
      <dgm:prSet presAssocID="{C2B6389A-2C6C-4486-89A8-3A16F9E9536F}" presName="sibTrans" presStyleCnt="0"/>
      <dgm:spPr/>
    </dgm:pt>
    <dgm:pt modelId="{1D5A19BB-E0A3-40A7-8EBA-10E933850B4D}" type="pres">
      <dgm:prSet presAssocID="{BB2725F7-90F7-4F9C-BE3F-091AA636BE7A}" presName="node" presStyleLbl="node1" presStyleIdx="3" presStyleCnt="12" custLinFactNeighborX="2566" custLinFactNeighborY="73247">
        <dgm:presLayoutVars>
          <dgm:bulletEnabled val="1"/>
        </dgm:presLayoutVars>
      </dgm:prSet>
      <dgm:spPr/>
      <dgm:t>
        <a:bodyPr/>
        <a:lstStyle/>
        <a:p>
          <a:endParaRPr lang="en-US"/>
        </a:p>
      </dgm:t>
    </dgm:pt>
    <dgm:pt modelId="{CB2B594A-DF3A-48E0-B361-A20DBE83EFF6}" type="pres">
      <dgm:prSet presAssocID="{E7469319-4ED3-4D90-9ED1-588B28745409}" presName="sibTrans" presStyleCnt="0"/>
      <dgm:spPr/>
    </dgm:pt>
    <dgm:pt modelId="{E2514872-400D-45B0-B19B-B4AEC67D4E01}" type="pres">
      <dgm:prSet presAssocID="{25670DEB-2294-42E5-8B49-20575535382C}" presName="node" presStyleLbl="node1" presStyleIdx="4" presStyleCnt="12" custLinFactNeighborX="-260" custLinFactNeighborY="73247">
        <dgm:presLayoutVars>
          <dgm:bulletEnabled val="1"/>
        </dgm:presLayoutVars>
      </dgm:prSet>
      <dgm:spPr/>
      <dgm:t>
        <a:bodyPr/>
        <a:lstStyle/>
        <a:p>
          <a:endParaRPr lang="en-US"/>
        </a:p>
      </dgm:t>
    </dgm:pt>
    <dgm:pt modelId="{DB30539C-206F-4626-8768-F37FDC402016}" type="pres">
      <dgm:prSet presAssocID="{5A740172-1485-4897-8B13-230F9CD3B4B1}" presName="sibTrans" presStyleCnt="0"/>
      <dgm:spPr/>
    </dgm:pt>
    <dgm:pt modelId="{ACE22BC7-797C-4278-9C33-042D86EF1D7A}" type="pres">
      <dgm:prSet presAssocID="{6C9AD358-78BD-4A53-8838-736C386FA7BA}" presName="node" presStyleLbl="node1" presStyleIdx="5" presStyleCnt="12" custLinFactX="-100000" custLinFactY="88076" custLinFactNeighborX="-117434" custLinFactNeighborY="100000">
        <dgm:presLayoutVars>
          <dgm:bulletEnabled val="1"/>
        </dgm:presLayoutVars>
      </dgm:prSet>
      <dgm:spPr/>
      <dgm:t>
        <a:bodyPr/>
        <a:lstStyle/>
        <a:p>
          <a:endParaRPr lang="en-US"/>
        </a:p>
      </dgm:t>
    </dgm:pt>
    <dgm:pt modelId="{7BB3FEC4-D39B-43F8-9856-FFE2BE8662A7}" type="pres">
      <dgm:prSet presAssocID="{A31DE7A0-77F6-47B0-B27E-25766D347703}" presName="sibTrans" presStyleCnt="0"/>
      <dgm:spPr/>
    </dgm:pt>
    <dgm:pt modelId="{2A203878-772A-41C2-B2EA-4A22BB2F5BC6}" type="pres">
      <dgm:prSet presAssocID="{61B26C04-A90B-40BF-8EE5-BDAB4D3A64BD}" presName="node" presStyleLbl="node1" presStyleIdx="6" presStyleCnt="12" custLinFactX="-100000" custLinFactY="88076" custLinFactNeighborX="-120260" custLinFactNeighborY="100000">
        <dgm:presLayoutVars>
          <dgm:bulletEnabled val="1"/>
        </dgm:presLayoutVars>
      </dgm:prSet>
      <dgm:spPr/>
      <dgm:t>
        <a:bodyPr/>
        <a:lstStyle/>
        <a:p>
          <a:endParaRPr lang="en-US"/>
        </a:p>
      </dgm:t>
    </dgm:pt>
    <dgm:pt modelId="{203E2D5C-3220-4A40-AB75-2EC29D78E0C6}" type="pres">
      <dgm:prSet presAssocID="{DBD98185-060E-40D0-85D1-6A0451C4391C}" presName="sibTrans" presStyleCnt="0"/>
      <dgm:spPr/>
    </dgm:pt>
    <dgm:pt modelId="{4F67F87A-1AE9-4E96-B0FE-E4B33C331D5E}" type="pres">
      <dgm:prSet presAssocID="{35DCF3D1-C72D-4FC3-89A7-EB979F9CF5B3}" presName="node" presStyleLbl="node1" presStyleIdx="7" presStyleCnt="12" custLinFactX="100000" custLinFactY="-58249" custLinFactNeighborX="124569" custLinFactNeighborY="-100000">
        <dgm:presLayoutVars>
          <dgm:bulletEnabled val="1"/>
        </dgm:presLayoutVars>
      </dgm:prSet>
      <dgm:spPr/>
      <dgm:t>
        <a:bodyPr/>
        <a:lstStyle/>
        <a:p>
          <a:endParaRPr lang="en-US"/>
        </a:p>
      </dgm:t>
    </dgm:pt>
    <dgm:pt modelId="{0A410618-2844-4C71-8737-76A76A691FA4}" type="pres">
      <dgm:prSet presAssocID="{CC723A47-3B18-4290-B03A-6C16BD3DCA34}" presName="sibTrans" presStyleCnt="0"/>
      <dgm:spPr/>
    </dgm:pt>
    <dgm:pt modelId="{0923D7B9-E5D3-480F-8F39-588218ACC394}" type="pres">
      <dgm:prSet presAssocID="{D3A38A93-4B08-48DE-B983-0D407D37B516}" presName="node" presStyleLbl="node1" presStyleIdx="8" presStyleCnt="12" custLinFactX="100000" custLinFactY="-58249" custLinFactNeighborX="121743" custLinFactNeighborY="-100000">
        <dgm:presLayoutVars>
          <dgm:bulletEnabled val="1"/>
        </dgm:presLayoutVars>
      </dgm:prSet>
      <dgm:spPr/>
      <dgm:t>
        <a:bodyPr/>
        <a:lstStyle/>
        <a:p>
          <a:endParaRPr lang="en-US"/>
        </a:p>
      </dgm:t>
    </dgm:pt>
    <dgm:pt modelId="{C0248CD5-D7EB-48B0-AED1-01FD9975DCE8}" type="pres">
      <dgm:prSet presAssocID="{AFE987D9-5FDE-4CE9-8C34-1FC8379F14E9}" presName="sibTrans" presStyleCnt="0"/>
      <dgm:spPr/>
    </dgm:pt>
    <dgm:pt modelId="{BD1E6A5A-7FDB-4E0C-B7E1-3E5862141423}" type="pres">
      <dgm:prSet presAssocID="{DB7CD451-393D-4979-B6D4-D014A7EFE7D5}" presName="node" presStyleLbl="node1" presStyleIdx="9" presStyleCnt="12" custLinFactNeighborX="4569" custLinFactNeighborY="-43420">
        <dgm:presLayoutVars>
          <dgm:bulletEnabled val="1"/>
        </dgm:presLayoutVars>
      </dgm:prSet>
      <dgm:spPr/>
      <dgm:t>
        <a:bodyPr/>
        <a:lstStyle/>
        <a:p>
          <a:endParaRPr lang="en-US"/>
        </a:p>
      </dgm:t>
    </dgm:pt>
    <dgm:pt modelId="{673C9C33-008F-42DE-9E30-B301403F0212}" type="pres">
      <dgm:prSet presAssocID="{5FCC6256-AB14-4A83-A088-78FC04774F4C}" presName="sibTrans" presStyleCnt="0"/>
      <dgm:spPr/>
    </dgm:pt>
    <dgm:pt modelId="{AE0C48F7-DA7F-42ED-8902-AD75D5E0ABCE}" type="pres">
      <dgm:prSet presAssocID="{8EE4BB19-E557-474F-A8F2-E65CB1DA0AF1}" presName="node" presStyleLbl="node1" presStyleIdx="10" presStyleCnt="12" custLinFactNeighborX="1743" custLinFactNeighborY="-43420">
        <dgm:presLayoutVars>
          <dgm:bulletEnabled val="1"/>
        </dgm:presLayoutVars>
      </dgm:prSet>
      <dgm:spPr/>
      <dgm:t>
        <a:bodyPr/>
        <a:lstStyle/>
        <a:p>
          <a:endParaRPr lang="en-US"/>
        </a:p>
      </dgm:t>
    </dgm:pt>
    <dgm:pt modelId="{9FFC685C-23DA-454A-8E01-D05B9282F0FA}" type="pres">
      <dgm:prSet presAssocID="{34473950-3EF9-4A25-80AF-B0DA9E4C1977}" presName="sibTrans" presStyleCnt="0"/>
      <dgm:spPr/>
    </dgm:pt>
    <dgm:pt modelId="{C66F228A-CB27-4D6C-9380-D3FA5DD7B24D}" type="pres">
      <dgm:prSet presAssocID="{C72356C7-DBF6-441F-9227-17DBC3471CD3}" presName="node" presStyleLbl="node1" presStyleIdx="11" presStyleCnt="12" custLinFactX="66743" custLinFactNeighborX="100000" custLinFactNeighborY="-45257">
        <dgm:presLayoutVars>
          <dgm:bulletEnabled val="1"/>
        </dgm:presLayoutVars>
      </dgm:prSet>
      <dgm:spPr/>
      <dgm:t>
        <a:bodyPr/>
        <a:lstStyle/>
        <a:p>
          <a:endParaRPr lang="en-US"/>
        </a:p>
      </dgm:t>
    </dgm:pt>
  </dgm:ptLst>
  <dgm:cxnLst>
    <dgm:cxn modelId="{7E96D4E6-C15A-4D6C-92E1-A87952D538E7}" type="presOf" srcId="{1C9AB886-1A28-48CF-85D7-BDBAE15DCA44}" destId="{E78350E5-CB3E-422E-8668-08A97A767967}" srcOrd="0" destOrd="0" presId="urn:microsoft.com/office/officeart/2005/8/layout/default"/>
    <dgm:cxn modelId="{FC0CBD6E-0161-4AA8-8368-CCF11C25AA9D}" srcId="{BF891C70-DFD6-43CF-81D9-83D7020AAA41}" destId="{D3A38A93-4B08-48DE-B983-0D407D37B516}" srcOrd="8" destOrd="0" parTransId="{2B268485-195C-444F-A4F5-2A0D5B9EF0A4}" sibTransId="{AFE987D9-5FDE-4CE9-8C34-1FC8379F14E9}"/>
    <dgm:cxn modelId="{0C8D9060-C5A2-4FE3-B807-C586050ED823}" type="presOf" srcId="{BB2725F7-90F7-4F9C-BE3F-091AA636BE7A}" destId="{1D5A19BB-E0A3-40A7-8EBA-10E933850B4D}" srcOrd="0" destOrd="0" presId="urn:microsoft.com/office/officeart/2005/8/layout/default"/>
    <dgm:cxn modelId="{4E381724-7FD3-436D-9997-52B73A35B854}" type="presOf" srcId="{48C8F307-C0B6-4266-A8BB-5C51A569B7B7}" destId="{86019009-E754-45BE-BC3D-052EB26F17E8}" srcOrd="0" destOrd="0" presId="urn:microsoft.com/office/officeart/2005/8/layout/default"/>
    <dgm:cxn modelId="{100B74D9-25A0-42A1-9CFF-A0C18FA29015}" srcId="{BF891C70-DFD6-43CF-81D9-83D7020AAA41}" destId="{6C9AD358-78BD-4A53-8838-736C386FA7BA}" srcOrd="5" destOrd="0" parTransId="{29194299-ADBB-4CB9-B980-B93107E4FE84}" sibTransId="{A31DE7A0-77F6-47B0-B27E-25766D347703}"/>
    <dgm:cxn modelId="{1907A7BE-0132-47D2-A3DE-D10A43432A03}" type="presOf" srcId="{61B26C04-A90B-40BF-8EE5-BDAB4D3A64BD}" destId="{2A203878-772A-41C2-B2EA-4A22BB2F5BC6}" srcOrd="0" destOrd="0" presId="urn:microsoft.com/office/officeart/2005/8/layout/default"/>
    <dgm:cxn modelId="{D2AF5BDD-23C9-4529-9EC4-E1E43E7D3856}" type="presOf" srcId="{D3A38A93-4B08-48DE-B983-0D407D37B516}" destId="{0923D7B9-E5D3-480F-8F39-588218ACC394}" srcOrd="0" destOrd="0" presId="urn:microsoft.com/office/officeart/2005/8/layout/default"/>
    <dgm:cxn modelId="{CA4C524C-9AC9-4FE7-9245-3212C8436A44}" srcId="{BF891C70-DFD6-43CF-81D9-83D7020AAA41}" destId="{25670DEB-2294-42E5-8B49-20575535382C}" srcOrd="4" destOrd="0" parTransId="{34883226-60A8-4E3E-90DD-045EE9E31CD8}" sibTransId="{5A740172-1485-4897-8B13-230F9CD3B4B1}"/>
    <dgm:cxn modelId="{CADB99CF-9728-41AA-9288-57290179BEF5}" type="presOf" srcId="{35DCF3D1-C72D-4FC3-89A7-EB979F9CF5B3}" destId="{4F67F87A-1AE9-4E96-B0FE-E4B33C331D5E}" srcOrd="0" destOrd="0" presId="urn:microsoft.com/office/officeart/2005/8/layout/default"/>
    <dgm:cxn modelId="{F7573C5D-87F0-4376-9AE2-8F031825C738}" srcId="{BF891C70-DFD6-43CF-81D9-83D7020AAA41}" destId="{8EE4BB19-E557-474F-A8F2-E65CB1DA0AF1}" srcOrd="10" destOrd="0" parTransId="{A3968CEC-4AFB-45F5-946B-E8E9BDE5F125}" sibTransId="{34473950-3EF9-4A25-80AF-B0DA9E4C1977}"/>
    <dgm:cxn modelId="{EE72DF06-8A23-44A3-9317-8939C966B8E9}" srcId="{BF891C70-DFD6-43CF-81D9-83D7020AAA41}" destId="{DB7CD451-393D-4979-B6D4-D014A7EFE7D5}" srcOrd="9" destOrd="0" parTransId="{23F33BCE-0DAB-4ADA-9BD3-D1646ED5D997}" sibTransId="{5FCC6256-AB14-4A83-A088-78FC04774F4C}"/>
    <dgm:cxn modelId="{DA23110A-44CF-4B9C-B48A-9EFEB307534A}" type="presOf" srcId="{6C9AD358-78BD-4A53-8838-736C386FA7BA}" destId="{ACE22BC7-797C-4278-9C33-042D86EF1D7A}" srcOrd="0" destOrd="0" presId="urn:microsoft.com/office/officeart/2005/8/layout/default"/>
    <dgm:cxn modelId="{2888598E-9DE5-4B41-B362-0659BB4842DC}" type="presOf" srcId="{BF891C70-DFD6-43CF-81D9-83D7020AAA41}" destId="{9DE87E51-6162-4AD3-B38D-3618B6A39850}" srcOrd="0" destOrd="0" presId="urn:microsoft.com/office/officeart/2005/8/layout/default"/>
    <dgm:cxn modelId="{AFA3BC7A-0AAF-4466-930B-3F300322CF60}" srcId="{BF891C70-DFD6-43CF-81D9-83D7020AAA41}" destId="{D66B4650-6958-4779-AE07-FD75311C9557}" srcOrd="2" destOrd="0" parTransId="{AAAE8992-8B00-4483-B981-482065ED0695}" sibTransId="{C2B6389A-2C6C-4486-89A8-3A16F9E9536F}"/>
    <dgm:cxn modelId="{765C53FA-9215-48EB-9676-FF74AAD61543}" srcId="{BF891C70-DFD6-43CF-81D9-83D7020AAA41}" destId="{48C8F307-C0B6-4266-A8BB-5C51A569B7B7}" srcOrd="1" destOrd="0" parTransId="{CAE7EE5E-358C-40F4-BB08-B778CEA8BE03}" sibTransId="{1B156133-C6C8-4F71-AF69-8C0781917934}"/>
    <dgm:cxn modelId="{A6943729-008C-41F7-AF8D-CC411049FBC4}" type="presOf" srcId="{C72356C7-DBF6-441F-9227-17DBC3471CD3}" destId="{C66F228A-CB27-4D6C-9380-D3FA5DD7B24D}" srcOrd="0" destOrd="0" presId="urn:microsoft.com/office/officeart/2005/8/layout/default"/>
    <dgm:cxn modelId="{69F0E34F-6BF1-4E27-BF6F-B88DA50F54A8}" type="presOf" srcId="{D66B4650-6958-4779-AE07-FD75311C9557}" destId="{8ECD6D4C-DF98-41FE-B0AA-3E344FD643E7}" srcOrd="0" destOrd="0" presId="urn:microsoft.com/office/officeart/2005/8/layout/default"/>
    <dgm:cxn modelId="{9DB055E5-E185-4CE7-AD38-D74E695D5B06}" srcId="{BF891C70-DFD6-43CF-81D9-83D7020AAA41}" destId="{BB2725F7-90F7-4F9C-BE3F-091AA636BE7A}" srcOrd="3" destOrd="0" parTransId="{4B313CAF-BA82-4567-87CD-B190F849FBC1}" sibTransId="{E7469319-4ED3-4D90-9ED1-588B28745409}"/>
    <dgm:cxn modelId="{2012D951-CB1D-4FA3-B636-A375769C631C}" type="presOf" srcId="{25670DEB-2294-42E5-8B49-20575535382C}" destId="{E2514872-400D-45B0-B19B-B4AEC67D4E01}" srcOrd="0" destOrd="0" presId="urn:microsoft.com/office/officeart/2005/8/layout/default"/>
    <dgm:cxn modelId="{3B4802DA-2F5F-4FCD-81DB-64FEFF4E0496}" srcId="{BF891C70-DFD6-43CF-81D9-83D7020AAA41}" destId="{61B26C04-A90B-40BF-8EE5-BDAB4D3A64BD}" srcOrd="6" destOrd="0" parTransId="{3A4EC38F-5AE3-4A8C-BEFC-17B8A85E7676}" sibTransId="{DBD98185-060E-40D0-85D1-6A0451C4391C}"/>
    <dgm:cxn modelId="{64A9AEC1-102E-48E2-A08A-6DE5E2669C6C}" srcId="{BF891C70-DFD6-43CF-81D9-83D7020AAA41}" destId="{1C9AB886-1A28-48CF-85D7-BDBAE15DCA44}" srcOrd="0" destOrd="0" parTransId="{8295BC98-B352-49A1-9126-FC0496F31EDF}" sibTransId="{50EC8E66-6275-4278-AD31-C8063D32441C}"/>
    <dgm:cxn modelId="{7EBA8160-9891-4EDC-81A9-4A945FAE2DFF}" srcId="{BF891C70-DFD6-43CF-81D9-83D7020AAA41}" destId="{C72356C7-DBF6-441F-9227-17DBC3471CD3}" srcOrd="11" destOrd="0" parTransId="{361CBB63-DA73-476A-8900-40B7850E7B60}" sibTransId="{9E56212F-3FFD-4332-8B5D-02472AE1B2E3}"/>
    <dgm:cxn modelId="{2526F76D-25C6-4F16-8BF9-02F8B1399D8E}" type="presOf" srcId="{DB7CD451-393D-4979-B6D4-D014A7EFE7D5}" destId="{BD1E6A5A-7FDB-4E0C-B7E1-3E5862141423}" srcOrd="0" destOrd="0" presId="urn:microsoft.com/office/officeart/2005/8/layout/default"/>
    <dgm:cxn modelId="{4BEE9CA6-9F82-48E6-9319-49DAA436D6E3}" srcId="{BF891C70-DFD6-43CF-81D9-83D7020AAA41}" destId="{35DCF3D1-C72D-4FC3-89A7-EB979F9CF5B3}" srcOrd="7" destOrd="0" parTransId="{92D541DB-AFB6-4280-83DA-3F6845733A08}" sibTransId="{CC723A47-3B18-4290-B03A-6C16BD3DCA34}"/>
    <dgm:cxn modelId="{A6A8C077-C77A-4D66-98D2-A2E49737BB83}" type="presOf" srcId="{8EE4BB19-E557-474F-A8F2-E65CB1DA0AF1}" destId="{AE0C48F7-DA7F-42ED-8902-AD75D5E0ABCE}" srcOrd="0" destOrd="0" presId="urn:microsoft.com/office/officeart/2005/8/layout/default"/>
    <dgm:cxn modelId="{C20A48A5-A724-4DE8-B14A-758E0D653EF6}" type="presParOf" srcId="{9DE87E51-6162-4AD3-B38D-3618B6A39850}" destId="{E78350E5-CB3E-422E-8668-08A97A767967}" srcOrd="0" destOrd="0" presId="urn:microsoft.com/office/officeart/2005/8/layout/default"/>
    <dgm:cxn modelId="{E56920D4-598C-42E6-BAA0-1CB258C1DBC7}" type="presParOf" srcId="{9DE87E51-6162-4AD3-B38D-3618B6A39850}" destId="{EDD970A3-31E7-41B9-B54D-7B6755C79A3C}" srcOrd="1" destOrd="0" presId="urn:microsoft.com/office/officeart/2005/8/layout/default"/>
    <dgm:cxn modelId="{DD43ABDD-5CE8-4230-833B-ED988402B2B1}" type="presParOf" srcId="{9DE87E51-6162-4AD3-B38D-3618B6A39850}" destId="{86019009-E754-45BE-BC3D-052EB26F17E8}" srcOrd="2" destOrd="0" presId="urn:microsoft.com/office/officeart/2005/8/layout/default"/>
    <dgm:cxn modelId="{62E3BCA1-2304-4F93-8D57-65F6F405C304}" type="presParOf" srcId="{9DE87E51-6162-4AD3-B38D-3618B6A39850}" destId="{CF369A9C-D3CC-4DBF-9F74-38A68A5D4E28}" srcOrd="3" destOrd="0" presId="urn:microsoft.com/office/officeart/2005/8/layout/default"/>
    <dgm:cxn modelId="{CFD0C6ED-A2CF-4363-944A-CE67F25E80E0}" type="presParOf" srcId="{9DE87E51-6162-4AD3-B38D-3618B6A39850}" destId="{8ECD6D4C-DF98-41FE-B0AA-3E344FD643E7}" srcOrd="4" destOrd="0" presId="urn:microsoft.com/office/officeart/2005/8/layout/default"/>
    <dgm:cxn modelId="{E39D1450-976F-4A40-B26C-758B123FD08A}" type="presParOf" srcId="{9DE87E51-6162-4AD3-B38D-3618B6A39850}" destId="{1BA854A2-5474-42EF-A05E-BCC848BC05A0}" srcOrd="5" destOrd="0" presId="urn:microsoft.com/office/officeart/2005/8/layout/default"/>
    <dgm:cxn modelId="{20F79E6C-72FD-45F3-8D7E-6EE4905B1574}" type="presParOf" srcId="{9DE87E51-6162-4AD3-B38D-3618B6A39850}" destId="{1D5A19BB-E0A3-40A7-8EBA-10E933850B4D}" srcOrd="6" destOrd="0" presId="urn:microsoft.com/office/officeart/2005/8/layout/default"/>
    <dgm:cxn modelId="{2CD75F2A-1A83-45E4-8CCD-CFB2E1AE3B95}" type="presParOf" srcId="{9DE87E51-6162-4AD3-B38D-3618B6A39850}" destId="{CB2B594A-DF3A-48E0-B361-A20DBE83EFF6}" srcOrd="7" destOrd="0" presId="urn:microsoft.com/office/officeart/2005/8/layout/default"/>
    <dgm:cxn modelId="{C0457E3F-372E-43E3-955F-C347AB2B7CA4}" type="presParOf" srcId="{9DE87E51-6162-4AD3-B38D-3618B6A39850}" destId="{E2514872-400D-45B0-B19B-B4AEC67D4E01}" srcOrd="8" destOrd="0" presId="urn:microsoft.com/office/officeart/2005/8/layout/default"/>
    <dgm:cxn modelId="{CE1A16DB-1C62-4910-A41D-DEE93FD64D59}" type="presParOf" srcId="{9DE87E51-6162-4AD3-B38D-3618B6A39850}" destId="{DB30539C-206F-4626-8768-F37FDC402016}" srcOrd="9" destOrd="0" presId="urn:microsoft.com/office/officeart/2005/8/layout/default"/>
    <dgm:cxn modelId="{A128FE82-550D-466A-B86A-765C9104438E}" type="presParOf" srcId="{9DE87E51-6162-4AD3-B38D-3618B6A39850}" destId="{ACE22BC7-797C-4278-9C33-042D86EF1D7A}" srcOrd="10" destOrd="0" presId="urn:microsoft.com/office/officeart/2005/8/layout/default"/>
    <dgm:cxn modelId="{57A15F60-BDEA-4EEB-B441-621AA04E26E2}" type="presParOf" srcId="{9DE87E51-6162-4AD3-B38D-3618B6A39850}" destId="{7BB3FEC4-D39B-43F8-9856-FFE2BE8662A7}" srcOrd="11" destOrd="0" presId="urn:microsoft.com/office/officeart/2005/8/layout/default"/>
    <dgm:cxn modelId="{4599E5DF-D16E-4899-B05D-89C596CB2725}" type="presParOf" srcId="{9DE87E51-6162-4AD3-B38D-3618B6A39850}" destId="{2A203878-772A-41C2-B2EA-4A22BB2F5BC6}" srcOrd="12" destOrd="0" presId="urn:microsoft.com/office/officeart/2005/8/layout/default"/>
    <dgm:cxn modelId="{42927981-34DF-41FD-AEC3-A542B29D4137}" type="presParOf" srcId="{9DE87E51-6162-4AD3-B38D-3618B6A39850}" destId="{203E2D5C-3220-4A40-AB75-2EC29D78E0C6}" srcOrd="13" destOrd="0" presId="urn:microsoft.com/office/officeart/2005/8/layout/default"/>
    <dgm:cxn modelId="{4C3EC12F-84AF-4DB3-836E-BBF223394DA4}" type="presParOf" srcId="{9DE87E51-6162-4AD3-B38D-3618B6A39850}" destId="{4F67F87A-1AE9-4E96-B0FE-E4B33C331D5E}" srcOrd="14" destOrd="0" presId="urn:microsoft.com/office/officeart/2005/8/layout/default"/>
    <dgm:cxn modelId="{6FB4DC4B-DC28-426E-A851-B576592D9CB6}" type="presParOf" srcId="{9DE87E51-6162-4AD3-B38D-3618B6A39850}" destId="{0A410618-2844-4C71-8737-76A76A691FA4}" srcOrd="15" destOrd="0" presId="urn:microsoft.com/office/officeart/2005/8/layout/default"/>
    <dgm:cxn modelId="{D6475416-2D74-4231-ABF4-10D1E45DDF2B}" type="presParOf" srcId="{9DE87E51-6162-4AD3-B38D-3618B6A39850}" destId="{0923D7B9-E5D3-480F-8F39-588218ACC394}" srcOrd="16" destOrd="0" presId="urn:microsoft.com/office/officeart/2005/8/layout/default"/>
    <dgm:cxn modelId="{1135B0EF-681C-492A-B003-FA5F3B7DC761}" type="presParOf" srcId="{9DE87E51-6162-4AD3-B38D-3618B6A39850}" destId="{C0248CD5-D7EB-48B0-AED1-01FD9975DCE8}" srcOrd="17" destOrd="0" presId="urn:microsoft.com/office/officeart/2005/8/layout/default"/>
    <dgm:cxn modelId="{9C650621-8F4C-43AC-AC32-6B01A88B748B}" type="presParOf" srcId="{9DE87E51-6162-4AD3-B38D-3618B6A39850}" destId="{BD1E6A5A-7FDB-4E0C-B7E1-3E5862141423}" srcOrd="18" destOrd="0" presId="urn:microsoft.com/office/officeart/2005/8/layout/default"/>
    <dgm:cxn modelId="{4203AA05-B08E-4DE6-9F2B-FBAA76F94C43}" type="presParOf" srcId="{9DE87E51-6162-4AD3-B38D-3618B6A39850}" destId="{673C9C33-008F-42DE-9E30-B301403F0212}" srcOrd="19" destOrd="0" presId="urn:microsoft.com/office/officeart/2005/8/layout/default"/>
    <dgm:cxn modelId="{94846F41-223B-4BCF-8D9A-4604649129BE}" type="presParOf" srcId="{9DE87E51-6162-4AD3-B38D-3618B6A39850}" destId="{AE0C48F7-DA7F-42ED-8902-AD75D5E0ABCE}" srcOrd="20" destOrd="0" presId="urn:microsoft.com/office/officeart/2005/8/layout/default"/>
    <dgm:cxn modelId="{A84C7186-02A5-4551-A31F-7974C5E7FEA4}" type="presParOf" srcId="{9DE87E51-6162-4AD3-B38D-3618B6A39850}" destId="{9FFC685C-23DA-454A-8E01-D05B9282F0FA}" srcOrd="21" destOrd="0" presId="urn:microsoft.com/office/officeart/2005/8/layout/default"/>
    <dgm:cxn modelId="{2668441E-28EB-4FD1-B08E-BDD84020DC70}" type="presParOf" srcId="{9DE87E51-6162-4AD3-B38D-3618B6A39850}" destId="{C66F228A-CB27-4D6C-9380-D3FA5DD7B24D}"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F90357-3625-4498-B6CB-F286B65ADFE3}"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US"/>
        </a:p>
      </dgm:t>
    </dgm:pt>
    <dgm:pt modelId="{69E0CCE8-4FD0-4AA7-B7D2-DDE2855B4D3C}">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US" sz="2400" b="1" dirty="0"/>
            <a:t>Bureau of Indian Affairs</a:t>
          </a:r>
        </a:p>
      </dgm:t>
    </dgm:pt>
    <dgm:pt modelId="{BF933047-147E-4589-AAF8-97B27A5CA5DB}" type="parTrans" cxnId="{67459435-C09B-438D-B511-349E91F28B51}">
      <dgm:prSet/>
      <dgm:spPr/>
      <dgm:t>
        <a:bodyPr/>
        <a:lstStyle/>
        <a:p>
          <a:endParaRPr lang="en-US"/>
        </a:p>
      </dgm:t>
    </dgm:pt>
    <dgm:pt modelId="{7EA26712-352B-480A-8374-738C7A5B27B0}" type="sibTrans" cxnId="{67459435-C09B-438D-B511-349E91F28B51}">
      <dgm:prSet/>
      <dgm:spPr/>
      <dgm:t>
        <a:bodyPr/>
        <a:lstStyle/>
        <a:p>
          <a:endParaRPr lang="en-US"/>
        </a:p>
      </dgm:t>
    </dgm:pt>
    <dgm:pt modelId="{7137AF35-BB0C-4EC2-9375-56B223B18B4B}" type="asst">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2400" b="1" dirty="0"/>
            <a:t>Office of Trust Services</a:t>
          </a:r>
        </a:p>
      </dgm:t>
    </dgm:pt>
    <dgm:pt modelId="{F03D494F-0A4B-43A0-88DE-859984E15531}" type="parTrans" cxnId="{F1C699C4-E21B-4DAA-B240-AD9EEB3EB393}">
      <dgm:prSet/>
      <dgm:spPr/>
      <dgm:t>
        <a:bodyPr/>
        <a:lstStyle/>
        <a:p>
          <a:endParaRPr lang="en-US"/>
        </a:p>
      </dgm:t>
    </dgm:pt>
    <dgm:pt modelId="{C8CB5C53-7A68-46B0-9436-C173D1B6DE2D}" type="sibTrans" cxnId="{F1C699C4-E21B-4DAA-B240-AD9EEB3EB393}">
      <dgm:prSet/>
      <dgm:spPr/>
      <dgm:t>
        <a:bodyPr/>
        <a:lstStyle/>
        <a:p>
          <a:endParaRPr lang="en-US"/>
        </a:p>
      </dgm:t>
    </dgm:pt>
    <dgm:pt modelId="{77ADAD6A-C587-4815-A605-2C2897F638FB}">
      <dgm:prSet phldrT="[Text]" custT="1">
        <dgm:style>
          <a:lnRef idx="0">
            <a:schemeClr val="accent4"/>
          </a:lnRef>
          <a:fillRef idx="3">
            <a:schemeClr val="accent4"/>
          </a:fillRef>
          <a:effectRef idx="3">
            <a:schemeClr val="accent4"/>
          </a:effectRef>
          <a:fontRef idx="minor">
            <a:schemeClr val="lt1"/>
          </a:fontRef>
        </dgm:style>
      </dgm:prSet>
      <dgm:spPr>
        <a:ln/>
      </dgm:spPr>
      <dgm:t>
        <a:bodyPr/>
        <a:lstStyle/>
        <a:p>
          <a:r>
            <a:rPr lang="en-US" sz="1800" dirty="0">
              <a:solidFill>
                <a:schemeClr val="bg1"/>
              </a:solidFill>
            </a:rPr>
            <a:t>Division of Natural Resources</a:t>
          </a:r>
        </a:p>
      </dgm:t>
    </dgm:pt>
    <dgm:pt modelId="{3AA3502A-997F-4B2E-A3F5-D2CD91EC94B2}" type="parTrans" cxnId="{25AF742D-5BAD-43F8-A856-45C97741A894}">
      <dgm:prSet/>
      <dgm:spPr/>
      <dgm:t>
        <a:bodyPr/>
        <a:lstStyle/>
        <a:p>
          <a:endParaRPr lang="en-US"/>
        </a:p>
      </dgm:t>
    </dgm:pt>
    <dgm:pt modelId="{AB9D59A8-235C-424E-81DC-4FEC101E5437}" type="sibTrans" cxnId="{25AF742D-5BAD-43F8-A856-45C97741A894}">
      <dgm:prSet/>
      <dgm:spPr/>
      <dgm:t>
        <a:bodyPr/>
        <a:lstStyle/>
        <a:p>
          <a:endParaRPr lang="en-US"/>
        </a:p>
      </dgm:t>
    </dgm:pt>
    <dgm:pt modelId="{7207FAAF-4209-4ED8-8975-D4D34775EB99}">
      <dgm:prSet phldrT="[Text]" custT="1">
        <dgm:style>
          <a:lnRef idx="0">
            <a:schemeClr val="accent4"/>
          </a:lnRef>
          <a:fillRef idx="3">
            <a:schemeClr val="accent4"/>
          </a:fillRef>
          <a:effectRef idx="3">
            <a:schemeClr val="accent4"/>
          </a:effectRef>
          <a:fontRef idx="minor">
            <a:schemeClr val="lt1"/>
          </a:fontRef>
        </dgm:style>
      </dgm:prSet>
      <dgm:spPr>
        <a:ln/>
      </dgm:spPr>
      <dgm:t>
        <a:bodyPr/>
        <a:lstStyle/>
        <a:p>
          <a:r>
            <a:rPr lang="en-US" sz="1800" dirty="0">
              <a:solidFill>
                <a:schemeClr val="bg1"/>
              </a:solidFill>
            </a:rPr>
            <a:t>Division of Probate</a:t>
          </a:r>
        </a:p>
      </dgm:t>
    </dgm:pt>
    <dgm:pt modelId="{880A58F4-C0DC-412D-8C67-528FC676DB0C}" type="parTrans" cxnId="{D3F6062A-6CA8-4485-8A7B-52FD8B50FA74}">
      <dgm:prSet/>
      <dgm:spPr/>
      <dgm:t>
        <a:bodyPr/>
        <a:lstStyle/>
        <a:p>
          <a:endParaRPr lang="en-US"/>
        </a:p>
      </dgm:t>
    </dgm:pt>
    <dgm:pt modelId="{02C89927-C7E5-4ABA-A841-A3B41BDD8C4D}" type="sibTrans" cxnId="{D3F6062A-6CA8-4485-8A7B-52FD8B50FA74}">
      <dgm:prSet/>
      <dgm:spPr/>
      <dgm:t>
        <a:bodyPr/>
        <a:lstStyle/>
        <a:p>
          <a:endParaRPr lang="en-US"/>
        </a:p>
      </dgm:t>
    </dgm:pt>
    <dgm:pt modelId="{73B0FF92-E007-4D1E-9EFD-4C1D5A9D5204}">
      <dgm:prSet phldrT="[Text]" custT="1">
        <dgm:style>
          <a:lnRef idx="0">
            <a:schemeClr val="accent4"/>
          </a:lnRef>
          <a:fillRef idx="3">
            <a:schemeClr val="accent4"/>
          </a:fillRef>
          <a:effectRef idx="3">
            <a:schemeClr val="accent4"/>
          </a:effectRef>
          <a:fontRef idx="minor">
            <a:schemeClr val="lt1"/>
          </a:fontRef>
        </dgm:style>
      </dgm:prSet>
      <dgm:spPr>
        <a:ln/>
      </dgm:spPr>
      <dgm:t>
        <a:bodyPr/>
        <a:lstStyle/>
        <a:p>
          <a:r>
            <a:rPr lang="en-US" sz="1800" dirty="0">
              <a:solidFill>
                <a:schemeClr val="bg1"/>
              </a:solidFill>
            </a:rPr>
            <a:t>Division of Water and Power</a:t>
          </a:r>
        </a:p>
      </dgm:t>
    </dgm:pt>
    <dgm:pt modelId="{1B8C7EA5-DB3D-4215-AD7A-48F928DC520C}" type="parTrans" cxnId="{AD35749E-FE25-4227-8E92-A58143B84CF5}">
      <dgm:prSet/>
      <dgm:spPr/>
      <dgm:t>
        <a:bodyPr/>
        <a:lstStyle/>
        <a:p>
          <a:endParaRPr lang="en-US"/>
        </a:p>
      </dgm:t>
    </dgm:pt>
    <dgm:pt modelId="{5EADCDA0-C144-41D9-86EB-235D5F54F3EE}" type="sibTrans" cxnId="{AD35749E-FE25-4227-8E92-A58143B84CF5}">
      <dgm:prSet/>
      <dgm:spPr/>
      <dgm:t>
        <a:bodyPr/>
        <a:lstStyle/>
        <a:p>
          <a:endParaRPr lang="en-US"/>
        </a:p>
      </dgm:t>
    </dgm:pt>
    <dgm:pt modelId="{CF0F16F2-9439-48CE-A441-B3F1FB096DC1}">
      <dgm:prSet phldrT="[Text]" custT="1">
        <dgm:style>
          <a:lnRef idx="0">
            <a:schemeClr val="accent4"/>
          </a:lnRef>
          <a:fillRef idx="3">
            <a:schemeClr val="accent4"/>
          </a:fillRef>
          <a:effectRef idx="3">
            <a:schemeClr val="accent4"/>
          </a:effectRef>
          <a:fontRef idx="minor">
            <a:schemeClr val="lt1"/>
          </a:fontRef>
        </dgm:style>
      </dgm:prSet>
      <dgm:spPr>
        <a:ln/>
      </dgm:spPr>
      <dgm:t>
        <a:bodyPr/>
        <a:lstStyle/>
        <a:p>
          <a:r>
            <a:rPr lang="en-US" sz="1800" dirty="0">
              <a:solidFill>
                <a:schemeClr val="bg1"/>
              </a:solidFill>
            </a:rPr>
            <a:t>Division of Forestry and Wildland Fire Management</a:t>
          </a:r>
        </a:p>
      </dgm:t>
    </dgm:pt>
    <dgm:pt modelId="{045B4364-3C94-4EF2-8D4C-EAA4C9A48708}" type="parTrans" cxnId="{E86168C5-2EA5-4595-B7C4-B4E0C94F6430}">
      <dgm:prSet/>
      <dgm:spPr/>
      <dgm:t>
        <a:bodyPr/>
        <a:lstStyle/>
        <a:p>
          <a:endParaRPr lang="en-US"/>
        </a:p>
      </dgm:t>
    </dgm:pt>
    <dgm:pt modelId="{E9E736F3-37EE-4059-97CF-3E67ACF776B8}" type="sibTrans" cxnId="{E86168C5-2EA5-4595-B7C4-B4E0C94F6430}">
      <dgm:prSet/>
      <dgm:spPr/>
      <dgm:t>
        <a:bodyPr/>
        <a:lstStyle/>
        <a:p>
          <a:endParaRPr lang="en-US"/>
        </a:p>
      </dgm:t>
    </dgm:pt>
    <dgm:pt modelId="{27295CD2-79B0-4ABF-9CB1-8138A17E6048}">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2400" b="1" dirty="0"/>
            <a:t>Division of Real Estate Services</a:t>
          </a:r>
        </a:p>
      </dgm:t>
    </dgm:pt>
    <dgm:pt modelId="{42653F4B-1079-4F0F-A31E-4D9BFE9102CC}" type="parTrans" cxnId="{CF3479FA-F3FC-4075-9623-310A75ED8567}">
      <dgm:prSet/>
      <dgm:spPr/>
      <dgm:t>
        <a:bodyPr/>
        <a:lstStyle/>
        <a:p>
          <a:endParaRPr lang="en-US"/>
        </a:p>
      </dgm:t>
    </dgm:pt>
    <dgm:pt modelId="{C9FE2306-571D-45EE-8F03-F2E0636F32BF}" type="sibTrans" cxnId="{CF3479FA-F3FC-4075-9623-310A75ED8567}">
      <dgm:prSet/>
      <dgm:spPr/>
      <dgm:t>
        <a:bodyPr/>
        <a:lstStyle/>
        <a:p>
          <a:endParaRPr lang="en-US"/>
        </a:p>
      </dgm:t>
    </dgm:pt>
    <dgm:pt modelId="{31AA3B80-95E0-4AF5-BB6D-CFBC9AB5FB34}">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2400" b="1" dirty="0"/>
            <a:t>Division of Land Titles and Records</a:t>
          </a:r>
        </a:p>
      </dgm:t>
    </dgm:pt>
    <dgm:pt modelId="{5E978E1C-2AFF-4835-9545-6C2A3F2D01DD}" type="parTrans" cxnId="{EA9FCA32-64C8-45E6-8FC1-5465364ABA20}">
      <dgm:prSet/>
      <dgm:spPr/>
      <dgm:t>
        <a:bodyPr/>
        <a:lstStyle/>
        <a:p>
          <a:endParaRPr lang="en-US"/>
        </a:p>
      </dgm:t>
    </dgm:pt>
    <dgm:pt modelId="{4B8F2E82-F229-4BF3-8C85-53E283845DA0}" type="sibTrans" cxnId="{EA9FCA32-64C8-45E6-8FC1-5465364ABA20}">
      <dgm:prSet/>
      <dgm:spPr/>
      <dgm:t>
        <a:bodyPr/>
        <a:lstStyle/>
        <a:p>
          <a:endParaRPr lang="en-US"/>
        </a:p>
      </dgm:t>
    </dgm:pt>
    <dgm:pt modelId="{28B65C0D-BA2D-4115-BAD0-30C59E5137A6}" type="pres">
      <dgm:prSet presAssocID="{88F90357-3625-4498-B6CB-F286B65ADFE3}" presName="hierChild1" presStyleCnt="0">
        <dgm:presLayoutVars>
          <dgm:orgChart val="1"/>
          <dgm:chPref val="1"/>
          <dgm:dir val="rev"/>
          <dgm:animOne val="branch"/>
          <dgm:animLvl val="lvl"/>
          <dgm:resizeHandles/>
        </dgm:presLayoutVars>
      </dgm:prSet>
      <dgm:spPr/>
      <dgm:t>
        <a:bodyPr/>
        <a:lstStyle/>
        <a:p>
          <a:endParaRPr lang="en-US"/>
        </a:p>
      </dgm:t>
    </dgm:pt>
    <dgm:pt modelId="{CF7DD459-B3D1-424B-BCB7-CC3863637F35}" type="pres">
      <dgm:prSet presAssocID="{69E0CCE8-4FD0-4AA7-B7D2-DDE2855B4D3C}" presName="hierRoot1" presStyleCnt="0">
        <dgm:presLayoutVars>
          <dgm:hierBranch val="hang"/>
        </dgm:presLayoutVars>
      </dgm:prSet>
      <dgm:spPr/>
    </dgm:pt>
    <dgm:pt modelId="{7026DDE8-C1DE-4301-B56F-ACF972C65D7C}" type="pres">
      <dgm:prSet presAssocID="{69E0CCE8-4FD0-4AA7-B7D2-DDE2855B4D3C}" presName="rootComposite1" presStyleCnt="0"/>
      <dgm:spPr/>
    </dgm:pt>
    <dgm:pt modelId="{0CCE1A05-70D9-46D1-B2F9-9A0550CEC243}" type="pres">
      <dgm:prSet presAssocID="{69E0CCE8-4FD0-4AA7-B7D2-DDE2855B4D3C}" presName="rootText1" presStyleLbl="node0" presStyleIdx="0" presStyleCnt="1" custScaleX="866616" custScaleY="439160" custLinFactX="90448" custLinFactY="-200000" custLinFactNeighborX="100000" custLinFactNeighborY="-242750">
        <dgm:presLayoutVars>
          <dgm:chPref val="3"/>
        </dgm:presLayoutVars>
      </dgm:prSet>
      <dgm:spPr/>
      <dgm:t>
        <a:bodyPr/>
        <a:lstStyle/>
        <a:p>
          <a:endParaRPr lang="en-US"/>
        </a:p>
      </dgm:t>
    </dgm:pt>
    <dgm:pt modelId="{97BD61F7-CAA6-45D1-82C4-22AE0A0D2FE1}" type="pres">
      <dgm:prSet presAssocID="{69E0CCE8-4FD0-4AA7-B7D2-DDE2855B4D3C}" presName="rootConnector1" presStyleLbl="node1" presStyleIdx="0" presStyleCnt="0"/>
      <dgm:spPr/>
      <dgm:t>
        <a:bodyPr/>
        <a:lstStyle/>
        <a:p>
          <a:endParaRPr lang="en-US"/>
        </a:p>
      </dgm:t>
    </dgm:pt>
    <dgm:pt modelId="{6AFF8F6E-1C48-404D-AFCB-80ECA20DA462}" type="pres">
      <dgm:prSet presAssocID="{69E0CCE8-4FD0-4AA7-B7D2-DDE2855B4D3C}" presName="hierChild2" presStyleCnt="0"/>
      <dgm:spPr/>
    </dgm:pt>
    <dgm:pt modelId="{1C3C1455-8476-49FF-BAB4-47E844B3BD2B}" type="pres">
      <dgm:prSet presAssocID="{69E0CCE8-4FD0-4AA7-B7D2-DDE2855B4D3C}" presName="hierChild3" presStyleCnt="0"/>
      <dgm:spPr/>
    </dgm:pt>
    <dgm:pt modelId="{4D8F6D0A-5B2F-4BA4-B5C7-D0776995E26F}" type="pres">
      <dgm:prSet presAssocID="{F03D494F-0A4B-43A0-88DE-859984E15531}" presName="Name111" presStyleLbl="parChTrans1D2" presStyleIdx="0" presStyleCnt="1"/>
      <dgm:spPr/>
      <dgm:t>
        <a:bodyPr/>
        <a:lstStyle/>
        <a:p>
          <a:endParaRPr lang="en-US"/>
        </a:p>
      </dgm:t>
    </dgm:pt>
    <dgm:pt modelId="{8B039FC6-315F-4050-AF2D-CAA38F8679C8}" type="pres">
      <dgm:prSet presAssocID="{7137AF35-BB0C-4EC2-9375-56B223B18B4B}" presName="hierRoot3" presStyleCnt="0">
        <dgm:presLayoutVars>
          <dgm:hierBranch val="hang"/>
        </dgm:presLayoutVars>
      </dgm:prSet>
      <dgm:spPr/>
    </dgm:pt>
    <dgm:pt modelId="{48245B1B-6AD2-4677-BEF0-9CBDB6F96A48}" type="pres">
      <dgm:prSet presAssocID="{7137AF35-BB0C-4EC2-9375-56B223B18B4B}" presName="rootComposite3" presStyleCnt="0"/>
      <dgm:spPr/>
    </dgm:pt>
    <dgm:pt modelId="{24DD1543-145C-43E3-A85B-C1592AC1DD53}" type="pres">
      <dgm:prSet presAssocID="{7137AF35-BB0C-4EC2-9375-56B223B18B4B}" presName="rootText3" presStyleLbl="asst1" presStyleIdx="0" presStyleCnt="1" custScaleX="825559" custScaleY="502960" custLinFactX="-58704" custLinFactY="-112509" custLinFactNeighborX="-100000" custLinFactNeighborY="-200000">
        <dgm:presLayoutVars>
          <dgm:chPref val="3"/>
        </dgm:presLayoutVars>
      </dgm:prSet>
      <dgm:spPr/>
      <dgm:t>
        <a:bodyPr/>
        <a:lstStyle/>
        <a:p>
          <a:endParaRPr lang="en-US"/>
        </a:p>
      </dgm:t>
    </dgm:pt>
    <dgm:pt modelId="{8FF9C6E4-F475-4E14-AECD-949B1E511A2F}" type="pres">
      <dgm:prSet presAssocID="{7137AF35-BB0C-4EC2-9375-56B223B18B4B}" presName="rootConnector3" presStyleLbl="asst1" presStyleIdx="0" presStyleCnt="1"/>
      <dgm:spPr/>
      <dgm:t>
        <a:bodyPr/>
        <a:lstStyle/>
        <a:p>
          <a:endParaRPr lang="en-US"/>
        </a:p>
      </dgm:t>
    </dgm:pt>
    <dgm:pt modelId="{3AED96E7-A85B-417F-9EC7-50C19913FCDA}" type="pres">
      <dgm:prSet presAssocID="{7137AF35-BB0C-4EC2-9375-56B223B18B4B}" presName="hierChild6" presStyleCnt="0"/>
      <dgm:spPr/>
    </dgm:pt>
    <dgm:pt modelId="{C0F32470-5788-48FC-9546-A16C2EEFB2B3}" type="pres">
      <dgm:prSet presAssocID="{42653F4B-1079-4F0F-A31E-4D9BFE9102CC}" presName="Name48" presStyleLbl="parChTrans1D3" presStyleIdx="0" presStyleCnt="6"/>
      <dgm:spPr/>
      <dgm:t>
        <a:bodyPr/>
        <a:lstStyle/>
        <a:p>
          <a:endParaRPr lang="en-US"/>
        </a:p>
      </dgm:t>
    </dgm:pt>
    <dgm:pt modelId="{9DF55B98-049C-4954-987F-76D5C0001105}" type="pres">
      <dgm:prSet presAssocID="{27295CD2-79B0-4ABF-9CB1-8138A17E6048}" presName="hierRoot2" presStyleCnt="0">
        <dgm:presLayoutVars>
          <dgm:hierBranch val="init"/>
        </dgm:presLayoutVars>
      </dgm:prSet>
      <dgm:spPr/>
    </dgm:pt>
    <dgm:pt modelId="{E6E5AF52-F037-45ED-8009-EA69695DBBCC}" type="pres">
      <dgm:prSet presAssocID="{27295CD2-79B0-4ABF-9CB1-8138A17E6048}" presName="rootComposite" presStyleCnt="0"/>
      <dgm:spPr/>
    </dgm:pt>
    <dgm:pt modelId="{02C25B26-C3BF-402F-B84F-4C66D8268887}" type="pres">
      <dgm:prSet presAssocID="{27295CD2-79B0-4ABF-9CB1-8138A17E6048}" presName="rootText" presStyleLbl="node3" presStyleIdx="0" presStyleCnt="6" custScaleX="960799" custScaleY="370565" custLinFactX="-600000" custLinFactY="-98067" custLinFactNeighborX="-612636" custLinFactNeighborY="-100000">
        <dgm:presLayoutVars>
          <dgm:chPref val="3"/>
        </dgm:presLayoutVars>
      </dgm:prSet>
      <dgm:spPr/>
      <dgm:t>
        <a:bodyPr/>
        <a:lstStyle/>
        <a:p>
          <a:endParaRPr lang="en-US"/>
        </a:p>
      </dgm:t>
    </dgm:pt>
    <dgm:pt modelId="{0BD23465-DCF5-4D13-AFFA-2F7899226895}" type="pres">
      <dgm:prSet presAssocID="{27295CD2-79B0-4ABF-9CB1-8138A17E6048}" presName="rootConnector" presStyleLbl="node3" presStyleIdx="0" presStyleCnt="6"/>
      <dgm:spPr/>
      <dgm:t>
        <a:bodyPr/>
        <a:lstStyle/>
        <a:p>
          <a:endParaRPr lang="en-US"/>
        </a:p>
      </dgm:t>
    </dgm:pt>
    <dgm:pt modelId="{98C67523-C6B8-4BDB-ADFF-81B045FCF148}" type="pres">
      <dgm:prSet presAssocID="{27295CD2-79B0-4ABF-9CB1-8138A17E6048}" presName="hierChild4" presStyleCnt="0"/>
      <dgm:spPr/>
    </dgm:pt>
    <dgm:pt modelId="{D10D5DFF-F87F-4BA1-A145-8C4E7A0A7757}" type="pres">
      <dgm:prSet presAssocID="{27295CD2-79B0-4ABF-9CB1-8138A17E6048}" presName="hierChild5" presStyleCnt="0"/>
      <dgm:spPr/>
    </dgm:pt>
    <dgm:pt modelId="{7F4B3F69-D85B-4F92-921B-87D96AF96967}" type="pres">
      <dgm:prSet presAssocID="{5E978E1C-2AFF-4835-9545-6C2A3F2D01DD}" presName="Name48" presStyleLbl="parChTrans1D3" presStyleIdx="1" presStyleCnt="6"/>
      <dgm:spPr/>
      <dgm:t>
        <a:bodyPr/>
        <a:lstStyle/>
        <a:p>
          <a:endParaRPr lang="en-US"/>
        </a:p>
      </dgm:t>
    </dgm:pt>
    <dgm:pt modelId="{19C3F17E-0A03-4764-A61E-225D93F5C34A}" type="pres">
      <dgm:prSet presAssocID="{31AA3B80-95E0-4AF5-BB6D-CFBC9AB5FB34}" presName="hierRoot2" presStyleCnt="0">
        <dgm:presLayoutVars>
          <dgm:hierBranch val="init"/>
        </dgm:presLayoutVars>
      </dgm:prSet>
      <dgm:spPr/>
    </dgm:pt>
    <dgm:pt modelId="{916F8FB4-88E9-4D8D-84D3-5E08C7D01C38}" type="pres">
      <dgm:prSet presAssocID="{31AA3B80-95E0-4AF5-BB6D-CFBC9AB5FB34}" presName="rootComposite" presStyleCnt="0"/>
      <dgm:spPr/>
    </dgm:pt>
    <dgm:pt modelId="{DCFAFA1F-C9C3-401B-8F3B-0494BF071516}" type="pres">
      <dgm:prSet presAssocID="{31AA3B80-95E0-4AF5-BB6D-CFBC9AB5FB34}" presName="rootText" presStyleLbl="node3" presStyleIdx="1" presStyleCnt="6" custScaleX="960799" custScaleY="370565" custLinFactX="400000" custLinFactY="-98067" custLinFactNeighborX="497399" custLinFactNeighborY="-100000">
        <dgm:presLayoutVars>
          <dgm:chPref val="3"/>
        </dgm:presLayoutVars>
      </dgm:prSet>
      <dgm:spPr/>
      <dgm:t>
        <a:bodyPr/>
        <a:lstStyle/>
        <a:p>
          <a:endParaRPr lang="en-US"/>
        </a:p>
      </dgm:t>
    </dgm:pt>
    <dgm:pt modelId="{CD465781-7A03-4344-8CC6-CC1101393958}" type="pres">
      <dgm:prSet presAssocID="{31AA3B80-95E0-4AF5-BB6D-CFBC9AB5FB34}" presName="rootConnector" presStyleLbl="node3" presStyleIdx="1" presStyleCnt="6"/>
      <dgm:spPr/>
      <dgm:t>
        <a:bodyPr/>
        <a:lstStyle/>
        <a:p>
          <a:endParaRPr lang="en-US"/>
        </a:p>
      </dgm:t>
    </dgm:pt>
    <dgm:pt modelId="{5AD4010E-3C16-48E5-8A19-94A63C4CFA36}" type="pres">
      <dgm:prSet presAssocID="{31AA3B80-95E0-4AF5-BB6D-CFBC9AB5FB34}" presName="hierChild4" presStyleCnt="0"/>
      <dgm:spPr/>
    </dgm:pt>
    <dgm:pt modelId="{BF04658C-1321-426C-B5BF-BD6FEC1EFFC1}" type="pres">
      <dgm:prSet presAssocID="{31AA3B80-95E0-4AF5-BB6D-CFBC9AB5FB34}" presName="hierChild5" presStyleCnt="0"/>
      <dgm:spPr/>
    </dgm:pt>
    <dgm:pt modelId="{88A4EB52-D545-47A3-ADBE-D19B2B8B91A2}" type="pres">
      <dgm:prSet presAssocID="{3AA3502A-997F-4B2E-A3F5-D2CD91EC94B2}" presName="Name48" presStyleLbl="parChTrans1D3" presStyleIdx="2" presStyleCnt="6"/>
      <dgm:spPr/>
      <dgm:t>
        <a:bodyPr/>
        <a:lstStyle/>
        <a:p>
          <a:endParaRPr lang="en-US"/>
        </a:p>
      </dgm:t>
    </dgm:pt>
    <dgm:pt modelId="{0B45BC80-5BFC-4160-93CB-B95B0EB83792}" type="pres">
      <dgm:prSet presAssocID="{77ADAD6A-C587-4815-A605-2C2897F638FB}" presName="hierRoot2" presStyleCnt="0">
        <dgm:presLayoutVars>
          <dgm:hierBranch val="init"/>
        </dgm:presLayoutVars>
      </dgm:prSet>
      <dgm:spPr/>
    </dgm:pt>
    <dgm:pt modelId="{694516CF-23CE-42F2-A5D8-BE1B964D6277}" type="pres">
      <dgm:prSet presAssocID="{77ADAD6A-C587-4815-A605-2C2897F638FB}" presName="rootComposite" presStyleCnt="0"/>
      <dgm:spPr/>
    </dgm:pt>
    <dgm:pt modelId="{1259EB24-B3F3-4FAE-A66C-BDF1D34F6DCE}" type="pres">
      <dgm:prSet presAssocID="{77ADAD6A-C587-4815-A605-2C2897F638FB}" presName="rootText" presStyleLbl="node3" presStyleIdx="2" presStyleCnt="6" custScaleX="535249" custScaleY="483452" custLinFactY="100000" custLinFactNeighborX="3622" custLinFactNeighborY="116503">
        <dgm:presLayoutVars>
          <dgm:chPref val="3"/>
        </dgm:presLayoutVars>
      </dgm:prSet>
      <dgm:spPr/>
      <dgm:t>
        <a:bodyPr/>
        <a:lstStyle/>
        <a:p>
          <a:endParaRPr lang="en-US"/>
        </a:p>
      </dgm:t>
    </dgm:pt>
    <dgm:pt modelId="{1286B4BC-5543-4C56-81A6-3695DA927376}" type="pres">
      <dgm:prSet presAssocID="{77ADAD6A-C587-4815-A605-2C2897F638FB}" presName="rootConnector" presStyleLbl="node3" presStyleIdx="2" presStyleCnt="6"/>
      <dgm:spPr/>
      <dgm:t>
        <a:bodyPr/>
        <a:lstStyle/>
        <a:p>
          <a:endParaRPr lang="en-US"/>
        </a:p>
      </dgm:t>
    </dgm:pt>
    <dgm:pt modelId="{7B30046B-7AF3-4E37-A867-990E5442633E}" type="pres">
      <dgm:prSet presAssocID="{77ADAD6A-C587-4815-A605-2C2897F638FB}" presName="hierChild4" presStyleCnt="0"/>
      <dgm:spPr/>
    </dgm:pt>
    <dgm:pt modelId="{335724A1-1A23-4A0D-A2DC-3860FB751E17}" type="pres">
      <dgm:prSet presAssocID="{77ADAD6A-C587-4815-A605-2C2897F638FB}" presName="hierChild5" presStyleCnt="0"/>
      <dgm:spPr/>
    </dgm:pt>
    <dgm:pt modelId="{656BB242-15A9-445F-802E-DA67A3CA0267}" type="pres">
      <dgm:prSet presAssocID="{880A58F4-C0DC-412D-8C67-528FC676DB0C}" presName="Name48" presStyleLbl="parChTrans1D3" presStyleIdx="3" presStyleCnt="6"/>
      <dgm:spPr/>
      <dgm:t>
        <a:bodyPr/>
        <a:lstStyle/>
        <a:p>
          <a:endParaRPr lang="en-US"/>
        </a:p>
      </dgm:t>
    </dgm:pt>
    <dgm:pt modelId="{BCE40E1E-80F9-4C0C-AD2F-E6D06E6D485C}" type="pres">
      <dgm:prSet presAssocID="{7207FAAF-4209-4ED8-8975-D4D34775EB99}" presName="hierRoot2" presStyleCnt="0">
        <dgm:presLayoutVars>
          <dgm:hierBranch val="init"/>
        </dgm:presLayoutVars>
      </dgm:prSet>
      <dgm:spPr/>
    </dgm:pt>
    <dgm:pt modelId="{AB927AD1-1E5C-4CA8-9F5F-D38E8DAC14A1}" type="pres">
      <dgm:prSet presAssocID="{7207FAAF-4209-4ED8-8975-D4D34775EB99}" presName="rootComposite" presStyleCnt="0"/>
      <dgm:spPr/>
    </dgm:pt>
    <dgm:pt modelId="{69D9B0FD-4277-434F-8C3F-43CCAFC16989}" type="pres">
      <dgm:prSet presAssocID="{7207FAAF-4209-4ED8-8975-D4D34775EB99}" presName="rootText" presStyleLbl="node3" presStyleIdx="3" presStyleCnt="6" custScaleX="480260" custScaleY="417480" custLinFactX="52059" custLinFactNeighborX="100000" custLinFactNeighborY="81363">
        <dgm:presLayoutVars>
          <dgm:chPref val="3"/>
        </dgm:presLayoutVars>
      </dgm:prSet>
      <dgm:spPr/>
      <dgm:t>
        <a:bodyPr/>
        <a:lstStyle/>
        <a:p>
          <a:endParaRPr lang="en-US"/>
        </a:p>
      </dgm:t>
    </dgm:pt>
    <dgm:pt modelId="{52287814-450E-406A-8BDC-76DB8C060E26}" type="pres">
      <dgm:prSet presAssocID="{7207FAAF-4209-4ED8-8975-D4D34775EB99}" presName="rootConnector" presStyleLbl="node3" presStyleIdx="3" presStyleCnt="6"/>
      <dgm:spPr/>
      <dgm:t>
        <a:bodyPr/>
        <a:lstStyle/>
        <a:p>
          <a:endParaRPr lang="en-US"/>
        </a:p>
      </dgm:t>
    </dgm:pt>
    <dgm:pt modelId="{67F340EB-0FDA-4C94-9B2D-F824639B57D1}" type="pres">
      <dgm:prSet presAssocID="{7207FAAF-4209-4ED8-8975-D4D34775EB99}" presName="hierChild4" presStyleCnt="0"/>
      <dgm:spPr/>
    </dgm:pt>
    <dgm:pt modelId="{9C0089C3-6EDA-45DA-A389-F592BE1DA833}" type="pres">
      <dgm:prSet presAssocID="{7207FAAF-4209-4ED8-8975-D4D34775EB99}" presName="hierChild5" presStyleCnt="0"/>
      <dgm:spPr/>
    </dgm:pt>
    <dgm:pt modelId="{985D0E9F-C1D9-4E0A-87B9-DA3DFFABA158}" type="pres">
      <dgm:prSet presAssocID="{1B8C7EA5-DB3D-4215-AD7A-48F928DC520C}" presName="Name48" presStyleLbl="parChTrans1D3" presStyleIdx="4" presStyleCnt="6"/>
      <dgm:spPr/>
      <dgm:t>
        <a:bodyPr/>
        <a:lstStyle/>
        <a:p>
          <a:endParaRPr lang="en-US"/>
        </a:p>
      </dgm:t>
    </dgm:pt>
    <dgm:pt modelId="{AC4E419D-0EDB-45C9-8D98-CCD72691C2E6}" type="pres">
      <dgm:prSet presAssocID="{73B0FF92-E007-4D1E-9EFD-4C1D5A9D5204}" presName="hierRoot2" presStyleCnt="0">
        <dgm:presLayoutVars>
          <dgm:hierBranch val="init"/>
        </dgm:presLayoutVars>
      </dgm:prSet>
      <dgm:spPr/>
    </dgm:pt>
    <dgm:pt modelId="{47DA13B3-1C27-4D43-B4F2-2DB5613672AE}" type="pres">
      <dgm:prSet presAssocID="{73B0FF92-E007-4D1E-9EFD-4C1D5A9D5204}" presName="rootComposite" presStyleCnt="0"/>
      <dgm:spPr/>
    </dgm:pt>
    <dgm:pt modelId="{72839562-DC1D-4C41-BAB4-6149105B2815}" type="pres">
      <dgm:prSet presAssocID="{73B0FF92-E007-4D1E-9EFD-4C1D5A9D5204}" presName="rootText" presStyleLbl="node3" presStyleIdx="4" presStyleCnt="6" custScaleX="535549" custScaleY="452769" custLinFactY="166749" custLinFactNeighborX="3622" custLinFactNeighborY="200000">
        <dgm:presLayoutVars>
          <dgm:chPref val="3"/>
        </dgm:presLayoutVars>
      </dgm:prSet>
      <dgm:spPr/>
      <dgm:t>
        <a:bodyPr/>
        <a:lstStyle/>
        <a:p>
          <a:endParaRPr lang="en-US"/>
        </a:p>
      </dgm:t>
    </dgm:pt>
    <dgm:pt modelId="{2C7F298D-E386-44FC-851F-72C3546ADA30}" type="pres">
      <dgm:prSet presAssocID="{73B0FF92-E007-4D1E-9EFD-4C1D5A9D5204}" presName="rootConnector" presStyleLbl="node3" presStyleIdx="4" presStyleCnt="6"/>
      <dgm:spPr/>
      <dgm:t>
        <a:bodyPr/>
        <a:lstStyle/>
        <a:p>
          <a:endParaRPr lang="en-US"/>
        </a:p>
      </dgm:t>
    </dgm:pt>
    <dgm:pt modelId="{A4FF06DD-22D2-48BB-8D38-1A5A6026B1A9}" type="pres">
      <dgm:prSet presAssocID="{73B0FF92-E007-4D1E-9EFD-4C1D5A9D5204}" presName="hierChild4" presStyleCnt="0"/>
      <dgm:spPr/>
    </dgm:pt>
    <dgm:pt modelId="{81B62F80-875C-41F0-B5E8-B08ABD033A73}" type="pres">
      <dgm:prSet presAssocID="{73B0FF92-E007-4D1E-9EFD-4C1D5A9D5204}" presName="hierChild5" presStyleCnt="0"/>
      <dgm:spPr/>
    </dgm:pt>
    <dgm:pt modelId="{49BBB7EF-805B-4BAC-8214-D5494F8E4388}" type="pres">
      <dgm:prSet presAssocID="{045B4364-3C94-4EF2-8D4C-EAA4C9A48708}" presName="Name48" presStyleLbl="parChTrans1D3" presStyleIdx="5" presStyleCnt="6"/>
      <dgm:spPr/>
      <dgm:t>
        <a:bodyPr/>
        <a:lstStyle/>
        <a:p>
          <a:endParaRPr lang="en-US"/>
        </a:p>
      </dgm:t>
    </dgm:pt>
    <dgm:pt modelId="{47B2590E-209E-4091-A3EC-4A88F32B8F90}" type="pres">
      <dgm:prSet presAssocID="{CF0F16F2-9439-48CE-A441-B3F1FB096DC1}" presName="hierRoot2" presStyleCnt="0">
        <dgm:presLayoutVars>
          <dgm:hierBranch val="init"/>
        </dgm:presLayoutVars>
      </dgm:prSet>
      <dgm:spPr/>
    </dgm:pt>
    <dgm:pt modelId="{92F9C0ED-51BB-4849-BDBE-C334E0985A74}" type="pres">
      <dgm:prSet presAssocID="{CF0F16F2-9439-48CE-A441-B3F1FB096DC1}" presName="rootComposite" presStyleCnt="0"/>
      <dgm:spPr/>
    </dgm:pt>
    <dgm:pt modelId="{5A45D3FE-830B-4C60-A159-6C244591B5DD}" type="pres">
      <dgm:prSet presAssocID="{CF0F16F2-9439-48CE-A441-B3F1FB096DC1}" presName="rootText" presStyleLbl="node3" presStyleIdx="5" presStyleCnt="6" custScaleX="656968" custScaleY="625493" custLinFactY="86563" custLinFactNeighborX="-5604" custLinFactNeighborY="100000">
        <dgm:presLayoutVars>
          <dgm:chPref val="3"/>
        </dgm:presLayoutVars>
      </dgm:prSet>
      <dgm:spPr/>
      <dgm:t>
        <a:bodyPr/>
        <a:lstStyle/>
        <a:p>
          <a:endParaRPr lang="en-US"/>
        </a:p>
      </dgm:t>
    </dgm:pt>
    <dgm:pt modelId="{98390465-5D85-4E85-9988-F9F790A11102}" type="pres">
      <dgm:prSet presAssocID="{CF0F16F2-9439-48CE-A441-B3F1FB096DC1}" presName="rootConnector" presStyleLbl="node3" presStyleIdx="5" presStyleCnt="6"/>
      <dgm:spPr/>
      <dgm:t>
        <a:bodyPr/>
        <a:lstStyle/>
        <a:p>
          <a:endParaRPr lang="en-US"/>
        </a:p>
      </dgm:t>
    </dgm:pt>
    <dgm:pt modelId="{BBEEEA08-DB4C-485D-8582-CB0A9D4B212B}" type="pres">
      <dgm:prSet presAssocID="{CF0F16F2-9439-48CE-A441-B3F1FB096DC1}" presName="hierChild4" presStyleCnt="0"/>
      <dgm:spPr/>
    </dgm:pt>
    <dgm:pt modelId="{2DE3E380-C51B-49CF-BB6B-448B97F1DE9E}" type="pres">
      <dgm:prSet presAssocID="{CF0F16F2-9439-48CE-A441-B3F1FB096DC1}" presName="hierChild5" presStyleCnt="0"/>
      <dgm:spPr/>
    </dgm:pt>
    <dgm:pt modelId="{E41B1B56-CF0A-4429-A8E0-C09D9F6E8183}" type="pres">
      <dgm:prSet presAssocID="{7137AF35-BB0C-4EC2-9375-56B223B18B4B}" presName="hierChild7" presStyleCnt="0"/>
      <dgm:spPr/>
    </dgm:pt>
  </dgm:ptLst>
  <dgm:cxnLst>
    <dgm:cxn modelId="{B890C2EC-F9FE-4831-9A11-DE03F3C7E76C}" type="presOf" srcId="{69E0CCE8-4FD0-4AA7-B7D2-DDE2855B4D3C}" destId="{0CCE1A05-70D9-46D1-B2F9-9A0550CEC243}" srcOrd="0" destOrd="0" presId="urn:microsoft.com/office/officeart/2005/8/layout/orgChart1"/>
    <dgm:cxn modelId="{4C000480-FDB2-4E46-B66C-3ED711F27BD9}" type="presOf" srcId="{880A58F4-C0DC-412D-8C67-528FC676DB0C}" destId="{656BB242-15A9-445F-802E-DA67A3CA0267}" srcOrd="0" destOrd="0" presId="urn:microsoft.com/office/officeart/2005/8/layout/orgChart1"/>
    <dgm:cxn modelId="{E4040B01-A56D-4C55-BAC5-67F4C3F26563}" type="presOf" srcId="{CF0F16F2-9439-48CE-A441-B3F1FB096DC1}" destId="{98390465-5D85-4E85-9988-F9F790A11102}" srcOrd="1" destOrd="0" presId="urn:microsoft.com/office/officeart/2005/8/layout/orgChart1"/>
    <dgm:cxn modelId="{28033A91-E414-428C-AA8E-9AA69A55C103}" type="presOf" srcId="{045B4364-3C94-4EF2-8D4C-EAA4C9A48708}" destId="{49BBB7EF-805B-4BAC-8214-D5494F8E4388}" srcOrd="0" destOrd="0" presId="urn:microsoft.com/office/officeart/2005/8/layout/orgChart1"/>
    <dgm:cxn modelId="{D3F6062A-6CA8-4485-8A7B-52FD8B50FA74}" srcId="{7137AF35-BB0C-4EC2-9375-56B223B18B4B}" destId="{7207FAAF-4209-4ED8-8975-D4D34775EB99}" srcOrd="3" destOrd="0" parTransId="{880A58F4-C0DC-412D-8C67-528FC676DB0C}" sibTransId="{02C89927-C7E5-4ABA-A841-A3B41BDD8C4D}"/>
    <dgm:cxn modelId="{F7B9E7D1-39AB-4E71-B3FC-D5D3C558F592}" type="presOf" srcId="{31AA3B80-95E0-4AF5-BB6D-CFBC9AB5FB34}" destId="{DCFAFA1F-C9C3-401B-8F3B-0494BF071516}" srcOrd="0" destOrd="0" presId="urn:microsoft.com/office/officeart/2005/8/layout/orgChart1"/>
    <dgm:cxn modelId="{1EBCB592-4BD6-44EF-A5A3-33213B7814A8}" type="presOf" srcId="{27295CD2-79B0-4ABF-9CB1-8138A17E6048}" destId="{02C25B26-C3BF-402F-B84F-4C66D8268887}" srcOrd="0" destOrd="0" presId="urn:microsoft.com/office/officeart/2005/8/layout/orgChart1"/>
    <dgm:cxn modelId="{0D470CA6-5D64-4590-BD0D-5E5075AFFA7B}" type="presOf" srcId="{73B0FF92-E007-4D1E-9EFD-4C1D5A9D5204}" destId="{72839562-DC1D-4C41-BAB4-6149105B2815}" srcOrd="0" destOrd="0" presId="urn:microsoft.com/office/officeart/2005/8/layout/orgChart1"/>
    <dgm:cxn modelId="{C1A7F4CC-BA25-4252-9607-FC86FF8A0789}" type="presOf" srcId="{77ADAD6A-C587-4815-A605-2C2897F638FB}" destId="{1286B4BC-5543-4C56-81A6-3695DA927376}" srcOrd="1" destOrd="0" presId="urn:microsoft.com/office/officeart/2005/8/layout/orgChart1"/>
    <dgm:cxn modelId="{E86168C5-2EA5-4595-B7C4-B4E0C94F6430}" srcId="{7137AF35-BB0C-4EC2-9375-56B223B18B4B}" destId="{CF0F16F2-9439-48CE-A441-B3F1FB096DC1}" srcOrd="5" destOrd="0" parTransId="{045B4364-3C94-4EF2-8D4C-EAA4C9A48708}" sibTransId="{E9E736F3-37EE-4059-97CF-3E67ACF776B8}"/>
    <dgm:cxn modelId="{25AF742D-5BAD-43F8-A856-45C97741A894}" srcId="{7137AF35-BB0C-4EC2-9375-56B223B18B4B}" destId="{77ADAD6A-C587-4815-A605-2C2897F638FB}" srcOrd="2" destOrd="0" parTransId="{3AA3502A-997F-4B2E-A3F5-D2CD91EC94B2}" sibTransId="{AB9D59A8-235C-424E-81DC-4FEC101E5437}"/>
    <dgm:cxn modelId="{F1C699C4-E21B-4DAA-B240-AD9EEB3EB393}" srcId="{69E0CCE8-4FD0-4AA7-B7D2-DDE2855B4D3C}" destId="{7137AF35-BB0C-4EC2-9375-56B223B18B4B}" srcOrd="0" destOrd="0" parTransId="{F03D494F-0A4B-43A0-88DE-859984E15531}" sibTransId="{C8CB5C53-7A68-46B0-9436-C173D1B6DE2D}"/>
    <dgm:cxn modelId="{CF3479FA-F3FC-4075-9623-310A75ED8567}" srcId="{7137AF35-BB0C-4EC2-9375-56B223B18B4B}" destId="{27295CD2-79B0-4ABF-9CB1-8138A17E6048}" srcOrd="0" destOrd="0" parTransId="{42653F4B-1079-4F0F-A31E-4D9BFE9102CC}" sibTransId="{C9FE2306-571D-45EE-8F03-F2E0636F32BF}"/>
    <dgm:cxn modelId="{EA5B628D-2377-4798-B280-3EB48C943E78}" type="presOf" srcId="{7137AF35-BB0C-4EC2-9375-56B223B18B4B}" destId="{8FF9C6E4-F475-4E14-AECD-949B1E511A2F}" srcOrd="1" destOrd="0" presId="urn:microsoft.com/office/officeart/2005/8/layout/orgChart1"/>
    <dgm:cxn modelId="{EA9FCA32-64C8-45E6-8FC1-5465364ABA20}" srcId="{7137AF35-BB0C-4EC2-9375-56B223B18B4B}" destId="{31AA3B80-95E0-4AF5-BB6D-CFBC9AB5FB34}" srcOrd="1" destOrd="0" parTransId="{5E978E1C-2AFF-4835-9545-6C2A3F2D01DD}" sibTransId="{4B8F2E82-F229-4BF3-8C85-53E283845DA0}"/>
    <dgm:cxn modelId="{B0101BA2-78DE-4562-9D7C-919A6D44FF8E}" type="presOf" srcId="{77ADAD6A-C587-4815-A605-2C2897F638FB}" destId="{1259EB24-B3F3-4FAE-A66C-BDF1D34F6DCE}" srcOrd="0" destOrd="0" presId="urn:microsoft.com/office/officeart/2005/8/layout/orgChart1"/>
    <dgm:cxn modelId="{8C05F7FC-091D-4DDC-A8FE-B7695CF62707}" type="presOf" srcId="{5E978E1C-2AFF-4835-9545-6C2A3F2D01DD}" destId="{7F4B3F69-D85B-4F92-921B-87D96AF96967}" srcOrd="0" destOrd="0" presId="urn:microsoft.com/office/officeart/2005/8/layout/orgChart1"/>
    <dgm:cxn modelId="{1A1D4C4B-BB22-4C1B-8D6E-CEA1C68C8642}" type="presOf" srcId="{88F90357-3625-4498-B6CB-F286B65ADFE3}" destId="{28B65C0D-BA2D-4115-BAD0-30C59E5137A6}" srcOrd="0" destOrd="0" presId="urn:microsoft.com/office/officeart/2005/8/layout/orgChart1"/>
    <dgm:cxn modelId="{DF966C93-A07F-4565-9C26-E91A538CABA1}" type="presOf" srcId="{42653F4B-1079-4F0F-A31E-4D9BFE9102CC}" destId="{C0F32470-5788-48FC-9546-A16C2EEFB2B3}" srcOrd="0" destOrd="0" presId="urn:microsoft.com/office/officeart/2005/8/layout/orgChart1"/>
    <dgm:cxn modelId="{BCE889A5-1CB8-4889-BBEA-4EF8BAE3B1BD}" type="presOf" srcId="{73B0FF92-E007-4D1E-9EFD-4C1D5A9D5204}" destId="{2C7F298D-E386-44FC-851F-72C3546ADA30}" srcOrd="1" destOrd="0" presId="urn:microsoft.com/office/officeart/2005/8/layout/orgChart1"/>
    <dgm:cxn modelId="{5594935B-BE55-44B1-9758-B826E85A59A5}" type="presOf" srcId="{3AA3502A-997F-4B2E-A3F5-D2CD91EC94B2}" destId="{88A4EB52-D545-47A3-ADBE-D19B2B8B91A2}" srcOrd="0" destOrd="0" presId="urn:microsoft.com/office/officeart/2005/8/layout/orgChart1"/>
    <dgm:cxn modelId="{1BF7DE7F-70E9-44CA-A995-6D95B5A83BD6}" type="presOf" srcId="{31AA3B80-95E0-4AF5-BB6D-CFBC9AB5FB34}" destId="{CD465781-7A03-4344-8CC6-CC1101393958}" srcOrd="1" destOrd="0" presId="urn:microsoft.com/office/officeart/2005/8/layout/orgChart1"/>
    <dgm:cxn modelId="{67459435-C09B-438D-B511-349E91F28B51}" srcId="{88F90357-3625-4498-B6CB-F286B65ADFE3}" destId="{69E0CCE8-4FD0-4AA7-B7D2-DDE2855B4D3C}" srcOrd="0" destOrd="0" parTransId="{BF933047-147E-4589-AAF8-97B27A5CA5DB}" sibTransId="{7EA26712-352B-480A-8374-738C7A5B27B0}"/>
    <dgm:cxn modelId="{D4F82A8D-131B-4C13-B2D5-3DBD274F2FBB}" type="presOf" srcId="{7207FAAF-4209-4ED8-8975-D4D34775EB99}" destId="{52287814-450E-406A-8BDC-76DB8C060E26}" srcOrd="1" destOrd="0" presId="urn:microsoft.com/office/officeart/2005/8/layout/orgChart1"/>
    <dgm:cxn modelId="{1F03247E-45D2-4592-A26F-06176F0BD7CC}" type="presOf" srcId="{7207FAAF-4209-4ED8-8975-D4D34775EB99}" destId="{69D9B0FD-4277-434F-8C3F-43CCAFC16989}" srcOrd="0" destOrd="0" presId="urn:microsoft.com/office/officeart/2005/8/layout/orgChart1"/>
    <dgm:cxn modelId="{E8F6CC37-30DF-4AAF-BBF2-F685A845FE2F}" type="presOf" srcId="{7137AF35-BB0C-4EC2-9375-56B223B18B4B}" destId="{24DD1543-145C-43E3-A85B-C1592AC1DD53}" srcOrd="0" destOrd="0" presId="urn:microsoft.com/office/officeart/2005/8/layout/orgChart1"/>
    <dgm:cxn modelId="{DABD3872-65A9-4126-8907-FCFC86447C67}" type="presOf" srcId="{1B8C7EA5-DB3D-4215-AD7A-48F928DC520C}" destId="{985D0E9F-C1D9-4E0A-87B9-DA3DFFABA158}" srcOrd="0" destOrd="0" presId="urn:microsoft.com/office/officeart/2005/8/layout/orgChart1"/>
    <dgm:cxn modelId="{13319A32-9194-4C6E-8C03-19267150647B}" type="presOf" srcId="{69E0CCE8-4FD0-4AA7-B7D2-DDE2855B4D3C}" destId="{97BD61F7-CAA6-45D1-82C4-22AE0A0D2FE1}" srcOrd="1" destOrd="0" presId="urn:microsoft.com/office/officeart/2005/8/layout/orgChart1"/>
    <dgm:cxn modelId="{8A98518A-F39F-45DE-AC0D-A8F9537D3A65}" type="presOf" srcId="{27295CD2-79B0-4ABF-9CB1-8138A17E6048}" destId="{0BD23465-DCF5-4D13-AFFA-2F7899226895}" srcOrd="1" destOrd="0" presId="urn:microsoft.com/office/officeart/2005/8/layout/orgChart1"/>
    <dgm:cxn modelId="{4B01B3E3-53A2-4AD0-A68D-691CDB1781FC}" type="presOf" srcId="{CF0F16F2-9439-48CE-A441-B3F1FB096DC1}" destId="{5A45D3FE-830B-4C60-A159-6C244591B5DD}" srcOrd="0" destOrd="0" presId="urn:microsoft.com/office/officeart/2005/8/layout/orgChart1"/>
    <dgm:cxn modelId="{12C62B8D-747B-4401-BAF5-6E4B328DC6DE}" type="presOf" srcId="{F03D494F-0A4B-43A0-88DE-859984E15531}" destId="{4D8F6D0A-5B2F-4BA4-B5C7-D0776995E26F}" srcOrd="0" destOrd="0" presId="urn:microsoft.com/office/officeart/2005/8/layout/orgChart1"/>
    <dgm:cxn modelId="{AD35749E-FE25-4227-8E92-A58143B84CF5}" srcId="{7137AF35-BB0C-4EC2-9375-56B223B18B4B}" destId="{73B0FF92-E007-4D1E-9EFD-4C1D5A9D5204}" srcOrd="4" destOrd="0" parTransId="{1B8C7EA5-DB3D-4215-AD7A-48F928DC520C}" sibTransId="{5EADCDA0-C144-41D9-86EB-235D5F54F3EE}"/>
    <dgm:cxn modelId="{58A543AC-8013-4C79-AF93-43B0BA0E4CA5}" type="presParOf" srcId="{28B65C0D-BA2D-4115-BAD0-30C59E5137A6}" destId="{CF7DD459-B3D1-424B-BCB7-CC3863637F35}" srcOrd="0" destOrd="0" presId="urn:microsoft.com/office/officeart/2005/8/layout/orgChart1"/>
    <dgm:cxn modelId="{27A055ED-3A91-4556-8E50-4503CDC253C2}" type="presParOf" srcId="{CF7DD459-B3D1-424B-BCB7-CC3863637F35}" destId="{7026DDE8-C1DE-4301-B56F-ACF972C65D7C}" srcOrd="0" destOrd="0" presId="urn:microsoft.com/office/officeart/2005/8/layout/orgChart1"/>
    <dgm:cxn modelId="{0F7A5878-E984-44B6-AEE8-B3D05770AC4E}" type="presParOf" srcId="{7026DDE8-C1DE-4301-B56F-ACF972C65D7C}" destId="{0CCE1A05-70D9-46D1-B2F9-9A0550CEC243}" srcOrd="0" destOrd="0" presId="urn:microsoft.com/office/officeart/2005/8/layout/orgChart1"/>
    <dgm:cxn modelId="{8208D74B-5A2A-4925-93BF-036691434CF6}" type="presParOf" srcId="{7026DDE8-C1DE-4301-B56F-ACF972C65D7C}" destId="{97BD61F7-CAA6-45D1-82C4-22AE0A0D2FE1}" srcOrd="1" destOrd="0" presId="urn:microsoft.com/office/officeart/2005/8/layout/orgChart1"/>
    <dgm:cxn modelId="{59FD388C-9595-4A5E-970E-DAC697393229}" type="presParOf" srcId="{CF7DD459-B3D1-424B-BCB7-CC3863637F35}" destId="{6AFF8F6E-1C48-404D-AFCB-80ECA20DA462}" srcOrd="1" destOrd="0" presId="urn:microsoft.com/office/officeart/2005/8/layout/orgChart1"/>
    <dgm:cxn modelId="{C8D5C9FD-755A-407D-8E09-BD826A1E5BAF}" type="presParOf" srcId="{CF7DD459-B3D1-424B-BCB7-CC3863637F35}" destId="{1C3C1455-8476-49FF-BAB4-47E844B3BD2B}" srcOrd="2" destOrd="0" presId="urn:microsoft.com/office/officeart/2005/8/layout/orgChart1"/>
    <dgm:cxn modelId="{D22CC3F5-E10C-44D8-B801-F1DCA62A0873}" type="presParOf" srcId="{1C3C1455-8476-49FF-BAB4-47E844B3BD2B}" destId="{4D8F6D0A-5B2F-4BA4-B5C7-D0776995E26F}" srcOrd="0" destOrd="0" presId="urn:microsoft.com/office/officeart/2005/8/layout/orgChart1"/>
    <dgm:cxn modelId="{1C153854-B363-4C9A-AF0D-BB9EFC90CBBC}" type="presParOf" srcId="{1C3C1455-8476-49FF-BAB4-47E844B3BD2B}" destId="{8B039FC6-315F-4050-AF2D-CAA38F8679C8}" srcOrd="1" destOrd="0" presId="urn:microsoft.com/office/officeart/2005/8/layout/orgChart1"/>
    <dgm:cxn modelId="{1CDD22DD-BF6E-44CF-81E6-246AA1814D7C}" type="presParOf" srcId="{8B039FC6-315F-4050-AF2D-CAA38F8679C8}" destId="{48245B1B-6AD2-4677-BEF0-9CBDB6F96A48}" srcOrd="0" destOrd="0" presId="urn:microsoft.com/office/officeart/2005/8/layout/orgChart1"/>
    <dgm:cxn modelId="{AA9B5117-B60C-45C0-90B0-5789E205EBBE}" type="presParOf" srcId="{48245B1B-6AD2-4677-BEF0-9CBDB6F96A48}" destId="{24DD1543-145C-43E3-A85B-C1592AC1DD53}" srcOrd="0" destOrd="0" presId="urn:microsoft.com/office/officeart/2005/8/layout/orgChart1"/>
    <dgm:cxn modelId="{8B60D97E-6D0F-48F9-9132-2B69472285BF}" type="presParOf" srcId="{48245B1B-6AD2-4677-BEF0-9CBDB6F96A48}" destId="{8FF9C6E4-F475-4E14-AECD-949B1E511A2F}" srcOrd="1" destOrd="0" presId="urn:microsoft.com/office/officeart/2005/8/layout/orgChart1"/>
    <dgm:cxn modelId="{C904C9CD-A6AB-4096-A62F-15FE4EEFC5B0}" type="presParOf" srcId="{8B039FC6-315F-4050-AF2D-CAA38F8679C8}" destId="{3AED96E7-A85B-417F-9EC7-50C19913FCDA}" srcOrd="1" destOrd="0" presId="urn:microsoft.com/office/officeart/2005/8/layout/orgChart1"/>
    <dgm:cxn modelId="{8598EF6D-2CA4-4E2E-80DD-4E7C664B7DB4}" type="presParOf" srcId="{3AED96E7-A85B-417F-9EC7-50C19913FCDA}" destId="{C0F32470-5788-48FC-9546-A16C2EEFB2B3}" srcOrd="0" destOrd="0" presId="urn:microsoft.com/office/officeart/2005/8/layout/orgChart1"/>
    <dgm:cxn modelId="{625F7EA2-69AB-4386-9409-ADB93F4A4E26}" type="presParOf" srcId="{3AED96E7-A85B-417F-9EC7-50C19913FCDA}" destId="{9DF55B98-049C-4954-987F-76D5C0001105}" srcOrd="1" destOrd="0" presId="urn:microsoft.com/office/officeart/2005/8/layout/orgChart1"/>
    <dgm:cxn modelId="{0F38629E-6920-491A-AA05-3E9145D4CEFF}" type="presParOf" srcId="{9DF55B98-049C-4954-987F-76D5C0001105}" destId="{E6E5AF52-F037-45ED-8009-EA69695DBBCC}" srcOrd="0" destOrd="0" presId="urn:microsoft.com/office/officeart/2005/8/layout/orgChart1"/>
    <dgm:cxn modelId="{24C63255-6168-4C92-8018-4EF19D1ED2A2}" type="presParOf" srcId="{E6E5AF52-F037-45ED-8009-EA69695DBBCC}" destId="{02C25B26-C3BF-402F-B84F-4C66D8268887}" srcOrd="0" destOrd="0" presId="urn:microsoft.com/office/officeart/2005/8/layout/orgChart1"/>
    <dgm:cxn modelId="{12F81AC9-7167-4D92-8082-2520815CF78F}" type="presParOf" srcId="{E6E5AF52-F037-45ED-8009-EA69695DBBCC}" destId="{0BD23465-DCF5-4D13-AFFA-2F7899226895}" srcOrd="1" destOrd="0" presId="urn:microsoft.com/office/officeart/2005/8/layout/orgChart1"/>
    <dgm:cxn modelId="{23AC0942-6E5F-4FE8-BB20-F5A3361BE2A4}" type="presParOf" srcId="{9DF55B98-049C-4954-987F-76D5C0001105}" destId="{98C67523-C6B8-4BDB-ADFF-81B045FCF148}" srcOrd="1" destOrd="0" presId="urn:microsoft.com/office/officeart/2005/8/layout/orgChart1"/>
    <dgm:cxn modelId="{4FA0A80E-57D4-4D04-A579-407123550D04}" type="presParOf" srcId="{9DF55B98-049C-4954-987F-76D5C0001105}" destId="{D10D5DFF-F87F-4BA1-A145-8C4E7A0A7757}" srcOrd="2" destOrd="0" presId="urn:microsoft.com/office/officeart/2005/8/layout/orgChart1"/>
    <dgm:cxn modelId="{E625F9CA-BB72-4335-833E-277E3EE979B8}" type="presParOf" srcId="{3AED96E7-A85B-417F-9EC7-50C19913FCDA}" destId="{7F4B3F69-D85B-4F92-921B-87D96AF96967}" srcOrd="2" destOrd="0" presId="urn:microsoft.com/office/officeart/2005/8/layout/orgChart1"/>
    <dgm:cxn modelId="{B9E406CD-AC23-4DE0-B846-690251BD7F6A}" type="presParOf" srcId="{3AED96E7-A85B-417F-9EC7-50C19913FCDA}" destId="{19C3F17E-0A03-4764-A61E-225D93F5C34A}" srcOrd="3" destOrd="0" presId="urn:microsoft.com/office/officeart/2005/8/layout/orgChart1"/>
    <dgm:cxn modelId="{2030A716-5CF6-4141-84E9-078A67BBE49F}" type="presParOf" srcId="{19C3F17E-0A03-4764-A61E-225D93F5C34A}" destId="{916F8FB4-88E9-4D8D-84D3-5E08C7D01C38}" srcOrd="0" destOrd="0" presId="urn:microsoft.com/office/officeart/2005/8/layout/orgChart1"/>
    <dgm:cxn modelId="{95464769-9A3D-46E5-8C2F-1F07BEF4995E}" type="presParOf" srcId="{916F8FB4-88E9-4D8D-84D3-5E08C7D01C38}" destId="{DCFAFA1F-C9C3-401B-8F3B-0494BF071516}" srcOrd="0" destOrd="0" presId="urn:microsoft.com/office/officeart/2005/8/layout/orgChart1"/>
    <dgm:cxn modelId="{EAD01679-D415-4124-89C5-382AA846ADFE}" type="presParOf" srcId="{916F8FB4-88E9-4D8D-84D3-5E08C7D01C38}" destId="{CD465781-7A03-4344-8CC6-CC1101393958}" srcOrd="1" destOrd="0" presId="urn:microsoft.com/office/officeart/2005/8/layout/orgChart1"/>
    <dgm:cxn modelId="{1B78432A-F8F2-467B-BF77-47D45FC27D9C}" type="presParOf" srcId="{19C3F17E-0A03-4764-A61E-225D93F5C34A}" destId="{5AD4010E-3C16-48E5-8A19-94A63C4CFA36}" srcOrd="1" destOrd="0" presId="urn:microsoft.com/office/officeart/2005/8/layout/orgChart1"/>
    <dgm:cxn modelId="{6BCBE4C4-31F8-4250-BF68-46CBA92815E9}" type="presParOf" srcId="{19C3F17E-0A03-4764-A61E-225D93F5C34A}" destId="{BF04658C-1321-426C-B5BF-BD6FEC1EFFC1}" srcOrd="2" destOrd="0" presId="urn:microsoft.com/office/officeart/2005/8/layout/orgChart1"/>
    <dgm:cxn modelId="{4CB5936C-1045-4BFC-BD3F-A1521DD0B3E2}" type="presParOf" srcId="{3AED96E7-A85B-417F-9EC7-50C19913FCDA}" destId="{88A4EB52-D545-47A3-ADBE-D19B2B8B91A2}" srcOrd="4" destOrd="0" presId="urn:microsoft.com/office/officeart/2005/8/layout/orgChart1"/>
    <dgm:cxn modelId="{971C8490-05DE-485A-9BED-C80CDC0297BD}" type="presParOf" srcId="{3AED96E7-A85B-417F-9EC7-50C19913FCDA}" destId="{0B45BC80-5BFC-4160-93CB-B95B0EB83792}" srcOrd="5" destOrd="0" presId="urn:microsoft.com/office/officeart/2005/8/layout/orgChart1"/>
    <dgm:cxn modelId="{92ACA0D7-4A7A-404F-8C3F-3834201A4C4B}" type="presParOf" srcId="{0B45BC80-5BFC-4160-93CB-B95B0EB83792}" destId="{694516CF-23CE-42F2-A5D8-BE1B964D6277}" srcOrd="0" destOrd="0" presId="urn:microsoft.com/office/officeart/2005/8/layout/orgChart1"/>
    <dgm:cxn modelId="{0A84BC1F-03AA-416E-99C2-418F29C8EDD7}" type="presParOf" srcId="{694516CF-23CE-42F2-A5D8-BE1B964D6277}" destId="{1259EB24-B3F3-4FAE-A66C-BDF1D34F6DCE}" srcOrd="0" destOrd="0" presId="urn:microsoft.com/office/officeart/2005/8/layout/orgChart1"/>
    <dgm:cxn modelId="{E7D74E71-53E7-41DF-9F5F-BE1C79EAC09F}" type="presParOf" srcId="{694516CF-23CE-42F2-A5D8-BE1B964D6277}" destId="{1286B4BC-5543-4C56-81A6-3695DA927376}" srcOrd="1" destOrd="0" presId="urn:microsoft.com/office/officeart/2005/8/layout/orgChart1"/>
    <dgm:cxn modelId="{3B69D6CF-8C81-44EE-A87A-01E8AC3C18D5}" type="presParOf" srcId="{0B45BC80-5BFC-4160-93CB-B95B0EB83792}" destId="{7B30046B-7AF3-4E37-A867-990E5442633E}" srcOrd="1" destOrd="0" presId="urn:microsoft.com/office/officeart/2005/8/layout/orgChart1"/>
    <dgm:cxn modelId="{69C2B150-26D4-4162-96B6-658C5C2E9808}" type="presParOf" srcId="{0B45BC80-5BFC-4160-93CB-B95B0EB83792}" destId="{335724A1-1A23-4A0D-A2DC-3860FB751E17}" srcOrd="2" destOrd="0" presId="urn:microsoft.com/office/officeart/2005/8/layout/orgChart1"/>
    <dgm:cxn modelId="{B38C3932-FB20-4752-A395-C414423A56C5}" type="presParOf" srcId="{3AED96E7-A85B-417F-9EC7-50C19913FCDA}" destId="{656BB242-15A9-445F-802E-DA67A3CA0267}" srcOrd="6" destOrd="0" presId="urn:microsoft.com/office/officeart/2005/8/layout/orgChart1"/>
    <dgm:cxn modelId="{2C03306D-95AC-4DE1-B254-62587EDDF845}" type="presParOf" srcId="{3AED96E7-A85B-417F-9EC7-50C19913FCDA}" destId="{BCE40E1E-80F9-4C0C-AD2F-E6D06E6D485C}" srcOrd="7" destOrd="0" presId="urn:microsoft.com/office/officeart/2005/8/layout/orgChart1"/>
    <dgm:cxn modelId="{73879500-0DCA-4541-816E-5DFC7B561FD4}" type="presParOf" srcId="{BCE40E1E-80F9-4C0C-AD2F-E6D06E6D485C}" destId="{AB927AD1-1E5C-4CA8-9F5F-D38E8DAC14A1}" srcOrd="0" destOrd="0" presId="urn:microsoft.com/office/officeart/2005/8/layout/orgChart1"/>
    <dgm:cxn modelId="{2E6B3B7C-66A3-484E-909C-C5C7BEE91C8A}" type="presParOf" srcId="{AB927AD1-1E5C-4CA8-9F5F-D38E8DAC14A1}" destId="{69D9B0FD-4277-434F-8C3F-43CCAFC16989}" srcOrd="0" destOrd="0" presId="urn:microsoft.com/office/officeart/2005/8/layout/orgChart1"/>
    <dgm:cxn modelId="{DCBF0728-A098-4B7E-9F72-C0E59B7A164F}" type="presParOf" srcId="{AB927AD1-1E5C-4CA8-9F5F-D38E8DAC14A1}" destId="{52287814-450E-406A-8BDC-76DB8C060E26}" srcOrd="1" destOrd="0" presId="urn:microsoft.com/office/officeart/2005/8/layout/orgChart1"/>
    <dgm:cxn modelId="{F8006755-2819-4FF7-8F76-E538CF75FE6B}" type="presParOf" srcId="{BCE40E1E-80F9-4C0C-AD2F-E6D06E6D485C}" destId="{67F340EB-0FDA-4C94-9B2D-F824639B57D1}" srcOrd="1" destOrd="0" presId="urn:microsoft.com/office/officeart/2005/8/layout/orgChart1"/>
    <dgm:cxn modelId="{CE6D586A-FE4E-48D3-B41E-5AC30611C69B}" type="presParOf" srcId="{BCE40E1E-80F9-4C0C-AD2F-E6D06E6D485C}" destId="{9C0089C3-6EDA-45DA-A389-F592BE1DA833}" srcOrd="2" destOrd="0" presId="urn:microsoft.com/office/officeart/2005/8/layout/orgChart1"/>
    <dgm:cxn modelId="{869EFE85-45C6-426A-A1C9-681C9B56427B}" type="presParOf" srcId="{3AED96E7-A85B-417F-9EC7-50C19913FCDA}" destId="{985D0E9F-C1D9-4E0A-87B9-DA3DFFABA158}" srcOrd="8" destOrd="0" presId="urn:microsoft.com/office/officeart/2005/8/layout/orgChart1"/>
    <dgm:cxn modelId="{F29A6CC0-7BB2-4364-8910-C7845A56B31D}" type="presParOf" srcId="{3AED96E7-A85B-417F-9EC7-50C19913FCDA}" destId="{AC4E419D-0EDB-45C9-8D98-CCD72691C2E6}" srcOrd="9" destOrd="0" presId="urn:microsoft.com/office/officeart/2005/8/layout/orgChart1"/>
    <dgm:cxn modelId="{2FCC3428-45C2-4AF5-AB02-A7095AEBEE5C}" type="presParOf" srcId="{AC4E419D-0EDB-45C9-8D98-CCD72691C2E6}" destId="{47DA13B3-1C27-4D43-B4F2-2DB5613672AE}" srcOrd="0" destOrd="0" presId="urn:microsoft.com/office/officeart/2005/8/layout/orgChart1"/>
    <dgm:cxn modelId="{E4634014-942C-409A-B69B-AF1A96CD9BAC}" type="presParOf" srcId="{47DA13B3-1C27-4D43-B4F2-2DB5613672AE}" destId="{72839562-DC1D-4C41-BAB4-6149105B2815}" srcOrd="0" destOrd="0" presId="urn:microsoft.com/office/officeart/2005/8/layout/orgChart1"/>
    <dgm:cxn modelId="{AD11BED5-9C30-4F6D-A0BC-1DF8DB698ED3}" type="presParOf" srcId="{47DA13B3-1C27-4D43-B4F2-2DB5613672AE}" destId="{2C7F298D-E386-44FC-851F-72C3546ADA30}" srcOrd="1" destOrd="0" presId="urn:microsoft.com/office/officeart/2005/8/layout/orgChart1"/>
    <dgm:cxn modelId="{2DE2B89C-743C-4AB8-8C9C-C945964F164B}" type="presParOf" srcId="{AC4E419D-0EDB-45C9-8D98-CCD72691C2E6}" destId="{A4FF06DD-22D2-48BB-8D38-1A5A6026B1A9}" srcOrd="1" destOrd="0" presId="urn:microsoft.com/office/officeart/2005/8/layout/orgChart1"/>
    <dgm:cxn modelId="{512FAEFD-357F-4A2A-88A9-69B8A8E2F419}" type="presParOf" srcId="{AC4E419D-0EDB-45C9-8D98-CCD72691C2E6}" destId="{81B62F80-875C-41F0-B5E8-B08ABD033A73}" srcOrd="2" destOrd="0" presId="urn:microsoft.com/office/officeart/2005/8/layout/orgChart1"/>
    <dgm:cxn modelId="{4065294D-0A88-417F-B14D-82818CE3D879}" type="presParOf" srcId="{3AED96E7-A85B-417F-9EC7-50C19913FCDA}" destId="{49BBB7EF-805B-4BAC-8214-D5494F8E4388}" srcOrd="10" destOrd="0" presId="urn:microsoft.com/office/officeart/2005/8/layout/orgChart1"/>
    <dgm:cxn modelId="{8919AE29-8EAB-4401-BBA6-031D728F87E6}" type="presParOf" srcId="{3AED96E7-A85B-417F-9EC7-50C19913FCDA}" destId="{47B2590E-209E-4091-A3EC-4A88F32B8F90}" srcOrd="11" destOrd="0" presId="urn:microsoft.com/office/officeart/2005/8/layout/orgChart1"/>
    <dgm:cxn modelId="{5E1EF58E-D898-48C1-8FD9-32E8BBB6ED5D}" type="presParOf" srcId="{47B2590E-209E-4091-A3EC-4A88F32B8F90}" destId="{92F9C0ED-51BB-4849-BDBE-C334E0985A74}" srcOrd="0" destOrd="0" presId="urn:microsoft.com/office/officeart/2005/8/layout/orgChart1"/>
    <dgm:cxn modelId="{FAC02EAE-B6C6-481B-8C8E-05D31C347DDC}" type="presParOf" srcId="{92F9C0ED-51BB-4849-BDBE-C334E0985A74}" destId="{5A45D3FE-830B-4C60-A159-6C244591B5DD}" srcOrd="0" destOrd="0" presId="urn:microsoft.com/office/officeart/2005/8/layout/orgChart1"/>
    <dgm:cxn modelId="{15998EE6-AA88-42BB-BF82-4B3513E21B0B}" type="presParOf" srcId="{92F9C0ED-51BB-4849-BDBE-C334E0985A74}" destId="{98390465-5D85-4E85-9988-F9F790A11102}" srcOrd="1" destOrd="0" presId="urn:microsoft.com/office/officeart/2005/8/layout/orgChart1"/>
    <dgm:cxn modelId="{FC037A5C-7165-41AB-ABF2-5E99929FCAC9}" type="presParOf" srcId="{47B2590E-209E-4091-A3EC-4A88F32B8F90}" destId="{BBEEEA08-DB4C-485D-8582-CB0A9D4B212B}" srcOrd="1" destOrd="0" presId="urn:microsoft.com/office/officeart/2005/8/layout/orgChart1"/>
    <dgm:cxn modelId="{4345B472-8C70-427C-ABA1-46366532FC2E}" type="presParOf" srcId="{47B2590E-209E-4091-A3EC-4A88F32B8F90}" destId="{2DE3E380-C51B-49CF-BB6B-448B97F1DE9E}" srcOrd="2" destOrd="0" presId="urn:microsoft.com/office/officeart/2005/8/layout/orgChart1"/>
    <dgm:cxn modelId="{0C2A81ED-0164-4EE6-987A-4A3599EAD999}" type="presParOf" srcId="{8B039FC6-315F-4050-AF2D-CAA38F8679C8}" destId="{E41B1B56-CF0A-4429-A8E0-C09D9F6E818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12" cy="464193"/>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1619" y="0"/>
            <a:ext cx="3037212" cy="464193"/>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96409737-B42F-4E99-BE9E-3150B19156F7}" type="datetimeFigureOut">
              <a:rPr lang="en-US"/>
              <a:pPr>
                <a:defRPr/>
              </a:pPr>
              <a:t>9/25/2017</a:t>
            </a:fld>
            <a:endParaRPr lang="en-US"/>
          </a:p>
        </p:txBody>
      </p:sp>
      <p:sp>
        <p:nvSpPr>
          <p:cNvPr id="4" name="Footer Placeholder 3"/>
          <p:cNvSpPr>
            <a:spLocks noGrp="1"/>
          </p:cNvSpPr>
          <p:nvPr>
            <p:ph type="ftr" sz="quarter" idx="2"/>
          </p:nvPr>
        </p:nvSpPr>
        <p:spPr>
          <a:xfrm>
            <a:off x="0" y="8830639"/>
            <a:ext cx="3037212" cy="464193"/>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1619" y="8830639"/>
            <a:ext cx="3037212" cy="464193"/>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475B7B7E-BD6A-4951-A152-0A8C255FD057}" type="slidenum">
              <a:rPr lang="en-US"/>
              <a:pPr>
                <a:defRPr/>
              </a:pPr>
              <a:t>‹#›</a:t>
            </a:fld>
            <a:endParaRPr lang="en-US"/>
          </a:p>
        </p:txBody>
      </p:sp>
    </p:spTree>
    <p:extLst>
      <p:ext uri="{BB962C8B-B14F-4D97-AF65-F5344CB8AC3E}">
        <p14:creationId xmlns:p14="http://schemas.microsoft.com/office/powerpoint/2010/main" val="20621288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12" cy="464193"/>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1619" y="0"/>
            <a:ext cx="3037212" cy="464193"/>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FA0B40AD-C3B0-4F65-94B5-F66320FF2E04}" type="datetimeFigureOut">
              <a:rPr lang="en-US"/>
              <a:pPr>
                <a:defRPr/>
              </a:pPr>
              <a:t>9/25/2017</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0379" tIns="45190" rIns="90379" bIns="45190" rtlCol="0" anchor="ctr"/>
          <a:lstStyle/>
          <a:p>
            <a:pPr lvl="0"/>
            <a:endParaRPr lang="en-US" noProof="0"/>
          </a:p>
        </p:txBody>
      </p:sp>
      <p:sp>
        <p:nvSpPr>
          <p:cNvPr id="5" name="Notes Placeholder 4"/>
          <p:cNvSpPr>
            <a:spLocks noGrp="1"/>
          </p:cNvSpPr>
          <p:nvPr>
            <p:ph type="body" sz="quarter" idx="3"/>
          </p:nvPr>
        </p:nvSpPr>
        <p:spPr>
          <a:xfrm>
            <a:off x="700412" y="4416104"/>
            <a:ext cx="5609576" cy="4182440"/>
          </a:xfrm>
          <a:prstGeom prst="rect">
            <a:avLst/>
          </a:prstGeom>
        </p:spPr>
        <p:txBody>
          <a:bodyPr vert="horz" lIns="90379" tIns="45190" rIns="90379" bIns="4519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39"/>
            <a:ext cx="3037212" cy="464193"/>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1619" y="8830639"/>
            <a:ext cx="3037212" cy="464193"/>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BD488F0C-6769-4BD1-B394-ECE77D272E4B}" type="slidenum">
              <a:rPr lang="en-US"/>
              <a:pPr>
                <a:defRPr/>
              </a:pPr>
              <a:t>‹#›</a:t>
            </a:fld>
            <a:endParaRPr lang="en-US"/>
          </a:p>
        </p:txBody>
      </p:sp>
    </p:spTree>
    <p:extLst>
      <p:ext uri="{BB962C8B-B14F-4D97-AF65-F5344CB8AC3E}">
        <p14:creationId xmlns:p14="http://schemas.microsoft.com/office/powerpoint/2010/main" val="169796747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43DFA-035C-4DA5-9840-62FA0030F74C}" type="slidenum">
              <a:rPr lang="en-US" smtClean="0"/>
              <a:pPr fontAlgn="base">
                <a:spcBef>
                  <a:spcPct val="0"/>
                </a:spcBef>
                <a:spcAft>
                  <a:spcPct val="0"/>
                </a:spcAft>
                <a:defRPr/>
              </a:pPr>
              <a:t>1</a:t>
            </a:fld>
            <a:endParaRPr lang="en-US"/>
          </a:p>
        </p:txBody>
      </p:sp>
      <p:sp>
        <p:nvSpPr>
          <p:cNvPr id="5" name="Notes Placeholder 2"/>
          <p:cNvSpPr>
            <a:spLocks noGrp="1"/>
          </p:cNvSpPr>
          <p:nvPr>
            <p:ph type="body" idx="1"/>
          </p:nvPr>
        </p:nvSpPr>
        <p:spPr/>
        <p:txBody>
          <a:bodyPr>
            <a:normAutofit fontScale="85000" lnSpcReduction="20000"/>
          </a:bodyPr>
          <a:lstStyle/>
          <a:p>
            <a:pPr>
              <a:defRPr/>
            </a:pPr>
            <a:r>
              <a:rPr lang="en-US" b="1" dirty="0">
                <a:latin typeface="Arial" pitchFamily="34" charset="0"/>
                <a:cs typeface="Arial" pitchFamily="34" charset="0"/>
              </a:rPr>
              <a:t>Before</a:t>
            </a:r>
          </a:p>
          <a:p>
            <a:pPr marL="232943" indent="-232943">
              <a:buFont typeface="+mj-lt"/>
              <a:buAutoNum type="arabicPeriod"/>
              <a:defRPr/>
            </a:pPr>
            <a:r>
              <a:rPr lang="en-US" dirty="0">
                <a:latin typeface="Arial" pitchFamily="34" charset="0"/>
                <a:cs typeface="Arial" pitchFamily="34" charset="0"/>
              </a:rPr>
              <a:t>Be well prepared with content. Know facts and figures and your audience.</a:t>
            </a:r>
          </a:p>
          <a:p>
            <a:pPr marL="232943" indent="-232943">
              <a:buFont typeface="+mj-lt"/>
              <a:buAutoNum type="arabicPeriod"/>
              <a:defRPr/>
            </a:pPr>
            <a:r>
              <a:rPr lang="en-US" dirty="0">
                <a:latin typeface="Arial" pitchFamily="34" charset="0"/>
                <a:cs typeface="Arial" pitchFamily="34" charset="0"/>
              </a:rPr>
              <a:t>Everyone should be able to read the slides but if NOT, read it to them. Otherwise don’t include it.</a:t>
            </a:r>
          </a:p>
          <a:p>
            <a:pPr marL="232943" indent="-232943">
              <a:buFont typeface="+mj-lt"/>
              <a:buAutoNum type="arabicPeriod"/>
              <a:defRPr/>
            </a:pPr>
            <a:r>
              <a:rPr lang="en-US" dirty="0">
                <a:latin typeface="Arial" pitchFamily="34" charset="0"/>
                <a:cs typeface="Arial" pitchFamily="34" charset="0"/>
              </a:rPr>
              <a:t>Do a final check on microphone and other equipment well before the start time.</a:t>
            </a:r>
          </a:p>
          <a:p>
            <a:pPr marL="232943" indent="-232943">
              <a:buFont typeface="+mj-lt"/>
              <a:buAutoNum type="arabicPeriod"/>
              <a:defRPr/>
            </a:pPr>
            <a:r>
              <a:rPr lang="en-US" dirty="0">
                <a:latin typeface="Arial" pitchFamily="34" charset="0"/>
                <a:cs typeface="Arial" pitchFamily="34" charset="0"/>
              </a:rPr>
              <a:t>Practice the presentation aloud several times. Feel comfortable.</a:t>
            </a:r>
          </a:p>
          <a:p>
            <a:pPr marL="232943" indent="-232943">
              <a:buFont typeface="+mj-lt"/>
              <a:buAutoNum type="arabicPeriod"/>
              <a:defRPr/>
            </a:pPr>
            <a:r>
              <a:rPr lang="en-US" dirty="0">
                <a:latin typeface="Arial" pitchFamily="34" charset="0"/>
                <a:cs typeface="Arial" pitchFamily="34" charset="0"/>
              </a:rPr>
              <a:t>Drink fluids and do something to relax you.</a:t>
            </a:r>
          </a:p>
          <a:p>
            <a:pPr>
              <a:defRPr/>
            </a:pPr>
            <a:endParaRPr lang="en-US" dirty="0">
              <a:latin typeface="Arial" pitchFamily="34" charset="0"/>
              <a:cs typeface="Arial" pitchFamily="34" charset="0"/>
            </a:endParaRPr>
          </a:p>
          <a:p>
            <a:pPr>
              <a:defRPr/>
            </a:pPr>
            <a:r>
              <a:rPr lang="en-US" b="1" dirty="0">
                <a:latin typeface="Arial" pitchFamily="34" charset="0"/>
                <a:cs typeface="Arial" pitchFamily="34" charset="0"/>
              </a:rPr>
              <a:t>During presentation</a:t>
            </a:r>
          </a:p>
          <a:p>
            <a:pPr marL="232943" indent="-232943">
              <a:buFont typeface="+mj-lt"/>
              <a:buAutoNum type="arabicPeriod"/>
              <a:defRPr/>
            </a:pPr>
            <a:r>
              <a:rPr lang="en-US" dirty="0">
                <a:latin typeface="Arial" pitchFamily="34" charset="0"/>
                <a:cs typeface="Arial" pitchFamily="34" charset="0"/>
              </a:rPr>
              <a:t>Smile and be confident. </a:t>
            </a:r>
          </a:p>
          <a:p>
            <a:pPr marL="232943" indent="-232943">
              <a:buFont typeface="+mj-lt"/>
              <a:buAutoNum type="arabicPeriod"/>
              <a:defRPr/>
            </a:pPr>
            <a:r>
              <a:rPr lang="en-US" dirty="0">
                <a:latin typeface="Arial" pitchFamily="34" charset="0"/>
                <a:cs typeface="Arial" pitchFamily="34" charset="0"/>
              </a:rPr>
              <a:t>Introduce yourself and the organization.</a:t>
            </a:r>
          </a:p>
          <a:p>
            <a:pPr marL="232943" indent="-232943">
              <a:buFont typeface="+mj-lt"/>
              <a:buAutoNum type="arabicPeriod"/>
              <a:defRPr/>
            </a:pPr>
            <a:r>
              <a:rPr lang="en-US" dirty="0">
                <a:latin typeface="Arial" pitchFamily="34" charset="0"/>
                <a:cs typeface="Arial" pitchFamily="34" charset="0"/>
              </a:rPr>
              <a:t>Speak with energy, clearly, and in a reasonable volume so everyone can hear you.</a:t>
            </a:r>
          </a:p>
          <a:p>
            <a:pPr marL="232943" indent="-232943">
              <a:buFont typeface="+mj-lt"/>
              <a:buAutoNum type="arabicPeriod"/>
              <a:defRPr/>
            </a:pPr>
            <a:r>
              <a:rPr lang="en-US" dirty="0">
                <a:latin typeface="Arial" pitchFamily="34" charset="0"/>
                <a:cs typeface="Arial" pitchFamily="34" charset="0"/>
              </a:rPr>
              <a:t>Do not read each line on the slide show – use your own wording and add in examples or additional information which will aid in comprehension.</a:t>
            </a:r>
          </a:p>
          <a:p>
            <a:pPr marL="232943" indent="-232943">
              <a:buFont typeface="+mj-lt"/>
              <a:buAutoNum type="arabicPeriod"/>
              <a:defRPr/>
            </a:pPr>
            <a:r>
              <a:rPr lang="en-US" dirty="0">
                <a:latin typeface="Arial" pitchFamily="34" charset="0"/>
                <a:cs typeface="Arial" pitchFamily="34" charset="0"/>
              </a:rPr>
              <a:t>Talk “friendly” and with the attitude that you are here to provide information and assistance. Have a “win/win” attitude.</a:t>
            </a:r>
          </a:p>
          <a:p>
            <a:pPr marL="232943" indent="-232943">
              <a:buFont typeface="+mj-lt"/>
              <a:buAutoNum type="arabicPeriod"/>
              <a:defRPr/>
            </a:pPr>
            <a:r>
              <a:rPr lang="en-US" dirty="0">
                <a:latin typeface="Arial" pitchFamily="34" charset="0"/>
                <a:cs typeface="Arial" pitchFamily="34" charset="0"/>
              </a:rPr>
              <a:t>If you make an error, politely clarify or correct it. Move on quickly and don’t dwell on it.</a:t>
            </a:r>
          </a:p>
          <a:p>
            <a:pPr marL="232943" indent="-232943">
              <a:buFont typeface="+mj-lt"/>
              <a:buAutoNum type="arabicPeriod"/>
              <a:defRPr/>
            </a:pPr>
            <a:r>
              <a:rPr lang="en-US" dirty="0">
                <a:latin typeface="Arial" pitchFamily="34" charset="0"/>
                <a:cs typeface="Arial" pitchFamily="34" charset="0"/>
              </a:rPr>
              <a:t>If you can’t answer a question, politely indicate you don’t have the information available. Indicate that you will follow-up individually with the requestor. </a:t>
            </a:r>
          </a:p>
          <a:p>
            <a:pPr>
              <a:defRPr/>
            </a:pPr>
            <a:endParaRPr lang="en-US" dirty="0">
              <a:latin typeface="Arial" pitchFamily="34" charset="0"/>
              <a:cs typeface="Arial" pitchFamily="34" charset="0"/>
            </a:endParaRPr>
          </a:p>
          <a:p>
            <a:pPr>
              <a:defRPr/>
            </a:pPr>
            <a:r>
              <a:rPr lang="en-US" b="1" dirty="0">
                <a:latin typeface="Arial" pitchFamily="34" charset="0"/>
                <a:cs typeface="Arial" pitchFamily="34" charset="0"/>
              </a:rPr>
              <a:t>After presentation</a:t>
            </a:r>
          </a:p>
          <a:p>
            <a:pPr marL="232943" indent="-232943">
              <a:buFont typeface="+mj-lt"/>
              <a:buAutoNum type="arabicPeriod"/>
              <a:defRPr/>
            </a:pPr>
            <a:r>
              <a:rPr lang="en-US" dirty="0">
                <a:latin typeface="Arial" pitchFamily="34" charset="0"/>
                <a:cs typeface="Arial" pitchFamily="34" charset="0"/>
              </a:rPr>
              <a:t>Be available for follow up.</a:t>
            </a:r>
          </a:p>
          <a:p>
            <a:pPr marL="232943" indent="-232943">
              <a:buFont typeface="+mj-lt"/>
              <a:buAutoNum type="arabicPeriod"/>
              <a:defRPr/>
            </a:pPr>
            <a:r>
              <a:rPr lang="en-US" dirty="0">
                <a:latin typeface="Arial" pitchFamily="34" charset="0"/>
                <a:cs typeface="Arial" pitchFamily="34" charset="0"/>
              </a:rPr>
              <a:t>Be prepared for additional comments, questions or clarifications.</a:t>
            </a:r>
          </a:p>
          <a:p>
            <a:pPr marL="232943" indent="-232943">
              <a:buFont typeface="+mj-lt"/>
              <a:buAutoNum type="arabicPeriod"/>
              <a:defRPr/>
            </a:pPr>
            <a:r>
              <a:rPr lang="en-US" dirty="0">
                <a:latin typeface="Arial" pitchFamily="34" charset="0"/>
                <a:cs typeface="Arial" pitchFamily="34" charset="0"/>
              </a:rPr>
              <a:t>Maintain composure.</a:t>
            </a:r>
          </a:p>
          <a:p>
            <a:pPr marL="232943" indent="-232943">
              <a:buFont typeface="+mj-lt"/>
              <a:buAutoNum type="arabicPeriod"/>
              <a:defRPr/>
            </a:pPr>
            <a:r>
              <a:rPr lang="en-US" dirty="0">
                <a:latin typeface="Arial" pitchFamily="34" charset="0"/>
                <a:cs typeface="Arial" pitchFamily="34" charset="0"/>
              </a:rPr>
              <a:t>If you make a promise, be sure to follow up quickly or reassign if appropriate.</a:t>
            </a:r>
          </a:p>
        </p:txBody>
      </p:sp>
    </p:spTree>
    <p:extLst>
      <p:ext uri="{BB962C8B-B14F-4D97-AF65-F5344CB8AC3E}">
        <p14:creationId xmlns:p14="http://schemas.microsoft.com/office/powerpoint/2010/main" val="2069063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know this because knowing</a:t>
            </a:r>
            <a:r>
              <a:rPr lang="en-US" baseline="0" dirty="0"/>
              <a:t> this process timeline will help you set your acquisition timeline.</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19</a:t>
            </a:fld>
            <a:endParaRPr lang="en-US"/>
          </a:p>
        </p:txBody>
      </p:sp>
    </p:spTree>
    <p:extLst>
      <p:ext uri="{BB962C8B-B14F-4D97-AF65-F5344CB8AC3E}">
        <p14:creationId xmlns:p14="http://schemas.microsoft.com/office/powerpoint/2010/main" val="1282528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43DFA-035C-4DA5-9840-62FA0030F74C}" type="slidenum">
              <a:rPr lang="en-US" smtClean="0"/>
              <a:pPr fontAlgn="base">
                <a:spcBef>
                  <a:spcPct val="0"/>
                </a:spcBef>
                <a:spcAft>
                  <a:spcPct val="0"/>
                </a:spcAft>
                <a:defRPr/>
              </a:pPr>
              <a:t>27</a:t>
            </a:fld>
            <a:endParaRPr lang="en-US"/>
          </a:p>
        </p:txBody>
      </p:sp>
      <p:sp>
        <p:nvSpPr>
          <p:cNvPr id="5" name="Notes Placeholder 2"/>
          <p:cNvSpPr>
            <a:spLocks noGrp="1"/>
          </p:cNvSpPr>
          <p:nvPr>
            <p:ph type="body" idx="1"/>
          </p:nvPr>
        </p:nvSpPr>
        <p:spPr/>
        <p:txBody>
          <a:bodyPr>
            <a:normAutofit/>
          </a:bodyPr>
          <a:lstStyle/>
          <a:p>
            <a:pPr>
              <a:defRPr/>
            </a:pPr>
            <a:r>
              <a:rPr lang="en-US" dirty="0">
                <a:latin typeface="Arial" pitchFamily="34" charset="0"/>
                <a:cs typeface="Arial" pitchFamily="34" charset="0"/>
              </a:rPr>
              <a:t>I am Niccole Smith</a:t>
            </a:r>
          </a:p>
          <a:p>
            <a:pPr>
              <a:defRPr/>
            </a:pPr>
            <a:r>
              <a:rPr lang="en-US" dirty="0">
                <a:latin typeface="Arial" pitchFamily="34" charset="0"/>
                <a:cs typeface="Arial" pitchFamily="34" charset="0"/>
              </a:rPr>
              <a:t>I have been a Senior Real Estate Specialist</a:t>
            </a:r>
            <a:r>
              <a:rPr lang="en-US" baseline="0" dirty="0">
                <a:latin typeface="Arial" pitchFamily="34" charset="0"/>
                <a:cs typeface="Arial" pitchFamily="34" charset="0"/>
              </a:rPr>
              <a:t> with NC Region since 2013.  </a:t>
            </a:r>
          </a:p>
          <a:p>
            <a:pPr>
              <a:defRPr/>
            </a:pPr>
            <a:r>
              <a:rPr lang="en-US" baseline="0" dirty="0">
                <a:latin typeface="Arial" pitchFamily="34" charset="0"/>
                <a:cs typeface="Arial" pitchFamily="34" charset="0"/>
              </a:rPr>
              <a:t>I have a background in selling R/E from 2004 – 2010</a:t>
            </a:r>
          </a:p>
          <a:p>
            <a:pPr>
              <a:defRPr/>
            </a:pPr>
            <a:endParaRPr lang="en-US" baseline="0" dirty="0">
              <a:latin typeface="Arial" pitchFamily="34" charset="0"/>
              <a:cs typeface="Arial" pitchFamily="34" charset="0"/>
            </a:endParaRPr>
          </a:p>
          <a:p>
            <a:pPr>
              <a:defRPr/>
            </a:pPr>
            <a:r>
              <a:rPr lang="en-US" baseline="0" dirty="0">
                <a:latin typeface="Arial" pitchFamily="34" charset="0"/>
                <a:cs typeface="Arial" pitchFamily="34" charset="0"/>
              </a:rPr>
              <a:t>I have been managing the real estate on a highway project on the Menominee Reservation since early 2015</a:t>
            </a:r>
          </a:p>
          <a:p>
            <a:pPr>
              <a:defRPr/>
            </a:pPr>
            <a:r>
              <a:rPr lang="en-US" baseline="0" dirty="0">
                <a:latin typeface="Arial" pitchFamily="34" charset="0"/>
                <a:cs typeface="Arial" pitchFamily="34" charset="0"/>
              </a:rPr>
              <a:t>And </a:t>
            </a:r>
          </a:p>
          <a:p>
            <a:pPr>
              <a:defRPr/>
            </a:pPr>
            <a:r>
              <a:rPr lang="en-US" baseline="0" dirty="0">
                <a:latin typeface="Arial" pitchFamily="34" charset="0"/>
                <a:cs typeface="Arial" pitchFamily="34" charset="0"/>
              </a:rPr>
              <a:t>I am embarking on a second segment on the Menominee Reservation this fall. </a:t>
            </a:r>
            <a:endParaRPr lang="en-US" dirty="0">
              <a:latin typeface="Arial" pitchFamily="34" charset="0"/>
              <a:cs typeface="Arial" pitchFamily="34" charset="0"/>
            </a:endParaRPr>
          </a:p>
        </p:txBody>
      </p:sp>
    </p:spTree>
    <p:extLst>
      <p:ext uri="{BB962C8B-B14F-4D97-AF65-F5344CB8AC3E}">
        <p14:creationId xmlns:p14="http://schemas.microsoft.com/office/powerpoint/2010/main" val="340112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a:latin typeface="Arial" charset="0"/>
                <a:cs typeface="Arial" charset="0"/>
              </a:rPr>
              <a:t>These are the topics I want to cover today. </a:t>
            </a:r>
          </a:p>
          <a:p>
            <a:endParaRPr lang="en-US" baseline="0" dirty="0">
              <a:latin typeface="Arial" charset="0"/>
              <a:cs typeface="Arial" charset="0"/>
            </a:endParaRPr>
          </a:p>
          <a:p>
            <a:r>
              <a:rPr lang="en-US" baseline="0" dirty="0">
                <a:latin typeface="Arial" charset="0"/>
                <a:cs typeface="Arial" charset="0"/>
              </a:rPr>
              <a:t>There is a lengthy history on how each tribe came to be in what is now the boundaries of Wisconsin.  Unfortunately we don’t have enough time in this session to discuss that. This topic could in fact be its own breakout session if not more than that.  There is a lot of information worth sharing on WisDOT’s relationship with Native American Tribes.</a:t>
            </a:r>
          </a:p>
          <a:p>
            <a:endParaRPr lang="en-US" baseline="0" dirty="0">
              <a:latin typeface="Arial" charset="0"/>
              <a:cs typeface="Arial" charset="0"/>
            </a:endParaRPr>
          </a:p>
          <a:p>
            <a:r>
              <a:rPr lang="en-US" baseline="0" dirty="0">
                <a:latin typeface="Arial" charset="0"/>
                <a:cs typeface="Arial" charset="0"/>
              </a:rPr>
              <a:t>I urge to you to research the history and take advantage of trainings that involve these cultures.  For example, WisDOT hosts a cultural competency training approximately every other year that I would recommend to everyone.  The history is eye opening and allows for a better understanding of typically misunderstood foundations of our current laws and policies regarding Native Americans.  </a:t>
            </a:r>
            <a:endParaRPr lang="en-US" dirty="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65628468-5D51-4B95-94B2-4733DE0C78AA}" type="slidenum">
              <a:rPr lang="en-US" smtClean="0"/>
              <a:pPr>
                <a:defRPr/>
              </a:pPr>
              <a:t>28</a:t>
            </a:fld>
            <a:endParaRPr lang="en-US"/>
          </a:p>
        </p:txBody>
      </p:sp>
    </p:spTree>
    <p:extLst>
      <p:ext uri="{BB962C8B-B14F-4D97-AF65-F5344CB8AC3E}">
        <p14:creationId xmlns:p14="http://schemas.microsoft.com/office/powerpoint/2010/main" val="595241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seals of the 11 federally recognized</a:t>
            </a:r>
            <a:r>
              <a:rPr lang="en-US" baseline="0" dirty="0"/>
              <a:t> tribes in Wisconsin.  </a:t>
            </a:r>
          </a:p>
          <a:p>
            <a:endParaRPr lang="en-US" baseline="0" dirty="0"/>
          </a:p>
          <a:p>
            <a:r>
              <a:rPr lang="en-US" baseline="0" dirty="0"/>
              <a:t>Tribes are sovereign nations (which we will discuss shortly).  </a:t>
            </a:r>
          </a:p>
          <a:p>
            <a:endParaRPr lang="en-US" baseline="0" dirty="0"/>
          </a:p>
          <a:p>
            <a:r>
              <a:rPr lang="en-US" baseline="0" dirty="0"/>
              <a:t>These seals are on the Tribes’ flags just like our state or national flag.</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30</a:t>
            </a:fld>
            <a:endParaRPr lang="en-US"/>
          </a:p>
        </p:txBody>
      </p:sp>
    </p:spTree>
    <p:extLst>
      <p:ext uri="{BB962C8B-B14F-4D97-AF65-F5344CB8AC3E}">
        <p14:creationId xmlns:p14="http://schemas.microsoft.com/office/powerpoint/2010/main" val="97767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a:t>
            </a:r>
            <a:r>
              <a:rPr lang="en-US" baseline="0" dirty="0"/>
              <a:t> shows locations of reservations and communities in Wisconsin.</a:t>
            </a:r>
          </a:p>
          <a:p>
            <a:endParaRPr lang="en-US" baseline="0" dirty="0"/>
          </a:p>
          <a:p>
            <a:r>
              <a:rPr lang="en-US" dirty="0">
                <a:effectLst/>
              </a:rPr>
              <a:t>A federal Indian reservation is an area of land reserved for a tribe or tribes under treaty or other agreement with the United States, </a:t>
            </a:r>
          </a:p>
          <a:p>
            <a:r>
              <a:rPr lang="en-US" dirty="0">
                <a:effectLst/>
              </a:rPr>
              <a:t>as permanent tribal homelands, and where the federal government holds title to the land in trust on behalf of the tribe.</a:t>
            </a:r>
          </a:p>
          <a:p>
            <a:endParaRPr lang="en-US" dirty="0">
              <a:effectLst/>
            </a:endParaRPr>
          </a:p>
          <a:p>
            <a:r>
              <a:rPr lang="en-US" dirty="0">
                <a:effectLst/>
              </a:rPr>
              <a:t>Not every federally recognized tribe has a reservation</a:t>
            </a:r>
          </a:p>
          <a:p>
            <a:endParaRPr lang="en-US" dirty="0">
              <a:effectLst/>
            </a:endParaRPr>
          </a:p>
          <a:p>
            <a:r>
              <a:rPr lang="en-US" dirty="0"/>
              <a:t>Ho Chunk does not have a reservation,</a:t>
            </a:r>
            <a:r>
              <a:rPr lang="en-US" baseline="0" dirty="0"/>
              <a:t> but they do have various land tracks in Wisconsin that are held in trust status with the federal government. (More on this later)</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31</a:t>
            </a:fld>
            <a:endParaRPr lang="en-US"/>
          </a:p>
        </p:txBody>
      </p:sp>
    </p:spTree>
    <p:extLst>
      <p:ext uri="{BB962C8B-B14F-4D97-AF65-F5344CB8AC3E}">
        <p14:creationId xmlns:p14="http://schemas.microsoft.com/office/powerpoint/2010/main" val="1136564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included this map as it also includes the </a:t>
            </a:r>
            <a:r>
              <a:rPr lang="en-US" dirty="0" err="1"/>
              <a:t>Brothertown</a:t>
            </a:r>
            <a:r>
              <a:rPr lang="en-US" dirty="0"/>
              <a:t> Indian Nation. </a:t>
            </a:r>
          </a:p>
          <a:p>
            <a:endParaRPr lang="en-US" dirty="0"/>
          </a:p>
          <a:p>
            <a:r>
              <a:rPr lang="en-US" dirty="0" err="1"/>
              <a:t>Brothertown</a:t>
            </a:r>
            <a:r>
              <a:rPr lang="en-US" baseline="0" dirty="0"/>
              <a:t> is not a federally recognized tribe, however they have been petitioning for recognition since  1980.  </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32</a:t>
            </a:fld>
            <a:endParaRPr lang="en-US"/>
          </a:p>
        </p:txBody>
      </p:sp>
    </p:spTree>
    <p:extLst>
      <p:ext uri="{BB962C8B-B14F-4D97-AF65-F5344CB8AC3E}">
        <p14:creationId xmlns:p14="http://schemas.microsoft.com/office/powerpoint/2010/main" val="4261757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ffectLst/>
              </a:rPr>
              <a:t>Tribal sovereignty ensures that any decisions about the tribes with regard to their property and citizens are made with their participation and consent.</a:t>
            </a:r>
          </a:p>
          <a:p>
            <a:endParaRPr lang="en-US" dirty="0">
              <a:effectLst/>
              <a:latin typeface="Arial" charset="0"/>
              <a:cs typeface="Arial" charset="0"/>
            </a:endParaRPr>
          </a:p>
          <a:p>
            <a:endParaRPr lang="en-US" dirty="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1542EF19-4662-43D0-9F0B-F89091D5AD2E}" type="slidenum">
              <a:rPr lang="en-US" smtClean="0"/>
              <a:pPr>
                <a:defRPr/>
              </a:pPr>
              <a:t>33</a:t>
            </a:fld>
            <a:endParaRPr lang="en-US"/>
          </a:p>
        </p:txBody>
      </p:sp>
    </p:spTree>
    <p:extLst>
      <p:ext uri="{BB962C8B-B14F-4D97-AF65-F5344CB8AC3E}">
        <p14:creationId xmlns:p14="http://schemas.microsoft.com/office/powerpoint/2010/main" val="1202596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Federally recognized tribes are not subordinate to states.</a:t>
            </a:r>
          </a:p>
          <a:p>
            <a:endParaRPr lang="en-US" dirty="0"/>
          </a:p>
          <a:p>
            <a:r>
              <a:rPr lang="en-US" sz="1200" b="0" kern="1200" dirty="0">
                <a:solidFill>
                  <a:schemeClr val="tx1"/>
                </a:solidFill>
                <a:effectLst/>
                <a:latin typeface="+mn-lt"/>
                <a:ea typeface="+mn-ea"/>
                <a:cs typeface="+mn-cs"/>
              </a:rPr>
              <a:t>In United States constitutional law, </a:t>
            </a:r>
            <a:r>
              <a:rPr lang="en-US" sz="1200" b="1" kern="1200" dirty="0">
                <a:solidFill>
                  <a:schemeClr val="tx1"/>
                </a:solidFill>
                <a:effectLst/>
                <a:latin typeface="+mn-lt"/>
                <a:ea typeface="+mn-ea"/>
                <a:cs typeface="+mn-cs"/>
              </a:rPr>
              <a:t>plenary power</a:t>
            </a:r>
            <a:r>
              <a:rPr lang="en-US" sz="1200" b="0" kern="1200" dirty="0">
                <a:solidFill>
                  <a:schemeClr val="tx1"/>
                </a:solidFill>
                <a:effectLst/>
                <a:latin typeface="+mn-lt"/>
                <a:ea typeface="+mn-ea"/>
                <a:cs typeface="+mn-cs"/>
              </a:rPr>
              <a:t> is a </a:t>
            </a:r>
            <a:r>
              <a:rPr lang="en-US" sz="1200" b="1" kern="1200" dirty="0">
                <a:solidFill>
                  <a:schemeClr val="tx1"/>
                </a:solidFill>
                <a:effectLst/>
                <a:latin typeface="+mn-lt"/>
                <a:ea typeface="+mn-ea"/>
                <a:cs typeface="+mn-cs"/>
              </a:rPr>
              <a:t>power</a:t>
            </a:r>
            <a:r>
              <a:rPr lang="en-US" sz="1200" b="0" kern="1200" dirty="0">
                <a:solidFill>
                  <a:schemeClr val="tx1"/>
                </a:solidFill>
                <a:effectLst/>
                <a:latin typeface="+mn-lt"/>
                <a:ea typeface="+mn-ea"/>
                <a:cs typeface="+mn-cs"/>
              </a:rPr>
              <a:t> that has been granted to a body, or person, in absolute terms, with no review of, or limitations upon, the exercise of that </a:t>
            </a:r>
            <a:r>
              <a:rPr lang="en-US" sz="1200" b="1" kern="1200" dirty="0">
                <a:solidFill>
                  <a:schemeClr val="tx1"/>
                </a:solidFill>
                <a:effectLst/>
                <a:latin typeface="+mn-lt"/>
                <a:ea typeface="+mn-ea"/>
                <a:cs typeface="+mn-cs"/>
              </a:rPr>
              <a:t>power</a:t>
            </a:r>
            <a:r>
              <a:rPr lang="en-US" sz="1200" b="0" kern="1200" dirty="0">
                <a:solidFill>
                  <a:schemeClr val="tx1"/>
                </a:solidFill>
                <a:effectLst/>
                <a:latin typeface="+mn-lt"/>
                <a:ea typeface="+mn-ea"/>
                <a:cs typeface="+mn-cs"/>
              </a:rPr>
              <a:t>.</a:t>
            </a:r>
          </a:p>
          <a:p>
            <a:endParaRPr lang="en-US" sz="1200" b="0" kern="1200" dirty="0">
              <a:solidFill>
                <a:schemeClr val="tx1"/>
              </a:solidFill>
              <a:effectLst/>
              <a:latin typeface="+mn-lt"/>
              <a:ea typeface="+mn-ea"/>
              <a:cs typeface="+mn-cs"/>
            </a:endParaRPr>
          </a:p>
          <a:p>
            <a:r>
              <a:rPr lang="en-US" dirty="0"/>
              <a:t>EO 39 </a:t>
            </a:r>
            <a:r>
              <a:rPr lang="en-US" baseline="0" dirty="0"/>
              <a:t>directs state agencies to work cooperatively with tribes on policies, programs, or issues that have the potential to impact tribal communicates.  </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34</a:t>
            </a:fld>
            <a:endParaRPr lang="en-US"/>
          </a:p>
        </p:txBody>
      </p:sp>
    </p:spTree>
    <p:extLst>
      <p:ext uri="{BB962C8B-B14F-4D97-AF65-F5344CB8AC3E}">
        <p14:creationId xmlns:p14="http://schemas.microsoft.com/office/powerpoint/2010/main" val="692779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Partnership agreement is to continue to create and define the processes by which WisDOT and FHWA will collaborate with the 11 federally recognized tribes of Wisconsin.  It is designed to acknowledge and support the government to government relationship and support tribal sovereignty among state and federal agencies.  The goal of the relationship is aimed at moving beyond the mindset of consulting with tribes as a legal requirement, to working with tribes as equal partners focused on people economics and natural and human environments to improve the quality of life for all people . </a:t>
            </a:r>
          </a:p>
          <a:p>
            <a:endParaRPr lang="en-US" baseline="0" dirty="0"/>
          </a:p>
          <a:p>
            <a:r>
              <a:rPr lang="en-US" baseline="0" dirty="0"/>
              <a:t>Intertribal task force  focuses on transportation areas related to economic development, safety, shared resources, and infrastructure and mobility.  Consists of WisDOT state and regional tribal liaisons and other agency employees, FHWA, and representatives appointed by each respective tribal government. </a:t>
            </a:r>
          </a:p>
          <a:p>
            <a:endParaRPr lang="en-US" baseline="0" dirty="0"/>
          </a:p>
          <a:p>
            <a:r>
              <a:rPr lang="en-US" baseline="0" dirty="0"/>
              <a:t>Region’s tribal liaisons – point of contact to link the department and the tribal nations on any number of transportation issues.  Liaisons may not have all the answers for questions from either entity but is there to facilitate getting the correct subject matter experts involved. </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35</a:t>
            </a:fld>
            <a:endParaRPr lang="en-US"/>
          </a:p>
        </p:txBody>
      </p:sp>
    </p:spTree>
    <p:extLst>
      <p:ext uri="{BB962C8B-B14F-4D97-AF65-F5344CB8AC3E}">
        <p14:creationId xmlns:p14="http://schemas.microsoft.com/office/powerpoint/2010/main" val="4046730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Established</a:t>
            </a:r>
            <a:r>
              <a:rPr lang="en-US" baseline="0" dirty="0"/>
              <a:t> in 1824, now operates under the US </a:t>
            </a:r>
            <a:r>
              <a:rPr lang="en-US" baseline="0" dirty="0" err="1"/>
              <a:t>Dept</a:t>
            </a:r>
            <a:r>
              <a:rPr lang="en-US" baseline="0" dirty="0"/>
              <a:t> of the Interior.</a:t>
            </a:r>
          </a:p>
          <a:p>
            <a:endParaRPr lang="en-US" baseline="0" dirty="0"/>
          </a:p>
          <a:p>
            <a:endParaRPr lang="en-US" dirty="0"/>
          </a:p>
        </p:txBody>
      </p:sp>
      <p:sp>
        <p:nvSpPr>
          <p:cNvPr id="4" name="Slide Number Placeholder 3"/>
          <p:cNvSpPr>
            <a:spLocks noGrp="1"/>
          </p:cNvSpPr>
          <p:nvPr>
            <p:ph type="sldNum" sz="quarter" idx="5"/>
          </p:nvPr>
        </p:nvSpPr>
        <p:spPr/>
        <p:txBody>
          <a:bodyPr/>
          <a:lstStyle/>
          <a:p>
            <a:pPr>
              <a:defRPr/>
            </a:pPr>
            <a:fld id="{16EE1D23-F868-406F-8DF2-192668B08A2B}" type="slidenum">
              <a:rPr lang="en-US" smtClean="0"/>
              <a:pPr>
                <a:defRPr/>
              </a:pPr>
              <a:t>36</a:t>
            </a:fld>
            <a:endParaRPr lang="en-US"/>
          </a:p>
        </p:txBody>
      </p:sp>
    </p:spTree>
    <p:extLst>
      <p:ext uri="{BB962C8B-B14F-4D97-AF65-F5344CB8AC3E}">
        <p14:creationId xmlns:p14="http://schemas.microsoft.com/office/powerpoint/2010/main" val="1883205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43DFA-035C-4DA5-9840-62FA0030F74C}" type="slidenum">
              <a:rPr lang="en-US" smtClean="0"/>
              <a:pPr fontAlgn="base">
                <a:spcBef>
                  <a:spcPct val="0"/>
                </a:spcBef>
                <a:spcAft>
                  <a:spcPct val="0"/>
                </a:spcAft>
                <a:defRPr/>
              </a:pPr>
              <a:t>4</a:t>
            </a:fld>
            <a:endParaRPr lang="en-US"/>
          </a:p>
        </p:txBody>
      </p:sp>
      <p:sp>
        <p:nvSpPr>
          <p:cNvPr id="5" name="Notes Placeholder 2"/>
          <p:cNvSpPr>
            <a:spLocks noGrp="1"/>
          </p:cNvSpPr>
          <p:nvPr>
            <p:ph type="body" idx="1"/>
          </p:nvPr>
        </p:nvSpPr>
        <p:spPr/>
        <p:txBody>
          <a:bodyPr>
            <a:normAutofit fontScale="85000" lnSpcReduction="20000"/>
          </a:bodyPr>
          <a:lstStyle/>
          <a:p>
            <a:pPr>
              <a:defRPr/>
            </a:pPr>
            <a:r>
              <a:rPr lang="en-US" b="1" dirty="0">
                <a:latin typeface="Arial" pitchFamily="34" charset="0"/>
                <a:cs typeface="Arial" pitchFamily="34" charset="0"/>
              </a:rPr>
              <a:t>Before</a:t>
            </a:r>
          </a:p>
          <a:p>
            <a:pPr marL="232943" indent="-232943">
              <a:buFont typeface="+mj-lt"/>
              <a:buAutoNum type="arabicPeriod"/>
              <a:defRPr/>
            </a:pPr>
            <a:r>
              <a:rPr lang="en-US" dirty="0">
                <a:latin typeface="Arial" pitchFamily="34" charset="0"/>
                <a:cs typeface="Arial" pitchFamily="34" charset="0"/>
              </a:rPr>
              <a:t>Be well prepared with content. Know facts and figures and your audience.</a:t>
            </a:r>
          </a:p>
          <a:p>
            <a:pPr marL="232943" indent="-232943">
              <a:buFont typeface="+mj-lt"/>
              <a:buAutoNum type="arabicPeriod"/>
              <a:defRPr/>
            </a:pPr>
            <a:r>
              <a:rPr lang="en-US" dirty="0">
                <a:latin typeface="Arial" pitchFamily="34" charset="0"/>
                <a:cs typeface="Arial" pitchFamily="34" charset="0"/>
              </a:rPr>
              <a:t>Everyone should be able to read the slides but if NOT, read it to them. Otherwise don’t include it.</a:t>
            </a:r>
          </a:p>
          <a:p>
            <a:pPr marL="232943" indent="-232943">
              <a:buFont typeface="+mj-lt"/>
              <a:buAutoNum type="arabicPeriod"/>
              <a:defRPr/>
            </a:pPr>
            <a:r>
              <a:rPr lang="en-US" dirty="0">
                <a:latin typeface="Arial" pitchFamily="34" charset="0"/>
                <a:cs typeface="Arial" pitchFamily="34" charset="0"/>
              </a:rPr>
              <a:t>Do a final check on microphone and other equipment well before the start time.</a:t>
            </a:r>
          </a:p>
          <a:p>
            <a:pPr marL="232943" indent="-232943">
              <a:buFont typeface="+mj-lt"/>
              <a:buAutoNum type="arabicPeriod"/>
              <a:defRPr/>
            </a:pPr>
            <a:r>
              <a:rPr lang="en-US" dirty="0">
                <a:latin typeface="Arial" pitchFamily="34" charset="0"/>
                <a:cs typeface="Arial" pitchFamily="34" charset="0"/>
              </a:rPr>
              <a:t>Practice the presentation aloud several times. Feel comfortable.</a:t>
            </a:r>
          </a:p>
          <a:p>
            <a:pPr marL="232943" indent="-232943">
              <a:buFont typeface="+mj-lt"/>
              <a:buAutoNum type="arabicPeriod"/>
              <a:defRPr/>
            </a:pPr>
            <a:r>
              <a:rPr lang="en-US" dirty="0">
                <a:latin typeface="Arial" pitchFamily="34" charset="0"/>
                <a:cs typeface="Arial" pitchFamily="34" charset="0"/>
              </a:rPr>
              <a:t>Drink fluids and do something to relax you.</a:t>
            </a:r>
          </a:p>
          <a:p>
            <a:pPr>
              <a:defRPr/>
            </a:pPr>
            <a:endParaRPr lang="en-US" dirty="0">
              <a:latin typeface="Arial" pitchFamily="34" charset="0"/>
              <a:cs typeface="Arial" pitchFamily="34" charset="0"/>
            </a:endParaRPr>
          </a:p>
          <a:p>
            <a:pPr>
              <a:defRPr/>
            </a:pPr>
            <a:r>
              <a:rPr lang="en-US" b="1" dirty="0">
                <a:latin typeface="Arial" pitchFamily="34" charset="0"/>
                <a:cs typeface="Arial" pitchFamily="34" charset="0"/>
              </a:rPr>
              <a:t>During presentation</a:t>
            </a:r>
          </a:p>
          <a:p>
            <a:pPr marL="232943" indent="-232943">
              <a:buFont typeface="+mj-lt"/>
              <a:buAutoNum type="arabicPeriod"/>
              <a:defRPr/>
            </a:pPr>
            <a:r>
              <a:rPr lang="en-US" dirty="0">
                <a:latin typeface="Arial" pitchFamily="34" charset="0"/>
                <a:cs typeface="Arial" pitchFamily="34" charset="0"/>
              </a:rPr>
              <a:t>Smile and be confident. </a:t>
            </a:r>
          </a:p>
          <a:p>
            <a:pPr marL="232943" indent="-232943">
              <a:buFont typeface="+mj-lt"/>
              <a:buAutoNum type="arabicPeriod"/>
              <a:defRPr/>
            </a:pPr>
            <a:r>
              <a:rPr lang="en-US" dirty="0">
                <a:latin typeface="Arial" pitchFamily="34" charset="0"/>
                <a:cs typeface="Arial" pitchFamily="34" charset="0"/>
              </a:rPr>
              <a:t>Introduce yourself and the organization.</a:t>
            </a:r>
          </a:p>
          <a:p>
            <a:pPr marL="232943" indent="-232943">
              <a:buFont typeface="+mj-lt"/>
              <a:buAutoNum type="arabicPeriod"/>
              <a:defRPr/>
            </a:pPr>
            <a:r>
              <a:rPr lang="en-US" dirty="0">
                <a:latin typeface="Arial" pitchFamily="34" charset="0"/>
                <a:cs typeface="Arial" pitchFamily="34" charset="0"/>
              </a:rPr>
              <a:t>Speak with energy, clearly, and in a reasonable volume so everyone can hear you.</a:t>
            </a:r>
          </a:p>
          <a:p>
            <a:pPr marL="232943" indent="-232943">
              <a:buFont typeface="+mj-lt"/>
              <a:buAutoNum type="arabicPeriod"/>
              <a:defRPr/>
            </a:pPr>
            <a:r>
              <a:rPr lang="en-US" dirty="0">
                <a:latin typeface="Arial" pitchFamily="34" charset="0"/>
                <a:cs typeface="Arial" pitchFamily="34" charset="0"/>
              </a:rPr>
              <a:t>Do not read each line on the slide show – use your own wording and add in examples or additional information which will aid in comprehension.</a:t>
            </a:r>
          </a:p>
          <a:p>
            <a:pPr marL="232943" indent="-232943">
              <a:buFont typeface="+mj-lt"/>
              <a:buAutoNum type="arabicPeriod"/>
              <a:defRPr/>
            </a:pPr>
            <a:r>
              <a:rPr lang="en-US" dirty="0">
                <a:latin typeface="Arial" pitchFamily="34" charset="0"/>
                <a:cs typeface="Arial" pitchFamily="34" charset="0"/>
              </a:rPr>
              <a:t>Talk “friendly” and with the attitude that you are here to provide information and assistance. Have a “win/win” attitude.</a:t>
            </a:r>
          </a:p>
          <a:p>
            <a:pPr marL="232943" indent="-232943">
              <a:buFont typeface="+mj-lt"/>
              <a:buAutoNum type="arabicPeriod"/>
              <a:defRPr/>
            </a:pPr>
            <a:r>
              <a:rPr lang="en-US" dirty="0">
                <a:latin typeface="Arial" pitchFamily="34" charset="0"/>
                <a:cs typeface="Arial" pitchFamily="34" charset="0"/>
              </a:rPr>
              <a:t>If you make an error, politely clarify or correct it. Move on quickly and don’t dwell on it.</a:t>
            </a:r>
          </a:p>
          <a:p>
            <a:pPr marL="232943" indent="-232943">
              <a:buFont typeface="+mj-lt"/>
              <a:buAutoNum type="arabicPeriod"/>
              <a:defRPr/>
            </a:pPr>
            <a:r>
              <a:rPr lang="en-US" dirty="0">
                <a:latin typeface="Arial" pitchFamily="34" charset="0"/>
                <a:cs typeface="Arial" pitchFamily="34" charset="0"/>
              </a:rPr>
              <a:t>If you can’t answer a question, politely indicate you don’t have the information available. Indicate that you will follow-up individually with the requestor. </a:t>
            </a:r>
          </a:p>
          <a:p>
            <a:pPr>
              <a:defRPr/>
            </a:pPr>
            <a:endParaRPr lang="en-US" dirty="0">
              <a:latin typeface="Arial" pitchFamily="34" charset="0"/>
              <a:cs typeface="Arial" pitchFamily="34" charset="0"/>
            </a:endParaRPr>
          </a:p>
          <a:p>
            <a:pPr>
              <a:defRPr/>
            </a:pPr>
            <a:r>
              <a:rPr lang="en-US" b="1" dirty="0">
                <a:latin typeface="Arial" pitchFamily="34" charset="0"/>
                <a:cs typeface="Arial" pitchFamily="34" charset="0"/>
              </a:rPr>
              <a:t>After presentation</a:t>
            </a:r>
          </a:p>
          <a:p>
            <a:pPr marL="232943" indent="-232943">
              <a:buFont typeface="+mj-lt"/>
              <a:buAutoNum type="arabicPeriod"/>
              <a:defRPr/>
            </a:pPr>
            <a:r>
              <a:rPr lang="en-US" dirty="0">
                <a:latin typeface="Arial" pitchFamily="34" charset="0"/>
                <a:cs typeface="Arial" pitchFamily="34" charset="0"/>
              </a:rPr>
              <a:t>Be available for follow up.</a:t>
            </a:r>
          </a:p>
          <a:p>
            <a:pPr marL="232943" indent="-232943">
              <a:buFont typeface="+mj-lt"/>
              <a:buAutoNum type="arabicPeriod"/>
              <a:defRPr/>
            </a:pPr>
            <a:r>
              <a:rPr lang="en-US" dirty="0">
                <a:latin typeface="Arial" pitchFamily="34" charset="0"/>
                <a:cs typeface="Arial" pitchFamily="34" charset="0"/>
              </a:rPr>
              <a:t>Be prepared for additional comments, questions or clarifications.</a:t>
            </a:r>
          </a:p>
          <a:p>
            <a:pPr marL="232943" indent="-232943">
              <a:buFont typeface="+mj-lt"/>
              <a:buAutoNum type="arabicPeriod"/>
              <a:defRPr/>
            </a:pPr>
            <a:r>
              <a:rPr lang="en-US" dirty="0">
                <a:latin typeface="Arial" pitchFamily="34" charset="0"/>
                <a:cs typeface="Arial" pitchFamily="34" charset="0"/>
              </a:rPr>
              <a:t>Maintain composure.</a:t>
            </a:r>
          </a:p>
          <a:p>
            <a:pPr marL="232943" indent="-232943">
              <a:buFont typeface="+mj-lt"/>
              <a:buAutoNum type="arabicPeriod"/>
              <a:defRPr/>
            </a:pPr>
            <a:r>
              <a:rPr lang="en-US" dirty="0">
                <a:latin typeface="Arial" pitchFamily="34" charset="0"/>
                <a:cs typeface="Arial" pitchFamily="34" charset="0"/>
              </a:rPr>
              <a:t>If you make a promise, be sure to follow up quickly or reassign if appropriate.</a:t>
            </a:r>
          </a:p>
        </p:txBody>
      </p:sp>
    </p:spTree>
    <p:extLst>
      <p:ext uri="{BB962C8B-B14F-4D97-AF65-F5344CB8AC3E}">
        <p14:creationId xmlns:p14="http://schemas.microsoft.com/office/powerpoint/2010/main" val="3090838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fontAlgn="base"/>
            <a:r>
              <a:rPr lang="en-US" b="1" dirty="0">
                <a:effectLst/>
              </a:rPr>
              <a:t>Division of Real Estate Services.</a:t>
            </a:r>
          </a:p>
          <a:p>
            <a:pPr fontAlgn="base"/>
            <a:r>
              <a:rPr lang="en-US" dirty="0">
                <a:effectLst/>
              </a:rPr>
              <a:t>The division provides assistance, advice, policy, oversight, monitoring, and coordination </a:t>
            </a:r>
          </a:p>
          <a:p>
            <a:pPr fontAlgn="base"/>
            <a:r>
              <a:rPr lang="en-US" dirty="0">
                <a:effectLst/>
              </a:rPr>
              <a:t>for the protection, management, planning, conservation, development, and utilization of </a:t>
            </a:r>
          </a:p>
          <a:p>
            <a:pPr fontAlgn="base"/>
            <a:r>
              <a:rPr lang="en-US" dirty="0">
                <a:effectLst/>
              </a:rPr>
              <a:t>trust and restricted Federal Indian-owned lands that include </a:t>
            </a:r>
          </a:p>
          <a:p>
            <a:pPr fontAlgn="base"/>
            <a:r>
              <a:rPr lang="en-US" dirty="0">
                <a:effectLst/>
              </a:rPr>
              <a:t>acquisition, disposal, tenure, rights-of-way, permits, leasing, and sales. </a:t>
            </a:r>
          </a:p>
          <a:p>
            <a:pPr fontAlgn="base"/>
            <a:endParaRPr lang="en-US" b="1" dirty="0">
              <a:effectLst/>
            </a:endParaRPr>
          </a:p>
          <a:p>
            <a:pPr fontAlgn="base"/>
            <a:r>
              <a:rPr lang="en-US" b="1" dirty="0">
                <a:effectLst/>
              </a:rPr>
              <a:t>Division of Land Titles and Records</a:t>
            </a:r>
          </a:p>
          <a:p>
            <a:pPr fontAlgn="base"/>
            <a:r>
              <a:rPr lang="en-US" dirty="0">
                <a:effectLst/>
              </a:rPr>
              <a:t>The division oversees title portion of the trust asset and accounting system, </a:t>
            </a:r>
          </a:p>
          <a:p>
            <a:pPr fontAlgn="base"/>
            <a:r>
              <a:rPr lang="en-US" dirty="0">
                <a:effectLst/>
              </a:rPr>
              <a:t>of title documents, document certification, title research and examination, and the determination of legal title for Federal Indian trust or restricted lands. </a:t>
            </a:r>
          </a:p>
          <a:p>
            <a:pPr fontAlgn="base"/>
            <a:r>
              <a:rPr lang="en-US" dirty="0">
                <a:effectLst/>
              </a:rPr>
              <a:t>the official record of title documents and instruments affecting Indian land that require approval by the Secretary or other Federal officials. </a:t>
            </a:r>
          </a:p>
          <a:p>
            <a:pPr fontAlgn="base"/>
            <a:r>
              <a:rPr lang="en-US" dirty="0">
                <a:effectLst/>
              </a:rPr>
              <a:t>All title documents affecting Indian land are to be recorded in the Indian Land Record of Title. </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37</a:t>
            </a:fld>
            <a:endParaRPr lang="en-US"/>
          </a:p>
        </p:txBody>
      </p:sp>
    </p:spTree>
    <p:extLst>
      <p:ext uri="{BB962C8B-B14F-4D97-AF65-F5344CB8AC3E}">
        <p14:creationId xmlns:p14="http://schemas.microsoft.com/office/powerpoint/2010/main" val="3776490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like the WisDOT regions,</a:t>
            </a:r>
            <a:r>
              <a:rPr lang="en-US" baseline="0" dirty="0"/>
              <a:t> BIA has regional offices throughout the US.  </a:t>
            </a:r>
          </a:p>
          <a:p>
            <a:endParaRPr lang="en-US" baseline="0" dirty="0"/>
          </a:p>
          <a:p>
            <a:r>
              <a:rPr lang="en-US" baseline="0" dirty="0"/>
              <a:t>Wisconsin falls in the Midwest Region that houses several agencies.  10 of the 11 Wisconsin tribes utilize services at the Great Lakes Agency in Ashland WI.  Menominee Indian Tribe of Wisconsin works with the Midwest Regional Office in Bloomington MN. </a:t>
            </a:r>
          </a:p>
          <a:p>
            <a:endParaRPr lang="en-US" baseline="0" dirty="0"/>
          </a:p>
          <a:p>
            <a:r>
              <a:rPr lang="en-US" baseline="0" dirty="0"/>
              <a:t>There is also a Minnesota agency in </a:t>
            </a:r>
            <a:r>
              <a:rPr lang="en-US" baseline="0" dirty="0" err="1"/>
              <a:t>Bemidiji</a:t>
            </a:r>
            <a:r>
              <a:rPr lang="en-US" baseline="0" dirty="0"/>
              <a:t>, a Michigan Agency in Sault Ste Marie, and a Red Lake Agency/field office in Minnesota. </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38</a:t>
            </a:fld>
            <a:endParaRPr lang="en-US"/>
          </a:p>
        </p:txBody>
      </p:sp>
    </p:spTree>
    <p:extLst>
      <p:ext uri="{BB962C8B-B14F-4D97-AF65-F5344CB8AC3E}">
        <p14:creationId xmlns:p14="http://schemas.microsoft.com/office/powerpoint/2010/main" val="3805638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You can’t just put an offer packet together</a:t>
            </a:r>
            <a:r>
              <a:rPr lang="en-US" baseline="0" dirty="0"/>
              <a:t> and send it out.  </a:t>
            </a:r>
          </a:p>
          <a:p>
            <a:endParaRPr lang="en-US" dirty="0"/>
          </a:p>
          <a:p>
            <a:r>
              <a:rPr lang="en-US" dirty="0"/>
              <a:t>WisDOT – trial</a:t>
            </a:r>
            <a:r>
              <a:rPr lang="en-US" baseline="0" dirty="0"/>
              <a:t> liaison, real estate, project manager, supervisors</a:t>
            </a:r>
          </a:p>
          <a:p>
            <a:r>
              <a:rPr lang="en-US" baseline="0" dirty="0"/>
              <a:t>Tribe – project team – project manager, community development, real estate, Tribal Chair, Tribal legislature  EACH TRIBE IS DIFFERENT, OPERATE DIFFERENTLY</a:t>
            </a:r>
          </a:p>
          <a:p>
            <a:r>
              <a:rPr lang="en-US" baseline="0" dirty="0"/>
              <a:t>BIA – Realty – Surveyor Bureau of Land Management, fiscal staff, office of Appraisal Services</a:t>
            </a:r>
          </a:p>
          <a:p>
            <a:endParaRPr lang="en-US" baseline="0" dirty="0"/>
          </a:p>
          <a:p>
            <a:r>
              <a:rPr lang="en-US" baseline="0" dirty="0"/>
              <a:t>Tribal Resolution approving </a:t>
            </a:r>
            <a:r>
              <a:rPr lang="en-US" dirty="0"/>
              <a:t>Plat, legal descriptions, timelines, process</a:t>
            </a:r>
          </a:p>
          <a:p>
            <a:endParaRPr lang="en-US" dirty="0"/>
          </a:p>
          <a:p>
            <a:r>
              <a:rPr lang="en-US" dirty="0"/>
              <a:t>Who</a:t>
            </a:r>
            <a:r>
              <a:rPr lang="en-US" baseline="0" dirty="0"/>
              <a:t> are the land owners? Is it the tribe? Tribal members, non tribal members, trust land, allotted lands? </a:t>
            </a:r>
          </a:p>
          <a:p>
            <a:endParaRPr lang="en-US" baseline="0" dirty="0"/>
          </a:p>
          <a:p>
            <a:r>
              <a:rPr lang="en-US" baseline="0" dirty="0"/>
              <a:t>What are we acquiring? Tribes generally will only grant easements, HE, PLE, TLE. </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40</a:t>
            </a:fld>
            <a:endParaRPr lang="en-US"/>
          </a:p>
        </p:txBody>
      </p:sp>
    </p:spTree>
    <p:extLst>
      <p:ext uri="{BB962C8B-B14F-4D97-AF65-F5344CB8AC3E}">
        <p14:creationId xmlns:p14="http://schemas.microsoft.com/office/powerpoint/2010/main" val="508236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It is important to determine what land types are being affected by acquisition.  </a:t>
            </a:r>
          </a:p>
          <a:p>
            <a:endParaRPr lang="en-US" sz="1200" dirty="0"/>
          </a:p>
          <a:p>
            <a:r>
              <a:rPr lang="en-US" sz="1200" dirty="0"/>
              <a:t>The land type will determine which federal and state regulations apply and the roles and responsibilities of the parties involved. </a:t>
            </a:r>
          </a:p>
          <a:p>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41</a:t>
            </a:fld>
            <a:endParaRPr lang="en-US"/>
          </a:p>
        </p:txBody>
      </p:sp>
    </p:spTree>
    <p:extLst>
      <p:ext uri="{BB962C8B-B14F-4D97-AF65-F5344CB8AC3E}">
        <p14:creationId xmlns:p14="http://schemas.microsoft.com/office/powerpoint/2010/main" val="2276582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r>
              <a:rPr lang="en-US" sz="1200" dirty="0"/>
              <a:t>Trustee – BIA has title and ultimate control</a:t>
            </a:r>
            <a:r>
              <a:rPr lang="en-US" sz="1200" baseline="0" dirty="0"/>
              <a:t> but the </a:t>
            </a:r>
            <a:r>
              <a:rPr lang="en-US" sz="1200" dirty="0"/>
              <a:t>Tribe/tribal member holds “beneficial use” to live on, use, profit from. </a:t>
            </a:r>
          </a:p>
          <a:p>
            <a:r>
              <a:rPr lang="en-US" sz="1200" dirty="0"/>
              <a:t>Tribe/Tribal member cannot sell or encumber</a:t>
            </a:r>
            <a:r>
              <a:rPr lang="en-US" sz="1200" baseline="0" dirty="0"/>
              <a:t> trust lands without the consent of the federal government</a:t>
            </a:r>
            <a:endParaRPr lang="en-US" sz="1200" dirty="0"/>
          </a:p>
          <a:p>
            <a:endParaRPr lang="en-US" sz="1200" dirty="0"/>
          </a:p>
          <a:p>
            <a:r>
              <a:rPr lang="en-US" sz="1200" dirty="0"/>
              <a:t>As allotments were taken out of trust, they became subject to state and local taxation which resulted in land passing out of Indian hands. </a:t>
            </a:r>
          </a:p>
          <a:p>
            <a:r>
              <a:rPr lang="en-US" sz="1200" dirty="0"/>
              <a:t>Allotments could have</a:t>
            </a:r>
            <a:r>
              <a:rPr lang="en-US" sz="1200" baseline="0" dirty="0"/>
              <a:t> 100 owners! Imagine trying to get 100 signatures to acquire a small 10’ strip TLE</a:t>
            </a:r>
            <a:endParaRPr lang="en-US" sz="1200" dirty="0"/>
          </a:p>
          <a:p>
            <a:endParaRPr lang="en-US" sz="1200" dirty="0"/>
          </a:p>
          <a:p>
            <a:r>
              <a:rPr lang="en-US" sz="1200" dirty="0"/>
              <a:t>Ho-chunk – off reservation trust land</a:t>
            </a:r>
          </a:p>
          <a:p>
            <a:endParaRPr lang="en-US" sz="1200" dirty="0"/>
          </a:p>
          <a:p>
            <a:r>
              <a:rPr lang="en-US" sz="1200" dirty="0"/>
              <a:t>Condemnation</a:t>
            </a:r>
            <a:r>
              <a:rPr lang="en-US" sz="1200" baseline="0" dirty="0"/>
              <a:t> would take an act of congress</a:t>
            </a:r>
          </a:p>
          <a:p>
            <a:endParaRPr lang="en-US" sz="1200" baseline="0"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42</a:t>
            </a:fld>
            <a:endParaRPr lang="en-US"/>
          </a:p>
        </p:txBody>
      </p:sp>
    </p:spTree>
    <p:extLst>
      <p:ext uri="{BB962C8B-B14F-4D97-AF65-F5344CB8AC3E}">
        <p14:creationId xmlns:p14="http://schemas.microsoft.com/office/powerpoint/2010/main" val="1851921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Early clarification</a:t>
            </a:r>
            <a:r>
              <a:rPr lang="en-US" baseline="0" dirty="0"/>
              <a:t> during the acquisition process on which of the different controlling authorities will drive the acquisition process.  </a:t>
            </a:r>
          </a:p>
          <a:p>
            <a:endParaRPr lang="en-US" baseline="0" dirty="0"/>
          </a:p>
          <a:p>
            <a:r>
              <a:rPr lang="en-US" baseline="0" dirty="0"/>
              <a:t>Tribes and BIA are knowledgeable about the provisions in 25 CFR whereas the state is more familiar with 49 CFR 24.  </a:t>
            </a:r>
          </a:p>
          <a:p>
            <a:endParaRPr lang="en-US" baseline="0" dirty="0"/>
          </a:p>
          <a:p>
            <a:r>
              <a:rPr lang="en-US" baseline="0" dirty="0"/>
              <a:t>Needs to be a reconciliation of the two sets of rules early in the process so particular provisions that may not apply do not become obstacles in completing the acquisition process. </a:t>
            </a:r>
          </a:p>
          <a:p>
            <a:endParaRPr lang="en-US" baseline="0" dirty="0"/>
          </a:p>
          <a:p>
            <a:r>
              <a:rPr lang="en-US" baseline="0" dirty="0"/>
              <a:t>A study completed by FHWA states BIA’s regulations related to trust lands are the prevailing authority for the acquisition of right of way over native American lands.   </a:t>
            </a:r>
            <a:endParaRPr lang="en-US" dirty="0"/>
          </a:p>
          <a:p>
            <a:endParaRPr lang="en-US" dirty="0"/>
          </a:p>
          <a:p>
            <a:r>
              <a:rPr lang="en-US" dirty="0"/>
              <a:t>State laws</a:t>
            </a:r>
            <a:r>
              <a:rPr lang="en-US" baseline="0" dirty="0"/>
              <a:t> don’t apply to tribal nations.  </a:t>
            </a:r>
            <a:endParaRPr lang="en-US" dirty="0"/>
          </a:p>
        </p:txBody>
      </p:sp>
      <p:sp>
        <p:nvSpPr>
          <p:cNvPr id="4" name="Slide Number Placeholder 3"/>
          <p:cNvSpPr>
            <a:spLocks noGrp="1"/>
          </p:cNvSpPr>
          <p:nvPr>
            <p:ph type="sldNum" sz="quarter" idx="5"/>
          </p:nvPr>
        </p:nvSpPr>
        <p:spPr/>
        <p:txBody>
          <a:bodyPr/>
          <a:lstStyle/>
          <a:p>
            <a:pPr>
              <a:defRPr/>
            </a:pPr>
            <a:fld id="{62BBC077-D707-40B7-9698-BEA7A417DC65}" type="slidenum">
              <a:rPr lang="en-US" smtClean="0"/>
              <a:pPr>
                <a:defRPr/>
              </a:pPr>
              <a:t>43</a:t>
            </a:fld>
            <a:endParaRPr lang="en-US"/>
          </a:p>
        </p:txBody>
      </p:sp>
    </p:spTree>
    <p:extLst>
      <p:ext uri="{BB962C8B-B14F-4D97-AF65-F5344CB8AC3E}">
        <p14:creationId xmlns:p14="http://schemas.microsoft.com/office/powerpoint/2010/main" val="71826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Checklist is shown as a visual to the amount of work outside WisDOT’s typical</a:t>
            </a:r>
            <a:r>
              <a:rPr lang="en-US" baseline="0" dirty="0"/>
              <a:t> acquisition process there is</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44</a:t>
            </a:fld>
            <a:endParaRPr lang="en-US"/>
          </a:p>
        </p:txBody>
      </p:sp>
    </p:spTree>
    <p:extLst>
      <p:ext uri="{BB962C8B-B14F-4D97-AF65-F5344CB8AC3E}">
        <p14:creationId xmlns:p14="http://schemas.microsoft.com/office/powerpoint/2010/main" val="1481158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B1643886-938E-412C-8642-C6867C09FD0F}" type="slidenum">
              <a:rPr lang="en-US" smtClean="0"/>
              <a:pPr>
                <a:defRPr/>
              </a:pPr>
              <a:t>45</a:t>
            </a:fld>
            <a:endParaRPr lang="en-US"/>
          </a:p>
        </p:txBody>
      </p:sp>
    </p:spTree>
    <p:extLst>
      <p:ext uri="{BB962C8B-B14F-4D97-AF65-F5344CB8AC3E}">
        <p14:creationId xmlns:p14="http://schemas.microsoft.com/office/powerpoint/2010/main" val="3456650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parcels</a:t>
            </a:r>
          </a:p>
          <a:p>
            <a:r>
              <a:rPr lang="en-US" dirty="0"/>
              <a:t>6 trust</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46</a:t>
            </a:fld>
            <a:endParaRPr lang="en-US"/>
          </a:p>
        </p:txBody>
      </p:sp>
    </p:spTree>
    <p:extLst>
      <p:ext uri="{BB962C8B-B14F-4D97-AF65-F5344CB8AC3E}">
        <p14:creationId xmlns:p14="http://schemas.microsoft.com/office/powerpoint/2010/main" val="11234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Timeline puts PDB out of date</a:t>
            </a:r>
          </a:p>
          <a:p>
            <a:endParaRPr lang="en-US" dirty="0"/>
          </a:p>
          <a:p>
            <a:r>
              <a:rPr lang="en-US" dirty="0"/>
              <a:t>Appraisal</a:t>
            </a:r>
            <a:r>
              <a:rPr lang="en-US" baseline="0" dirty="0"/>
              <a:t> intended user BIA not WisDOT</a:t>
            </a:r>
          </a:p>
          <a:p>
            <a:endParaRPr lang="en-US" baseline="0" dirty="0"/>
          </a:p>
          <a:p>
            <a:r>
              <a:rPr lang="en-US" baseline="0" dirty="0"/>
              <a:t>LTRO – we don’t have access</a:t>
            </a:r>
          </a:p>
          <a:p>
            <a:endParaRPr lang="en-US" baseline="0" dirty="0"/>
          </a:p>
          <a:p>
            <a:r>
              <a:rPr lang="en-US" baseline="0" dirty="0"/>
              <a:t>Trust Doc 1986</a:t>
            </a:r>
          </a:p>
          <a:p>
            <a:endParaRPr lang="en-US" baseline="0" dirty="0"/>
          </a:p>
          <a:p>
            <a:r>
              <a:rPr lang="en-US" baseline="0" dirty="0"/>
              <a:t>Separate SOW, now amended Grant</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47</a:t>
            </a:fld>
            <a:endParaRPr lang="en-US"/>
          </a:p>
        </p:txBody>
      </p:sp>
    </p:spTree>
    <p:extLst>
      <p:ext uri="{BB962C8B-B14F-4D97-AF65-F5344CB8AC3E}">
        <p14:creationId xmlns:p14="http://schemas.microsoft.com/office/powerpoint/2010/main" val="3599915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atin typeface="Arial" charset="0"/>
                <a:cs typeface="Arial" charset="0"/>
              </a:rPr>
              <a:t>Overview should be specific such as listing the goals of the presentation and items to be covered.  For example:  “Explain Hwy 51 project alternatives.”  </a:t>
            </a:r>
          </a:p>
          <a:p>
            <a:endParaRPr lang="en-US">
              <a:latin typeface="Arial" charset="0"/>
              <a:cs typeface="Arial" charset="0"/>
            </a:endParaRPr>
          </a:p>
          <a:p>
            <a:r>
              <a:rPr lang="en-US">
                <a:latin typeface="Arial" charset="0"/>
                <a:cs typeface="Arial" charset="0"/>
              </a:rPr>
              <a:t>Use a verb followed by a brief phase or sentence.</a:t>
            </a:r>
          </a:p>
          <a:p>
            <a:endParaRPr lang="en-US">
              <a:latin typeface="Arial" charset="0"/>
              <a:cs typeface="Arial" charset="0"/>
            </a:endParaRPr>
          </a:p>
          <a:p>
            <a:r>
              <a:rPr lang="en-US">
                <a:latin typeface="Arial" charset="0"/>
                <a:cs typeface="Arial" charset="0"/>
              </a:rPr>
              <a:t>Overview should include time for Q&amp;A or indicate if you intend to take questions during the presentation or prefer that they wait until the end of the presentation.</a:t>
            </a:r>
          </a:p>
        </p:txBody>
      </p:sp>
      <p:sp>
        <p:nvSpPr>
          <p:cNvPr id="4" name="Slide Number Placeholder 3"/>
          <p:cNvSpPr>
            <a:spLocks noGrp="1"/>
          </p:cNvSpPr>
          <p:nvPr>
            <p:ph type="sldNum" sz="quarter" idx="5"/>
          </p:nvPr>
        </p:nvSpPr>
        <p:spPr/>
        <p:txBody>
          <a:bodyPr/>
          <a:lstStyle/>
          <a:p>
            <a:pPr>
              <a:defRPr/>
            </a:pPr>
            <a:fld id="{65628468-5D51-4B95-94B2-4733DE0C78AA}" type="slidenum">
              <a:rPr lang="en-US" smtClean="0"/>
              <a:pPr>
                <a:defRPr/>
              </a:pPr>
              <a:t>5</a:t>
            </a:fld>
            <a:endParaRPr lang="en-US"/>
          </a:p>
        </p:txBody>
      </p:sp>
    </p:spTree>
    <p:extLst>
      <p:ext uri="{BB962C8B-B14F-4D97-AF65-F5344CB8AC3E}">
        <p14:creationId xmlns:p14="http://schemas.microsoft.com/office/powerpoint/2010/main" val="15634485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Timeline puts PDB out of date</a:t>
            </a:r>
          </a:p>
          <a:p>
            <a:endParaRPr lang="en-US" dirty="0"/>
          </a:p>
          <a:p>
            <a:r>
              <a:rPr lang="en-US" dirty="0"/>
              <a:t>Appraisal</a:t>
            </a:r>
            <a:r>
              <a:rPr lang="en-US" baseline="0" dirty="0"/>
              <a:t> intended user BIA not WisDOT</a:t>
            </a:r>
          </a:p>
          <a:p>
            <a:endParaRPr lang="en-US" baseline="0" dirty="0"/>
          </a:p>
          <a:p>
            <a:r>
              <a:rPr lang="en-US" baseline="0" dirty="0"/>
              <a:t>LTRO – we don’t have access</a:t>
            </a:r>
          </a:p>
          <a:p>
            <a:endParaRPr lang="en-US" baseline="0" dirty="0"/>
          </a:p>
          <a:p>
            <a:r>
              <a:rPr lang="en-US" baseline="0" dirty="0"/>
              <a:t>Trust Doc 1986</a:t>
            </a:r>
          </a:p>
          <a:p>
            <a:endParaRPr lang="en-US" baseline="0" dirty="0"/>
          </a:p>
          <a:p>
            <a:r>
              <a:rPr lang="en-US" baseline="0" dirty="0"/>
              <a:t>Separate SOW, now amended Grant</a:t>
            </a:r>
          </a:p>
          <a:p>
            <a:endParaRPr lang="en-US" baseline="0" dirty="0"/>
          </a:p>
          <a:p>
            <a:r>
              <a:rPr lang="en-US" dirty="0"/>
              <a:t>Old </a:t>
            </a:r>
            <a:r>
              <a:rPr lang="en-US" dirty="0" err="1"/>
              <a:t>regs</a:t>
            </a:r>
            <a:r>
              <a:rPr lang="en-US" dirty="0"/>
              <a:t> – no BIA timeline</a:t>
            </a:r>
          </a:p>
          <a:p>
            <a:r>
              <a:rPr lang="en-US" dirty="0"/>
              <a:t>RAB issues</a:t>
            </a:r>
          </a:p>
          <a:p>
            <a:pPr lvl="1"/>
            <a:r>
              <a:rPr lang="en-US" dirty="0"/>
              <a:t>Title issues – plat changes</a:t>
            </a:r>
          </a:p>
          <a:p>
            <a:pPr lvl="1"/>
            <a:r>
              <a:rPr lang="en-US" dirty="0"/>
              <a:t>Family probate</a:t>
            </a:r>
          </a:p>
          <a:p>
            <a:pPr lvl="1"/>
            <a:r>
              <a:rPr lang="en-US" dirty="0"/>
              <a:t>Blitz meeting</a:t>
            </a:r>
          </a:p>
          <a:p>
            <a:pPr lvl="1"/>
            <a:r>
              <a:rPr lang="en-US" dirty="0"/>
              <a:t>BIA only communicate with Tribe, not WisDOT</a:t>
            </a:r>
          </a:p>
          <a:p>
            <a:pPr lvl="1"/>
            <a:r>
              <a:rPr lang="en-US" dirty="0"/>
              <a:t>Trust land</a:t>
            </a:r>
          </a:p>
          <a:p>
            <a:pPr lvl="1"/>
            <a:r>
              <a:rPr lang="en-US" dirty="0"/>
              <a:t>Permits vs leases</a:t>
            </a:r>
            <a:endParaRPr lang="en-US" baseline="0"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48</a:t>
            </a:fld>
            <a:endParaRPr lang="en-US"/>
          </a:p>
        </p:txBody>
      </p:sp>
    </p:spTree>
    <p:extLst>
      <p:ext uri="{BB962C8B-B14F-4D97-AF65-F5344CB8AC3E}">
        <p14:creationId xmlns:p14="http://schemas.microsoft.com/office/powerpoint/2010/main" val="5661893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B1643886-938E-412C-8642-C6867C09FD0F}" type="slidenum">
              <a:rPr lang="en-US" smtClean="0"/>
              <a:pPr>
                <a:defRPr/>
              </a:pPr>
              <a:t>49</a:t>
            </a:fld>
            <a:endParaRPr lang="en-US"/>
          </a:p>
        </p:txBody>
      </p:sp>
    </p:spTree>
    <p:extLst>
      <p:ext uri="{BB962C8B-B14F-4D97-AF65-F5344CB8AC3E}">
        <p14:creationId xmlns:p14="http://schemas.microsoft.com/office/powerpoint/2010/main" val="613006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Respectful – Oneida and </a:t>
            </a:r>
            <a:r>
              <a:rPr lang="en-US" dirty="0" err="1"/>
              <a:t>stockbridge</a:t>
            </a:r>
            <a:r>
              <a:rPr lang="en-US" dirty="0"/>
              <a:t> were originally from the current</a:t>
            </a:r>
            <a:r>
              <a:rPr lang="en-US" baseline="0" dirty="0"/>
              <a:t> New York Area.  Ho-Chunk moved several times from east to Wisconsin to Nebraska to south Dakota, came back to Wisconsin etc.  Burials, they haven’t always lived where they live now.  There could be burial sites all over the state – only the tribes will know where.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may not be the preferred method by tribes. Expect to do a lot of follow up. Face to face. Meet at their location/convenience.</a:t>
            </a:r>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Tribal Leadership changes frequently</a:t>
            </a:r>
          </a:p>
          <a:p>
            <a:endParaRPr lang="en-US" dirty="0"/>
          </a:p>
        </p:txBody>
      </p:sp>
      <p:sp>
        <p:nvSpPr>
          <p:cNvPr id="4" name="Slide Number Placeholder 3"/>
          <p:cNvSpPr>
            <a:spLocks noGrp="1"/>
          </p:cNvSpPr>
          <p:nvPr>
            <p:ph type="sldNum" sz="quarter" idx="5"/>
          </p:nvPr>
        </p:nvSpPr>
        <p:spPr/>
        <p:txBody>
          <a:bodyPr/>
          <a:lstStyle/>
          <a:p>
            <a:pPr>
              <a:defRPr/>
            </a:pPr>
            <a:fld id="{B1643886-938E-412C-8642-C6867C09FD0F}" type="slidenum">
              <a:rPr lang="en-US" smtClean="0"/>
              <a:pPr>
                <a:defRPr/>
              </a:pPr>
              <a:t>50</a:t>
            </a:fld>
            <a:endParaRPr lang="en-US"/>
          </a:p>
        </p:txBody>
      </p:sp>
    </p:spTree>
    <p:extLst>
      <p:ext uri="{BB962C8B-B14F-4D97-AF65-F5344CB8AC3E}">
        <p14:creationId xmlns:p14="http://schemas.microsoft.com/office/powerpoint/2010/main" val="28714121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Respectful – Oneida and </a:t>
            </a:r>
            <a:r>
              <a:rPr lang="en-US" dirty="0" err="1"/>
              <a:t>stockbridge</a:t>
            </a:r>
            <a:r>
              <a:rPr lang="en-US" dirty="0"/>
              <a:t> were originally from the current</a:t>
            </a:r>
            <a:r>
              <a:rPr lang="en-US" baseline="0" dirty="0"/>
              <a:t> New York Area.  Ho-Chunk moved several times from east to Wisconsin to Nebraska to south Dakota, came back to Wisconsin etc.  Burials, they haven’t always lived where they live now.  There could be burial sites all over the state – only the tribes will know where. </a:t>
            </a:r>
            <a:endParaRPr lang="en-US" dirty="0"/>
          </a:p>
        </p:txBody>
      </p:sp>
      <p:sp>
        <p:nvSpPr>
          <p:cNvPr id="4" name="Slide Number Placeholder 3"/>
          <p:cNvSpPr>
            <a:spLocks noGrp="1"/>
          </p:cNvSpPr>
          <p:nvPr>
            <p:ph type="sldNum" sz="quarter" idx="5"/>
          </p:nvPr>
        </p:nvSpPr>
        <p:spPr/>
        <p:txBody>
          <a:bodyPr/>
          <a:lstStyle/>
          <a:p>
            <a:pPr>
              <a:defRPr/>
            </a:pPr>
            <a:fld id="{B1643886-938E-412C-8642-C6867C09FD0F}" type="slidenum">
              <a:rPr lang="en-US" smtClean="0"/>
              <a:pPr>
                <a:defRPr/>
              </a:pPr>
              <a:t>51</a:t>
            </a:fld>
            <a:endParaRPr lang="en-US"/>
          </a:p>
        </p:txBody>
      </p:sp>
    </p:spTree>
    <p:extLst>
      <p:ext uri="{BB962C8B-B14F-4D97-AF65-F5344CB8AC3E}">
        <p14:creationId xmlns:p14="http://schemas.microsoft.com/office/powerpoint/2010/main" val="4149472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err="1">
                <a:latin typeface="Arial" charset="0"/>
                <a:cs typeface="Arial" charset="0"/>
              </a:rPr>
              <a:t>Remaindermen</a:t>
            </a:r>
            <a:r>
              <a:rPr lang="en-US" baseline="0" dirty="0">
                <a:latin typeface="Arial" charset="0"/>
                <a:cs typeface="Arial" charset="0"/>
              </a:rPr>
              <a:t> have what is referred to as a contingent interest, i.e. an event must happen for their interest to be realized.</a:t>
            </a:r>
            <a:endParaRPr lang="en-US" dirty="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07BF351C-CD70-4140-875D-38A514846205}" type="slidenum">
              <a:rPr lang="en-US" smtClean="0"/>
              <a:pPr>
                <a:defRPr/>
              </a:pPr>
              <a:t>6</a:t>
            </a:fld>
            <a:endParaRPr lang="en-US"/>
          </a:p>
        </p:txBody>
      </p:sp>
    </p:spTree>
    <p:extLst>
      <p:ext uri="{BB962C8B-B14F-4D97-AF65-F5344CB8AC3E}">
        <p14:creationId xmlns:p14="http://schemas.microsoft.com/office/powerpoint/2010/main" val="3686550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1542EF19-4662-43D0-9F0B-F89091D5AD2E}" type="slidenum">
              <a:rPr lang="en-US" smtClean="0"/>
              <a:pPr>
                <a:defRPr/>
              </a:pPr>
              <a:t>7</a:t>
            </a:fld>
            <a:endParaRPr lang="en-US"/>
          </a:p>
        </p:txBody>
      </p:sp>
    </p:spTree>
    <p:extLst>
      <p:ext uri="{BB962C8B-B14F-4D97-AF65-F5344CB8AC3E}">
        <p14:creationId xmlns:p14="http://schemas.microsoft.com/office/powerpoint/2010/main" val="3204385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Arial" charset="0"/>
                <a:cs typeface="Arial" charset="0"/>
              </a:rPr>
              <a:t>Will</a:t>
            </a:r>
            <a:r>
              <a:rPr lang="en-US" baseline="0" dirty="0">
                <a:latin typeface="Arial" charset="0"/>
                <a:cs typeface="Arial" charset="0"/>
              </a:rPr>
              <a:t> need to send copies of appraisals and other jurisdictionally required documents to </a:t>
            </a:r>
            <a:r>
              <a:rPr lang="en-US" baseline="0" dirty="0" err="1">
                <a:latin typeface="Arial" charset="0"/>
                <a:cs typeface="Arial" charset="0"/>
              </a:rPr>
              <a:t>remainderman</a:t>
            </a:r>
            <a:r>
              <a:rPr lang="en-US" baseline="0" dirty="0">
                <a:latin typeface="Arial" charset="0"/>
                <a:cs typeface="Arial" charset="0"/>
              </a:rPr>
              <a:t> as cc’s.</a:t>
            </a:r>
            <a:endParaRPr lang="en-US" dirty="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62E48A59-A3F0-48F3-A1D7-88C9DD3BC67D}" type="slidenum">
              <a:rPr lang="en-US" smtClean="0"/>
              <a:pPr>
                <a:defRPr/>
              </a:pPr>
              <a:t>9</a:t>
            </a:fld>
            <a:endParaRPr lang="en-US"/>
          </a:p>
        </p:txBody>
      </p:sp>
    </p:spTree>
    <p:extLst>
      <p:ext uri="{BB962C8B-B14F-4D97-AF65-F5344CB8AC3E}">
        <p14:creationId xmlns:p14="http://schemas.microsoft.com/office/powerpoint/2010/main" val="2301395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A9241BEB-B9E8-40E1-AF5E-D402211A3279}" type="slidenum">
              <a:rPr lang="en-US" smtClean="0"/>
              <a:pPr>
                <a:defRPr/>
              </a:pPr>
              <a:t>11</a:t>
            </a:fld>
            <a:endParaRPr lang="en-US"/>
          </a:p>
        </p:txBody>
      </p:sp>
    </p:spTree>
    <p:extLst>
      <p:ext uri="{BB962C8B-B14F-4D97-AF65-F5344CB8AC3E}">
        <p14:creationId xmlns:p14="http://schemas.microsoft.com/office/powerpoint/2010/main" val="3682386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62BBC077-D707-40B7-9698-BEA7A417DC65}" type="slidenum">
              <a:rPr lang="en-US" smtClean="0"/>
              <a:pPr>
                <a:defRPr/>
              </a:pPr>
              <a:t>12</a:t>
            </a:fld>
            <a:endParaRPr lang="en-US"/>
          </a:p>
        </p:txBody>
      </p:sp>
    </p:spTree>
    <p:extLst>
      <p:ext uri="{BB962C8B-B14F-4D97-AF65-F5344CB8AC3E}">
        <p14:creationId xmlns:p14="http://schemas.microsoft.com/office/powerpoint/2010/main" val="2446267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Judgment of foreclosure does not mean</a:t>
            </a:r>
            <a:r>
              <a:rPr lang="en-US" baseline="0" dirty="0"/>
              <a:t> sale.  We can continue to pursue acquisition via eminent domain process.</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18</a:t>
            </a:fld>
            <a:endParaRPr lang="en-US"/>
          </a:p>
        </p:txBody>
      </p:sp>
    </p:spTree>
    <p:extLst>
      <p:ext uri="{BB962C8B-B14F-4D97-AF65-F5344CB8AC3E}">
        <p14:creationId xmlns:p14="http://schemas.microsoft.com/office/powerpoint/2010/main" val="3861052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8"/>
          <p:cNvSpPr>
            <a:spLocks noGrp="1"/>
          </p:cNvSpPr>
          <p:nvPr>
            <p:ph type="ctrTitle"/>
          </p:nvPr>
        </p:nvSpPr>
        <p:spPr>
          <a:xfrm>
            <a:off x="685800" y="1752601"/>
            <a:ext cx="7772400" cy="1829761"/>
          </a:xfrm>
        </p:spPr>
        <p:txBody>
          <a:bodyPr anchor="b"/>
          <a:lstStyle>
            <a:lvl1pPr algn="r">
              <a:defRPr sz="4800" b="1">
                <a:solidFill>
                  <a:srgbClr val="213681"/>
                </a:solidFill>
                <a:effectLst>
                  <a:outerShdw blurRad="31750" dist="25400" dir="5400000" algn="tl" rotWithShape="0">
                    <a:srgbClr val="000000">
                      <a:alpha val="25000"/>
                    </a:srgbClr>
                  </a:outerShdw>
                </a:effectLst>
              </a:defRPr>
            </a:lvl1pPr>
            <a:extLst/>
          </a:lstStyle>
          <a:p>
            <a:r>
              <a:rPr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0A2AD120-39C9-4762-9808-4997980F331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89C35698-ECFA-45D4-B95F-4F52958123E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5" name="Content Placeholder 4"/>
          <p:cNvSpPr>
            <a:spLocks noGrp="1"/>
          </p:cNvSpPr>
          <p:nvPr>
            <p:ph sz="quarter" idx="2"/>
          </p:nvPr>
        </p:nvSpPr>
        <p:spPr>
          <a:xfrm>
            <a:off x="457200" y="1444294"/>
            <a:ext cx="4040188"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4D1A753E-EC79-4AA7-8B4D-F379B7F83DE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DB104AA0-9F21-4485-B088-466B0F30090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664698"/>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dirty="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C38AFE01-58B7-4B7A-B8D5-787EBD0E15C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96E48EDD-1FD1-4C50-94FF-D58D47BF009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E0710924-D447-41AA-9A85-433CA037B1E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p:cNvSpPr/>
          <p:nvPr userDrawn="1"/>
        </p:nvSpPr>
        <p:spPr>
          <a:xfrm flipV="1">
            <a:off x="0" y="5206360"/>
            <a:ext cx="9144000" cy="171204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15026 h 23922"/>
              <a:gd name="connsiteX1" fmla="*/ 21600 w 21600"/>
              <a:gd name="connsiteY1" fmla="*/ 0 h 23922"/>
              <a:gd name="connsiteX2" fmla="*/ 21600 w 21600"/>
              <a:gd name="connsiteY2" fmla="*/ 17322 h 23922"/>
              <a:gd name="connsiteX3" fmla="*/ 0 w 21600"/>
              <a:gd name="connsiteY3" fmla="*/ 20172 h 23922"/>
              <a:gd name="connsiteX4" fmla="*/ 0 w 21600"/>
              <a:gd name="connsiteY4" fmla="*/ 15026 h 23922"/>
              <a:gd name="connsiteX0" fmla="*/ 0 w 21600"/>
              <a:gd name="connsiteY0" fmla="*/ 0 h 8896"/>
              <a:gd name="connsiteX1" fmla="*/ 21600 w 21600"/>
              <a:gd name="connsiteY1" fmla="*/ 0 h 8896"/>
              <a:gd name="connsiteX2" fmla="*/ 21600 w 21600"/>
              <a:gd name="connsiteY2" fmla="*/ 2296 h 8896"/>
              <a:gd name="connsiteX3" fmla="*/ 0 w 21600"/>
              <a:gd name="connsiteY3" fmla="*/ 5146 h 8896"/>
              <a:gd name="connsiteX4" fmla="*/ 0 w 21600"/>
              <a:gd name="connsiteY4" fmla="*/ 0 h 8896"/>
              <a:gd name="connsiteX0" fmla="*/ 0 w 10000"/>
              <a:gd name="connsiteY0" fmla="*/ 0 h 10000"/>
              <a:gd name="connsiteX1" fmla="*/ 10000 w 10000"/>
              <a:gd name="connsiteY1" fmla="*/ 0 h 10000"/>
              <a:gd name="connsiteX2" fmla="*/ 10000 w 10000"/>
              <a:gd name="connsiteY2" fmla="*/ 3704 h 10000"/>
              <a:gd name="connsiteX3" fmla="*/ 0 w 10000"/>
              <a:gd name="connsiteY3" fmla="*/ 5785 h 10000"/>
              <a:gd name="connsiteX4" fmla="*/ 0 w 10000"/>
              <a:gd name="connsiteY4" fmla="*/ 0 h 10000"/>
              <a:gd name="connsiteX0" fmla="*/ 0 w 10000"/>
              <a:gd name="connsiteY0" fmla="*/ 367 h 10367"/>
              <a:gd name="connsiteX1" fmla="*/ 10000 w 10000"/>
              <a:gd name="connsiteY1" fmla="*/ 367 h 10367"/>
              <a:gd name="connsiteX2" fmla="*/ 10000 w 10000"/>
              <a:gd name="connsiteY2" fmla="*/ 4071 h 10367"/>
              <a:gd name="connsiteX3" fmla="*/ 0 w 10000"/>
              <a:gd name="connsiteY3" fmla="*/ 6152 h 10367"/>
              <a:gd name="connsiteX4" fmla="*/ 0 w 10000"/>
              <a:gd name="connsiteY4" fmla="*/ 367 h 10367"/>
              <a:gd name="connsiteX0" fmla="*/ 0 w 10000"/>
              <a:gd name="connsiteY0" fmla="*/ 367 h 8620"/>
              <a:gd name="connsiteX1" fmla="*/ 10000 w 10000"/>
              <a:gd name="connsiteY1" fmla="*/ 367 h 8620"/>
              <a:gd name="connsiteX2" fmla="*/ 10000 w 10000"/>
              <a:gd name="connsiteY2" fmla="*/ 4071 h 8620"/>
              <a:gd name="connsiteX3" fmla="*/ 0 w 10000"/>
              <a:gd name="connsiteY3" fmla="*/ 6152 h 8620"/>
              <a:gd name="connsiteX4" fmla="*/ 0 w 10000"/>
              <a:gd name="connsiteY4" fmla="*/ 367 h 8620"/>
              <a:gd name="connsiteX0" fmla="*/ 0 w 10000"/>
              <a:gd name="connsiteY0" fmla="*/ 426 h 12067"/>
              <a:gd name="connsiteX1" fmla="*/ 10000 w 10000"/>
              <a:gd name="connsiteY1" fmla="*/ 426 h 12067"/>
              <a:gd name="connsiteX2" fmla="*/ 10000 w 10000"/>
              <a:gd name="connsiteY2" fmla="*/ 4723 h 12067"/>
              <a:gd name="connsiteX3" fmla="*/ 0 w 10000"/>
              <a:gd name="connsiteY3" fmla="*/ 7137 h 12067"/>
              <a:gd name="connsiteX4" fmla="*/ 0 w 10000"/>
              <a:gd name="connsiteY4" fmla="*/ 426 h 1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067">
                <a:moveTo>
                  <a:pt x="0" y="426"/>
                </a:moveTo>
                <a:lnTo>
                  <a:pt x="10000" y="426"/>
                </a:lnTo>
                <a:lnTo>
                  <a:pt x="10000" y="4723"/>
                </a:lnTo>
                <a:cubicBezTo>
                  <a:pt x="8802" y="0"/>
                  <a:pt x="3211" y="12067"/>
                  <a:pt x="0" y="7137"/>
                </a:cubicBezTo>
                <a:lnTo>
                  <a:pt x="0" y="426"/>
                </a:lnTo>
                <a:close/>
              </a:path>
            </a:pathLst>
          </a:custGeom>
          <a:blipFill>
            <a:blip r:embed="rId9" cstate="print"/>
            <a:stretch>
              <a:fillRect t="-50000"/>
            </a:stretch>
          </a:blipFill>
          <a:ln>
            <a:noFill/>
          </a:ln>
          <a:effectLst>
            <a:innerShdw blurRad="63500" dist="50800" dir="16200000">
              <a:prstClr val="black">
                <a:alpha val="50000"/>
              </a:prstClr>
            </a:inn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itle Placeholder 8"/>
          <p:cNvSpPr>
            <a:spLocks noGrp="1"/>
          </p:cNvSpPr>
          <p:nvPr>
            <p:ph type="title"/>
          </p:nvPr>
        </p:nvSpPr>
        <p:spPr>
          <a:xfrm>
            <a:off x="457200" y="533400"/>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dirty="0"/>
              <a:t>Click to edit Master title style</a:t>
            </a:r>
          </a:p>
        </p:txBody>
      </p:sp>
      <p:sp>
        <p:nvSpPr>
          <p:cNvPr id="1030" name="Text Placeholder 29"/>
          <p:cNvSpPr>
            <a:spLocks noGrp="1"/>
          </p:cNvSpPr>
          <p:nvPr>
            <p:ph type="body" idx="1"/>
          </p:nvPr>
        </p:nvSpPr>
        <p:spPr bwMode="auto">
          <a:xfrm>
            <a:off x="457200" y="1676400"/>
            <a:ext cx="8229600" cy="387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descr="WisDOTlogo.gif"/>
          <p:cNvPicPr>
            <a:picLocks noChangeAspect="1"/>
          </p:cNvPicPr>
          <p:nvPr userDrawn="1"/>
        </p:nvPicPr>
        <p:blipFill>
          <a:blip r:embed="rId10" cstate="print"/>
          <a:stretch>
            <a:fillRect/>
          </a:stretch>
        </p:blipFill>
        <p:spPr>
          <a:xfrm>
            <a:off x="308002" y="5943600"/>
            <a:ext cx="762000" cy="762000"/>
          </a:xfrm>
          <a:prstGeom prst="ellipse">
            <a:avLst/>
          </a:prstGeom>
          <a:ln w="38100" cap="rnd" cmpd="sng">
            <a:solidFill>
              <a:schemeClr val="bg1"/>
            </a:solidFill>
          </a:ln>
          <a:effectLst>
            <a:outerShdw blurRad="50800" dist="38100" dir="5400000" algn="t" rotWithShape="0">
              <a:srgbClr val="213681">
                <a:alpha val="40000"/>
              </a:srgbClr>
            </a:outerShdw>
          </a:effectLst>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Lst>
  <p:hf hdr="0" ftr="0"/>
  <p:txStyles>
    <p:title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20.png"/><Relationship Id="rId3" Type="http://schemas.openxmlformats.org/officeDocument/2006/relationships/image" Target="../media/image11.jpg"/><Relationship Id="rId7" Type="http://schemas.openxmlformats.org/officeDocument/2006/relationships/image" Target="../media/image15.jpg"/><Relationship Id="rId12"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4.jpeg"/><Relationship Id="rId11" Type="http://schemas.openxmlformats.org/officeDocument/2006/relationships/hyperlink" Target="https://www.google.com/url?sa=i&amp;rct=j&amp;q=&amp;esrc=s&amp;source=images&amp;cd=&amp;cad=rja&amp;uact=8&amp;ved=0ahUKEwjZ9busq6XWAhVn7oMKHXUeANQQjRwIBw&amp;url=https://www.pinterest.com/drumbeat1/tribal-flags-and-seal/&amp;psig=AFQjCNEjgZmwUav7RDl4_UqOFf3pPhoHBw&amp;ust=1505501242862002" TargetMode="External"/><Relationship Id="rId5" Type="http://schemas.openxmlformats.org/officeDocument/2006/relationships/image" Target="../media/image13.gif"/><Relationship Id="rId15" Type="http://schemas.openxmlformats.org/officeDocument/2006/relationships/image" Target="../media/image21.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jpg"/><Relationship Id="rId14" Type="http://schemas.openxmlformats.org/officeDocument/2006/relationships/hyperlink" Target="https://www.google.com/url?sa=i&amp;rct=j&amp;q=&amp;esrc=s&amp;source=images&amp;cd=&amp;cad=rja&amp;uact=8&amp;ved=0ahUKEwiF6ojvp6XWAhWIz4MKHZmJDwMQjRwIBw&amp;url=https://www.pinterest.com/ccathel/the-mohican-nation/&amp;psig=AFQjCNFY89kcn5KgScWSft5aZ4OjZeU_rw&amp;ust=1505499768234075"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905000"/>
            <a:ext cx="4697974" cy="2642611"/>
          </a:xfrm>
          <a:prstGeom prst="rect">
            <a:avLst/>
          </a:prstGeom>
        </p:spPr>
      </p:pic>
      <p:sp>
        <p:nvSpPr>
          <p:cNvPr id="2" name="Title 1"/>
          <p:cNvSpPr>
            <a:spLocks noGrp="1"/>
          </p:cNvSpPr>
          <p:nvPr>
            <p:ph type="ctrTitle"/>
          </p:nvPr>
        </p:nvSpPr>
        <p:spPr>
          <a:xfrm>
            <a:off x="688258" y="-65691"/>
            <a:ext cx="7772400" cy="1829761"/>
          </a:xfrm>
        </p:spPr>
        <p:txBody>
          <a:bodyPr>
            <a:normAutofit/>
          </a:bodyPr>
          <a:lstStyle/>
          <a:p>
            <a:pPr algn="ctr"/>
            <a:r>
              <a:rPr lang="en-US" dirty="0">
                <a:effectLst/>
              </a:rPr>
              <a:t>Negotiating Complex Acquisition </a:t>
            </a:r>
          </a:p>
        </p:txBody>
      </p:sp>
      <p:sp>
        <p:nvSpPr>
          <p:cNvPr id="9219" name="Subtitle 2"/>
          <p:cNvSpPr>
            <a:spLocks noGrp="1"/>
          </p:cNvSpPr>
          <p:nvPr>
            <p:ph type="subTitle" idx="1"/>
          </p:nvPr>
        </p:nvSpPr>
        <p:spPr>
          <a:xfrm>
            <a:off x="1143000" y="3733800"/>
            <a:ext cx="7772400" cy="2362200"/>
          </a:xfrm>
        </p:spPr>
        <p:txBody>
          <a:bodyPr/>
          <a:lstStyle/>
          <a:p>
            <a:pPr marR="0" eaLnBrk="1" hangingPunct="1"/>
            <a:r>
              <a:rPr lang="en-US" b="1" dirty="0"/>
              <a:t>Drew S. Jelinski - </a:t>
            </a:r>
            <a:r>
              <a:rPr lang="en-US" b="1" dirty="0" err="1"/>
              <a:t>WisDOT</a:t>
            </a:r>
            <a:endParaRPr lang="en-US" b="1" dirty="0"/>
          </a:p>
          <a:p>
            <a:pPr marR="0" eaLnBrk="1" hangingPunct="1"/>
            <a:r>
              <a:rPr lang="en-US" b="1" dirty="0"/>
              <a:t>Niccole Smith – WisDOT</a:t>
            </a:r>
          </a:p>
          <a:p>
            <a:pPr marR="0" eaLnBrk="1" hangingPunct="1"/>
            <a:r>
              <a:rPr lang="en-US" b="1" dirty="0"/>
              <a:t>Curt Van Erem - </a:t>
            </a:r>
            <a:r>
              <a:rPr lang="en-US" b="1" dirty="0" err="1"/>
              <a:t>WisDOT</a:t>
            </a:r>
            <a:endParaRPr lang="en-US" b="1" dirty="0"/>
          </a:p>
          <a:p>
            <a:pPr marR="0" eaLnBrk="1" hangingPunct="1"/>
            <a:r>
              <a:rPr lang="en-US" dirty="0"/>
              <a:t>September 27, 2017 </a:t>
            </a:r>
          </a:p>
          <a:p>
            <a:pPr marR="0" eaLnBrk="1" hangingPunct="1"/>
            <a:r>
              <a:rPr lang="en-US" dirty="0"/>
              <a:t>Marshfield, WI</a:t>
            </a:r>
          </a:p>
        </p:txBody>
      </p:sp>
    </p:spTree>
    <p:extLst>
      <p:ext uri="{BB962C8B-B14F-4D97-AF65-F5344CB8AC3E}">
        <p14:creationId xmlns:p14="http://schemas.microsoft.com/office/powerpoint/2010/main" val="2433050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4495800" cy="4267200"/>
          </a:xfrm>
        </p:spPr>
        <p:txBody>
          <a:bodyPr/>
          <a:lstStyle/>
          <a:p>
            <a:pPr marL="109537" indent="0">
              <a:buNone/>
              <a:defRPr/>
            </a:pPr>
            <a:r>
              <a:rPr lang="en-US" dirty="0"/>
              <a:t>What is a Trust?</a:t>
            </a:r>
          </a:p>
          <a:p>
            <a:pPr lvl="1">
              <a:defRPr/>
            </a:pPr>
            <a:r>
              <a:rPr lang="en-US" dirty="0"/>
              <a:t>A trust agreement is a document that spells out the rules that you want followed for property held in trust for your beneficiaries. Common objectives for trusts are to reduce the estate tax liability, to protect property in the estate, and to avoid probate. </a:t>
            </a:r>
          </a:p>
        </p:txBody>
      </p:sp>
      <p:sp>
        <p:nvSpPr>
          <p:cNvPr id="2" name="Title 1"/>
          <p:cNvSpPr>
            <a:spLocks noGrp="1"/>
          </p:cNvSpPr>
          <p:nvPr>
            <p:ph type="title"/>
          </p:nvPr>
        </p:nvSpPr>
        <p:spPr>
          <a:xfrm>
            <a:off x="457200" y="152400"/>
            <a:ext cx="8229600" cy="1143000"/>
          </a:xfrm>
        </p:spPr>
        <p:txBody>
          <a:bodyPr/>
          <a:lstStyle/>
          <a:p>
            <a:pPr algn="ctr">
              <a:defRPr/>
            </a:pPr>
            <a:r>
              <a:rPr lang="en-US" dirty="0"/>
              <a:t>Trusts</a:t>
            </a:r>
          </a:p>
        </p:txBody>
      </p:sp>
      <p:sp>
        <p:nvSpPr>
          <p:cNvPr id="5" name="Slide Number Placeholder 4"/>
          <p:cNvSpPr>
            <a:spLocks noGrp="1"/>
          </p:cNvSpPr>
          <p:nvPr>
            <p:ph type="sldNum" sz="quarter" idx="10"/>
          </p:nvPr>
        </p:nvSpPr>
        <p:spPr/>
        <p:txBody>
          <a:bodyPr/>
          <a:lstStyle/>
          <a:p>
            <a:pPr>
              <a:defRPr/>
            </a:pPr>
            <a:fld id="{67E4074B-BD1B-44B4-A2EC-A191806D567A}" type="slidenum">
              <a:rPr lang="en-US" smtClean="0"/>
              <a:pPr>
                <a:defRPr/>
              </a:pPr>
              <a:t>10</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38146">
            <a:off x="5575318" y="1944289"/>
            <a:ext cx="2865396" cy="28844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78066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19050"/>
            <a:ext cx="8229600" cy="1143000"/>
          </a:xfrm>
        </p:spPr>
        <p:txBody>
          <a:bodyPr/>
          <a:lstStyle/>
          <a:p>
            <a:pPr algn="ctr">
              <a:defRPr/>
            </a:pPr>
            <a:r>
              <a:rPr lang="en-US" dirty="0"/>
              <a:t>Common Types of Trusts</a:t>
            </a:r>
          </a:p>
        </p:txBody>
      </p:sp>
      <p:sp>
        <p:nvSpPr>
          <p:cNvPr id="15363" name="Text Placeholder 2"/>
          <p:cNvSpPr>
            <a:spLocks noGrp="1"/>
          </p:cNvSpPr>
          <p:nvPr>
            <p:ph sz="quarter" idx="2"/>
          </p:nvPr>
        </p:nvSpPr>
        <p:spPr>
          <a:xfrm>
            <a:off x="331787" y="990600"/>
            <a:ext cx="4040188" cy="4552950"/>
          </a:xfrm>
        </p:spPr>
        <p:txBody>
          <a:bodyPr>
            <a:noAutofit/>
          </a:bodyPr>
          <a:lstStyle/>
          <a:p>
            <a:pPr marL="109537" indent="0">
              <a:buNone/>
              <a:defRPr/>
            </a:pPr>
            <a:r>
              <a:rPr lang="en-US" sz="1900" u="sng" dirty="0"/>
              <a:t>Living Trust</a:t>
            </a:r>
          </a:p>
          <a:p>
            <a:pPr lvl="1">
              <a:defRPr/>
            </a:pPr>
            <a:r>
              <a:rPr lang="en-US" sz="1900" dirty="0"/>
              <a:t>Created while owner is alive to control property</a:t>
            </a:r>
          </a:p>
          <a:p>
            <a:pPr lvl="1">
              <a:defRPr/>
            </a:pPr>
            <a:endParaRPr lang="en-US" sz="1200" dirty="0"/>
          </a:p>
          <a:p>
            <a:pPr lvl="1">
              <a:defRPr/>
            </a:pPr>
            <a:r>
              <a:rPr lang="en-US" sz="1900" dirty="0"/>
              <a:t>Owner is usually trustee  </a:t>
            </a:r>
          </a:p>
          <a:p>
            <a:pPr lvl="1">
              <a:defRPr/>
            </a:pPr>
            <a:endParaRPr lang="en-US" sz="1200" dirty="0"/>
          </a:p>
          <a:p>
            <a:pPr lvl="1">
              <a:defRPr/>
            </a:pPr>
            <a:r>
              <a:rPr lang="en-US" sz="1900" dirty="0"/>
              <a:t>Property is treated the same for tax purposes as if owned in owner’s name</a:t>
            </a:r>
          </a:p>
          <a:p>
            <a:pPr lvl="1">
              <a:defRPr/>
            </a:pPr>
            <a:endParaRPr lang="en-US" sz="1200" dirty="0"/>
          </a:p>
          <a:p>
            <a:pPr lvl="1">
              <a:defRPr/>
            </a:pPr>
            <a:r>
              <a:rPr lang="en-US" sz="1900" dirty="0"/>
              <a:t>The trustee then takes control of property after owner’s death and administers the trust in the same manner as a trust created by will </a:t>
            </a:r>
          </a:p>
        </p:txBody>
      </p:sp>
      <p:sp>
        <p:nvSpPr>
          <p:cNvPr id="4" name="Content Placeholder 3"/>
          <p:cNvSpPr>
            <a:spLocks noGrp="1"/>
          </p:cNvSpPr>
          <p:nvPr>
            <p:ph sz="quarter" idx="4"/>
          </p:nvPr>
        </p:nvSpPr>
        <p:spPr>
          <a:xfrm>
            <a:off x="4473575" y="990600"/>
            <a:ext cx="4041775" cy="4876800"/>
          </a:xfrm>
        </p:spPr>
        <p:txBody>
          <a:bodyPr>
            <a:noAutofit/>
          </a:bodyPr>
          <a:lstStyle/>
          <a:p>
            <a:pPr marL="109537" indent="0">
              <a:buNone/>
            </a:pPr>
            <a:r>
              <a:rPr lang="en-US" sz="1900" u="sng" dirty="0"/>
              <a:t>Trust Created by Will</a:t>
            </a:r>
          </a:p>
          <a:p>
            <a:pPr lvl="1"/>
            <a:r>
              <a:rPr lang="en-US" sz="1900" dirty="0"/>
              <a:t>Created upon death</a:t>
            </a:r>
          </a:p>
          <a:p>
            <a:pPr lvl="1"/>
            <a:endParaRPr lang="en-US" sz="1200" dirty="0"/>
          </a:p>
          <a:p>
            <a:pPr lvl="1"/>
            <a:r>
              <a:rPr lang="en-US" sz="1900" dirty="0"/>
              <a:t>Holds property for another person's benefit (beneficiary)</a:t>
            </a:r>
          </a:p>
          <a:p>
            <a:pPr lvl="1"/>
            <a:endParaRPr lang="en-US" sz="1200" dirty="0"/>
          </a:p>
          <a:p>
            <a:pPr lvl="1"/>
            <a:r>
              <a:rPr lang="en-US" sz="1900" dirty="0"/>
              <a:t>A trustee is designated to oversee the trust. The trustee can be an individual or an institution like a bank or trust company </a:t>
            </a:r>
          </a:p>
          <a:p>
            <a:pPr lvl="1"/>
            <a:endParaRPr lang="en-US" sz="1200" dirty="0"/>
          </a:p>
          <a:p>
            <a:pPr lvl="1"/>
            <a:r>
              <a:rPr lang="en-US" sz="1900" dirty="0"/>
              <a:t>The trustee is responsible for protecting the assets, paying out income earned, and terminating the trust as will requires </a:t>
            </a:r>
          </a:p>
          <a:p>
            <a:endParaRPr lang="en-US" dirty="0"/>
          </a:p>
        </p:txBody>
      </p:sp>
      <p:sp>
        <p:nvSpPr>
          <p:cNvPr id="5" name="Slide Number Placeholder 4"/>
          <p:cNvSpPr>
            <a:spLocks noGrp="1"/>
          </p:cNvSpPr>
          <p:nvPr>
            <p:ph type="sldNum" sz="quarter" idx="10"/>
          </p:nvPr>
        </p:nvSpPr>
        <p:spPr/>
        <p:txBody>
          <a:bodyPr/>
          <a:lstStyle/>
          <a:p>
            <a:pPr>
              <a:defRPr/>
            </a:pPr>
            <a:fld id="{FE8DA7DB-9C58-413F-B195-668E1C08C842}" type="slidenum">
              <a:rPr lang="en-US" smtClean="0"/>
              <a:pPr>
                <a:defRPr/>
              </a:pPr>
              <a:t>11</a:t>
            </a:fld>
            <a:endParaRPr lang="en-US" dirty="0"/>
          </a:p>
        </p:txBody>
      </p:sp>
    </p:spTree>
    <p:extLst>
      <p:ext uri="{BB962C8B-B14F-4D97-AF65-F5344CB8AC3E}">
        <p14:creationId xmlns:p14="http://schemas.microsoft.com/office/powerpoint/2010/main" val="6018989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400050" y="1231900"/>
            <a:ext cx="8229600" cy="4800600"/>
          </a:xfrm>
        </p:spPr>
        <p:txBody>
          <a:bodyPr>
            <a:noAutofit/>
          </a:bodyPr>
          <a:lstStyle/>
          <a:p>
            <a:r>
              <a:rPr lang="en-US" sz="2400" dirty="0"/>
              <a:t>Request the trust document if the trustee is not known</a:t>
            </a:r>
          </a:p>
          <a:p>
            <a:endParaRPr lang="en-US" sz="1400" dirty="0"/>
          </a:p>
          <a:p>
            <a:r>
              <a:rPr lang="en-US" sz="2400" dirty="0"/>
              <a:t>Unless </a:t>
            </a:r>
            <a:r>
              <a:rPr lang="en-US" sz="2400" dirty="0" err="1"/>
              <a:t>WisDOT</a:t>
            </a:r>
            <a:r>
              <a:rPr lang="en-US" sz="2400" dirty="0"/>
              <a:t> knows or has reason to know a trustee lacks authority to convey property, </a:t>
            </a:r>
            <a:r>
              <a:rPr lang="en-US" sz="2400" dirty="0" err="1"/>
              <a:t>WisDOT</a:t>
            </a:r>
            <a:r>
              <a:rPr lang="en-US" sz="2400" dirty="0"/>
              <a:t> may rely on a trustee’s assertions as to his/her authority to convey real estate that is property of the trust. Wis. Stats. § 701.19(11)</a:t>
            </a:r>
          </a:p>
          <a:p>
            <a:endParaRPr lang="en-US" sz="1400" dirty="0"/>
          </a:p>
          <a:p>
            <a:r>
              <a:rPr lang="en-US" sz="2400" dirty="0"/>
              <a:t>Use a trustee’s deed-trustee cannot warranty the property’s title</a:t>
            </a:r>
          </a:p>
          <a:p>
            <a:endParaRPr lang="en-US" sz="1400" dirty="0"/>
          </a:p>
          <a:p>
            <a:r>
              <a:rPr lang="en-US" sz="2400" dirty="0"/>
              <a:t>Consult REPM 3.5.9 for guidance</a:t>
            </a:r>
          </a:p>
        </p:txBody>
      </p:sp>
      <p:sp>
        <p:nvSpPr>
          <p:cNvPr id="3" name="Title 2"/>
          <p:cNvSpPr>
            <a:spLocks noGrp="1"/>
          </p:cNvSpPr>
          <p:nvPr>
            <p:ph type="title"/>
          </p:nvPr>
        </p:nvSpPr>
        <p:spPr>
          <a:xfrm>
            <a:off x="381000" y="69850"/>
            <a:ext cx="8229600" cy="1143000"/>
          </a:xfrm>
        </p:spPr>
        <p:txBody>
          <a:bodyPr/>
          <a:lstStyle/>
          <a:p>
            <a:pPr>
              <a:defRPr/>
            </a:pPr>
            <a:r>
              <a:rPr lang="en-US" dirty="0"/>
              <a:t>Getting Signatures</a:t>
            </a:r>
          </a:p>
        </p:txBody>
      </p:sp>
      <p:sp>
        <p:nvSpPr>
          <p:cNvPr id="4" name="Slide Number Placeholder 3"/>
          <p:cNvSpPr>
            <a:spLocks noGrp="1"/>
          </p:cNvSpPr>
          <p:nvPr>
            <p:ph type="sldNum" sz="quarter" idx="10"/>
          </p:nvPr>
        </p:nvSpPr>
        <p:spPr/>
        <p:txBody>
          <a:bodyPr/>
          <a:lstStyle/>
          <a:p>
            <a:pPr>
              <a:defRPr/>
            </a:pPr>
            <a:fld id="{B26D5144-BC39-4ABE-8D08-25D35D1827C4}" type="slidenum">
              <a:rPr lang="en-US" smtClean="0"/>
              <a:pPr>
                <a:defRPr/>
              </a:pPr>
              <a:t>12</a:t>
            </a:fld>
            <a:endParaRPr lang="en-US" dirty="0"/>
          </a:p>
        </p:txBody>
      </p:sp>
    </p:spTree>
    <p:extLst>
      <p:ext uri="{BB962C8B-B14F-4D97-AF65-F5344CB8AC3E}">
        <p14:creationId xmlns:p14="http://schemas.microsoft.com/office/powerpoint/2010/main" val="37517558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4987" y="250106"/>
            <a:ext cx="8229600" cy="3873500"/>
          </a:xfrm>
        </p:spPr>
        <p:txBody>
          <a:bodyPr/>
          <a:lstStyle/>
          <a:p>
            <a:pPr marL="109537" indent="0" algn="ctr">
              <a:buNone/>
            </a:pPr>
            <a:r>
              <a:rPr lang="en-US" sz="6000" dirty="0"/>
              <a:t>What is Foreclosure?</a:t>
            </a:r>
          </a:p>
          <a:p>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13</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1905000"/>
            <a:ext cx="4861476" cy="3276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1113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9950"/>
            <a:ext cx="8229600" cy="3873500"/>
          </a:xfrm>
        </p:spPr>
        <p:txBody>
          <a:bodyPr/>
          <a:lstStyle/>
          <a:p>
            <a:r>
              <a:rPr lang="en-US" dirty="0"/>
              <a:t>Foreclosure:  the process by which the lender has the collateral (the mortgaged real estate) sold and has the proceeds of the sale applied to the debt owed under the note.</a:t>
            </a:r>
          </a:p>
          <a:p>
            <a:endParaRPr lang="en-US" dirty="0"/>
          </a:p>
        </p:txBody>
      </p:sp>
      <p:sp>
        <p:nvSpPr>
          <p:cNvPr id="3" name="Title 2"/>
          <p:cNvSpPr>
            <a:spLocks noGrp="1"/>
          </p:cNvSpPr>
          <p:nvPr>
            <p:ph type="title"/>
          </p:nvPr>
        </p:nvSpPr>
        <p:spPr>
          <a:xfrm>
            <a:off x="381000" y="304800"/>
            <a:ext cx="8229600" cy="1143000"/>
          </a:xfrm>
        </p:spPr>
        <p:txBody>
          <a:bodyPr/>
          <a:lstStyle/>
          <a:p>
            <a:r>
              <a:rPr lang="en-US" dirty="0"/>
              <a:t>Foreclosure</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14</a:t>
            </a:fld>
            <a:endParaRPr lang="en-US" dirty="0"/>
          </a:p>
        </p:txBody>
      </p:sp>
    </p:spTree>
    <p:extLst>
      <p:ext uri="{BB962C8B-B14F-4D97-AF65-F5344CB8AC3E}">
        <p14:creationId xmlns:p14="http://schemas.microsoft.com/office/powerpoint/2010/main" val="4108507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382000" cy="4495800"/>
          </a:xfrm>
        </p:spPr>
        <p:txBody>
          <a:bodyPr>
            <a:noAutofit/>
          </a:bodyPr>
          <a:lstStyle/>
          <a:p>
            <a:r>
              <a:rPr lang="en-US" sz="2000" b="1" dirty="0"/>
              <a:t>Mortgagor:  </a:t>
            </a:r>
            <a:r>
              <a:rPr lang="en-US" sz="2000" dirty="0"/>
              <a:t>the property owner, who gives a mortgage on real estate to the lender as collateral for the loan.</a:t>
            </a:r>
          </a:p>
          <a:p>
            <a:endParaRPr lang="en-US" sz="2000" dirty="0"/>
          </a:p>
          <a:p>
            <a:r>
              <a:rPr lang="en-US" sz="2000" b="1" dirty="0"/>
              <a:t>Debtor: </a:t>
            </a:r>
            <a:r>
              <a:rPr lang="en-US" sz="2000" dirty="0"/>
              <a:t>the person who promises to pay money to the bank by signing the note.</a:t>
            </a:r>
          </a:p>
          <a:p>
            <a:pPr lvl="1"/>
            <a:r>
              <a:rPr lang="en-US" sz="2000" dirty="0"/>
              <a:t>The debtor and the mortgagor can be different people.</a:t>
            </a:r>
          </a:p>
          <a:p>
            <a:pPr lvl="1"/>
            <a:r>
              <a:rPr lang="en-US" sz="2000" dirty="0"/>
              <a:t>Secure business debt of corporation with mortgage on personal residence, for example.</a:t>
            </a:r>
          </a:p>
          <a:p>
            <a:pPr lvl="1"/>
            <a:r>
              <a:rPr lang="en-US" sz="2000" dirty="0"/>
              <a:t>Grandpa might mortgage his house to provide security for loan by bank to his grandson.</a:t>
            </a:r>
          </a:p>
          <a:p>
            <a:pPr lvl="1"/>
            <a:endParaRPr lang="en-US" sz="2000" dirty="0"/>
          </a:p>
          <a:p>
            <a:r>
              <a:rPr lang="en-US" sz="2000" b="1" dirty="0"/>
              <a:t>Mortgagee:  </a:t>
            </a:r>
            <a:r>
              <a:rPr lang="en-US" sz="2000" dirty="0"/>
              <a:t>the lender, who provides a loan in exchange for a mortgage and lien on the real estate.</a:t>
            </a:r>
          </a:p>
          <a:p>
            <a:endParaRPr lang="en-US" dirty="0"/>
          </a:p>
        </p:txBody>
      </p:sp>
      <p:sp>
        <p:nvSpPr>
          <p:cNvPr id="3" name="Title 2"/>
          <p:cNvSpPr>
            <a:spLocks noGrp="1"/>
          </p:cNvSpPr>
          <p:nvPr>
            <p:ph type="title"/>
          </p:nvPr>
        </p:nvSpPr>
        <p:spPr>
          <a:xfrm>
            <a:off x="457200" y="177800"/>
            <a:ext cx="8229600" cy="1143000"/>
          </a:xfrm>
        </p:spPr>
        <p:txBody>
          <a:bodyPr/>
          <a:lstStyle/>
          <a:p>
            <a:pPr algn="ctr"/>
            <a:r>
              <a:rPr lang="en-US" dirty="0"/>
              <a:t>Who are the major players?</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15</a:t>
            </a:fld>
            <a:endParaRPr lang="en-US" dirty="0"/>
          </a:p>
        </p:txBody>
      </p:sp>
    </p:spTree>
    <p:extLst>
      <p:ext uri="{BB962C8B-B14F-4D97-AF65-F5344CB8AC3E}">
        <p14:creationId xmlns:p14="http://schemas.microsoft.com/office/powerpoint/2010/main" val="693189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 y="1524000"/>
            <a:ext cx="8229600" cy="4318000"/>
          </a:xfrm>
        </p:spPr>
        <p:txBody>
          <a:bodyPr>
            <a:normAutofit fontScale="92500" lnSpcReduction="10000"/>
          </a:bodyPr>
          <a:lstStyle/>
          <a:p>
            <a:r>
              <a:rPr lang="en-US" dirty="0"/>
              <a:t>Bankruptcy - NOT the same as a foreclosure.  Bankruptcy is a federal process by which debtors are forgiven their debts or have an opportunity to pay all or part of their debts over time.</a:t>
            </a:r>
          </a:p>
          <a:p>
            <a:pPr>
              <a:buNone/>
            </a:pPr>
            <a:endParaRPr lang="en-US" dirty="0"/>
          </a:p>
          <a:p>
            <a:r>
              <a:rPr lang="en-US" dirty="0"/>
              <a:t>Receivership - NOT the same as a foreclosure.  Receivers can be appointed by a court to consolidate a debtor’s assets and sell them.  Proceeding usually brought by commercial lenders against debtor businesses that have failed or are failing.  Keeps debtor from disposing of collateral.</a:t>
            </a:r>
          </a:p>
          <a:p>
            <a:endParaRPr lang="en-US" dirty="0"/>
          </a:p>
        </p:txBody>
      </p:sp>
      <p:sp>
        <p:nvSpPr>
          <p:cNvPr id="3" name="Title 2"/>
          <p:cNvSpPr>
            <a:spLocks noGrp="1"/>
          </p:cNvSpPr>
          <p:nvPr>
            <p:ph type="title"/>
          </p:nvPr>
        </p:nvSpPr>
        <p:spPr>
          <a:xfrm>
            <a:off x="457200" y="177800"/>
            <a:ext cx="8229600" cy="1143000"/>
          </a:xfrm>
        </p:spPr>
        <p:txBody>
          <a:bodyPr/>
          <a:lstStyle/>
          <a:p>
            <a:r>
              <a:rPr lang="en-US" dirty="0"/>
              <a:t>What is </a:t>
            </a:r>
            <a:r>
              <a:rPr lang="en-US" b="0" i="1" u="sng" dirty="0"/>
              <a:t>not</a:t>
            </a:r>
            <a:r>
              <a:rPr lang="en-US" b="0" i="1" dirty="0"/>
              <a:t> </a:t>
            </a:r>
            <a:r>
              <a:rPr lang="en-US" dirty="0"/>
              <a:t>Foreclosure?</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16</a:t>
            </a:fld>
            <a:endParaRPr lang="en-US" dirty="0"/>
          </a:p>
        </p:txBody>
      </p:sp>
    </p:spTree>
    <p:extLst>
      <p:ext uri="{BB962C8B-B14F-4D97-AF65-F5344CB8AC3E}">
        <p14:creationId xmlns:p14="http://schemas.microsoft.com/office/powerpoint/2010/main" val="3713184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20800"/>
            <a:ext cx="8229600" cy="4318000"/>
          </a:xfrm>
        </p:spPr>
        <p:txBody>
          <a:bodyPr>
            <a:noAutofit/>
          </a:bodyPr>
          <a:lstStyle/>
          <a:p>
            <a:r>
              <a:rPr lang="en-US" sz="2400" dirty="0"/>
              <a:t>Process is detailed in Wisconsin Statute Chapter 846</a:t>
            </a:r>
          </a:p>
          <a:p>
            <a:endParaRPr lang="en-US" sz="1600" dirty="0"/>
          </a:p>
          <a:p>
            <a:r>
              <a:rPr lang="en-US" sz="2400" dirty="0"/>
              <a:t>Mortgagee files action for foreclosure in circuit court seeking judgment of foreclosure</a:t>
            </a:r>
          </a:p>
          <a:p>
            <a:endParaRPr lang="en-US" sz="1600" dirty="0"/>
          </a:p>
          <a:p>
            <a:r>
              <a:rPr lang="en-US" sz="2400" dirty="0"/>
              <a:t>Mortgagors are required to answer; often fail to answer, to appear, or to otherwise deny or defend the foreclosure, and the lender then obtains a judgment by default</a:t>
            </a:r>
          </a:p>
          <a:p>
            <a:endParaRPr lang="en-US" sz="1600" dirty="0"/>
          </a:p>
          <a:p>
            <a:r>
              <a:rPr lang="en-US" sz="2400" dirty="0"/>
              <a:t>Mortgagor may answer and defend against foreclosure</a:t>
            </a:r>
          </a:p>
          <a:p>
            <a:endParaRPr lang="en-US" dirty="0"/>
          </a:p>
        </p:txBody>
      </p:sp>
      <p:sp>
        <p:nvSpPr>
          <p:cNvPr id="3" name="Title 2"/>
          <p:cNvSpPr>
            <a:spLocks noGrp="1"/>
          </p:cNvSpPr>
          <p:nvPr>
            <p:ph type="title"/>
          </p:nvPr>
        </p:nvSpPr>
        <p:spPr>
          <a:xfrm>
            <a:off x="457200" y="177800"/>
            <a:ext cx="8229600" cy="1143000"/>
          </a:xfrm>
        </p:spPr>
        <p:txBody>
          <a:bodyPr/>
          <a:lstStyle/>
          <a:p>
            <a:r>
              <a:rPr lang="en-US" dirty="0"/>
              <a:t>Understand the Process</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17</a:t>
            </a:fld>
            <a:endParaRPr lang="en-US" dirty="0"/>
          </a:p>
        </p:txBody>
      </p:sp>
    </p:spTree>
    <p:extLst>
      <p:ext uri="{BB962C8B-B14F-4D97-AF65-F5344CB8AC3E}">
        <p14:creationId xmlns:p14="http://schemas.microsoft.com/office/powerpoint/2010/main" val="113815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495800"/>
          </a:xfrm>
        </p:spPr>
        <p:txBody>
          <a:bodyPr>
            <a:noAutofit/>
          </a:bodyPr>
          <a:lstStyle/>
          <a:p>
            <a:r>
              <a:rPr lang="en-US" sz="2000" dirty="0"/>
              <a:t>The complaint will likely contain all parties that claim liens on the property subordinate to the mortgage foreclosed at the time the complaint is filed.</a:t>
            </a:r>
          </a:p>
          <a:p>
            <a:endParaRPr lang="en-US" sz="1000" dirty="0"/>
          </a:p>
          <a:p>
            <a:r>
              <a:rPr lang="en-US" sz="2000" dirty="0"/>
              <a:t>You can use this to figure out who are the owner(s) and parties of interest</a:t>
            </a:r>
          </a:p>
          <a:p>
            <a:endParaRPr lang="en-US" sz="1000" dirty="0"/>
          </a:p>
          <a:p>
            <a:r>
              <a:rPr lang="en-US" sz="2000" dirty="0"/>
              <a:t>Judgment of foreclosure - does NOT transfer any property interests</a:t>
            </a:r>
          </a:p>
          <a:p>
            <a:pPr lvl="1"/>
            <a:endParaRPr lang="en-US" sz="1000" dirty="0"/>
          </a:p>
          <a:p>
            <a:r>
              <a:rPr lang="en-US" sz="2000" dirty="0"/>
              <a:t>Judgment of foreclosure grants sheriff or a referee appointed by the court the right to sell property (proceeds of sale go to the mortgagee)</a:t>
            </a:r>
          </a:p>
          <a:p>
            <a:endParaRPr lang="en-US" sz="1000" dirty="0"/>
          </a:p>
          <a:p>
            <a:r>
              <a:rPr lang="en-US" sz="2000" dirty="0"/>
              <a:t>Judgment of foreclosure and sale shall not be entered until 20 days AFTER a </a:t>
            </a:r>
            <a:r>
              <a:rPr lang="en-US" sz="2000" i="1" dirty="0" err="1"/>
              <a:t>lis</a:t>
            </a:r>
            <a:r>
              <a:rPr lang="en-US" sz="2000" i="1" dirty="0"/>
              <a:t> </a:t>
            </a:r>
            <a:r>
              <a:rPr lang="en-US" sz="2000" i="1" dirty="0" err="1"/>
              <a:t>pendens</a:t>
            </a:r>
            <a:r>
              <a:rPr lang="en-US" sz="2000" i="1" dirty="0"/>
              <a:t> </a:t>
            </a:r>
            <a:r>
              <a:rPr lang="en-US" sz="2000" dirty="0"/>
              <a:t>has been filed.</a:t>
            </a:r>
          </a:p>
          <a:p>
            <a:endParaRPr lang="en-US" dirty="0"/>
          </a:p>
        </p:txBody>
      </p:sp>
      <p:sp>
        <p:nvSpPr>
          <p:cNvPr id="3" name="Title 2"/>
          <p:cNvSpPr>
            <a:spLocks noGrp="1"/>
          </p:cNvSpPr>
          <p:nvPr>
            <p:ph type="title"/>
          </p:nvPr>
        </p:nvSpPr>
        <p:spPr>
          <a:xfrm>
            <a:off x="457200" y="177800"/>
            <a:ext cx="8229600" cy="1143000"/>
          </a:xfrm>
        </p:spPr>
        <p:txBody>
          <a:bodyPr>
            <a:normAutofit fontScale="90000"/>
          </a:bodyPr>
          <a:lstStyle/>
          <a:p>
            <a:r>
              <a:rPr lang="en-US" dirty="0"/>
              <a:t>Understanding the Process (cont’d)</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18</a:t>
            </a:fld>
            <a:endParaRPr lang="en-US" dirty="0"/>
          </a:p>
        </p:txBody>
      </p:sp>
    </p:spTree>
    <p:extLst>
      <p:ext uri="{BB962C8B-B14F-4D97-AF65-F5344CB8AC3E}">
        <p14:creationId xmlns:p14="http://schemas.microsoft.com/office/powerpoint/2010/main" val="4257676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4724400"/>
          </a:xfrm>
        </p:spPr>
        <p:txBody>
          <a:bodyPr>
            <a:noAutofit/>
          </a:bodyPr>
          <a:lstStyle/>
          <a:p>
            <a:r>
              <a:rPr lang="en-US" sz="2400" dirty="0"/>
              <a:t>In all foreclosure cases filed in Wisconsin, the mortgagor (debtor) has the benefit of a redemption period (usually 2-12 months)</a:t>
            </a:r>
          </a:p>
          <a:p>
            <a:endParaRPr lang="en-US" sz="1600" dirty="0"/>
          </a:p>
          <a:p>
            <a:r>
              <a:rPr lang="en-US" sz="2400" dirty="0"/>
              <a:t>The redemption period provides the mortgagor time to become current on the loan and stop foreclosure </a:t>
            </a:r>
          </a:p>
          <a:p>
            <a:endParaRPr lang="en-US" sz="1600" dirty="0"/>
          </a:p>
          <a:p>
            <a:r>
              <a:rPr lang="en-US" sz="2400" dirty="0"/>
              <a:t>A public auction of the mortgaged premises held in the county in which the property is located</a:t>
            </a:r>
          </a:p>
          <a:p>
            <a:endParaRPr lang="en-US" sz="1600" dirty="0"/>
          </a:p>
          <a:p>
            <a:r>
              <a:rPr lang="en-US" sz="2400" dirty="0"/>
              <a:t>Usually scheduled six weeks before the redemption period expires by the creditor's attorney</a:t>
            </a:r>
          </a:p>
          <a:p>
            <a:endParaRPr lang="en-US" dirty="0"/>
          </a:p>
          <a:p>
            <a:endParaRPr lang="en-US" dirty="0"/>
          </a:p>
        </p:txBody>
      </p:sp>
      <p:sp>
        <p:nvSpPr>
          <p:cNvPr id="3" name="Title 2"/>
          <p:cNvSpPr>
            <a:spLocks noGrp="1"/>
          </p:cNvSpPr>
          <p:nvPr>
            <p:ph type="title"/>
          </p:nvPr>
        </p:nvSpPr>
        <p:spPr>
          <a:xfrm>
            <a:off x="457200" y="0"/>
            <a:ext cx="8229600" cy="1143000"/>
          </a:xfrm>
        </p:spPr>
        <p:txBody>
          <a:bodyPr>
            <a:normAutofit fontScale="90000"/>
          </a:bodyPr>
          <a:lstStyle/>
          <a:p>
            <a:r>
              <a:rPr lang="en-US" dirty="0"/>
              <a:t>Understanding the Process (cont’d)</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19</a:t>
            </a:fld>
            <a:endParaRPr lang="en-US" dirty="0"/>
          </a:p>
        </p:txBody>
      </p:sp>
    </p:spTree>
    <p:extLst>
      <p:ext uri="{BB962C8B-B14F-4D97-AF65-F5344CB8AC3E}">
        <p14:creationId xmlns:p14="http://schemas.microsoft.com/office/powerpoint/2010/main" val="32822814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799" y="1219200"/>
            <a:ext cx="8709025" cy="4495800"/>
          </a:xfrm>
        </p:spPr>
        <p:txBody>
          <a:bodyPr/>
          <a:lstStyle/>
          <a:p>
            <a:pPr marL="109537" indent="0">
              <a:buNone/>
            </a:pPr>
            <a:r>
              <a:rPr lang="en-US" b="1" dirty="0"/>
              <a:t>Title Issues </a:t>
            </a:r>
            <a:r>
              <a:rPr lang="en-US" dirty="0"/>
              <a:t>– </a:t>
            </a:r>
            <a:r>
              <a:rPr lang="en-US" sz="2400" dirty="0"/>
              <a:t>Drew Jelinski, Office of General Council</a:t>
            </a:r>
          </a:p>
          <a:p>
            <a:pPr lvl="1">
              <a:buFont typeface="Arial" panose="020B0604020202020204" pitchFamily="34" charset="0"/>
              <a:buChar char="•"/>
            </a:pPr>
            <a:r>
              <a:rPr lang="en-US" dirty="0"/>
              <a:t>Life Estates</a:t>
            </a:r>
          </a:p>
          <a:p>
            <a:pPr lvl="1">
              <a:buFont typeface="Arial" panose="020B0604020202020204" pitchFamily="34" charset="0"/>
              <a:buChar char="•"/>
            </a:pPr>
            <a:r>
              <a:rPr lang="en-US" dirty="0"/>
              <a:t>Trust</a:t>
            </a:r>
          </a:p>
          <a:p>
            <a:pPr lvl="1">
              <a:buFont typeface="Arial" panose="020B0604020202020204" pitchFamily="34" charset="0"/>
              <a:buChar char="•"/>
            </a:pPr>
            <a:r>
              <a:rPr lang="en-US" dirty="0"/>
              <a:t>Foreclosures</a:t>
            </a:r>
          </a:p>
          <a:p>
            <a:pPr lvl="1">
              <a:buFont typeface="Arial" panose="020B0604020202020204" pitchFamily="34" charset="0"/>
              <a:buChar char="•"/>
            </a:pPr>
            <a:r>
              <a:rPr lang="en-US" dirty="0"/>
              <a:t>Tax Liens and Judgements</a:t>
            </a:r>
          </a:p>
          <a:p>
            <a:pPr marL="392113" lvl="1" indent="0">
              <a:buNone/>
            </a:pPr>
            <a:endParaRPr lang="en-US" dirty="0"/>
          </a:p>
          <a:p>
            <a:pPr marL="109537" indent="0">
              <a:buNone/>
            </a:pPr>
            <a:r>
              <a:rPr lang="en-US" b="1" dirty="0"/>
              <a:t>Tribal Acquisitions </a:t>
            </a:r>
            <a:r>
              <a:rPr lang="en-US" dirty="0"/>
              <a:t>– </a:t>
            </a:r>
            <a:r>
              <a:rPr lang="en-US" sz="2400" dirty="0"/>
              <a:t>Niccole Smith, North Central Region</a:t>
            </a:r>
          </a:p>
          <a:p>
            <a:pPr lvl="1">
              <a:buFont typeface="Arial" panose="020B0604020202020204" pitchFamily="34" charset="0"/>
              <a:buChar char="•"/>
            </a:pPr>
            <a:r>
              <a:rPr lang="en-US" dirty="0"/>
              <a:t>Government to government relationships</a:t>
            </a:r>
          </a:p>
          <a:p>
            <a:pPr lvl="1">
              <a:buFont typeface="Arial" panose="020B0604020202020204" pitchFamily="34" charset="0"/>
              <a:buChar char="•"/>
            </a:pPr>
            <a:r>
              <a:rPr lang="en-US" dirty="0"/>
              <a:t>Definitions of Land Types</a:t>
            </a:r>
          </a:p>
          <a:p>
            <a:pPr lvl="1">
              <a:buFont typeface="Arial" panose="020B0604020202020204" pitchFamily="34" charset="0"/>
              <a:buChar char="•"/>
            </a:pPr>
            <a:r>
              <a:rPr lang="en-US" dirty="0"/>
              <a:t>Regulations and Codes</a:t>
            </a:r>
          </a:p>
          <a:p>
            <a:pPr lvl="1">
              <a:buFont typeface="Arial" panose="020B0604020202020204" pitchFamily="34" charset="0"/>
              <a:buChar char="•"/>
            </a:pPr>
            <a:r>
              <a:rPr lang="en-US" dirty="0"/>
              <a:t>Tribal Best Practice</a:t>
            </a:r>
          </a:p>
        </p:txBody>
      </p:sp>
      <p:sp>
        <p:nvSpPr>
          <p:cNvPr id="3" name="Title 2"/>
          <p:cNvSpPr>
            <a:spLocks noGrp="1"/>
          </p:cNvSpPr>
          <p:nvPr>
            <p:ph type="title"/>
          </p:nvPr>
        </p:nvSpPr>
        <p:spPr>
          <a:xfrm>
            <a:off x="419100" y="152400"/>
            <a:ext cx="8420100" cy="1143000"/>
          </a:xfrm>
        </p:spPr>
        <p:txBody>
          <a:bodyPr/>
          <a:lstStyle/>
          <a:p>
            <a:pPr algn="ctr"/>
            <a:r>
              <a:rPr lang="en-US" u="sng" dirty="0"/>
              <a:t>Intro into Complex Acquisitions</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a:t>
            </a:fld>
            <a:endParaRPr lang="en-US" dirty="0"/>
          </a:p>
        </p:txBody>
      </p:sp>
    </p:spTree>
    <p:extLst>
      <p:ext uri="{BB962C8B-B14F-4D97-AF65-F5344CB8AC3E}">
        <p14:creationId xmlns:p14="http://schemas.microsoft.com/office/powerpoint/2010/main" val="17553790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229600" cy="3873500"/>
          </a:xfrm>
        </p:spPr>
        <p:txBody>
          <a:bodyPr>
            <a:noAutofit/>
          </a:bodyPr>
          <a:lstStyle/>
          <a:p>
            <a:r>
              <a:rPr lang="en-US" sz="1800" dirty="0"/>
              <a:t>Once the property is sold the sheriff prepares and executes a deed to the purchaser </a:t>
            </a:r>
          </a:p>
          <a:p>
            <a:pPr lvl="1"/>
            <a:r>
              <a:rPr lang="en-US" sz="1800" dirty="0"/>
              <a:t>Legal description for each parcel of land sold to the purchaser and the sale price</a:t>
            </a:r>
          </a:p>
          <a:p>
            <a:pPr lvl="1"/>
            <a:endParaRPr lang="en-US" sz="1000" dirty="0"/>
          </a:p>
          <a:p>
            <a:r>
              <a:rPr lang="en-US" sz="1800" dirty="0"/>
              <a:t>Deed is filed with and retained by clerk of courts until sale is confirmed.</a:t>
            </a:r>
          </a:p>
          <a:p>
            <a:endParaRPr lang="en-US" sz="1000" dirty="0"/>
          </a:p>
          <a:p>
            <a:pPr>
              <a:buNone/>
            </a:pPr>
            <a:r>
              <a:rPr lang="en-US" sz="1800" u="sng" dirty="0"/>
              <a:t>WHEN THE SHERIFF’S SALE IS CONFIRMED:</a:t>
            </a:r>
          </a:p>
          <a:p>
            <a:r>
              <a:rPr lang="en-US" sz="1800" dirty="0"/>
              <a:t>Court will schedule a hearing to confirm the sale.  </a:t>
            </a:r>
          </a:p>
          <a:p>
            <a:pPr lvl="1"/>
            <a:r>
              <a:rPr lang="en-US" sz="1800" dirty="0"/>
              <a:t>The deed, when delivered following confirmation, vests in the purchaser all the right, title and interest of the mortgagor in and to the premises sold [s. 846.17, Stats.]</a:t>
            </a:r>
          </a:p>
          <a:p>
            <a:pPr lvl="1"/>
            <a:endParaRPr lang="en-US" sz="1000" dirty="0"/>
          </a:p>
          <a:p>
            <a:pPr lvl="1"/>
            <a:r>
              <a:rPr lang="en-US" sz="1800" dirty="0"/>
              <a:t>The deed bars all claim and right of equity of redemption against the parties to such action, and also against all persons claiming under them subsequent to the filing of the foreclosure Lis </a:t>
            </a:r>
            <a:r>
              <a:rPr lang="en-US" sz="1800" dirty="0" err="1"/>
              <a:t>Pendens</a:t>
            </a:r>
            <a:r>
              <a:rPr lang="en-US" sz="1800" dirty="0"/>
              <a:t>.</a:t>
            </a:r>
          </a:p>
          <a:p>
            <a:endParaRPr lang="en-US" dirty="0"/>
          </a:p>
        </p:txBody>
      </p:sp>
      <p:sp>
        <p:nvSpPr>
          <p:cNvPr id="3" name="Title 2"/>
          <p:cNvSpPr>
            <a:spLocks noGrp="1"/>
          </p:cNvSpPr>
          <p:nvPr>
            <p:ph type="title"/>
          </p:nvPr>
        </p:nvSpPr>
        <p:spPr>
          <a:xfrm>
            <a:off x="381000" y="0"/>
            <a:ext cx="8229600" cy="1143000"/>
          </a:xfrm>
        </p:spPr>
        <p:txBody>
          <a:bodyPr>
            <a:normAutofit fontScale="90000"/>
          </a:bodyPr>
          <a:lstStyle/>
          <a:p>
            <a:r>
              <a:rPr lang="en-US" dirty="0"/>
              <a:t>Understanding the Process (cont’d)</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20</a:t>
            </a:fld>
            <a:endParaRPr lang="en-US" dirty="0"/>
          </a:p>
        </p:txBody>
      </p:sp>
    </p:spTree>
    <p:extLst>
      <p:ext uri="{BB962C8B-B14F-4D97-AF65-F5344CB8AC3E}">
        <p14:creationId xmlns:p14="http://schemas.microsoft.com/office/powerpoint/2010/main" val="3196701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1447800"/>
            <a:ext cx="8229600" cy="4572000"/>
          </a:xfrm>
        </p:spPr>
        <p:txBody>
          <a:bodyPr>
            <a:normAutofit/>
          </a:bodyPr>
          <a:lstStyle/>
          <a:p>
            <a:r>
              <a:rPr lang="en-US" sz="2400" dirty="0"/>
              <a:t>Foreclosure is not bankruptcy, and there is not a “stay” issued that freezes the property</a:t>
            </a:r>
          </a:p>
          <a:p>
            <a:endParaRPr lang="en-US" sz="2400" dirty="0"/>
          </a:p>
          <a:p>
            <a:r>
              <a:rPr lang="en-US" sz="2400" dirty="0"/>
              <a:t>Foreclosure judgment recognizes default and right of lender to recover security</a:t>
            </a:r>
          </a:p>
          <a:p>
            <a:endParaRPr lang="en-US" sz="2400" dirty="0"/>
          </a:p>
          <a:p>
            <a:pPr lvl="0"/>
            <a:r>
              <a:rPr lang="en-US" sz="2400" dirty="0"/>
              <a:t>Owner of property retains title to property throughout process (title doesn’t change hands until the proceeding concludes at confirmation of the sale)</a:t>
            </a:r>
          </a:p>
          <a:p>
            <a:pPr lvl="1"/>
            <a:r>
              <a:rPr lang="en-US" sz="2400" dirty="0"/>
              <a:t>Key is that you still negotiate with owner</a:t>
            </a:r>
          </a:p>
          <a:p>
            <a:endParaRPr lang="en-US" dirty="0"/>
          </a:p>
        </p:txBody>
      </p:sp>
      <p:sp>
        <p:nvSpPr>
          <p:cNvPr id="3" name="Title 2"/>
          <p:cNvSpPr>
            <a:spLocks noGrp="1"/>
          </p:cNvSpPr>
          <p:nvPr>
            <p:ph type="title"/>
          </p:nvPr>
        </p:nvSpPr>
        <p:spPr>
          <a:xfrm>
            <a:off x="381000" y="177800"/>
            <a:ext cx="8229600" cy="1143000"/>
          </a:xfrm>
        </p:spPr>
        <p:txBody>
          <a:bodyPr/>
          <a:lstStyle/>
          <a:p>
            <a:r>
              <a:rPr lang="en-US" dirty="0"/>
              <a:t>Negotiating</a:t>
            </a:r>
          </a:p>
        </p:txBody>
      </p:sp>
      <p:sp>
        <p:nvSpPr>
          <p:cNvPr id="2" name="Slide Number Placeholder 1"/>
          <p:cNvSpPr>
            <a:spLocks noGrp="1"/>
          </p:cNvSpPr>
          <p:nvPr>
            <p:ph type="sldNum" sz="quarter" idx="10"/>
          </p:nvPr>
        </p:nvSpPr>
        <p:spPr/>
        <p:txBody>
          <a:bodyPr/>
          <a:lstStyle/>
          <a:p>
            <a:pPr>
              <a:defRPr/>
            </a:pPr>
            <a:fld id="{DB104AA0-9F21-4485-B088-466B0F30090C}" type="slidenum">
              <a:rPr lang="en-US" smtClean="0"/>
              <a:pPr>
                <a:defRPr/>
              </a:pPr>
              <a:t>21</a:t>
            </a:fld>
            <a:endParaRPr lang="en-US" dirty="0"/>
          </a:p>
        </p:txBody>
      </p:sp>
    </p:spTree>
    <p:extLst>
      <p:ext uri="{BB962C8B-B14F-4D97-AF65-F5344CB8AC3E}">
        <p14:creationId xmlns:p14="http://schemas.microsoft.com/office/powerpoint/2010/main" val="12110951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Negotiating</a:t>
            </a:r>
          </a:p>
        </p:txBody>
      </p:sp>
      <p:sp>
        <p:nvSpPr>
          <p:cNvPr id="3" name="Content Placeholder 2"/>
          <p:cNvSpPr>
            <a:spLocks noGrp="1"/>
          </p:cNvSpPr>
          <p:nvPr>
            <p:ph idx="1"/>
          </p:nvPr>
        </p:nvSpPr>
        <p:spPr>
          <a:xfrm>
            <a:off x="457200" y="1143000"/>
            <a:ext cx="8229600" cy="4572000"/>
          </a:xfrm>
        </p:spPr>
        <p:txBody>
          <a:bodyPr>
            <a:noAutofit/>
          </a:bodyPr>
          <a:lstStyle/>
          <a:p>
            <a:pPr marL="109537" lvl="0" indent="0">
              <a:buNone/>
            </a:pPr>
            <a:r>
              <a:rPr lang="en-US" sz="1800" u="sng" dirty="0"/>
              <a:t>Determine mortgagee</a:t>
            </a:r>
          </a:p>
          <a:p>
            <a:pPr lvl="1"/>
            <a:r>
              <a:rPr lang="en-US" sz="1800" dirty="0"/>
              <a:t>Just as in securing a partial release of mortgage for non-foreclosure acquisition, it is imperative to determine the actual mortgagee to name on the JO</a:t>
            </a:r>
          </a:p>
          <a:p>
            <a:pPr lvl="1"/>
            <a:endParaRPr lang="en-US" sz="1800" dirty="0"/>
          </a:p>
          <a:p>
            <a:pPr lvl="1"/>
            <a:r>
              <a:rPr lang="en-US" sz="1800" dirty="0"/>
              <a:t>Title search will likely reveal the foreclosure actions</a:t>
            </a:r>
          </a:p>
          <a:p>
            <a:pPr lvl="1"/>
            <a:endParaRPr lang="en-US" sz="1800" dirty="0"/>
          </a:p>
          <a:p>
            <a:pPr lvl="1"/>
            <a:r>
              <a:rPr lang="en-US" sz="1800" dirty="0"/>
              <a:t>Pleadings–the documents initiating the action including the complaint–will usually name the proper mortgagee as the plaintiff attempting to foreclose on the property</a:t>
            </a:r>
          </a:p>
          <a:p>
            <a:pPr lvl="1"/>
            <a:endParaRPr lang="en-US" sz="1800" dirty="0"/>
          </a:p>
          <a:p>
            <a:pPr lvl="1"/>
            <a:r>
              <a:rPr lang="en-US" sz="1800" dirty="0"/>
              <a:t>You need to make sure that the person who holds the NOTE (the promise to pay) is named as an interested party in any jurisdictional offer or award of damages.</a:t>
            </a:r>
          </a:p>
          <a:p>
            <a:pPr lvl="2"/>
            <a:r>
              <a:rPr lang="en-US" sz="1800" dirty="0"/>
              <a:t>When in doubt, NAME THEM.</a:t>
            </a:r>
          </a:p>
        </p:txBody>
      </p:sp>
    </p:spTree>
    <p:extLst>
      <p:ext uri="{BB962C8B-B14F-4D97-AF65-F5344CB8AC3E}">
        <p14:creationId xmlns:p14="http://schemas.microsoft.com/office/powerpoint/2010/main" val="4059926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Impact on ROW Purchases</a:t>
            </a:r>
          </a:p>
        </p:txBody>
      </p:sp>
      <p:sp>
        <p:nvSpPr>
          <p:cNvPr id="3" name="Content Placeholder 2"/>
          <p:cNvSpPr>
            <a:spLocks noGrp="1"/>
          </p:cNvSpPr>
          <p:nvPr>
            <p:ph idx="1"/>
          </p:nvPr>
        </p:nvSpPr>
        <p:spPr>
          <a:xfrm>
            <a:off x="457200" y="914400"/>
            <a:ext cx="8229600" cy="4648200"/>
          </a:xfrm>
        </p:spPr>
        <p:txBody>
          <a:bodyPr>
            <a:noAutofit/>
          </a:bodyPr>
          <a:lstStyle/>
          <a:p>
            <a:pPr lvl="0"/>
            <a:r>
              <a:rPr lang="en-US" sz="2000" dirty="0"/>
              <a:t>Managers and agents should determine the point in the process to which the foreclosure has progressed.</a:t>
            </a:r>
          </a:p>
          <a:p>
            <a:pPr lvl="0"/>
            <a:endParaRPr lang="en-US" sz="2000" dirty="0"/>
          </a:p>
          <a:p>
            <a:pPr lvl="1"/>
            <a:r>
              <a:rPr lang="en-US" sz="2000" dirty="0"/>
              <a:t>Where the parties are at in the foreclosure process will determine how to proceed</a:t>
            </a:r>
          </a:p>
          <a:p>
            <a:pPr lvl="1"/>
            <a:endParaRPr lang="en-US" sz="2000" dirty="0"/>
          </a:p>
          <a:p>
            <a:pPr lvl="1"/>
            <a:r>
              <a:rPr lang="en-US" sz="2000" dirty="0"/>
              <a:t>A </a:t>
            </a:r>
            <a:r>
              <a:rPr lang="en-US" sz="2000" dirty="0" err="1"/>
              <a:t>lis</a:t>
            </a:r>
            <a:r>
              <a:rPr lang="en-US" sz="2000" dirty="0"/>
              <a:t> </a:t>
            </a:r>
            <a:r>
              <a:rPr lang="en-US" sz="2000" dirty="0" err="1"/>
              <a:t>pendens</a:t>
            </a:r>
            <a:r>
              <a:rPr lang="en-US" sz="2000" dirty="0"/>
              <a:t> may need to be filed ahead of JO to secure WisDOT’s interest in the property</a:t>
            </a:r>
          </a:p>
          <a:p>
            <a:pPr lvl="1"/>
            <a:endParaRPr lang="en-US" sz="2000" dirty="0"/>
          </a:p>
          <a:p>
            <a:pPr lvl="1"/>
            <a:r>
              <a:rPr lang="en-US" sz="2000" dirty="0"/>
              <a:t>Mortgagee will likely be more willing to grant partial release at beginning of process rather than at end</a:t>
            </a:r>
          </a:p>
          <a:p>
            <a:pPr lvl="1"/>
            <a:endParaRPr lang="en-US" sz="2000" dirty="0"/>
          </a:p>
          <a:p>
            <a:r>
              <a:rPr lang="en-US" sz="2000" dirty="0"/>
              <a:t>Understanding the process outlined above will help you manage your acquisition timelines and needs</a:t>
            </a:r>
          </a:p>
        </p:txBody>
      </p:sp>
    </p:spTree>
    <p:extLst>
      <p:ext uri="{BB962C8B-B14F-4D97-AF65-F5344CB8AC3E}">
        <p14:creationId xmlns:p14="http://schemas.microsoft.com/office/powerpoint/2010/main" val="31292646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152400"/>
            <a:ext cx="8229600" cy="1143000"/>
          </a:xfrm>
        </p:spPr>
        <p:txBody>
          <a:bodyPr>
            <a:normAutofit fontScale="90000"/>
          </a:bodyPr>
          <a:lstStyle/>
          <a:p>
            <a:r>
              <a:rPr lang="en-US" dirty="0"/>
              <a:t>Interested Parties for JO and Award</a:t>
            </a:r>
          </a:p>
        </p:txBody>
      </p:sp>
      <p:sp>
        <p:nvSpPr>
          <p:cNvPr id="3" name="Content Placeholder 2"/>
          <p:cNvSpPr>
            <a:spLocks noGrp="1"/>
          </p:cNvSpPr>
          <p:nvPr>
            <p:ph idx="1"/>
          </p:nvPr>
        </p:nvSpPr>
        <p:spPr>
          <a:xfrm>
            <a:off x="438150" y="1143000"/>
            <a:ext cx="8229600" cy="4572000"/>
          </a:xfrm>
        </p:spPr>
        <p:txBody>
          <a:bodyPr>
            <a:noAutofit/>
          </a:bodyPr>
          <a:lstStyle/>
          <a:p>
            <a:pPr lvl="1"/>
            <a:r>
              <a:rPr lang="en-US" sz="2000" dirty="0"/>
              <a:t>When in doubt, NAME THEM</a:t>
            </a:r>
          </a:p>
          <a:p>
            <a:pPr lvl="1"/>
            <a:endParaRPr lang="en-US" sz="1000" dirty="0"/>
          </a:p>
          <a:p>
            <a:pPr lvl="1"/>
            <a:r>
              <a:rPr lang="en-US" sz="2000" dirty="0"/>
              <a:t>Include the following:</a:t>
            </a:r>
          </a:p>
          <a:p>
            <a:pPr lvl="2"/>
            <a:r>
              <a:rPr lang="en-US" sz="2000" dirty="0"/>
              <a:t>The mortgagee of record in the office of the Register of Deeds.</a:t>
            </a:r>
          </a:p>
          <a:p>
            <a:pPr lvl="2"/>
            <a:endParaRPr lang="en-US" sz="1000" dirty="0"/>
          </a:p>
          <a:p>
            <a:pPr lvl="2"/>
            <a:r>
              <a:rPr lang="en-US" sz="2000" dirty="0"/>
              <a:t>Any person to whom the note and/or mortgage has been sold or transferred.</a:t>
            </a:r>
          </a:p>
          <a:p>
            <a:pPr lvl="2"/>
            <a:endParaRPr lang="en-US" sz="1000" dirty="0"/>
          </a:p>
          <a:p>
            <a:pPr lvl="2"/>
            <a:r>
              <a:rPr lang="en-US" sz="2000" dirty="0"/>
              <a:t>You need to make sure that the person who holds the NOTE (the promise to pay) as well as the mortgage is named as an interested party in any jurisdictional offer or award of damages.  (discuss recent case)</a:t>
            </a:r>
          </a:p>
          <a:p>
            <a:pPr lvl="2"/>
            <a:endParaRPr lang="en-US" sz="1000" dirty="0"/>
          </a:p>
          <a:p>
            <a:pPr lvl="1"/>
            <a:r>
              <a:rPr lang="en-US" sz="2000" dirty="0"/>
              <a:t>Usually, the person who holds the note and mortgage will be the plaintiff in the action.</a:t>
            </a:r>
          </a:p>
          <a:p>
            <a:endParaRPr lang="en-US" dirty="0"/>
          </a:p>
        </p:txBody>
      </p:sp>
    </p:spTree>
    <p:extLst>
      <p:ext uri="{BB962C8B-B14F-4D97-AF65-F5344CB8AC3E}">
        <p14:creationId xmlns:p14="http://schemas.microsoft.com/office/powerpoint/2010/main" val="15294172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143000"/>
          </a:xfrm>
        </p:spPr>
        <p:txBody>
          <a:bodyPr>
            <a:normAutofit/>
          </a:bodyPr>
          <a:lstStyle/>
          <a:p>
            <a:r>
              <a:rPr lang="en-US" dirty="0"/>
              <a:t>Interested Parties (cont.)</a:t>
            </a:r>
          </a:p>
        </p:txBody>
      </p:sp>
      <p:sp>
        <p:nvSpPr>
          <p:cNvPr id="3" name="Content Placeholder 2"/>
          <p:cNvSpPr>
            <a:spLocks noGrp="1"/>
          </p:cNvSpPr>
          <p:nvPr>
            <p:ph idx="1"/>
          </p:nvPr>
        </p:nvSpPr>
        <p:spPr>
          <a:xfrm>
            <a:off x="457200" y="1676400"/>
            <a:ext cx="8229600" cy="3962400"/>
          </a:xfrm>
        </p:spPr>
        <p:txBody>
          <a:bodyPr/>
          <a:lstStyle/>
          <a:p>
            <a:pPr lvl="1"/>
            <a:r>
              <a:rPr lang="en-US" sz="2400" dirty="0"/>
              <a:t>Where the instruments by which the mortgage and note were transferred are not of record with the Register of Deeds, name the parties of record AND all the transferees.  </a:t>
            </a:r>
          </a:p>
          <a:p>
            <a:pPr lvl="1"/>
            <a:endParaRPr lang="en-US" sz="2400" dirty="0"/>
          </a:p>
          <a:p>
            <a:pPr lvl="3"/>
            <a:r>
              <a:rPr lang="en-US" sz="2400" dirty="0"/>
              <a:t>The court can sort out who holds what interests or liens in allocation proceedings.</a:t>
            </a:r>
          </a:p>
          <a:p>
            <a:endParaRPr lang="en-US" dirty="0"/>
          </a:p>
        </p:txBody>
      </p:sp>
    </p:spTree>
    <p:extLst>
      <p:ext uri="{BB962C8B-B14F-4D97-AF65-F5344CB8AC3E}">
        <p14:creationId xmlns:p14="http://schemas.microsoft.com/office/powerpoint/2010/main" val="1565066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28600"/>
            <a:ext cx="8229600" cy="1143000"/>
          </a:xfrm>
        </p:spPr>
        <p:txBody>
          <a:bodyPr/>
          <a:lstStyle/>
          <a:p>
            <a:r>
              <a:rPr lang="en-US" dirty="0"/>
              <a:t>Remember…</a:t>
            </a:r>
          </a:p>
        </p:txBody>
      </p:sp>
      <p:sp>
        <p:nvSpPr>
          <p:cNvPr id="3" name="Content Placeholder 2"/>
          <p:cNvSpPr>
            <a:spLocks noGrp="1"/>
          </p:cNvSpPr>
          <p:nvPr>
            <p:ph idx="1"/>
          </p:nvPr>
        </p:nvSpPr>
        <p:spPr>
          <a:xfrm>
            <a:off x="428625" y="1524000"/>
            <a:ext cx="8229600" cy="4038600"/>
          </a:xfrm>
        </p:spPr>
        <p:txBody>
          <a:bodyPr>
            <a:noAutofit/>
          </a:bodyPr>
          <a:lstStyle/>
          <a:p>
            <a:r>
              <a:rPr lang="en-US" sz="2400" dirty="0"/>
              <a:t>Always contact WisDOT Office of General Counsel as soon as you learn that a parcel is subject to a foreclosure action</a:t>
            </a:r>
          </a:p>
          <a:p>
            <a:pPr lvl="2"/>
            <a:r>
              <a:rPr lang="en-US" sz="2400" dirty="0"/>
              <a:t>Contact your project attorney if immediate legal assistance is required</a:t>
            </a:r>
          </a:p>
          <a:p>
            <a:pPr lvl="1"/>
            <a:endParaRPr lang="en-US" sz="2400" dirty="0"/>
          </a:p>
          <a:p>
            <a:r>
              <a:rPr lang="en-US" sz="2400" dirty="0"/>
              <a:t>Legal assistance will be required in every case to ensure that the legal description for the property subject to foreclosure is amended to acknowledge </a:t>
            </a:r>
            <a:r>
              <a:rPr lang="en-US" sz="2400" dirty="0" err="1"/>
              <a:t>WisDOT’s</a:t>
            </a:r>
            <a:r>
              <a:rPr lang="en-US" sz="2400" dirty="0"/>
              <a:t> purchase</a:t>
            </a:r>
          </a:p>
          <a:p>
            <a:pPr lvl="1">
              <a:buNone/>
            </a:pPr>
            <a:endParaRPr lang="en-US" dirty="0"/>
          </a:p>
          <a:p>
            <a:pPr lvl="1">
              <a:buNone/>
            </a:pPr>
            <a:endParaRPr lang="en-US" dirty="0"/>
          </a:p>
        </p:txBody>
      </p:sp>
    </p:spTree>
    <p:extLst>
      <p:ext uri="{BB962C8B-B14F-4D97-AF65-F5344CB8AC3E}">
        <p14:creationId xmlns:p14="http://schemas.microsoft.com/office/powerpoint/2010/main" val="42509550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ubtitle 2"/>
          <p:cNvSpPr>
            <a:spLocks noGrp="1"/>
          </p:cNvSpPr>
          <p:nvPr>
            <p:ph type="subTitle" idx="1"/>
          </p:nvPr>
        </p:nvSpPr>
        <p:spPr>
          <a:xfrm>
            <a:off x="1066800" y="2667000"/>
            <a:ext cx="7772400" cy="914400"/>
          </a:xfrm>
        </p:spPr>
        <p:txBody>
          <a:bodyPr/>
          <a:lstStyle/>
          <a:p>
            <a:pPr marR="0" eaLnBrk="1" hangingPunct="1"/>
            <a:r>
              <a:rPr lang="en-US" sz="3200" b="1" dirty="0">
                <a:solidFill>
                  <a:schemeClr val="accent1">
                    <a:lumMod val="75000"/>
                  </a:schemeClr>
                </a:solidFill>
                <a:latin typeface="Copperplate Gothic Bold" panose="020E0705020206020404" pitchFamily="34" charset="0"/>
              </a:rPr>
              <a:t>Niccole Smith </a:t>
            </a:r>
          </a:p>
          <a:p>
            <a:pPr marR="0" eaLnBrk="1" hangingPunct="1"/>
            <a:r>
              <a:rPr lang="en-US" sz="1600" dirty="0">
                <a:solidFill>
                  <a:schemeClr val="accent1">
                    <a:lumMod val="75000"/>
                  </a:schemeClr>
                </a:solidFill>
                <a:latin typeface="Copperplate Gothic Bold" panose="020E0705020206020404" pitchFamily="34" charset="0"/>
              </a:rPr>
              <a:t>WisDOT Senior Real Estate Specialist</a:t>
            </a:r>
          </a:p>
        </p:txBody>
      </p:sp>
      <p:sp>
        <p:nvSpPr>
          <p:cNvPr id="4" name="Title 1"/>
          <p:cNvSpPr txBox="1">
            <a:spLocks/>
          </p:cNvSpPr>
          <p:nvPr/>
        </p:nvSpPr>
        <p:spPr>
          <a:xfrm>
            <a:off x="228600" y="9525"/>
            <a:ext cx="8610600" cy="1829761"/>
          </a:xfrm>
          <a:prstGeom prst="rect">
            <a:avLst/>
          </a:prstGeom>
        </p:spPr>
        <p:txBody>
          <a:bodyPr vert="horz" anchor="b">
            <a:normAutofit/>
            <a:scene3d>
              <a:camera prst="orthographicFront"/>
              <a:lightRig rig="soft" dir="t"/>
            </a:scene3d>
            <a:sp3d prstMaterial="softEdge">
              <a:bevelT w="25400" h="25400"/>
            </a:sp3d>
          </a:bodyPr>
          <a:lstStyle>
            <a:lvl1pPr algn="r" rtl="0" eaLnBrk="0" fontAlgn="base" hangingPunct="0">
              <a:spcBef>
                <a:spcPct val="0"/>
              </a:spcBef>
              <a:spcAft>
                <a:spcPct val="0"/>
              </a:spcAft>
              <a:defRPr sz="4800" b="1" kern="1200">
                <a:solidFill>
                  <a:srgbClr val="213681"/>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pPr eaLnBrk="1" fontAlgn="auto" hangingPunct="1">
              <a:spcAft>
                <a:spcPts val="0"/>
              </a:spcAft>
              <a:defRPr/>
            </a:pPr>
            <a:r>
              <a:rPr lang="en-US" dirty="0">
                <a:latin typeface="Copperplate Gothic Bold" panose="020E0705020206020404" pitchFamily="34" charset="0"/>
              </a:rPr>
              <a:t>Acquiring Right of Way on Tribal Lands</a:t>
            </a:r>
          </a:p>
        </p:txBody>
      </p:sp>
      <p:sp>
        <p:nvSpPr>
          <p:cNvPr id="7" name="Subtitle 2"/>
          <p:cNvSpPr txBox="1">
            <a:spLocks/>
          </p:cNvSpPr>
          <p:nvPr/>
        </p:nvSpPr>
        <p:spPr bwMode="auto">
          <a:xfrm>
            <a:off x="1066800" y="4686300"/>
            <a:ext cx="7772400" cy="1143000"/>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marL="0" marR="64008" indent="0" algn="r" rtl="0" eaLnBrk="0" fontAlgn="base" hangingPunct="0">
              <a:spcBef>
                <a:spcPts val="400"/>
              </a:spcBef>
              <a:spcAft>
                <a:spcPct val="0"/>
              </a:spcAft>
              <a:buClr>
                <a:schemeClr val="accent1"/>
              </a:buClr>
              <a:buSzPct val="68000"/>
              <a:buFont typeface="Wingdings 3" pitchFamily="18" charset="2"/>
              <a:buNone/>
              <a:defRPr sz="2700" kern="1200">
                <a:solidFill>
                  <a:schemeClr val="tx2"/>
                </a:solidFill>
                <a:latin typeface="+mn-lt"/>
                <a:ea typeface="+mn-ea"/>
                <a:cs typeface="+mn-cs"/>
              </a:defRPr>
            </a:lvl1pPr>
            <a:lvl2pPr marL="457200" indent="0" algn="ctr" rtl="0" eaLnBrk="0" fontAlgn="base" hangingPunct="0">
              <a:spcBef>
                <a:spcPts val="325"/>
              </a:spcBef>
              <a:spcAft>
                <a:spcPct val="0"/>
              </a:spcAft>
              <a:buClr>
                <a:schemeClr val="accent1"/>
              </a:buClr>
              <a:buFont typeface="Wingdings" pitchFamily="2" charset="2"/>
              <a:buNone/>
              <a:defRPr sz="2300" kern="1200">
                <a:solidFill>
                  <a:schemeClr val="tx1"/>
                </a:solidFill>
                <a:latin typeface="+mn-lt"/>
                <a:ea typeface="+mn-ea"/>
                <a:cs typeface="+mn-cs"/>
              </a:defRPr>
            </a:lvl2pPr>
            <a:lvl3pPr marL="914400" indent="0" algn="ctr" rtl="0" eaLnBrk="0" fontAlgn="base" hangingPunct="0">
              <a:spcBef>
                <a:spcPts val="350"/>
              </a:spcBef>
              <a:spcAft>
                <a:spcPct val="0"/>
              </a:spcAft>
              <a:buClr>
                <a:srgbClr val="ED1C24"/>
              </a:buClr>
              <a:buSzPct val="100000"/>
              <a:buFont typeface="Wingdings 2" pitchFamily="18" charset="2"/>
              <a:buNone/>
              <a:defRPr sz="2100" kern="1200">
                <a:solidFill>
                  <a:schemeClr val="tx1"/>
                </a:solidFill>
                <a:latin typeface="+mn-lt"/>
                <a:ea typeface="+mn-ea"/>
                <a:cs typeface="+mn-cs"/>
              </a:defRPr>
            </a:lvl3pPr>
            <a:lvl4pPr marL="1371600" indent="0" algn="ctr" rtl="0" eaLnBrk="0" fontAlgn="base" hangingPunct="0">
              <a:spcBef>
                <a:spcPts val="350"/>
              </a:spcBef>
              <a:spcAft>
                <a:spcPct val="0"/>
              </a:spcAft>
              <a:buClr>
                <a:srgbClr val="ED1C24"/>
              </a:buClr>
              <a:buFont typeface="Wingdings 2" pitchFamily="18" charset="2"/>
              <a:buNone/>
              <a:defRPr sz="1900" kern="1200">
                <a:solidFill>
                  <a:schemeClr val="tx1"/>
                </a:solidFill>
                <a:latin typeface="+mn-lt"/>
                <a:ea typeface="+mn-ea"/>
                <a:cs typeface="+mn-cs"/>
              </a:defRPr>
            </a:lvl4pPr>
            <a:lvl5pPr marL="1828800" indent="0" algn="ctr" rtl="0" eaLnBrk="0" fontAlgn="base" hangingPunct="0">
              <a:spcBef>
                <a:spcPts val="350"/>
              </a:spcBef>
              <a:spcAft>
                <a:spcPct val="0"/>
              </a:spcAft>
              <a:buClr>
                <a:srgbClr val="ED1C24"/>
              </a:buClr>
              <a:buFont typeface="Wingdings 2" pitchFamily="18" charset="2"/>
              <a:buNone/>
              <a:defRPr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marR="0" eaLnBrk="1" hangingPunct="1"/>
            <a:r>
              <a:rPr lang="en-US" sz="2400" b="1" dirty="0">
                <a:solidFill>
                  <a:srgbClr val="0000FF"/>
                </a:solidFill>
                <a:latin typeface="Bodoni MT" panose="02070603080606020203" pitchFamily="18" charset="0"/>
              </a:rPr>
              <a:t>WisDOT 2017 Statewide Real Estate Conference</a:t>
            </a:r>
            <a:r>
              <a:rPr lang="en-US" sz="2000" b="1" dirty="0">
                <a:solidFill>
                  <a:srgbClr val="0000FF"/>
                </a:solidFill>
                <a:latin typeface="Bodoni MT" panose="02070603080606020203" pitchFamily="18" charset="0"/>
              </a:rPr>
              <a:t> </a:t>
            </a:r>
          </a:p>
          <a:p>
            <a:pPr marR="0" eaLnBrk="1" hangingPunct="1"/>
            <a:r>
              <a:rPr lang="en-US" sz="2400" dirty="0">
                <a:solidFill>
                  <a:srgbClr val="0000FF"/>
                </a:solidFill>
                <a:latin typeface="Bodoni MT" panose="02070603080606020203" pitchFamily="18" charset="0"/>
              </a:rPr>
              <a:t>Marshfield, WI </a:t>
            </a:r>
          </a:p>
          <a:p>
            <a:pPr marR="0" eaLnBrk="1" hangingPunct="1"/>
            <a:r>
              <a:rPr lang="en-US" sz="2400" dirty="0">
                <a:solidFill>
                  <a:srgbClr val="0000FF"/>
                </a:solidFill>
                <a:latin typeface="Bodoni MT" panose="02070603080606020203" pitchFamily="18" charset="0"/>
              </a:rPr>
              <a:t>September 27, 2017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24" y="1905000"/>
            <a:ext cx="1676400" cy="33528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428625" y="1981200"/>
            <a:ext cx="8229600" cy="3873500"/>
          </a:xfrm>
        </p:spPr>
        <p:txBody>
          <a:bodyPr/>
          <a:lstStyle/>
          <a:p>
            <a:r>
              <a:rPr lang="en-US" sz="2800" dirty="0">
                <a:latin typeface="Century Schoolbook" panose="02040604050505020304" pitchFamily="18" charset="0"/>
              </a:rPr>
              <a:t>Wisconsin Tribes</a:t>
            </a:r>
          </a:p>
          <a:p>
            <a:r>
              <a:rPr lang="en-US" sz="2800" dirty="0">
                <a:latin typeface="Century Schoolbook" panose="02040604050505020304" pitchFamily="18" charset="0"/>
              </a:rPr>
              <a:t>Government to Government Relationship</a:t>
            </a:r>
          </a:p>
          <a:p>
            <a:r>
              <a:rPr lang="en-US" sz="2800" dirty="0">
                <a:latin typeface="Century Schoolbook" panose="02040604050505020304" pitchFamily="18" charset="0"/>
              </a:rPr>
              <a:t>Bureau of Indian Affairs (BIA)</a:t>
            </a:r>
          </a:p>
          <a:p>
            <a:r>
              <a:rPr lang="en-US" sz="2800" dirty="0">
                <a:latin typeface="Century Schoolbook" panose="02040604050505020304" pitchFamily="18" charset="0"/>
              </a:rPr>
              <a:t>Codes, Statutes, Regulations</a:t>
            </a:r>
          </a:p>
          <a:p>
            <a:r>
              <a:rPr lang="en-US" sz="2800" dirty="0">
                <a:latin typeface="Century Schoolbook" panose="02040604050505020304" pitchFamily="18" charset="0"/>
              </a:rPr>
              <a:t>Case Study / Example</a:t>
            </a:r>
          </a:p>
          <a:p>
            <a:r>
              <a:rPr lang="en-US" sz="2800" dirty="0">
                <a:latin typeface="Century Schoolbook" panose="02040604050505020304" pitchFamily="18" charset="0"/>
              </a:rPr>
              <a:t>Best Practices</a:t>
            </a:r>
          </a:p>
          <a:p>
            <a:endParaRPr lang="en-US" dirty="0"/>
          </a:p>
        </p:txBody>
      </p:sp>
      <p:sp>
        <p:nvSpPr>
          <p:cNvPr id="3" name="Title 2"/>
          <p:cNvSpPr>
            <a:spLocks noGrp="1"/>
          </p:cNvSpPr>
          <p:nvPr>
            <p:ph type="title"/>
          </p:nvPr>
        </p:nvSpPr>
        <p:spPr/>
        <p:txBody>
          <a:bodyPr>
            <a:normAutofit/>
          </a:bodyPr>
          <a:lstStyle/>
          <a:p>
            <a:pPr>
              <a:defRPr/>
            </a:pPr>
            <a:r>
              <a:rPr lang="en-US" sz="5400" dirty="0">
                <a:solidFill>
                  <a:srgbClr val="0000FF"/>
                </a:solidFill>
                <a:latin typeface="Copperplate Gothic Bold" panose="020E0705020206020404" pitchFamily="34" charset="0"/>
              </a:rPr>
              <a:t>Overview</a:t>
            </a:r>
          </a:p>
        </p:txBody>
      </p:sp>
      <p:sp>
        <p:nvSpPr>
          <p:cNvPr id="4" name="Slide Number Placeholder 3"/>
          <p:cNvSpPr>
            <a:spLocks noGrp="1"/>
          </p:cNvSpPr>
          <p:nvPr>
            <p:ph type="sldNum" sz="quarter" idx="10"/>
          </p:nvPr>
        </p:nvSpPr>
        <p:spPr/>
        <p:txBody>
          <a:bodyPr/>
          <a:lstStyle/>
          <a:p>
            <a:pPr>
              <a:defRPr/>
            </a:pPr>
            <a:fld id="{7E0922AE-9D08-4FD0-99BF-E5B424A18ACB}" type="slidenum">
              <a:rPr lang="en-US"/>
              <a:pPr>
                <a:defRPr/>
              </a:pPr>
              <a:t>28</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eelOff"/>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B104AA0-9F21-4485-B088-466B0F30090C}" type="slidenum">
              <a:rPr lang="en-US" smtClean="0"/>
              <a:pPr>
                <a:defRPr/>
              </a:pPr>
              <a:t>29</a:t>
            </a:fld>
            <a:endParaRPr lang="en-US" dirty="0"/>
          </a:p>
        </p:txBody>
      </p:sp>
      <p:graphicFrame>
        <p:nvGraphicFramePr>
          <p:cNvPr id="3" name="Diagram 2"/>
          <p:cNvGraphicFramePr/>
          <p:nvPr>
            <p:extLst>
              <p:ext uri="{D42A27DB-BD31-4B8C-83A1-F6EECF244321}">
                <p14:modId xmlns:p14="http://schemas.microsoft.com/office/powerpoint/2010/main" val="971511569"/>
              </p:ext>
            </p:extLst>
          </p:nvPr>
        </p:nvGraphicFramePr>
        <p:xfrm>
          <a:off x="457200" y="1304925"/>
          <a:ext cx="8153400" cy="5162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457200" y="-76200"/>
            <a:ext cx="8229600" cy="1600200"/>
          </a:xfrm>
          <a:prstGeom prst="rect">
            <a:avLst/>
          </a:prstGeom>
        </p:spPr>
        <p:txBody>
          <a:bodyPr vert="horz" anchor="ctr">
            <a:no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pPr marL="109537" algn="ctr"/>
            <a:r>
              <a:rPr lang="en-US" sz="3600" dirty="0">
                <a:solidFill>
                  <a:srgbClr val="0000FF"/>
                </a:solidFill>
                <a:latin typeface="Copperplate Gothic Bold" panose="020E0705020206020404" pitchFamily="34" charset="0"/>
              </a:rPr>
              <a:t>11 Federally Recognized </a:t>
            </a:r>
            <a:br>
              <a:rPr lang="en-US" sz="3600" dirty="0">
                <a:solidFill>
                  <a:srgbClr val="0000FF"/>
                </a:solidFill>
                <a:latin typeface="Copperplate Gothic Bold" panose="020E0705020206020404" pitchFamily="34" charset="0"/>
              </a:rPr>
            </a:br>
            <a:r>
              <a:rPr lang="en-US" sz="3600" dirty="0">
                <a:solidFill>
                  <a:srgbClr val="0000FF"/>
                </a:solidFill>
                <a:latin typeface="Copperplate Gothic Bold" panose="020E0705020206020404" pitchFamily="34" charset="0"/>
              </a:rPr>
              <a:t>Tribes in Wisconsin</a:t>
            </a:r>
          </a:p>
        </p:txBody>
      </p:sp>
    </p:spTree>
    <p:extLst>
      <p:ext uri="{BB962C8B-B14F-4D97-AF65-F5344CB8AC3E}">
        <p14:creationId xmlns:p14="http://schemas.microsoft.com/office/powerpoint/2010/main" val="989078961"/>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312" y="1295400"/>
            <a:ext cx="8229600" cy="4267200"/>
          </a:xfrm>
        </p:spPr>
        <p:txBody>
          <a:bodyPr/>
          <a:lstStyle/>
          <a:p>
            <a:pPr marL="109537" indent="0">
              <a:buNone/>
            </a:pPr>
            <a:r>
              <a:rPr lang="en-US" b="1" dirty="0"/>
              <a:t>Case Studies</a:t>
            </a:r>
            <a:r>
              <a:rPr lang="en-US" dirty="0"/>
              <a:t> – Curt Van Erem, North East Region</a:t>
            </a:r>
          </a:p>
          <a:p>
            <a:pPr marL="109537" indent="0">
              <a:buNone/>
            </a:pPr>
            <a:endParaRPr lang="en-US" sz="1200" dirty="0"/>
          </a:p>
          <a:p>
            <a:pPr lvl="1">
              <a:buFont typeface="Arial" panose="020B0604020202020204" pitchFamily="34" charset="0"/>
              <a:buChar char="•"/>
            </a:pPr>
            <a:r>
              <a:rPr lang="en-US" dirty="0"/>
              <a:t>Winneconne Bridge Project</a:t>
            </a:r>
          </a:p>
          <a:p>
            <a:pPr lvl="2">
              <a:buFont typeface="Wingdings" panose="05000000000000000000" pitchFamily="2" charset="2"/>
              <a:buChar char="§"/>
            </a:pPr>
            <a:r>
              <a:rPr lang="en-US" dirty="0"/>
              <a:t>Review Title Work</a:t>
            </a:r>
          </a:p>
          <a:p>
            <a:pPr lvl="2">
              <a:buFont typeface="Wingdings" panose="05000000000000000000" pitchFamily="2" charset="2"/>
              <a:buChar char="§"/>
            </a:pPr>
            <a:r>
              <a:rPr lang="en-US" dirty="0"/>
              <a:t>Review Zoning</a:t>
            </a:r>
          </a:p>
          <a:p>
            <a:pPr lvl="2">
              <a:buFont typeface="Wingdings" panose="05000000000000000000" pitchFamily="2" charset="2"/>
              <a:buChar char="§"/>
            </a:pPr>
            <a:r>
              <a:rPr lang="en-US" dirty="0"/>
              <a:t>Review Contamination</a:t>
            </a:r>
          </a:p>
          <a:p>
            <a:pPr lvl="1">
              <a:buFont typeface="Arial" panose="020B0604020202020204" pitchFamily="34" charset="0"/>
              <a:buChar char="•"/>
            </a:pPr>
            <a:endParaRPr lang="en-US" sz="1000" dirty="0"/>
          </a:p>
          <a:p>
            <a:pPr lvl="1">
              <a:buFont typeface="Arial" panose="020B0604020202020204" pitchFamily="34" charset="0"/>
              <a:buChar char="•"/>
            </a:pPr>
            <a:r>
              <a:rPr lang="en-US" dirty="0"/>
              <a:t>STH 441 Mega Project</a:t>
            </a:r>
          </a:p>
          <a:p>
            <a:pPr lvl="2">
              <a:buFont typeface="Wingdings" panose="05000000000000000000" pitchFamily="2" charset="2"/>
              <a:buChar char="§"/>
            </a:pPr>
            <a:r>
              <a:rPr lang="en-US" dirty="0"/>
              <a:t>Federal and State Tax Liens</a:t>
            </a:r>
          </a:p>
          <a:p>
            <a:pPr lvl="1">
              <a:buFont typeface="Arial" panose="020B0604020202020204" pitchFamily="34" charset="0"/>
              <a:buChar char="•"/>
            </a:pPr>
            <a:endParaRPr lang="en-US" sz="1000" dirty="0"/>
          </a:p>
          <a:p>
            <a:pPr lvl="1">
              <a:buFont typeface="Arial" panose="020B0604020202020204" pitchFamily="34" charset="0"/>
              <a:buChar char="•"/>
            </a:pPr>
            <a:r>
              <a:rPr lang="en-US" dirty="0"/>
              <a:t>I-41 Mega Major Project in Green Bay, WI</a:t>
            </a:r>
          </a:p>
          <a:p>
            <a:pPr lvl="2">
              <a:buFont typeface="Wingdings" panose="05000000000000000000" pitchFamily="2" charset="2"/>
              <a:buChar char="§"/>
            </a:pPr>
            <a:r>
              <a:rPr lang="en-US" dirty="0"/>
              <a:t>Tribal Property with a 50 year lease to Home Depot</a:t>
            </a:r>
          </a:p>
          <a:p>
            <a:pPr marL="630238" lvl="2" indent="0">
              <a:buNone/>
            </a:pPr>
            <a:endParaRPr lang="en-US" dirty="0"/>
          </a:p>
          <a:p>
            <a:pPr lvl="2">
              <a:buFont typeface="Wingdings" panose="05000000000000000000" pitchFamily="2" charset="2"/>
              <a:buChar char="ü"/>
            </a:pPr>
            <a:endParaRPr lang="en-US" dirty="0"/>
          </a:p>
          <a:p>
            <a:pPr marL="630238" lvl="2" indent="0">
              <a:buNone/>
            </a:pPr>
            <a:endParaRPr lang="en-US" dirty="0"/>
          </a:p>
          <a:p>
            <a:pPr lvl="1">
              <a:buFont typeface="Wingdings" panose="05000000000000000000" pitchFamily="2" charset="2"/>
              <a:buChar char="ü"/>
            </a:pPr>
            <a:endParaRPr lang="en-US" dirty="0"/>
          </a:p>
          <a:p>
            <a:pPr lvl="2">
              <a:buFont typeface="Courier New" panose="02070309020205020404" pitchFamily="49" charset="0"/>
              <a:buChar char="o"/>
            </a:pPr>
            <a:endParaRPr lang="en-US" dirty="0"/>
          </a:p>
        </p:txBody>
      </p:sp>
      <p:sp>
        <p:nvSpPr>
          <p:cNvPr id="3" name="Title 2"/>
          <p:cNvSpPr>
            <a:spLocks noGrp="1"/>
          </p:cNvSpPr>
          <p:nvPr>
            <p:ph type="title"/>
          </p:nvPr>
        </p:nvSpPr>
        <p:spPr>
          <a:xfrm>
            <a:off x="381000" y="152400"/>
            <a:ext cx="8229600" cy="1143000"/>
          </a:xfrm>
        </p:spPr>
        <p:txBody>
          <a:bodyPr/>
          <a:lstStyle/>
          <a:p>
            <a:pPr algn="ctr"/>
            <a:r>
              <a:rPr lang="en-US" u="sng" dirty="0"/>
              <a:t>Intro into Complex Acquisitions</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a:t>
            </a:fld>
            <a:endParaRPr lang="en-US" dirty="0"/>
          </a:p>
        </p:txBody>
      </p:sp>
    </p:spTree>
    <p:extLst>
      <p:ext uri="{BB962C8B-B14F-4D97-AF65-F5344CB8AC3E}">
        <p14:creationId xmlns:p14="http://schemas.microsoft.com/office/powerpoint/2010/main" val="16438439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3795" y="2225159"/>
            <a:ext cx="1962810" cy="196281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73" y="4131579"/>
            <a:ext cx="1512147" cy="1490390"/>
          </a:xfrm>
          <a:prstGeom prst="ellipse">
            <a:avLst/>
          </a:prstGeom>
        </p:spPr>
      </p:pic>
      <p:sp>
        <p:nvSpPr>
          <p:cNvPr id="2" name="Slide Number Placeholder 1"/>
          <p:cNvSpPr>
            <a:spLocks noGrp="1"/>
          </p:cNvSpPr>
          <p:nvPr>
            <p:ph type="sldNum" sz="quarter" idx="10"/>
          </p:nvPr>
        </p:nvSpPr>
        <p:spPr/>
        <p:txBody>
          <a:bodyPr/>
          <a:lstStyle/>
          <a:p>
            <a:pPr>
              <a:defRPr/>
            </a:pPr>
            <a:fld id="{DB104AA0-9F21-4485-B088-466B0F30090C}" type="slidenum">
              <a:rPr lang="en-US" smtClean="0"/>
              <a:pPr>
                <a:defRPr/>
              </a:pPr>
              <a:t>30</a:t>
            </a:fld>
            <a:endParaRPr lang="en-US" dirty="0"/>
          </a:p>
        </p:txBody>
      </p:sp>
      <p:sp>
        <p:nvSpPr>
          <p:cNvPr id="6" name="AutoShape 4" descr="Image result for wisconsin dot and indian tribe seals"/>
          <p:cNvSpPr>
            <a:spLocks noChangeAspect="1" noChangeArrowheads="1"/>
          </p:cNvSpPr>
          <p:nvPr/>
        </p:nvSpPr>
        <p:spPr bwMode="auto">
          <a:xfrm>
            <a:off x="685800" y="1905000"/>
            <a:ext cx="2819400" cy="2819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1800" y="440971"/>
            <a:ext cx="1447800" cy="144780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0837" y="2470919"/>
            <a:ext cx="1471290" cy="147129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53200" y="2115158"/>
            <a:ext cx="2182812" cy="2182812"/>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5813" y="2261453"/>
            <a:ext cx="2094199" cy="2094199"/>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4040" y="112241"/>
            <a:ext cx="2200841" cy="2200841"/>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80412" y="489636"/>
            <a:ext cx="1762646" cy="1885183"/>
          </a:xfrm>
          <a:prstGeom prst="rect">
            <a:avLst/>
          </a:prstGeom>
        </p:spPr>
      </p:pic>
      <p:pic>
        <p:nvPicPr>
          <p:cNvPr id="1032" name="Picture 8" descr="Image result for wisconsin indian tribes seal chippewa\">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53369" y="489636"/>
            <a:ext cx="1392174" cy="13991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54998" y="4105841"/>
            <a:ext cx="1565347" cy="1541867"/>
          </a:xfrm>
          <a:prstGeom prst="rect">
            <a:avLst/>
          </a:prstGeom>
        </p:spPr>
      </p:pic>
      <p:pic>
        <p:nvPicPr>
          <p:cNvPr id="1030" name="Picture 6" descr="Image result for wisconsin dot and indian tribe seals">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64348" y="4157318"/>
            <a:ext cx="1490390" cy="1490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430855"/>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B104AA0-9F21-4485-B088-466B0F30090C}" type="slidenum">
              <a:rPr lang="en-US" smtClean="0"/>
              <a:pPr>
                <a:defRPr/>
              </a:pPr>
              <a:t>31</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199" y="381000"/>
            <a:ext cx="5855621" cy="6096000"/>
          </a:xfrm>
          <a:prstGeom prst="rect">
            <a:avLst/>
          </a:prstGeom>
        </p:spPr>
      </p:pic>
    </p:spTree>
    <p:extLst>
      <p:ext uri="{BB962C8B-B14F-4D97-AF65-F5344CB8AC3E}">
        <p14:creationId xmlns:p14="http://schemas.microsoft.com/office/powerpoint/2010/main" val="334219827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B104AA0-9F21-4485-B088-466B0F30090C}" type="slidenum">
              <a:rPr lang="en-US" smtClean="0"/>
              <a:pPr>
                <a:defRPr/>
              </a:pPr>
              <a:t>32</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44463"/>
            <a:ext cx="6195700" cy="6629400"/>
          </a:xfrm>
          <a:prstGeom prst="rect">
            <a:avLst/>
          </a:prstGeom>
        </p:spPr>
      </p:pic>
    </p:spTree>
    <p:extLst>
      <p:ext uri="{BB962C8B-B14F-4D97-AF65-F5344CB8AC3E}">
        <p14:creationId xmlns:p14="http://schemas.microsoft.com/office/powerpoint/2010/main" val="271338510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838700" y="1981200"/>
            <a:ext cx="3995420" cy="3873500"/>
          </a:xfr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txBody>
          <a:bodyPr/>
          <a:lstStyle/>
          <a:p>
            <a:pPr marL="109537" indent="0" algn="ctr">
              <a:buNone/>
            </a:pPr>
            <a:r>
              <a:rPr lang="en-US" sz="2400" i="1" dirty="0">
                <a:solidFill>
                  <a:schemeClr val="tx1">
                    <a:lumMod val="50000"/>
                  </a:schemeClr>
                </a:solidFill>
                <a:latin typeface="Monotype Corsiva" panose="03010101010201010101" pitchFamily="66" charset="0"/>
              </a:rPr>
              <a:t>"Indian sovereignty is the principle that those powers which are lawfully vested in an Indian tribe, are not delegated powers granted by express acts of Congress, but rather inherent powers of a limited sovereignty which can never be extinguished.“</a:t>
            </a:r>
          </a:p>
          <a:p>
            <a:pPr marL="109537" indent="0" algn="ctr">
              <a:buNone/>
            </a:pPr>
            <a:r>
              <a:rPr lang="en-US" sz="2400" i="1" dirty="0">
                <a:solidFill>
                  <a:schemeClr val="tx1">
                    <a:lumMod val="50000"/>
                  </a:schemeClr>
                </a:solidFill>
                <a:latin typeface="Monotype Corsiva" panose="03010101010201010101" pitchFamily="66" charset="0"/>
              </a:rPr>
              <a:t> </a:t>
            </a:r>
            <a:r>
              <a:rPr lang="en-US" sz="1800" dirty="0">
                <a:solidFill>
                  <a:schemeClr val="tx1">
                    <a:lumMod val="50000"/>
                  </a:schemeClr>
                </a:solidFill>
                <a:latin typeface="Monotype Corsiva" panose="03010101010201010101" pitchFamily="66" charset="0"/>
              </a:rPr>
              <a:t>- Supreme Court Justice Felix Cohen, 1942</a:t>
            </a:r>
          </a:p>
          <a:p>
            <a:endParaRPr lang="en-US" dirty="0"/>
          </a:p>
        </p:txBody>
      </p:sp>
      <p:sp>
        <p:nvSpPr>
          <p:cNvPr id="3" name="Title 2"/>
          <p:cNvSpPr>
            <a:spLocks noGrp="1"/>
          </p:cNvSpPr>
          <p:nvPr>
            <p:ph type="title"/>
          </p:nvPr>
        </p:nvSpPr>
        <p:spPr>
          <a:xfrm>
            <a:off x="488950" y="145929"/>
            <a:ext cx="8229600" cy="1835271"/>
          </a:xfrm>
        </p:spPr>
        <p:txBody>
          <a:bodyPr>
            <a:noAutofit/>
          </a:bodyPr>
          <a:lstStyle/>
          <a:p>
            <a:pPr algn="ctr">
              <a:defRPr/>
            </a:pPr>
            <a:r>
              <a:rPr lang="en-US" sz="3600" dirty="0">
                <a:solidFill>
                  <a:srgbClr val="0000FF"/>
                </a:solidFill>
                <a:latin typeface="Copperplate Gothic Bold" panose="020E0705020206020404" pitchFamily="34" charset="0"/>
              </a:rPr>
              <a:t>Tribal sovereignty </a:t>
            </a:r>
            <a:r>
              <a:rPr lang="en-US" sz="2800" b="0" dirty="0">
                <a:latin typeface="Century Schoolbook" panose="02040604050505020304" pitchFamily="18" charset="0"/>
              </a:rPr>
              <a:t/>
            </a:r>
            <a:br>
              <a:rPr lang="en-US" sz="2800" b="0" dirty="0">
                <a:latin typeface="Century Schoolbook" panose="02040604050505020304" pitchFamily="18" charset="0"/>
              </a:rPr>
            </a:br>
            <a:r>
              <a:rPr lang="en-US" sz="2800" b="0" dirty="0">
                <a:latin typeface="Century Schoolbook" panose="02040604050505020304" pitchFamily="18" charset="0"/>
              </a:rPr>
              <a:t>refers to the fact that each tribe has the </a:t>
            </a:r>
            <a:r>
              <a:rPr lang="en-US" sz="2800" b="0" dirty="0">
                <a:solidFill>
                  <a:srgbClr val="0000FF"/>
                </a:solidFill>
                <a:latin typeface="Century Schoolbook" panose="02040604050505020304" pitchFamily="18" charset="0"/>
              </a:rPr>
              <a:t/>
            </a:r>
            <a:br>
              <a:rPr lang="en-US" sz="2800" b="0" dirty="0">
                <a:solidFill>
                  <a:srgbClr val="0000FF"/>
                </a:solidFill>
                <a:latin typeface="Century Schoolbook" panose="02040604050505020304" pitchFamily="18" charset="0"/>
              </a:rPr>
            </a:br>
            <a:r>
              <a:rPr lang="en-US" sz="2800" u="sng" dirty="0">
                <a:solidFill>
                  <a:schemeClr val="accent1">
                    <a:lumMod val="75000"/>
                  </a:schemeClr>
                </a:solidFill>
                <a:latin typeface="Century Schoolbook" panose="02040604050505020304" pitchFamily="18" charset="0"/>
              </a:rPr>
              <a:t>inherent right to govern itself</a:t>
            </a:r>
            <a:r>
              <a:rPr lang="en-US" sz="2800" dirty="0">
                <a:solidFill>
                  <a:schemeClr val="accent1">
                    <a:lumMod val="75000"/>
                  </a:schemeClr>
                </a:solidFill>
                <a:latin typeface="Century Schoolbook" panose="02040604050505020304" pitchFamily="18" charset="0"/>
              </a:rPr>
              <a:t>.  </a:t>
            </a:r>
            <a:r>
              <a:rPr lang="en-US" sz="2400" b="0" dirty="0"/>
              <a:t/>
            </a:r>
            <a:br>
              <a:rPr lang="en-US" sz="2400" b="0" dirty="0"/>
            </a:br>
            <a:endParaRPr lang="en-US" sz="2400" b="0" dirty="0"/>
          </a:p>
        </p:txBody>
      </p:sp>
      <p:sp>
        <p:nvSpPr>
          <p:cNvPr id="4" name="Slide Number Placeholder 3"/>
          <p:cNvSpPr>
            <a:spLocks noGrp="1"/>
          </p:cNvSpPr>
          <p:nvPr>
            <p:ph type="sldNum" sz="quarter" idx="10"/>
          </p:nvPr>
        </p:nvSpPr>
        <p:spPr/>
        <p:txBody>
          <a:bodyPr/>
          <a:lstStyle/>
          <a:p>
            <a:pPr>
              <a:defRPr/>
            </a:pPr>
            <a:fld id="{C988B1B7-D240-4562-B2EB-FA711DA6F558}" type="slidenum">
              <a:rPr lang="en-US"/>
              <a:pPr>
                <a:defRPr/>
              </a:pPr>
              <a:t>33</a:t>
            </a:fld>
            <a:endParaRPr lang="en-US" dirty="0"/>
          </a:p>
        </p:txBody>
      </p:sp>
      <p:sp>
        <p:nvSpPr>
          <p:cNvPr id="2" name="Rectangle 1"/>
          <p:cNvSpPr/>
          <p:nvPr/>
        </p:nvSpPr>
        <p:spPr>
          <a:xfrm>
            <a:off x="342900" y="1295400"/>
            <a:ext cx="8229600" cy="830997"/>
          </a:xfrm>
          <a:prstGeom prst="rect">
            <a:avLst/>
          </a:prstGeom>
        </p:spPr>
        <p:txBody>
          <a:bodyPr wrap="square">
            <a:spAutoFit/>
          </a:bodyPr>
          <a:lstStyle/>
          <a:p>
            <a:endParaRPr lang="en-US" sz="1200" b="1" dirty="0"/>
          </a:p>
          <a:p>
            <a:endParaRPr lang="en-US" sz="1200" b="1" dirty="0"/>
          </a:p>
          <a:p>
            <a:endParaRPr lang="en-US" sz="1200" b="1" dirty="0"/>
          </a:p>
          <a:p>
            <a:endParaRPr lang="en-US" sz="1200" b="1" dirty="0"/>
          </a:p>
        </p:txBody>
      </p:sp>
      <p:sp>
        <p:nvSpPr>
          <p:cNvPr id="6" name="Content Placeholder 1">
            <a:extLst>
              <a:ext uri="{FF2B5EF4-FFF2-40B4-BE49-F238E27FC236}">
                <a16:creationId xmlns:a16="http://schemas.microsoft.com/office/drawing/2014/main" xmlns="" id="{E275BFD7-E0C5-477A-B538-BC7827FDAB46}"/>
              </a:ext>
            </a:extLst>
          </p:cNvPr>
          <p:cNvSpPr txBox="1">
            <a:spLocks/>
          </p:cNvSpPr>
          <p:nvPr/>
        </p:nvSpPr>
        <p:spPr bwMode="auto">
          <a:xfrm>
            <a:off x="342900" y="1981200"/>
            <a:ext cx="4495800" cy="387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400" dirty="0">
                <a:latin typeface="Bodoni MT" panose="02070603080606020203" pitchFamily="18" charset="0"/>
              </a:rPr>
              <a:t>Tribal Sovereignty is </a:t>
            </a:r>
            <a:r>
              <a:rPr lang="en-US" sz="2400" i="1" dirty="0">
                <a:latin typeface="Bodoni MT" panose="02070603080606020203" pitchFamily="18" charset="0"/>
              </a:rPr>
              <a:t>(but not limited to):</a:t>
            </a:r>
          </a:p>
          <a:p>
            <a:pPr lvl="1"/>
            <a:r>
              <a:rPr lang="en-US" sz="2400" dirty="0">
                <a:latin typeface="Bodoni MT" panose="02070603080606020203" pitchFamily="18" charset="0"/>
              </a:rPr>
              <a:t>forming governments</a:t>
            </a:r>
          </a:p>
          <a:p>
            <a:pPr lvl="1"/>
            <a:r>
              <a:rPr lang="en-US" sz="2400" dirty="0">
                <a:latin typeface="Bodoni MT" panose="02070603080606020203" pitchFamily="18" charset="0"/>
              </a:rPr>
              <a:t>regulating property</a:t>
            </a:r>
          </a:p>
          <a:p>
            <a:pPr lvl="1"/>
            <a:r>
              <a:rPr lang="en-US" sz="2400" dirty="0">
                <a:latin typeface="Bodoni MT" panose="02070603080606020203" pitchFamily="18" charset="0"/>
              </a:rPr>
              <a:t>maintaining law and order</a:t>
            </a:r>
          </a:p>
          <a:p>
            <a:pPr lvl="1"/>
            <a:r>
              <a:rPr lang="en-US" sz="2400" dirty="0">
                <a:latin typeface="Bodoni MT" panose="02070603080606020203" pitchFamily="18" charset="0"/>
              </a:rPr>
              <a:t>regulating domestic relations</a:t>
            </a:r>
          </a:p>
          <a:p>
            <a:pPr lvl="1"/>
            <a:r>
              <a:rPr lang="en-US" sz="2400" dirty="0">
                <a:latin typeface="Bodoni MT" panose="02070603080606020203" pitchFamily="18" charset="0"/>
              </a:rPr>
              <a:t>regulating trade and commerce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drap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defRPr/>
            </a:pPr>
            <a:r>
              <a:rPr lang="en-US" dirty="0">
                <a:solidFill>
                  <a:srgbClr val="0000FF"/>
                </a:solidFill>
                <a:latin typeface="Copperplate Gothic Bold" panose="020E0705020206020404" pitchFamily="34" charset="0"/>
              </a:rPr>
              <a:t>Government Relationships</a:t>
            </a:r>
          </a:p>
        </p:txBody>
      </p:sp>
      <p:sp>
        <p:nvSpPr>
          <p:cNvPr id="3" name="Content Placeholder 2"/>
          <p:cNvSpPr>
            <a:spLocks noGrp="1"/>
          </p:cNvSpPr>
          <p:nvPr>
            <p:ph sz="quarter" idx="2"/>
          </p:nvPr>
        </p:nvSpPr>
        <p:spPr>
          <a:xfrm>
            <a:off x="457200" y="1149350"/>
            <a:ext cx="4040188" cy="4565650"/>
          </a:xfrm>
        </p:spPr>
        <p:txBody>
          <a:bodyPr/>
          <a:lstStyle/>
          <a:p>
            <a:pPr marL="109537" indent="0" algn="ctr">
              <a:buNone/>
              <a:defRPr/>
            </a:pPr>
            <a:r>
              <a:rPr lang="en-US" sz="2200" b="1" u="sng" dirty="0">
                <a:latin typeface="Bodoni MT" panose="02070603080606020203" pitchFamily="18" charset="0"/>
              </a:rPr>
              <a:t>Federal</a:t>
            </a:r>
          </a:p>
          <a:p>
            <a:pPr>
              <a:defRPr/>
            </a:pPr>
            <a:r>
              <a:rPr lang="en-US" sz="2200" dirty="0">
                <a:latin typeface="Bodoni MT" panose="02070603080606020203" pitchFamily="18" charset="0"/>
              </a:rPr>
              <a:t>The US Constitution gave the legislative branch </a:t>
            </a:r>
            <a:r>
              <a:rPr lang="en-US" sz="2200" b="1" i="1" u="sng" dirty="0">
                <a:latin typeface="Bodoni MT" panose="02070603080606020203" pitchFamily="18" charset="0"/>
              </a:rPr>
              <a:t>plenary</a:t>
            </a:r>
            <a:r>
              <a:rPr lang="en-US" sz="2200" b="1" i="1" dirty="0">
                <a:latin typeface="Bodoni MT" panose="02070603080606020203" pitchFamily="18" charset="0"/>
              </a:rPr>
              <a:t> </a:t>
            </a:r>
            <a:r>
              <a:rPr lang="en-US" sz="2200" dirty="0">
                <a:latin typeface="Bodoni MT" panose="02070603080606020203" pitchFamily="18" charset="0"/>
              </a:rPr>
              <a:t>power over Indian Affairs.</a:t>
            </a:r>
          </a:p>
          <a:p>
            <a:pPr>
              <a:defRPr/>
            </a:pPr>
            <a:endParaRPr lang="en-US" sz="1400" dirty="0">
              <a:latin typeface="Bodoni MT" panose="02070603080606020203" pitchFamily="18" charset="0"/>
            </a:endParaRPr>
          </a:p>
          <a:p>
            <a:pPr>
              <a:defRPr/>
            </a:pPr>
            <a:r>
              <a:rPr lang="en-US" sz="2200" dirty="0">
                <a:latin typeface="Bodoni MT" panose="02070603080606020203" pitchFamily="18" charset="0"/>
              </a:rPr>
              <a:t>States are also considered sovereigns.</a:t>
            </a:r>
          </a:p>
          <a:p>
            <a:pPr>
              <a:defRPr/>
            </a:pPr>
            <a:endParaRPr lang="en-US" sz="1400" dirty="0">
              <a:latin typeface="Bodoni MT" panose="02070603080606020203" pitchFamily="18" charset="0"/>
            </a:endParaRPr>
          </a:p>
          <a:p>
            <a:pPr>
              <a:defRPr/>
            </a:pPr>
            <a:r>
              <a:rPr lang="en-US" sz="2200" dirty="0">
                <a:latin typeface="Bodoni MT" panose="02070603080606020203" pitchFamily="18" charset="0"/>
              </a:rPr>
              <a:t>States have no authority over Tribal Government unless expressly authorized by Congress.</a:t>
            </a:r>
          </a:p>
        </p:txBody>
      </p:sp>
      <p:sp>
        <p:nvSpPr>
          <p:cNvPr id="4" name="Content Placeholder 3"/>
          <p:cNvSpPr>
            <a:spLocks noGrp="1"/>
          </p:cNvSpPr>
          <p:nvPr>
            <p:ph sz="quarter" idx="4"/>
          </p:nvPr>
        </p:nvSpPr>
        <p:spPr>
          <a:xfrm>
            <a:off x="4645025" y="1143000"/>
            <a:ext cx="4041775" cy="4572000"/>
          </a:xfrm>
        </p:spPr>
        <p:txBody>
          <a:bodyPr/>
          <a:lstStyle/>
          <a:p>
            <a:pPr marL="109537" indent="0" algn="ctr">
              <a:buNone/>
              <a:defRPr/>
            </a:pPr>
            <a:r>
              <a:rPr lang="en-US" sz="2200" b="1" u="sng" dirty="0">
                <a:latin typeface="Bodoni MT" panose="02070603080606020203" pitchFamily="18" charset="0"/>
              </a:rPr>
              <a:t>State</a:t>
            </a:r>
          </a:p>
          <a:p>
            <a:pPr>
              <a:defRPr/>
            </a:pPr>
            <a:r>
              <a:rPr lang="en-US" sz="2200" dirty="0">
                <a:latin typeface="Bodoni MT" panose="02070603080606020203" pitchFamily="18" charset="0"/>
              </a:rPr>
              <a:t>Wisconsin Gov. Jim Doyle issued Executive Order 39 to recognize the sovereignty of the 11 federally recognized tribes in Wisconsin and directs state government to enter into government-to-government relationships with the Tribal Nations. </a:t>
            </a:r>
          </a:p>
          <a:p>
            <a:pPr marL="109537" indent="0">
              <a:buNone/>
              <a:defRPr/>
            </a:pPr>
            <a:endParaRPr lang="en-US" sz="1400" dirty="0">
              <a:latin typeface="Bodoni MT" panose="02070603080606020203" pitchFamily="18" charset="0"/>
            </a:endParaRPr>
          </a:p>
          <a:p>
            <a:pPr>
              <a:defRPr/>
            </a:pPr>
            <a:r>
              <a:rPr lang="en-US" sz="2000" dirty="0">
                <a:latin typeface="Bodoni MT" panose="02070603080606020203" pitchFamily="18" charset="0"/>
              </a:rPr>
              <a:t>Executive Order 39 was reaffirmed by Wisconsin Gov. Scott Walker.</a:t>
            </a:r>
          </a:p>
        </p:txBody>
      </p:sp>
      <p:sp>
        <p:nvSpPr>
          <p:cNvPr id="5" name="Slide Number Placeholder 4"/>
          <p:cNvSpPr>
            <a:spLocks noGrp="1"/>
          </p:cNvSpPr>
          <p:nvPr>
            <p:ph type="sldNum" sz="quarter" idx="10"/>
          </p:nvPr>
        </p:nvSpPr>
        <p:spPr/>
        <p:txBody>
          <a:bodyPr/>
          <a:lstStyle/>
          <a:p>
            <a:pPr>
              <a:defRPr/>
            </a:pPr>
            <a:fld id="{67E4074B-BD1B-44B4-A2EC-A191806D567A}" type="slidenum">
              <a:rPr lang="en-US" smtClean="0"/>
              <a:pPr>
                <a:defRPr/>
              </a:pPr>
              <a:t>34</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drap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6675"/>
            <a:ext cx="8861425" cy="1143000"/>
          </a:xfrm>
        </p:spPr>
        <p:txBody>
          <a:bodyPr>
            <a:noAutofit/>
          </a:bodyPr>
          <a:lstStyle/>
          <a:p>
            <a:pPr algn="ctr">
              <a:defRPr/>
            </a:pPr>
            <a:r>
              <a:rPr lang="en-US" sz="4400" dirty="0">
                <a:solidFill>
                  <a:srgbClr val="0000FF"/>
                </a:solidFill>
                <a:latin typeface="Copperplate Gothic Bold" panose="020E0705020206020404" pitchFamily="34" charset="0"/>
              </a:rPr>
              <a:t>Government Partnerships</a:t>
            </a:r>
          </a:p>
        </p:txBody>
      </p:sp>
      <p:sp>
        <p:nvSpPr>
          <p:cNvPr id="3" name="Content Placeholder 2"/>
          <p:cNvSpPr>
            <a:spLocks noGrp="1"/>
          </p:cNvSpPr>
          <p:nvPr>
            <p:ph sz="quarter" idx="2"/>
          </p:nvPr>
        </p:nvSpPr>
        <p:spPr>
          <a:xfrm>
            <a:off x="4895576" y="1416050"/>
            <a:ext cx="3925122" cy="4527550"/>
          </a:xfrm>
        </p:spPr>
        <p:txBody>
          <a:bodyPr/>
          <a:lstStyle/>
          <a:p>
            <a:pPr marL="109537" indent="0">
              <a:buNone/>
              <a:defRPr/>
            </a:pPr>
            <a:r>
              <a:rPr lang="en-US" sz="2200" u="sng" dirty="0">
                <a:latin typeface="Bodoni MT" panose="02070603080606020203" pitchFamily="18" charset="0"/>
              </a:rPr>
              <a:t>2005 Partnership Agreement: </a:t>
            </a:r>
          </a:p>
          <a:p>
            <a:pPr lvl="1">
              <a:defRPr/>
            </a:pPr>
            <a:r>
              <a:rPr lang="en-US" sz="2200" dirty="0">
                <a:latin typeface="Bodoni MT" panose="02070603080606020203" pitchFamily="18" charset="0"/>
              </a:rPr>
              <a:t>Wisconsin’s Eleven Federally Recognized Tribes</a:t>
            </a:r>
          </a:p>
          <a:p>
            <a:pPr lvl="1">
              <a:defRPr/>
            </a:pPr>
            <a:r>
              <a:rPr lang="en-US" sz="2200" dirty="0">
                <a:latin typeface="Bodoni MT" panose="02070603080606020203" pitchFamily="18" charset="0"/>
              </a:rPr>
              <a:t>Wisconsin Department of Transportation</a:t>
            </a:r>
          </a:p>
          <a:p>
            <a:pPr lvl="1">
              <a:defRPr/>
            </a:pPr>
            <a:r>
              <a:rPr lang="en-US" sz="2200" dirty="0">
                <a:latin typeface="Bodoni MT" panose="02070603080606020203" pitchFamily="18" charset="0"/>
              </a:rPr>
              <a:t>Wisconsin Division – Federal Highway Administration</a:t>
            </a:r>
          </a:p>
          <a:p>
            <a:pPr lvl="1">
              <a:defRPr/>
            </a:pPr>
            <a:endParaRPr lang="en-US" sz="1800" dirty="0">
              <a:latin typeface="Bodoni MT" panose="02070603080606020203" pitchFamily="18" charset="0"/>
            </a:endParaRPr>
          </a:p>
          <a:p>
            <a:pPr>
              <a:defRPr/>
            </a:pPr>
            <a:r>
              <a:rPr lang="en-US" sz="2200" dirty="0">
                <a:latin typeface="Bodoni MT" panose="02070603080606020203" pitchFamily="18" charset="0"/>
              </a:rPr>
              <a:t>Inter-Tribal Task Force</a:t>
            </a:r>
          </a:p>
          <a:p>
            <a:pPr>
              <a:defRPr/>
            </a:pPr>
            <a:endParaRPr lang="en-US" sz="1800" dirty="0">
              <a:latin typeface="Bodoni MT" panose="02070603080606020203" pitchFamily="18" charset="0"/>
            </a:endParaRPr>
          </a:p>
          <a:p>
            <a:pPr>
              <a:defRPr/>
            </a:pPr>
            <a:r>
              <a:rPr lang="en-US" sz="2200" dirty="0">
                <a:latin typeface="Bodoni MT" panose="02070603080606020203" pitchFamily="18" charset="0"/>
              </a:rPr>
              <a:t>WisDOT Tribal Liaisons</a:t>
            </a:r>
          </a:p>
        </p:txBody>
      </p:sp>
      <p:sp>
        <p:nvSpPr>
          <p:cNvPr id="5" name="Slide Number Placeholder 4"/>
          <p:cNvSpPr>
            <a:spLocks noGrp="1"/>
          </p:cNvSpPr>
          <p:nvPr>
            <p:ph type="sldNum" sz="quarter" idx="10"/>
          </p:nvPr>
        </p:nvSpPr>
        <p:spPr/>
        <p:txBody>
          <a:bodyPr/>
          <a:lstStyle/>
          <a:p>
            <a:pPr>
              <a:defRPr/>
            </a:pPr>
            <a:fld id="{67E4074B-BD1B-44B4-A2EC-A191806D567A}" type="slidenum">
              <a:rPr lang="en-US" smtClean="0"/>
              <a:pPr>
                <a:defRPr/>
              </a:pPr>
              <a:t>35</a:t>
            </a:fld>
            <a:endParaRPr lang="en-US" dirty="0"/>
          </a:p>
        </p:txBody>
      </p:sp>
      <p:pic>
        <p:nvPicPr>
          <p:cNvPr id="4" name="Picture 3"/>
          <p:cNvPicPr>
            <a:picLocks noChangeAspect="1"/>
          </p:cNvPicPr>
          <p:nvPr/>
        </p:nvPicPr>
        <p:blipFill>
          <a:blip r:embed="rId3"/>
          <a:stretch>
            <a:fillRect/>
          </a:stretch>
        </p:blipFill>
        <p:spPr>
          <a:xfrm>
            <a:off x="514624" y="1828800"/>
            <a:ext cx="4380952" cy="3038095"/>
          </a:xfrm>
          <a:prstGeom prst="rect">
            <a:avLst/>
          </a:prstGeom>
        </p:spPr>
      </p:pic>
      <p:sp>
        <p:nvSpPr>
          <p:cNvPr id="6" name="TextBox 5">
            <a:extLst>
              <a:ext uri="{FF2B5EF4-FFF2-40B4-BE49-F238E27FC236}">
                <a16:creationId xmlns:a16="http://schemas.microsoft.com/office/drawing/2014/main" xmlns="" id="{F250B7D0-796E-4A75-96C5-17CD68E83598}"/>
              </a:ext>
            </a:extLst>
          </p:cNvPr>
          <p:cNvSpPr txBox="1"/>
          <p:nvPr/>
        </p:nvSpPr>
        <p:spPr>
          <a:xfrm>
            <a:off x="1371600" y="4925553"/>
            <a:ext cx="2667000" cy="369332"/>
          </a:xfrm>
          <a:prstGeom prst="rect">
            <a:avLst/>
          </a:prstGeom>
          <a:noFill/>
        </p:spPr>
        <p:txBody>
          <a:bodyPr wrap="square" rtlCol="0">
            <a:spAutoFit/>
          </a:bodyPr>
          <a:lstStyle/>
          <a:p>
            <a:pPr algn="ctr"/>
            <a:r>
              <a:rPr lang="en-US" i="1" dirty="0"/>
              <a:t>(amended in 2010)</a:t>
            </a:r>
          </a:p>
        </p:txBody>
      </p:sp>
    </p:spTree>
    <p:extLst>
      <p:ext uri="{BB962C8B-B14F-4D97-AF65-F5344CB8AC3E}">
        <p14:creationId xmlns:p14="http://schemas.microsoft.com/office/powerpoint/2010/main" val="1559174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drap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0" y="327898"/>
            <a:ext cx="8229600" cy="1143000"/>
          </a:xfrm>
        </p:spPr>
        <p:txBody>
          <a:bodyPr>
            <a:normAutofit fontScale="90000"/>
          </a:bodyPr>
          <a:lstStyle/>
          <a:p>
            <a:pPr>
              <a:defRPr/>
            </a:pPr>
            <a:r>
              <a:rPr lang="en-US" dirty="0">
                <a:solidFill>
                  <a:srgbClr val="0000FF"/>
                </a:solidFill>
                <a:latin typeface="Copperplate Gothic Bold" panose="020E0705020206020404" pitchFamily="34" charset="0"/>
              </a:rPr>
              <a:t>Department of the Interior</a:t>
            </a:r>
            <a:r>
              <a:rPr lang="en-US" dirty="0">
                <a:latin typeface="Copperplate Gothic Bold" panose="020E0705020206020404" pitchFamily="34" charset="0"/>
              </a:rPr>
              <a:t/>
            </a:r>
            <a:br>
              <a:rPr lang="en-US" dirty="0">
                <a:latin typeface="Copperplate Gothic Bold" panose="020E0705020206020404" pitchFamily="34" charset="0"/>
              </a:rPr>
            </a:br>
            <a:r>
              <a:rPr lang="en-US" sz="3600" dirty="0">
                <a:solidFill>
                  <a:schemeClr val="accent1">
                    <a:lumMod val="75000"/>
                  </a:schemeClr>
                </a:solidFill>
                <a:latin typeface="Copperplate Gothic Bold" panose="020E0705020206020404" pitchFamily="34" charset="0"/>
              </a:rPr>
              <a:t>Bureau of Indian Affairs</a:t>
            </a:r>
          </a:p>
        </p:txBody>
      </p:sp>
      <p:sp>
        <p:nvSpPr>
          <p:cNvPr id="4" name="Slide Number Placeholder 3"/>
          <p:cNvSpPr>
            <a:spLocks noGrp="1"/>
          </p:cNvSpPr>
          <p:nvPr>
            <p:ph type="sldNum" sz="quarter" idx="10"/>
          </p:nvPr>
        </p:nvSpPr>
        <p:spPr/>
        <p:txBody>
          <a:bodyPr/>
          <a:lstStyle/>
          <a:p>
            <a:pPr>
              <a:defRPr/>
            </a:pPr>
            <a:fld id="{40C909BB-4F79-4543-A1D2-49E632D4A836}" type="slidenum">
              <a:rPr lang="en-US" smtClean="0"/>
              <a:pPr>
                <a:defRPr/>
              </a:pPr>
              <a:t>36</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2413" y="1284288"/>
            <a:ext cx="2411412" cy="2411412"/>
          </a:xfrm>
          <a:prstGeom prst="rect">
            <a:avLst/>
          </a:prstGeom>
        </p:spPr>
      </p:pic>
      <p:sp>
        <p:nvSpPr>
          <p:cNvPr id="8" name="Content Placeholder 2"/>
          <p:cNvSpPr>
            <a:spLocks noGrp="1"/>
          </p:cNvSpPr>
          <p:nvPr>
            <p:ph sz="quarter" idx="4294967295"/>
          </p:nvPr>
        </p:nvSpPr>
        <p:spPr>
          <a:xfrm>
            <a:off x="533400" y="1577458"/>
            <a:ext cx="6553200" cy="2461141"/>
          </a:xfrm>
          <a:prstGeom prst="rect">
            <a:avLst/>
          </a:prstGeom>
        </p:spPr>
        <p:txBody>
          <a:bodyPr/>
          <a:lstStyle/>
          <a:p>
            <a:pPr marL="109537" indent="0">
              <a:buNone/>
              <a:defRPr/>
            </a:pPr>
            <a:r>
              <a:rPr lang="en-US" sz="2200" dirty="0">
                <a:latin typeface="Bodoni MT" panose="02070603080606020203" pitchFamily="18" charset="0"/>
              </a:rPr>
              <a:t>Federal agency charged with carrying out the </a:t>
            </a:r>
          </a:p>
          <a:p>
            <a:pPr marL="109537" indent="0">
              <a:buNone/>
              <a:defRPr/>
            </a:pPr>
            <a:r>
              <a:rPr lang="en-US" sz="2200" dirty="0">
                <a:latin typeface="Bodoni MT" panose="02070603080606020203" pitchFamily="18" charset="0"/>
              </a:rPr>
              <a:t>United States’ trust responsibility to Native Americans: </a:t>
            </a:r>
          </a:p>
          <a:p>
            <a:pPr lvl="1">
              <a:defRPr/>
            </a:pPr>
            <a:r>
              <a:rPr lang="en-US" sz="2200" dirty="0">
                <a:latin typeface="Bodoni MT" panose="02070603080606020203" pitchFamily="18" charset="0"/>
              </a:rPr>
              <a:t>maintaining the government to government relationship with federally recognized tribes </a:t>
            </a:r>
          </a:p>
          <a:p>
            <a:pPr lvl="1">
              <a:defRPr/>
            </a:pPr>
            <a:r>
              <a:rPr lang="en-US" sz="2200" dirty="0">
                <a:latin typeface="Bodoni MT" panose="02070603080606020203" pitchFamily="18" charset="0"/>
              </a:rPr>
              <a:t>promoting and supporting tribal self-determination </a:t>
            </a:r>
          </a:p>
        </p:txBody>
      </p:sp>
      <p:sp>
        <p:nvSpPr>
          <p:cNvPr id="9" name="Content Placeholder 1">
            <a:extLst>
              <a:ext uri="{FF2B5EF4-FFF2-40B4-BE49-F238E27FC236}">
                <a16:creationId xmlns:a16="http://schemas.microsoft.com/office/drawing/2014/main" xmlns="" id="{F6723EE5-D919-4F4D-998B-64C4F90D2DCF}"/>
              </a:ext>
            </a:extLst>
          </p:cNvPr>
          <p:cNvSpPr>
            <a:spLocks noGrp="1"/>
          </p:cNvSpPr>
          <p:nvPr>
            <p:ph idx="1"/>
          </p:nvPr>
        </p:nvSpPr>
        <p:spPr>
          <a:xfrm>
            <a:off x="152401" y="4114800"/>
            <a:ext cx="8861424" cy="1524000"/>
          </a:xfr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txBody>
          <a:bodyPr/>
          <a:lstStyle/>
          <a:p>
            <a:pPr marL="109537" indent="0" algn="ctr">
              <a:buNone/>
            </a:pPr>
            <a:r>
              <a:rPr lang="en-US" sz="2400" dirty="0">
                <a:latin typeface="Monotype Corsiva" panose="03010101010201010101" pitchFamily="66" charset="0"/>
              </a:rPr>
              <a:t>The federal Indian trust responsibility is also a legally enforceable fiduciary obligation on the part of the United States to protect Tribal treaty rights, lands, assets, and resources, as well as a duty to carry out the mandates of federal law with respect to American Indian and Alaska Native tribes and villages. </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37</a:t>
            </a:fld>
            <a:endParaRPr lang="en-US" dirty="0"/>
          </a:p>
        </p:txBody>
      </p:sp>
      <p:graphicFrame>
        <p:nvGraphicFramePr>
          <p:cNvPr id="14" name="Diagram 13"/>
          <p:cNvGraphicFramePr/>
          <p:nvPr>
            <p:extLst>
              <p:ext uri="{D42A27DB-BD31-4B8C-83A1-F6EECF244321}">
                <p14:modId xmlns:p14="http://schemas.microsoft.com/office/powerpoint/2010/main" val="249974424"/>
              </p:ext>
            </p:extLst>
          </p:nvPr>
        </p:nvGraphicFramePr>
        <p:xfrm>
          <a:off x="649287" y="3048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785315"/>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28600"/>
            <a:ext cx="7031636" cy="5429491"/>
          </a:xfrm>
          <a:prstGeom prst="rect">
            <a:avLst/>
          </a:prstGeom>
        </p:spPr>
      </p:pic>
      <p:sp>
        <p:nvSpPr>
          <p:cNvPr id="2" name="Slide Number Placeholder 1"/>
          <p:cNvSpPr>
            <a:spLocks noGrp="1"/>
          </p:cNvSpPr>
          <p:nvPr>
            <p:ph type="sldNum" sz="quarter" idx="10"/>
          </p:nvPr>
        </p:nvSpPr>
        <p:spPr/>
        <p:txBody>
          <a:bodyPr/>
          <a:lstStyle/>
          <a:p>
            <a:pPr>
              <a:defRPr/>
            </a:pPr>
            <a:fld id="{DB104AA0-9F21-4485-B088-466B0F30090C}" type="slidenum">
              <a:rPr lang="en-US" smtClean="0"/>
              <a:pPr>
                <a:defRPr/>
              </a:pPr>
              <a:t>38</a:t>
            </a:fld>
            <a:endParaRPr lang="en-US" dirty="0"/>
          </a:p>
        </p:txBody>
      </p:sp>
    </p:spTree>
    <p:extLst>
      <p:ext uri="{BB962C8B-B14F-4D97-AF65-F5344CB8AC3E}">
        <p14:creationId xmlns:p14="http://schemas.microsoft.com/office/powerpoint/2010/main" val="3777452267"/>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105400" y="914401"/>
            <a:ext cx="3657600" cy="3505200"/>
          </a:xfrm>
        </p:spPr>
        <p:txBody>
          <a:bodyPr>
            <a:noAutofit/>
          </a:bodyPr>
          <a:lstStyle/>
          <a:p>
            <a:r>
              <a:rPr lang="en-US" sz="7200" dirty="0">
                <a:latin typeface="Copperplate Gothic Bold" panose="020E0705020206020404" pitchFamily="34" charset="0"/>
              </a:rPr>
              <a:t>Now What? </a:t>
            </a:r>
          </a:p>
        </p:txBody>
      </p:sp>
      <p:sp>
        <p:nvSpPr>
          <p:cNvPr id="2" name="Slide Number Placeholder 1"/>
          <p:cNvSpPr>
            <a:spLocks noGrp="1"/>
          </p:cNvSpPr>
          <p:nvPr>
            <p:ph type="sldNum" sz="quarter" idx="10"/>
          </p:nvPr>
        </p:nvSpPr>
        <p:spPr/>
        <p:txBody>
          <a:bodyPr/>
          <a:lstStyle/>
          <a:p>
            <a:pPr>
              <a:defRPr/>
            </a:pPr>
            <a:fld id="{DB104AA0-9F21-4485-B088-466B0F30090C}" type="slidenum">
              <a:rPr lang="en-US" smtClean="0"/>
              <a:pPr>
                <a:defRPr/>
              </a:pPr>
              <a:t>39</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09600"/>
            <a:ext cx="4571038" cy="4571038"/>
          </a:xfrm>
          <a:prstGeom prst="rect">
            <a:avLst/>
          </a:prstGeom>
        </p:spPr>
      </p:pic>
    </p:spTree>
    <p:extLst>
      <p:ext uri="{BB962C8B-B14F-4D97-AF65-F5344CB8AC3E}">
        <p14:creationId xmlns:p14="http://schemas.microsoft.com/office/powerpoint/2010/main" val="4011458216"/>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60925"/>
            <a:ext cx="7772400" cy="2744162"/>
          </a:xfrm>
        </p:spPr>
        <p:txBody>
          <a:bodyPr>
            <a:normAutofit fontScale="90000"/>
          </a:bodyPr>
          <a:lstStyle/>
          <a:p>
            <a:r>
              <a:rPr lang="en-US" dirty="0">
                <a:effectLst/>
              </a:rPr>
              <a:t>Completing the Acquisition of Parcels When Presented with Complex Ownership and Intervening Interests</a:t>
            </a:r>
          </a:p>
        </p:txBody>
      </p:sp>
      <p:sp>
        <p:nvSpPr>
          <p:cNvPr id="9219" name="Subtitle 2"/>
          <p:cNvSpPr>
            <a:spLocks noGrp="1"/>
          </p:cNvSpPr>
          <p:nvPr>
            <p:ph type="subTitle" idx="1"/>
          </p:nvPr>
        </p:nvSpPr>
        <p:spPr>
          <a:xfrm>
            <a:off x="685800" y="3611562"/>
            <a:ext cx="7772400" cy="1646237"/>
          </a:xfrm>
        </p:spPr>
        <p:txBody>
          <a:bodyPr/>
          <a:lstStyle/>
          <a:p>
            <a:pPr marR="0" eaLnBrk="1" hangingPunct="1"/>
            <a:r>
              <a:rPr lang="en-US" b="1" dirty="0"/>
              <a:t>Drew S. Jelinski - </a:t>
            </a:r>
            <a:r>
              <a:rPr lang="en-US" b="1" dirty="0" err="1"/>
              <a:t>WisDOT</a:t>
            </a:r>
            <a:endParaRPr lang="en-US" b="1" dirty="0"/>
          </a:p>
          <a:p>
            <a:pPr marR="0" eaLnBrk="1" hangingPunct="1"/>
            <a:r>
              <a:rPr lang="en-US" dirty="0"/>
              <a:t>September 27, 2017 </a:t>
            </a:r>
          </a:p>
          <a:p>
            <a:pPr marR="0" eaLnBrk="1" hangingPunct="1"/>
            <a:r>
              <a:rPr lang="en-US" dirty="0"/>
              <a:t>Marshfield, WI</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081318"/>
            <a:ext cx="2822987" cy="2260639"/>
          </a:xfrm>
          <a:prstGeom prst="rect">
            <a:avLst/>
          </a:prstGeom>
        </p:spPr>
      </p:pic>
    </p:spTree>
    <p:extLst>
      <p:ext uri="{BB962C8B-B14F-4D97-AF65-F5344CB8AC3E}">
        <p14:creationId xmlns:p14="http://schemas.microsoft.com/office/powerpoint/2010/main" val="3253608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00599">
            <a:off x="6510010" y="3289125"/>
            <a:ext cx="2061779" cy="2788209"/>
          </a:xfrm>
          <a:prstGeom prst="rect">
            <a:avLst/>
          </a:prstGeom>
        </p:spPr>
      </p:pic>
      <p:sp>
        <p:nvSpPr>
          <p:cNvPr id="3" name="Title 2"/>
          <p:cNvSpPr>
            <a:spLocks noGrp="1"/>
          </p:cNvSpPr>
          <p:nvPr>
            <p:ph type="title"/>
          </p:nvPr>
        </p:nvSpPr>
        <p:spPr/>
        <p:txBody>
          <a:bodyPr>
            <a:noAutofit/>
          </a:bodyPr>
          <a:lstStyle/>
          <a:p>
            <a:pPr algn="ctr"/>
            <a:r>
              <a:rPr lang="en-US" sz="4400" dirty="0">
                <a:solidFill>
                  <a:srgbClr val="0000FF"/>
                </a:solidFill>
                <a:latin typeface="Copperplate Gothic Bold" panose="020E0705020206020404" pitchFamily="34" charset="0"/>
              </a:rPr>
              <a:t>Questions to answer </a:t>
            </a:r>
            <a:r>
              <a:rPr lang="en-US" sz="4400" dirty="0">
                <a:solidFill>
                  <a:schemeClr val="accent1">
                    <a:lumMod val="75000"/>
                  </a:schemeClr>
                </a:solidFill>
                <a:latin typeface="Copperplate Gothic Bold" panose="020E0705020206020404" pitchFamily="34" charset="0"/>
              </a:rPr>
              <a:t>prior to </a:t>
            </a:r>
            <a:r>
              <a:rPr lang="en-US" sz="4400" dirty="0">
                <a:solidFill>
                  <a:srgbClr val="0000FF"/>
                </a:solidFill>
                <a:latin typeface="Copperplate Gothic Bold" panose="020E0705020206020404" pitchFamily="34" charset="0"/>
              </a:rPr>
              <a:t>acquisition:  </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40</a:t>
            </a:fld>
            <a:endParaRPr lang="en-US" dirty="0"/>
          </a:p>
        </p:txBody>
      </p:sp>
      <p:sp>
        <p:nvSpPr>
          <p:cNvPr id="5" name="Content Placeholder 4"/>
          <p:cNvSpPr>
            <a:spLocks noGrp="1"/>
          </p:cNvSpPr>
          <p:nvPr>
            <p:ph idx="1"/>
          </p:nvPr>
        </p:nvSpPr>
        <p:spPr>
          <a:xfrm>
            <a:off x="438150" y="2066925"/>
            <a:ext cx="8229600" cy="3873500"/>
          </a:xfrm>
        </p:spPr>
        <p:txBody>
          <a:bodyPr/>
          <a:lstStyle/>
          <a:p>
            <a:r>
              <a:rPr lang="en-US" sz="3200" dirty="0">
                <a:latin typeface="Bodoni MT" panose="02070603080606020203" pitchFamily="18" charset="0"/>
              </a:rPr>
              <a:t>Who are the team players? </a:t>
            </a:r>
          </a:p>
          <a:p>
            <a:pPr marL="109537" indent="0">
              <a:buNone/>
            </a:pPr>
            <a:endParaRPr lang="en-US" sz="2000" dirty="0">
              <a:latin typeface="Bodoni MT" panose="02070603080606020203" pitchFamily="18" charset="0"/>
            </a:endParaRPr>
          </a:p>
          <a:p>
            <a:r>
              <a:rPr lang="en-US" sz="3200" dirty="0">
                <a:latin typeface="Bodoni MT" panose="02070603080606020203" pitchFamily="18" charset="0"/>
              </a:rPr>
              <a:t>Has the Tribe approved the project?</a:t>
            </a:r>
          </a:p>
          <a:p>
            <a:endParaRPr lang="en-US" sz="2000" dirty="0">
              <a:latin typeface="Bodoni MT" panose="02070603080606020203" pitchFamily="18" charset="0"/>
            </a:endParaRPr>
          </a:p>
          <a:p>
            <a:r>
              <a:rPr lang="en-US" sz="3200" dirty="0">
                <a:latin typeface="Bodoni MT" panose="02070603080606020203" pitchFamily="18" charset="0"/>
              </a:rPr>
              <a:t>Who are we acquiring from? </a:t>
            </a:r>
          </a:p>
          <a:p>
            <a:endParaRPr lang="en-US" sz="2000" dirty="0">
              <a:latin typeface="Bodoni MT" panose="02070603080606020203" pitchFamily="18" charset="0"/>
            </a:endParaRPr>
          </a:p>
          <a:p>
            <a:r>
              <a:rPr lang="en-US" sz="3200" dirty="0">
                <a:latin typeface="Bodoni MT" panose="02070603080606020203" pitchFamily="18" charset="0"/>
              </a:rPr>
              <a:t>What are we acquiring?</a:t>
            </a:r>
          </a:p>
          <a:p>
            <a:endParaRPr lang="en-US" dirty="0"/>
          </a:p>
        </p:txBody>
      </p:sp>
    </p:spTree>
    <p:extLst>
      <p:ext uri="{BB962C8B-B14F-4D97-AF65-F5344CB8AC3E}">
        <p14:creationId xmlns:p14="http://schemas.microsoft.com/office/powerpoint/2010/main" val="785306382"/>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419100" y="1371600"/>
            <a:ext cx="8343900" cy="4343400"/>
          </a:xfrm>
        </p:spPr>
        <p:txBody>
          <a:bodyPr/>
          <a:lstStyle/>
          <a:p>
            <a:pPr marL="109537" indent="0" algn="ctr">
              <a:buNone/>
            </a:pPr>
            <a:r>
              <a:rPr lang="en-US" sz="2200" b="1" u="sng" dirty="0">
                <a:latin typeface="Bodoni MT" panose="02070603080606020203" pitchFamily="18" charset="0"/>
              </a:rPr>
              <a:t>Fee Lands</a:t>
            </a:r>
          </a:p>
          <a:p>
            <a:pPr lvl="1"/>
            <a:r>
              <a:rPr lang="en-US" sz="2200" dirty="0">
                <a:latin typeface="Bodoni MT" panose="02070603080606020203" pitchFamily="18" charset="0"/>
              </a:rPr>
              <a:t>Individual Fee – tribal member or non-tribal member, holds legal title and carries entire bundle of rights, may be taxed in county</a:t>
            </a:r>
          </a:p>
          <a:p>
            <a:pPr lvl="1"/>
            <a:endParaRPr lang="en-US" sz="1200" dirty="0">
              <a:latin typeface="Bodoni MT" panose="02070603080606020203" pitchFamily="18" charset="0"/>
            </a:endParaRPr>
          </a:p>
          <a:p>
            <a:pPr lvl="1"/>
            <a:r>
              <a:rPr lang="en-US" sz="2200" dirty="0">
                <a:latin typeface="Bodoni MT" panose="02070603080606020203" pitchFamily="18" charset="0"/>
              </a:rPr>
              <a:t>Tribal Fee – tribe holds full legal title and carries entire bundle of rights  </a:t>
            </a:r>
          </a:p>
          <a:p>
            <a:pPr marL="392113" lvl="1" indent="0">
              <a:buNone/>
            </a:pPr>
            <a:endParaRPr lang="en-US" sz="1200" dirty="0">
              <a:latin typeface="Bodoni MT" panose="02070603080606020203" pitchFamily="18" charset="0"/>
            </a:endParaRPr>
          </a:p>
          <a:p>
            <a:pPr lvl="1"/>
            <a:r>
              <a:rPr lang="en-US" sz="2200" dirty="0">
                <a:latin typeface="Bodoni MT" panose="02070603080606020203" pitchFamily="18" charset="0"/>
              </a:rPr>
              <a:t>Restricted Fee Land – individual or tribe holds legal title but there are specific federal government imposed restrictions on use and/or disposition</a:t>
            </a:r>
          </a:p>
          <a:p>
            <a:pPr lvl="1"/>
            <a:endParaRPr lang="en-US" sz="1200" dirty="0">
              <a:latin typeface="Bodoni MT" panose="02070603080606020203" pitchFamily="18" charset="0"/>
            </a:endParaRPr>
          </a:p>
          <a:p>
            <a:pPr lvl="1"/>
            <a:r>
              <a:rPr lang="en-US" sz="2200" dirty="0">
                <a:latin typeface="Bodoni MT" panose="02070603080606020203" pitchFamily="18" charset="0"/>
              </a:rPr>
              <a:t>BIA has no jurisdiction over Fee Lands</a:t>
            </a:r>
          </a:p>
        </p:txBody>
      </p:sp>
      <p:sp>
        <p:nvSpPr>
          <p:cNvPr id="5" name="Slide Number Placeholder 4"/>
          <p:cNvSpPr>
            <a:spLocks noGrp="1"/>
          </p:cNvSpPr>
          <p:nvPr>
            <p:ph type="sldNum" sz="quarter" idx="10"/>
          </p:nvPr>
        </p:nvSpPr>
        <p:spPr/>
        <p:txBody>
          <a:bodyPr/>
          <a:lstStyle/>
          <a:p>
            <a:pPr>
              <a:defRPr/>
            </a:pPr>
            <a:fld id="{4D1A753E-EC79-4AA7-8B4D-F379B7F83DE6}" type="slidenum">
              <a:rPr lang="en-US" smtClean="0"/>
              <a:pPr>
                <a:defRPr/>
              </a:pPr>
              <a:t>41</a:t>
            </a:fld>
            <a:endParaRPr lang="en-US" dirty="0"/>
          </a:p>
        </p:txBody>
      </p:sp>
      <p:sp>
        <p:nvSpPr>
          <p:cNvPr id="6" name="Title 2">
            <a:extLst>
              <a:ext uri="{FF2B5EF4-FFF2-40B4-BE49-F238E27FC236}">
                <a16:creationId xmlns:a16="http://schemas.microsoft.com/office/drawing/2014/main" xmlns="" id="{B95ED4AA-9F21-408E-8C6B-E23B64B83D3D}"/>
              </a:ext>
            </a:extLst>
          </p:cNvPr>
          <p:cNvSpPr>
            <a:spLocks noGrp="1"/>
          </p:cNvSpPr>
          <p:nvPr>
            <p:ph type="title"/>
          </p:nvPr>
        </p:nvSpPr>
        <p:spPr>
          <a:xfrm>
            <a:off x="419100" y="152400"/>
            <a:ext cx="8229600" cy="1143000"/>
          </a:xfrm>
        </p:spPr>
        <p:txBody>
          <a:bodyPr>
            <a:normAutofit fontScale="90000"/>
          </a:bodyPr>
          <a:lstStyle/>
          <a:p>
            <a:pPr algn="ctr"/>
            <a:r>
              <a:rPr lang="en-US" dirty="0">
                <a:solidFill>
                  <a:srgbClr val="0000FF"/>
                </a:solidFill>
                <a:latin typeface="Copperplate Gothic Bold" panose="020E0705020206020404" pitchFamily="34" charset="0"/>
              </a:rPr>
              <a:t>The “Who” and “What”</a:t>
            </a:r>
            <a:r>
              <a:rPr lang="en-US" dirty="0">
                <a:latin typeface="Copperplate Gothic Bold" panose="020E0705020206020404" pitchFamily="34" charset="0"/>
              </a:rPr>
              <a:t/>
            </a:r>
            <a:br>
              <a:rPr lang="en-US" dirty="0">
                <a:latin typeface="Copperplate Gothic Bold" panose="020E0705020206020404" pitchFamily="34" charset="0"/>
              </a:rPr>
            </a:br>
            <a:r>
              <a:rPr lang="en-US" dirty="0">
                <a:latin typeface="Copperplate Gothic Bold" panose="020E0705020206020404" pitchFamily="34" charset="0"/>
              </a:rPr>
              <a:t> </a:t>
            </a:r>
            <a:r>
              <a:rPr lang="en-US" dirty="0">
                <a:solidFill>
                  <a:schemeClr val="accent1">
                    <a:lumMod val="75000"/>
                  </a:schemeClr>
                </a:solidFill>
                <a:latin typeface="Copperplate Gothic Bold" panose="020E0705020206020404" pitchFamily="34" charset="0"/>
              </a:rPr>
              <a:t>Land Types – Part 1</a:t>
            </a:r>
          </a:p>
        </p:txBody>
      </p:sp>
    </p:spTree>
    <p:extLst>
      <p:ext uri="{BB962C8B-B14F-4D97-AF65-F5344CB8AC3E}">
        <p14:creationId xmlns:p14="http://schemas.microsoft.com/office/powerpoint/2010/main" val="1055445365"/>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4"/>
          </p:nvPr>
        </p:nvSpPr>
        <p:spPr>
          <a:xfrm>
            <a:off x="457200" y="1371600"/>
            <a:ext cx="8229601" cy="4343400"/>
          </a:xfrm>
        </p:spPr>
        <p:txBody>
          <a:bodyPr/>
          <a:lstStyle/>
          <a:p>
            <a:pPr marL="109537" lvl="0" indent="0" algn="ctr">
              <a:spcBef>
                <a:spcPts val="400"/>
              </a:spcBef>
              <a:buClr>
                <a:srgbClr val="EE0000"/>
              </a:buClr>
              <a:buNone/>
            </a:pPr>
            <a:r>
              <a:rPr lang="en-US" sz="2200" b="1" u="sng" dirty="0">
                <a:solidFill>
                  <a:srgbClr val="253D92"/>
                </a:solidFill>
                <a:latin typeface="Bodoni MT" panose="02070603080606020203" pitchFamily="18" charset="0"/>
              </a:rPr>
              <a:t>Trust Lands</a:t>
            </a:r>
          </a:p>
          <a:p>
            <a:pPr marL="392113" lvl="1" indent="0">
              <a:buNone/>
            </a:pPr>
            <a:r>
              <a:rPr lang="en-US" sz="2200" dirty="0">
                <a:latin typeface="Bodoni MT" panose="02070603080606020203" pitchFamily="18" charset="0"/>
              </a:rPr>
              <a:t>Trust Land – legal title is held by the trustee, in this case the federal government for use by a Tribe.  </a:t>
            </a:r>
          </a:p>
          <a:p>
            <a:pPr lvl="1"/>
            <a:r>
              <a:rPr lang="en-US" sz="2200" dirty="0">
                <a:latin typeface="Bodoni MT" panose="02070603080606020203" pitchFamily="18" charset="0"/>
              </a:rPr>
              <a:t>Tribal Trust</a:t>
            </a:r>
          </a:p>
          <a:p>
            <a:pPr lvl="1"/>
            <a:r>
              <a:rPr lang="en-US" sz="2200" dirty="0">
                <a:latin typeface="Bodoni MT" panose="02070603080606020203" pitchFamily="18" charset="0"/>
              </a:rPr>
              <a:t>Individual Trust</a:t>
            </a:r>
          </a:p>
          <a:p>
            <a:pPr lvl="1"/>
            <a:r>
              <a:rPr lang="en-US" sz="2200" dirty="0">
                <a:latin typeface="Bodoni MT" panose="02070603080606020203" pitchFamily="18" charset="0"/>
              </a:rPr>
              <a:t>Allotted lands –  remnants of reservations broken up during the General Allotment Act of 1887. Trust lands held in trust for individual tribal members (and/or their heirs). </a:t>
            </a:r>
          </a:p>
          <a:p>
            <a:pPr marL="392113" lvl="1" indent="0">
              <a:spcBef>
                <a:spcPts val="0"/>
              </a:spcBef>
              <a:buNone/>
            </a:pPr>
            <a:endParaRPr lang="en-US" sz="1400" dirty="0">
              <a:latin typeface="Bodoni MT" panose="02070603080606020203" pitchFamily="18" charset="0"/>
            </a:endParaRPr>
          </a:p>
          <a:p>
            <a:pPr lvl="1"/>
            <a:r>
              <a:rPr lang="en-US" sz="2200" dirty="0">
                <a:latin typeface="Bodoni MT" panose="02070603080606020203" pitchFamily="18" charset="0"/>
              </a:rPr>
              <a:t>Off Reservation trust lands  </a:t>
            </a:r>
          </a:p>
          <a:p>
            <a:endParaRPr lang="en-US" sz="1400" dirty="0">
              <a:latin typeface="Bodoni MT" panose="02070603080606020203" pitchFamily="18" charset="0"/>
            </a:endParaRPr>
          </a:p>
          <a:p>
            <a:pPr lvl="1"/>
            <a:r>
              <a:rPr lang="en-US" sz="2200" dirty="0">
                <a:latin typeface="Bodoni MT" panose="02070603080606020203" pitchFamily="18" charset="0"/>
              </a:rPr>
              <a:t>States do not have the power of condemnation on trust lands</a:t>
            </a:r>
          </a:p>
          <a:p>
            <a:pPr marL="109537" indent="0">
              <a:buNone/>
            </a:pPr>
            <a:r>
              <a:rPr lang="en-US" dirty="0"/>
              <a:t>                                                                                                                                                                                                                                                                                                                                                                                                                                        </a:t>
            </a:r>
          </a:p>
        </p:txBody>
      </p:sp>
      <p:sp>
        <p:nvSpPr>
          <p:cNvPr id="5" name="Slide Number Placeholder 4"/>
          <p:cNvSpPr>
            <a:spLocks noGrp="1"/>
          </p:cNvSpPr>
          <p:nvPr>
            <p:ph type="sldNum" sz="quarter" idx="10"/>
          </p:nvPr>
        </p:nvSpPr>
        <p:spPr/>
        <p:txBody>
          <a:bodyPr/>
          <a:lstStyle/>
          <a:p>
            <a:pPr>
              <a:defRPr/>
            </a:pPr>
            <a:fld id="{4D1A753E-EC79-4AA7-8B4D-F379B7F83DE6}" type="slidenum">
              <a:rPr lang="en-US" smtClean="0"/>
              <a:pPr>
                <a:defRPr/>
              </a:pPr>
              <a:t>42</a:t>
            </a:fld>
            <a:endParaRPr lang="en-US" dirty="0"/>
          </a:p>
        </p:txBody>
      </p:sp>
      <p:sp>
        <p:nvSpPr>
          <p:cNvPr id="7" name="Title 2">
            <a:extLst/>
          </p:cNvPr>
          <p:cNvSpPr txBox="1">
            <a:spLocks/>
          </p:cNvSpPr>
          <p:nvPr/>
        </p:nvSpPr>
        <p:spPr>
          <a:xfrm>
            <a:off x="534987" y="228600"/>
            <a:ext cx="8229600" cy="1143000"/>
          </a:xfrm>
          <a:prstGeom prst="rect">
            <a:avLst/>
          </a:prstGeom>
        </p:spPr>
        <p:txBody>
          <a:bodyPr vert="horz" anchor="ctr">
            <a:normAutofit fontScale="90000" lnSpcReduction="10000"/>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pPr algn="ctr"/>
            <a:r>
              <a:rPr lang="en-US" dirty="0">
                <a:solidFill>
                  <a:srgbClr val="0000FF"/>
                </a:solidFill>
                <a:latin typeface="Copperplate Gothic Bold" panose="020E0705020206020404" pitchFamily="34" charset="0"/>
              </a:rPr>
              <a:t>The “Who” and “What”</a:t>
            </a:r>
            <a:r>
              <a:rPr lang="en-US" dirty="0">
                <a:latin typeface="Copperplate Gothic Bold" panose="020E0705020206020404" pitchFamily="34" charset="0"/>
              </a:rPr>
              <a:t/>
            </a:r>
            <a:br>
              <a:rPr lang="en-US" dirty="0">
                <a:latin typeface="Copperplate Gothic Bold" panose="020E0705020206020404" pitchFamily="34" charset="0"/>
              </a:rPr>
            </a:br>
            <a:r>
              <a:rPr lang="en-US" dirty="0">
                <a:latin typeface="Copperplate Gothic Bold" panose="020E0705020206020404" pitchFamily="34" charset="0"/>
              </a:rPr>
              <a:t> </a:t>
            </a:r>
            <a:r>
              <a:rPr lang="en-US" dirty="0">
                <a:solidFill>
                  <a:schemeClr val="accent1">
                    <a:lumMod val="75000"/>
                  </a:schemeClr>
                </a:solidFill>
                <a:latin typeface="Copperplate Gothic Bold" panose="020E0705020206020404" pitchFamily="34" charset="0"/>
              </a:rPr>
              <a:t>Land Types – Part 2</a:t>
            </a:r>
          </a:p>
        </p:txBody>
      </p:sp>
    </p:spTree>
    <p:extLst>
      <p:ext uri="{BB962C8B-B14F-4D97-AF65-F5344CB8AC3E}">
        <p14:creationId xmlns:p14="http://schemas.microsoft.com/office/powerpoint/2010/main" val="2693985311"/>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0"/>
            <a:ext cx="4040188" cy="654050"/>
          </a:xfrm>
        </p:spPr>
        <p:txBody>
          <a:bodyPr>
            <a:normAutofit/>
          </a:bodyPr>
          <a:lstStyle/>
          <a:p>
            <a:pPr algn="ctr">
              <a:defRPr/>
            </a:pPr>
            <a:r>
              <a:rPr lang="en-US" sz="3600" u="sng" dirty="0">
                <a:solidFill>
                  <a:srgbClr val="C00000"/>
                </a:solidFill>
              </a:rPr>
              <a:t>BIA</a:t>
            </a:r>
          </a:p>
        </p:txBody>
      </p:sp>
      <p:sp>
        <p:nvSpPr>
          <p:cNvPr id="16386" name="Content Placeholder 1"/>
          <p:cNvSpPr>
            <a:spLocks noGrp="1"/>
          </p:cNvSpPr>
          <p:nvPr>
            <p:ph sz="quarter" idx="2"/>
          </p:nvPr>
        </p:nvSpPr>
        <p:spPr/>
        <p:txBody>
          <a:bodyPr/>
          <a:lstStyle/>
          <a:p>
            <a:pPr lvl="1"/>
            <a:r>
              <a:rPr lang="en-US" sz="2800" dirty="0">
                <a:latin typeface="Bodoni MT" panose="02070603080606020203" pitchFamily="18" charset="0"/>
              </a:rPr>
              <a:t>25 CFR 169 – regulation that implements process for Rights of Way over Indian Land</a:t>
            </a:r>
          </a:p>
          <a:p>
            <a:pPr lvl="1"/>
            <a:r>
              <a:rPr lang="en-US" sz="2800" dirty="0">
                <a:latin typeface="Bodoni MT" panose="02070603080606020203" pitchFamily="18" charset="0"/>
              </a:rPr>
              <a:t>Federal Laws</a:t>
            </a:r>
          </a:p>
          <a:p>
            <a:pPr lvl="1"/>
            <a:r>
              <a:rPr lang="en-US" sz="2800" dirty="0">
                <a:latin typeface="Bodoni MT" panose="02070603080606020203" pitchFamily="18" charset="0"/>
              </a:rPr>
              <a:t>Tribal Laws</a:t>
            </a:r>
          </a:p>
          <a:p>
            <a:pPr lvl="1"/>
            <a:r>
              <a:rPr lang="en-US" sz="2800" dirty="0">
                <a:latin typeface="Bodoni MT" panose="02070603080606020203" pitchFamily="18" charset="0"/>
              </a:rPr>
              <a:t>Yellow Book Appraisals –USPAP </a:t>
            </a:r>
          </a:p>
        </p:txBody>
      </p:sp>
      <p:sp>
        <p:nvSpPr>
          <p:cNvPr id="2" name="Content Placeholder 1"/>
          <p:cNvSpPr>
            <a:spLocks noGrp="1"/>
          </p:cNvSpPr>
          <p:nvPr>
            <p:ph sz="quarter" idx="4"/>
          </p:nvPr>
        </p:nvSpPr>
        <p:spPr/>
        <p:txBody>
          <a:bodyPr/>
          <a:lstStyle/>
          <a:p>
            <a:r>
              <a:rPr lang="en-US" sz="2800" dirty="0">
                <a:latin typeface="Bodoni MT" panose="02070603080606020203" pitchFamily="18" charset="0"/>
              </a:rPr>
              <a:t>49 CFR 24 – regulation that implements the Uniform Act (Uniform Relocation Assistance and Real Property Acquisition Policies Act of 1970)</a:t>
            </a:r>
          </a:p>
          <a:p>
            <a:r>
              <a:rPr lang="en-US" sz="2800" dirty="0">
                <a:latin typeface="Bodoni MT" panose="02070603080606020203" pitchFamily="18" charset="0"/>
              </a:rPr>
              <a:t>Wis. Stat Chapter 32</a:t>
            </a:r>
          </a:p>
          <a:p>
            <a:r>
              <a:rPr lang="en-US" sz="2800" dirty="0">
                <a:latin typeface="Bodoni MT" panose="02070603080606020203" pitchFamily="18" charset="0"/>
              </a:rPr>
              <a:t>Wis. Stat 84.09</a:t>
            </a:r>
          </a:p>
        </p:txBody>
      </p:sp>
      <p:sp>
        <p:nvSpPr>
          <p:cNvPr id="4" name="Slide Number Placeholder 3"/>
          <p:cNvSpPr>
            <a:spLocks noGrp="1"/>
          </p:cNvSpPr>
          <p:nvPr>
            <p:ph type="sldNum" sz="quarter" idx="10"/>
          </p:nvPr>
        </p:nvSpPr>
        <p:spPr/>
        <p:txBody>
          <a:bodyPr/>
          <a:lstStyle/>
          <a:p>
            <a:pPr>
              <a:defRPr/>
            </a:pPr>
            <a:fld id="{B26D5144-BC39-4ABE-8D08-25D35D1827C4}" type="slidenum">
              <a:rPr lang="en-US" smtClean="0"/>
              <a:pPr>
                <a:defRPr/>
              </a:pPr>
              <a:t>43</a:t>
            </a:fld>
            <a:endParaRPr lang="en-US" dirty="0"/>
          </a:p>
        </p:txBody>
      </p:sp>
      <p:sp>
        <p:nvSpPr>
          <p:cNvPr id="6" name="Title 2">
            <a:extLst>
              <a:ext uri="{FF2B5EF4-FFF2-40B4-BE49-F238E27FC236}">
                <a16:creationId xmlns:a16="http://schemas.microsoft.com/office/drawing/2014/main" xmlns="" id="{6629D612-D449-4BCF-B632-BE365B8F2EED}"/>
              </a:ext>
            </a:extLst>
          </p:cNvPr>
          <p:cNvSpPr txBox="1">
            <a:spLocks/>
          </p:cNvSpPr>
          <p:nvPr/>
        </p:nvSpPr>
        <p:spPr>
          <a:xfrm>
            <a:off x="4645025" y="838200"/>
            <a:ext cx="4041775" cy="606094"/>
          </a:xfrm>
          <a:prstGeom prst="rect">
            <a:avLst/>
          </a:prstGeom>
        </p:spPr>
        <p:txBody>
          <a:bodyPr vert="horz" anchor="ctr">
            <a:no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pPr algn="ctr">
              <a:defRPr/>
            </a:pPr>
            <a:r>
              <a:rPr lang="en-US" sz="3600" u="sng" dirty="0" err="1">
                <a:solidFill>
                  <a:srgbClr val="C00000"/>
                </a:solidFill>
              </a:rPr>
              <a:t>WisDOT</a:t>
            </a:r>
            <a:endParaRPr lang="en-US" sz="3600" u="sng" dirty="0">
              <a:solidFill>
                <a:srgbClr val="C00000"/>
              </a:solidFill>
            </a:endParaRPr>
          </a:p>
        </p:txBody>
      </p:sp>
      <p:sp>
        <p:nvSpPr>
          <p:cNvPr id="9" name="Title 2">
            <a:extLst/>
          </p:cNvPr>
          <p:cNvSpPr txBox="1">
            <a:spLocks/>
          </p:cNvSpPr>
          <p:nvPr/>
        </p:nvSpPr>
        <p:spPr>
          <a:xfrm>
            <a:off x="534987" y="228600"/>
            <a:ext cx="8229600" cy="533400"/>
          </a:xfrm>
          <a:prstGeom prst="rect">
            <a:avLst/>
          </a:prstGeom>
        </p:spPr>
        <p:txBody>
          <a:bodyPr vert="horz" anchor="ctr">
            <a:no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pPr algn="ctr"/>
            <a:r>
              <a:rPr lang="en-US" sz="4400" dirty="0">
                <a:solidFill>
                  <a:srgbClr val="0000FF"/>
                </a:solidFill>
                <a:latin typeface="Copperplate Gothic Bold" panose="020E0705020206020404" pitchFamily="34" charset="0"/>
              </a:rPr>
              <a:t>The “How”</a:t>
            </a:r>
          </a:p>
        </p:txBody>
      </p:sp>
    </p:spTree>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B104AA0-9F21-4485-B088-466B0F30090C}" type="slidenum">
              <a:rPr lang="en-US" smtClean="0"/>
              <a:pPr>
                <a:defRPr/>
              </a:pPr>
              <a:t>44</a:t>
            </a:fld>
            <a:endParaRPr lang="en-US" dirty="0"/>
          </a:p>
        </p:txBody>
      </p:sp>
      <p:pic>
        <p:nvPicPr>
          <p:cNvPr id="3" name="Picture 2"/>
          <p:cNvPicPr>
            <a:picLocks noChangeAspect="1"/>
          </p:cNvPicPr>
          <p:nvPr/>
        </p:nvPicPr>
        <p:blipFill>
          <a:blip r:embed="rId3"/>
          <a:stretch>
            <a:fillRect/>
          </a:stretch>
        </p:blipFill>
        <p:spPr>
          <a:xfrm>
            <a:off x="5105400" y="302543"/>
            <a:ext cx="3452476" cy="6055582"/>
          </a:xfrm>
          <a:prstGeom prst="rect">
            <a:avLst/>
          </a:prstGeom>
        </p:spPr>
      </p:pic>
      <p:sp>
        <p:nvSpPr>
          <p:cNvPr id="5" name="TextBox 4">
            <a:extLst>
              <a:ext uri="{FF2B5EF4-FFF2-40B4-BE49-F238E27FC236}">
                <a16:creationId xmlns:a16="http://schemas.microsoft.com/office/drawing/2014/main" xmlns="" id="{845D8A4B-F01E-433F-A2E6-0CD6907EEC1A}"/>
              </a:ext>
            </a:extLst>
          </p:cNvPr>
          <p:cNvSpPr txBox="1"/>
          <p:nvPr/>
        </p:nvSpPr>
        <p:spPr>
          <a:xfrm>
            <a:off x="304801" y="1447800"/>
            <a:ext cx="4571999" cy="4154984"/>
          </a:xfrm>
          <a:prstGeom prst="rect">
            <a:avLst/>
          </a:prstGeom>
          <a:gradFill flip="none" rotWithShape="1">
            <a:gsLst>
              <a:gs pos="0">
                <a:schemeClr val="accent6">
                  <a:lumMod val="89000"/>
                </a:schemeClr>
              </a:gs>
              <a:gs pos="46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p:spPr>
        <p:txBody>
          <a:bodyPr wrap="square" rtlCol="0">
            <a:spAutoFit/>
          </a:bodyPr>
          <a:lstStyle/>
          <a:p>
            <a:r>
              <a:rPr lang="en-US" sz="2200" dirty="0">
                <a:latin typeface="Bodoni MT" panose="02070603080606020203" pitchFamily="18" charset="0"/>
              </a:rPr>
              <a:t>Attached is the BIA checklist for items to be completed as part of the application process for a Grant of Right of Way. </a:t>
            </a:r>
          </a:p>
          <a:p>
            <a:endParaRPr lang="en-US" sz="2200" dirty="0">
              <a:latin typeface="Bodoni MT" panose="02070603080606020203" pitchFamily="18" charset="0"/>
            </a:endParaRPr>
          </a:p>
          <a:p>
            <a:r>
              <a:rPr lang="en-US" sz="2200" dirty="0">
                <a:latin typeface="Bodoni MT" panose="02070603080606020203" pitchFamily="18" charset="0"/>
              </a:rPr>
              <a:t>Process as per 25 CFR 169</a:t>
            </a:r>
          </a:p>
          <a:p>
            <a:endParaRPr lang="en-US" sz="2200" dirty="0">
              <a:latin typeface="Bodoni MT" panose="02070603080606020203" pitchFamily="18" charset="0"/>
            </a:endParaRPr>
          </a:p>
          <a:p>
            <a:r>
              <a:rPr lang="en-US" sz="2200" dirty="0">
                <a:latin typeface="Bodoni MT" panose="02070603080606020203" pitchFamily="18" charset="0"/>
              </a:rPr>
              <a:t>There are 48 items on this checklist. </a:t>
            </a:r>
          </a:p>
          <a:p>
            <a:endParaRPr lang="en-US" sz="2200" dirty="0">
              <a:latin typeface="Bodoni MT" panose="02070603080606020203" pitchFamily="18" charset="0"/>
            </a:endParaRPr>
          </a:p>
          <a:p>
            <a:r>
              <a:rPr lang="en-US" sz="2200" dirty="0">
                <a:latin typeface="Bodoni MT" panose="02070603080606020203" pitchFamily="18" charset="0"/>
              </a:rPr>
              <a:t>Not everything on this checklist is an item to be completed by the Acquisition Specialist. </a:t>
            </a:r>
          </a:p>
        </p:txBody>
      </p:sp>
      <p:sp>
        <p:nvSpPr>
          <p:cNvPr id="6" name="Title 2">
            <a:extLst/>
          </p:cNvPr>
          <p:cNvSpPr txBox="1">
            <a:spLocks/>
          </p:cNvSpPr>
          <p:nvPr/>
        </p:nvSpPr>
        <p:spPr>
          <a:xfrm>
            <a:off x="304801" y="228600"/>
            <a:ext cx="4724400" cy="1066800"/>
          </a:xfrm>
          <a:prstGeom prst="rect">
            <a:avLst/>
          </a:prstGeom>
        </p:spPr>
        <p:txBody>
          <a:bodyPr vert="horz" anchor="ctr">
            <a:no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pPr algn="ctr"/>
            <a:r>
              <a:rPr lang="en-US" sz="4400" dirty="0">
                <a:solidFill>
                  <a:srgbClr val="0000FF"/>
                </a:solidFill>
                <a:latin typeface="Copperplate Gothic Bold" panose="020E0705020206020404" pitchFamily="34" charset="0"/>
              </a:rPr>
              <a:t>Acquiring Trust Lands</a:t>
            </a:r>
          </a:p>
        </p:txBody>
      </p:sp>
    </p:spTree>
    <p:extLst>
      <p:ext uri="{BB962C8B-B14F-4D97-AF65-F5344CB8AC3E}">
        <p14:creationId xmlns:p14="http://schemas.microsoft.com/office/powerpoint/2010/main" val="2723774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restig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4038600" y="1162049"/>
            <a:ext cx="4591050" cy="4533900"/>
          </a:xfrm>
        </p:spPr>
        <p:txBody>
          <a:bodyPr/>
          <a:lstStyle/>
          <a:p>
            <a:pPr marL="109537" indent="0" algn="r">
              <a:buNone/>
            </a:pPr>
            <a:endParaRPr lang="en-US" b="1" i="1" dirty="0"/>
          </a:p>
          <a:p>
            <a:pPr marL="109537" indent="0" algn="ctr">
              <a:buNone/>
            </a:pPr>
            <a:r>
              <a:rPr lang="en-US" sz="4000" b="1" i="1" dirty="0">
                <a:solidFill>
                  <a:schemeClr val="accent1">
                    <a:lumMod val="75000"/>
                  </a:schemeClr>
                </a:solidFill>
                <a:latin typeface="Bodoni MT" panose="02070603080606020203" pitchFamily="18" charset="0"/>
              </a:rPr>
              <a:t>Menominee Roundabout </a:t>
            </a:r>
          </a:p>
          <a:p>
            <a:pPr marL="109537" indent="0" algn="ctr">
              <a:buNone/>
            </a:pPr>
            <a:r>
              <a:rPr lang="en-US" sz="4000" b="1" i="1" dirty="0">
                <a:solidFill>
                  <a:schemeClr val="accent1">
                    <a:lumMod val="75000"/>
                  </a:schemeClr>
                </a:solidFill>
                <a:latin typeface="Bodoni MT" panose="02070603080606020203" pitchFamily="18" charset="0"/>
              </a:rPr>
              <a:t>Project</a:t>
            </a:r>
          </a:p>
          <a:p>
            <a:pPr marL="109537" indent="0" algn="r">
              <a:buNone/>
            </a:pPr>
            <a:endParaRPr lang="en-US" sz="2400" dirty="0">
              <a:latin typeface="Bodoni MT" panose="02070603080606020203" pitchFamily="18" charset="0"/>
            </a:endParaRPr>
          </a:p>
          <a:p>
            <a:pPr marL="109537" indent="0" algn="r">
              <a:buNone/>
            </a:pPr>
            <a:endParaRPr lang="en-US" sz="2400" dirty="0">
              <a:latin typeface="Bodoni MT" panose="02070603080606020203" pitchFamily="18" charset="0"/>
            </a:endParaRPr>
          </a:p>
          <a:p>
            <a:pPr marL="109537" indent="0" algn="ctr">
              <a:buNone/>
            </a:pPr>
            <a:r>
              <a:rPr lang="en-US" sz="2000" dirty="0">
                <a:latin typeface="Bodoni MT" panose="02070603080606020203" pitchFamily="18" charset="0"/>
              </a:rPr>
              <a:t>Operating under previous 25 CFR 169.  This regulation was rewritten and amended effective April 21, 2016</a:t>
            </a:r>
          </a:p>
          <a:p>
            <a:pPr marL="109537" indent="0">
              <a:buNone/>
            </a:pPr>
            <a:endParaRPr lang="en-US" dirty="0"/>
          </a:p>
        </p:txBody>
      </p:sp>
      <p:sp>
        <p:nvSpPr>
          <p:cNvPr id="3" name="Title 2"/>
          <p:cNvSpPr>
            <a:spLocks noGrp="1"/>
          </p:cNvSpPr>
          <p:nvPr>
            <p:ph type="title"/>
          </p:nvPr>
        </p:nvSpPr>
        <p:spPr>
          <a:xfrm>
            <a:off x="304800" y="228600"/>
            <a:ext cx="8229600" cy="1143000"/>
          </a:xfrm>
        </p:spPr>
        <p:txBody>
          <a:bodyPr>
            <a:normAutofit/>
          </a:bodyPr>
          <a:lstStyle/>
          <a:p>
            <a:pPr algn="ctr">
              <a:defRPr/>
            </a:pPr>
            <a:r>
              <a:rPr lang="en-US" sz="5400" dirty="0">
                <a:solidFill>
                  <a:srgbClr val="0000FF"/>
                </a:solidFill>
                <a:latin typeface="Copperplate Gothic Bold" panose="020E0705020206020404" pitchFamily="34" charset="0"/>
              </a:rPr>
              <a:t>Case Study</a:t>
            </a:r>
          </a:p>
        </p:txBody>
      </p:sp>
      <p:sp>
        <p:nvSpPr>
          <p:cNvPr id="4" name="Slide Number Placeholder 3"/>
          <p:cNvSpPr>
            <a:spLocks noGrp="1"/>
          </p:cNvSpPr>
          <p:nvPr>
            <p:ph type="sldNum" sz="quarter" idx="10"/>
          </p:nvPr>
        </p:nvSpPr>
        <p:spPr/>
        <p:txBody>
          <a:bodyPr/>
          <a:lstStyle/>
          <a:p>
            <a:pPr>
              <a:defRPr/>
            </a:pPr>
            <a:fld id="{6B28DA5B-37B8-46A8-9220-33B77F964037}" type="slidenum">
              <a:rPr lang="en-US" smtClean="0"/>
              <a:pPr>
                <a:defRPr/>
              </a:pPr>
              <a:t>45</a:t>
            </a:fld>
            <a:endParaRPr lang="en-US" dirty="0"/>
          </a:p>
        </p:txBody>
      </p:sp>
      <p:pic>
        <p:nvPicPr>
          <p:cNvPr id="2" name="Picture 1"/>
          <p:cNvPicPr>
            <a:picLocks noChangeAspect="1"/>
          </p:cNvPicPr>
          <p:nvPr/>
        </p:nvPicPr>
        <p:blipFill>
          <a:blip r:embed="rId3"/>
          <a:stretch>
            <a:fillRect/>
          </a:stretch>
        </p:blipFill>
        <p:spPr>
          <a:xfrm>
            <a:off x="885825" y="2413086"/>
            <a:ext cx="2590800" cy="328286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fallOver"/>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B104AA0-9F21-4485-B088-466B0F30090C}" type="slidenum">
              <a:rPr lang="en-US" smtClean="0"/>
              <a:pPr>
                <a:defRPr/>
              </a:pPr>
              <a:t>46</a:t>
            </a:fld>
            <a:endParaRPr lang="en-US" dirty="0"/>
          </a:p>
        </p:txBody>
      </p:sp>
      <p:pic>
        <p:nvPicPr>
          <p:cNvPr id="3" name="Picture 2"/>
          <p:cNvPicPr>
            <a:picLocks noChangeAspect="1"/>
          </p:cNvPicPr>
          <p:nvPr/>
        </p:nvPicPr>
        <p:blipFill>
          <a:blip r:embed="rId3"/>
          <a:stretch>
            <a:fillRect/>
          </a:stretch>
        </p:blipFill>
        <p:spPr>
          <a:xfrm>
            <a:off x="2971800" y="800100"/>
            <a:ext cx="5783262" cy="4923188"/>
          </a:xfrm>
          <a:prstGeom prst="rect">
            <a:avLst/>
          </a:prstGeom>
        </p:spPr>
      </p:pic>
      <p:sp>
        <p:nvSpPr>
          <p:cNvPr id="4" name="Title 2"/>
          <p:cNvSpPr txBox="1">
            <a:spLocks/>
          </p:cNvSpPr>
          <p:nvPr/>
        </p:nvSpPr>
        <p:spPr>
          <a:xfrm>
            <a:off x="304800" y="228600"/>
            <a:ext cx="8229600" cy="1143000"/>
          </a:xfrm>
          <a:prstGeom prst="rect">
            <a:avLst/>
          </a:prstGeom>
        </p:spPr>
        <p:txBody>
          <a:bodyPr>
            <a:normAutofit fontScale="77500" lnSpcReduction="20000"/>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pPr>
              <a:defRPr/>
            </a:pPr>
            <a:r>
              <a:rPr lang="en-US" sz="5400" dirty="0">
                <a:solidFill>
                  <a:srgbClr val="0000FF"/>
                </a:solidFill>
                <a:latin typeface="Copperplate Gothic Bold" panose="020E0705020206020404" pitchFamily="34" charset="0"/>
              </a:rPr>
              <a:t>Current Project </a:t>
            </a:r>
          </a:p>
          <a:p>
            <a:pPr>
              <a:defRPr/>
            </a:pPr>
            <a:r>
              <a:rPr lang="en-US" sz="5400" dirty="0">
                <a:solidFill>
                  <a:srgbClr val="0000FF"/>
                </a:solidFill>
                <a:latin typeface="Copperplate Gothic Bold" panose="020E0705020206020404" pitchFamily="34" charset="0"/>
              </a:rPr>
              <a:t>Timeline</a:t>
            </a:r>
          </a:p>
        </p:txBody>
      </p:sp>
    </p:spTree>
    <p:extLst>
      <p:ext uri="{BB962C8B-B14F-4D97-AF65-F5344CB8AC3E}">
        <p14:creationId xmlns:p14="http://schemas.microsoft.com/office/powerpoint/2010/main" val="2678667032"/>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990600"/>
          </a:xfrm>
        </p:spPr>
        <p:txBody>
          <a:bodyPr>
            <a:normAutofit/>
          </a:bodyPr>
          <a:lstStyle/>
          <a:p>
            <a:pPr algn="ctr"/>
            <a:r>
              <a:rPr lang="en-US" sz="5400" dirty="0">
                <a:solidFill>
                  <a:srgbClr val="0000FF"/>
                </a:solidFill>
                <a:latin typeface="Copperplate Gothic Bold" panose="020E0705020206020404" pitchFamily="34" charset="0"/>
              </a:rPr>
              <a:t>Chronology</a:t>
            </a:r>
          </a:p>
        </p:txBody>
      </p:sp>
      <p:sp>
        <p:nvSpPr>
          <p:cNvPr id="4" name="Content Placeholder 3"/>
          <p:cNvSpPr>
            <a:spLocks noGrp="1"/>
          </p:cNvSpPr>
          <p:nvPr>
            <p:ph sz="quarter" idx="2"/>
          </p:nvPr>
        </p:nvSpPr>
        <p:spPr>
          <a:xfrm>
            <a:off x="1599406" y="1219200"/>
            <a:ext cx="5945188" cy="4114800"/>
          </a:xfrm>
          <a:gradFill flip="none" rotWithShape="1">
            <a:gsLst>
              <a:gs pos="0">
                <a:schemeClr val="accent6">
                  <a:lumMod val="89000"/>
                </a:schemeClr>
              </a:gs>
              <a:gs pos="47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p:spPr>
        <p:txBody>
          <a:bodyPr/>
          <a:lstStyle/>
          <a:p>
            <a:r>
              <a:rPr lang="en-US" sz="2800" dirty="0">
                <a:latin typeface="Bodoni MT" panose="02070603080606020203" pitchFamily="18" charset="0"/>
              </a:rPr>
              <a:t>Tribal Resolution</a:t>
            </a:r>
          </a:p>
          <a:p>
            <a:r>
              <a:rPr lang="en-US" sz="2800" dirty="0">
                <a:latin typeface="Bodoni MT" panose="02070603080606020203" pitchFamily="18" charset="0"/>
              </a:rPr>
              <a:t>Application to BIA</a:t>
            </a:r>
          </a:p>
          <a:p>
            <a:r>
              <a:rPr lang="en-US" sz="2800" dirty="0">
                <a:latin typeface="Bodoni MT" panose="02070603080606020203" pitchFamily="18" charset="0"/>
              </a:rPr>
              <a:t>Legal Descriptions</a:t>
            </a:r>
          </a:p>
          <a:p>
            <a:r>
              <a:rPr lang="en-US" sz="2800" dirty="0">
                <a:latin typeface="Bodoni MT" panose="02070603080606020203" pitchFamily="18" charset="0"/>
              </a:rPr>
              <a:t>BIA Legal Description Review</a:t>
            </a:r>
          </a:p>
          <a:p>
            <a:r>
              <a:rPr lang="en-US" sz="2800" dirty="0">
                <a:latin typeface="Bodoni MT" panose="02070603080606020203" pitchFamily="18" charset="0"/>
              </a:rPr>
              <a:t>Plat Changes</a:t>
            </a:r>
          </a:p>
          <a:p>
            <a:r>
              <a:rPr lang="en-US" sz="2800" dirty="0">
                <a:latin typeface="Bodoni MT" panose="02070603080606020203" pitchFamily="18" charset="0"/>
              </a:rPr>
              <a:t>Amended Application to BIA </a:t>
            </a:r>
          </a:p>
          <a:p>
            <a:r>
              <a:rPr lang="en-US" sz="2800" dirty="0">
                <a:latin typeface="Bodoni MT" panose="02070603080606020203" pitchFamily="18" charset="0"/>
              </a:rPr>
              <a:t>Statement of Work - OAS</a:t>
            </a:r>
          </a:p>
          <a:p>
            <a:r>
              <a:rPr lang="en-US" sz="2800" dirty="0">
                <a:latin typeface="Bodoni MT" panose="02070603080606020203" pitchFamily="18" charset="0"/>
              </a:rPr>
              <a:t>Regulation Change</a:t>
            </a:r>
          </a:p>
        </p:txBody>
      </p:sp>
      <p:sp>
        <p:nvSpPr>
          <p:cNvPr id="2" name="Slide Number Placeholder 1"/>
          <p:cNvSpPr>
            <a:spLocks noGrp="1"/>
          </p:cNvSpPr>
          <p:nvPr>
            <p:ph type="sldNum" sz="quarter" idx="10"/>
          </p:nvPr>
        </p:nvSpPr>
        <p:spPr/>
        <p:txBody>
          <a:bodyPr/>
          <a:lstStyle/>
          <a:p>
            <a:pPr>
              <a:defRPr/>
            </a:pPr>
            <a:fld id="{DB104AA0-9F21-4485-B088-466B0F30090C}" type="slidenum">
              <a:rPr lang="en-US" smtClean="0"/>
              <a:pPr>
                <a:defRPr/>
              </a:pPr>
              <a:t>47</a:t>
            </a:fld>
            <a:endParaRPr lang="en-US" dirty="0"/>
          </a:p>
        </p:txBody>
      </p:sp>
    </p:spTree>
    <p:extLst>
      <p:ext uri="{BB962C8B-B14F-4D97-AF65-F5344CB8AC3E}">
        <p14:creationId xmlns:p14="http://schemas.microsoft.com/office/powerpoint/2010/main" val="4041700583"/>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900" y="38100"/>
            <a:ext cx="8229600" cy="1143000"/>
          </a:xfrm>
        </p:spPr>
        <p:txBody>
          <a:bodyPr>
            <a:normAutofit/>
          </a:bodyPr>
          <a:lstStyle/>
          <a:p>
            <a:pPr algn="ctr"/>
            <a:r>
              <a:rPr lang="en-US" sz="5400" dirty="0">
                <a:solidFill>
                  <a:srgbClr val="0000FF"/>
                </a:solidFill>
                <a:latin typeface="Copperplate Gothic Bold" panose="020E0705020206020404" pitchFamily="34" charset="0"/>
              </a:rPr>
              <a:t>Chronology</a:t>
            </a:r>
          </a:p>
        </p:txBody>
      </p:sp>
      <p:sp>
        <p:nvSpPr>
          <p:cNvPr id="4" name="Content Placeholder 3"/>
          <p:cNvSpPr>
            <a:spLocks noGrp="1"/>
          </p:cNvSpPr>
          <p:nvPr>
            <p:ph sz="quarter" idx="2"/>
          </p:nvPr>
        </p:nvSpPr>
        <p:spPr>
          <a:xfrm>
            <a:off x="457200" y="1524000"/>
            <a:ext cx="8001000" cy="3505200"/>
          </a:xfrm>
          <a:gradFill flip="none" rotWithShape="1">
            <a:gsLst>
              <a:gs pos="0">
                <a:schemeClr val="accent6">
                  <a:lumMod val="89000"/>
                </a:schemeClr>
              </a:gs>
              <a:gs pos="36000">
                <a:schemeClr val="accent6">
                  <a:lumMod val="89000"/>
                </a:schemeClr>
              </a:gs>
              <a:gs pos="52000">
                <a:schemeClr val="accent6">
                  <a:lumMod val="75000"/>
                </a:schemeClr>
              </a:gs>
              <a:gs pos="97000">
                <a:schemeClr val="accent6">
                  <a:lumMod val="70000"/>
                </a:schemeClr>
              </a:gs>
            </a:gsLst>
            <a:path path="circle">
              <a:fillToRect l="50000" t="50000" r="50000" b="50000"/>
            </a:path>
            <a:tileRect/>
          </a:gradFill>
        </p:spPr>
        <p:txBody>
          <a:bodyPr/>
          <a:lstStyle/>
          <a:p>
            <a:r>
              <a:rPr lang="en-US" sz="2800" dirty="0">
                <a:latin typeface="Bodoni MT" panose="02070603080606020203" pitchFamily="18" charset="0"/>
              </a:rPr>
              <a:t>Appraisals submitted to BIA / OAS</a:t>
            </a:r>
          </a:p>
          <a:p>
            <a:r>
              <a:rPr lang="en-US" sz="2800" dirty="0">
                <a:latin typeface="Bodoni MT" panose="02070603080606020203" pitchFamily="18" charset="0"/>
              </a:rPr>
              <a:t>Tribal Resolution</a:t>
            </a:r>
          </a:p>
          <a:p>
            <a:r>
              <a:rPr lang="en-US" sz="2800" dirty="0">
                <a:latin typeface="Bodoni MT" panose="02070603080606020203" pitchFamily="18" charset="0"/>
              </a:rPr>
              <a:t>Receive approved appraisals </a:t>
            </a:r>
          </a:p>
          <a:p>
            <a:r>
              <a:rPr lang="en-US" sz="2800" dirty="0">
                <a:latin typeface="Bodoni MT" panose="02070603080606020203" pitchFamily="18" charset="0"/>
              </a:rPr>
              <a:t>Present offers to Tribe for trust land acquisitions</a:t>
            </a:r>
          </a:p>
          <a:p>
            <a:r>
              <a:rPr lang="en-US" sz="2800" dirty="0">
                <a:latin typeface="Bodoni MT" panose="02070603080606020203" pitchFamily="18" charset="0"/>
              </a:rPr>
              <a:t>BIA draft Grant of Easement</a:t>
            </a:r>
          </a:p>
          <a:p>
            <a:r>
              <a:rPr lang="en-US" sz="2800" dirty="0">
                <a:latin typeface="Bodoni MT" panose="02070603080606020203" pitchFamily="18" charset="0"/>
              </a:rPr>
              <a:t>BIA Director sign Grant of Easement</a:t>
            </a:r>
          </a:p>
          <a:p>
            <a:r>
              <a:rPr lang="en-US" sz="2800" dirty="0">
                <a:latin typeface="Bodoni MT" panose="02070603080606020203" pitchFamily="18" charset="0"/>
              </a:rPr>
              <a:t>Grant of Easement gets recorded at LTRO</a:t>
            </a:r>
          </a:p>
        </p:txBody>
      </p:sp>
      <p:sp>
        <p:nvSpPr>
          <p:cNvPr id="2" name="Slide Number Placeholder 1"/>
          <p:cNvSpPr>
            <a:spLocks noGrp="1"/>
          </p:cNvSpPr>
          <p:nvPr>
            <p:ph type="sldNum" sz="quarter" idx="10"/>
          </p:nvPr>
        </p:nvSpPr>
        <p:spPr/>
        <p:txBody>
          <a:bodyPr/>
          <a:lstStyle/>
          <a:p>
            <a:pPr>
              <a:defRPr/>
            </a:pPr>
            <a:fld id="{DB104AA0-9F21-4485-B088-466B0F30090C}" type="slidenum">
              <a:rPr lang="en-US" smtClean="0"/>
              <a:pPr>
                <a:defRPr/>
              </a:pPr>
              <a:t>48</a:t>
            </a:fld>
            <a:endParaRPr lang="en-US" dirty="0"/>
          </a:p>
        </p:txBody>
      </p:sp>
    </p:spTree>
    <p:extLst>
      <p:ext uri="{BB962C8B-B14F-4D97-AF65-F5344CB8AC3E}">
        <p14:creationId xmlns:p14="http://schemas.microsoft.com/office/powerpoint/2010/main" val="4123458116"/>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4778049" y="1695450"/>
            <a:ext cx="3886200" cy="4171950"/>
          </a:xfrm>
        </p:spPr>
        <p:txBody>
          <a:bodyPr/>
          <a:lstStyle/>
          <a:p>
            <a:r>
              <a:rPr lang="en-US" sz="3200" dirty="0">
                <a:latin typeface="Bodoni MT" panose="02070603080606020203" pitchFamily="18" charset="0"/>
              </a:rPr>
              <a:t>Be patient</a:t>
            </a:r>
          </a:p>
          <a:p>
            <a:r>
              <a:rPr lang="en-US" sz="3200" dirty="0">
                <a:latin typeface="Bodoni MT" panose="02070603080606020203" pitchFamily="18" charset="0"/>
              </a:rPr>
              <a:t>Stay current</a:t>
            </a:r>
          </a:p>
          <a:p>
            <a:r>
              <a:rPr lang="en-US" sz="3200" dirty="0">
                <a:latin typeface="Bodoni MT" panose="02070603080606020203" pitchFamily="18" charset="0"/>
              </a:rPr>
              <a:t>Follow up</a:t>
            </a:r>
          </a:p>
          <a:p>
            <a:r>
              <a:rPr lang="en-US" sz="3200" dirty="0">
                <a:latin typeface="Bodoni MT" panose="02070603080606020203" pitchFamily="18" charset="0"/>
              </a:rPr>
              <a:t>Ask questions / verify information</a:t>
            </a:r>
          </a:p>
          <a:p>
            <a:r>
              <a:rPr lang="en-US" sz="3200" dirty="0">
                <a:latin typeface="Bodoni MT" panose="02070603080606020203" pitchFamily="18" charset="0"/>
              </a:rPr>
              <a:t>Be respectful</a:t>
            </a:r>
          </a:p>
          <a:p>
            <a:r>
              <a:rPr lang="en-US" sz="3200" dirty="0">
                <a:latin typeface="Bodoni MT" panose="02070603080606020203" pitchFamily="18" charset="0"/>
              </a:rPr>
              <a:t>Teamwork</a:t>
            </a:r>
          </a:p>
          <a:p>
            <a:pPr marL="109537" indent="0">
              <a:buNone/>
            </a:pPr>
            <a:endParaRPr lang="en-US" dirty="0"/>
          </a:p>
        </p:txBody>
      </p:sp>
      <p:sp>
        <p:nvSpPr>
          <p:cNvPr id="3" name="Title 2"/>
          <p:cNvSpPr>
            <a:spLocks noGrp="1"/>
          </p:cNvSpPr>
          <p:nvPr>
            <p:ph type="title"/>
          </p:nvPr>
        </p:nvSpPr>
        <p:spPr>
          <a:xfrm>
            <a:off x="463224" y="228600"/>
            <a:ext cx="8229600" cy="1143000"/>
          </a:xfrm>
        </p:spPr>
        <p:txBody>
          <a:bodyPr>
            <a:normAutofit fontScale="90000"/>
          </a:bodyPr>
          <a:lstStyle/>
          <a:p>
            <a:pPr algn="ctr">
              <a:defRPr/>
            </a:pPr>
            <a:r>
              <a:rPr lang="en-US" sz="4900" dirty="0">
                <a:solidFill>
                  <a:srgbClr val="0000FF"/>
                </a:solidFill>
                <a:latin typeface="Copperplate Gothic Bold" panose="020E0705020206020404" pitchFamily="34" charset="0"/>
              </a:rPr>
              <a:t>Case Study </a:t>
            </a:r>
            <a:r>
              <a:rPr lang="en-US" dirty="0">
                <a:latin typeface="Copperplate Gothic Bold" panose="020E0705020206020404" pitchFamily="34" charset="0"/>
              </a:rPr>
              <a:t/>
            </a:r>
            <a:br>
              <a:rPr lang="en-US" dirty="0">
                <a:latin typeface="Copperplate Gothic Bold" panose="020E0705020206020404" pitchFamily="34" charset="0"/>
              </a:rPr>
            </a:br>
            <a:r>
              <a:rPr lang="en-US" dirty="0">
                <a:solidFill>
                  <a:schemeClr val="accent1">
                    <a:lumMod val="75000"/>
                  </a:schemeClr>
                </a:solidFill>
                <a:latin typeface="Copperplate Gothic Bold" panose="020E0705020206020404" pitchFamily="34" charset="0"/>
              </a:rPr>
              <a:t>what we learned</a:t>
            </a:r>
          </a:p>
        </p:txBody>
      </p:sp>
      <p:sp>
        <p:nvSpPr>
          <p:cNvPr id="4" name="Slide Number Placeholder 3"/>
          <p:cNvSpPr>
            <a:spLocks noGrp="1"/>
          </p:cNvSpPr>
          <p:nvPr>
            <p:ph type="sldNum" sz="quarter" idx="10"/>
          </p:nvPr>
        </p:nvSpPr>
        <p:spPr/>
        <p:txBody>
          <a:bodyPr/>
          <a:lstStyle/>
          <a:p>
            <a:pPr>
              <a:defRPr/>
            </a:pPr>
            <a:fld id="{6B28DA5B-37B8-46A8-9220-33B77F964037}" type="slidenum">
              <a:rPr lang="en-US" smtClean="0"/>
              <a:pPr>
                <a:defRPr/>
              </a:pPr>
              <a:t>49</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248" y="1695450"/>
            <a:ext cx="3273099" cy="3562350"/>
          </a:xfrm>
          <a:prstGeom prst="rect">
            <a:avLst/>
          </a:prstGeom>
        </p:spPr>
      </p:pic>
    </p:spTree>
    <p:extLst>
      <p:ext uri="{BB962C8B-B14F-4D97-AF65-F5344CB8AC3E}">
        <p14:creationId xmlns:p14="http://schemas.microsoft.com/office/powerpoint/2010/main" val="1112176256"/>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p:txBody>
          <a:bodyPr/>
          <a:lstStyle/>
          <a:p>
            <a:r>
              <a:rPr lang="en-US" dirty="0"/>
              <a:t>How to tackle the following issues:</a:t>
            </a:r>
          </a:p>
          <a:p>
            <a:pPr lvl="1"/>
            <a:r>
              <a:rPr lang="en-US" dirty="0"/>
              <a:t>Life Estates</a:t>
            </a:r>
          </a:p>
          <a:p>
            <a:pPr lvl="1"/>
            <a:r>
              <a:rPr lang="en-US" dirty="0"/>
              <a:t>Trusts</a:t>
            </a:r>
          </a:p>
          <a:p>
            <a:pPr lvl="1"/>
            <a:r>
              <a:rPr lang="en-US" dirty="0"/>
              <a:t>Foreclosures</a:t>
            </a:r>
          </a:p>
        </p:txBody>
      </p:sp>
      <p:sp>
        <p:nvSpPr>
          <p:cNvPr id="3" name="Title 2"/>
          <p:cNvSpPr>
            <a:spLocks noGrp="1"/>
          </p:cNvSpPr>
          <p:nvPr>
            <p:ph type="title"/>
          </p:nvPr>
        </p:nvSpPr>
        <p:spPr/>
        <p:txBody>
          <a:bodyPr/>
          <a:lstStyle/>
          <a:p>
            <a:pPr>
              <a:defRPr/>
            </a:pPr>
            <a:r>
              <a:rPr lang="en-US" dirty="0"/>
              <a:t>Overview</a:t>
            </a:r>
          </a:p>
        </p:txBody>
      </p:sp>
      <p:sp>
        <p:nvSpPr>
          <p:cNvPr id="4" name="Slide Number Placeholder 3"/>
          <p:cNvSpPr>
            <a:spLocks noGrp="1"/>
          </p:cNvSpPr>
          <p:nvPr>
            <p:ph type="sldNum" sz="quarter" idx="10"/>
          </p:nvPr>
        </p:nvSpPr>
        <p:spPr/>
        <p:txBody>
          <a:bodyPr/>
          <a:lstStyle/>
          <a:p>
            <a:pPr>
              <a:defRPr/>
            </a:pPr>
            <a:fld id="{7E0922AE-9D08-4FD0-99BF-E5B424A18ACB}" type="slidenum">
              <a:rPr lang="en-US"/>
              <a:pPr>
                <a:defRPr/>
              </a:pPr>
              <a:t>5</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819400"/>
            <a:ext cx="3076575" cy="24817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012803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3425" y="1143000"/>
            <a:ext cx="3200400" cy="3200400"/>
          </a:xfrm>
          <a:prstGeom prst="rect">
            <a:avLst/>
          </a:prstGeom>
        </p:spPr>
      </p:pic>
      <p:sp>
        <p:nvSpPr>
          <p:cNvPr id="18434" name="Content Placeholder 1"/>
          <p:cNvSpPr>
            <a:spLocks noGrp="1"/>
          </p:cNvSpPr>
          <p:nvPr>
            <p:ph idx="1"/>
          </p:nvPr>
        </p:nvSpPr>
        <p:spPr>
          <a:xfrm>
            <a:off x="28575" y="1447800"/>
            <a:ext cx="8229600" cy="3873500"/>
          </a:xfrm>
        </p:spPr>
        <p:txBody>
          <a:bodyPr/>
          <a:lstStyle/>
          <a:p>
            <a:pPr lvl="1"/>
            <a:r>
              <a:rPr lang="en-US" sz="2800" dirty="0">
                <a:latin typeface="Bodoni MT" panose="02070603080606020203" pitchFamily="18" charset="0"/>
              </a:rPr>
              <a:t>Be Respectful</a:t>
            </a:r>
          </a:p>
          <a:p>
            <a:pPr lvl="1"/>
            <a:r>
              <a:rPr lang="en-US" sz="2800" dirty="0">
                <a:latin typeface="Bodoni MT" panose="02070603080606020203" pitchFamily="18" charset="0"/>
              </a:rPr>
              <a:t>Consult and Coordinate</a:t>
            </a:r>
          </a:p>
          <a:p>
            <a:pPr lvl="1"/>
            <a:r>
              <a:rPr lang="en-US" sz="2800" dirty="0">
                <a:latin typeface="Bodoni MT" panose="02070603080606020203" pitchFamily="18" charset="0"/>
              </a:rPr>
              <a:t>Tribes are the </a:t>
            </a:r>
            <a:r>
              <a:rPr lang="en-US" sz="2800" b="1" i="1" u="sng" dirty="0">
                <a:solidFill>
                  <a:schemeClr val="accent1">
                    <a:lumMod val="75000"/>
                  </a:schemeClr>
                </a:solidFill>
                <a:latin typeface="Bodoni MT" panose="02070603080606020203" pitchFamily="18" charset="0"/>
              </a:rPr>
              <a:t>EXPERTS</a:t>
            </a:r>
          </a:p>
          <a:p>
            <a:pPr lvl="1"/>
            <a:r>
              <a:rPr lang="en-US" sz="2800" dirty="0">
                <a:latin typeface="Bodoni MT" panose="02070603080606020203" pitchFamily="18" charset="0"/>
              </a:rPr>
              <a:t>It will take </a:t>
            </a:r>
            <a:r>
              <a:rPr lang="en-US" sz="2800" b="1" i="1" u="sng" dirty="0">
                <a:solidFill>
                  <a:schemeClr val="accent1">
                    <a:lumMod val="75000"/>
                  </a:schemeClr>
                </a:solidFill>
                <a:latin typeface="Bodoni MT" panose="02070603080606020203" pitchFamily="18" charset="0"/>
              </a:rPr>
              <a:t>longer</a:t>
            </a:r>
            <a:r>
              <a:rPr lang="en-US" sz="2800" dirty="0">
                <a:latin typeface="Bodoni MT" panose="02070603080606020203" pitchFamily="18" charset="0"/>
              </a:rPr>
              <a:t> than you expect</a:t>
            </a:r>
          </a:p>
          <a:p>
            <a:pPr lvl="1"/>
            <a:r>
              <a:rPr lang="en-US" sz="2800" dirty="0">
                <a:latin typeface="Bodoni MT" panose="02070603080606020203" pitchFamily="18" charset="0"/>
              </a:rPr>
              <a:t>Communication </a:t>
            </a:r>
          </a:p>
          <a:p>
            <a:pPr lvl="1"/>
            <a:r>
              <a:rPr lang="en-US" sz="2800" dirty="0">
                <a:latin typeface="Bodoni MT" panose="02070603080606020203" pitchFamily="18" charset="0"/>
              </a:rPr>
              <a:t>Meet at Tribe’s location/convenience</a:t>
            </a:r>
          </a:p>
          <a:p>
            <a:pPr lvl="1"/>
            <a:r>
              <a:rPr lang="en-US" sz="2800" dirty="0">
                <a:latin typeface="Bodoni MT" panose="02070603080606020203" pitchFamily="18" charset="0"/>
              </a:rPr>
              <a:t>Tribal Leadership</a:t>
            </a:r>
          </a:p>
          <a:p>
            <a:pPr lvl="1"/>
            <a:r>
              <a:rPr lang="en-US" sz="2800" dirty="0">
                <a:latin typeface="Bodoni MT" panose="02070603080606020203" pitchFamily="18" charset="0"/>
              </a:rPr>
              <a:t>Honesty = Trust </a:t>
            </a:r>
          </a:p>
          <a:p>
            <a:pPr lvl="1"/>
            <a:endParaRPr lang="en-US" dirty="0"/>
          </a:p>
        </p:txBody>
      </p:sp>
      <p:sp>
        <p:nvSpPr>
          <p:cNvPr id="3" name="Title 2"/>
          <p:cNvSpPr>
            <a:spLocks noGrp="1"/>
          </p:cNvSpPr>
          <p:nvPr>
            <p:ph type="title"/>
          </p:nvPr>
        </p:nvSpPr>
        <p:spPr>
          <a:xfrm>
            <a:off x="457200" y="177800"/>
            <a:ext cx="8229600" cy="1143000"/>
          </a:xfrm>
        </p:spPr>
        <p:txBody>
          <a:bodyPr>
            <a:normAutofit/>
          </a:bodyPr>
          <a:lstStyle/>
          <a:p>
            <a:pPr>
              <a:defRPr/>
            </a:pPr>
            <a:r>
              <a:rPr lang="en-US" sz="4800" dirty="0">
                <a:solidFill>
                  <a:srgbClr val="0000FF"/>
                </a:solidFill>
                <a:latin typeface="Copperplate Gothic Bold" panose="020E0705020206020404" pitchFamily="34" charset="0"/>
              </a:rPr>
              <a:t>Best Practices</a:t>
            </a:r>
          </a:p>
        </p:txBody>
      </p:sp>
      <p:sp>
        <p:nvSpPr>
          <p:cNvPr id="4" name="Slide Number Placeholder 3"/>
          <p:cNvSpPr>
            <a:spLocks noGrp="1"/>
          </p:cNvSpPr>
          <p:nvPr>
            <p:ph type="sldNum" sz="quarter" idx="10"/>
          </p:nvPr>
        </p:nvSpPr>
        <p:spPr/>
        <p:txBody>
          <a:bodyPr/>
          <a:lstStyle/>
          <a:p>
            <a:pPr>
              <a:defRPr/>
            </a:pPr>
            <a:fld id="{6B28DA5B-37B8-46A8-9220-33B77F964037}" type="slidenum">
              <a:rPr lang="en-US" smtClean="0"/>
              <a:pPr>
                <a:defRPr/>
              </a:pPr>
              <a:t>50</a:t>
            </a:fld>
            <a:endParaRPr lang="en-US" dirty="0"/>
          </a:p>
        </p:txBody>
      </p:sp>
    </p:spTree>
    <p:extLst>
      <p:ext uri="{BB962C8B-B14F-4D97-AF65-F5344CB8AC3E}">
        <p14:creationId xmlns:p14="http://schemas.microsoft.com/office/powerpoint/2010/main" val="3245595169"/>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819400"/>
            <a:ext cx="4953000" cy="2966266"/>
          </a:xfrm>
          <a:prstGeom prst="rect">
            <a:avLst/>
          </a:prstGeom>
        </p:spPr>
      </p:pic>
      <p:sp>
        <p:nvSpPr>
          <p:cNvPr id="18434" name="Content Placeholder 1"/>
          <p:cNvSpPr>
            <a:spLocks noGrp="1"/>
          </p:cNvSpPr>
          <p:nvPr>
            <p:ph idx="1"/>
          </p:nvPr>
        </p:nvSpPr>
        <p:spPr>
          <a:xfrm>
            <a:off x="447675" y="1320800"/>
            <a:ext cx="8229600" cy="4318000"/>
          </a:xfrm>
        </p:spPr>
        <p:txBody>
          <a:bodyPr/>
          <a:lstStyle/>
          <a:p>
            <a:r>
              <a:rPr lang="en-US" sz="2800" dirty="0">
                <a:latin typeface="Bodoni MT" panose="02070603080606020203" pitchFamily="18" charset="0"/>
              </a:rPr>
              <a:t>Start early </a:t>
            </a:r>
          </a:p>
          <a:p>
            <a:r>
              <a:rPr lang="en-US" sz="2800" dirty="0">
                <a:latin typeface="Bodoni MT" panose="02070603080606020203" pitchFamily="18" charset="0"/>
              </a:rPr>
              <a:t>Minimum of 2 years to acquire project</a:t>
            </a:r>
          </a:p>
          <a:p>
            <a:r>
              <a:rPr lang="en-US" sz="2800" dirty="0">
                <a:latin typeface="Bodoni MT" panose="02070603080606020203" pitchFamily="18" charset="0"/>
              </a:rPr>
              <a:t>Traditional Right of Way Plat</a:t>
            </a:r>
          </a:p>
          <a:p>
            <a:r>
              <a:rPr lang="en-US" sz="2800" dirty="0">
                <a:latin typeface="Bodoni MT" panose="02070603080606020203" pitchFamily="18" charset="0"/>
              </a:rPr>
              <a:t>Metes and Bounds Legal Descriptions</a:t>
            </a:r>
          </a:p>
          <a:p>
            <a:r>
              <a:rPr lang="en-US" sz="2800" dirty="0">
                <a:latin typeface="Bodoni MT" panose="02070603080606020203" pitchFamily="18" charset="0"/>
              </a:rPr>
              <a:t>Monthly meetings</a:t>
            </a:r>
          </a:p>
          <a:p>
            <a:r>
              <a:rPr lang="en-US" sz="2800" dirty="0">
                <a:latin typeface="Bodoni MT" panose="02070603080606020203" pitchFamily="18" charset="0"/>
              </a:rPr>
              <a:t>Be patient yet persistent</a:t>
            </a:r>
          </a:p>
          <a:p>
            <a:r>
              <a:rPr lang="en-US" sz="2800" dirty="0">
                <a:latin typeface="Bodoni MT" panose="02070603080606020203" pitchFamily="18" charset="0"/>
              </a:rPr>
              <a:t>Be innovative</a:t>
            </a:r>
          </a:p>
          <a:p>
            <a:r>
              <a:rPr lang="en-US" sz="2800" dirty="0">
                <a:latin typeface="Bodoni MT" panose="02070603080606020203" pitchFamily="18" charset="0"/>
              </a:rPr>
              <a:t>Be respectful</a:t>
            </a:r>
          </a:p>
        </p:txBody>
      </p:sp>
      <p:sp>
        <p:nvSpPr>
          <p:cNvPr id="3" name="Title 2"/>
          <p:cNvSpPr>
            <a:spLocks noGrp="1"/>
          </p:cNvSpPr>
          <p:nvPr>
            <p:ph type="title"/>
          </p:nvPr>
        </p:nvSpPr>
        <p:spPr>
          <a:xfrm>
            <a:off x="457200" y="177800"/>
            <a:ext cx="8229600" cy="1143000"/>
          </a:xfrm>
        </p:spPr>
        <p:txBody>
          <a:bodyPr>
            <a:normAutofit/>
          </a:bodyPr>
          <a:lstStyle/>
          <a:p>
            <a:pPr>
              <a:defRPr/>
            </a:pPr>
            <a:r>
              <a:rPr lang="en-US" sz="4800" dirty="0">
                <a:solidFill>
                  <a:srgbClr val="0000FF"/>
                </a:solidFill>
                <a:latin typeface="Copperplate Gothic Bold" panose="020E0705020206020404" pitchFamily="34" charset="0"/>
              </a:rPr>
              <a:t>Best Practices</a:t>
            </a:r>
          </a:p>
        </p:txBody>
      </p:sp>
      <p:sp>
        <p:nvSpPr>
          <p:cNvPr id="4" name="Slide Number Placeholder 3"/>
          <p:cNvSpPr>
            <a:spLocks noGrp="1"/>
          </p:cNvSpPr>
          <p:nvPr>
            <p:ph type="sldNum" sz="quarter" idx="10"/>
          </p:nvPr>
        </p:nvSpPr>
        <p:spPr/>
        <p:txBody>
          <a:bodyPr/>
          <a:lstStyle/>
          <a:p>
            <a:pPr>
              <a:defRPr/>
            </a:pPr>
            <a:fld id="{6B28DA5B-37B8-46A8-9220-33B77F964037}" type="slidenum">
              <a:rPr lang="en-US" smtClean="0"/>
              <a:pPr>
                <a:defRPr/>
              </a:pPr>
              <a:t>51</a:t>
            </a:fld>
            <a:endParaRPr lang="en-US" dirty="0"/>
          </a:p>
        </p:txBody>
      </p:sp>
    </p:spTree>
    <p:extLst>
      <p:ext uri="{BB962C8B-B14F-4D97-AF65-F5344CB8AC3E}">
        <p14:creationId xmlns:p14="http://schemas.microsoft.com/office/powerpoint/2010/main" val="785625544"/>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00200"/>
            <a:ext cx="8229600" cy="4876800"/>
          </a:xfrm>
        </p:spPr>
        <p:txBody>
          <a:bodyPr/>
          <a:lstStyle/>
          <a:p>
            <a:pPr marL="392113" lvl="1" indent="0">
              <a:buNone/>
            </a:pPr>
            <a:r>
              <a:rPr lang="en-US" sz="3200" b="1" dirty="0"/>
              <a:t>Overview</a:t>
            </a:r>
          </a:p>
          <a:p>
            <a:pPr lvl="1">
              <a:buFont typeface="Arial" panose="020B0604020202020204" pitchFamily="34" charset="0"/>
              <a:buChar char="•"/>
            </a:pPr>
            <a:r>
              <a:rPr lang="en-US" dirty="0"/>
              <a:t>Winneconne Bridge Project</a:t>
            </a:r>
          </a:p>
          <a:p>
            <a:pPr lvl="2">
              <a:buFont typeface="Wingdings" panose="05000000000000000000" pitchFamily="2" charset="2"/>
              <a:buChar char="§"/>
            </a:pPr>
            <a:r>
              <a:rPr lang="en-US" dirty="0"/>
              <a:t>Review title work</a:t>
            </a:r>
          </a:p>
          <a:p>
            <a:pPr lvl="2">
              <a:buFont typeface="Wingdings" panose="05000000000000000000" pitchFamily="2" charset="2"/>
              <a:buChar char="§"/>
            </a:pPr>
            <a:r>
              <a:rPr lang="en-US" dirty="0"/>
              <a:t>Review Zoning</a:t>
            </a:r>
          </a:p>
          <a:p>
            <a:pPr lvl="2">
              <a:buFont typeface="Wingdings" panose="05000000000000000000" pitchFamily="2" charset="2"/>
              <a:buChar char="§"/>
            </a:pPr>
            <a:r>
              <a:rPr lang="en-US" dirty="0"/>
              <a:t>Review Contamination</a:t>
            </a:r>
          </a:p>
          <a:p>
            <a:pPr lvl="1">
              <a:buFont typeface="Arial" panose="020B0604020202020204" pitchFamily="34" charset="0"/>
              <a:buChar char="•"/>
            </a:pPr>
            <a:endParaRPr lang="en-US" sz="1000" dirty="0"/>
          </a:p>
          <a:p>
            <a:pPr lvl="1">
              <a:buFont typeface="Arial" panose="020B0604020202020204" pitchFamily="34" charset="0"/>
              <a:buChar char="•"/>
            </a:pPr>
            <a:r>
              <a:rPr lang="en-US" dirty="0"/>
              <a:t>STH 441 Mega Project</a:t>
            </a:r>
          </a:p>
          <a:p>
            <a:pPr lvl="2">
              <a:buFont typeface="Wingdings" panose="05000000000000000000" pitchFamily="2" charset="2"/>
              <a:buChar char="§"/>
            </a:pPr>
            <a:r>
              <a:rPr lang="en-US" dirty="0"/>
              <a:t>Federal and State Tax Liens</a:t>
            </a:r>
          </a:p>
          <a:p>
            <a:pPr lvl="1">
              <a:buFont typeface="Arial" panose="020B0604020202020204" pitchFamily="34" charset="0"/>
              <a:buChar char="•"/>
            </a:pPr>
            <a:endParaRPr lang="en-US" sz="1000" dirty="0"/>
          </a:p>
          <a:p>
            <a:pPr lvl="1">
              <a:buFont typeface="Arial" panose="020B0604020202020204" pitchFamily="34" charset="0"/>
              <a:buChar char="•"/>
            </a:pPr>
            <a:r>
              <a:rPr lang="en-US" dirty="0"/>
              <a:t>I-41 Mega Major Project in Green Bay, WI</a:t>
            </a:r>
          </a:p>
          <a:p>
            <a:pPr lvl="2">
              <a:buFont typeface="Wingdings" panose="05000000000000000000" pitchFamily="2" charset="2"/>
              <a:buChar char="§"/>
            </a:pPr>
            <a:r>
              <a:rPr lang="en-US" dirty="0"/>
              <a:t>Tribal Property with a 50 year lease to Home Depot</a:t>
            </a:r>
          </a:p>
          <a:p>
            <a:pPr marL="630238" lvl="2" indent="0">
              <a:buNone/>
            </a:pPr>
            <a:endParaRPr lang="en-US" dirty="0"/>
          </a:p>
          <a:p>
            <a:pPr lvl="2">
              <a:buFont typeface="Wingdings" panose="05000000000000000000" pitchFamily="2" charset="2"/>
              <a:buChar char="ü"/>
            </a:pPr>
            <a:endParaRPr lang="en-US" dirty="0"/>
          </a:p>
          <a:p>
            <a:pPr marL="630238" lvl="2" indent="0">
              <a:buNone/>
            </a:pPr>
            <a:endParaRPr lang="en-US" dirty="0"/>
          </a:p>
          <a:p>
            <a:pPr lvl="1">
              <a:buFont typeface="Wingdings" panose="05000000000000000000" pitchFamily="2" charset="2"/>
              <a:buChar char="ü"/>
            </a:pPr>
            <a:endParaRPr lang="en-US" dirty="0"/>
          </a:p>
          <a:p>
            <a:pPr lvl="2">
              <a:buFont typeface="Courier New" panose="02070309020205020404" pitchFamily="49" charset="0"/>
              <a:buChar char="o"/>
            </a:pPr>
            <a:endParaRPr lang="en-US" dirty="0"/>
          </a:p>
        </p:txBody>
      </p:sp>
      <p:sp>
        <p:nvSpPr>
          <p:cNvPr id="3" name="Title 2"/>
          <p:cNvSpPr>
            <a:spLocks noGrp="1"/>
          </p:cNvSpPr>
          <p:nvPr>
            <p:ph type="title"/>
          </p:nvPr>
        </p:nvSpPr>
        <p:spPr>
          <a:xfrm>
            <a:off x="419100" y="228600"/>
            <a:ext cx="8229600" cy="1143000"/>
          </a:xfrm>
        </p:spPr>
        <p:txBody>
          <a:bodyPr>
            <a:normAutofit fontScale="90000"/>
          </a:bodyPr>
          <a:lstStyle/>
          <a:p>
            <a:pPr marL="109537" indent="0">
              <a:buNone/>
            </a:pPr>
            <a:r>
              <a:rPr lang="en-US" dirty="0"/>
              <a:t>Case Studies  </a:t>
            </a:r>
            <a:br>
              <a:rPr lang="en-US" dirty="0"/>
            </a:br>
            <a:r>
              <a:rPr lang="en-US" dirty="0">
                <a:solidFill>
                  <a:schemeClr val="accent1">
                    <a:lumMod val="75000"/>
                  </a:schemeClr>
                </a:solidFill>
              </a:rPr>
              <a:t>Curt Van Erem, North East Region</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52</a:t>
            </a:fld>
            <a:endParaRPr lang="en-US" dirty="0"/>
          </a:p>
        </p:txBody>
      </p:sp>
    </p:spTree>
    <p:extLst>
      <p:ext uri="{BB962C8B-B14F-4D97-AF65-F5344CB8AC3E}">
        <p14:creationId xmlns:p14="http://schemas.microsoft.com/office/powerpoint/2010/main" val="2946118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7675" y="1358900"/>
            <a:ext cx="8229600" cy="4279900"/>
          </a:xfrm>
        </p:spPr>
        <p:txBody>
          <a:bodyPr/>
          <a:lstStyle/>
          <a:p>
            <a:pPr marL="392113" lvl="1" indent="0">
              <a:buNone/>
            </a:pPr>
            <a:r>
              <a:rPr lang="en-US" sz="2800" u="sng" dirty="0"/>
              <a:t>Winneconne Bridge Project</a:t>
            </a:r>
          </a:p>
          <a:p>
            <a:pPr lvl="2">
              <a:buFont typeface="Wingdings" panose="05000000000000000000" pitchFamily="2" charset="2"/>
              <a:buChar char="§"/>
            </a:pPr>
            <a:r>
              <a:rPr lang="en-US" sz="2800" dirty="0"/>
              <a:t>Importance of Reviewing the Title Work!</a:t>
            </a:r>
          </a:p>
          <a:p>
            <a:pPr lvl="2">
              <a:buFont typeface="Wingdings" panose="05000000000000000000" pitchFamily="2" charset="2"/>
              <a:buChar char="§"/>
            </a:pPr>
            <a:r>
              <a:rPr lang="en-US" sz="2800" dirty="0"/>
              <a:t>Importance of Reviewing the Zoning!</a:t>
            </a:r>
          </a:p>
          <a:p>
            <a:pPr lvl="2">
              <a:buFont typeface="Wingdings" panose="05000000000000000000" pitchFamily="2" charset="2"/>
              <a:buChar char="§"/>
            </a:pPr>
            <a:r>
              <a:rPr lang="en-US" sz="2800" dirty="0"/>
              <a:t>Importance of Reviewing Parcel for Contamination!</a:t>
            </a:r>
          </a:p>
          <a:p>
            <a:pPr lvl="1">
              <a:buFont typeface="Arial" panose="020B0604020202020204" pitchFamily="34" charset="0"/>
              <a:buChar char="•"/>
            </a:pPr>
            <a:endParaRPr lang="en-US" sz="2800" dirty="0"/>
          </a:p>
          <a:p>
            <a:pPr lvl="2">
              <a:buFont typeface="Wingdings" panose="05000000000000000000" pitchFamily="2" charset="2"/>
              <a:buChar char="§"/>
            </a:pPr>
            <a:r>
              <a:rPr lang="en-US" sz="2600" b="1" i="1" dirty="0"/>
              <a:t>Why was this a big deal?</a:t>
            </a:r>
          </a:p>
          <a:p>
            <a:endParaRPr lang="en-US" dirty="0"/>
          </a:p>
        </p:txBody>
      </p:sp>
      <p:sp>
        <p:nvSpPr>
          <p:cNvPr id="3" name="Title 2"/>
          <p:cNvSpPr>
            <a:spLocks noGrp="1"/>
          </p:cNvSpPr>
          <p:nvPr>
            <p:ph type="title"/>
          </p:nvPr>
        </p:nvSpPr>
        <p:spPr>
          <a:xfrm>
            <a:off x="447675" y="177800"/>
            <a:ext cx="8229600" cy="1143000"/>
          </a:xfrm>
        </p:spPr>
        <p:txBody>
          <a:bodyPr>
            <a:normAutofit fontScale="90000"/>
          </a:bodyPr>
          <a:lstStyle/>
          <a:p>
            <a:r>
              <a:rPr lang="en-US" dirty="0"/>
              <a:t>Case Study – Winneconne Bridge</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53</a:t>
            </a:fld>
            <a:endParaRPr lang="en-US" dirty="0"/>
          </a:p>
        </p:txBody>
      </p:sp>
    </p:spTree>
    <p:extLst>
      <p:ext uri="{BB962C8B-B14F-4D97-AF65-F5344CB8AC3E}">
        <p14:creationId xmlns:p14="http://schemas.microsoft.com/office/powerpoint/2010/main" val="607008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762000"/>
            <a:ext cx="4724400" cy="5230628"/>
          </a:xfrm>
        </p:spPr>
      </p:pic>
      <p:sp>
        <p:nvSpPr>
          <p:cNvPr id="3" name="Title 2"/>
          <p:cNvSpPr>
            <a:spLocks noGrp="1"/>
          </p:cNvSpPr>
          <p:nvPr>
            <p:ph type="title"/>
          </p:nvPr>
        </p:nvSpPr>
        <p:spPr>
          <a:xfrm>
            <a:off x="381000" y="76200"/>
            <a:ext cx="8229600" cy="685800"/>
          </a:xfrm>
        </p:spPr>
        <p:txBody>
          <a:bodyPr>
            <a:normAutofit/>
          </a:bodyPr>
          <a:lstStyle/>
          <a:p>
            <a:pPr algn="ctr"/>
            <a:r>
              <a:rPr lang="en-US" sz="3200" dirty="0"/>
              <a:t>Review Title Work and Zoning</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54</a:t>
            </a:fld>
            <a:endParaRPr lang="en-US" dirty="0"/>
          </a:p>
        </p:txBody>
      </p:sp>
    </p:spTree>
    <p:extLst>
      <p:ext uri="{BB962C8B-B14F-4D97-AF65-F5344CB8AC3E}">
        <p14:creationId xmlns:p14="http://schemas.microsoft.com/office/powerpoint/2010/main" val="3304041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7675" y="1143000"/>
            <a:ext cx="8229600" cy="4572000"/>
          </a:xfrm>
        </p:spPr>
        <p:txBody>
          <a:bodyPr/>
          <a:lstStyle/>
          <a:p>
            <a:pPr marL="392113" lvl="1" indent="0">
              <a:buNone/>
            </a:pPr>
            <a:r>
              <a:rPr lang="en-US" sz="2800" dirty="0"/>
              <a:t>It was a big deal and became </a:t>
            </a:r>
            <a:r>
              <a:rPr lang="en-US" sz="2800" b="1" i="1" dirty="0"/>
              <a:t>complex</a:t>
            </a:r>
            <a:r>
              <a:rPr lang="en-US" sz="2800" dirty="0"/>
              <a:t> because </a:t>
            </a:r>
          </a:p>
          <a:p>
            <a:pPr marL="392113" lvl="1" indent="0">
              <a:buNone/>
            </a:pPr>
            <a:endParaRPr lang="en-US" sz="1000" dirty="0"/>
          </a:p>
          <a:p>
            <a:pPr marL="1087438" lvl="2" indent="-457200">
              <a:buFont typeface="+mj-lt"/>
              <a:buAutoNum type="arabicPeriod"/>
            </a:pPr>
            <a:r>
              <a:rPr lang="en-US" sz="2800" dirty="0"/>
              <a:t>Illegal use of most of the site.</a:t>
            </a:r>
          </a:p>
          <a:p>
            <a:pPr marL="1087438" lvl="2" indent="-457200">
              <a:buFont typeface="+mj-lt"/>
              <a:buAutoNum type="arabicPeriod"/>
            </a:pPr>
            <a:endParaRPr lang="en-US" sz="1000" dirty="0"/>
          </a:p>
          <a:p>
            <a:pPr marL="1087438" lvl="2" indent="-457200">
              <a:buFont typeface="+mj-lt"/>
              <a:buAutoNum type="arabicPeriod"/>
            </a:pPr>
            <a:r>
              <a:rPr lang="en-US" sz="2800" dirty="0"/>
              <a:t>They could not continue their operation on the remainder property without proper rezoning.</a:t>
            </a:r>
          </a:p>
          <a:p>
            <a:pPr marL="1087438" lvl="2" indent="-457200">
              <a:buFont typeface="+mj-lt"/>
              <a:buAutoNum type="arabicPeriod"/>
            </a:pPr>
            <a:endParaRPr lang="en-US" sz="1000" dirty="0"/>
          </a:p>
          <a:p>
            <a:pPr marL="1087438" lvl="2" indent="-457200">
              <a:buFont typeface="+mj-lt"/>
              <a:buAutoNum type="arabicPeriod"/>
            </a:pPr>
            <a:r>
              <a:rPr lang="en-US" sz="2800" dirty="0"/>
              <a:t>This straight forward strip acquisition became complex and a relocation.</a:t>
            </a:r>
          </a:p>
          <a:p>
            <a:pPr marL="1087438" lvl="2" indent="-457200">
              <a:buFont typeface="+mj-lt"/>
              <a:buAutoNum type="arabicPeriod"/>
            </a:pPr>
            <a:endParaRPr lang="en-US" sz="1000" dirty="0"/>
          </a:p>
          <a:p>
            <a:pPr marL="1087438" lvl="2" indent="-457200">
              <a:buFont typeface="+mj-lt"/>
              <a:buAutoNum type="arabicPeriod"/>
            </a:pPr>
            <a:r>
              <a:rPr lang="en-US" sz="2800" dirty="0"/>
              <a:t>Possible soil contamination.</a:t>
            </a:r>
          </a:p>
          <a:p>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55</a:t>
            </a:fld>
            <a:endParaRPr lang="en-US" dirty="0"/>
          </a:p>
        </p:txBody>
      </p:sp>
      <p:sp>
        <p:nvSpPr>
          <p:cNvPr id="5" name="Title 2"/>
          <p:cNvSpPr>
            <a:spLocks noGrp="1"/>
          </p:cNvSpPr>
          <p:nvPr>
            <p:ph type="title"/>
          </p:nvPr>
        </p:nvSpPr>
        <p:spPr>
          <a:xfrm>
            <a:off x="447675" y="177800"/>
            <a:ext cx="8229600" cy="1143000"/>
          </a:xfrm>
        </p:spPr>
        <p:txBody>
          <a:bodyPr>
            <a:normAutofit fontScale="90000"/>
          </a:bodyPr>
          <a:lstStyle/>
          <a:p>
            <a:r>
              <a:rPr lang="en-US" dirty="0"/>
              <a:t>Case Study – Winneconne Bridge</a:t>
            </a:r>
          </a:p>
        </p:txBody>
      </p:sp>
    </p:spTree>
    <p:extLst>
      <p:ext uri="{BB962C8B-B14F-4D97-AF65-F5344CB8AC3E}">
        <p14:creationId xmlns:p14="http://schemas.microsoft.com/office/powerpoint/2010/main" val="36004953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214187"/>
            <a:ext cx="5772296" cy="6291388"/>
          </a:xfrm>
        </p:spPr>
      </p:pic>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56</a:t>
            </a:fld>
            <a:endParaRPr lang="en-US" dirty="0"/>
          </a:p>
        </p:txBody>
      </p:sp>
    </p:spTree>
    <p:extLst>
      <p:ext uri="{BB962C8B-B14F-4D97-AF65-F5344CB8AC3E}">
        <p14:creationId xmlns:p14="http://schemas.microsoft.com/office/powerpoint/2010/main" val="5982551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8150" y="1447800"/>
            <a:ext cx="8229600" cy="4254500"/>
          </a:xfrm>
        </p:spPr>
        <p:txBody>
          <a:bodyPr/>
          <a:lstStyle/>
          <a:p>
            <a:r>
              <a:rPr lang="en-US" dirty="0"/>
              <a:t>Purchasing access rights and a small strip of land from a residential lot.</a:t>
            </a:r>
          </a:p>
          <a:p>
            <a:endParaRPr lang="en-US" sz="1200" dirty="0"/>
          </a:p>
          <a:p>
            <a:r>
              <a:rPr lang="en-US" dirty="0"/>
              <a:t>Four family members inherited the property from their parent.</a:t>
            </a:r>
          </a:p>
          <a:p>
            <a:endParaRPr lang="en-US" sz="1200" dirty="0"/>
          </a:p>
          <a:p>
            <a:r>
              <a:rPr lang="en-US" dirty="0"/>
              <a:t>Offer included an alternate offer for the remainder parcel.</a:t>
            </a:r>
          </a:p>
          <a:p>
            <a:endParaRPr lang="en-US" sz="1200" dirty="0"/>
          </a:p>
          <a:p>
            <a:r>
              <a:rPr lang="en-US" dirty="0"/>
              <a:t>Seems very simple, right!</a:t>
            </a:r>
          </a:p>
        </p:txBody>
      </p:sp>
      <p:sp>
        <p:nvSpPr>
          <p:cNvPr id="3" name="Title 2"/>
          <p:cNvSpPr>
            <a:spLocks noGrp="1"/>
          </p:cNvSpPr>
          <p:nvPr>
            <p:ph type="title"/>
          </p:nvPr>
        </p:nvSpPr>
        <p:spPr>
          <a:xfrm>
            <a:off x="428625" y="0"/>
            <a:ext cx="8229600" cy="1143000"/>
          </a:xfrm>
        </p:spPr>
        <p:txBody>
          <a:bodyPr>
            <a:normAutofit fontScale="90000"/>
          </a:bodyPr>
          <a:lstStyle/>
          <a:p>
            <a:r>
              <a:rPr lang="en-US" dirty="0"/>
              <a:t>Case Study - STH 441 Mega Project</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57</a:t>
            </a:fld>
            <a:endParaRPr lang="en-US" dirty="0"/>
          </a:p>
        </p:txBody>
      </p:sp>
    </p:spTree>
    <p:extLst>
      <p:ext uri="{BB962C8B-B14F-4D97-AF65-F5344CB8AC3E}">
        <p14:creationId xmlns:p14="http://schemas.microsoft.com/office/powerpoint/2010/main" val="1243682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304800"/>
            <a:ext cx="6768960" cy="6019800"/>
          </a:xfrm>
        </p:spPr>
      </p:pic>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58</a:t>
            </a:fld>
            <a:endParaRPr lang="en-US" dirty="0"/>
          </a:p>
        </p:txBody>
      </p:sp>
    </p:spTree>
    <p:extLst>
      <p:ext uri="{BB962C8B-B14F-4D97-AF65-F5344CB8AC3E}">
        <p14:creationId xmlns:p14="http://schemas.microsoft.com/office/powerpoint/2010/main" val="933846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181600"/>
          </a:xfrm>
        </p:spPr>
        <p:txBody>
          <a:bodyPr/>
          <a:lstStyle/>
          <a:p>
            <a:pPr marL="109537" indent="0">
              <a:buNone/>
            </a:pPr>
            <a:r>
              <a:rPr lang="en-US" b="1" u="sng" dirty="0"/>
              <a:t>Property Status:</a:t>
            </a:r>
          </a:p>
          <a:p>
            <a:r>
              <a:rPr lang="en-US" sz="2400" dirty="0"/>
              <a:t>Owned by four siblings.</a:t>
            </a:r>
          </a:p>
          <a:p>
            <a:endParaRPr lang="en-US" sz="2400" dirty="0"/>
          </a:p>
          <a:p>
            <a:r>
              <a:rPr lang="en-US" sz="2400" dirty="0"/>
              <a:t>One family member had federal and state tax liens and both placed liens on this parcel.</a:t>
            </a:r>
          </a:p>
          <a:p>
            <a:endParaRPr lang="en-US" sz="2400" dirty="0"/>
          </a:p>
          <a:p>
            <a:r>
              <a:rPr lang="en-US" sz="2400" dirty="0"/>
              <a:t>None of the other family members knew of the liens until WisDOT informed them after reviewing the title work.</a:t>
            </a:r>
          </a:p>
          <a:p>
            <a:endParaRPr lang="en-US" sz="2400" dirty="0"/>
          </a:p>
          <a:p>
            <a:r>
              <a:rPr lang="en-US" sz="2400" dirty="0"/>
              <a:t>The outstanding liens surpassed the value of the land.</a:t>
            </a:r>
          </a:p>
          <a:p>
            <a:endParaRPr lang="en-US" sz="2400" dirty="0"/>
          </a:p>
          <a:p>
            <a:r>
              <a:rPr lang="en-US" sz="2400" b="1" i="1" dirty="0"/>
              <a:t>How did we resolve it?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59</a:t>
            </a:fld>
            <a:endParaRPr lang="en-US" dirty="0"/>
          </a:p>
        </p:txBody>
      </p:sp>
    </p:spTree>
    <p:extLst>
      <p:ext uri="{BB962C8B-B14F-4D97-AF65-F5344CB8AC3E}">
        <p14:creationId xmlns:p14="http://schemas.microsoft.com/office/powerpoint/2010/main" val="22497921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p:txBody>
          <a:bodyPr>
            <a:normAutofit fontScale="92500" lnSpcReduction="20000"/>
          </a:bodyPr>
          <a:lstStyle/>
          <a:p>
            <a:r>
              <a:rPr lang="en-US" dirty="0"/>
              <a:t>Life Estates establish two different categories of property owners: the Life Tenant Owner and the Remainder Owner. </a:t>
            </a:r>
          </a:p>
          <a:p>
            <a:endParaRPr lang="en-US" dirty="0"/>
          </a:p>
          <a:p>
            <a:r>
              <a:rPr lang="en-US" dirty="0"/>
              <a:t>Life Tenant Owner:  maintains the absolute and exclusive right to use the property during his or her lifetime. This can be a sole owner or joint Life Tenants.</a:t>
            </a:r>
          </a:p>
          <a:p>
            <a:pPr marL="109537" indent="0">
              <a:buNone/>
            </a:pPr>
            <a:r>
              <a:rPr lang="en-US" dirty="0"/>
              <a:t> </a:t>
            </a:r>
          </a:p>
          <a:p>
            <a:r>
              <a:rPr lang="en-US" dirty="0" err="1"/>
              <a:t>Remaindermen</a:t>
            </a:r>
            <a:r>
              <a:rPr lang="en-US" dirty="0"/>
              <a:t>:  the person(s) who will be 100% owner(s) of the property after the life estate interest ends (normally when the life tenant dies)</a:t>
            </a:r>
          </a:p>
        </p:txBody>
      </p:sp>
      <p:sp>
        <p:nvSpPr>
          <p:cNvPr id="3" name="Title 2"/>
          <p:cNvSpPr>
            <a:spLocks noGrp="1"/>
          </p:cNvSpPr>
          <p:nvPr>
            <p:ph type="title"/>
          </p:nvPr>
        </p:nvSpPr>
        <p:spPr>
          <a:xfrm>
            <a:off x="457200" y="177800"/>
            <a:ext cx="8229600" cy="1143000"/>
          </a:xfrm>
        </p:spPr>
        <p:txBody>
          <a:bodyPr/>
          <a:lstStyle/>
          <a:p>
            <a:pPr>
              <a:defRPr/>
            </a:pPr>
            <a:r>
              <a:rPr lang="en-US" dirty="0"/>
              <a:t>Life Estates</a:t>
            </a:r>
          </a:p>
        </p:txBody>
      </p:sp>
      <p:sp>
        <p:nvSpPr>
          <p:cNvPr id="4" name="Slide Number Placeholder 3"/>
          <p:cNvSpPr>
            <a:spLocks noGrp="1"/>
          </p:cNvSpPr>
          <p:nvPr>
            <p:ph type="sldNum" sz="quarter" idx="10"/>
          </p:nvPr>
        </p:nvSpPr>
        <p:spPr/>
        <p:txBody>
          <a:bodyPr/>
          <a:lstStyle/>
          <a:p>
            <a:pPr>
              <a:defRPr/>
            </a:pPr>
            <a:fld id="{793227C0-0E69-4944-BD9B-3F86EFCB9C4D}" type="slidenum">
              <a:rPr lang="en-US"/>
              <a:pPr>
                <a:defRPr/>
              </a:pPr>
              <a:t>6</a:t>
            </a:fld>
            <a:endParaRPr lang="en-US" dirty="0"/>
          </a:p>
        </p:txBody>
      </p:sp>
    </p:spTree>
    <p:extLst>
      <p:ext uri="{BB962C8B-B14F-4D97-AF65-F5344CB8AC3E}">
        <p14:creationId xmlns:p14="http://schemas.microsoft.com/office/powerpoint/2010/main" val="24130385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
            <a:ext cx="8229600" cy="5486400"/>
          </a:xfrm>
        </p:spPr>
        <p:txBody>
          <a:bodyPr/>
          <a:lstStyle/>
          <a:p>
            <a:pPr marL="109537" indent="0">
              <a:buNone/>
            </a:pPr>
            <a:r>
              <a:rPr lang="en-US" sz="2000" b="1" u="sng" dirty="0"/>
              <a:t>Solution:</a:t>
            </a:r>
          </a:p>
          <a:p>
            <a:pPr lvl="1"/>
            <a:r>
              <a:rPr lang="en-US" sz="2000" dirty="0"/>
              <a:t>Reference REPM 3.7.3</a:t>
            </a:r>
          </a:p>
          <a:p>
            <a:pPr lvl="1"/>
            <a:endParaRPr lang="en-US" sz="1000" dirty="0"/>
          </a:p>
          <a:p>
            <a:pPr lvl="1"/>
            <a:r>
              <a:rPr lang="en-US" sz="2000" dirty="0"/>
              <a:t>Real Estate contacted the federal and state government contacts to learn what was possible.</a:t>
            </a:r>
          </a:p>
          <a:p>
            <a:pPr lvl="1"/>
            <a:endParaRPr lang="en-US" sz="1000" dirty="0"/>
          </a:p>
          <a:p>
            <a:pPr lvl="1"/>
            <a:r>
              <a:rPr lang="en-US" sz="2000" dirty="0"/>
              <a:t>The dollars were prorated to the amount the family member was to receive (1/4 of the closing price).</a:t>
            </a:r>
          </a:p>
          <a:p>
            <a:pPr lvl="1"/>
            <a:endParaRPr lang="en-US" sz="1000" dirty="0"/>
          </a:p>
          <a:p>
            <a:pPr lvl="1"/>
            <a:r>
              <a:rPr lang="en-US" sz="2000" dirty="0"/>
              <a:t>Was able to close the sale with only an additional six months to complete the process.</a:t>
            </a:r>
          </a:p>
          <a:p>
            <a:pPr marL="392113" lvl="1" indent="0">
              <a:buNone/>
            </a:pPr>
            <a:endParaRPr lang="en-US" sz="1000" dirty="0"/>
          </a:p>
          <a:p>
            <a:pPr marL="136525" indent="0">
              <a:buNone/>
            </a:pPr>
            <a:r>
              <a:rPr lang="en-US" sz="2000" b="1" u="sng" dirty="0"/>
              <a:t>Lessons Learned:</a:t>
            </a:r>
          </a:p>
          <a:p>
            <a:pPr marL="1087438" lvl="2" indent="-457200">
              <a:buFont typeface="+mj-lt"/>
              <a:buAutoNum type="arabicPeriod"/>
            </a:pPr>
            <a:r>
              <a:rPr lang="en-US" sz="2000" dirty="0"/>
              <a:t>Always Review the Title Work.</a:t>
            </a:r>
          </a:p>
          <a:p>
            <a:pPr marL="1087438" lvl="2" indent="-457200">
              <a:buFont typeface="+mj-lt"/>
              <a:buAutoNum type="arabicPeriod"/>
            </a:pPr>
            <a:endParaRPr lang="en-US" sz="1000" dirty="0"/>
          </a:p>
          <a:p>
            <a:pPr marL="1087438" lvl="2" indent="-457200">
              <a:buFont typeface="+mj-lt"/>
              <a:buAutoNum type="arabicPeriod"/>
            </a:pPr>
            <a:r>
              <a:rPr lang="en-US" sz="2000" dirty="0"/>
              <a:t>Reach out to the parties of the tax lien as soon as possible. Encourage them to hire a tax attorney.</a:t>
            </a:r>
          </a:p>
          <a:p>
            <a:pPr marL="1087438" lvl="2" indent="-457200">
              <a:buFont typeface="+mj-lt"/>
              <a:buAutoNum type="arabicPeriod"/>
            </a:pPr>
            <a:endParaRPr lang="en-US" sz="1000" dirty="0"/>
          </a:p>
          <a:p>
            <a:pPr marL="1087438" lvl="2" indent="-457200">
              <a:buFont typeface="+mj-lt"/>
              <a:buAutoNum type="arabicPeriod"/>
            </a:pPr>
            <a:r>
              <a:rPr lang="en-US" sz="2000" dirty="0"/>
              <a:t>Start Early. </a:t>
            </a:r>
          </a:p>
          <a:p>
            <a:pPr lvl="2"/>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60</a:t>
            </a:fld>
            <a:endParaRPr lang="en-US" dirty="0"/>
          </a:p>
        </p:txBody>
      </p:sp>
    </p:spTree>
    <p:extLst>
      <p:ext uri="{BB962C8B-B14F-4D97-AF65-F5344CB8AC3E}">
        <p14:creationId xmlns:p14="http://schemas.microsoft.com/office/powerpoint/2010/main" val="125276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62200"/>
            <a:ext cx="8229600" cy="2971800"/>
          </a:xfrm>
        </p:spPr>
        <p:txBody>
          <a:bodyPr/>
          <a:lstStyle/>
          <a:p>
            <a:pPr marL="109537" indent="0">
              <a:buNone/>
            </a:pPr>
            <a:r>
              <a:rPr lang="en-US" b="1" u="sng" dirty="0"/>
              <a:t>Property Status:</a:t>
            </a:r>
          </a:p>
          <a:p>
            <a:pPr marL="109537" indent="0">
              <a:buNone/>
            </a:pPr>
            <a:endParaRPr lang="en-US" sz="1400" b="1" u="sng" dirty="0"/>
          </a:p>
          <a:p>
            <a:r>
              <a:rPr lang="en-US" dirty="0"/>
              <a:t>Owned by the Oneida Nation</a:t>
            </a:r>
          </a:p>
          <a:p>
            <a:endParaRPr lang="en-US" sz="1400" dirty="0"/>
          </a:p>
          <a:p>
            <a:r>
              <a:rPr lang="en-US" dirty="0"/>
              <a:t>50 Year Lease to Home Depot</a:t>
            </a:r>
          </a:p>
          <a:p>
            <a:endParaRPr lang="en-US" sz="1400" dirty="0"/>
          </a:p>
          <a:p>
            <a:r>
              <a:rPr lang="en-US" dirty="0"/>
              <a:t>Acquisition of Strip of Land and TLE</a:t>
            </a:r>
          </a:p>
        </p:txBody>
      </p:sp>
      <p:sp>
        <p:nvSpPr>
          <p:cNvPr id="3" name="Title 2"/>
          <p:cNvSpPr>
            <a:spLocks noGrp="1"/>
          </p:cNvSpPr>
          <p:nvPr>
            <p:ph type="title"/>
          </p:nvPr>
        </p:nvSpPr>
        <p:spPr/>
        <p:txBody>
          <a:bodyPr>
            <a:normAutofit fontScale="90000"/>
          </a:bodyPr>
          <a:lstStyle/>
          <a:p>
            <a:r>
              <a:rPr lang="en-US" dirty="0"/>
              <a:t>Case Study I-41 Brown County Mega Project</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61</a:t>
            </a:fld>
            <a:endParaRPr lang="en-US" dirty="0"/>
          </a:p>
        </p:txBody>
      </p:sp>
    </p:spTree>
    <p:extLst>
      <p:ext uri="{BB962C8B-B14F-4D97-AF65-F5344CB8AC3E}">
        <p14:creationId xmlns:p14="http://schemas.microsoft.com/office/powerpoint/2010/main" val="30742182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0959" y="457200"/>
            <a:ext cx="6274423" cy="5638800"/>
          </a:xfrm>
        </p:spPr>
      </p:pic>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62</a:t>
            </a:fld>
            <a:endParaRPr lang="en-US" dirty="0"/>
          </a:p>
        </p:txBody>
      </p:sp>
    </p:spTree>
    <p:extLst>
      <p:ext uri="{BB962C8B-B14F-4D97-AF65-F5344CB8AC3E}">
        <p14:creationId xmlns:p14="http://schemas.microsoft.com/office/powerpoint/2010/main" val="6072962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5562600"/>
          </a:xfrm>
        </p:spPr>
        <p:txBody>
          <a:bodyPr/>
          <a:lstStyle/>
          <a:p>
            <a:pPr marL="109537" indent="0">
              <a:buNone/>
            </a:pPr>
            <a:r>
              <a:rPr lang="en-US" b="1" u="sng" dirty="0"/>
              <a:t>Challenges:</a:t>
            </a:r>
          </a:p>
          <a:p>
            <a:pPr marL="109537" indent="0">
              <a:buNone/>
            </a:pPr>
            <a:endParaRPr lang="en-US" sz="1000" b="1" u="sng" dirty="0"/>
          </a:p>
          <a:p>
            <a:pPr marL="623887" indent="-514350">
              <a:buFont typeface="+mj-lt"/>
              <a:buAutoNum type="arabicPeriod"/>
            </a:pPr>
            <a:r>
              <a:rPr lang="en-US" sz="2400" dirty="0"/>
              <a:t>Each Tribal Group is governed under different rules. Oneida Nation is self governed.</a:t>
            </a:r>
          </a:p>
          <a:p>
            <a:pPr marL="623887" indent="-514350">
              <a:buFont typeface="+mj-lt"/>
              <a:buAutoNum type="arabicPeriod"/>
            </a:pPr>
            <a:endParaRPr lang="en-US" sz="2400" dirty="0"/>
          </a:p>
          <a:p>
            <a:pPr marL="623887" indent="-514350">
              <a:buFont typeface="+mj-lt"/>
              <a:buAutoNum type="arabicPeriod"/>
            </a:pPr>
            <a:r>
              <a:rPr lang="en-US" sz="2400" dirty="0"/>
              <a:t>Oneida will only sell easements and not fee land.</a:t>
            </a:r>
          </a:p>
          <a:p>
            <a:pPr marL="623887" indent="-514350">
              <a:buFont typeface="+mj-lt"/>
              <a:buAutoNum type="arabicPeriod"/>
            </a:pPr>
            <a:endParaRPr lang="en-US" sz="2400" dirty="0"/>
          </a:p>
          <a:p>
            <a:pPr marL="623887" indent="-514350">
              <a:buFont typeface="+mj-lt"/>
              <a:buAutoNum type="arabicPeriod"/>
            </a:pPr>
            <a:r>
              <a:rPr lang="en-US" sz="2400" dirty="0"/>
              <a:t>BIA required an equal amount of dollars be place in a trust if the property is not returned to the agreed condition. This money will be used to correct the property.</a:t>
            </a:r>
          </a:p>
          <a:p>
            <a:pPr marL="623887" indent="-514350">
              <a:buFont typeface="+mj-lt"/>
              <a:buAutoNum type="arabicPeriod"/>
            </a:pPr>
            <a:endParaRPr lang="en-US" sz="2400" dirty="0"/>
          </a:p>
          <a:p>
            <a:pPr marL="623887" indent="-514350">
              <a:buFont typeface="+mj-lt"/>
              <a:buAutoNum type="arabicPeriod"/>
            </a:pPr>
            <a:r>
              <a:rPr lang="en-US" sz="2400" dirty="0"/>
              <a:t>Tenant is Home Depot which is a large corporation that added complexity to the transaction.</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63</a:t>
            </a:fld>
            <a:endParaRPr lang="en-US" dirty="0"/>
          </a:p>
        </p:txBody>
      </p:sp>
    </p:spTree>
    <p:extLst>
      <p:ext uri="{BB962C8B-B14F-4D97-AF65-F5344CB8AC3E}">
        <p14:creationId xmlns:p14="http://schemas.microsoft.com/office/powerpoint/2010/main" val="15894549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486400"/>
          </a:xfrm>
        </p:spPr>
        <p:txBody>
          <a:bodyPr/>
          <a:lstStyle/>
          <a:p>
            <a:pPr marL="109537" indent="0">
              <a:buNone/>
            </a:pPr>
            <a:r>
              <a:rPr lang="en-US" b="1" u="sng" dirty="0"/>
              <a:t>Solution:</a:t>
            </a:r>
          </a:p>
          <a:p>
            <a:pPr>
              <a:buFont typeface="Arial" panose="020B0604020202020204" pitchFamily="34" charset="0"/>
              <a:buChar char="•"/>
            </a:pPr>
            <a:r>
              <a:rPr lang="en-US" sz="2400" dirty="0"/>
              <a:t>Setup regular monthly meetings with Oneida staff members. In our case, their land office.</a:t>
            </a:r>
          </a:p>
          <a:p>
            <a:pPr>
              <a:buFont typeface="Arial" panose="020B0604020202020204" pitchFamily="34" charset="0"/>
              <a:buChar char="•"/>
            </a:pPr>
            <a:endParaRPr lang="en-US" sz="1000" dirty="0"/>
          </a:p>
          <a:p>
            <a:pPr>
              <a:buFont typeface="Arial" panose="020B0604020202020204" pitchFamily="34" charset="0"/>
              <a:buChar char="•"/>
            </a:pPr>
            <a:r>
              <a:rPr lang="en-US" sz="2400" dirty="0"/>
              <a:t>Presented to the tribal boards the impacts and compensation to obtain approval.</a:t>
            </a:r>
          </a:p>
          <a:p>
            <a:pPr>
              <a:buFont typeface="Arial" panose="020B0604020202020204" pitchFamily="34" charset="0"/>
              <a:buChar char="•"/>
            </a:pPr>
            <a:endParaRPr lang="en-US" sz="1000" dirty="0"/>
          </a:p>
          <a:p>
            <a:pPr>
              <a:buFont typeface="Arial" panose="020B0604020202020204" pitchFamily="34" charset="0"/>
              <a:buChar char="•"/>
            </a:pPr>
            <a:r>
              <a:rPr lang="en-US" sz="2400" dirty="0"/>
              <a:t>Presented to Home Depot the impacts and compensation to obtain approval.</a:t>
            </a:r>
          </a:p>
          <a:p>
            <a:pPr>
              <a:buFont typeface="Arial" panose="020B0604020202020204" pitchFamily="34" charset="0"/>
              <a:buChar char="•"/>
            </a:pPr>
            <a:endParaRPr lang="en-US" sz="1000" dirty="0"/>
          </a:p>
          <a:p>
            <a:pPr>
              <a:buFont typeface="Arial" panose="020B0604020202020204" pitchFamily="34" charset="0"/>
              <a:buChar char="•"/>
            </a:pPr>
            <a:r>
              <a:rPr lang="en-US" sz="2400" dirty="0"/>
              <a:t>Oneida submitted their package to the BIA for approval.</a:t>
            </a:r>
          </a:p>
          <a:p>
            <a:pPr>
              <a:buFont typeface="Arial" panose="020B0604020202020204" pitchFamily="34" charset="0"/>
              <a:buChar char="•"/>
            </a:pPr>
            <a:endParaRPr lang="en-US" sz="1000" dirty="0"/>
          </a:p>
          <a:p>
            <a:pPr>
              <a:buFont typeface="Arial" panose="020B0604020202020204" pitchFamily="34" charset="0"/>
              <a:buChar char="•"/>
            </a:pPr>
            <a:r>
              <a:rPr lang="en-US" sz="2400" dirty="0"/>
              <a:t>DOT had to create a new Limited Highway Easement to obtain tribal approval.</a:t>
            </a:r>
          </a:p>
          <a:p>
            <a:pPr>
              <a:buFont typeface="Arial" panose="020B0604020202020204" pitchFamily="34" charset="0"/>
              <a:buChar char="•"/>
            </a:pPr>
            <a:endParaRPr lang="en-US" sz="1000" dirty="0"/>
          </a:p>
          <a:p>
            <a:pPr marL="109537" indent="0">
              <a:buNone/>
            </a:pPr>
            <a:r>
              <a:rPr lang="en-US" sz="2400" b="1" i="1" dirty="0">
                <a:solidFill>
                  <a:schemeClr val="accent1">
                    <a:lumMod val="75000"/>
                  </a:schemeClr>
                </a:solidFill>
              </a:rPr>
              <a:t>Note: The process took two years.</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64</a:t>
            </a:fld>
            <a:endParaRPr lang="en-US" dirty="0"/>
          </a:p>
        </p:txBody>
      </p:sp>
    </p:spTree>
    <p:extLst>
      <p:ext uri="{BB962C8B-B14F-4D97-AF65-F5344CB8AC3E}">
        <p14:creationId xmlns:p14="http://schemas.microsoft.com/office/powerpoint/2010/main" val="215847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B104AA0-9F21-4485-B088-466B0F30090C}" type="slidenum">
              <a:rPr lang="en-US" smtClean="0"/>
              <a:pPr>
                <a:defRPr/>
              </a:pPr>
              <a:t>65</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295400"/>
            <a:ext cx="5334000" cy="3539266"/>
          </a:xfrm>
          <a:prstGeom prst="rect">
            <a:avLst/>
          </a:prstGeom>
        </p:spPr>
      </p:pic>
    </p:spTree>
    <p:extLst>
      <p:ext uri="{BB962C8B-B14F-4D97-AF65-F5344CB8AC3E}">
        <p14:creationId xmlns:p14="http://schemas.microsoft.com/office/powerpoint/2010/main" val="263813627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Life Estates</a:t>
            </a:r>
          </a:p>
        </p:txBody>
      </p:sp>
      <p:sp>
        <p:nvSpPr>
          <p:cNvPr id="12290" name="Content Placeholder 1"/>
          <p:cNvSpPr>
            <a:spLocks noGrp="1"/>
          </p:cNvSpPr>
          <p:nvPr>
            <p:ph sz="quarter" idx="2"/>
          </p:nvPr>
        </p:nvSpPr>
        <p:spPr>
          <a:xfrm>
            <a:off x="380999" y="1444294"/>
            <a:ext cx="4114801" cy="3941763"/>
          </a:xfrm>
        </p:spPr>
        <p:txBody>
          <a:bodyPr>
            <a:normAutofit lnSpcReduction="10000"/>
          </a:bodyPr>
          <a:lstStyle/>
          <a:p>
            <a:pPr marL="109537" indent="0">
              <a:buNone/>
            </a:pPr>
            <a:r>
              <a:rPr lang="en-US" b="1" dirty="0"/>
              <a:t>Remainder Owner(s):</a:t>
            </a:r>
          </a:p>
          <a:p>
            <a:pPr marL="109537" indent="0">
              <a:buNone/>
            </a:pPr>
            <a:endParaRPr lang="en-US" b="1" dirty="0"/>
          </a:p>
          <a:p>
            <a:r>
              <a:rPr lang="en-US" dirty="0"/>
              <a:t>have no right to use the property or collect income generated by the property</a:t>
            </a:r>
          </a:p>
          <a:p>
            <a:endParaRPr lang="en-US" dirty="0"/>
          </a:p>
          <a:p>
            <a:r>
              <a:rPr lang="en-US" dirty="0"/>
              <a:t>not responsible for taxes, insurance or maintenance, as long as the Life Tenant is still alive</a:t>
            </a:r>
          </a:p>
          <a:p>
            <a:endParaRPr lang="en-US" dirty="0"/>
          </a:p>
        </p:txBody>
      </p:sp>
      <p:sp>
        <p:nvSpPr>
          <p:cNvPr id="2" name="Content Placeholder 1"/>
          <p:cNvSpPr>
            <a:spLocks noGrp="1"/>
          </p:cNvSpPr>
          <p:nvPr>
            <p:ph sz="quarter" idx="4"/>
          </p:nvPr>
        </p:nvSpPr>
        <p:spPr>
          <a:xfrm>
            <a:off x="4645025" y="1444294"/>
            <a:ext cx="4270375" cy="4270706"/>
          </a:xfrm>
        </p:spPr>
        <p:txBody>
          <a:bodyPr/>
          <a:lstStyle/>
          <a:p>
            <a:pPr marL="109537" indent="0">
              <a:buNone/>
            </a:pPr>
            <a:r>
              <a:rPr lang="en-US" b="1" dirty="0"/>
              <a:t>Life Tenant Owner:</a:t>
            </a:r>
          </a:p>
          <a:p>
            <a:endParaRPr lang="en-US" dirty="0"/>
          </a:p>
          <a:p>
            <a:r>
              <a:rPr lang="en-US" dirty="0"/>
              <a:t>Life Tenant(s) maintain responsibility for property taxes, insurance and maintenance </a:t>
            </a:r>
          </a:p>
          <a:p>
            <a:endParaRPr lang="en-US" dirty="0"/>
          </a:p>
          <a:p>
            <a:r>
              <a:rPr lang="en-US" dirty="0"/>
              <a:t>Life Tenant(s) CANNOT transfer clear title of the property without signatures of Remainder Owners</a:t>
            </a:r>
          </a:p>
        </p:txBody>
      </p:sp>
      <p:sp>
        <p:nvSpPr>
          <p:cNvPr id="4" name="Slide Number Placeholder 3"/>
          <p:cNvSpPr>
            <a:spLocks noGrp="1"/>
          </p:cNvSpPr>
          <p:nvPr>
            <p:ph type="sldNum" sz="quarter" idx="10"/>
          </p:nvPr>
        </p:nvSpPr>
        <p:spPr/>
        <p:txBody>
          <a:bodyPr/>
          <a:lstStyle/>
          <a:p>
            <a:pPr>
              <a:defRPr/>
            </a:pPr>
            <a:fld id="{C988B1B7-D240-4562-B2EB-FA711DA6F558}" type="slidenum">
              <a:rPr lang="en-US"/>
              <a:pPr>
                <a:defRPr/>
              </a:pPr>
              <a:t>7</a:t>
            </a:fld>
            <a:endParaRPr lang="en-US" dirty="0"/>
          </a:p>
        </p:txBody>
      </p:sp>
    </p:spTree>
    <p:extLst>
      <p:ext uri="{BB962C8B-B14F-4D97-AF65-F5344CB8AC3E}">
        <p14:creationId xmlns:p14="http://schemas.microsoft.com/office/powerpoint/2010/main" val="23063379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800" y="1295400"/>
            <a:ext cx="6128861" cy="4876800"/>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a:xfrm>
            <a:off x="378794" y="247650"/>
            <a:ext cx="8229600" cy="1143000"/>
          </a:xfrm>
        </p:spPr>
        <p:txBody>
          <a:bodyPr/>
          <a:lstStyle/>
          <a:p>
            <a:r>
              <a:rPr lang="en-US" dirty="0"/>
              <a:t>Example</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8</a:t>
            </a:fld>
            <a:endParaRPr lang="en-US" dirty="0"/>
          </a:p>
        </p:txBody>
      </p:sp>
    </p:spTree>
    <p:extLst>
      <p:ext uri="{BB962C8B-B14F-4D97-AF65-F5344CB8AC3E}">
        <p14:creationId xmlns:p14="http://schemas.microsoft.com/office/powerpoint/2010/main" val="27112251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p:txBody>
          <a:bodyPr>
            <a:normAutofit fontScale="92500" lnSpcReduction="20000"/>
          </a:bodyPr>
          <a:lstStyle/>
          <a:p>
            <a:r>
              <a:rPr lang="en-US" dirty="0"/>
              <a:t>Review the deed to determine who has an interest in the property</a:t>
            </a:r>
          </a:p>
          <a:p>
            <a:endParaRPr lang="en-US" dirty="0"/>
          </a:p>
          <a:p>
            <a:r>
              <a:rPr lang="en-US" dirty="0"/>
              <a:t>Obtain signatures from all parties, life tenant and any remainder owners</a:t>
            </a:r>
          </a:p>
          <a:p>
            <a:endParaRPr lang="en-US" dirty="0"/>
          </a:p>
          <a:p>
            <a:r>
              <a:rPr lang="en-US" dirty="0"/>
              <a:t>You can treat life tenant, who is likely the occupant, as the owner for purposes of communication </a:t>
            </a:r>
          </a:p>
          <a:p>
            <a:endParaRPr lang="en-US" dirty="0"/>
          </a:p>
          <a:p>
            <a:r>
              <a:rPr lang="en-US" dirty="0"/>
              <a:t>May need to work with remainder owners depending on age and capacity of life tenants</a:t>
            </a:r>
          </a:p>
          <a:p>
            <a:pPr marL="109537" indent="0">
              <a:buNone/>
            </a:pPr>
            <a:endParaRPr lang="en-US" dirty="0"/>
          </a:p>
          <a:p>
            <a:endParaRPr lang="en-US" dirty="0"/>
          </a:p>
        </p:txBody>
      </p:sp>
      <p:sp>
        <p:nvSpPr>
          <p:cNvPr id="3" name="Title 2"/>
          <p:cNvSpPr>
            <a:spLocks noGrp="1"/>
          </p:cNvSpPr>
          <p:nvPr>
            <p:ph type="title"/>
          </p:nvPr>
        </p:nvSpPr>
        <p:spPr>
          <a:xfrm>
            <a:off x="238125" y="177800"/>
            <a:ext cx="8229600" cy="1143000"/>
          </a:xfrm>
        </p:spPr>
        <p:txBody>
          <a:bodyPr/>
          <a:lstStyle/>
          <a:p>
            <a:pPr>
              <a:defRPr/>
            </a:pPr>
            <a:r>
              <a:rPr lang="en-US" dirty="0"/>
              <a:t>Takeaway</a:t>
            </a:r>
          </a:p>
        </p:txBody>
      </p:sp>
      <p:sp>
        <p:nvSpPr>
          <p:cNvPr id="4" name="Slide Number Placeholder 3"/>
          <p:cNvSpPr>
            <a:spLocks noGrp="1"/>
          </p:cNvSpPr>
          <p:nvPr>
            <p:ph type="sldNum" sz="quarter" idx="10"/>
          </p:nvPr>
        </p:nvSpPr>
        <p:spPr/>
        <p:txBody>
          <a:bodyPr/>
          <a:lstStyle/>
          <a:p>
            <a:pPr>
              <a:defRPr/>
            </a:pPr>
            <a:fld id="{162BF57A-7E98-406D-9F6C-AA55EAC75D86}" type="slidenum">
              <a:rPr lang="en-US"/>
              <a:pPr>
                <a:defRPr/>
              </a:pPr>
              <a:t>9</a:t>
            </a:fld>
            <a:endParaRPr lang="en-US" dirty="0"/>
          </a:p>
        </p:txBody>
      </p:sp>
    </p:spTree>
    <p:extLst>
      <p:ext uri="{BB962C8B-B14F-4D97-AF65-F5344CB8AC3E}">
        <p14:creationId xmlns:p14="http://schemas.microsoft.com/office/powerpoint/2010/main" val="29995341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isDOT3">
      <a:dk1>
        <a:srgbClr val="253D92"/>
      </a:dk1>
      <a:lt1>
        <a:srgbClr val="FFFFFF"/>
      </a:lt1>
      <a:dk2>
        <a:srgbClr val="5772D5"/>
      </a:dk2>
      <a:lt2>
        <a:srgbClr val="D8D8D8"/>
      </a:lt2>
      <a:accent1>
        <a:srgbClr val="EE0000"/>
      </a:accent1>
      <a:accent2>
        <a:srgbClr val="5772D5"/>
      </a:accent2>
      <a:accent3>
        <a:srgbClr val="FF7979"/>
      </a:accent3>
      <a:accent4>
        <a:srgbClr val="B1E2F5"/>
      </a:accent4>
      <a:accent5>
        <a:srgbClr val="FFFFFF"/>
      </a:accent5>
      <a:accent6>
        <a:srgbClr val="FFFFFF"/>
      </a:accent6>
      <a:hlink>
        <a:srgbClr val="00B0F0"/>
      </a:hlink>
      <a:folHlink>
        <a:srgbClr val="B1E2F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2805</TotalTime>
  <Words>5335</Words>
  <Application>Microsoft Office PowerPoint</Application>
  <PresentationFormat>On-screen Show (4:3)</PresentationFormat>
  <Paragraphs>732</Paragraphs>
  <Slides>65</Slides>
  <Notes>33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Bodoni MT</vt:lpstr>
      <vt:lpstr>Calibri</vt:lpstr>
      <vt:lpstr>Century Schoolbook</vt:lpstr>
      <vt:lpstr>Copperplate Gothic Bold</vt:lpstr>
      <vt:lpstr>Courier New</vt:lpstr>
      <vt:lpstr>Monotype Corsiva</vt:lpstr>
      <vt:lpstr>Wingdings</vt:lpstr>
      <vt:lpstr>Wingdings 2</vt:lpstr>
      <vt:lpstr>Wingdings 3</vt:lpstr>
      <vt:lpstr>Concourse</vt:lpstr>
      <vt:lpstr>Negotiating Complex Acquisition </vt:lpstr>
      <vt:lpstr>Intro into Complex Acquisitions</vt:lpstr>
      <vt:lpstr>Intro into Complex Acquisitions</vt:lpstr>
      <vt:lpstr>Completing the Acquisition of Parcels When Presented with Complex Ownership and Intervening Interests</vt:lpstr>
      <vt:lpstr>Overview</vt:lpstr>
      <vt:lpstr>Life Estates</vt:lpstr>
      <vt:lpstr>Life Estates</vt:lpstr>
      <vt:lpstr>Example</vt:lpstr>
      <vt:lpstr>Takeaway</vt:lpstr>
      <vt:lpstr>Trusts</vt:lpstr>
      <vt:lpstr>Common Types of Trusts</vt:lpstr>
      <vt:lpstr>Getting Signatures</vt:lpstr>
      <vt:lpstr>PowerPoint Presentation</vt:lpstr>
      <vt:lpstr>Foreclosure</vt:lpstr>
      <vt:lpstr>Who are the major players?</vt:lpstr>
      <vt:lpstr>What is not Foreclosure?</vt:lpstr>
      <vt:lpstr>Understand the Process</vt:lpstr>
      <vt:lpstr>Understanding the Process (cont’d)</vt:lpstr>
      <vt:lpstr>Understanding the Process (cont’d)</vt:lpstr>
      <vt:lpstr>Understanding the Process (cont’d)</vt:lpstr>
      <vt:lpstr>Negotiating</vt:lpstr>
      <vt:lpstr>Negotiating</vt:lpstr>
      <vt:lpstr>Impact on ROW Purchases</vt:lpstr>
      <vt:lpstr>Interested Parties for JO and Award</vt:lpstr>
      <vt:lpstr>Interested Parties (cont.)</vt:lpstr>
      <vt:lpstr>Remember…</vt:lpstr>
      <vt:lpstr>PowerPoint Presentation</vt:lpstr>
      <vt:lpstr>Overview</vt:lpstr>
      <vt:lpstr>PowerPoint Presentation</vt:lpstr>
      <vt:lpstr>PowerPoint Presentation</vt:lpstr>
      <vt:lpstr>PowerPoint Presentation</vt:lpstr>
      <vt:lpstr>PowerPoint Presentation</vt:lpstr>
      <vt:lpstr>Tribal sovereignty  refers to the fact that each tribe has the  inherent right to govern itself.   </vt:lpstr>
      <vt:lpstr>Government Relationships</vt:lpstr>
      <vt:lpstr>Government Partnerships</vt:lpstr>
      <vt:lpstr>Department of the Interior Bureau of Indian Affairs</vt:lpstr>
      <vt:lpstr>PowerPoint Presentation</vt:lpstr>
      <vt:lpstr>PowerPoint Presentation</vt:lpstr>
      <vt:lpstr>Now What? </vt:lpstr>
      <vt:lpstr>Questions to answer prior to acquisition:  </vt:lpstr>
      <vt:lpstr>The “Who” and “What”  Land Types – Part 1</vt:lpstr>
      <vt:lpstr>PowerPoint Presentation</vt:lpstr>
      <vt:lpstr>BIA</vt:lpstr>
      <vt:lpstr>PowerPoint Presentation</vt:lpstr>
      <vt:lpstr>Case Study</vt:lpstr>
      <vt:lpstr>PowerPoint Presentation</vt:lpstr>
      <vt:lpstr>Chronology</vt:lpstr>
      <vt:lpstr>Chronology</vt:lpstr>
      <vt:lpstr>Case Study  what we learned</vt:lpstr>
      <vt:lpstr>Best Practices</vt:lpstr>
      <vt:lpstr>Best Practices</vt:lpstr>
      <vt:lpstr>Case Studies   Curt Van Erem, North East Region</vt:lpstr>
      <vt:lpstr>Case Study – Winneconne Bridge</vt:lpstr>
      <vt:lpstr>Review Title Work and Zoning</vt:lpstr>
      <vt:lpstr>Case Study – Winneconne Bridge</vt:lpstr>
      <vt:lpstr>PowerPoint Presentation</vt:lpstr>
      <vt:lpstr>Case Study - STH 441 Mega Project</vt:lpstr>
      <vt:lpstr>PowerPoint Presentation</vt:lpstr>
      <vt:lpstr>PowerPoint Presentation</vt:lpstr>
      <vt:lpstr>PowerPoint Presentation</vt:lpstr>
      <vt:lpstr>Case Study I-41 Brown County Mega Project</vt:lpstr>
      <vt:lpstr>PowerPoint Presentation</vt:lpstr>
      <vt:lpstr>PowerPoint Presentation</vt:lpstr>
      <vt:lpstr>PowerPoint Presentation</vt:lpstr>
      <vt:lpstr>PowerPoint Presentation</vt:lpstr>
    </vt:vector>
  </TitlesOfParts>
  <Company>Wisconsin Department of Transportation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Wisconsin Department of Transportation</dc:title>
  <dc:subject>Wisconsin Department of Transportation Power Point Presentation</dc:subject>
  <dc:creator>WisDOT</dc:creator>
  <cp:keywords>Wisconsin Department of Transportation Power Point Presentation</cp:keywords>
  <dc:description>2012</dc:description>
  <cp:lastModifiedBy>KOTTKE, ANDREW D</cp:lastModifiedBy>
  <cp:revision>175</cp:revision>
  <cp:lastPrinted>2017-09-19T21:27:07Z</cp:lastPrinted>
  <dcterms:created xsi:type="dcterms:W3CDTF">2012-06-26T13:11:17Z</dcterms:created>
  <dcterms:modified xsi:type="dcterms:W3CDTF">2017-09-25T13:41:27Z</dcterms:modified>
</cp:coreProperties>
</file>