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95" r:id="rId3"/>
    <p:sldId id="294" r:id="rId4"/>
    <p:sldId id="296" r:id="rId5"/>
    <p:sldId id="313" r:id="rId6"/>
    <p:sldId id="314" r:id="rId7"/>
    <p:sldId id="315" r:id="rId8"/>
    <p:sldId id="316" r:id="rId9"/>
    <p:sldId id="317" r:id="rId10"/>
    <p:sldId id="318" r:id="rId11"/>
    <p:sldId id="330" r:id="rId12"/>
    <p:sldId id="319" r:id="rId13"/>
    <p:sldId id="320" r:id="rId14"/>
    <p:sldId id="327" r:id="rId15"/>
    <p:sldId id="326" r:id="rId16"/>
    <p:sldId id="321" r:id="rId17"/>
    <p:sldId id="325" r:id="rId18"/>
    <p:sldId id="331" r:id="rId19"/>
    <p:sldId id="322" r:id="rId20"/>
    <p:sldId id="328" r:id="rId21"/>
    <p:sldId id="297" r:id="rId22"/>
    <p:sldId id="257" r:id="rId23"/>
    <p:sldId id="264" r:id="rId24"/>
    <p:sldId id="258" r:id="rId25"/>
    <p:sldId id="273" r:id="rId26"/>
    <p:sldId id="271" r:id="rId27"/>
    <p:sldId id="266" r:id="rId28"/>
    <p:sldId id="259" r:id="rId29"/>
    <p:sldId id="268" r:id="rId30"/>
    <p:sldId id="260" r:id="rId31"/>
    <p:sldId id="275" r:id="rId32"/>
    <p:sldId id="277" r:id="rId33"/>
    <p:sldId id="270" r:id="rId34"/>
    <p:sldId id="261" r:id="rId35"/>
    <p:sldId id="279" r:id="rId36"/>
    <p:sldId id="262" r:id="rId37"/>
    <p:sldId id="281" r:id="rId38"/>
    <p:sldId id="263" r:id="rId39"/>
    <p:sldId id="286" r:id="rId40"/>
    <p:sldId id="291" r:id="rId41"/>
    <p:sldId id="290" r:id="rId42"/>
    <p:sldId id="289" r:id="rId43"/>
    <p:sldId id="287"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PSON, GREGORY J" initials="TGJ" lastIdx="1" clrIdx="0">
    <p:extLst>
      <p:ext uri="{19B8F6BF-5375-455C-9EA6-DF929625EA0E}">
        <p15:presenceInfo xmlns:p15="http://schemas.microsoft.com/office/powerpoint/2012/main" userId="S-1-5-21-2014430026-1432593244-2068819953-358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71B25"/>
    <a:srgbClr val="CCFF99"/>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8" autoAdjust="0"/>
    <p:restoredTop sz="94660"/>
  </p:normalViewPr>
  <p:slideViewPr>
    <p:cSldViewPr snapToGrid="0">
      <p:cViewPr varScale="1">
        <p:scale>
          <a:sx n="68" d="100"/>
          <a:sy n="68" d="100"/>
        </p:scale>
        <p:origin x="4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9333E7F-DF64-4D5E-B409-F6077B060174}" type="datetimeFigureOut">
              <a:rPr lang="en-US" smtClean="0"/>
              <a:t>9/25/2017</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99408B8-DC23-40E4-A3A9-186AC4D7359B}"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251303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333E7F-DF64-4D5E-B409-F6077B060174}"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408B8-DC23-40E4-A3A9-186AC4D7359B}" type="slidenum">
              <a:rPr lang="en-US" smtClean="0"/>
              <a:t>‹#›</a:t>
            </a:fld>
            <a:endParaRPr lang="en-US"/>
          </a:p>
        </p:txBody>
      </p:sp>
    </p:spTree>
    <p:extLst>
      <p:ext uri="{BB962C8B-B14F-4D97-AF65-F5344CB8AC3E}">
        <p14:creationId xmlns:p14="http://schemas.microsoft.com/office/powerpoint/2010/main" val="375965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333E7F-DF64-4D5E-B409-F6077B060174}"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408B8-DC23-40E4-A3A9-186AC4D7359B}" type="slidenum">
              <a:rPr lang="en-US" smtClean="0"/>
              <a:t>‹#›</a:t>
            </a:fld>
            <a:endParaRPr lang="en-US"/>
          </a:p>
        </p:txBody>
      </p:sp>
    </p:spTree>
    <p:extLst>
      <p:ext uri="{BB962C8B-B14F-4D97-AF65-F5344CB8AC3E}">
        <p14:creationId xmlns:p14="http://schemas.microsoft.com/office/powerpoint/2010/main" val="334218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333E7F-DF64-4D5E-B409-F6077B060174}"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408B8-DC23-40E4-A3A9-186AC4D7359B}" type="slidenum">
              <a:rPr lang="en-US" smtClean="0"/>
              <a:t>‹#›</a:t>
            </a:fld>
            <a:endParaRPr lang="en-US"/>
          </a:p>
        </p:txBody>
      </p:sp>
    </p:spTree>
    <p:extLst>
      <p:ext uri="{BB962C8B-B14F-4D97-AF65-F5344CB8AC3E}">
        <p14:creationId xmlns:p14="http://schemas.microsoft.com/office/powerpoint/2010/main" val="125418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9333E7F-DF64-4D5E-B409-F6077B060174}" type="datetimeFigureOut">
              <a:rPr lang="en-US" smtClean="0"/>
              <a:t>9/25/2017</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99408B8-DC23-40E4-A3A9-186AC4D7359B}"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4354549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333E7F-DF64-4D5E-B409-F6077B060174}"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408B8-DC23-40E4-A3A9-186AC4D7359B}" type="slidenum">
              <a:rPr lang="en-US" smtClean="0"/>
              <a:t>‹#›</a:t>
            </a:fld>
            <a:endParaRPr lang="en-US"/>
          </a:p>
        </p:txBody>
      </p:sp>
    </p:spTree>
    <p:extLst>
      <p:ext uri="{BB962C8B-B14F-4D97-AF65-F5344CB8AC3E}">
        <p14:creationId xmlns:p14="http://schemas.microsoft.com/office/powerpoint/2010/main" val="415277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333E7F-DF64-4D5E-B409-F6077B060174}" type="datetimeFigureOut">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9408B8-DC23-40E4-A3A9-186AC4D7359B}" type="slidenum">
              <a:rPr lang="en-US" smtClean="0"/>
              <a:t>‹#›</a:t>
            </a:fld>
            <a:endParaRPr lang="en-US"/>
          </a:p>
        </p:txBody>
      </p:sp>
    </p:spTree>
    <p:extLst>
      <p:ext uri="{BB962C8B-B14F-4D97-AF65-F5344CB8AC3E}">
        <p14:creationId xmlns:p14="http://schemas.microsoft.com/office/powerpoint/2010/main" val="88839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333E7F-DF64-4D5E-B409-F6077B060174}"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408B8-DC23-40E4-A3A9-186AC4D7359B}" type="slidenum">
              <a:rPr lang="en-US" smtClean="0"/>
              <a:t>‹#›</a:t>
            </a:fld>
            <a:endParaRPr lang="en-US"/>
          </a:p>
        </p:txBody>
      </p:sp>
    </p:spTree>
    <p:extLst>
      <p:ext uri="{BB962C8B-B14F-4D97-AF65-F5344CB8AC3E}">
        <p14:creationId xmlns:p14="http://schemas.microsoft.com/office/powerpoint/2010/main" val="175244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33E7F-DF64-4D5E-B409-F6077B060174}" type="datetimeFigureOut">
              <a:rPr lang="en-US" smtClean="0"/>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9408B8-DC23-40E4-A3A9-186AC4D7359B}" type="slidenum">
              <a:rPr lang="en-US" smtClean="0"/>
              <a:t>‹#›</a:t>
            </a:fld>
            <a:endParaRPr lang="en-US"/>
          </a:p>
        </p:txBody>
      </p:sp>
    </p:spTree>
    <p:extLst>
      <p:ext uri="{BB962C8B-B14F-4D97-AF65-F5344CB8AC3E}">
        <p14:creationId xmlns:p14="http://schemas.microsoft.com/office/powerpoint/2010/main" val="173712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9333E7F-DF64-4D5E-B409-F6077B060174}" type="datetimeFigureOut">
              <a:rPr lang="en-US" smtClean="0"/>
              <a:t>9/25/2017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99408B8-DC23-40E4-A3A9-186AC4D7359B}"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8065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9333E7F-DF64-4D5E-B409-F6077B060174}" type="datetimeFigureOut">
              <a:rPr lang="en-US" smtClean="0"/>
              <a:t>9/25/2017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99408B8-DC23-40E4-A3A9-186AC4D7359B}"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184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9333E7F-DF64-4D5E-B409-F6077B060174}" type="datetimeFigureOut">
              <a:rPr lang="en-US" smtClean="0"/>
              <a:t>9/25/2017</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99408B8-DC23-40E4-A3A9-186AC4D7359B}"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95623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ichael.roach@dot.wi.gov" TargetMode="External"/><Relationship Id="rId2" Type="http://schemas.openxmlformats.org/officeDocument/2006/relationships/hyperlink" Target="mailto:gregory.thompson@dot.wi.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7.xml"/><Relationship Id="rId4" Type="http://schemas.openxmlformats.org/officeDocument/2006/relationships/image" Target="../media/image19.tmp"/></Relationships>
</file>

<file path=ppt/slides/_rels/slide3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7.xml"/><Relationship Id="rId4" Type="http://schemas.openxmlformats.org/officeDocument/2006/relationships/image" Target="../media/image19.tmp"/></Relationships>
</file>

<file path=ppt/slides/_rels/slide3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7.xml"/><Relationship Id="rId5" Type="http://schemas.openxmlformats.org/officeDocument/2006/relationships/image" Target="../media/image20.tmp"/><Relationship Id="rId4" Type="http://schemas.openxmlformats.org/officeDocument/2006/relationships/image" Target="../media/image19.tmp"/></Relationships>
</file>

<file path=ppt/slides/_rels/slide3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7.xml"/><Relationship Id="rId6" Type="http://schemas.openxmlformats.org/officeDocument/2006/relationships/image" Target="../media/image21.tmp"/><Relationship Id="rId5" Type="http://schemas.openxmlformats.org/officeDocument/2006/relationships/image" Target="../media/image20.tmp"/><Relationship Id="rId4" Type="http://schemas.openxmlformats.org/officeDocument/2006/relationships/image" Target="../media/image19.tmp"/></Relationships>
</file>

<file path=ppt/slides/_rels/slide37.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tmp"/><Relationship Id="rId7" Type="http://schemas.openxmlformats.org/officeDocument/2006/relationships/image" Target="../media/image22.tmp"/><Relationship Id="rId2" Type="http://schemas.openxmlformats.org/officeDocument/2006/relationships/image" Target="../media/image17.tmp"/><Relationship Id="rId1" Type="http://schemas.openxmlformats.org/officeDocument/2006/relationships/slideLayout" Target="../slideLayouts/slideLayout7.xml"/><Relationship Id="rId6" Type="http://schemas.openxmlformats.org/officeDocument/2006/relationships/image" Target="../media/image21.tmp"/><Relationship Id="rId5" Type="http://schemas.openxmlformats.org/officeDocument/2006/relationships/image" Target="../media/image20.tmp"/><Relationship Id="rId4" Type="http://schemas.openxmlformats.org/officeDocument/2006/relationships/image" Target="../media/image19.tmp"/></Relationships>
</file>

<file path=ppt/slides/_rels/slide39.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7" y="1312332"/>
            <a:ext cx="8361229" cy="2912535"/>
          </a:xfrm>
        </p:spPr>
        <p:txBody>
          <a:bodyPr/>
          <a:lstStyle/>
          <a:p>
            <a:br>
              <a:rPr lang="en-US" sz="4000" dirty="0"/>
            </a:br>
            <a:br>
              <a:rPr lang="en-US" sz="4000" dirty="0"/>
            </a:br>
            <a:br>
              <a:rPr lang="en-US" sz="4000" dirty="0"/>
            </a:br>
            <a:r>
              <a:rPr lang="en-US" sz="3200" b="1" u="sng" dirty="0"/>
              <a:t> </a:t>
            </a:r>
            <a:br>
              <a:rPr lang="en-US" sz="3200" dirty="0"/>
            </a:br>
            <a:r>
              <a:rPr lang="en-US" sz="3200" dirty="0"/>
              <a:t> </a:t>
            </a:r>
            <a:r>
              <a:rPr lang="en-US" sz="4400" b="1" u="sng" dirty="0"/>
              <a:t>When and How to Appraise the Elimination of Access Openings</a:t>
            </a:r>
            <a:br>
              <a:rPr lang="en-US" b="1" u="sng" dirty="0"/>
            </a:br>
            <a:endParaRPr lang="en-US" b="1" u="sng" dirty="0"/>
          </a:p>
        </p:txBody>
      </p:sp>
      <p:sp>
        <p:nvSpPr>
          <p:cNvPr id="3" name="Subtitle 2"/>
          <p:cNvSpPr>
            <a:spLocks noGrp="1"/>
          </p:cNvSpPr>
          <p:nvPr>
            <p:ph type="subTitle" idx="1"/>
          </p:nvPr>
        </p:nvSpPr>
        <p:spPr>
          <a:xfrm>
            <a:off x="2679906" y="3956279"/>
            <a:ext cx="6831673" cy="1733321"/>
          </a:xfrm>
        </p:spPr>
        <p:txBody>
          <a:bodyPr>
            <a:normAutofit/>
          </a:bodyPr>
          <a:lstStyle/>
          <a:p>
            <a:r>
              <a:rPr lang="en-US" sz="1800" dirty="0">
                <a:solidFill>
                  <a:schemeClr val="tx2"/>
                </a:solidFill>
              </a:rPr>
              <a:t>Greg </a:t>
            </a:r>
            <a:r>
              <a:rPr lang="en-US" sz="1800" dirty="0" err="1">
                <a:solidFill>
                  <a:schemeClr val="tx2"/>
                </a:solidFill>
              </a:rPr>
              <a:t>Thompson,</a:t>
            </a:r>
            <a:r>
              <a:rPr lang="en-US" sz="1800" dirty="0">
                <a:solidFill>
                  <a:schemeClr val="tx2"/>
                </a:solidFill>
              </a:rPr>
              <a:t> </a:t>
            </a:r>
            <a:r>
              <a:rPr lang="en-US" sz="1800" dirty="0" err="1">
                <a:solidFill>
                  <a:schemeClr val="tx2"/>
                </a:solidFill>
              </a:rPr>
              <a:t>WisDOT</a:t>
            </a:r>
            <a:r>
              <a:rPr lang="en-US" sz="1800" dirty="0">
                <a:solidFill>
                  <a:schemeClr val="tx2"/>
                </a:solidFill>
              </a:rPr>
              <a:t> Statewide Review Appraiser</a:t>
            </a:r>
          </a:p>
          <a:p>
            <a:r>
              <a:rPr lang="en-US" sz="1800" dirty="0">
                <a:solidFill>
                  <a:schemeClr val="tx2"/>
                </a:solidFill>
                <a:hlinkClick r:id="rId2"/>
              </a:rPr>
              <a:t>gregory.thompson@dot.wi.gov</a:t>
            </a:r>
            <a:r>
              <a:rPr lang="en-US" sz="1800" dirty="0">
                <a:solidFill>
                  <a:schemeClr val="tx2"/>
                </a:solidFill>
              </a:rPr>
              <a:t> </a:t>
            </a:r>
          </a:p>
          <a:p>
            <a:r>
              <a:rPr lang="en-US" sz="1800" dirty="0"/>
              <a:t>Mike Roach, </a:t>
            </a:r>
            <a:r>
              <a:rPr lang="en-US" sz="1800" dirty="0" err="1"/>
              <a:t>WisDOT</a:t>
            </a:r>
            <a:r>
              <a:rPr lang="en-US" sz="1800" dirty="0"/>
              <a:t> Statewide Access Engineer</a:t>
            </a:r>
          </a:p>
          <a:p>
            <a:r>
              <a:rPr lang="en-US" sz="1800" dirty="0">
                <a:solidFill>
                  <a:srgbClr val="002060"/>
                </a:solidFill>
                <a:hlinkClick r:id="rId3"/>
              </a:rPr>
              <a:t>michael.roach@dot.wi.gov</a:t>
            </a:r>
            <a:endParaRPr lang="en-US" sz="1800" dirty="0">
              <a:solidFill>
                <a:srgbClr val="002060"/>
              </a:solidFill>
            </a:endParaRPr>
          </a:p>
          <a:p>
            <a:endParaRPr lang="en-US" sz="1800" dirty="0">
              <a:solidFill>
                <a:schemeClr val="tx2"/>
              </a:solidFill>
            </a:endParaRPr>
          </a:p>
        </p:txBody>
      </p:sp>
    </p:spTree>
    <p:extLst>
      <p:ext uri="{BB962C8B-B14F-4D97-AF65-F5344CB8AC3E}">
        <p14:creationId xmlns:p14="http://schemas.microsoft.com/office/powerpoint/2010/main" val="98522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933" y="325440"/>
            <a:ext cx="8305800" cy="6238919"/>
          </a:xfrm>
          <a:prstGeom prst="rect">
            <a:avLst/>
          </a:prstGeom>
          <a:effectLst>
            <a:outerShdw blurRad="50800" dist="38100" dir="8100000" algn="tr" rotWithShape="0">
              <a:prstClr val="black">
                <a:alpha val="40000"/>
              </a:prstClr>
            </a:outerShdw>
          </a:effectLst>
        </p:spPr>
      </p:pic>
      <p:sp>
        <p:nvSpPr>
          <p:cNvPr id="7" name="Rectangle 6"/>
          <p:cNvSpPr/>
          <p:nvPr/>
        </p:nvSpPr>
        <p:spPr>
          <a:xfrm>
            <a:off x="2853267" y="3505201"/>
            <a:ext cx="2040466" cy="330200"/>
          </a:xfrm>
          <a:prstGeom prst="rect">
            <a:avLst/>
          </a:prstGeom>
          <a:solidFill>
            <a:srgbClr val="A71B25">
              <a:alpha val="38039"/>
            </a:srgbClr>
          </a:solidFill>
          <a:ln>
            <a:solidFill>
              <a:srgbClr val="A71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53267" y="2709333"/>
            <a:ext cx="2260600" cy="321734"/>
          </a:xfrm>
          <a:prstGeom prst="rect">
            <a:avLst/>
          </a:prstGeom>
          <a:solidFill>
            <a:srgbClr val="A71B25">
              <a:alpha val="40000"/>
            </a:srgbClr>
          </a:solidFill>
          <a:ln>
            <a:solidFill>
              <a:srgbClr val="A71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53267" y="3115733"/>
            <a:ext cx="2260600" cy="330200"/>
          </a:xfrm>
          <a:prstGeom prst="rect">
            <a:avLst/>
          </a:prstGeom>
          <a:solidFill>
            <a:srgbClr val="A71B25">
              <a:alpha val="40000"/>
            </a:srgbClr>
          </a:solidFill>
          <a:ln>
            <a:solidFill>
              <a:srgbClr val="A71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97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898" y="528871"/>
            <a:ext cx="8815835" cy="5829596"/>
          </a:xfrm>
          <a:prstGeom prst="rect">
            <a:avLst/>
          </a:prstGeom>
        </p:spPr>
      </p:pic>
      <p:sp>
        <p:nvSpPr>
          <p:cNvPr id="3" name="Flowchart: Connector 2"/>
          <p:cNvSpPr/>
          <p:nvPr/>
        </p:nvSpPr>
        <p:spPr>
          <a:xfrm>
            <a:off x="5672667" y="3443669"/>
            <a:ext cx="270933" cy="270933"/>
          </a:xfrm>
          <a:prstGeom prst="flowChartConnector">
            <a:avLst/>
          </a:prstGeom>
          <a:solidFill>
            <a:srgbClr val="FFFF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p:cNvSpPr/>
          <p:nvPr/>
        </p:nvSpPr>
        <p:spPr>
          <a:xfrm>
            <a:off x="6248401" y="3594098"/>
            <a:ext cx="279400" cy="279401"/>
          </a:xfrm>
          <a:prstGeom prst="flowChartConnector">
            <a:avLst/>
          </a:prstGeom>
          <a:solidFill>
            <a:srgbClr val="FFFF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827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933" y="363511"/>
            <a:ext cx="8263467" cy="619444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74427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608" y="320723"/>
            <a:ext cx="8262125" cy="621554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55796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932" y="293601"/>
            <a:ext cx="8339667" cy="627716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260878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4133"/>
            <a:ext cx="9601200" cy="1697567"/>
          </a:xfrm>
        </p:spPr>
        <p:txBody>
          <a:bodyPr>
            <a:normAutofit fontScale="90000"/>
          </a:bodyPr>
          <a:lstStyle/>
          <a:p>
            <a:pPr algn="ctr"/>
            <a:r>
              <a:rPr lang="en-US" b="1" dirty="0">
                <a:solidFill>
                  <a:srgbClr val="FF0000"/>
                </a:solidFill>
              </a:rPr>
              <a:t>Purchased Control</a:t>
            </a:r>
            <a:br>
              <a:rPr lang="en-US" b="1" dirty="0"/>
            </a:br>
            <a:r>
              <a:rPr lang="en-US" b="1" dirty="0"/>
              <a:t>Wisconsin Statutes 84.09 and 32.09</a:t>
            </a:r>
            <a:br>
              <a:rPr lang="en-US" b="1" dirty="0"/>
            </a:br>
            <a:r>
              <a:rPr lang="en-US" b="1" dirty="0"/>
              <a:t>Eminent Domain</a:t>
            </a:r>
            <a:br>
              <a:rPr lang="en-US" b="1" dirty="0"/>
            </a:br>
            <a:endParaRPr lang="en-US" dirty="0"/>
          </a:p>
        </p:txBody>
      </p:sp>
      <p:sp>
        <p:nvSpPr>
          <p:cNvPr id="3" name="Content Placeholder 2"/>
          <p:cNvSpPr>
            <a:spLocks noGrp="1"/>
          </p:cNvSpPr>
          <p:nvPr>
            <p:ph idx="1"/>
          </p:nvPr>
        </p:nvSpPr>
        <p:spPr>
          <a:xfrm>
            <a:off x="1371600" y="2616199"/>
            <a:ext cx="9601200" cy="3572933"/>
          </a:xfrm>
        </p:spPr>
        <p:txBody>
          <a:bodyPr/>
          <a:lstStyle/>
          <a:p>
            <a:r>
              <a:rPr lang="en-US" dirty="0"/>
              <a:t>Wisconsin Statute 84.09  Acquisition of lands and interests therein.</a:t>
            </a:r>
          </a:p>
          <a:p>
            <a:r>
              <a:rPr lang="en-US" dirty="0"/>
              <a:t>Wisconsin Statute Chapter 32   EMINENT DOMAIN</a:t>
            </a:r>
          </a:p>
          <a:p>
            <a:r>
              <a:rPr lang="en-US" dirty="0"/>
              <a:t>32.09  Rules governing determination of just compensation. In all matters involving the determination of just compensation in eminent domain proceedings, the following rules shall be followed: </a:t>
            </a:r>
          </a:p>
          <a:p>
            <a:r>
              <a:rPr lang="en-US" dirty="0"/>
              <a:t>32.09(6)(b) Deprivation or restriction of existing </a:t>
            </a:r>
            <a:r>
              <a:rPr lang="en-US" b="1" u="sng" dirty="0"/>
              <a:t>right of access to highway from abutting land</a:t>
            </a:r>
            <a:r>
              <a:rPr lang="en-US" dirty="0"/>
              <a:t>, provided that nothing herein shall operate to restrict the power of the state or any of its subdivisions or any municipality to deprive or restrict such access without compensation under any duly authorized exercise of the police power. </a:t>
            </a:r>
          </a:p>
        </p:txBody>
      </p:sp>
    </p:spTree>
    <p:extLst>
      <p:ext uri="{BB962C8B-B14F-4D97-AF65-F5344CB8AC3E}">
        <p14:creationId xmlns:p14="http://schemas.microsoft.com/office/powerpoint/2010/main" val="1438850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873" y="315963"/>
            <a:ext cx="8210859" cy="618643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81264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62000"/>
          </a:xfrm>
        </p:spPr>
        <p:txBody>
          <a:bodyPr/>
          <a:lstStyle/>
          <a:p>
            <a:pPr algn="ctr"/>
            <a:r>
              <a:rPr lang="en-US" b="1" u="sng" dirty="0"/>
              <a:t>An Exercise of Police Power</a:t>
            </a:r>
          </a:p>
        </p:txBody>
      </p:sp>
      <p:sp>
        <p:nvSpPr>
          <p:cNvPr id="3" name="Content Placeholder 2"/>
          <p:cNvSpPr>
            <a:spLocks noGrp="1"/>
          </p:cNvSpPr>
          <p:nvPr>
            <p:ph idx="1"/>
          </p:nvPr>
        </p:nvSpPr>
        <p:spPr>
          <a:xfrm>
            <a:off x="1371600" y="1532467"/>
            <a:ext cx="9601200" cy="4334933"/>
          </a:xfrm>
        </p:spPr>
        <p:txBody>
          <a:bodyPr/>
          <a:lstStyle/>
          <a:p>
            <a:pPr marL="0" indent="0">
              <a:buNone/>
            </a:pPr>
            <a:r>
              <a:rPr lang="en-US" b="1" dirty="0"/>
              <a:t>Police Power</a:t>
            </a:r>
            <a:r>
              <a:rPr lang="en-US" dirty="0"/>
              <a:t>.  The inherent power of government to regulate property in order to protect public health, safety and general welfare. </a:t>
            </a:r>
            <a:r>
              <a:rPr lang="en-US" sz="1800" i="1" dirty="0"/>
              <a:t>(The Dictionary of Real Estate Appraisal 6</a:t>
            </a:r>
            <a:r>
              <a:rPr lang="en-US" sz="1800" i="1" baseline="30000" dirty="0"/>
              <a:t>th</a:t>
            </a:r>
            <a:r>
              <a:rPr lang="en-US" sz="1800" i="1" dirty="0"/>
              <a:t> Edition published by the Appraisal Institute)</a:t>
            </a:r>
          </a:p>
          <a:p>
            <a:pPr marL="0" indent="0">
              <a:buNone/>
            </a:pPr>
            <a:r>
              <a:rPr lang="en-US" b="1" dirty="0"/>
              <a:t>Police Power.  </a:t>
            </a:r>
            <a:r>
              <a:rPr lang="en-US" dirty="0"/>
              <a:t>The inherent power of a government to exercise reasonable control over persons and property within its jurisdiction in the interest of the general security, health, safety, morals, and welfare except where legally prohibited.  </a:t>
            </a:r>
            <a:r>
              <a:rPr lang="en-US" sz="1800" i="1" dirty="0"/>
              <a:t>(Merriam-Webster)</a:t>
            </a:r>
          </a:p>
          <a:p>
            <a:pPr marL="0" indent="0">
              <a:buNone/>
            </a:pPr>
            <a:endParaRPr lang="en-US" sz="1800" i="1" dirty="0"/>
          </a:p>
          <a:p>
            <a:pPr marL="0" indent="0">
              <a:buNone/>
            </a:pPr>
            <a:endParaRPr lang="en-US" b="1" dirty="0"/>
          </a:p>
        </p:txBody>
      </p:sp>
    </p:spTree>
    <p:extLst>
      <p:ext uri="{BB962C8B-B14F-4D97-AF65-F5344CB8AC3E}">
        <p14:creationId xmlns:p14="http://schemas.microsoft.com/office/powerpoint/2010/main" val="845439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667" y="290459"/>
            <a:ext cx="8153399" cy="6130657"/>
          </a:xfrm>
          <a:prstGeom prst="rect">
            <a:avLst/>
          </a:prstGeom>
          <a:effectLst>
            <a:outerShdw blurRad="50800" dist="38100" dir="8100000" algn="tr" rotWithShape="0">
              <a:prstClr val="black">
                <a:alpha val="40000"/>
              </a:prstClr>
            </a:outerShdw>
          </a:effectLst>
        </p:spPr>
      </p:pic>
      <p:sp>
        <p:nvSpPr>
          <p:cNvPr id="5" name="Rectangle 4"/>
          <p:cNvSpPr/>
          <p:nvPr/>
        </p:nvSpPr>
        <p:spPr>
          <a:xfrm>
            <a:off x="3014133" y="2794000"/>
            <a:ext cx="2556934" cy="381000"/>
          </a:xfrm>
          <a:prstGeom prst="rect">
            <a:avLst/>
          </a:prstGeom>
          <a:solidFill>
            <a:srgbClr val="A71B25">
              <a:alpha val="38039"/>
            </a:srgbClr>
          </a:solidFill>
          <a:ln>
            <a:solidFill>
              <a:srgbClr val="A71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715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466" y="355600"/>
            <a:ext cx="8113917" cy="6144641"/>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2180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54667" y="2497666"/>
            <a:ext cx="9601200" cy="1820333"/>
          </a:xfrm>
        </p:spPr>
        <p:txBody>
          <a:bodyPr>
            <a:normAutofit fontScale="90000"/>
          </a:bodyPr>
          <a:lstStyle/>
          <a:p>
            <a:pPr algn="ctr"/>
            <a:r>
              <a:rPr lang="en-US" sz="7200" b="1" dirty="0"/>
              <a:t>Primary Focus Of </a:t>
            </a:r>
            <a:br>
              <a:rPr lang="en-US" sz="7200" b="1" dirty="0"/>
            </a:br>
            <a:r>
              <a:rPr lang="en-US" sz="7200" b="1" dirty="0"/>
              <a:t>Today’s Session</a:t>
            </a:r>
          </a:p>
        </p:txBody>
      </p:sp>
    </p:spTree>
    <p:extLst>
      <p:ext uri="{BB962C8B-B14F-4D97-AF65-F5344CB8AC3E}">
        <p14:creationId xmlns:p14="http://schemas.microsoft.com/office/powerpoint/2010/main" val="1632250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49523"/>
            <a:ext cx="8195733" cy="618451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814036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2093837"/>
            <a:ext cx="6096000" cy="2554545"/>
          </a:xfrm>
          <a:prstGeom prst="rect">
            <a:avLst/>
          </a:prstGeom>
        </p:spPr>
        <p:txBody>
          <a:bodyPr>
            <a:spAutoFit/>
          </a:bodyPr>
          <a:lstStyle/>
          <a:p>
            <a:pPr algn="ctr"/>
            <a:r>
              <a:rPr lang="en-US" sz="3200" cap="all" dirty="0">
                <a:solidFill>
                  <a:srgbClr val="1F497D"/>
                </a:solidFill>
                <a:ea typeface="+mj-ea"/>
                <a:cs typeface="+mj-cs"/>
              </a:rPr>
              <a:t> </a:t>
            </a:r>
            <a:r>
              <a:rPr lang="en-US" sz="4000" b="1" u="sng" cap="all" dirty="0">
                <a:solidFill>
                  <a:srgbClr val="1F497D"/>
                </a:solidFill>
                <a:ea typeface="+mj-ea"/>
                <a:cs typeface="+mj-cs"/>
              </a:rPr>
              <a:t>When and How to Appraise the Elimination of Access Openings</a:t>
            </a:r>
            <a:endParaRPr lang="en-US" sz="4000" b="1" u="sng" dirty="0"/>
          </a:p>
        </p:txBody>
      </p:sp>
    </p:spTree>
    <p:extLst>
      <p:ext uri="{BB962C8B-B14F-4D97-AF65-F5344CB8AC3E}">
        <p14:creationId xmlns:p14="http://schemas.microsoft.com/office/powerpoint/2010/main" val="3983843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345" y="118533"/>
            <a:ext cx="9191727" cy="6578600"/>
          </a:xfrm>
          <a:prstGeom prst="rect">
            <a:avLst/>
          </a:prstGeom>
        </p:spPr>
      </p:pic>
    </p:spTree>
    <p:extLst>
      <p:ext uri="{BB962C8B-B14F-4D97-AF65-F5344CB8AC3E}">
        <p14:creationId xmlns:p14="http://schemas.microsoft.com/office/powerpoint/2010/main" val="2474235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879" y="110066"/>
            <a:ext cx="9191727" cy="6578600"/>
          </a:xfrm>
          <a:prstGeom prst="rect">
            <a:avLst/>
          </a:prstGeom>
        </p:spPr>
      </p:pic>
      <p:cxnSp>
        <p:nvCxnSpPr>
          <p:cNvPr id="3" name="Straight Connector 2"/>
          <p:cNvCxnSpPr/>
          <p:nvPr/>
        </p:nvCxnSpPr>
        <p:spPr>
          <a:xfrm>
            <a:off x="3928533" y="2768600"/>
            <a:ext cx="194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23267" y="2768600"/>
            <a:ext cx="0" cy="5164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3564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11133" y="3564467"/>
            <a:ext cx="28786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08600" y="3564467"/>
            <a:ext cx="6604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969000" y="3026833"/>
            <a:ext cx="0" cy="5376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65333" y="2768600"/>
            <a:ext cx="7704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035800" y="2768600"/>
            <a:ext cx="0" cy="3386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300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011" y="135466"/>
            <a:ext cx="6548390" cy="6573845"/>
          </a:xfrm>
          <a:prstGeom prst="rect">
            <a:avLst/>
          </a:prstGeom>
        </p:spPr>
      </p:pic>
    </p:spTree>
    <p:extLst>
      <p:ext uri="{BB962C8B-B14F-4D97-AF65-F5344CB8AC3E}">
        <p14:creationId xmlns:p14="http://schemas.microsoft.com/office/powerpoint/2010/main" val="1160020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879" y="110066"/>
            <a:ext cx="9191727" cy="6578600"/>
          </a:xfrm>
          <a:prstGeom prst="rect">
            <a:avLst/>
          </a:prstGeom>
        </p:spPr>
      </p:pic>
      <p:cxnSp>
        <p:nvCxnSpPr>
          <p:cNvPr id="3" name="Straight Connector 2"/>
          <p:cNvCxnSpPr/>
          <p:nvPr/>
        </p:nvCxnSpPr>
        <p:spPr>
          <a:xfrm>
            <a:off x="3928533" y="2768600"/>
            <a:ext cx="194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23267" y="2768600"/>
            <a:ext cx="0" cy="5164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3564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11133" y="3564467"/>
            <a:ext cx="2878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08600" y="3564467"/>
            <a:ext cx="660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69000" y="3564467"/>
            <a:ext cx="0" cy="4402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037667" y="4284133"/>
            <a:ext cx="51646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751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011" y="135466"/>
            <a:ext cx="6548390" cy="6573845"/>
          </a:xfrm>
          <a:prstGeom prst="rect">
            <a:avLst/>
          </a:prstGeom>
        </p:spPr>
      </p:pic>
      <p:cxnSp>
        <p:nvCxnSpPr>
          <p:cNvPr id="4" name="Straight Connector 3"/>
          <p:cNvCxnSpPr/>
          <p:nvPr/>
        </p:nvCxnSpPr>
        <p:spPr>
          <a:xfrm>
            <a:off x="5444067" y="194733"/>
            <a:ext cx="25400" cy="1701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087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345" y="118533"/>
            <a:ext cx="9191727" cy="6578600"/>
          </a:xfrm>
          <a:prstGeom prst="rect">
            <a:avLst/>
          </a:prstGeom>
        </p:spPr>
      </p:pic>
      <p:cxnSp>
        <p:nvCxnSpPr>
          <p:cNvPr id="3" name="Straight Connector 2"/>
          <p:cNvCxnSpPr/>
          <p:nvPr/>
        </p:nvCxnSpPr>
        <p:spPr>
          <a:xfrm>
            <a:off x="3911600" y="2768600"/>
            <a:ext cx="2116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123267" y="2328333"/>
            <a:ext cx="0" cy="4402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28067" y="2023533"/>
            <a:ext cx="279400" cy="84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641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011" y="135466"/>
            <a:ext cx="6548390" cy="6573845"/>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878" y="159174"/>
            <a:ext cx="6480656" cy="6550137"/>
          </a:xfrm>
          <a:prstGeom prst="rect">
            <a:avLst/>
          </a:prstGeom>
        </p:spPr>
      </p:pic>
    </p:spTree>
    <p:extLst>
      <p:ext uri="{BB962C8B-B14F-4D97-AF65-F5344CB8AC3E}">
        <p14:creationId xmlns:p14="http://schemas.microsoft.com/office/powerpoint/2010/main" val="3552547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345" y="118533"/>
            <a:ext cx="9191727" cy="6578600"/>
          </a:xfrm>
          <a:prstGeom prst="rect">
            <a:avLst/>
          </a:prstGeom>
        </p:spPr>
      </p:pic>
      <p:cxnSp>
        <p:nvCxnSpPr>
          <p:cNvPr id="3" name="Straight Connector 2"/>
          <p:cNvCxnSpPr/>
          <p:nvPr/>
        </p:nvCxnSpPr>
        <p:spPr>
          <a:xfrm flipV="1">
            <a:off x="3920067" y="2768600"/>
            <a:ext cx="194733" cy="84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14800" y="2768600"/>
            <a:ext cx="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419600" y="3572933"/>
            <a:ext cx="296333" cy="84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17067" y="3581400"/>
            <a:ext cx="6519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69000" y="3581400"/>
            <a:ext cx="0" cy="4402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75400" y="4292600"/>
            <a:ext cx="5164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289800" y="4682067"/>
            <a:ext cx="0" cy="1947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848600" y="5156200"/>
            <a:ext cx="287867" cy="84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746067" y="5156200"/>
            <a:ext cx="270933" cy="84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978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345" y="118533"/>
            <a:ext cx="9191727" cy="6578600"/>
          </a:xfrm>
          <a:prstGeom prst="rect">
            <a:avLst/>
          </a:prstGeom>
        </p:spPr>
      </p:pic>
      <p:sp>
        <p:nvSpPr>
          <p:cNvPr id="2" name="TextBox 1"/>
          <p:cNvSpPr txBox="1"/>
          <p:nvPr/>
        </p:nvSpPr>
        <p:spPr>
          <a:xfrm>
            <a:off x="1711345" y="118533"/>
            <a:ext cx="9191727" cy="6578600"/>
          </a:xfrm>
          <a:prstGeom prst="rect">
            <a:avLst/>
          </a:prstGeom>
          <a:solidFill>
            <a:srgbClr val="CCFF99">
              <a:alpha val="45882"/>
            </a:srgbClr>
          </a:solidFill>
        </p:spPr>
        <p:txBody>
          <a:bodyPr wrap="square" rtlCol="0">
            <a:spAutoFit/>
          </a:bodyPr>
          <a:lstStyle/>
          <a:p>
            <a:endParaRPr lang="en-US" dirty="0"/>
          </a:p>
        </p:txBody>
      </p:sp>
      <p:pic>
        <p:nvPicPr>
          <p:cNvPr id="6" name="Picture 5"/>
          <p:cNvPicPr>
            <a:picLocks noChangeAspect="1"/>
          </p:cNvPicPr>
          <p:nvPr/>
        </p:nvPicPr>
        <p:blipFill>
          <a:blip r:embed="rId3"/>
          <a:stretch>
            <a:fillRect/>
          </a:stretch>
        </p:blipFill>
        <p:spPr>
          <a:xfrm>
            <a:off x="2547820" y="2121294"/>
            <a:ext cx="7096359" cy="2615411"/>
          </a:xfrm>
          <a:prstGeom prst="rect">
            <a:avLst/>
          </a:prstGeom>
        </p:spPr>
      </p:pic>
    </p:spTree>
    <p:extLst>
      <p:ext uri="{BB962C8B-B14F-4D97-AF65-F5344CB8AC3E}">
        <p14:creationId xmlns:p14="http://schemas.microsoft.com/office/powerpoint/2010/main" val="64115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011" y="135466"/>
            <a:ext cx="6548390" cy="6573845"/>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878" y="159174"/>
            <a:ext cx="6480656" cy="6550137"/>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011" y="94595"/>
            <a:ext cx="6557307" cy="6614716"/>
          </a:xfrm>
          <a:prstGeom prst="rect">
            <a:avLst/>
          </a:prstGeom>
        </p:spPr>
      </p:pic>
    </p:spTree>
    <p:extLst>
      <p:ext uri="{BB962C8B-B14F-4D97-AF65-F5344CB8AC3E}">
        <p14:creationId xmlns:p14="http://schemas.microsoft.com/office/powerpoint/2010/main" val="244465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345" y="118533"/>
            <a:ext cx="9191727" cy="6578600"/>
          </a:xfrm>
          <a:prstGeom prst="rect">
            <a:avLst/>
          </a:prstGeom>
        </p:spPr>
      </p:pic>
      <p:cxnSp>
        <p:nvCxnSpPr>
          <p:cNvPr id="3" name="Straight Connector 2"/>
          <p:cNvCxnSpPr/>
          <p:nvPr/>
        </p:nvCxnSpPr>
        <p:spPr>
          <a:xfrm flipV="1">
            <a:off x="3920067" y="2768600"/>
            <a:ext cx="194733" cy="84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14800" y="2768600"/>
            <a:ext cx="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419600" y="3572933"/>
            <a:ext cx="296333" cy="84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17067" y="3581400"/>
            <a:ext cx="6519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69000" y="3581400"/>
            <a:ext cx="0" cy="4402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75400" y="4292600"/>
            <a:ext cx="5164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289800" y="4682067"/>
            <a:ext cx="0" cy="1947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273800" y="5156200"/>
            <a:ext cx="465667" cy="84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20733" y="5630333"/>
            <a:ext cx="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35600" y="6045200"/>
            <a:ext cx="4140200" cy="84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575800" y="5452533"/>
            <a:ext cx="0" cy="6011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021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011" y="135466"/>
            <a:ext cx="6548390" cy="6573845"/>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878" y="159174"/>
            <a:ext cx="6480656" cy="6550137"/>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011" y="94595"/>
            <a:ext cx="6557307" cy="6614716"/>
          </a:xfrm>
          <a:prstGeom prst="rect">
            <a:avLst/>
          </a:prstGeom>
        </p:spPr>
      </p:pic>
    </p:spTree>
    <p:extLst>
      <p:ext uri="{BB962C8B-B14F-4D97-AF65-F5344CB8AC3E}">
        <p14:creationId xmlns:p14="http://schemas.microsoft.com/office/powerpoint/2010/main" val="375977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345" y="118533"/>
            <a:ext cx="9191727" cy="6578600"/>
          </a:xfrm>
          <a:prstGeom prst="rect">
            <a:avLst/>
          </a:prstGeom>
        </p:spPr>
      </p:pic>
      <p:cxnSp>
        <p:nvCxnSpPr>
          <p:cNvPr id="3" name="Straight Connector 2"/>
          <p:cNvCxnSpPr/>
          <p:nvPr/>
        </p:nvCxnSpPr>
        <p:spPr>
          <a:xfrm flipV="1">
            <a:off x="3920067" y="2768600"/>
            <a:ext cx="194733" cy="84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14800" y="2768600"/>
            <a:ext cx="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419600" y="3572933"/>
            <a:ext cx="296333" cy="84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17067" y="3581400"/>
            <a:ext cx="6519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69000" y="3581400"/>
            <a:ext cx="0" cy="4402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75400" y="4292600"/>
            <a:ext cx="5164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289800" y="4682067"/>
            <a:ext cx="0" cy="1947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6273800" y="5156200"/>
            <a:ext cx="465667" cy="84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20733" y="5630333"/>
            <a:ext cx="8467"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683000" y="6053667"/>
            <a:ext cx="931333" cy="84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4267" y="5452533"/>
            <a:ext cx="8466" cy="330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803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011" y="135466"/>
            <a:ext cx="6548390" cy="6573845"/>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878" y="159174"/>
            <a:ext cx="6480656" cy="6550137"/>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011" y="94595"/>
            <a:ext cx="6557307" cy="6614716"/>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2011" y="94595"/>
            <a:ext cx="6606249" cy="6606249"/>
          </a:xfrm>
          <a:prstGeom prst="rect">
            <a:avLst/>
          </a:prstGeom>
        </p:spPr>
      </p:pic>
    </p:spTree>
    <p:extLst>
      <p:ext uri="{BB962C8B-B14F-4D97-AF65-F5344CB8AC3E}">
        <p14:creationId xmlns:p14="http://schemas.microsoft.com/office/powerpoint/2010/main" val="4095608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879" y="110066"/>
            <a:ext cx="9191727" cy="6578600"/>
          </a:xfrm>
          <a:prstGeom prst="rect">
            <a:avLst/>
          </a:prstGeom>
        </p:spPr>
      </p:pic>
      <p:cxnSp>
        <p:nvCxnSpPr>
          <p:cNvPr id="3" name="Straight Connector 2"/>
          <p:cNvCxnSpPr/>
          <p:nvPr/>
        </p:nvCxnSpPr>
        <p:spPr>
          <a:xfrm>
            <a:off x="3928533" y="2768600"/>
            <a:ext cx="194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23267" y="2768600"/>
            <a:ext cx="0" cy="5164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3564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11133" y="3564467"/>
            <a:ext cx="2878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08600" y="3564467"/>
            <a:ext cx="660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969000" y="3064933"/>
            <a:ext cx="0" cy="4995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256867" y="2768600"/>
            <a:ext cx="7704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27333" y="2421467"/>
            <a:ext cx="0" cy="3471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484533" y="2125133"/>
            <a:ext cx="262467" cy="84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559800" y="2133600"/>
            <a:ext cx="2624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55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011" y="135466"/>
            <a:ext cx="6548390" cy="6573845"/>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878" y="159174"/>
            <a:ext cx="6480656" cy="6550137"/>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011" y="94595"/>
            <a:ext cx="6557307" cy="6614716"/>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2011" y="94595"/>
            <a:ext cx="6606249" cy="6606249"/>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2628" y="86128"/>
            <a:ext cx="6585632" cy="6604703"/>
          </a:xfrm>
          <a:prstGeom prst="rect">
            <a:avLst/>
          </a:prstGeom>
        </p:spPr>
      </p:pic>
    </p:spTree>
    <p:extLst>
      <p:ext uri="{BB962C8B-B14F-4D97-AF65-F5344CB8AC3E}">
        <p14:creationId xmlns:p14="http://schemas.microsoft.com/office/powerpoint/2010/main" val="930578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879" y="110066"/>
            <a:ext cx="9191727" cy="6578600"/>
          </a:xfrm>
          <a:prstGeom prst="rect">
            <a:avLst/>
          </a:prstGeom>
        </p:spPr>
      </p:pic>
      <p:cxnSp>
        <p:nvCxnSpPr>
          <p:cNvPr id="3" name="Straight Connector 2"/>
          <p:cNvCxnSpPr/>
          <p:nvPr/>
        </p:nvCxnSpPr>
        <p:spPr>
          <a:xfrm>
            <a:off x="3928533" y="2768600"/>
            <a:ext cx="194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23267" y="2768600"/>
            <a:ext cx="0" cy="5164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3564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11133" y="3564467"/>
            <a:ext cx="2878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08600" y="3564467"/>
            <a:ext cx="660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969000" y="3064933"/>
            <a:ext cx="0" cy="4995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256867" y="2768600"/>
            <a:ext cx="7704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27333" y="2421467"/>
            <a:ext cx="0" cy="3471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484533" y="2125133"/>
            <a:ext cx="262467" cy="84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8136467" y="1498600"/>
            <a:ext cx="8466" cy="355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84533" y="1498600"/>
            <a:ext cx="660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44067" y="1498600"/>
            <a:ext cx="11345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44067" y="1498600"/>
            <a:ext cx="0" cy="9228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012267" y="2421467"/>
            <a:ext cx="431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12267" y="2311400"/>
            <a:ext cx="0" cy="1100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977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011" y="135466"/>
            <a:ext cx="6548390" cy="6573845"/>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878" y="159174"/>
            <a:ext cx="6480656" cy="6550137"/>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011" y="94595"/>
            <a:ext cx="6557307" cy="6614716"/>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2011" y="94595"/>
            <a:ext cx="6606249" cy="6606249"/>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2628" y="86128"/>
            <a:ext cx="6585632" cy="6604703"/>
          </a:xfrm>
          <a:prstGeom prst="rect">
            <a:avLst/>
          </a:prstGeom>
        </p:spPr>
      </p:pic>
      <p:pic>
        <p:nvPicPr>
          <p:cNvPr id="7" name="Picture 6"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4146" y="94596"/>
            <a:ext cx="6554114" cy="6609454"/>
          </a:xfrm>
          <a:prstGeom prst="rect">
            <a:avLst/>
          </a:prstGeom>
        </p:spPr>
      </p:pic>
    </p:spTree>
    <p:extLst>
      <p:ext uri="{BB962C8B-B14F-4D97-AF65-F5344CB8AC3E}">
        <p14:creationId xmlns:p14="http://schemas.microsoft.com/office/powerpoint/2010/main" val="1764346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933" y="321475"/>
            <a:ext cx="8286211" cy="6247864"/>
          </a:xfrm>
          <a:prstGeom prst="rect">
            <a:avLst/>
          </a:prstGeom>
        </p:spPr>
      </p:pic>
      <p:sp>
        <p:nvSpPr>
          <p:cNvPr id="4" name="TextBox 3"/>
          <p:cNvSpPr txBox="1"/>
          <p:nvPr/>
        </p:nvSpPr>
        <p:spPr>
          <a:xfrm>
            <a:off x="2101933" y="321475"/>
            <a:ext cx="8278200" cy="6247864"/>
          </a:xfrm>
          <a:prstGeom prst="rect">
            <a:avLst/>
          </a:prstGeom>
          <a:solidFill>
            <a:srgbClr val="66FF66">
              <a:alpha val="45882"/>
            </a:srgbClr>
          </a:solidFill>
        </p:spPr>
        <p:txBody>
          <a:bodyPr wrap="square" rtlCol="0">
            <a:spAutoFit/>
          </a:bodyPr>
          <a:lstStyle/>
          <a:p>
            <a:pPr algn="ctr"/>
            <a:endParaRPr lang="en-US" sz="4000" dirty="0"/>
          </a:p>
          <a:p>
            <a:pPr algn="ctr"/>
            <a:endParaRPr lang="en-US" sz="4000" b="1" u="sng" dirty="0"/>
          </a:p>
          <a:p>
            <a:pPr algn="ctr"/>
            <a:endParaRPr lang="en-US" sz="4000" b="1" u="sng" dirty="0"/>
          </a:p>
          <a:p>
            <a:pPr algn="ctr"/>
            <a:endParaRPr lang="en-US" sz="4000" b="1" u="sng" dirty="0"/>
          </a:p>
          <a:p>
            <a:pPr algn="ctr"/>
            <a:endParaRPr lang="en-US" sz="4000" b="1" u="sng" dirty="0"/>
          </a:p>
          <a:p>
            <a:pPr algn="ctr"/>
            <a:endParaRPr lang="en-US" sz="4000" b="1" u="sng" dirty="0"/>
          </a:p>
          <a:p>
            <a:pPr algn="ctr"/>
            <a:r>
              <a:rPr lang="en-US" sz="4000" b="1" u="sng" dirty="0"/>
              <a:t>VALUATION OF ACCESS RIGHTS</a:t>
            </a:r>
            <a:endParaRPr lang="en-US" sz="4000" dirty="0"/>
          </a:p>
          <a:p>
            <a:pPr algn="ctr"/>
            <a:endParaRPr lang="en-US" sz="4000" dirty="0"/>
          </a:p>
          <a:p>
            <a:pPr algn="ctr"/>
            <a:endParaRPr lang="en-US" sz="4000" dirty="0"/>
          </a:p>
          <a:p>
            <a:pPr algn="ctr"/>
            <a:endParaRPr lang="en-US" sz="4000" dirty="0"/>
          </a:p>
        </p:txBody>
      </p:sp>
    </p:spTree>
    <p:extLst>
      <p:ext uri="{BB962C8B-B14F-4D97-AF65-F5344CB8AC3E}">
        <p14:creationId xmlns:p14="http://schemas.microsoft.com/office/powerpoint/2010/main" val="775159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767281"/>
            <a:ext cx="6096000" cy="1323439"/>
          </a:xfrm>
          <a:prstGeom prst="rect">
            <a:avLst/>
          </a:prstGeom>
        </p:spPr>
        <p:txBody>
          <a:bodyPr>
            <a:spAutoFit/>
          </a:bodyPr>
          <a:lstStyle/>
          <a:p>
            <a:pPr algn="ctr"/>
            <a:r>
              <a:rPr lang="en-US" sz="4000" b="1" u="sng" cap="all" dirty="0">
                <a:solidFill>
                  <a:srgbClr val="1F497D"/>
                </a:solidFill>
                <a:ea typeface="+mj-ea"/>
                <a:cs typeface="+mj-cs"/>
              </a:rPr>
              <a:t>Basic Principles of Access Management</a:t>
            </a:r>
            <a:endParaRPr lang="en-US" dirty="0"/>
          </a:p>
        </p:txBody>
      </p:sp>
    </p:spTree>
    <p:extLst>
      <p:ext uri="{BB962C8B-B14F-4D97-AF65-F5344CB8AC3E}">
        <p14:creationId xmlns:p14="http://schemas.microsoft.com/office/powerpoint/2010/main" val="1755735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933" y="321475"/>
            <a:ext cx="8286211" cy="6299458"/>
          </a:xfrm>
          <a:prstGeom prst="rect">
            <a:avLst/>
          </a:prstGeom>
        </p:spPr>
      </p:pic>
    </p:spTree>
    <p:extLst>
      <p:ext uri="{BB962C8B-B14F-4D97-AF65-F5344CB8AC3E}">
        <p14:creationId xmlns:p14="http://schemas.microsoft.com/office/powerpoint/2010/main" val="4236502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552" y="548390"/>
            <a:ext cx="9182896" cy="5761219"/>
          </a:xfrm>
          <a:prstGeom prst="rect">
            <a:avLst/>
          </a:prstGeom>
        </p:spPr>
      </p:pic>
    </p:spTree>
    <p:extLst>
      <p:ext uri="{BB962C8B-B14F-4D97-AF65-F5344CB8AC3E}">
        <p14:creationId xmlns:p14="http://schemas.microsoft.com/office/powerpoint/2010/main" val="2403323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933" y="321475"/>
            <a:ext cx="8286211" cy="6299458"/>
          </a:xfrm>
          <a:prstGeom prst="rect">
            <a:avLst/>
          </a:prstGeom>
        </p:spPr>
      </p:pic>
    </p:spTree>
    <p:extLst>
      <p:ext uri="{BB962C8B-B14F-4D97-AF65-F5344CB8AC3E}">
        <p14:creationId xmlns:p14="http://schemas.microsoft.com/office/powerpoint/2010/main" val="1252362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118" y="211667"/>
            <a:ext cx="8388215" cy="6400998"/>
          </a:xfrm>
          <a:prstGeom prst="rect">
            <a:avLst/>
          </a:prstGeom>
        </p:spPr>
      </p:pic>
    </p:spTree>
    <p:extLst>
      <p:ext uri="{BB962C8B-B14F-4D97-AF65-F5344CB8AC3E}">
        <p14:creationId xmlns:p14="http://schemas.microsoft.com/office/powerpoint/2010/main" val="19435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04" y="264890"/>
            <a:ext cx="8295496" cy="626290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7018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222" y="273011"/>
            <a:ext cx="8280478" cy="621668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37159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733" y="249123"/>
            <a:ext cx="8356600" cy="627707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2987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4267" y="255382"/>
            <a:ext cx="8339666" cy="6289763"/>
          </a:xfrm>
          <a:prstGeom prst="rect">
            <a:avLst/>
          </a:prstGeom>
        </p:spPr>
      </p:pic>
    </p:spTree>
    <p:extLst>
      <p:ext uri="{BB962C8B-B14F-4D97-AF65-F5344CB8AC3E}">
        <p14:creationId xmlns:p14="http://schemas.microsoft.com/office/powerpoint/2010/main" val="359760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67" y="298450"/>
            <a:ext cx="8356600" cy="6267450"/>
          </a:xfrm>
          <a:prstGeom prst="rect">
            <a:avLst/>
          </a:prstGeom>
        </p:spPr>
      </p:pic>
    </p:spTree>
    <p:extLst>
      <p:ext uri="{BB962C8B-B14F-4D97-AF65-F5344CB8AC3E}">
        <p14:creationId xmlns:p14="http://schemas.microsoft.com/office/powerpoint/2010/main" val="3064273276"/>
      </p:ext>
    </p:extLst>
  </p:cSld>
  <p:clrMapOvr>
    <a:masterClrMapping/>
  </p:clrMapOvr>
</p:sld>
</file>

<file path=ppt/theme/theme1.xml><?xml version="1.0" encoding="utf-8"?>
<a:theme xmlns:a="http://schemas.openxmlformats.org/drawingml/2006/main" name="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843</TotalTime>
  <Words>131</Words>
  <Application>Microsoft Office PowerPoint</Application>
  <PresentationFormat>Widescreen</PresentationFormat>
  <Paragraphs>24</Paragraphs>
  <Slides>43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43</vt:i4>
      </vt:variant>
    </vt:vector>
  </HeadingPairs>
  <TitlesOfParts>
    <vt:vector size="45" baseType="lpstr">
      <vt:lpstr>Franklin Gothic Book</vt:lpstr>
      <vt:lpstr>Crop</vt:lpstr>
      <vt:lpstr>      When and How to Appraise the Elimination of Access Openings </vt:lpstr>
      <vt:lpstr>Primary Focus Of  Today’s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Purchased Control Wisconsin Statutes 84.09 and 32.09 Eminent Domain </vt:lpstr>
      <vt:lpstr>PowerPoint Presentation</vt:lpstr>
      <vt:lpstr>An Exercise of Police Power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Principles of Access Management    When and How to Appraise the Elimination of Access Openings</dc:title>
  <dc:creator>THOMPSON, GREGORY J</dc:creator>
  <cp:lastModifiedBy>KOTTKE, ANDREW D</cp:lastModifiedBy>
  <cp:revision>58</cp:revision>
  <cp:lastPrinted>2017-09-22T18:58:14Z</cp:lastPrinted>
  <dcterms:created xsi:type="dcterms:W3CDTF">2017-09-13T18:31:19Z</dcterms:created>
  <dcterms:modified xsi:type="dcterms:W3CDTF">2017-09-25T14:32:15Z</dcterms:modified>
</cp:coreProperties>
</file>