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3"/>
  </p:notesMasterIdLst>
  <p:handoutMasterIdLst>
    <p:handoutMasterId r:id="rId64"/>
  </p:handoutMasterIdLst>
  <p:sldIdLst>
    <p:sldId id="266" r:id="rId2"/>
    <p:sldId id="482" r:id="rId3"/>
    <p:sldId id="414" r:id="rId4"/>
    <p:sldId id="415" r:id="rId5"/>
    <p:sldId id="477" r:id="rId6"/>
    <p:sldId id="473" r:id="rId7"/>
    <p:sldId id="441" r:id="rId8"/>
    <p:sldId id="476" r:id="rId9"/>
    <p:sldId id="424" r:id="rId10"/>
    <p:sldId id="478" r:id="rId11"/>
    <p:sldId id="479" r:id="rId12"/>
    <p:sldId id="480" r:id="rId13"/>
    <p:sldId id="425" r:id="rId14"/>
    <p:sldId id="484" r:id="rId15"/>
    <p:sldId id="504" r:id="rId16"/>
    <p:sldId id="505" r:id="rId17"/>
    <p:sldId id="507" r:id="rId18"/>
    <p:sldId id="509" r:id="rId19"/>
    <p:sldId id="511" r:id="rId20"/>
    <p:sldId id="483" r:id="rId21"/>
    <p:sldId id="485" r:id="rId22"/>
    <p:sldId id="512" r:id="rId23"/>
    <p:sldId id="488" r:id="rId24"/>
    <p:sldId id="513" r:id="rId25"/>
    <p:sldId id="489" r:id="rId26"/>
    <p:sldId id="517" r:id="rId27"/>
    <p:sldId id="518" r:id="rId28"/>
    <p:sldId id="519" r:id="rId29"/>
    <p:sldId id="549" r:id="rId30"/>
    <p:sldId id="520" r:id="rId31"/>
    <p:sldId id="521" r:id="rId32"/>
    <p:sldId id="516" r:id="rId33"/>
    <p:sldId id="522" r:id="rId34"/>
    <p:sldId id="514" r:id="rId35"/>
    <p:sldId id="523" r:id="rId36"/>
    <p:sldId id="526" r:id="rId37"/>
    <p:sldId id="525" r:id="rId38"/>
    <p:sldId id="524" r:id="rId39"/>
    <p:sldId id="527" r:id="rId40"/>
    <p:sldId id="528" r:id="rId41"/>
    <p:sldId id="529" r:id="rId42"/>
    <p:sldId id="515" r:id="rId43"/>
    <p:sldId id="530" r:id="rId44"/>
    <p:sldId id="531" r:id="rId45"/>
    <p:sldId id="532" r:id="rId46"/>
    <p:sldId id="533" r:id="rId47"/>
    <p:sldId id="534" r:id="rId48"/>
    <p:sldId id="536" r:id="rId49"/>
    <p:sldId id="486" r:id="rId50"/>
    <p:sldId id="487" r:id="rId51"/>
    <p:sldId id="494" r:id="rId52"/>
    <p:sldId id="541" r:id="rId53"/>
    <p:sldId id="544" r:id="rId54"/>
    <p:sldId id="493" r:id="rId55"/>
    <p:sldId id="546" r:id="rId56"/>
    <p:sldId id="547" r:id="rId57"/>
    <p:sldId id="548" r:id="rId58"/>
    <p:sldId id="542" r:id="rId59"/>
    <p:sldId id="492" r:id="rId60"/>
    <p:sldId id="347" r:id="rId61"/>
    <p:sldId id="449"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BRUN, KASSANDRA L" initials="WKL" lastIdx="1" clrIdx="0">
    <p:extLst>
      <p:ext uri="{19B8F6BF-5375-455C-9EA6-DF929625EA0E}">
        <p15:presenceInfo xmlns:p15="http://schemas.microsoft.com/office/powerpoint/2012/main" userId="S-1-5-21-2014430026-1432593244-2068819953-8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9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86607" autoAdjust="0"/>
  </p:normalViewPr>
  <p:slideViewPr>
    <p:cSldViewPr>
      <p:cViewPr varScale="1">
        <p:scale>
          <a:sx n="91" d="100"/>
          <a:sy n="91" d="100"/>
        </p:scale>
        <p:origin x="9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36" y="-6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EE772-4AF3-485B-AB5E-1D54FBEB6FED}"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n-US"/>
        </a:p>
      </dgm:t>
    </dgm:pt>
    <dgm:pt modelId="{0A20238B-1E06-46D1-8FF9-860C3B7EF1BF}">
      <dgm:prSet phldrT="[Text]"/>
      <dgm:spPr/>
      <dgm:t>
        <a:bodyPr/>
        <a:lstStyle/>
        <a:p>
          <a:r>
            <a:rPr lang="en-US" dirty="0" smtClean="0"/>
            <a:t>LPA Consultant</a:t>
          </a:r>
          <a:endParaRPr lang="en-US" dirty="0"/>
        </a:p>
      </dgm:t>
    </dgm:pt>
    <dgm:pt modelId="{7D8EFE35-B532-42B7-A184-805D152714F0}" type="parTrans" cxnId="{D82D0DBF-20F6-4D5B-851C-3E33455011FA}">
      <dgm:prSet/>
      <dgm:spPr/>
      <dgm:t>
        <a:bodyPr/>
        <a:lstStyle/>
        <a:p>
          <a:endParaRPr lang="en-US"/>
        </a:p>
      </dgm:t>
    </dgm:pt>
    <dgm:pt modelId="{D3F9C256-E3D9-48E2-84DA-21038ED5540A}" type="sibTrans" cxnId="{D82D0DBF-20F6-4D5B-851C-3E33455011FA}">
      <dgm:prSet/>
      <dgm:spPr/>
      <dgm:t>
        <a:bodyPr/>
        <a:lstStyle/>
        <a:p>
          <a:endParaRPr lang="en-US"/>
        </a:p>
      </dgm:t>
    </dgm:pt>
    <dgm:pt modelId="{4E8BDD03-8C52-418C-BA78-2DA976E8FB93}">
      <dgm:prSet/>
      <dgm:spPr/>
      <dgm:t>
        <a:bodyPr/>
        <a:lstStyle/>
        <a:p>
          <a:r>
            <a:rPr lang="en-US" dirty="0" smtClean="0"/>
            <a:t>FHWA LP (Gary Martindale)</a:t>
          </a:r>
          <a:endParaRPr lang="en-US" dirty="0"/>
        </a:p>
      </dgm:t>
    </dgm:pt>
    <dgm:pt modelId="{7FFE274C-E876-4C0F-8A5A-D018D7059C1F}" type="sibTrans" cxnId="{8363023A-E732-40FD-A4F3-1E282E83DF5C}">
      <dgm:prSet/>
      <dgm:spPr/>
      <dgm:t>
        <a:bodyPr/>
        <a:lstStyle/>
        <a:p>
          <a:endParaRPr lang="en-US"/>
        </a:p>
      </dgm:t>
    </dgm:pt>
    <dgm:pt modelId="{E360DCA5-C774-4823-8DEF-E98D80E34D71}" type="parTrans" cxnId="{8363023A-E732-40FD-A4F3-1E282E83DF5C}">
      <dgm:prSet/>
      <dgm:spPr>
        <a:ln>
          <a:solidFill>
            <a:schemeClr val="tx1"/>
          </a:solidFill>
        </a:ln>
      </dgm:spPr>
      <dgm:t>
        <a:bodyPr/>
        <a:lstStyle/>
        <a:p>
          <a:endParaRPr lang="en-US"/>
        </a:p>
      </dgm:t>
    </dgm:pt>
    <dgm:pt modelId="{A54965D6-9AAB-48B0-934A-8388F8403181}">
      <dgm:prSet phldrT="[Text]"/>
      <dgm:spPr/>
      <dgm:t>
        <a:bodyPr/>
        <a:lstStyle/>
        <a:p>
          <a:r>
            <a:rPr lang="en-US" dirty="0" smtClean="0"/>
            <a:t>Regional LP PDS Project Manager (numerous)</a:t>
          </a:r>
        </a:p>
      </dgm:t>
    </dgm:pt>
    <dgm:pt modelId="{60B02C60-F9E6-43AF-B36E-64955E211EAC}" type="sibTrans" cxnId="{251D1D33-D168-404E-9A05-F9059F86BB58}">
      <dgm:prSet/>
      <dgm:spPr/>
      <dgm:t>
        <a:bodyPr/>
        <a:lstStyle/>
        <a:p>
          <a:endParaRPr lang="en-US"/>
        </a:p>
      </dgm:t>
    </dgm:pt>
    <dgm:pt modelId="{B21770DF-29BB-4FAD-A3C9-7031C233E1D1}" type="parTrans" cxnId="{251D1D33-D168-404E-9A05-F9059F86BB58}">
      <dgm:prSet/>
      <dgm:spPr>
        <a:ln>
          <a:solidFill>
            <a:schemeClr val="tx1"/>
          </a:solidFill>
        </a:ln>
      </dgm:spPr>
      <dgm:t>
        <a:bodyPr/>
        <a:lstStyle/>
        <a:p>
          <a:endParaRPr lang="en-US"/>
        </a:p>
      </dgm:t>
    </dgm:pt>
    <dgm:pt modelId="{AD84A27F-7938-41A9-9EC6-CD3D33E9E667}" type="asst">
      <dgm:prSet phldrT="[Text]"/>
      <dgm:spPr/>
      <dgm:t>
        <a:bodyPr/>
        <a:lstStyle/>
        <a:p>
          <a:r>
            <a:rPr lang="en-US" dirty="0" err="1" smtClean="0"/>
            <a:t>WisDOT</a:t>
          </a:r>
          <a:r>
            <a:rPr lang="en-US" dirty="0" smtClean="0"/>
            <a:t> LPA RE Staff (Cindy Michalski &amp; Bill Burki)</a:t>
          </a:r>
        </a:p>
      </dgm:t>
    </dgm:pt>
    <dgm:pt modelId="{E38DF8D0-4A6D-41AD-81A7-4FBAEE3265AC}" type="sibTrans" cxnId="{C525491C-62BF-445D-B298-2B528FFFF0CC}">
      <dgm:prSet/>
      <dgm:spPr/>
      <dgm:t>
        <a:bodyPr/>
        <a:lstStyle/>
        <a:p>
          <a:endParaRPr lang="en-US"/>
        </a:p>
      </dgm:t>
    </dgm:pt>
    <dgm:pt modelId="{7B110E47-0133-432A-8F14-DA082B44D595}" type="parTrans" cxnId="{C525491C-62BF-445D-B298-2B528FFFF0CC}">
      <dgm:prSet/>
      <dgm:spPr>
        <a:ln>
          <a:solidFill>
            <a:schemeClr val="tx1"/>
          </a:solidFill>
        </a:ln>
      </dgm:spPr>
      <dgm:t>
        <a:bodyPr/>
        <a:lstStyle/>
        <a:p>
          <a:endParaRPr lang="en-US"/>
        </a:p>
      </dgm:t>
    </dgm:pt>
    <dgm:pt modelId="{58C05245-BA0C-4866-8142-52C98F5A4FF9}" type="asst">
      <dgm:prSet/>
      <dgm:spPr/>
      <dgm:t>
        <a:bodyPr/>
        <a:lstStyle/>
        <a:p>
          <a:r>
            <a:rPr lang="en-US" dirty="0" smtClean="0"/>
            <a:t>C/O LPA RE Facilitator (Kerry Paruleski)</a:t>
          </a:r>
          <a:endParaRPr lang="en-US" dirty="0"/>
        </a:p>
      </dgm:t>
    </dgm:pt>
    <dgm:pt modelId="{4D7793A2-2D9C-4403-9723-20CA947ACB4C}" type="parTrans" cxnId="{A2A7147E-4BE0-43F2-A999-F823F6E55D46}">
      <dgm:prSet/>
      <dgm:spPr>
        <a:ln>
          <a:solidFill>
            <a:schemeClr val="tx1"/>
          </a:solidFill>
        </a:ln>
      </dgm:spPr>
      <dgm:t>
        <a:bodyPr/>
        <a:lstStyle/>
        <a:p>
          <a:endParaRPr lang="en-US"/>
        </a:p>
      </dgm:t>
    </dgm:pt>
    <dgm:pt modelId="{372F7DFE-9DE3-4A22-AD68-946E6CFA4758}" type="sibTrans" cxnId="{A2A7147E-4BE0-43F2-A999-F823F6E55D46}">
      <dgm:prSet/>
      <dgm:spPr/>
      <dgm:t>
        <a:bodyPr/>
        <a:lstStyle/>
        <a:p>
          <a:endParaRPr lang="en-US"/>
        </a:p>
      </dgm:t>
    </dgm:pt>
    <dgm:pt modelId="{76467C84-68F3-4BEC-84F9-8C109A066464}" type="asst">
      <dgm:prSet/>
      <dgm:spPr/>
      <dgm:t>
        <a:bodyPr/>
        <a:lstStyle/>
        <a:p>
          <a:r>
            <a:rPr lang="en-US" dirty="0" smtClean="0"/>
            <a:t>FHWA RE (Joel Batha)</a:t>
          </a:r>
          <a:endParaRPr lang="en-US" dirty="0"/>
        </a:p>
      </dgm:t>
    </dgm:pt>
    <dgm:pt modelId="{42072D87-EBA7-4979-B675-27A0ABF34818}" type="parTrans" cxnId="{C400E09D-8A5E-448D-AA57-A9D82CC38E97}">
      <dgm:prSet/>
      <dgm:spPr>
        <a:ln>
          <a:solidFill>
            <a:schemeClr val="tx1"/>
          </a:solidFill>
        </a:ln>
      </dgm:spPr>
      <dgm:t>
        <a:bodyPr/>
        <a:lstStyle/>
        <a:p>
          <a:endParaRPr lang="en-US"/>
        </a:p>
      </dgm:t>
    </dgm:pt>
    <dgm:pt modelId="{A521AB8C-8CF5-43A8-9910-4332A656E519}" type="sibTrans" cxnId="{C400E09D-8A5E-448D-AA57-A9D82CC38E97}">
      <dgm:prSet/>
      <dgm:spPr/>
      <dgm:t>
        <a:bodyPr/>
        <a:lstStyle/>
        <a:p>
          <a:endParaRPr lang="en-US"/>
        </a:p>
      </dgm:t>
    </dgm:pt>
    <dgm:pt modelId="{8E68B399-7561-4B08-BC22-635CBAA71BFC}" type="asst">
      <dgm:prSet/>
      <dgm:spPr/>
      <dgm:t>
        <a:bodyPr/>
        <a:lstStyle/>
        <a:p>
          <a:r>
            <a:rPr lang="en-US" dirty="0" smtClean="0"/>
            <a:t>C/O LP (Wayne Chase  &amp; Sandi Villiesse)</a:t>
          </a:r>
          <a:endParaRPr lang="en-US" dirty="0"/>
        </a:p>
      </dgm:t>
    </dgm:pt>
    <dgm:pt modelId="{AC92040D-FB90-4F40-9833-7BA394910475}" type="sibTrans" cxnId="{134DA099-47B9-4EE4-87B8-0FA81740C8E9}">
      <dgm:prSet/>
      <dgm:spPr/>
      <dgm:t>
        <a:bodyPr/>
        <a:lstStyle/>
        <a:p>
          <a:endParaRPr lang="en-US"/>
        </a:p>
      </dgm:t>
    </dgm:pt>
    <dgm:pt modelId="{002BECB9-0460-4EDA-9575-4029D86557AD}" type="parTrans" cxnId="{134DA099-47B9-4EE4-87B8-0FA81740C8E9}">
      <dgm:prSet/>
      <dgm:spPr>
        <a:ln>
          <a:solidFill>
            <a:schemeClr val="tx1"/>
          </a:solidFill>
        </a:ln>
      </dgm:spPr>
      <dgm:t>
        <a:bodyPr/>
        <a:lstStyle/>
        <a:p>
          <a:endParaRPr lang="en-US"/>
        </a:p>
      </dgm:t>
    </dgm:pt>
    <dgm:pt modelId="{98F3A456-6EA9-407A-857F-998465C95336}" type="asst">
      <dgm:prSet/>
      <dgm:spPr/>
      <dgm:t>
        <a:bodyPr/>
        <a:lstStyle/>
        <a:p>
          <a:r>
            <a:rPr lang="en-US" dirty="0" smtClean="0"/>
            <a:t>LPA</a:t>
          </a:r>
          <a:endParaRPr lang="en-US" dirty="0"/>
        </a:p>
      </dgm:t>
    </dgm:pt>
    <dgm:pt modelId="{48625585-91D0-448A-AA3A-1D843F7ACC1A}" type="parTrans" cxnId="{E46458A8-3C0B-489A-82E5-121603FDF617}">
      <dgm:prSet/>
      <dgm:spPr/>
      <dgm:t>
        <a:bodyPr/>
        <a:lstStyle/>
        <a:p>
          <a:endParaRPr lang="en-US"/>
        </a:p>
      </dgm:t>
    </dgm:pt>
    <dgm:pt modelId="{6F2BCBF3-8225-45A2-8CFD-6804B021352F}" type="sibTrans" cxnId="{E46458A8-3C0B-489A-82E5-121603FDF617}">
      <dgm:prSet/>
      <dgm:spPr/>
      <dgm:t>
        <a:bodyPr/>
        <a:lstStyle/>
        <a:p>
          <a:endParaRPr lang="en-US"/>
        </a:p>
      </dgm:t>
    </dgm:pt>
    <dgm:pt modelId="{03E1EC6F-73B9-4326-B54D-EE3F5DDB0CAF}" type="pres">
      <dgm:prSet presAssocID="{DF0EE772-4AF3-485B-AB5E-1D54FBEB6FED}" presName="hierChild1" presStyleCnt="0">
        <dgm:presLayoutVars>
          <dgm:chPref val="1"/>
          <dgm:dir/>
          <dgm:animOne val="branch"/>
          <dgm:animLvl val="lvl"/>
          <dgm:resizeHandles/>
        </dgm:presLayoutVars>
      </dgm:prSet>
      <dgm:spPr/>
      <dgm:t>
        <a:bodyPr/>
        <a:lstStyle/>
        <a:p>
          <a:endParaRPr lang="en-US"/>
        </a:p>
      </dgm:t>
    </dgm:pt>
    <dgm:pt modelId="{B397A3B9-DECC-4711-BB69-3C6983F54C5C}" type="pres">
      <dgm:prSet presAssocID="{0A20238B-1E06-46D1-8FF9-860C3B7EF1BF}" presName="hierRoot1" presStyleCnt="0"/>
      <dgm:spPr/>
    </dgm:pt>
    <dgm:pt modelId="{15FF4B34-BB69-4F96-B7A3-CCFDCA7DDEBE}" type="pres">
      <dgm:prSet presAssocID="{0A20238B-1E06-46D1-8FF9-860C3B7EF1BF}" presName="composite" presStyleCnt="0"/>
      <dgm:spPr/>
    </dgm:pt>
    <dgm:pt modelId="{D340A9B6-85F5-49EC-AF8B-94D6AF1AADB3}" type="pres">
      <dgm:prSet presAssocID="{0A20238B-1E06-46D1-8FF9-860C3B7EF1BF}" presName="background" presStyleLbl="node0" presStyleIdx="0" presStyleCnt="2"/>
      <dgm:spPr>
        <a:solidFill>
          <a:srgbClr val="C00000"/>
        </a:solidFill>
      </dgm:spPr>
      <dgm:t>
        <a:bodyPr/>
        <a:lstStyle/>
        <a:p>
          <a:endParaRPr lang="en-US"/>
        </a:p>
      </dgm:t>
    </dgm:pt>
    <dgm:pt modelId="{8E38C92E-91C6-40D7-8362-229018403B84}" type="pres">
      <dgm:prSet presAssocID="{0A20238B-1E06-46D1-8FF9-860C3B7EF1BF}" presName="text" presStyleLbl="fgAcc0" presStyleIdx="0" presStyleCnt="2">
        <dgm:presLayoutVars>
          <dgm:chPref val="3"/>
        </dgm:presLayoutVars>
      </dgm:prSet>
      <dgm:spPr/>
      <dgm:t>
        <a:bodyPr/>
        <a:lstStyle/>
        <a:p>
          <a:endParaRPr lang="en-US"/>
        </a:p>
      </dgm:t>
    </dgm:pt>
    <dgm:pt modelId="{78F92723-C754-4FB4-A780-31A4EA250225}" type="pres">
      <dgm:prSet presAssocID="{0A20238B-1E06-46D1-8FF9-860C3B7EF1BF}" presName="hierChild2" presStyleCnt="0"/>
      <dgm:spPr/>
    </dgm:pt>
    <dgm:pt modelId="{7CD7B6B9-3216-4B89-BA9C-814DEF2CBB79}" type="pres">
      <dgm:prSet presAssocID="{98F3A456-6EA9-407A-857F-998465C95336}" presName="hierRoot1" presStyleCnt="0"/>
      <dgm:spPr/>
    </dgm:pt>
    <dgm:pt modelId="{2E6B4D06-C314-43DF-953E-142540A19167}" type="pres">
      <dgm:prSet presAssocID="{98F3A456-6EA9-407A-857F-998465C95336}" presName="composite" presStyleCnt="0"/>
      <dgm:spPr/>
    </dgm:pt>
    <dgm:pt modelId="{AF652DC5-F236-4F20-A8AC-68081FFD0044}" type="pres">
      <dgm:prSet presAssocID="{98F3A456-6EA9-407A-857F-998465C95336}" presName="background" presStyleLbl="node0" presStyleIdx="1" presStyleCnt="2"/>
      <dgm:spPr>
        <a:solidFill>
          <a:srgbClr val="C00000"/>
        </a:solidFill>
      </dgm:spPr>
      <dgm:t>
        <a:bodyPr/>
        <a:lstStyle/>
        <a:p>
          <a:endParaRPr lang="en-US"/>
        </a:p>
      </dgm:t>
    </dgm:pt>
    <dgm:pt modelId="{1C4C7544-EBB0-4B01-8FA5-4F6A435821F4}" type="pres">
      <dgm:prSet presAssocID="{98F3A456-6EA9-407A-857F-998465C95336}" presName="text" presStyleLbl="fgAcc0" presStyleIdx="1" presStyleCnt="2">
        <dgm:presLayoutVars>
          <dgm:chPref val="3"/>
        </dgm:presLayoutVars>
      </dgm:prSet>
      <dgm:spPr/>
      <dgm:t>
        <a:bodyPr/>
        <a:lstStyle/>
        <a:p>
          <a:endParaRPr lang="en-US"/>
        </a:p>
      </dgm:t>
    </dgm:pt>
    <dgm:pt modelId="{5003D73F-4785-43A6-9215-4CBD8CB7CB8E}" type="pres">
      <dgm:prSet presAssocID="{98F3A456-6EA9-407A-857F-998465C95336}" presName="hierChild2" presStyleCnt="0"/>
      <dgm:spPr/>
    </dgm:pt>
    <dgm:pt modelId="{3A483BF8-FEF0-47F4-85BE-6986C652D973}" type="pres">
      <dgm:prSet presAssocID="{7B110E47-0133-432A-8F14-DA082B44D595}" presName="Name10" presStyleLbl="parChTrans1D2" presStyleIdx="0" presStyleCnt="1"/>
      <dgm:spPr/>
      <dgm:t>
        <a:bodyPr/>
        <a:lstStyle/>
        <a:p>
          <a:endParaRPr lang="en-US"/>
        </a:p>
      </dgm:t>
    </dgm:pt>
    <dgm:pt modelId="{D3EDF19A-E52C-442E-9E92-1BD81907045C}" type="pres">
      <dgm:prSet presAssocID="{AD84A27F-7938-41A9-9EC6-CD3D33E9E667}" presName="hierRoot2" presStyleCnt="0"/>
      <dgm:spPr/>
    </dgm:pt>
    <dgm:pt modelId="{80F14506-51CF-4E06-8757-9B380F90EE5B}" type="pres">
      <dgm:prSet presAssocID="{AD84A27F-7938-41A9-9EC6-CD3D33E9E667}" presName="composite2" presStyleCnt="0"/>
      <dgm:spPr/>
    </dgm:pt>
    <dgm:pt modelId="{03CF0849-1B21-4B80-9BF6-07A8EB1C80EB}" type="pres">
      <dgm:prSet presAssocID="{AD84A27F-7938-41A9-9EC6-CD3D33E9E667}" presName="background2" presStyleLbl="asst0" presStyleIdx="0" presStyleCnt="3"/>
      <dgm:spPr>
        <a:solidFill>
          <a:srgbClr val="FFFF00"/>
        </a:solidFill>
        <a:ln>
          <a:solidFill>
            <a:srgbClr val="FFFF00"/>
          </a:solidFill>
        </a:ln>
      </dgm:spPr>
      <dgm:t>
        <a:bodyPr/>
        <a:lstStyle/>
        <a:p>
          <a:endParaRPr lang="en-US"/>
        </a:p>
      </dgm:t>
    </dgm:pt>
    <dgm:pt modelId="{6DF0A1A7-E495-43A8-B672-A6A6EC5081F6}" type="pres">
      <dgm:prSet presAssocID="{AD84A27F-7938-41A9-9EC6-CD3D33E9E667}" presName="text2" presStyleLbl="fgAcc2" presStyleIdx="0" presStyleCnt="1">
        <dgm:presLayoutVars>
          <dgm:chPref val="3"/>
        </dgm:presLayoutVars>
      </dgm:prSet>
      <dgm:spPr/>
      <dgm:t>
        <a:bodyPr/>
        <a:lstStyle/>
        <a:p>
          <a:endParaRPr lang="en-US"/>
        </a:p>
      </dgm:t>
    </dgm:pt>
    <dgm:pt modelId="{B94E9392-A781-4AB5-8F8D-5EA793880956}" type="pres">
      <dgm:prSet presAssocID="{AD84A27F-7938-41A9-9EC6-CD3D33E9E667}" presName="hierChild3" presStyleCnt="0"/>
      <dgm:spPr/>
    </dgm:pt>
    <dgm:pt modelId="{B1F15733-2C9E-4342-B751-6F0D4A6CEEBC}" type="pres">
      <dgm:prSet presAssocID="{B21770DF-29BB-4FAD-A3C9-7031C233E1D1}" presName="Name17" presStyleLbl="parChTrans1D3" presStyleIdx="0" presStyleCnt="2"/>
      <dgm:spPr/>
      <dgm:t>
        <a:bodyPr/>
        <a:lstStyle/>
        <a:p>
          <a:endParaRPr lang="en-US"/>
        </a:p>
      </dgm:t>
    </dgm:pt>
    <dgm:pt modelId="{174D8767-A3A6-43E3-A48A-28850B092F57}" type="pres">
      <dgm:prSet presAssocID="{A54965D6-9AAB-48B0-934A-8388F8403181}" presName="hierRoot3" presStyleCnt="0"/>
      <dgm:spPr/>
    </dgm:pt>
    <dgm:pt modelId="{0FC23867-A6E3-46D8-BAD9-DA0F3816B08B}" type="pres">
      <dgm:prSet presAssocID="{A54965D6-9AAB-48B0-934A-8388F8403181}" presName="composite3" presStyleCnt="0"/>
      <dgm:spPr/>
    </dgm:pt>
    <dgm:pt modelId="{42975E48-E642-4E97-A52F-7362917EF159}" type="pres">
      <dgm:prSet presAssocID="{A54965D6-9AAB-48B0-934A-8388F8403181}" presName="background3" presStyleLbl="node3" presStyleIdx="0" presStyleCnt="1"/>
      <dgm:spPr>
        <a:solidFill>
          <a:schemeClr val="accent1">
            <a:lumMod val="75000"/>
          </a:schemeClr>
        </a:solidFill>
        <a:ln>
          <a:solidFill>
            <a:schemeClr val="accent1">
              <a:lumMod val="75000"/>
            </a:schemeClr>
          </a:solidFill>
        </a:ln>
      </dgm:spPr>
      <dgm:t>
        <a:bodyPr/>
        <a:lstStyle/>
        <a:p>
          <a:endParaRPr lang="en-US"/>
        </a:p>
      </dgm:t>
    </dgm:pt>
    <dgm:pt modelId="{F34298F7-24EB-4C96-80B8-1F626065A18E}" type="pres">
      <dgm:prSet presAssocID="{A54965D6-9AAB-48B0-934A-8388F8403181}" presName="text3" presStyleLbl="fgAcc3" presStyleIdx="0" presStyleCnt="2">
        <dgm:presLayoutVars>
          <dgm:chPref val="3"/>
        </dgm:presLayoutVars>
      </dgm:prSet>
      <dgm:spPr/>
      <dgm:t>
        <a:bodyPr/>
        <a:lstStyle/>
        <a:p>
          <a:endParaRPr lang="en-US"/>
        </a:p>
      </dgm:t>
    </dgm:pt>
    <dgm:pt modelId="{C239692D-C47B-4045-94F1-EC1547E795AE}" type="pres">
      <dgm:prSet presAssocID="{A54965D6-9AAB-48B0-934A-8388F8403181}" presName="hierChild4" presStyleCnt="0"/>
      <dgm:spPr/>
    </dgm:pt>
    <dgm:pt modelId="{039ED836-D09E-4255-977F-111A011798F0}" type="pres">
      <dgm:prSet presAssocID="{E360DCA5-C774-4823-8DEF-E98D80E34D71}" presName="Name23" presStyleLbl="parChTrans1D4" presStyleIdx="0" presStyleCnt="3"/>
      <dgm:spPr/>
      <dgm:t>
        <a:bodyPr/>
        <a:lstStyle/>
        <a:p>
          <a:endParaRPr lang="en-US"/>
        </a:p>
      </dgm:t>
    </dgm:pt>
    <dgm:pt modelId="{5D7F2C38-DAF8-4A69-BDE4-CEEC4EA094CE}" type="pres">
      <dgm:prSet presAssocID="{4E8BDD03-8C52-418C-BA78-2DA976E8FB93}" presName="hierRoot4" presStyleCnt="0"/>
      <dgm:spPr/>
    </dgm:pt>
    <dgm:pt modelId="{22A73AD8-17DB-48A1-9C23-13B4F66A7FEC}" type="pres">
      <dgm:prSet presAssocID="{4E8BDD03-8C52-418C-BA78-2DA976E8FB93}" presName="composite4" presStyleCnt="0"/>
      <dgm:spPr/>
    </dgm:pt>
    <dgm:pt modelId="{3E6D9AE1-3F8B-444E-AD2B-EE6271CE7B6E}" type="pres">
      <dgm:prSet presAssocID="{4E8BDD03-8C52-418C-BA78-2DA976E8FB93}" presName="background4" presStyleLbl="node4" presStyleIdx="0" presStyleCnt="1"/>
      <dgm:spPr>
        <a:solidFill>
          <a:schemeClr val="accent1">
            <a:lumMod val="75000"/>
          </a:schemeClr>
        </a:solidFill>
        <a:ln>
          <a:solidFill>
            <a:schemeClr val="accent1">
              <a:lumMod val="75000"/>
            </a:schemeClr>
          </a:solidFill>
        </a:ln>
      </dgm:spPr>
      <dgm:t>
        <a:bodyPr/>
        <a:lstStyle/>
        <a:p>
          <a:endParaRPr lang="en-US"/>
        </a:p>
      </dgm:t>
    </dgm:pt>
    <dgm:pt modelId="{020D30AB-076A-404F-AA1D-07A6397014DC}" type="pres">
      <dgm:prSet presAssocID="{4E8BDD03-8C52-418C-BA78-2DA976E8FB93}" presName="text4" presStyleLbl="fgAcc4" presStyleIdx="0" presStyleCnt="3">
        <dgm:presLayoutVars>
          <dgm:chPref val="3"/>
        </dgm:presLayoutVars>
      </dgm:prSet>
      <dgm:spPr/>
      <dgm:t>
        <a:bodyPr/>
        <a:lstStyle/>
        <a:p>
          <a:endParaRPr lang="en-US"/>
        </a:p>
      </dgm:t>
    </dgm:pt>
    <dgm:pt modelId="{886E5214-9613-4978-A4D3-5A406464469A}" type="pres">
      <dgm:prSet presAssocID="{4E8BDD03-8C52-418C-BA78-2DA976E8FB93}" presName="hierChild5" presStyleCnt="0"/>
      <dgm:spPr/>
    </dgm:pt>
    <dgm:pt modelId="{9E676EC4-AAB1-4792-A812-41271E7BF0FF}" type="pres">
      <dgm:prSet presAssocID="{002BECB9-0460-4EDA-9575-4029D86557AD}" presName="Name23" presStyleLbl="parChTrans1D4" presStyleIdx="1" presStyleCnt="3"/>
      <dgm:spPr/>
      <dgm:t>
        <a:bodyPr/>
        <a:lstStyle/>
        <a:p>
          <a:endParaRPr lang="en-US"/>
        </a:p>
      </dgm:t>
    </dgm:pt>
    <dgm:pt modelId="{244B96E1-6A0E-44BE-8ABA-B7976C21543D}" type="pres">
      <dgm:prSet presAssocID="{8E68B399-7561-4B08-BC22-635CBAA71BFC}" presName="hierRoot4" presStyleCnt="0"/>
      <dgm:spPr/>
    </dgm:pt>
    <dgm:pt modelId="{19ECD02D-65A3-41F0-BBB4-AECFDEFA8AE1}" type="pres">
      <dgm:prSet presAssocID="{8E68B399-7561-4B08-BC22-635CBAA71BFC}" presName="composite4" presStyleCnt="0"/>
      <dgm:spPr/>
    </dgm:pt>
    <dgm:pt modelId="{1BCD5C38-C55B-4058-9F60-FABC63B11064}" type="pres">
      <dgm:prSet presAssocID="{8E68B399-7561-4B08-BC22-635CBAA71BFC}" presName="background4" presStyleLbl="asst3" presStyleIdx="0" presStyleCnt="1"/>
      <dgm:spPr>
        <a:solidFill>
          <a:schemeClr val="accent1">
            <a:lumMod val="75000"/>
          </a:schemeClr>
        </a:solidFill>
      </dgm:spPr>
      <dgm:t>
        <a:bodyPr/>
        <a:lstStyle/>
        <a:p>
          <a:endParaRPr lang="en-US"/>
        </a:p>
      </dgm:t>
    </dgm:pt>
    <dgm:pt modelId="{68ADC0DE-DD8B-44F1-9680-142F8C8EBC66}" type="pres">
      <dgm:prSet presAssocID="{8E68B399-7561-4B08-BC22-635CBAA71BFC}" presName="text4" presStyleLbl="fgAcc4" presStyleIdx="1" presStyleCnt="3">
        <dgm:presLayoutVars>
          <dgm:chPref val="3"/>
        </dgm:presLayoutVars>
      </dgm:prSet>
      <dgm:spPr/>
      <dgm:t>
        <a:bodyPr/>
        <a:lstStyle/>
        <a:p>
          <a:endParaRPr lang="en-US"/>
        </a:p>
      </dgm:t>
    </dgm:pt>
    <dgm:pt modelId="{5EA642BC-F532-4ECA-9761-1A1CD9E4FC0F}" type="pres">
      <dgm:prSet presAssocID="{8E68B399-7561-4B08-BC22-635CBAA71BFC}" presName="hierChild5" presStyleCnt="0"/>
      <dgm:spPr/>
    </dgm:pt>
    <dgm:pt modelId="{3D62ED82-1462-41E8-B748-0513FA800A8F}" type="pres">
      <dgm:prSet presAssocID="{4D7793A2-2D9C-4403-9723-20CA947ACB4C}" presName="Name17" presStyleLbl="parChTrans1D3" presStyleIdx="1" presStyleCnt="2"/>
      <dgm:spPr/>
      <dgm:t>
        <a:bodyPr/>
        <a:lstStyle/>
        <a:p>
          <a:endParaRPr lang="en-US"/>
        </a:p>
      </dgm:t>
    </dgm:pt>
    <dgm:pt modelId="{34E81C6E-67AD-4140-9306-DDCFEFAC9260}" type="pres">
      <dgm:prSet presAssocID="{58C05245-BA0C-4866-8142-52C98F5A4FF9}" presName="hierRoot3" presStyleCnt="0"/>
      <dgm:spPr/>
    </dgm:pt>
    <dgm:pt modelId="{D7E4D75F-7172-479B-9EAE-D15C6F924258}" type="pres">
      <dgm:prSet presAssocID="{58C05245-BA0C-4866-8142-52C98F5A4FF9}" presName="composite3" presStyleCnt="0"/>
      <dgm:spPr/>
    </dgm:pt>
    <dgm:pt modelId="{B35F8250-02A7-44FC-9E78-DF97E59A0658}" type="pres">
      <dgm:prSet presAssocID="{58C05245-BA0C-4866-8142-52C98F5A4FF9}" presName="background3" presStyleLbl="asst0" presStyleIdx="1" presStyleCnt="3"/>
      <dgm:spPr/>
    </dgm:pt>
    <dgm:pt modelId="{1D012A16-CBAE-4197-B4C9-5AB7E01E443B}" type="pres">
      <dgm:prSet presAssocID="{58C05245-BA0C-4866-8142-52C98F5A4FF9}" presName="text3" presStyleLbl="fgAcc3" presStyleIdx="1" presStyleCnt="2">
        <dgm:presLayoutVars>
          <dgm:chPref val="3"/>
        </dgm:presLayoutVars>
      </dgm:prSet>
      <dgm:spPr/>
      <dgm:t>
        <a:bodyPr/>
        <a:lstStyle/>
        <a:p>
          <a:endParaRPr lang="en-US"/>
        </a:p>
      </dgm:t>
    </dgm:pt>
    <dgm:pt modelId="{C800842E-AAEE-4809-A08E-639A278436EA}" type="pres">
      <dgm:prSet presAssocID="{58C05245-BA0C-4866-8142-52C98F5A4FF9}" presName="hierChild4" presStyleCnt="0"/>
      <dgm:spPr/>
    </dgm:pt>
    <dgm:pt modelId="{88210A4D-2ED6-41D9-8246-E45BBEDF8699}" type="pres">
      <dgm:prSet presAssocID="{42072D87-EBA7-4979-B675-27A0ABF34818}" presName="Name23" presStyleLbl="parChTrans1D4" presStyleIdx="2" presStyleCnt="3"/>
      <dgm:spPr/>
      <dgm:t>
        <a:bodyPr/>
        <a:lstStyle/>
        <a:p>
          <a:endParaRPr lang="en-US"/>
        </a:p>
      </dgm:t>
    </dgm:pt>
    <dgm:pt modelId="{E9CBB3CC-9F00-4363-83E5-6B00D18E290E}" type="pres">
      <dgm:prSet presAssocID="{76467C84-68F3-4BEC-84F9-8C109A066464}" presName="hierRoot4" presStyleCnt="0"/>
      <dgm:spPr/>
    </dgm:pt>
    <dgm:pt modelId="{3C130AC8-D8DB-45D3-BA62-3F9969F39D0E}" type="pres">
      <dgm:prSet presAssocID="{76467C84-68F3-4BEC-84F9-8C109A066464}" presName="composite4" presStyleCnt="0"/>
      <dgm:spPr/>
    </dgm:pt>
    <dgm:pt modelId="{82B72334-EA40-43D2-BA32-C8FC823C7E04}" type="pres">
      <dgm:prSet presAssocID="{76467C84-68F3-4BEC-84F9-8C109A066464}" presName="background4" presStyleLbl="asst0" presStyleIdx="2" presStyleCnt="3"/>
      <dgm:spPr>
        <a:solidFill>
          <a:srgbClr val="FFFF00"/>
        </a:solidFill>
      </dgm:spPr>
      <dgm:t>
        <a:bodyPr/>
        <a:lstStyle/>
        <a:p>
          <a:endParaRPr lang="en-US"/>
        </a:p>
      </dgm:t>
    </dgm:pt>
    <dgm:pt modelId="{28B101B8-E7E4-44E8-BC36-A19B7014804C}" type="pres">
      <dgm:prSet presAssocID="{76467C84-68F3-4BEC-84F9-8C109A066464}" presName="text4" presStyleLbl="fgAcc4" presStyleIdx="2" presStyleCnt="3">
        <dgm:presLayoutVars>
          <dgm:chPref val="3"/>
        </dgm:presLayoutVars>
      </dgm:prSet>
      <dgm:spPr/>
      <dgm:t>
        <a:bodyPr/>
        <a:lstStyle/>
        <a:p>
          <a:endParaRPr lang="en-US"/>
        </a:p>
      </dgm:t>
    </dgm:pt>
    <dgm:pt modelId="{81A28ACC-0FB3-4CBB-B2F1-B3EC983118D0}" type="pres">
      <dgm:prSet presAssocID="{76467C84-68F3-4BEC-84F9-8C109A066464}" presName="hierChild5" presStyleCnt="0"/>
      <dgm:spPr/>
    </dgm:pt>
  </dgm:ptLst>
  <dgm:cxnLst>
    <dgm:cxn modelId="{251D1D33-D168-404E-9A05-F9059F86BB58}" srcId="{AD84A27F-7938-41A9-9EC6-CD3D33E9E667}" destId="{A54965D6-9AAB-48B0-934A-8388F8403181}" srcOrd="0" destOrd="0" parTransId="{B21770DF-29BB-4FAD-A3C9-7031C233E1D1}" sibTransId="{60B02C60-F9E6-43AF-B36E-64955E211EAC}"/>
    <dgm:cxn modelId="{9C66DC7D-4B0A-41B3-901A-B65ED723249C}" type="presOf" srcId="{DF0EE772-4AF3-485B-AB5E-1D54FBEB6FED}" destId="{03E1EC6F-73B9-4326-B54D-EE3F5DDB0CAF}" srcOrd="0" destOrd="0" presId="urn:microsoft.com/office/officeart/2005/8/layout/hierarchy1"/>
    <dgm:cxn modelId="{8DC4B2E6-E70C-4978-A882-65C1357DD5DA}" type="presOf" srcId="{76467C84-68F3-4BEC-84F9-8C109A066464}" destId="{28B101B8-E7E4-44E8-BC36-A19B7014804C}" srcOrd="0" destOrd="0" presId="urn:microsoft.com/office/officeart/2005/8/layout/hierarchy1"/>
    <dgm:cxn modelId="{A0EBAFA7-B8D3-41BE-B038-3F5CF2F6F486}" type="presOf" srcId="{002BECB9-0460-4EDA-9575-4029D86557AD}" destId="{9E676EC4-AAB1-4792-A812-41271E7BF0FF}" srcOrd="0" destOrd="0" presId="urn:microsoft.com/office/officeart/2005/8/layout/hierarchy1"/>
    <dgm:cxn modelId="{8363023A-E732-40FD-A4F3-1E282E83DF5C}" srcId="{A54965D6-9AAB-48B0-934A-8388F8403181}" destId="{4E8BDD03-8C52-418C-BA78-2DA976E8FB93}" srcOrd="0" destOrd="0" parTransId="{E360DCA5-C774-4823-8DEF-E98D80E34D71}" sibTransId="{7FFE274C-E876-4C0F-8A5A-D018D7059C1F}"/>
    <dgm:cxn modelId="{D7E8C6A1-973F-4D50-AD35-81F26B48FF7B}" type="presOf" srcId="{E360DCA5-C774-4823-8DEF-E98D80E34D71}" destId="{039ED836-D09E-4255-977F-111A011798F0}" srcOrd="0" destOrd="0" presId="urn:microsoft.com/office/officeart/2005/8/layout/hierarchy1"/>
    <dgm:cxn modelId="{126212F6-4C3A-467E-BC48-13C56AB6D643}" type="presOf" srcId="{58C05245-BA0C-4866-8142-52C98F5A4FF9}" destId="{1D012A16-CBAE-4197-B4C9-5AB7E01E443B}" srcOrd="0" destOrd="0" presId="urn:microsoft.com/office/officeart/2005/8/layout/hierarchy1"/>
    <dgm:cxn modelId="{97E159D9-AD31-49B3-A909-4C89DFDF1360}" type="presOf" srcId="{4D7793A2-2D9C-4403-9723-20CA947ACB4C}" destId="{3D62ED82-1462-41E8-B748-0513FA800A8F}" srcOrd="0" destOrd="0" presId="urn:microsoft.com/office/officeart/2005/8/layout/hierarchy1"/>
    <dgm:cxn modelId="{227F8D2C-342D-48A3-854A-C41214DB026D}" type="presOf" srcId="{8E68B399-7561-4B08-BC22-635CBAA71BFC}" destId="{68ADC0DE-DD8B-44F1-9680-142F8C8EBC66}" srcOrd="0" destOrd="0" presId="urn:microsoft.com/office/officeart/2005/8/layout/hierarchy1"/>
    <dgm:cxn modelId="{E46458A8-3C0B-489A-82E5-121603FDF617}" srcId="{DF0EE772-4AF3-485B-AB5E-1D54FBEB6FED}" destId="{98F3A456-6EA9-407A-857F-998465C95336}" srcOrd="1" destOrd="0" parTransId="{48625585-91D0-448A-AA3A-1D843F7ACC1A}" sibTransId="{6F2BCBF3-8225-45A2-8CFD-6804B021352F}"/>
    <dgm:cxn modelId="{134DA099-47B9-4EE4-87B8-0FA81740C8E9}" srcId="{A54965D6-9AAB-48B0-934A-8388F8403181}" destId="{8E68B399-7561-4B08-BC22-635CBAA71BFC}" srcOrd="1" destOrd="0" parTransId="{002BECB9-0460-4EDA-9575-4029D86557AD}" sibTransId="{AC92040D-FB90-4F40-9833-7BA394910475}"/>
    <dgm:cxn modelId="{D82D0DBF-20F6-4D5B-851C-3E33455011FA}" srcId="{DF0EE772-4AF3-485B-AB5E-1D54FBEB6FED}" destId="{0A20238B-1E06-46D1-8FF9-860C3B7EF1BF}" srcOrd="0" destOrd="0" parTransId="{7D8EFE35-B532-42B7-A184-805D152714F0}" sibTransId="{D3F9C256-E3D9-48E2-84DA-21038ED5540A}"/>
    <dgm:cxn modelId="{34011C51-9F1E-407D-B5EE-7A2C580DAB30}" type="presOf" srcId="{4E8BDD03-8C52-418C-BA78-2DA976E8FB93}" destId="{020D30AB-076A-404F-AA1D-07A6397014DC}" srcOrd="0" destOrd="0" presId="urn:microsoft.com/office/officeart/2005/8/layout/hierarchy1"/>
    <dgm:cxn modelId="{4A3E10C3-30D5-42F5-9D65-FA5ECE4DDAE5}" type="presOf" srcId="{98F3A456-6EA9-407A-857F-998465C95336}" destId="{1C4C7544-EBB0-4B01-8FA5-4F6A435821F4}" srcOrd="0" destOrd="0" presId="urn:microsoft.com/office/officeart/2005/8/layout/hierarchy1"/>
    <dgm:cxn modelId="{3C987C32-C097-4155-8327-F1041DCA0740}" type="presOf" srcId="{42072D87-EBA7-4979-B675-27A0ABF34818}" destId="{88210A4D-2ED6-41D9-8246-E45BBEDF8699}" srcOrd="0" destOrd="0" presId="urn:microsoft.com/office/officeart/2005/8/layout/hierarchy1"/>
    <dgm:cxn modelId="{6AF10B4C-D8EC-43B0-861D-3165D018DF34}" type="presOf" srcId="{B21770DF-29BB-4FAD-A3C9-7031C233E1D1}" destId="{B1F15733-2C9E-4342-B751-6F0D4A6CEEBC}" srcOrd="0" destOrd="0" presId="urn:microsoft.com/office/officeart/2005/8/layout/hierarchy1"/>
    <dgm:cxn modelId="{B058DB46-A927-4C61-A73F-4F564FC7D493}" type="presOf" srcId="{7B110E47-0133-432A-8F14-DA082B44D595}" destId="{3A483BF8-FEF0-47F4-85BE-6986C652D973}" srcOrd="0" destOrd="0" presId="urn:microsoft.com/office/officeart/2005/8/layout/hierarchy1"/>
    <dgm:cxn modelId="{CD2A4C1B-41C9-4195-94E5-195C43C08295}" type="presOf" srcId="{A54965D6-9AAB-48B0-934A-8388F8403181}" destId="{F34298F7-24EB-4C96-80B8-1F626065A18E}" srcOrd="0" destOrd="0" presId="urn:microsoft.com/office/officeart/2005/8/layout/hierarchy1"/>
    <dgm:cxn modelId="{A2A7147E-4BE0-43F2-A999-F823F6E55D46}" srcId="{AD84A27F-7938-41A9-9EC6-CD3D33E9E667}" destId="{58C05245-BA0C-4866-8142-52C98F5A4FF9}" srcOrd="1" destOrd="0" parTransId="{4D7793A2-2D9C-4403-9723-20CA947ACB4C}" sibTransId="{372F7DFE-9DE3-4A22-AD68-946E6CFA4758}"/>
    <dgm:cxn modelId="{BE69529F-28E5-46F2-965A-B7583D0D2CF2}" type="presOf" srcId="{AD84A27F-7938-41A9-9EC6-CD3D33E9E667}" destId="{6DF0A1A7-E495-43A8-B672-A6A6EC5081F6}" srcOrd="0" destOrd="0" presId="urn:microsoft.com/office/officeart/2005/8/layout/hierarchy1"/>
    <dgm:cxn modelId="{C525491C-62BF-445D-B298-2B528FFFF0CC}" srcId="{98F3A456-6EA9-407A-857F-998465C95336}" destId="{AD84A27F-7938-41A9-9EC6-CD3D33E9E667}" srcOrd="0" destOrd="0" parTransId="{7B110E47-0133-432A-8F14-DA082B44D595}" sibTransId="{E38DF8D0-4A6D-41AD-81A7-4FBAEE3265AC}"/>
    <dgm:cxn modelId="{54DF48BD-C285-47C4-B073-947B003204CD}" type="presOf" srcId="{0A20238B-1E06-46D1-8FF9-860C3B7EF1BF}" destId="{8E38C92E-91C6-40D7-8362-229018403B84}" srcOrd="0" destOrd="0" presId="urn:microsoft.com/office/officeart/2005/8/layout/hierarchy1"/>
    <dgm:cxn modelId="{C400E09D-8A5E-448D-AA57-A9D82CC38E97}" srcId="{58C05245-BA0C-4866-8142-52C98F5A4FF9}" destId="{76467C84-68F3-4BEC-84F9-8C109A066464}" srcOrd="0" destOrd="0" parTransId="{42072D87-EBA7-4979-B675-27A0ABF34818}" sibTransId="{A521AB8C-8CF5-43A8-9910-4332A656E519}"/>
    <dgm:cxn modelId="{43C0457C-C843-40D8-9A22-46902118B074}" type="presParOf" srcId="{03E1EC6F-73B9-4326-B54D-EE3F5DDB0CAF}" destId="{B397A3B9-DECC-4711-BB69-3C6983F54C5C}" srcOrd="0" destOrd="0" presId="urn:microsoft.com/office/officeart/2005/8/layout/hierarchy1"/>
    <dgm:cxn modelId="{E5E397D3-42E3-4842-A4FC-BF613F27A966}" type="presParOf" srcId="{B397A3B9-DECC-4711-BB69-3C6983F54C5C}" destId="{15FF4B34-BB69-4F96-B7A3-CCFDCA7DDEBE}" srcOrd="0" destOrd="0" presId="urn:microsoft.com/office/officeart/2005/8/layout/hierarchy1"/>
    <dgm:cxn modelId="{86EC3E70-5576-454D-9798-01F6F0A4F8C1}" type="presParOf" srcId="{15FF4B34-BB69-4F96-B7A3-CCFDCA7DDEBE}" destId="{D340A9B6-85F5-49EC-AF8B-94D6AF1AADB3}" srcOrd="0" destOrd="0" presId="urn:microsoft.com/office/officeart/2005/8/layout/hierarchy1"/>
    <dgm:cxn modelId="{1F0542C2-76B7-4293-95B7-C061B30A7ACE}" type="presParOf" srcId="{15FF4B34-BB69-4F96-B7A3-CCFDCA7DDEBE}" destId="{8E38C92E-91C6-40D7-8362-229018403B84}" srcOrd="1" destOrd="0" presId="urn:microsoft.com/office/officeart/2005/8/layout/hierarchy1"/>
    <dgm:cxn modelId="{20FB9DEB-3986-4E7E-9C71-353CC44B1456}" type="presParOf" srcId="{B397A3B9-DECC-4711-BB69-3C6983F54C5C}" destId="{78F92723-C754-4FB4-A780-31A4EA250225}" srcOrd="1" destOrd="0" presId="urn:microsoft.com/office/officeart/2005/8/layout/hierarchy1"/>
    <dgm:cxn modelId="{C33A73F4-70CD-4C01-92A6-45EA5682E110}" type="presParOf" srcId="{03E1EC6F-73B9-4326-B54D-EE3F5DDB0CAF}" destId="{7CD7B6B9-3216-4B89-BA9C-814DEF2CBB79}" srcOrd="1" destOrd="0" presId="urn:microsoft.com/office/officeart/2005/8/layout/hierarchy1"/>
    <dgm:cxn modelId="{67C7579F-B9BE-401D-9E1F-AD3BFFC1BD60}" type="presParOf" srcId="{7CD7B6B9-3216-4B89-BA9C-814DEF2CBB79}" destId="{2E6B4D06-C314-43DF-953E-142540A19167}" srcOrd="0" destOrd="0" presId="urn:microsoft.com/office/officeart/2005/8/layout/hierarchy1"/>
    <dgm:cxn modelId="{E3E57146-9F27-4F95-9DB9-4D92D56F77C9}" type="presParOf" srcId="{2E6B4D06-C314-43DF-953E-142540A19167}" destId="{AF652DC5-F236-4F20-A8AC-68081FFD0044}" srcOrd="0" destOrd="0" presId="urn:microsoft.com/office/officeart/2005/8/layout/hierarchy1"/>
    <dgm:cxn modelId="{D3F6577C-03A6-4390-9CBE-5BD3E8AA7537}" type="presParOf" srcId="{2E6B4D06-C314-43DF-953E-142540A19167}" destId="{1C4C7544-EBB0-4B01-8FA5-4F6A435821F4}" srcOrd="1" destOrd="0" presId="urn:microsoft.com/office/officeart/2005/8/layout/hierarchy1"/>
    <dgm:cxn modelId="{7DDE703B-1BBE-4A63-A99A-B89D0BA72C41}" type="presParOf" srcId="{7CD7B6B9-3216-4B89-BA9C-814DEF2CBB79}" destId="{5003D73F-4785-43A6-9215-4CBD8CB7CB8E}" srcOrd="1" destOrd="0" presId="urn:microsoft.com/office/officeart/2005/8/layout/hierarchy1"/>
    <dgm:cxn modelId="{0DDB218B-B705-45EF-9F33-CDFADD57E476}" type="presParOf" srcId="{5003D73F-4785-43A6-9215-4CBD8CB7CB8E}" destId="{3A483BF8-FEF0-47F4-85BE-6986C652D973}" srcOrd="0" destOrd="0" presId="urn:microsoft.com/office/officeart/2005/8/layout/hierarchy1"/>
    <dgm:cxn modelId="{5891F00A-ABFC-4140-A3D1-29A4FADBDF82}" type="presParOf" srcId="{5003D73F-4785-43A6-9215-4CBD8CB7CB8E}" destId="{D3EDF19A-E52C-442E-9E92-1BD81907045C}" srcOrd="1" destOrd="0" presId="urn:microsoft.com/office/officeart/2005/8/layout/hierarchy1"/>
    <dgm:cxn modelId="{80F25D81-AF8D-4941-B23D-4C99685598A1}" type="presParOf" srcId="{D3EDF19A-E52C-442E-9E92-1BD81907045C}" destId="{80F14506-51CF-4E06-8757-9B380F90EE5B}" srcOrd="0" destOrd="0" presId="urn:microsoft.com/office/officeart/2005/8/layout/hierarchy1"/>
    <dgm:cxn modelId="{A57A271B-5F2A-4C7D-9E1E-9B3CAB6EF2AA}" type="presParOf" srcId="{80F14506-51CF-4E06-8757-9B380F90EE5B}" destId="{03CF0849-1B21-4B80-9BF6-07A8EB1C80EB}" srcOrd="0" destOrd="0" presId="urn:microsoft.com/office/officeart/2005/8/layout/hierarchy1"/>
    <dgm:cxn modelId="{DED455E4-D41D-4BC7-8EC6-C0F138E591D5}" type="presParOf" srcId="{80F14506-51CF-4E06-8757-9B380F90EE5B}" destId="{6DF0A1A7-E495-43A8-B672-A6A6EC5081F6}" srcOrd="1" destOrd="0" presId="urn:microsoft.com/office/officeart/2005/8/layout/hierarchy1"/>
    <dgm:cxn modelId="{853956B4-DFEE-405C-B0E1-BAEFCF0DC09C}" type="presParOf" srcId="{D3EDF19A-E52C-442E-9E92-1BD81907045C}" destId="{B94E9392-A781-4AB5-8F8D-5EA793880956}" srcOrd="1" destOrd="0" presId="urn:microsoft.com/office/officeart/2005/8/layout/hierarchy1"/>
    <dgm:cxn modelId="{B052A677-9BC8-4403-937A-601C0F477EEB}" type="presParOf" srcId="{B94E9392-A781-4AB5-8F8D-5EA793880956}" destId="{B1F15733-2C9E-4342-B751-6F0D4A6CEEBC}" srcOrd="0" destOrd="0" presId="urn:microsoft.com/office/officeart/2005/8/layout/hierarchy1"/>
    <dgm:cxn modelId="{7982787B-8BB1-4A26-A1B3-A2A7221A6081}" type="presParOf" srcId="{B94E9392-A781-4AB5-8F8D-5EA793880956}" destId="{174D8767-A3A6-43E3-A48A-28850B092F57}" srcOrd="1" destOrd="0" presId="urn:microsoft.com/office/officeart/2005/8/layout/hierarchy1"/>
    <dgm:cxn modelId="{85976A16-8CE5-46CB-A1E2-CCB3086EE355}" type="presParOf" srcId="{174D8767-A3A6-43E3-A48A-28850B092F57}" destId="{0FC23867-A6E3-46D8-BAD9-DA0F3816B08B}" srcOrd="0" destOrd="0" presId="urn:microsoft.com/office/officeart/2005/8/layout/hierarchy1"/>
    <dgm:cxn modelId="{48CE31AC-7A07-4B1E-A8D1-F65AD632D814}" type="presParOf" srcId="{0FC23867-A6E3-46D8-BAD9-DA0F3816B08B}" destId="{42975E48-E642-4E97-A52F-7362917EF159}" srcOrd="0" destOrd="0" presId="urn:microsoft.com/office/officeart/2005/8/layout/hierarchy1"/>
    <dgm:cxn modelId="{B8254D55-B368-4667-A577-C65031010061}" type="presParOf" srcId="{0FC23867-A6E3-46D8-BAD9-DA0F3816B08B}" destId="{F34298F7-24EB-4C96-80B8-1F626065A18E}" srcOrd="1" destOrd="0" presId="urn:microsoft.com/office/officeart/2005/8/layout/hierarchy1"/>
    <dgm:cxn modelId="{1C92210B-06AA-4F83-A260-142FCB199156}" type="presParOf" srcId="{174D8767-A3A6-43E3-A48A-28850B092F57}" destId="{C239692D-C47B-4045-94F1-EC1547E795AE}" srcOrd="1" destOrd="0" presId="urn:microsoft.com/office/officeart/2005/8/layout/hierarchy1"/>
    <dgm:cxn modelId="{D3AE82CE-A0EB-4E9D-914F-C40C92CF5985}" type="presParOf" srcId="{C239692D-C47B-4045-94F1-EC1547E795AE}" destId="{039ED836-D09E-4255-977F-111A011798F0}" srcOrd="0" destOrd="0" presId="urn:microsoft.com/office/officeart/2005/8/layout/hierarchy1"/>
    <dgm:cxn modelId="{3A546AD2-A2C0-4D05-97B9-1A21F128EDF1}" type="presParOf" srcId="{C239692D-C47B-4045-94F1-EC1547E795AE}" destId="{5D7F2C38-DAF8-4A69-BDE4-CEEC4EA094CE}" srcOrd="1" destOrd="0" presId="urn:microsoft.com/office/officeart/2005/8/layout/hierarchy1"/>
    <dgm:cxn modelId="{58E3FBB7-B1FE-4B24-8F04-C0FDE3634312}" type="presParOf" srcId="{5D7F2C38-DAF8-4A69-BDE4-CEEC4EA094CE}" destId="{22A73AD8-17DB-48A1-9C23-13B4F66A7FEC}" srcOrd="0" destOrd="0" presId="urn:microsoft.com/office/officeart/2005/8/layout/hierarchy1"/>
    <dgm:cxn modelId="{ABA4CB04-6812-4EF4-B01D-B79AE54E7DBA}" type="presParOf" srcId="{22A73AD8-17DB-48A1-9C23-13B4F66A7FEC}" destId="{3E6D9AE1-3F8B-444E-AD2B-EE6271CE7B6E}" srcOrd="0" destOrd="0" presId="urn:microsoft.com/office/officeart/2005/8/layout/hierarchy1"/>
    <dgm:cxn modelId="{8BD1D3FB-4166-4B96-8608-BABD8A64AADD}" type="presParOf" srcId="{22A73AD8-17DB-48A1-9C23-13B4F66A7FEC}" destId="{020D30AB-076A-404F-AA1D-07A6397014DC}" srcOrd="1" destOrd="0" presId="urn:microsoft.com/office/officeart/2005/8/layout/hierarchy1"/>
    <dgm:cxn modelId="{7626521B-9ABC-4C2E-B48C-CFF2C1AE0039}" type="presParOf" srcId="{5D7F2C38-DAF8-4A69-BDE4-CEEC4EA094CE}" destId="{886E5214-9613-4978-A4D3-5A406464469A}" srcOrd="1" destOrd="0" presId="urn:microsoft.com/office/officeart/2005/8/layout/hierarchy1"/>
    <dgm:cxn modelId="{BA8DFE86-5D56-4514-9757-4620362B385C}" type="presParOf" srcId="{C239692D-C47B-4045-94F1-EC1547E795AE}" destId="{9E676EC4-AAB1-4792-A812-41271E7BF0FF}" srcOrd="2" destOrd="0" presId="urn:microsoft.com/office/officeart/2005/8/layout/hierarchy1"/>
    <dgm:cxn modelId="{4F44AB52-1CA6-47C3-8EDA-1E70D50B7EC3}" type="presParOf" srcId="{C239692D-C47B-4045-94F1-EC1547E795AE}" destId="{244B96E1-6A0E-44BE-8ABA-B7976C21543D}" srcOrd="3" destOrd="0" presId="urn:microsoft.com/office/officeart/2005/8/layout/hierarchy1"/>
    <dgm:cxn modelId="{C9753918-42CE-4ED2-A67C-37FF6611565A}" type="presParOf" srcId="{244B96E1-6A0E-44BE-8ABA-B7976C21543D}" destId="{19ECD02D-65A3-41F0-BBB4-AECFDEFA8AE1}" srcOrd="0" destOrd="0" presId="urn:microsoft.com/office/officeart/2005/8/layout/hierarchy1"/>
    <dgm:cxn modelId="{BBC11659-CC8D-4FE4-B5A0-9CC1F1C9AC77}" type="presParOf" srcId="{19ECD02D-65A3-41F0-BBB4-AECFDEFA8AE1}" destId="{1BCD5C38-C55B-4058-9F60-FABC63B11064}" srcOrd="0" destOrd="0" presId="urn:microsoft.com/office/officeart/2005/8/layout/hierarchy1"/>
    <dgm:cxn modelId="{EB0EDB48-EA58-49D1-86B7-74DDD55B50C2}" type="presParOf" srcId="{19ECD02D-65A3-41F0-BBB4-AECFDEFA8AE1}" destId="{68ADC0DE-DD8B-44F1-9680-142F8C8EBC66}" srcOrd="1" destOrd="0" presId="urn:microsoft.com/office/officeart/2005/8/layout/hierarchy1"/>
    <dgm:cxn modelId="{D4909427-C0F1-48C5-878D-286D25EAF6E7}" type="presParOf" srcId="{244B96E1-6A0E-44BE-8ABA-B7976C21543D}" destId="{5EA642BC-F532-4ECA-9761-1A1CD9E4FC0F}" srcOrd="1" destOrd="0" presId="urn:microsoft.com/office/officeart/2005/8/layout/hierarchy1"/>
    <dgm:cxn modelId="{E9144071-AFE8-400E-9F77-2D436B38C54E}" type="presParOf" srcId="{B94E9392-A781-4AB5-8F8D-5EA793880956}" destId="{3D62ED82-1462-41E8-B748-0513FA800A8F}" srcOrd="2" destOrd="0" presId="urn:microsoft.com/office/officeart/2005/8/layout/hierarchy1"/>
    <dgm:cxn modelId="{63101900-37BE-4E7C-A292-7D59259D99D8}" type="presParOf" srcId="{B94E9392-A781-4AB5-8F8D-5EA793880956}" destId="{34E81C6E-67AD-4140-9306-DDCFEFAC9260}" srcOrd="3" destOrd="0" presId="urn:microsoft.com/office/officeart/2005/8/layout/hierarchy1"/>
    <dgm:cxn modelId="{55802325-5F66-40AF-8DD9-E1954E2AAB85}" type="presParOf" srcId="{34E81C6E-67AD-4140-9306-DDCFEFAC9260}" destId="{D7E4D75F-7172-479B-9EAE-D15C6F924258}" srcOrd="0" destOrd="0" presId="urn:microsoft.com/office/officeart/2005/8/layout/hierarchy1"/>
    <dgm:cxn modelId="{43F42589-7A60-4AD6-B920-FC37020711F7}" type="presParOf" srcId="{D7E4D75F-7172-479B-9EAE-D15C6F924258}" destId="{B35F8250-02A7-44FC-9E78-DF97E59A0658}" srcOrd="0" destOrd="0" presId="urn:microsoft.com/office/officeart/2005/8/layout/hierarchy1"/>
    <dgm:cxn modelId="{20F6A05E-52DB-4993-8516-E2B38E7BA177}" type="presParOf" srcId="{D7E4D75F-7172-479B-9EAE-D15C6F924258}" destId="{1D012A16-CBAE-4197-B4C9-5AB7E01E443B}" srcOrd="1" destOrd="0" presId="urn:microsoft.com/office/officeart/2005/8/layout/hierarchy1"/>
    <dgm:cxn modelId="{F46908DB-0A34-427C-9BAF-C9CDF05A3815}" type="presParOf" srcId="{34E81C6E-67AD-4140-9306-DDCFEFAC9260}" destId="{C800842E-AAEE-4809-A08E-639A278436EA}" srcOrd="1" destOrd="0" presId="urn:microsoft.com/office/officeart/2005/8/layout/hierarchy1"/>
    <dgm:cxn modelId="{3AFD8F19-7971-4C71-A5B7-2F682ACB0F76}" type="presParOf" srcId="{C800842E-AAEE-4809-A08E-639A278436EA}" destId="{88210A4D-2ED6-41D9-8246-E45BBEDF8699}" srcOrd="0" destOrd="0" presId="urn:microsoft.com/office/officeart/2005/8/layout/hierarchy1"/>
    <dgm:cxn modelId="{F7FC1FC8-57D2-4108-A871-37F121C98354}" type="presParOf" srcId="{C800842E-AAEE-4809-A08E-639A278436EA}" destId="{E9CBB3CC-9F00-4363-83E5-6B00D18E290E}" srcOrd="1" destOrd="0" presId="urn:microsoft.com/office/officeart/2005/8/layout/hierarchy1"/>
    <dgm:cxn modelId="{16541033-7A37-4490-A35A-B0C124984119}" type="presParOf" srcId="{E9CBB3CC-9F00-4363-83E5-6B00D18E290E}" destId="{3C130AC8-D8DB-45D3-BA62-3F9969F39D0E}" srcOrd="0" destOrd="0" presId="urn:microsoft.com/office/officeart/2005/8/layout/hierarchy1"/>
    <dgm:cxn modelId="{04D92345-348E-463A-ABE8-EB00601B1C62}" type="presParOf" srcId="{3C130AC8-D8DB-45D3-BA62-3F9969F39D0E}" destId="{82B72334-EA40-43D2-BA32-C8FC823C7E04}" srcOrd="0" destOrd="0" presId="urn:microsoft.com/office/officeart/2005/8/layout/hierarchy1"/>
    <dgm:cxn modelId="{00C71A42-D224-43AB-8448-7620F8ECDEBC}" type="presParOf" srcId="{3C130AC8-D8DB-45D3-BA62-3F9969F39D0E}" destId="{28B101B8-E7E4-44E8-BC36-A19B7014804C}" srcOrd="1" destOrd="0" presId="urn:microsoft.com/office/officeart/2005/8/layout/hierarchy1"/>
    <dgm:cxn modelId="{71221B3F-B63C-4B9B-9A83-DC85E106B349}" type="presParOf" srcId="{E9CBB3CC-9F00-4363-83E5-6B00D18E290E}" destId="{81A28ACC-0FB3-4CBB-B2F1-B3EC983118D0}" srcOrd="1" destOrd="0" presId="urn:microsoft.com/office/officeart/2005/8/layout/hierarchy1"/>
  </dgm:cxnLst>
  <dgm:bg>
    <a:noFill/>
  </dgm:bg>
  <dgm:whole>
    <a:ln w="12700">
      <a:noFill/>
      <a:prstDash val="lgDash"/>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10A4D-2ED6-41D9-8246-E45BBEDF8699}">
      <dsp:nvSpPr>
        <dsp:cNvPr id="0" name=""/>
        <dsp:cNvSpPr/>
      </dsp:nvSpPr>
      <dsp:spPr>
        <a:xfrm>
          <a:off x="5659710" y="3716011"/>
          <a:ext cx="91440" cy="434512"/>
        </a:xfrm>
        <a:custGeom>
          <a:avLst/>
          <a:gdLst/>
          <a:ahLst/>
          <a:cxnLst/>
          <a:rect l="0" t="0" r="0" b="0"/>
          <a:pathLst>
            <a:path>
              <a:moveTo>
                <a:pt x="45720" y="0"/>
              </a:moveTo>
              <a:lnTo>
                <a:pt x="45720" y="434512"/>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62ED82-1462-41E8-B748-0513FA800A8F}">
      <dsp:nvSpPr>
        <dsp:cNvPr id="0" name=""/>
        <dsp:cNvSpPr/>
      </dsp:nvSpPr>
      <dsp:spPr>
        <a:xfrm>
          <a:off x="4335906" y="2332792"/>
          <a:ext cx="1369523" cy="434512"/>
        </a:xfrm>
        <a:custGeom>
          <a:avLst/>
          <a:gdLst/>
          <a:ahLst/>
          <a:cxnLst/>
          <a:rect l="0" t="0" r="0" b="0"/>
          <a:pathLst>
            <a:path>
              <a:moveTo>
                <a:pt x="0" y="0"/>
              </a:moveTo>
              <a:lnTo>
                <a:pt x="0" y="296107"/>
              </a:lnTo>
              <a:lnTo>
                <a:pt x="1369523" y="296107"/>
              </a:lnTo>
              <a:lnTo>
                <a:pt x="1369523" y="434512"/>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E676EC4-AAB1-4792-A812-41271E7BF0FF}">
      <dsp:nvSpPr>
        <dsp:cNvPr id="0" name=""/>
        <dsp:cNvSpPr/>
      </dsp:nvSpPr>
      <dsp:spPr>
        <a:xfrm>
          <a:off x="2966382" y="3716011"/>
          <a:ext cx="913015" cy="434512"/>
        </a:xfrm>
        <a:custGeom>
          <a:avLst/>
          <a:gdLst/>
          <a:ahLst/>
          <a:cxnLst/>
          <a:rect l="0" t="0" r="0" b="0"/>
          <a:pathLst>
            <a:path>
              <a:moveTo>
                <a:pt x="0" y="0"/>
              </a:moveTo>
              <a:lnTo>
                <a:pt x="0" y="296107"/>
              </a:lnTo>
              <a:lnTo>
                <a:pt x="913015" y="296107"/>
              </a:lnTo>
              <a:lnTo>
                <a:pt x="913015" y="434512"/>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9ED836-D09E-4255-977F-111A011798F0}">
      <dsp:nvSpPr>
        <dsp:cNvPr id="0" name=""/>
        <dsp:cNvSpPr/>
      </dsp:nvSpPr>
      <dsp:spPr>
        <a:xfrm>
          <a:off x="2053366" y="3716011"/>
          <a:ext cx="913015" cy="434512"/>
        </a:xfrm>
        <a:custGeom>
          <a:avLst/>
          <a:gdLst/>
          <a:ahLst/>
          <a:cxnLst/>
          <a:rect l="0" t="0" r="0" b="0"/>
          <a:pathLst>
            <a:path>
              <a:moveTo>
                <a:pt x="913015" y="0"/>
              </a:moveTo>
              <a:lnTo>
                <a:pt x="913015" y="296107"/>
              </a:lnTo>
              <a:lnTo>
                <a:pt x="0" y="296107"/>
              </a:lnTo>
              <a:lnTo>
                <a:pt x="0" y="434512"/>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F15733-2C9E-4342-B751-6F0D4A6CEEBC}">
      <dsp:nvSpPr>
        <dsp:cNvPr id="0" name=""/>
        <dsp:cNvSpPr/>
      </dsp:nvSpPr>
      <dsp:spPr>
        <a:xfrm>
          <a:off x="2966382" y="2332792"/>
          <a:ext cx="1369523" cy="434512"/>
        </a:xfrm>
        <a:custGeom>
          <a:avLst/>
          <a:gdLst/>
          <a:ahLst/>
          <a:cxnLst/>
          <a:rect l="0" t="0" r="0" b="0"/>
          <a:pathLst>
            <a:path>
              <a:moveTo>
                <a:pt x="1369523" y="0"/>
              </a:moveTo>
              <a:lnTo>
                <a:pt x="1369523" y="296107"/>
              </a:lnTo>
              <a:lnTo>
                <a:pt x="0" y="296107"/>
              </a:lnTo>
              <a:lnTo>
                <a:pt x="0" y="434512"/>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483BF8-FEF0-47F4-85BE-6986C652D973}">
      <dsp:nvSpPr>
        <dsp:cNvPr id="0" name=""/>
        <dsp:cNvSpPr/>
      </dsp:nvSpPr>
      <dsp:spPr>
        <a:xfrm>
          <a:off x="4290186" y="949573"/>
          <a:ext cx="91440" cy="434512"/>
        </a:xfrm>
        <a:custGeom>
          <a:avLst/>
          <a:gdLst/>
          <a:ahLst/>
          <a:cxnLst/>
          <a:rect l="0" t="0" r="0" b="0"/>
          <a:pathLst>
            <a:path>
              <a:moveTo>
                <a:pt x="45720" y="0"/>
              </a:moveTo>
              <a:lnTo>
                <a:pt x="45720" y="434512"/>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40A9B6-85F5-49EC-AF8B-94D6AF1AADB3}">
      <dsp:nvSpPr>
        <dsp:cNvPr id="0" name=""/>
        <dsp:cNvSpPr/>
      </dsp:nvSpPr>
      <dsp:spPr>
        <a:xfrm>
          <a:off x="1762861" y="866"/>
          <a:ext cx="1494026" cy="948706"/>
        </a:xfrm>
        <a:prstGeom prst="roundRect">
          <a:avLst>
            <a:gd name="adj" fmla="val 10000"/>
          </a:avLst>
        </a:prstGeom>
        <a:solidFill>
          <a:srgbClr val="C00000"/>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38C92E-91C6-40D7-8362-229018403B84}">
      <dsp:nvSpPr>
        <dsp:cNvPr id="0" name=""/>
        <dsp:cNvSpPr/>
      </dsp:nvSpPr>
      <dsp:spPr>
        <a:xfrm>
          <a:off x="1928864" y="158569"/>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LPA Consultant</a:t>
          </a:r>
          <a:endParaRPr lang="en-US" sz="1400" kern="1200" dirty="0"/>
        </a:p>
      </dsp:txBody>
      <dsp:txXfrm>
        <a:off x="1956651" y="186356"/>
        <a:ext cx="1438452" cy="893132"/>
      </dsp:txXfrm>
    </dsp:sp>
    <dsp:sp modelId="{AF652DC5-F236-4F20-A8AC-68081FFD0044}">
      <dsp:nvSpPr>
        <dsp:cNvPr id="0" name=""/>
        <dsp:cNvSpPr/>
      </dsp:nvSpPr>
      <dsp:spPr>
        <a:xfrm>
          <a:off x="3588893" y="866"/>
          <a:ext cx="1494026" cy="948706"/>
        </a:xfrm>
        <a:prstGeom prst="roundRect">
          <a:avLst>
            <a:gd name="adj" fmla="val 10000"/>
          </a:avLst>
        </a:prstGeom>
        <a:solidFill>
          <a:srgbClr val="C00000"/>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4C7544-EBB0-4B01-8FA5-4F6A435821F4}">
      <dsp:nvSpPr>
        <dsp:cNvPr id="0" name=""/>
        <dsp:cNvSpPr/>
      </dsp:nvSpPr>
      <dsp:spPr>
        <a:xfrm>
          <a:off x="3754896" y="158569"/>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LPA</a:t>
          </a:r>
          <a:endParaRPr lang="en-US" sz="1400" kern="1200" dirty="0"/>
        </a:p>
      </dsp:txBody>
      <dsp:txXfrm>
        <a:off x="3782683" y="186356"/>
        <a:ext cx="1438452" cy="893132"/>
      </dsp:txXfrm>
    </dsp:sp>
    <dsp:sp modelId="{03CF0849-1B21-4B80-9BF6-07A8EB1C80EB}">
      <dsp:nvSpPr>
        <dsp:cNvPr id="0" name=""/>
        <dsp:cNvSpPr/>
      </dsp:nvSpPr>
      <dsp:spPr>
        <a:xfrm>
          <a:off x="3588893" y="1384085"/>
          <a:ext cx="1494026" cy="948706"/>
        </a:xfrm>
        <a:prstGeom prst="roundRect">
          <a:avLst>
            <a:gd name="adj" fmla="val 10000"/>
          </a:avLst>
        </a:prstGeom>
        <a:solidFill>
          <a:srgbClr val="FFFF00"/>
        </a:solidFill>
        <a:ln>
          <a:solidFill>
            <a:srgbClr val="FFFF00"/>
          </a:solid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F0A1A7-E495-43A8-B672-A6A6EC5081F6}">
      <dsp:nvSpPr>
        <dsp:cNvPr id="0" name=""/>
        <dsp:cNvSpPr/>
      </dsp:nvSpPr>
      <dsp:spPr>
        <a:xfrm>
          <a:off x="3754896" y="1541788"/>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WisDOT</a:t>
          </a:r>
          <a:r>
            <a:rPr lang="en-US" sz="1400" kern="1200" dirty="0" smtClean="0"/>
            <a:t> LPA RE Staff (Cindy Michalski &amp; Bill Burki)</a:t>
          </a:r>
        </a:p>
      </dsp:txBody>
      <dsp:txXfrm>
        <a:off x="3782683" y="1569575"/>
        <a:ext cx="1438452" cy="893132"/>
      </dsp:txXfrm>
    </dsp:sp>
    <dsp:sp modelId="{42975E48-E642-4E97-A52F-7362917EF159}">
      <dsp:nvSpPr>
        <dsp:cNvPr id="0" name=""/>
        <dsp:cNvSpPr/>
      </dsp:nvSpPr>
      <dsp:spPr>
        <a:xfrm>
          <a:off x="2219369" y="2767304"/>
          <a:ext cx="1494026" cy="948706"/>
        </a:xfrm>
        <a:prstGeom prst="roundRect">
          <a:avLst>
            <a:gd name="adj" fmla="val 10000"/>
          </a:avLst>
        </a:prstGeom>
        <a:solidFill>
          <a:schemeClr val="accent1">
            <a:lumMod val="75000"/>
          </a:schemeClr>
        </a:solidFill>
        <a:ln>
          <a:solidFill>
            <a:schemeClr val="accent1">
              <a:lumMod val="75000"/>
            </a:schemeClr>
          </a:solid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298F7-24EB-4C96-80B8-1F626065A18E}">
      <dsp:nvSpPr>
        <dsp:cNvPr id="0" name=""/>
        <dsp:cNvSpPr/>
      </dsp:nvSpPr>
      <dsp:spPr>
        <a:xfrm>
          <a:off x="2385372" y="2925007"/>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Regional LP PDS Project Manager (numerous)</a:t>
          </a:r>
        </a:p>
      </dsp:txBody>
      <dsp:txXfrm>
        <a:off x="2413159" y="2952794"/>
        <a:ext cx="1438452" cy="893132"/>
      </dsp:txXfrm>
    </dsp:sp>
    <dsp:sp modelId="{3E6D9AE1-3F8B-444E-AD2B-EE6271CE7B6E}">
      <dsp:nvSpPr>
        <dsp:cNvPr id="0" name=""/>
        <dsp:cNvSpPr/>
      </dsp:nvSpPr>
      <dsp:spPr>
        <a:xfrm>
          <a:off x="1306353" y="4150523"/>
          <a:ext cx="1494026" cy="948706"/>
        </a:xfrm>
        <a:prstGeom prst="roundRect">
          <a:avLst>
            <a:gd name="adj" fmla="val 10000"/>
          </a:avLst>
        </a:prstGeom>
        <a:solidFill>
          <a:schemeClr val="accent1">
            <a:lumMod val="75000"/>
          </a:schemeClr>
        </a:solidFill>
        <a:ln>
          <a:solidFill>
            <a:schemeClr val="accent1">
              <a:lumMod val="75000"/>
            </a:schemeClr>
          </a:solid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0D30AB-076A-404F-AA1D-07A6397014DC}">
      <dsp:nvSpPr>
        <dsp:cNvPr id="0" name=""/>
        <dsp:cNvSpPr/>
      </dsp:nvSpPr>
      <dsp:spPr>
        <a:xfrm>
          <a:off x="1472356" y="4308226"/>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FHWA LP (Gary Martindale)</a:t>
          </a:r>
          <a:endParaRPr lang="en-US" sz="1400" kern="1200" dirty="0"/>
        </a:p>
      </dsp:txBody>
      <dsp:txXfrm>
        <a:off x="1500143" y="4336013"/>
        <a:ext cx="1438452" cy="893132"/>
      </dsp:txXfrm>
    </dsp:sp>
    <dsp:sp modelId="{1BCD5C38-C55B-4058-9F60-FABC63B11064}">
      <dsp:nvSpPr>
        <dsp:cNvPr id="0" name=""/>
        <dsp:cNvSpPr/>
      </dsp:nvSpPr>
      <dsp:spPr>
        <a:xfrm>
          <a:off x="3132385" y="4150523"/>
          <a:ext cx="1494026" cy="948706"/>
        </a:xfrm>
        <a:prstGeom prst="roundRect">
          <a:avLst>
            <a:gd name="adj" fmla="val 10000"/>
          </a:avLst>
        </a:prstGeom>
        <a:solidFill>
          <a:schemeClr val="accent1">
            <a:lumMod val="7500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ADC0DE-DD8B-44F1-9680-142F8C8EBC66}">
      <dsp:nvSpPr>
        <dsp:cNvPr id="0" name=""/>
        <dsp:cNvSpPr/>
      </dsp:nvSpPr>
      <dsp:spPr>
        <a:xfrm>
          <a:off x="3298388" y="4308226"/>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 LP (Wayne Chase  &amp; Sandi Villiesse)</a:t>
          </a:r>
          <a:endParaRPr lang="en-US" sz="1400" kern="1200" dirty="0"/>
        </a:p>
      </dsp:txBody>
      <dsp:txXfrm>
        <a:off x="3326175" y="4336013"/>
        <a:ext cx="1438452" cy="893132"/>
      </dsp:txXfrm>
    </dsp:sp>
    <dsp:sp modelId="{B35F8250-02A7-44FC-9E78-DF97E59A0658}">
      <dsp:nvSpPr>
        <dsp:cNvPr id="0" name=""/>
        <dsp:cNvSpPr/>
      </dsp:nvSpPr>
      <dsp:spPr>
        <a:xfrm>
          <a:off x="4958417" y="2767304"/>
          <a:ext cx="1494026" cy="948706"/>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012A16-CBAE-4197-B4C9-5AB7E01E443B}">
      <dsp:nvSpPr>
        <dsp:cNvPr id="0" name=""/>
        <dsp:cNvSpPr/>
      </dsp:nvSpPr>
      <dsp:spPr>
        <a:xfrm>
          <a:off x="5124420" y="2925007"/>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 LPA RE Facilitator (Kerry Paruleski)</a:t>
          </a:r>
          <a:endParaRPr lang="en-US" sz="1400" kern="1200" dirty="0"/>
        </a:p>
      </dsp:txBody>
      <dsp:txXfrm>
        <a:off x="5152207" y="2952794"/>
        <a:ext cx="1438452" cy="893132"/>
      </dsp:txXfrm>
    </dsp:sp>
    <dsp:sp modelId="{82B72334-EA40-43D2-BA32-C8FC823C7E04}">
      <dsp:nvSpPr>
        <dsp:cNvPr id="0" name=""/>
        <dsp:cNvSpPr/>
      </dsp:nvSpPr>
      <dsp:spPr>
        <a:xfrm>
          <a:off x="4958417" y="4150523"/>
          <a:ext cx="1494026" cy="948706"/>
        </a:xfrm>
        <a:prstGeom prst="roundRect">
          <a:avLst>
            <a:gd name="adj" fmla="val 10000"/>
          </a:avLst>
        </a:prstGeom>
        <a:solidFill>
          <a:srgbClr val="FFFF00"/>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B101B8-E7E4-44E8-BC36-A19B7014804C}">
      <dsp:nvSpPr>
        <dsp:cNvPr id="0" name=""/>
        <dsp:cNvSpPr/>
      </dsp:nvSpPr>
      <dsp:spPr>
        <a:xfrm>
          <a:off x="5124420" y="4308226"/>
          <a:ext cx="1494026" cy="9487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FHWA RE (Joel Batha)</a:t>
          </a:r>
          <a:endParaRPr lang="en-US" sz="1400" kern="1200" dirty="0"/>
        </a:p>
      </dsp:txBody>
      <dsp:txXfrm>
        <a:off x="5152207" y="4336013"/>
        <a:ext cx="1438452" cy="8931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ED5904F4-9985-42E0-A138-0071DB1A0AA9}" type="datetimeFigureOut">
              <a:rPr lang="en-US" smtClean="0"/>
              <a:pPr/>
              <a:t>9/25/2017</a:t>
            </a:fld>
            <a:endParaRPr lang="en-US"/>
          </a:p>
        </p:txBody>
      </p:sp>
      <p:sp>
        <p:nvSpPr>
          <p:cNvPr id="4" name="Footer Placeholder 3"/>
          <p:cNvSpPr>
            <a:spLocks noGrp="1"/>
          </p:cNvSpPr>
          <p:nvPr>
            <p:ph type="ftr" sz="quarter" idx="2"/>
          </p:nvPr>
        </p:nvSpPr>
        <p:spPr>
          <a:xfrm>
            <a:off x="0" y="8829054"/>
            <a:ext cx="3038319" cy="4652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29054"/>
            <a:ext cx="3038319" cy="465242"/>
          </a:xfrm>
          <a:prstGeom prst="rect">
            <a:avLst/>
          </a:prstGeom>
        </p:spPr>
        <p:txBody>
          <a:bodyPr vert="horz" lIns="91440" tIns="45720" rIns="91440" bIns="45720" rtlCol="0" anchor="b"/>
          <a:lstStyle>
            <a:lvl1pPr algn="r">
              <a:defRPr sz="1200"/>
            </a:lvl1pPr>
          </a:lstStyle>
          <a:p>
            <a:fld id="{598F58D0-07A1-4B30-976E-BB23D49A69FE}" type="slidenum">
              <a:rPr lang="en-US" smtClean="0"/>
              <a:pPr/>
              <a:t>‹#›</a:t>
            </a:fld>
            <a:endParaRPr lang="en-US"/>
          </a:p>
        </p:txBody>
      </p:sp>
    </p:spTree>
    <p:extLst>
      <p:ext uri="{BB962C8B-B14F-4D97-AF65-F5344CB8AC3E}">
        <p14:creationId xmlns:p14="http://schemas.microsoft.com/office/powerpoint/2010/main" val="582243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52EE1B5-D1E7-4ABC-80B5-D518DC0F7824}" type="datetimeFigureOut">
              <a:rPr lang="en-US" smtClean="0"/>
              <a:pPr/>
              <a:t>9/25/2017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6FFA303-42E8-4D13-90B6-0DFD0BCCE523}" type="slidenum">
              <a:rPr lang="en-US" smtClean="0"/>
              <a:pPr/>
              <a:t>‹#›</a:t>
            </a:fld>
            <a:endParaRPr lang="en-US"/>
          </a:p>
        </p:txBody>
      </p:sp>
    </p:spTree>
    <p:extLst>
      <p:ext uri="{BB962C8B-B14F-4D97-AF65-F5344CB8AC3E}">
        <p14:creationId xmlns:p14="http://schemas.microsoft.com/office/powerpoint/2010/main" val="25168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isconsindot.gov/Pages/doing-bus/eng-consultants/cnslt-rsrces/re/lpa-manual.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edocket.access.gpo.gov/cfr_2008/aprqtr/23cfr1.23.ht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access.gpo.gov/nara/cfr/waisidx_08/23cfr710_08.html"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p>
          <a:p>
            <a:r>
              <a:rPr lang="en-US" dirty="0" smtClean="0"/>
              <a:t>Introduce</a:t>
            </a:r>
            <a:r>
              <a:rPr lang="en-US" baseline="0" dirty="0" smtClean="0"/>
              <a:t> – KP, Cindy and Bill</a:t>
            </a:r>
          </a:p>
          <a:p>
            <a:r>
              <a:rPr lang="en-US" baseline="0" dirty="0" smtClean="0"/>
              <a:t>Ask who is in attendance – </a:t>
            </a:r>
            <a:r>
              <a:rPr lang="en-US" baseline="0" dirty="0" err="1" smtClean="0"/>
              <a:t>WisDOT</a:t>
            </a:r>
            <a:r>
              <a:rPr lang="en-US" baseline="0" dirty="0" smtClean="0"/>
              <a:t>, LPA Consultant, LPA</a:t>
            </a:r>
          </a:p>
          <a:p>
            <a:r>
              <a:rPr lang="en-US" baseline="0" dirty="0" smtClean="0"/>
              <a:t>Who is not familiar w/ the local program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a:t>
            </a:fld>
            <a:endParaRPr lang="en-US"/>
          </a:p>
        </p:txBody>
      </p:sp>
    </p:spTree>
    <p:extLst>
      <p:ext uri="{BB962C8B-B14F-4D97-AF65-F5344CB8AC3E}">
        <p14:creationId xmlns:p14="http://schemas.microsoft.com/office/powerpoint/2010/main" val="192343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Local Program ROW consultants (appraisers, review appraisers &amp; acquisition/relocation agents) are hired for their expertise in working on transportation related projects.</a:t>
            </a:r>
            <a:endParaRPr lang="en-US"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52388" indent="-15875">
              <a:buClr>
                <a:schemeClr val="tx2"/>
              </a:buClr>
              <a:buFont typeface="Wingdings 2"/>
              <a:buNone/>
            </a:pPr>
            <a:r>
              <a:rPr lang="en-US" sz="1200" b="1" dirty="0" smtClean="0">
                <a:solidFill>
                  <a:schemeClr val="tx2"/>
                </a:solidFill>
              </a:rPr>
              <a:t>ROW consultants are expected to:</a:t>
            </a:r>
          </a:p>
          <a:p>
            <a:pPr marL="52388" indent="-15875">
              <a:buClr>
                <a:schemeClr val="tx2"/>
              </a:buClr>
              <a:buFont typeface="Wingdings 2"/>
              <a:buNone/>
            </a:pPr>
            <a:endParaRPr lang="en-US" sz="1200" dirty="0" smtClean="0">
              <a:solidFill>
                <a:schemeClr val="tx2"/>
              </a:solidFill>
            </a:endParaRPr>
          </a:p>
          <a:p>
            <a:pPr marL="457200" indent="-420688">
              <a:buClr>
                <a:schemeClr val="tx2"/>
              </a:buClr>
              <a:buSzPct val="100000"/>
              <a:buFont typeface="Wingdings 2" pitchFamily="18" charset="2"/>
              <a:buChar char=""/>
            </a:pPr>
            <a:r>
              <a:rPr lang="en-US" sz="1200" dirty="0" smtClean="0">
                <a:solidFill>
                  <a:schemeClr val="tx2"/>
                </a:solidFill>
              </a:rPr>
              <a:t>Act as the expert regarding the process and procedures required to properly acquire ROW on a State/Federally funded transportation projects.</a:t>
            </a:r>
          </a:p>
          <a:p>
            <a:pPr marL="457200" indent="-420688">
              <a:buClr>
                <a:schemeClr val="tx2"/>
              </a:buClr>
              <a:buSzPct val="100000"/>
              <a:buFont typeface="Wingdings 2" pitchFamily="18" charset="2"/>
              <a:buChar char=""/>
            </a:pPr>
            <a:r>
              <a:rPr lang="en-US" sz="1200" dirty="0" smtClean="0">
                <a:solidFill>
                  <a:schemeClr val="tx2"/>
                </a:solidFill>
              </a:rPr>
              <a:t>Familiar with the </a:t>
            </a:r>
            <a:r>
              <a:rPr lang="en-US" sz="1200" dirty="0" err="1" smtClean="0">
                <a:solidFill>
                  <a:schemeClr val="tx2"/>
                </a:solidFill>
              </a:rPr>
              <a:t>WisDOT</a:t>
            </a:r>
            <a:r>
              <a:rPr lang="en-US" sz="1200" dirty="0" smtClean="0">
                <a:solidFill>
                  <a:schemeClr val="tx2"/>
                </a:solidFill>
              </a:rPr>
              <a:t> LPA RE manual and the Real Estate Program Manual (REPM)</a:t>
            </a:r>
          </a:p>
          <a:p>
            <a:pPr marL="457200" indent="-420688">
              <a:buClr>
                <a:schemeClr val="tx2"/>
              </a:buClr>
              <a:buSzPct val="100000"/>
              <a:buFont typeface="Wingdings 2" pitchFamily="18" charset="2"/>
              <a:buChar char=""/>
            </a:pPr>
            <a:r>
              <a:rPr lang="en-US" sz="1200" dirty="0" smtClean="0">
                <a:solidFill>
                  <a:schemeClr val="tx2"/>
                </a:solidFill>
              </a:rPr>
              <a:t>Guide the LPAs through the acquisition process to ensure that the ROW is acquired according to schedule.</a:t>
            </a:r>
          </a:p>
          <a:p>
            <a:pPr marL="457200" indent="-420688">
              <a:buClr>
                <a:schemeClr val="tx2"/>
              </a:buClr>
              <a:buSzPct val="100000"/>
              <a:buFont typeface="Wingdings 2" pitchFamily="18" charset="2"/>
              <a:buChar char=""/>
            </a:pPr>
            <a:r>
              <a:rPr lang="en-US" sz="1200" dirty="0" smtClean="0">
                <a:solidFill>
                  <a:schemeClr val="tx2"/>
                </a:solidFill>
              </a:rPr>
              <a:t>Ensure that all State and Federal procedures and laws are followed and to inform LPAs when and if they are in jeopardy of any non-compliance. </a:t>
            </a:r>
          </a:p>
          <a:p>
            <a:pPr marL="457200" indent="-420688">
              <a:buClr>
                <a:schemeClr val="tx2"/>
              </a:buClr>
              <a:buSzPct val="100000"/>
              <a:buFont typeface="Wingdings 2" pitchFamily="18" charset="2"/>
              <a:buChar char=""/>
            </a:pPr>
            <a:r>
              <a:rPr lang="en-US" sz="1200" dirty="0" smtClean="0">
                <a:solidFill>
                  <a:schemeClr val="tx2"/>
                </a:solidFill>
              </a:rPr>
              <a:t>Provide the LPA with complete and accurate project and parcel files.</a:t>
            </a:r>
          </a:p>
          <a:p>
            <a:pPr marL="457200" indent="-420688">
              <a:buClr>
                <a:schemeClr val="tx2"/>
              </a:buClr>
              <a:buSzPct val="100000"/>
              <a:buFont typeface="Wingdings 2" pitchFamily="18" charset="2"/>
              <a:buChar char=""/>
            </a:pPr>
            <a:r>
              <a:rPr lang="en-US" sz="1200" dirty="0" smtClean="0">
                <a:solidFill>
                  <a:schemeClr val="tx2"/>
                </a:solidFill>
              </a:rPr>
              <a:t>Use the most up to date </a:t>
            </a:r>
            <a:r>
              <a:rPr lang="en-US" sz="1200" dirty="0" err="1" smtClean="0">
                <a:solidFill>
                  <a:schemeClr val="tx2"/>
                </a:solidFill>
              </a:rPr>
              <a:t>WisDOT</a:t>
            </a:r>
            <a:r>
              <a:rPr lang="en-US" sz="1200" dirty="0" smtClean="0">
                <a:solidFill>
                  <a:schemeClr val="tx2"/>
                </a:solidFill>
              </a:rPr>
              <a:t> LPA forms and provide adequate and accurate documentation (good complete diaries is especially important).</a:t>
            </a:r>
          </a:p>
          <a:p>
            <a:pPr>
              <a:buClr>
                <a:schemeClr val="tx2"/>
              </a:buClr>
              <a:buFont typeface="Wingdings 2"/>
              <a:buNone/>
            </a:pPr>
            <a:endParaRPr lang="en-US"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10</a:t>
            </a:fld>
            <a:endParaRPr lang="en-US"/>
          </a:p>
        </p:txBody>
      </p:sp>
    </p:spTree>
    <p:extLst>
      <p:ext uri="{BB962C8B-B14F-4D97-AF65-F5344CB8AC3E}">
        <p14:creationId xmlns:p14="http://schemas.microsoft.com/office/powerpoint/2010/main" val="333801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t>
            </a:r>
            <a:r>
              <a:rPr lang="en-US" dirty="0" smtClean="0"/>
              <a:t>order to ensure a</a:t>
            </a:r>
            <a:r>
              <a:rPr lang="en-US" baseline="0" dirty="0" smtClean="0"/>
              <a:t> successful a local program, FHWA has tasked State DOTs with overseeing the program. It is </a:t>
            </a:r>
            <a:r>
              <a:rPr lang="en-US" baseline="0" dirty="0" err="1" smtClean="0"/>
              <a:t>WisDOT’s</a:t>
            </a:r>
            <a:r>
              <a:rPr lang="en-US" baseline="0" dirty="0" smtClean="0"/>
              <a:t> duty </a:t>
            </a:r>
            <a:r>
              <a:rPr lang="en-US" dirty="0" smtClean="0"/>
              <a:t>to keep</a:t>
            </a:r>
            <a:r>
              <a:rPr lang="en-US" baseline="0" dirty="0" smtClean="0"/>
              <a:t> its LPAs from jeopardizing its projects for noncompliance.</a:t>
            </a:r>
            <a:endParaRPr lang="en-US" dirty="0" smtClean="0"/>
          </a:p>
          <a:p>
            <a:endParaRPr lang="en-US" dirty="0" smtClean="0"/>
          </a:p>
          <a:p>
            <a:r>
              <a:rPr lang="en-US" dirty="0" smtClean="0"/>
              <a:t>One of the most important</a:t>
            </a:r>
            <a:r>
              <a:rPr lang="en-US" baseline="0" dirty="0" smtClean="0"/>
              <a:t> aspects of a successful program is communication. </a:t>
            </a:r>
            <a:r>
              <a:rPr lang="en-US" dirty="0" smtClean="0"/>
              <a:t>This diagram is attempting to</a:t>
            </a:r>
            <a:r>
              <a:rPr lang="en-US" baseline="0" dirty="0" smtClean="0"/>
              <a:t> illustrate the “Lines of Communication” within </a:t>
            </a:r>
            <a:r>
              <a:rPr lang="en-US" baseline="0" dirty="0" err="1" smtClean="0"/>
              <a:t>WisDOT’s</a:t>
            </a:r>
            <a:r>
              <a:rPr lang="en-US" baseline="0" dirty="0" smtClean="0"/>
              <a:t> local program real estate.</a:t>
            </a:r>
          </a:p>
          <a:p>
            <a:endParaRPr lang="en-US" baseline="0" dirty="0" smtClean="0"/>
          </a:p>
          <a:p>
            <a:r>
              <a:rPr lang="en-US" baseline="0" dirty="0" smtClean="0"/>
              <a:t>In order to aid in oversight, our local program utilizes a public private  partnership in the oversight of LPA projects. As shown here, the LPA and its consultant deals directly with our contract management consultant – referred to as the MC. </a:t>
            </a:r>
          </a:p>
          <a:p>
            <a:endParaRPr lang="en-US" dirty="0" smtClean="0"/>
          </a:p>
          <a:p>
            <a:r>
              <a:rPr lang="en-US" sz="1200" kern="1200" baseline="0" dirty="0" smtClean="0">
                <a:solidFill>
                  <a:schemeClr val="tx1"/>
                </a:solidFill>
                <a:latin typeface="+mn-lt"/>
                <a:ea typeface="+mn-ea"/>
                <a:cs typeface="+mn-cs"/>
              </a:rPr>
              <a:t>Eminent Domain….The power of any sovereign government to take private</a:t>
            </a:r>
            <a:r>
              <a:rPr lang="en-US" sz="1200" kern="1200" dirty="0" smtClean="0">
                <a:solidFill>
                  <a:schemeClr val="tx1"/>
                </a:solidFill>
                <a:latin typeface="+mn-lt"/>
                <a:ea typeface="+mn-ea"/>
                <a:cs typeface="+mn-cs"/>
              </a:rPr>
              <a:t> property without the consent of the owner….</a:t>
            </a:r>
            <a:endParaRPr lang="en-US" sz="1200" kern="1200" baseline="0" dirty="0" smtClean="0">
              <a:solidFill>
                <a:schemeClr val="tx1"/>
              </a:solidFill>
              <a:latin typeface="+mn-lt"/>
              <a:ea typeface="+mn-ea"/>
              <a:cs typeface="+mn-cs"/>
            </a:endParaRPr>
          </a:p>
          <a:p>
            <a:endParaRPr lang="en-US" sz="1200" dirty="0" smtClean="0"/>
          </a:p>
          <a:p>
            <a:r>
              <a:rPr lang="en-US" sz="1200" kern="1200" baseline="0" dirty="0" smtClean="0">
                <a:solidFill>
                  <a:schemeClr val="tx1"/>
                </a:solidFill>
                <a:latin typeface="+mn-lt"/>
                <a:ea typeface="+mn-ea"/>
                <a:cs typeface="+mn-cs"/>
              </a:rPr>
              <a:t>One of the main reasons that FHWA takes oversight so seriously is because of the power government agencies have to take private property without the consent of the owner.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Luckily, the US Constitution put limitations on the power of eminent domain. As the 5</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Amendment states “…nor shall private property be taken for public use without just compensation.” And the 14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Amendment adds “…nor shall any State deprive any person of life, liberty or property, without due process of law…”</a:t>
            </a:r>
          </a:p>
          <a:p>
            <a:pPr marR="0" lvl="0" algn="l" defTabSz="914400" rtl="0" eaLnBrk="1" fontAlgn="auto" latinLnBrk="0" hangingPunct="1">
              <a:lnSpc>
                <a:spcPct val="100000"/>
              </a:lnSpc>
              <a:spcAft>
                <a:spcPts val="0"/>
              </a:spcAft>
              <a:buClr>
                <a:schemeClr val="bg1"/>
              </a:buClr>
              <a:buSzPct val="80000"/>
              <a:buFont typeface="Wingdings 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R="0" lvl="0" algn="l" defTabSz="914400" rtl="0" eaLnBrk="1" fontAlgn="auto" latinLnBrk="0" hangingPunct="1">
              <a:lnSpc>
                <a:spcPct val="100000"/>
              </a:lnSpc>
              <a:spcAft>
                <a:spcPts val="0"/>
              </a:spcAft>
              <a:buClr>
                <a:schemeClr val="bg1"/>
              </a:buClr>
              <a:buSzPct val="80000"/>
              <a:buFont typeface="Wingdings 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R="0" lvl="0" algn="l" defTabSz="914400" rtl="0" eaLnBrk="1" fontAlgn="auto" latinLnBrk="0" hangingPunct="1">
              <a:lnSpc>
                <a:spcPct val="100000"/>
              </a:lnSpc>
              <a:spcAft>
                <a:spcPts val="0"/>
              </a:spcAft>
              <a:buClr>
                <a:schemeClr val="bg1"/>
              </a:buClr>
              <a:buSzPct val="80000"/>
              <a:buFont typeface="Wingdings 2"/>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rPr>
              <a:t>Additionally, in 1970 a law called the Uniform Relocation Assistance and Real Property Acquisition Policies Act  was passed. It is</a:t>
            </a:r>
            <a:r>
              <a:rPr lang="en-US" sz="1200" kern="1200" dirty="0" smtClean="0">
                <a:solidFill>
                  <a:schemeClr val="tx1"/>
                </a:solidFill>
                <a:latin typeface="+mn-lt"/>
                <a:ea typeface="+mn-ea"/>
                <a:cs typeface="Arial" pitchFamily="34" charset="0"/>
              </a:rPr>
              <a:t> commonly</a:t>
            </a:r>
            <a:r>
              <a:rPr lang="en-US" sz="1200" kern="1200" baseline="0" dirty="0" smtClean="0">
                <a:solidFill>
                  <a:schemeClr val="tx1"/>
                </a:solidFill>
                <a:latin typeface="+mn-lt"/>
                <a:ea typeface="+mn-ea"/>
                <a:cs typeface="Arial" pitchFamily="34" charset="0"/>
              </a:rPr>
              <a:t> </a:t>
            </a:r>
            <a:r>
              <a:rPr lang="en-US" sz="1200" kern="1200" dirty="0" smtClean="0">
                <a:solidFill>
                  <a:schemeClr val="tx1"/>
                </a:solidFill>
                <a:latin typeface="+mn-lt"/>
                <a:ea typeface="+mn-ea"/>
                <a:cs typeface="Arial" pitchFamily="34" charset="0"/>
              </a:rPr>
              <a:t>called the Uniform Act</a:t>
            </a:r>
            <a:r>
              <a:rPr lang="en-US" sz="1200" kern="1200" baseline="0" dirty="0" smtClean="0">
                <a:solidFill>
                  <a:schemeClr val="tx1"/>
                </a:solidFill>
                <a:latin typeface="+mn-lt"/>
                <a:ea typeface="+mn-ea"/>
                <a:cs typeface="Arial" pitchFamily="34" charset="0"/>
              </a:rPr>
              <a:t>, and is</a:t>
            </a:r>
            <a:r>
              <a:rPr lang="en-US" sz="1200" kern="1200" dirty="0" smtClean="0">
                <a:solidFill>
                  <a:schemeClr val="tx1"/>
                </a:solidFill>
                <a:latin typeface="+mn-lt"/>
                <a:ea typeface="+mn-ea"/>
                <a:cs typeface="Arial" pitchFamily="34" charset="0"/>
              </a:rPr>
              <a:t> the primary law for acquisition and relocation activities on Federal or federally assisted projects and programs.</a:t>
            </a:r>
          </a:p>
          <a:p>
            <a:pPr marR="0" lvl="0" algn="l" defTabSz="914400" rtl="0" eaLnBrk="1" fontAlgn="auto" latinLnBrk="0" hangingPunct="1">
              <a:lnSpc>
                <a:spcPct val="100000"/>
              </a:lnSpc>
              <a:spcAft>
                <a:spcPts val="0"/>
              </a:spcAft>
              <a:buClr>
                <a:schemeClr val="bg1"/>
              </a:buClr>
              <a:buSzPct val="80000"/>
              <a:buFont typeface="Wingdings 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R="0" lvl="0" algn="l" defTabSz="914400" rtl="0" eaLnBrk="1" fontAlgn="auto" latinLnBrk="0" hangingPunct="1">
              <a:lnSpc>
                <a:spcPct val="100000"/>
              </a:lnSpc>
              <a:spcAft>
                <a:spcPts val="0"/>
              </a:spcAft>
              <a:buClr>
                <a:schemeClr val="bg1"/>
              </a:buClr>
              <a:buSzPct val="80000"/>
              <a:buFont typeface="Wingdings 2"/>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rPr>
              <a:t>And as many of you already know, its purpose is to treat individuals fairly and consistently, encourage acquisition by agreement and minimize litigation.</a:t>
            </a:r>
          </a:p>
          <a:p>
            <a:pPr marR="0" lvl="0" algn="l" defTabSz="914400" rtl="0" eaLnBrk="1" fontAlgn="auto" latinLnBrk="0" hangingPunct="1">
              <a:lnSpc>
                <a:spcPct val="100000"/>
              </a:lnSpc>
              <a:spcAft>
                <a:spcPts val="0"/>
              </a:spcAft>
              <a:buClr>
                <a:schemeClr val="bg1"/>
              </a:buClr>
              <a:buSzPct val="80000"/>
              <a:buFont typeface="Wingdings 2"/>
              <a:buNone/>
              <a:tabLst/>
              <a:defRPr/>
            </a:pPr>
            <a:endParaRPr kumimoji="0" lang="en-US" sz="12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R="0" lvl="0" algn="l" defTabSz="914400" rtl="0" eaLnBrk="1" fontAlgn="auto" latinLnBrk="0" hangingPunct="1">
              <a:lnSpc>
                <a:spcPct val="100000"/>
              </a:lnSpc>
              <a:spcAft>
                <a:spcPts val="0"/>
              </a:spcAft>
              <a:buClr>
                <a:schemeClr val="bg1"/>
              </a:buClr>
              <a:buSzPct val="80000"/>
              <a:buFont typeface="Wingdings 2"/>
              <a:buNone/>
              <a:tabLst/>
              <a:defRPr/>
            </a:pPr>
            <a:r>
              <a:rPr lang="en-US" sz="1200" kern="1200" baseline="0" dirty="0" smtClean="0">
                <a:solidFill>
                  <a:schemeClr val="tx1"/>
                </a:solidFill>
                <a:latin typeface="+mn-lt"/>
                <a:ea typeface="+mn-ea"/>
                <a:cs typeface="Arial" pitchFamily="34" charset="0"/>
              </a:rPr>
              <a:t>The Uniform Act applies when Federal dollars are utilized in any phase of a project. The Uniform Act applies even when Federal dollars are not used specifically for property acquisition or relocation activities, but are used elsewhere in the project, such as in planning, environmental assessments, or construction. The Uniform Act also applies to acquisitions by private as well as public entities when the acquisition is for a Federal or federally-assisted project. </a:t>
            </a:r>
          </a:p>
          <a:p>
            <a:pPr marL="420624" marR="0" lvl="0" indent="-384048" algn="l" defTabSz="914400" rtl="0" eaLnBrk="1" fontAlgn="auto" latinLnBrk="0" hangingPunct="1">
              <a:lnSpc>
                <a:spcPct val="100000"/>
              </a:lnSpc>
              <a:spcBef>
                <a:spcPct val="20000"/>
              </a:spcBef>
              <a:spcAft>
                <a:spcPts val="0"/>
              </a:spcAft>
              <a:buClr>
                <a:schemeClr val="bg1"/>
              </a:buClr>
              <a:buSzPct val="80000"/>
              <a:buFont typeface="Wingdings 2"/>
              <a:buNone/>
              <a:tabLst/>
              <a:defRPr/>
            </a:pPr>
            <a:endParaRPr kumimoji="0" lang="en-US" sz="3200" b="1" i="0" u="none" strike="noStrike" kern="1200" cap="none" spc="0" normalizeH="0" baseline="0" noProof="0" dirty="0" smtClean="0">
              <a:ln>
                <a:noFill/>
              </a:ln>
              <a:effectLst/>
              <a:uLnTx/>
              <a:uFillTx/>
              <a:latin typeface="Arial" pitchFamily="34" charset="0"/>
              <a:cs typeface="Arial"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2B1D7794-D41A-484F-948C-B2D64D96644E}" type="slidenum">
              <a:rPr lang="en-US" smtClean="0"/>
              <a:pPr/>
              <a:t>11</a:t>
            </a:fld>
            <a:endParaRPr lang="en-US"/>
          </a:p>
        </p:txBody>
      </p:sp>
    </p:spTree>
    <p:extLst>
      <p:ext uri="{BB962C8B-B14F-4D97-AF65-F5344CB8AC3E}">
        <p14:creationId xmlns:p14="http://schemas.microsoft.com/office/powerpoint/2010/main" val="153181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aseline="0" dirty="0" smtClean="0"/>
          </a:p>
          <a:p>
            <a:pPr marL="61913" indent="0">
              <a:buClr>
                <a:schemeClr val="bg1"/>
              </a:buClr>
              <a:buNone/>
            </a:pPr>
            <a:r>
              <a:rPr lang="en-US" b="1" dirty="0" smtClean="0">
                <a:solidFill>
                  <a:schemeClr val="tx2"/>
                </a:solidFill>
              </a:rPr>
              <a:t>There are several reasons that the Federal Government retains a deep interest in the acquisition of real property for federally assisted projects.</a:t>
            </a:r>
          </a:p>
          <a:p>
            <a:pPr marL="61913" indent="0">
              <a:buClr>
                <a:schemeClr val="bg1"/>
              </a:buClr>
              <a:buNone/>
            </a:pPr>
            <a:endParaRPr lang="en-US" dirty="0" smtClean="0">
              <a:solidFill>
                <a:schemeClr val="tx2"/>
              </a:solidFill>
            </a:endParaRPr>
          </a:p>
          <a:p>
            <a:pPr marL="457200" indent="-420688">
              <a:buClr>
                <a:schemeClr val="tx2"/>
              </a:buClr>
              <a:buSzPct val="100000"/>
              <a:buFont typeface="Wingdings 2" pitchFamily="18" charset="2"/>
              <a:buChar char=""/>
            </a:pPr>
            <a:r>
              <a:rPr lang="en-US" dirty="0" smtClean="0">
                <a:solidFill>
                  <a:schemeClr val="tx2"/>
                </a:solidFill>
              </a:rPr>
              <a:t>The Fifth Amendment mandates of due process and just compensation are met when property owners are affected by Federal-aid projects</a:t>
            </a:r>
          </a:p>
          <a:p>
            <a:pPr marL="36512" indent="0">
              <a:buClr>
                <a:schemeClr val="tx2"/>
              </a:buClr>
              <a:buSzPct val="100000"/>
              <a:buNone/>
            </a:pPr>
            <a:endParaRPr lang="en-US" dirty="0" smtClean="0">
              <a:solidFill>
                <a:schemeClr val="tx2"/>
              </a:solidFill>
            </a:endParaRPr>
          </a:p>
          <a:p>
            <a:pPr marL="457200" indent="-420688">
              <a:buClr>
                <a:schemeClr val="tx2"/>
              </a:buClr>
              <a:buSzPct val="100000"/>
              <a:buFont typeface="Wingdings 2" pitchFamily="18" charset="2"/>
              <a:buChar char=""/>
            </a:pPr>
            <a:r>
              <a:rPr lang="en-US" dirty="0" smtClean="0">
                <a:solidFill>
                  <a:schemeClr val="tx2"/>
                </a:solidFill>
              </a:rPr>
              <a:t>To acquire property without delaying the project for which it is needed</a:t>
            </a:r>
          </a:p>
          <a:p>
            <a:pPr marL="36512" indent="0">
              <a:buClr>
                <a:schemeClr val="tx2"/>
              </a:buClr>
              <a:buSzPct val="100000"/>
              <a:buNone/>
            </a:pPr>
            <a:endParaRPr lang="en-US" dirty="0" smtClean="0">
              <a:solidFill>
                <a:schemeClr val="tx2"/>
              </a:solidFill>
            </a:endParaRPr>
          </a:p>
          <a:p>
            <a:pPr marL="457200" indent="-420688">
              <a:buClr>
                <a:schemeClr val="tx2"/>
              </a:buClr>
              <a:buSzPct val="100000"/>
              <a:buFont typeface="Wingdings 2" pitchFamily="18" charset="2"/>
              <a:buChar char=""/>
            </a:pPr>
            <a:r>
              <a:rPr lang="en-US" dirty="0" smtClean="0">
                <a:solidFill>
                  <a:schemeClr val="tx2"/>
                </a:solidFill>
              </a:rPr>
              <a:t>Concerned that Federal tax dollars used to fund public improvement projects are spent in an appropriate fashion</a:t>
            </a:r>
            <a:endParaRPr lang="en-US" sz="1200" b="1" dirty="0" smtClean="0">
              <a:solidFill>
                <a:schemeClr val="tx2"/>
              </a:solidFill>
            </a:endParaRPr>
          </a:p>
          <a:p>
            <a:endParaRPr lang="en-US" baseline="0" dirty="0" smtClean="0"/>
          </a:p>
          <a:p>
            <a:r>
              <a:rPr lang="en-US" sz="1200" b="0" i="0" u="none" strike="noStrike" kern="1200" baseline="0" dirty="0" smtClean="0">
                <a:solidFill>
                  <a:schemeClr val="tx1"/>
                </a:solidFill>
                <a:latin typeface="+mn-lt"/>
                <a:ea typeface="+mn-ea"/>
                <a:cs typeface="+mn-cs"/>
              </a:rPr>
              <a:t>This guide is intended to serve as a basic reference for local public agencies and others who receive Federal-aid highway funds for projects involving the acquisition of real property. Typically, the Federal Highway Administration (FHWA) provides funds to State governments who carry out highway projects. These funds are used to support activities related to building, improving, and maintaining designated public roads. In some circumstances, the States pass on the funds to local governments or private entities. Eligibility to receive Federal funds depends upon compliance with Federal laws, regulations, and policies. State and local governments often have additional requirements that apply. </a:t>
            </a:r>
          </a:p>
          <a:p>
            <a:r>
              <a:rPr lang="en-US" sz="1200" b="0" i="0" u="none" strike="noStrike" kern="1200" baseline="0" dirty="0" smtClean="0">
                <a:solidFill>
                  <a:schemeClr val="tx1"/>
                </a:solidFill>
                <a:latin typeface="+mn-lt"/>
                <a:ea typeface="+mn-ea"/>
                <a:cs typeface="+mn-cs"/>
              </a:rPr>
              <a:t>One set of project activities eligible for Federal-aid funding involves the acquisition of real property and the relocation of residents, businesses, and others. Concern for fair and equitable treatment in acquiring private property for public purposes goes back to the beginnings of the United States. The founding fathers placed a high value on the protection of private property. The United States Constitution expresses this philosophy in the Fifth Amendment, where ‘due process’ and ‘just compensation’ are required for taking private property for a ‘public use.’ </a:t>
            </a:r>
          </a:p>
          <a:p>
            <a:r>
              <a:rPr lang="en-US" sz="1200" b="0" i="0" u="none" strike="noStrike" kern="1200" baseline="0" dirty="0" smtClean="0">
                <a:solidFill>
                  <a:schemeClr val="tx1"/>
                </a:solidFill>
                <a:latin typeface="+mn-lt"/>
                <a:ea typeface="+mn-ea"/>
                <a:cs typeface="+mn-cs"/>
              </a:rPr>
              <a:t>The 14th Amendment to the Constitution extends to States the requirement of following due process when they acquire privately owned property.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several reasons that the Federal Government retains a deep interest in the acquisition of real property for federally assisted projects. The most important is ensuring that the Fifth Amendment mandates of due process and just compensation are met when property owners are affected by Federal-aid projects. Another is the goal of acquiring property without delaying the project for which it is needed. Finally, the Federal government is concerned that Federal tax dollars used to fund public improvement projects are spent in an appropriate fashion.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Public Law 91-646, The Uniform Relocation Assistance and Real Property Acquisition Policies Act of 1970, as amended, commonly called the Uniform Act, is the primary law for acquisition and relocation activities on Federal or federally assisted projects and programs. Other Federal, State, and local laws also govern public project and program activities. The requirements of other Federal laws that affect the process of acquiring private property for public purposes are discussed, at least minimally. However, our primary emphasis in this document will be the Uniform Act and its requirements. </a:t>
            </a:r>
          </a:p>
          <a:p>
            <a:r>
              <a:rPr lang="en-US" sz="1200" b="0" i="0" u="none" strike="noStrike" kern="1200" baseline="0" dirty="0" smtClean="0">
                <a:solidFill>
                  <a:schemeClr val="tx1"/>
                </a:solidFill>
                <a:latin typeface="+mn-lt"/>
                <a:ea typeface="+mn-ea"/>
                <a:cs typeface="+mn-cs"/>
              </a:rPr>
              <a:t>Federal real estate acquisition statutes and regulations include: </a:t>
            </a: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12</a:t>
            </a:fld>
            <a:endParaRPr lang="en-US"/>
          </a:p>
        </p:txBody>
      </p:sp>
    </p:spTree>
    <p:extLst>
      <p:ext uri="{BB962C8B-B14F-4D97-AF65-F5344CB8AC3E}">
        <p14:creationId xmlns:p14="http://schemas.microsoft.com/office/powerpoint/2010/main" val="389803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One of the most exciting</a:t>
            </a:r>
            <a:r>
              <a:rPr lang="en-US" sz="1100" b="1" baseline="0" dirty="0" smtClean="0">
                <a:latin typeface="Calibri" panose="020F0502020204030204" pitchFamily="34" charset="0"/>
                <a:ea typeface="Calibri" panose="020F0502020204030204" pitchFamily="34" charset="0"/>
                <a:cs typeface="Times New Roman" panose="02020603050405020304" pitchFamily="18" charset="0"/>
              </a:rPr>
              <a:t> and anticipated tools that we are going to be introducing to the local program is the use of the full side of READS. </a:t>
            </a:r>
          </a:p>
          <a:p>
            <a:pPr>
              <a:lnSpc>
                <a:spcPct val="107000"/>
              </a:lnSpc>
            </a:pPr>
            <a:endParaRPr lang="en-US" sz="1100" b="1" baseline="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baseline="0" dirty="0" smtClean="0">
                <a:latin typeface="Calibri" panose="020F0502020204030204" pitchFamily="34" charset="0"/>
                <a:ea typeface="Calibri" panose="020F0502020204030204" pitchFamily="34" charset="0"/>
                <a:cs typeface="Times New Roman" panose="02020603050405020304" pitchFamily="18" charset="0"/>
              </a:rPr>
              <a:t>I know all of the </a:t>
            </a:r>
            <a:r>
              <a:rPr lang="en-US" sz="1100" b="1" baseline="0" dirty="0" err="1" smtClean="0">
                <a:latin typeface="Calibri" panose="020F0502020204030204" pitchFamily="34" charset="0"/>
                <a:ea typeface="Calibri" panose="020F0502020204030204" pitchFamily="34" charset="0"/>
                <a:cs typeface="Times New Roman" panose="02020603050405020304" pitchFamily="18" charset="0"/>
              </a:rPr>
              <a:t>WisDOT</a:t>
            </a:r>
            <a:r>
              <a:rPr lang="en-US" sz="1100" b="1" baseline="0" dirty="0" smtClean="0">
                <a:latin typeface="Calibri" panose="020F0502020204030204" pitchFamily="34" charset="0"/>
                <a:ea typeface="Calibri" panose="020F0502020204030204" pitchFamily="34" charset="0"/>
                <a:cs typeface="Times New Roman" panose="02020603050405020304" pitchFamily="18" charset="0"/>
              </a:rPr>
              <a:t> and most of the LPA Consultants know what READS is and probably use it almost daily. I’m not sure about the LPAs though – is there anyone who is NOT familiar w/ READS?</a:t>
            </a:r>
          </a:p>
          <a:p>
            <a:pPr>
              <a:lnSpc>
                <a:spcPct val="107000"/>
              </a:lnSpc>
            </a:pPr>
            <a:r>
              <a:rPr lang="en-US" sz="1100" b="1" baseline="0" dirty="0" smtClean="0">
                <a:latin typeface="Calibri" panose="020F0502020204030204" pitchFamily="34" charset="0"/>
                <a:ea typeface="Calibri" panose="020F0502020204030204" pitchFamily="34" charset="0"/>
                <a:cs typeface="Times New Roman" panose="02020603050405020304" pitchFamily="18" charset="0"/>
              </a:rPr>
              <a:t/>
            </a:r>
            <a:br>
              <a:rPr lang="en-US" sz="1100" b="1" baseline="0" dirty="0" smtClean="0">
                <a:latin typeface="Calibri" panose="020F0502020204030204" pitchFamily="34" charset="0"/>
                <a:ea typeface="Calibri" panose="020F0502020204030204" pitchFamily="34" charset="0"/>
                <a:cs typeface="Times New Roman" panose="02020603050405020304" pitchFamily="18" charset="0"/>
              </a:rPr>
            </a:br>
            <a:r>
              <a:rPr lang="en-US" sz="1100" b="1" baseline="0" dirty="0" smtClean="0">
                <a:latin typeface="Calibri" panose="020F0502020204030204" pitchFamily="34" charset="0"/>
                <a:ea typeface="Calibri" panose="020F0502020204030204" pitchFamily="34" charset="0"/>
                <a:cs typeface="Times New Roman" panose="02020603050405020304" pitchFamily="18" charset="0"/>
              </a:rPr>
              <a:t>READS is an automated data system that </a:t>
            </a:r>
            <a:r>
              <a:rPr lang="en-US" sz="1100" b="1" baseline="0" dirty="0" err="1" smtClean="0">
                <a:latin typeface="Calibri" panose="020F0502020204030204" pitchFamily="34" charset="0"/>
                <a:ea typeface="Calibri" panose="020F0502020204030204" pitchFamily="34" charset="0"/>
                <a:cs typeface="Times New Roman" panose="02020603050405020304" pitchFamily="18" charset="0"/>
              </a:rPr>
              <a:t>WisDOT</a:t>
            </a:r>
            <a:r>
              <a:rPr lang="en-US" sz="1100" b="1" baseline="0" dirty="0" smtClean="0">
                <a:latin typeface="Calibri" panose="020F0502020204030204" pitchFamily="34" charset="0"/>
                <a:ea typeface="Calibri" panose="020F0502020204030204" pitchFamily="34" charset="0"/>
                <a:cs typeface="Times New Roman" panose="02020603050405020304" pitchFamily="18" charset="0"/>
              </a:rPr>
              <a:t> uses to track and document ROW acquisitions for its projects. Up until now we have utilized a “light” version of READS to track projects mostly on a project information basis. We currently in the “light” version do not have the ability to track parcel information and utilize READS forms, letters, and reporting abilities w/ out extensive tweaking.</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13</a:t>
            </a:fld>
            <a:endParaRPr lang="en-US"/>
          </a:p>
        </p:txBody>
      </p:sp>
    </p:spTree>
    <p:extLst>
      <p:ext uri="{BB962C8B-B14F-4D97-AF65-F5344CB8AC3E}">
        <p14:creationId xmlns:p14="http://schemas.microsoft.com/office/powerpoint/2010/main" val="293625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14</a:t>
            </a:fld>
            <a:endParaRPr lang="en-US"/>
          </a:p>
        </p:txBody>
      </p:sp>
    </p:spTree>
    <p:extLst>
      <p:ext uri="{BB962C8B-B14F-4D97-AF65-F5344CB8AC3E}">
        <p14:creationId xmlns:p14="http://schemas.microsoft.com/office/powerpoint/2010/main" val="357240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15</a:t>
            </a:fld>
            <a:endParaRPr lang="en-US"/>
          </a:p>
        </p:txBody>
      </p:sp>
    </p:spTree>
    <p:extLst>
      <p:ext uri="{BB962C8B-B14F-4D97-AF65-F5344CB8AC3E}">
        <p14:creationId xmlns:p14="http://schemas.microsoft.com/office/powerpoint/2010/main" val="399211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16</a:t>
            </a:fld>
            <a:endParaRPr lang="en-US"/>
          </a:p>
        </p:txBody>
      </p:sp>
    </p:spTree>
    <p:extLst>
      <p:ext uri="{BB962C8B-B14F-4D97-AF65-F5344CB8AC3E}">
        <p14:creationId xmlns:p14="http://schemas.microsoft.com/office/powerpoint/2010/main" val="120517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17</a:t>
            </a:fld>
            <a:endParaRPr lang="en-US"/>
          </a:p>
        </p:txBody>
      </p:sp>
    </p:spTree>
    <p:extLst>
      <p:ext uri="{BB962C8B-B14F-4D97-AF65-F5344CB8AC3E}">
        <p14:creationId xmlns:p14="http://schemas.microsoft.com/office/powerpoint/2010/main" val="150304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18</a:t>
            </a:fld>
            <a:endParaRPr lang="en-US"/>
          </a:p>
        </p:txBody>
      </p:sp>
    </p:spTree>
    <p:extLst>
      <p:ext uri="{BB962C8B-B14F-4D97-AF65-F5344CB8AC3E}">
        <p14:creationId xmlns:p14="http://schemas.microsoft.com/office/powerpoint/2010/main" val="1777322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19</a:t>
            </a:fld>
            <a:endParaRPr lang="en-US"/>
          </a:p>
        </p:txBody>
      </p:sp>
    </p:spTree>
    <p:extLst>
      <p:ext uri="{BB962C8B-B14F-4D97-AF65-F5344CB8AC3E}">
        <p14:creationId xmlns:p14="http://schemas.microsoft.com/office/powerpoint/2010/main" val="54528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mn-lt"/>
                <a:ea typeface="+mn-ea"/>
                <a:cs typeface="+mn-cs"/>
              </a:rPr>
              <a:t>Overview of </a:t>
            </a:r>
            <a:r>
              <a:rPr lang="en-US" sz="1200" kern="1200" dirty="0" err="1" smtClean="0">
                <a:solidFill>
                  <a:schemeClr val="tx1"/>
                </a:solidFill>
                <a:effectLst/>
                <a:latin typeface="+mn-lt"/>
                <a:ea typeface="+mn-ea"/>
                <a:cs typeface="+mn-cs"/>
              </a:rPr>
              <a:t>WisDOT’s</a:t>
            </a:r>
            <a:r>
              <a:rPr lang="en-US" sz="1200" kern="1200" dirty="0" smtClean="0">
                <a:solidFill>
                  <a:schemeClr val="tx1"/>
                </a:solidFill>
                <a:effectLst/>
                <a:latin typeface="+mn-lt"/>
                <a:ea typeface="+mn-ea"/>
                <a:cs typeface="+mn-cs"/>
              </a:rPr>
              <a:t> LPA Program</a:t>
            </a:r>
          </a:p>
          <a:p>
            <a:pPr lvl="0"/>
            <a:r>
              <a:rPr lang="en-US" sz="1200" kern="1200" dirty="0" smtClean="0">
                <a:solidFill>
                  <a:schemeClr val="tx1"/>
                </a:solidFill>
                <a:effectLst/>
                <a:latin typeface="+mn-lt"/>
                <a:ea typeface="+mn-ea"/>
                <a:cs typeface="+mn-cs"/>
              </a:rPr>
              <a:t>READS in the Local Program</a:t>
            </a:r>
          </a:p>
          <a:p>
            <a:pPr lvl="0"/>
            <a:r>
              <a:rPr lang="en-US" sz="1200" kern="1200" dirty="0" smtClean="0">
                <a:solidFill>
                  <a:schemeClr val="tx1"/>
                </a:solidFill>
                <a:effectLst/>
                <a:latin typeface="+mn-lt"/>
                <a:ea typeface="+mn-ea"/>
                <a:cs typeface="+mn-cs"/>
              </a:rPr>
              <a:t>Policy &amp; Procedure Updates </a:t>
            </a:r>
          </a:p>
          <a:p>
            <a:pPr lvl="0"/>
            <a:r>
              <a:rPr lang="en-US" sz="1200" kern="1200" dirty="0" smtClean="0">
                <a:solidFill>
                  <a:schemeClr val="tx1"/>
                </a:solidFill>
                <a:effectLst/>
                <a:latin typeface="+mn-lt"/>
                <a:ea typeface="+mn-ea"/>
                <a:cs typeface="+mn-cs"/>
              </a:rPr>
              <a:t>Training Needs</a:t>
            </a:r>
          </a:p>
          <a:p>
            <a:pPr lvl="0"/>
            <a:r>
              <a:rPr lang="en-US" sz="1200" kern="1200" dirty="0" smtClean="0">
                <a:solidFill>
                  <a:schemeClr val="tx1"/>
                </a:solidFill>
                <a:effectLst/>
                <a:latin typeface="+mn-lt"/>
                <a:ea typeface="+mn-ea"/>
                <a:cs typeface="+mn-cs"/>
              </a:rPr>
              <a:t>Local Program in RE Oversight – A look for efficiency and savings</a:t>
            </a:r>
          </a:p>
          <a:p>
            <a:pPr>
              <a:lnSpc>
                <a:spcPct val="107000"/>
              </a:lnSpc>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General LPA Overview – WHAT’s HAPPENING</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Provide assurances and open forum on how to improve the LP in RE</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Training</a:t>
            </a:r>
          </a:p>
          <a:p>
            <a:pPr marL="742950" marR="0" lvl="1" indent="-285750">
              <a:lnSpc>
                <a:spcPct val="107000"/>
              </a:lnSpc>
              <a:spcBef>
                <a:spcPts val="0"/>
              </a:spcBef>
              <a:spcAft>
                <a:spcPts val="0"/>
              </a:spcAft>
              <a:buFont typeface="Courier New" panose="02070309020205020404" pitchFamily="49" charset="0"/>
              <a:buChar char="o"/>
            </a:pPr>
            <a:r>
              <a:rPr lang="en-US" sz="1100" dirty="0" smtClean="0">
                <a:latin typeface="Calibri" panose="020F0502020204030204" pitchFamily="34" charset="0"/>
                <a:ea typeface="Calibri" panose="020F0502020204030204" pitchFamily="34" charset="0"/>
                <a:cs typeface="Times New Roman" panose="02020603050405020304" pitchFamily="18" charset="0"/>
              </a:rPr>
              <a:t>Results from the test webinar</a:t>
            </a:r>
          </a:p>
          <a:p>
            <a:pPr marL="742950" marR="0" lvl="1" indent="-285750">
              <a:lnSpc>
                <a:spcPct val="107000"/>
              </a:lnSpc>
              <a:spcBef>
                <a:spcPts val="0"/>
              </a:spcBef>
              <a:spcAft>
                <a:spcPts val="0"/>
              </a:spcAft>
              <a:buFont typeface="Courier New" panose="02070309020205020404" pitchFamily="49" charset="0"/>
              <a:buChar char="o"/>
            </a:pPr>
            <a:r>
              <a:rPr lang="en-US" sz="1100" dirty="0" smtClean="0">
                <a:latin typeface="Calibri" panose="020F0502020204030204" pitchFamily="34" charset="0"/>
                <a:ea typeface="Calibri" panose="020F0502020204030204" pitchFamily="34" charset="0"/>
                <a:cs typeface="Times New Roman" panose="02020603050405020304" pitchFamily="18" charset="0"/>
              </a:rPr>
              <a:t>Upcoming trainings</a:t>
            </a:r>
          </a:p>
          <a:p>
            <a:pPr marL="742950" marR="0" lvl="1" indent="-285750">
              <a:lnSpc>
                <a:spcPct val="107000"/>
              </a:lnSpc>
              <a:spcBef>
                <a:spcPts val="0"/>
              </a:spcBef>
              <a:spcAft>
                <a:spcPts val="0"/>
              </a:spcAft>
              <a:buFont typeface="Courier New" panose="02070309020205020404" pitchFamily="49" charset="0"/>
              <a:buChar char="o"/>
            </a:pPr>
            <a:r>
              <a:rPr lang="en-US" sz="1100" dirty="0" smtClean="0">
                <a:latin typeface="Calibri" panose="020F0502020204030204" pitchFamily="34" charset="0"/>
                <a:ea typeface="Calibri" panose="020F0502020204030204" pitchFamily="34" charset="0"/>
                <a:cs typeface="Times New Roman" panose="02020603050405020304" pitchFamily="18" charset="0"/>
              </a:rPr>
              <a:t>What kind of training do you want?</a:t>
            </a: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READS</a:t>
            </a:r>
          </a:p>
          <a:p>
            <a:pPr marL="742950" marR="0" lvl="1" indent="-285750">
              <a:lnSpc>
                <a:spcPct val="107000"/>
              </a:lnSpc>
              <a:spcBef>
                <a:spcPts val="0"/>
              </a:spcBef>
              <a:spcAft>
                <a:spcPts val="0"/>
              </a:spcAft>
              <a:buFont typeface="Courier New" panose="02070309020205020404" pitchFamily="49" charset="0"/>
              <a:buChar char="o"/>
            </a:pPr>
            <a:r>
              <a:rPr lang="en-US" sz="1100" dirty="0" smtClean="0">
                <a:latin typeface="Calibri" panose="020F0502020204030204" pitchFamily="34" charset="0"/>
                <a:ea typeface="Calibri" panose="020F0502020204030204" pitchFamily="34" charset="0"/>
                <a:cs typeface="Times New Roman" panose="02020603050405020304" pitchFamily="18" charset="0"/>
              </a:rPr>
              <a:t>How it’s important</a:t>
            </a:r>
          </a:p>
          <a:p>
            <a:pPr marL="742950" marR="0" lvl="1" indent="-285750">
              <a:lnSpc>
                <a:spcPct val="107000"/>
              </a:lnSpc>
              <a:spcBef>
                <a:spcPts val="0"/>
              </a:spcBef>
              <a:spcAft>
                <a:spcPts val="0"/>
              </a:spcAft>
              <a:buFont typeface="Courier New" panose="02070309020205020404" pitchFamily="49" charset="0"/>
              <a:buChar char="o"/>
            </a:pPr>
            <a:r>
              <a:rPr lang="en-US" sz="1100" dirty="0" smtClean="0">
                <a:latin typeface="Calibri" panose="020F0502020204030204" pitchFamily="34" charset="0"/>
                <a:ea typeface="Calibri" panose="020F0502020204030204" pitchFamily="34" charset="0"/>
                <a:cs typeface="Times New Roman" panose="02020603050405020304" pitchFamily="18" charset="0"/>
              </a:rPr>
              <a:t>Upcoming training</a:t>
            </a:r>
          </a:p>
          <a:p>
            <a:pPr marL="742950" marR="0" lvl="1" indent="-285750">
              <a:lnSpc>
                <a:spcPct val="107000"/>
              </a:lnSpc>
              <a:spcBef>
                <a:spcPts val="0"/>
              </a:spcBef>
              <a:spcAft>
                <a:spcPts val="0"/>
              </a:spcAft>
              <a:buFont typeface="Courier New" panose="02070309020205020404" pitchFamily="49" charset="0"/>
              <a:buChar char="o"/>
            </a:pPr>
            <a:r>
              <a:rPr lang="en-US" sz="1100" dirty="0" smtClean="0">
                <a:latin typeface="Calibri" panose="020F0502020204030204" pitchFamily="34" charset="0"/>
                <a:ea typeface="Calibri" panose="020F0502020204030204" pitchFamily="34" charset="0"/>
                <a:cs typeface="Times New Roman" panose="02020603050405020304" pitchFamily="18" charset="0"/>
              </a:rPr>
              <a:t>How it will help LPAs, consultants and oversight</a:t>
            </a: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Relocation</a:t>
            </a: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PR</a:t>
            </a: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License Agreements</a:t>
            </a: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Consultant – approval process</a:t>
            </a: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Oversight </a:t>
            </a:r>
            <a:r>
              <a:rPr lang="en-US" sz="1100" dirty="0" smtClean="0">
                <a:latin typeface="Calibri" panose="020F0502020204030204" pitchFamily="34" charset="0"/>
                <a:ea typeface="Calibri" panose="020F0502020204030204" pitchFamily="34" charset="0"/>
                <a:cs typeface="Times New Roman" panose="02020603050405020304" pitchFamily="18" charset="0"/>
              </a:rPr>
              <a:t>improvements/suggestions</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Give us your feedback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a:t>
            </a:fld>
            <a:endParaRPr lang="en-US"/>
          </a:p>
        </p:txBody>
      </p:sp>
    </p:spTree>
    <p:extLst>
      <p:ext uri="{BB962C8B-B14F-4D97-AF65-F5344CB8AC3E}">
        <p14:creationId xmlns:p14="http://schemas.microsoft.com/office/powerpoint/2010/main" val="276457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20</a:t>
            </a:fld>
            <a:endParaRPr lang="en-US"/>
          </a:p>
        </p:txBody>
      </p:sp>
    </p:spTree>
    <p:extLst>
      <p:ext uri="{BB962C8B-B14F-4D97-AF65-F5344CB8AC3E}">
        <p14:creationId xmlns:p14="http://schemas.microsoft.com/office/powerpoint/2010/main" val="334556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smtClean="0">
                <a:latin typeface="Calibri" panose="020F0502020204030204" pitchFamily="34" charset="0"/>
                <a:ea typeface="Calibri" panose="020F0502020204030204" pitchFamily="34" charset="0"/>
                <a:cs typeface="Times New Roman" panose="02020603050405020304" pitchFamily="18" charset="0"/>
              </a:rPr>
              <a:t>Relocation</a:t>
            </a: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latin typeface="Calibri" panose="020F0502020204030204" pitchFamily="34" charset="0"/>
                <a:ea typeface="Calibri" panose="020F0502020204030204" pitchFamily="34" charset="0"/>
                <a:cs typeface="Times New Roman" panose="02020603050405020304" pitchFamily="18" charset="0"/>
              </a:rPr>
              <a:t>PR</a:t>
            </a: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latin typeface="Calibri" panose="020F0502020204030204" pitchFamily="34" charset="0"/>
                <a:ea typeface="Calibri" panose="020F0502020204030204" pitchFamily="34" charset="0"/>
                <a:cs typeface="Times New Roman" panose="02020603050405020304" pitchFamily="18" charset="0"/>
              </a:rPr>
              <a:t>License </a:t>
            </a:r>
            <a:r>
              <a:rPr lang="en-US" sz="1200" dirty="0" smtClean="0">
                <a:latin typeface="Calibri" panose="020F0502020204030204" pitchFamily="34" charset="0"/>
                <a:ea typeface="Calibri" panose="020F0502020204030204" pitchFamily="34" charset="0"/>
                <a:cs typeface="Times New Roman" panose="02020603050405020304" pitchFamily="18" charset="0"/>
              </a:rPr>
              <a:t>Agreements</a:t>
            </a: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latin typeface="Calibri" panose="020F0502020204030204" pitchFamily="34" charset="0"/>
                <a:ea typeface="Calibri" panose="020F0502020204030204" pitchFamily="34" charset="0"/>
                <a:cs typeface="Times New Roman" panose="02020603050405020304" pitchFamily="18" charset="0"/>
              </a:rPr>
              <a:t>Consultant – approval </a:t>
            </a:r>
            <a:r>
              <a:rPr lang="en-US" sz="1200" dirty="0" smtClean="0">
                <a:latin typeface="Calibri" panose="020F0502020204030204" pitchFamily="34" charset="0"/>
                <a:ea typeface="Calibri" panose="020F0502020204030204" pitchFamily="34" charset="0"/>
                <a:cs typeface="Times New Roman" panose="02020603050405020304" pitchFamily="18" charset="0"/>
              </a:rPr>
              <a:t>process</a:t>
            </a: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latin typeface="Calibri" panose="020F0502020204030204" pitchFamily="34" charset="0"/>
                <a:ea typeface="Calibri" panose="020F0502020204030204" pitchFamily="34" charset="0"/>
                <a:cs typeface="Times New Roman" panose="02020603050405020304" pitchFamily="18" charset="0"/>
              </a:rPr>
              <a:t>Oversight </a:t>
            </a:r>
            <a:r>
              <a:rPr lang="en-US" sz="1200" dirty="0" smtClean="0">
                <a:latin typeface="Calibri" panose="020F0502020204030204" pitchFamily="34" charset="0"/>
                <a:ea typeface="Calibri" panose="020F0502020204030204" pitchFamily="34" charset="0"/>
                <a:cs typeface="Times New Roman" panose="02020603050405020304" pitchFamily="18" charset="0"/>
              </a:rPr>
              <a:t>improvements/suggestions</a:t>
            </a: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latin typeface="Calibri" panose="020F0502020204030204" pitchFamily="34" charset="0"/>
                <a:ea typeface="Calibri" panose="020F0502020204030204" pitchFamily="34" charset="0"/>
                <a:cs typeface="Times New Roman" panose="02020603050405020304" pitchFamily="18" charset="0"/>
              </a:rPr>
              <a:t>Give </a:t>
            </a:r>
            <a:r>
              <a:rPr lang="en-US" sz="1200" dirty="0" smtClean="0">
                <a:latin typeface="Calibri" panose="020F0502020204030204" pitchFamily="34" charset="0"/>
                <a:ea typeface="Calibri" panose="020F0502020204030204" pitchFamily="34" charset="0"/>
                <a:cs typeface="Times New Roman" panose="02020603050405020304" pitchFamily="18" charset="0"/>
              </a:rPr>
              <a:t>us your feedback</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21</a:t>
            </a:fld>
            <a:endParaRPr lang="en-US"/>
          </a:p>
        </p:txBody>
      </p:sp>
    </p:spTree>
    <p:extLst>
      <p:ext uri="{BB962C8B-B14F-4D97-AF65-F5344CB8AC3E}">
        <p14:creationId xmlns:p14="http://schemas.microsoft.com/office/powerpoint/2010/main" val="253519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Policy</a:t>
            </a:r>
            <a:r>
              <a:rPr lang="en-US" baseline="0" dirty="0" smtClean="0"/>
              <a:t> is in DRAFT form</a:t>
            </a:r>
            <a:endParaRPr lang="en-US" dirty="0" smtClean="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22</a:t>
            </a:fld>
            <a:endParaRPr lang="en-US"/>
          </a:p>
        </p:txBody>
      </p:sp>
    </p:spTree>
    <p:extLst>
      <p:ext uri="{BB962C8B-B14F-4D97-AF65-F5344CB8AC3E}">
        <p14:creationId xmlns:p14="http://schemas.microsoft.com/office/powerpoint/2010/main" val="2883136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23</a:t>
            </a:fld>
            <a:endParaRPr lang="en-US"/>
          </a:p>
        </p:txBody>
      </p:sp>
    </p:spTree>
    <p:extLst>
      <p:ext uri="{BB962C8B-B14F-4D97-AF65-F5344CB8AC3E}">
        <p14:creationId xmlns:p14="http://schemas.microsoft.com/office/powerpoint/2010/main" val="2771324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policy has been  extensively studied,</a:t>
            </a:r>
            <a:r>
              <a:rPr lang="en-US" baseline="0" dirty="0" smtClean="0"/>
              <a:t> been through many re-iterations and has now finally been </a:t>
            </a:r>
            <a:r>
              <a:rPr lang="en-US" dirty="0" smtClean="0"/>
              <a:t>approved</a:t>
            </a:r>
          </a:p>
          <a:p>
            <a:endParaRPr lang="en-US" dirty="0" smtClean="0"/>
          </a:p>
          <a:p>
            <a:r>
              <a:rPr lang="en-US" dirty="0" smtClean="0"/>
              <a:t>But has not yet been </a:t>
            </a:r>
            <a:r>
              <a:rPr lang="en-US" dirty="0" err="1" smtClean="0"/>
              <a:t>introducted</a:t>
            </a:r>
            <a:r>
              <a:rPr lang="en-US" dirty="0" smtClean="0"/>
              <a:t> to the local program</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24</a:t>
            </a:fld>
            <a:endParaRPr lang="en-US"/>
          </a:p>
        </p:txBody>
      </p:sp>
    </p:spTree>
    <p:extLst>
      <p:ext uri="{BB962C8B-B14F-4D97-AF65-F5344CB8AC3E}">
        <p14:creationId xmlns:p14="http://schemas.microsoft.com/office/powerpoint/2010/main" val="28736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
                <a:schemeClr val="tx2"/>
              </a:buClr>
            </a:pPr>
            <a:r>
              <a:rPr lang="en-US" sz="2400" b="1" dirty="0" smtClean="0">
                <a:solidFill>
                  <a:schemeClr val="tx2"/>
                </a:solidFill>
              </a:rPr>
              <a:t>Refer to the LPA RE manual 6.3.4 Clear Title for details.</a:t>
            </a:r>
          </a:p>
          <a:p>
            <a:pPr lvl="1">
              <a:buClr>
                <a:schemeClr val="tx2"/>
              </a:buClr>
            </a:pPr>
            <a:r>
              <a:rPr lang="en-US" sz="2000" dirty="0" smtClean="0">
                <a:solidFill>
                  <a:schemeClr val="tx2"/>
                </a:solidFill>
              </a:rPr>
              <a:t>Is a sub-section of </a:t>
            </a:r>
            <a:r>
              <a:rPr lang="en-US" sz="2000" dirty="0" err="1" smtClean="0">
                <a:solidFill>
                  <a:schemeClr val="tx2"/>
                </a:solidFill>
              </a:rPr>
              <a:t>WisDOT’s</a:t>
            </a:r>
            <a:r>
              <a:rPr lang="en-US" sz="2000" dirty="0" smtClean="0">
                <a:solidFill>
                  <a:schemeClr val="tx2"/>
                </a:solidFill>
              </a:rPr>
              <a:t> Real Estate Program Manual (REPM)</a:t>
            </a:r>
          </a:p>
          <a:p>
            <a:pPr lvl="1">
              <a:buClr>
                <a:schemeClr val="tx2"/>
              </a:buClr>
            </a:pPr>
            <a:r>
              <a:rPr lang="en-US" sz="2000" b="1" dirty="0" smtClean="0">
                <a:solidFill>
                  <a:schemeClr val="tx2"/>
                </a:solidFill>
              </a:rPr>
              <a:t>Link: </a:t>
            </a:r>
            <a:r>
              <a:rPr lang="en-US" sz="2000" b="1" u="sng" dirty="0" smtClean="0">
                <a:solidFill>
                  <a:schemeClr val="tx1"/>
                </a:solidFill>
                <a:hlinkClick r:id="rId3"/>
              </a:rPr>
              <a:t>http://wisconsindot.gov/Pages/doing-bus/eng-consultants/cnslt-rsrces/re/lpa-manual.aspx</a:t>
            </a:r>
            <a:endParaRPr lang="en-US" sz="2000" b="1" u="sng" dirty="0" smtClean="0">
              <a:solidFill>
                <a:schemeClr val="tx1"/>
              </a:solidFill>
            </a:endParaRPr>
          </a:p>
          <a:p>
            <a:pPr marL="402336" lvl="1" indent="0">
              <a:buClr>
                <a:schemeClr val="tx2"/>
              </a:buClr>
              <a:buNone/>
            </a:pPr>
            <a:endParaRPr lang="en-US" sz="1600" dirty="0" smtClean="0">
              <a:solidFill>
                <a:schemeClr val="tx2"/>
              </a:solidFill>
            </a:endParaRPr>
          </a:p>
          <a:p>
            <a:pPr>
              <a:buClr>
                <a:schemeClr val="tx2"/>
              </a:buClr>
            </a:pPr>
            <a:r>
              <a:rPr lang="en-US" sz="2400" b="1" dirty="0" err="1" smtClean="0">
                <a:solidFill>
                  <a:schemeClr val="tx2"/>
                </a:solidFill>
              </a:rPr>
              <a:t>WisDOT’s</a:t>
            </a:r>
            <a:r>
              <a:rPr lang="en-US" sz="2400" b="1" dirty="0" smtClean="0">
                <a:solidFill>
                  <a:schemeClr val="tx2"/>
                </a:solidFill>
              </a:rPr>
              <a:t> policy is to obtain a partial release of mortgage (or lien release) on all acquisitions, </a:t>
            </a:r>
            <a:r>
              <a:rPr lang="en-US" sz="2000" b="1" i="1" dirty="0" smtClean="0">
                <a:solidFill>
                  <a:schemeClr val="tx2"/>
                </a:solidFill>
              </a:rPr>
              <a:t>except for temporary limited easements (TLE).</a:t>
            </a:r>
          </a:p>
          <a:p>
            <a:pPr lvl="1">
              <a:buClr>
                <a:schemeClr val="tx2"/>
              </a:buClr>
            </a:pPr>
            <a:r>
              <a:rPr lang="en-US" sz="2000" dirty="0" smtClean="0">
                <a:solidFill>
                  <a:schemeClr val="tx2"/>
                </a:solidFill>
              </a:rPr>
              <a:t>The policy applies regardless of the complexity or dollar amount</a:t>
            </a:r>
          </a:p>
          <a:p>
            <a:pPr lvl="1">
              <a:buClr>
                <a:schemeClr val="tx2"/>
              </a:buClr>
            </a:pPr>
            <a:r>
              <a:rPr lang="en-US" sz="2000" dirty="0" smtClean="0">
                <a:solidFill>
                  <a:schemeClr val="tx2"/>
                </a:solidFill>
              </a:rPr>
              <a:t>Obtaining clear title benefits not only the property owner</a:t>
            </a:r>
          </a:p>
          <a:p>
            <a:pPr lvl="1">
              <a:buClr>
                <a:schemeClr val="tx2"/>
              </a:buClr>
            </a:pPr>
            <a:r>
              <a:rPr lang="en-US" sz="2000" dirty="0" smtClean="0">
                <a:solidFill>
                  <a:schemeClr val="tx2"/>
                </a:solidFill>
              </a:rPr>
              <a:t>Protects the resulting highway facility and the traveling public.</a:t>
            </a:r>
          </a:p>
          <a:p>
            <a:pPr marL="402336" lvl="1" indent="0">
              <a:buClr>
                <a:schemeClr val="tx2"/>
              </a:buClr>
              <a:buNone/>
            </a:pPr>
            <a:endParaRPr lang="en-US" sz="2000" dirty="0" smtClean="0">
              <a:solidFill>
                <a:schemeClr val="tx2"/>
              </a:solidFill>
            </a:endParaRPr>
          </a:p>
          <a:p>
            <a:pPr>
              <a:buClr>
                <a:schemeClr val="tx2"/>
              </a:buClr>
            </a:pPr>
            <a:r>
              <a:rPr lang="en-US" sz="2400" b="1" dirty="0" smtClean="0">
                <a:solidFill>
                  <a:schemeClr val="tx2"/>
                </a:solidFill>
              </a:rPr>
              <a:t>Sometimes a PARTIAL RELEASE OF MORTGAGE is not viable</a:t>
            </a:r>
          </a:p>
          <a:p>
            <a:pPr lvl="1">
              <a:buClr>
                <a:schemeClr val="tx2"/>
              </a:buClr>
            </a:pPr>
            <a:r>
              <a:rPr lang="en-US" sz="2000" dirty="0" smtClean="0">
                <a:solidFill>
                  <a:schemeClr val="tx2"/>
                </a:solidFill>
              </a:rPr>
              <a:t>A jurisdictional offer (JO) is the acceptable alternative.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25</a:t>
            </a:fld>
            <a:endParaRPr lang="en-US"/>
          </a:p>
        </p:txBody>
      </p:sp>
    </p:spTree>
    <p:extLst>
      <p:ext uri="{BB962C8B-B14F-4D97-AF65-F5344CB8AC3E}">
        <p14:creationId xmlns:p14="http://schemas.microsoft.com/office/powerpoint/2010/main" val="837775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82296" indent="0">
              <a:buClr>
                <a:schemeClr val="tx2"/>
              </a:buClr>
              <a:buNone/>
            </a:pPr>
            <a:r>
              <a:rPr lang="en-US" sz="1400" b="1" dirty="0" smtClean="0">
                <a:solidFill>
                  <a:schemeClr val="tx2"/>
                </a:solidFill>
              </a:rPr>
              <a:t>Clear title protects the highway in two ways. Protection from:</a:t>
            </a:r>
          </a:p>
          <a:p>
            <a:pPr marL="425196" indent="-342900">
              <a:buClr>
                <a:schemeClr val="tx2"/>
              </a:buClr>
              <a:buFont typeface="+mj-lt"/>
              <a:buAutoNum type="arabicPeriod"/>
            </a:pPr>
            <a:r>
              <a:rPr lang="en-US" sz="1400" b="1" dirty="0" smtClean="0">
                <a:solidFill>
                  <a:schemeClr val="tx2"/>
                </a:solidFill>
              </a:rPr>
              <a:t>Mortgage foreclosure action, </a:t>
            </a:r>
            <a:r>
              <a:rPr lang="en-US" sz="1200" i="1" dirty="0" smtClean="0">
                <a:solidFill>
                  <a:schemeClr val="tx2"/>
                </a:solidFill>
              </a:rPr>
              <a:t>(any portion of the property previously conveyed to the project sponsor (LPA) for highway purposes would be “cut off” during the subsequent sheriff’s sale, leaving the sheriff sale purchaser with unencumbered title to the </a:t>
            </a:r>
            <a:r>
              <a:rPr lang="en-US" sz="1200" i="1" u="sng" dirty="0" smtClean="0">
                <a:solidFill>
                  <a:schemeClr val="tx2"/>
                </a:solidFill>
              </a:rPr>
              <a:t>whole</a:t>
            </a:r>
            <a:r>
              <a:rPr lang="en-US" sz="1200" i="1" dirty="0" smtClean="0">
                <a:solidFill>
                  <a:schemeClr val="tx2"/>
                </a:solidFill>
              </a:rPr>
              <a:t> property. The consequence to the highway facility, is that the LPA’s conveyance gets nullified, by operation of law, as though it never occurred)</a:t>
            </a:r>
          </a:p>
          <a:p>
            <a:pPr marL="425196" indent="-342900">
              <a:buClr>
                <a:schemeClr val="tx2"/>
              </a:buClr>
              <a:buFont typeface="+mj-lt"/>
              <a:buAutoNum type="arabicPeriod"/>
            </a:pPr>
            <a:r>
              <a:rPr lang="en-US" sz="1400" b="1" dirty="0" smtClean="0">
                <a:solidFill>
                  <a:schemeClr val="tx2"/>
                </a:solidFill>
              </a:rPr>
              <a:t> Lender can enforce its legal right to bring an action for possession,</a:t>
            </a:r>
            <a:r>
              <a:rPr lang="en-US" sz="1200" b="1" dirty="0" smtClean="0">
                <a:solidFill>
                  <a:schemeClr val="tx2"/>
                </a:solidFill>
              </a:rPr>
              <a:t> </a:t>
            </a:r>
            <a:r>
              <a:rPr lang="en-US" sz="1200" i="1" dirty="0" smtClean="0">
                <a:solidFill>
                  <a:schemeClr val="tx2"/>
                </a:solidFill>
              </a:rPr>
              <a:t>(when the landowner sells or conveys a portion of the land secured by a mortgage without first obtaining the lender’s consent, the conveyance permits the lender to accelerate the borrower’s debt and bring a foreclosure action)</a:t>
            </a:r>
          </a:p>
          <a:p>
            <a:pPr marL="425196" indent="-342900">
              <a:buClr>
                <a:schemeClr val="tx2"/>
              </a:buClr>
              <a:buFont typeface="+mj-lt"/>
              <a:buAutoNum type="arabicPeriod"/>
            </a:pPr>
            <a:endParaRPr lang="en-US" sz="1100" b="1" dirty="0" smtClean="0">
              <a:solidFill>
                <a:schemeClr val="tx2"/>
              </a:solidFill>
            </a:endParaRPr>
          </a:p>
          <a:p>
            <a:pPr marL="82296" indent="0">
              <a:buClr>
                <a:schemeClr val="tx2"/>
              </a:buClr>
              <a:buNone/>
            </a:pPr>
            <a:r>
              <a:rPr lang="en-US" sz="1400" b="1" dirty="0" smtClean="0">
                <a:solidFill>
                  <a:srgbClr val="C00000"/>
                </a:solidFill>
              </a:rPr>
              <a:t>In either scenario, the LPA’s interest in the highway is threatened, and the highway itself is left subject to the superior legal rights of others.</a:t>
            </a:r>
            <a:endParaRPr lang="en-US" sz="1400" dirty="0" smtClean="0">
              <a:solidFill>
                <a:srgbClr val="C00000"/>
              </a:solidFill>
            </a:endParaRPr>
          </a:p>
          <a:p>
            <a:endParaRPr lang="en-US" sz="1200" b="1"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WARNING TO MUNCIPALITY:</a:t>
            </a:r>
            <a:r>
              <a:rPr lang="en-US" sz="1200" b="1" kern="1200" dirty="0" smtClean="0">
                <a:solidFill>
                  <a:schemeClr val="tx1"/>
                </a:solidFill>
                <a:effectLst/>
                <a:latin typeface="+mn-lt"/>
                <a:ea typeface="+mn-ea"/>
                <a:cs typeface="+mn-cs"/>
              </a:rPr>
              <a:t> Securing clear title to lands encumbered by mortgages or liens protects the highway in two ways.  First, if a land owner/borrower falls behind on their mortgage payments, the lender may commence a mortgage foreclosure action, which, if the arrearage is not timely cured, may lead to the sale of the property at sheriff’s sale.  Any portion of the property previously conveyed to the project sponsor (LPA) for highway purposes would be “cut off” during the subsequent sheriff’s sale, leaving the sheriff sale purchaser with unencumbered title to the </a:t>
            </a:r>
            <a:r>
              <a:rPr lang="en-US" sz="1200" b="1" u="sng" kern="1200" dirty="0" smtClean="0">
                <a:solidFill>
                  <a:schemeClr val="tx1"/>
                </a:solidFill>
                <a:effectLst/>
                <a:latin typeface="+mn-lt"/>
                <a:ea typeface="+mn-ea"/>
                <a:cs typeface="+mn-cs"/>
              </a:rPr>
              <a:t>whole</a:t>
            </a:r>
            <a:r>
              <a:rPr lang="en-US" sz="1200" b="1" kern="1200" dirty="0" smtClean="0">
                <a:solidFill>
                  <a:schemeClr val="tx1"/>
                </a:solidFill>
                <a:effectLst/>
                <a:latin typeface="+mn-lt"/>
                <a:ea typeface="+mn-ea"/>
                <a:cs typeface="+mn-cs"/>
              </a:rPr>
              <a:t> property. The consequence to the highway facility, is that the LPA’s conveyance gets nullified, by operation of law, as though it never occurred.</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Failing to secure mortgage or lien releases (or subordinations) creates the unwelcome circumstance where the lender can enforce its legal right to bring an action for possession, by declaring a breach of the mortgage’s “due-on-sale; due on transfer” clause.   When the landowner sells or conveys a portion of the land secured by a mortgage without first obtaining the lender’s consent, the conveyance permits the lender to accelerate the borrower’s debt and bring a foreclosure action.  As described earlier, a successful foreclosure action leaves the sheriff sale purchaser in possession of the property, free and clear of any earlier conveyance to the LPA.  In either scenario, the LPA’s interest in the highway is threatened, and the highway itself is left subject to the superior legal rights of others.</a:t>
            </a:r>
            <a:endParaRPr lang="en-US" sz="14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26</a:t>
            </a:fld>
            <a:endParaRPr lang="en-US"/>
          </a:p>
        </p:txBody>
      </p:sp>
    </p:spTree>
    <p:extLst>
      <p:ext uri="{BB962C8B-B14F-4D97-AF65-F5344CB8AC3E}">
        <p14:creationId xmlns:p14="http://schemas.microsoft.com/office/powerpoint/2010/main" val="305806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82296" indent="0">
              <a:buClr>
                <a:schemeClr val="tx2"/>
              </a:buClr>
              <a:buFont typeface="+mj-lt"/>
              <a:buNone/>
            </a:pPr>
            <a:r>
              <a:rPr lang="en-US" sz="2400" b="1" dirty="0" smtClean="0">
                <a:solidFill>
                  <a:schemeClr val="tx2"/>
                </a:solidFill>
              </a:rPr>
              <a:t>So</a:t>
            </a:r>
            <a:r>
              <a:rPr lang="en-US" sz="2400" b="1" baseline="0" dirty="0" smtClean="0">
                <a:solidFill>
                  <a:schemeClr val="tx2"/>
                </a:solidFill>
              </a:rPr>
              <a:t> LPA can get </a:t>
            </a:r>
            <a:r>
              <a:rPr lang="en-US" sz="2400" b="1" baseline="0" dirty="0" err="1" smtClean="0">
                <a:solidFill>
                  <a:schemeClr val="tx2"/>
                </a:solidFill>
              </a:rPr>
              <a:t>consistant</a:t>
            </a:r>
            <a:r>
              <a:rPr lang="en-US" sz="2400" b="1" baseline="0" dirty="0" smtClean="0">
                <a:solidFill>
                  <a:schemeClr val="tx2"/>
                </a:solidFill>
              </a:rPr>
              <a:t> and </a:t>
            </a:r>
            <a:r>
              <a:rPr lang="en-US" sz="2400" b="1" baseline="0" dirty="0" err="1" smtClean="0">
                <a:solidFill>
                  <a:schemeClr val="tx2"/>
                </a:solidFill>
              </a:rPr>
              <a:t>comparible</a:t>
            </a:r>
            <a:r>
              <a:rPr lang="en-US" sz="2400" b="1" baseline="0" dirty="0" smtClean="0">
                <a:solidFill>
                  <a:schemeClr val="tx2"/>
                </a:solidFill>
              </a:rPr>
              <a:t> bids for acquisition</a:t>
            </a:r>
          </a:p>
          <a:p>
            <a:pPr marL="82296" indent="0">
              <a:buClr>
                <a:schemeClr val="tx2"/>
              </a:buClr>
              <a:buFont typeface="+mj-lt"/>
              <a:buNone/>
            </a:pPr>
            <a:endParaRPr lang="en-US" sz="2400" b="1" dirty="0" smtClean="0">
              <a:solidFill>
                <a:schemeClr val="tx2"/>
              </a:solidFill>
            </a:endParaRPr>
          </a:p>
          <a:p>
            <a:pPr marL="539496" indent="-457200">
              <a:buClr>
                <a:schemeClr val="tx2"/>
              </a:buClr>
              <a:buFont typeface="+mj-lt"/>
              <a:buAutoNum type="arabicPeriod"/>
            </a:pPr>
            <a:r>
              <a:rPr lang="en-US" sz="2400" b="1" dirty="0" smtClean="0">
                <a:solidFill>
                  <a:schemeClr val="tx2"/>
                </a:solidFill>
              </a:rPr>
              <a:t>Be clear with potential negotiation consultants their bids should cover ALL aspects of ROW acquisition especially:</a:t>
            </a:r>
          </a:p>
          <a:p>
            <a:pPr marL="813816" lvl="1" indent="-457200">
              <a:buClr>
                <a:schemeClr val="tx2"/>
              </a:buClr>
              <a:buFont typeface="Wingdings" panose="05000000000000000000" pitchFamily="2" charset="2"/>
              <a:buChar char="Ø"/>
            </a:pPr>
            <a:r>
              <a:rPr lang="en-US" sz="2000" dirty="0" smtClean="0">
                <a:solidFill>
                  <a:schemeClr val="tx2"/>
                </a:solidFill>
              </a:rPr>
              <a:t>Title updates as needed</a:t>
            </a:r>
          </a:p>
          <a:p>
            <a:pPr marL="813816" lvl="1" indent="-457200">
              <a:buClr>
                <a:schemeClr val="tx2"/>
              </a:buClr>
              <a:buFont typeface="Wingdings" panose="05000000000000000000" pitchFamily="2" charset="2"/>
              <a:buChar char="Ø"/>
            </a:pPr>
            <a:r>
              <a:rPr lang="en-US" sz="2000" dirty="0" smtClean="0">
                <a:solidFill>
                  <a:schemeClr val="tx2"/>
                </a:solidFill>
              </a:rPr>
              <a:t>Partial releases of mortgages and/or subordination agreements</a:t>
            </a:r>
          </a:p>
          <a:p>
            <a:pPr marL="813816" lvl="1" indent="-457200">
              <a:buClr>
                <a:schemeClr val="tx2"/>
              </a:buClr>
              <a:buFont typeface="Wingdings" panose="05000000000000000000" pitchFamily="2" charset="2"/>
              <a:buChar char="Ø"/>
            </a:pPr>
            <a:r>
              <a:rPr lang="en-US" sz="2000" dirty="0" smtClean="0">
                <a:solidFill>
                  <a:schemeClr val="tx2"/>
                </a:solidFill>
              </a:rPr>
              <a:t>Condemnation process</a:t>
            </a:r>
          </a:p>
          <a:p>
            <a:pPr marL="356616" lvl="1" indent="0">
              <a:buClr>
                <a:schemeClr val="tx2"/>
              </a:buClr>
              <a:buNone/>
            </a:pPr>
            <a:endParaRPr lang="en-US" sz="2000" b="1" dirty="0" smtClean="0">
              <a:solidFill>
                <a:schemeClr val="tx2"/>
              </a:solidFill>
            </a:endParaRPr>
          </a:p>
          <a:p>
            <a:pPr marL="539496" lvl="1" indent="-457200">
              <a:spcBef>
                <a:spcPts val="600"/>
              </a:spcBef>
              <a:buClr>
                <a:schemeClr val="tx2"/>
              </a:buClr>
              <a:buSzPct val="80000"/>
              <a:buFont typeface="+mj-lt"/>
              <a:buAutoNum type="arabicPeriod" startAt="2"/>
            </a:pPr>
            <a:r>
              <a:rPr lang="en-US" sz="2400" b="1" dirty="0" smtClean="0">
                <a:solidFill>
                  <a:schemeClr val="tx2"/>
                </a:solidFill>
              </a:rPr>
              <a:t>LPA should make clear title an item on the Start-up Meeting agenda</a:t>
            </a:r>
          </a:p>
          <a:p>
            <a:pPr marL="699516" lvl="1" indent="-342900">
              <a:buClr>
                <a:schemeClr val="tx2"/>
              </a:buClr>
              <a:buFont typeface="Wingdings" panose="05000000000000000000" pitchFamily="2" charset="2"/>
              <a:buChar char="Ø"/>
            </a:pPr>
            <a:r>
              <a:rPr lang="en-US" sz="2000" dirty="0" smtClean="0">
                <a:solidFill>
                  <a:schemeClr val="tx2"/>
                </a:solidFill>
              </a:rPr>
              <a:t>Have a copy of the titles for the proposed parcels available</a:t>
            </a:r>
          </a:p>
          <a:p>
            <a:pPr marL="699516" lvl="1" indent="-342900">
              <a:buClr>
                <a:schemeClr val="tx2"/>
              </a:buClr>
              <a:buFont typeface="Wingdings" panose="05000000000000000000" pitchFamily="2" charset="2"/>
              <a:buChar char="Ø"/>
            </a:pPr>
            <a:r>
              <a:rPr lang="en-US" sz="2000" dirty="0" smtClean="0">
                <a:solidFill>
                  <a:schemeClr val="tx2"/>
                </a:solidFill>
              </a:rPr>
              <a:t>Have already reviewed the titles for the proposed parcels ahead of meeting</a:t>
            </a:r>
          </a:p>
          <a:p>
            <a:pPr marL="699516" lvl="1" indent="-342900">
              <a:buClr>
                <a:schemeClr val="tx2"/>
              </a:buClr>
              <a:buFont typeface="Wingdings" panose="05000000000000000000" pitchFamily="2" charset="2"/>
              <a:buChar char="Ø"/>
            </a:pPr>
            <a:r>
              <a:rPr lang="en-US" sz="2000" dirty="0" smtClean="0">
                <a:solidFill>
                  <a:schemeClr val="tx2"/>
                </a:solidFill>
              </a:rPr>
              <a:t>Be prepared to discuss parcels and if there looks to be any possible issues</a:t>
            </a: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IMPORTANT:</a:t>
            </a:r>
            <a:endParaRPr lang="en-US"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LPA should be sure to have the matter of clear title as an agenda item for the Start-Up Meeting. The LPA should either have obtained a copy of the titles for the proposed parcels from the designers or order copies themselves. The title search should not be more than six months old and should go back in time at least 60 years.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LPA should notify any potential negotiation consultants that obtaining partial releases of mortgages, subordination agreements, or required condemnation should be considered when bidding on its project(s).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following process applies only when </a:t>
            </a:r>
            <a:r>
              <a:rPr lang="en-US" sz="1200" b="1" u="sng" kern="1200" dirty="0" smtClean="0">
                <a:solidFill>
                  <a:schemeClr val="tx1"/>
                </a:solidFill>
                <a:effectLst/>
                <a:latin typeface="+mn-lt"/>
                <a:ea typeface="+mn-ea"/>
                <a:cs typeface="+mn-cs"/>
              </a:rPr>
              <a:t>NO</a:t>
            </a:r>
            <a:r>
              <a:rPr lang="en-US" sz="1200" b="1" kern="1200" dirty="0" smtClean="0">
                <a:solidFill>
                  <a:schemeClr val="tx1"/>
                </a:solidFill>
                <a:effectLst/>
                <a:latin typeface="+mn-lt"/>
                <a:ea typeface="+mn-ea"/>
                <a:cs typeface="+mn-cs"/>
              </a:rPr>
              <a:t> federal or state funds are in real estate acquisition.</a:t>
            </a:r>
            <a:endParaRPr lang="en-US" sz="14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27</a:t>
            </a:fld>
            <a:endParaRPr lang="en-US"/>
          </a:p>
        </p:txBody>
      </p:sp>
    </p:spTree>
    <p:extLst>
      <p:ext uri="{BB962C8B-B14F-4D97-AF65-F5344CB8AC3E}">
        <p14:creationId xmlns:p14="http://schemas.microsoft.com/office/powerpoint/2010/main" val="3186902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2296" indent="0">
              <a:buNone/>
            </a:pPr>
            <a:r>
              <a:rPr lang="en-US" sz="1200" b="1" dirty="0" smtClean="0">
                <a:solidFill>
                  <a:schemeClr val="tx2"/>
                </a:solidFill>
              </a:rPr>
              <a:t>Risk Assessment</a:t>
            </a:r>
            <a:endParaRPr lang="en-US" sz="1200" dirty="0" smtClean="0">
              <a:solidFill>
                <a:schemeClr val="tx2"/>
              </a:solidFill>
            </a:endParaRPr>
          </a:p>
          <a:p>
            <a:pPr marL="82296" indent="0">
              <a:buNone/>
            </a:pPr>
            <a:r>
              <a:rPr lang="en-US" sz="1200" dirty="0" smtClean="0">
                <a:solidFill>
                  <a:schemeClr val="tx2"/>
                </a:solidFill>
              </a:rPr>
              <a:t>If </a:t>
            </a:r>
            <a:r>
              <a:rPr lang="en-US" sz="1200" b="1" u="sng" dirty="0" smtClean="0">
                <a:solidFill>
                  <a:schemeClr val="tx2"/>
                </a:solidFill>
              </a:rPr>
              <a:t>acquisition is</a:t>
            </a:r>
            <a:r>
              <a:rPr lang="en-US" sz="1200" u="sng" dirty="0" smtClean="0">
                <a:solidFill>
                  <a:schemeClr val="tx2"/>
                </a:solidFill>
              </a:rPr>
              <a:t> </a:t>
            </a:r>
            <a:r>
              <a:rPr lang="en-US" sz="1200" b="1" u="sng" dirty="0" smtClean="0">
                <a:solidFill>
                  <a:schemeClr val="tx2"/>
                </a:solidFill>
              </a:rPr>
              <a:t>nominal (under $10,000) and considered minor/insignificant and not complex</a:t>
            </a:r>
            <a:r>
              <a:rPr lang="en-US" sz="1200" dirty="0" smtClean="0">
                <a:solidFill>
                  <a:schemeClr val="tx2"/>
                </a:solidFill>
              </a:rPr>
              <a:t>, the LPA may choose to acquire the property without all of the encumbrances on the property being alleviated. </a:t>
            </a:r>
          </a:p>
          <a:p>
            <a:pPr marL="82296" indent="0">
              <a:buNone/>
            </a:pPr>
            <a:r>
              <a:rPr lang="en-US" sz="1200" b="1" dirty="0" smtClean="0">
                <a:solidFill>
                  <a:schemeClr val="tx2"/>
                </a:solidFill>
              </a:rPr>
              <a:t>Note:</a:t>
            </a:r>
          </a:p>
          <a:p>
            <a:pPr>
              <a:buClr>
                <a:schemeClr val="tx2"/>
              </a:buClr>
              <a:buFont typeface="Wingdings" panose="05000000000000000000" pitchFamily="2" charset="2"/>
              <a:buChar char="§"/>
            </a:pPr>
            <a:r>
              <a:rPr lang="en-US" sz="1200" dirty="0" smtClean="0">
                <a:solidFill>
                  <a:schemeClr val="tx2"/>
                </a:solidFill>
              </a:rPr>
              <a:t>Contrary to </a:t>
            </a:r>
            <a:r>
              <a:rPr lang="en-US" sz="1200" dirty="0" err="1" smtClean="0">
                <a:solidFill>
                  <a:schemeClr val="tx2"/>
                </a:solidFill>
              </a:rPr>
              <a:t>WisDOT</a:t>
            </a:r>
            <a:r>
              <a:rPr lang="en-US" sz="1200" dirty="0" smtClean="0">
                <a:solidFill>
                  <a:schemeClr val="tx2"/>
                </a:solidFill>
              </a:rPr>
              <a:t> policy</a:t>
            </a:r>
          </a:p>
          <a:p>
            <a:pPr>
              <a:buClr>
                <a:schemeClr val="tx2"/>
              </a:buClr>
              <a:buFont typeface="Wingdings" panose="05000000000000000000" pitchFamily="2" charset="2"/>
              <a:buChar char="§"/>
            </a:pPr>
            <a:r>
              <a:rPr lang="en-US" sz="1200" dirty="0" smtClean="0">
                <a:solidFill>
                  <a:schemeClr val="tx2"/>
                </a:solidFill>
              </a:rPr>
              <a:t>LPA will risk having to re-acquire the parcel if the mortgage company becomes aware that a portion of the property owner’s land was sold without its consent</a:t>
            </a:r>
          </a:p>
          <a:p>
            <a:pPr>
              <a:buClr>
                <a:schemeClr val="tx2"/>
              </a:buClr>
              <a:buFont typeface="Wingdings" panose="05000000000000000000" pitchFamily="2" charset="2"/>
              <a:buChar char="§"/>
            </a:pPr>
            <a:r>
              <a:rPr lang="en-US" sz="1200" dirty="0" smtClean="0">
                <a:solidFill>
                  <a:schemeClr val="tx2"/>
                </a:solidFill>
              </a:rPr>
              <a:t>The LPA must be willing to risk delaying the project until all such matters are resolved. </a:t>
            </a: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6.3.4.1 Risk Assessment</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project </a:t>
            </a:r>
            <a:r>
              <a:rPr lang="en-US" sz="1200" b="1" u="sng" kern="1200" dirty="0" smtClean="0">
                <a:solidFill>
                  <a:schemeClr val="tx1"/>
                </a:solidFill>
                <a:effectLst/>
                <a:latin typeface="+mn-lt"/>
                <a:ea typeface="+mn-ea"/>
                <a:cs typeface="+mn-cs"/>
              </a:rPr>
              <a:t>acquisition is</a:t>
            </a:r>
            <a:r>
              <a:rPr lang="en-US" sz="1200" u="sng"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nominal (under $10,000) and considered minor/insignificant and not complex</a:t>
            </a:r>
            <a:r>
              <a:rPr lang="en-US" sz="1200" kern="1200" dirty="0" smtClean="0">
                <a:solidFill>
                  <a:schemeClr val="tx1"/>
                </a:solidFill>
                <a:effectLst/>
                <a:latin typeface="+mn-lt"/>
                <a:ea typeface="+mn-ea"/>
                <a:cs typeface="+mn-cs"/>
              </a:rPr>
              <a:t>, the LPA may choose to acquire the property without all of the encumbrances on the property being alleviated. This, however, is considered contrary to </a:t>
            </a:r>
            <a:r>
              <a:rPr lang="en-US" sz="1200" kern="1200" dirty="0" err="1" smtClean="0">
                <a:solidFill>
                  <a:schemeClr val="tx1"/>
                </a:solidFill>
                <a:effectLst/>
                <a:latin typeface="+mn-lt"/>
                <a:ea typeface="+mn-ea"/>
                <a:cs typeface="+mn-cs"/>
              </a:rPr>
              <a:t>WisDOT</a:t>
            </a:r>
            <a:r>
              <a:rPr lang="en-US" sz="1200" kern="1200" dirty="0" smtClean="0">
                <a:solidFill>
                  <a:schemeClr val="tx1"/>
                </a:solidFill>
                <a:effectLst/>
                <a:latin typeface="+mn-lt"/>
                <a:ea typeface="+mn-ea"/>
                <a:cs typeface="+mn-cs"/>
              </a:rPr>
              <a:t> policy. The LPA will risk having to re-acquire the parcel if the mortgage company becomes aware that a portion of the property owner’s land was sold without its consent. The LPA must be willing to risk delaying the project until all such matters are resolved.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28</a:t>
            </a:fld>
            <a:endParaRPr lang="en-US"/>
          </a:p>
        </p:txBody>
      </p:sp>
    </p:spTree>
    <p:extLst>
      <p:ext uri="{BB962C8B-B14F-4D97-AF65-F5344CB8AC3E}">
        <p14:creationId xmlns:p14="http://schemas.microsoft.com/office/powerpoint/2010/main" val="2105899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2296" indent="0">
              <a:buNone/>
            </a:pPr>
            <a:r>
              <a:rPr lang="en-US" sz="1200" b="1" dirty="0" smtClean="0">
                <a:solidFill>
                  <a:schemeClr val="tx2"/>
                </a:solidFill>
              </a:rPr>
              <a:t>Note:</a:t>
            </a:r>
          </a:p>
          <a:p>
            <a:pPr>
              <a:buClr>
                <a:schemeClr val="tx2"/>
              </a:buClr>
              <a:buFont typeface="Wingdings" panose="05000000000000000000" pitchFamily="2" charset="2"/>
              <a:buChar char="§"/>
            </a:pPr>
            <a:r>
              <a:rPr lang="en-US" sz="1200" dirty="0" smtClean="0">
                <a:solidFill>
                  <a:schemeClr val="tx2"/>
                </a:solidFill>
              </a:rPr>
              <a:t>Contrary to </a:t>
            </a:r>
            <a:r>
              <a:rPr lang="en-US" sz="1200" dirty="0" err="1" smtClean="0">
                <a:solidFill>
                  <a:schemeClr val="tx2"/>
                </a:solidFill>
              </a:rPr>
              <a:t>WisDOT</a:t>
            </a:r>
            <a:r>
              <a:rPr lang="en-US" sz="1200" dirty="0" smtClean="0">
                <a:solidFill>
                  <a:schemeClr val="tx2"/>
                </a:solidFill>
              </a:rPr>
              <a:t> policy</a:t>
            </a:r>
          </a:p>
          <a:p>
            <a:pPr>
              <a:buClr>
                <a:schemeClr val="tx2"/>
              </a:buClr>
              <a:buFont typeface="Wingdings" panose="05000000000000000000" pitchFamily="2" charset="2"/>
              <a:buChar char="§"/>
            </a:pPr>
            <a:r>
              <a:rPr lang="en-US" sz="1200" dirty="0" smtClean="0">
                <a:solidFill>
                  <a:schemeClr val="tx2"/>
                </a:solidFill>
              </a:rPr>
              <a:t>LPA will risk having to re-acquire the parcel if the mortgage company becomes aware that a portion of the property owner’s land was sold without its consent</a:t>
            </a:r>
          </a:p>
          <a:p>
            <a:pPr>
              <a:buClr>
                <a:schemeClr val="tx2"/>
              </a:buClr>
              <a:buFont typeface="Wingdings" panose="05000000000000000000" pitchFamily="2" charset="2"/>
              <a:buChar char="§"/>
            </a:pPr>
            <a:r>
              <a:rPr lang="en-US" sz="1200" dirty="0" smtClean="0">
                <a:solidFill>
                  <a:schemeClr val="tx2"/>
                </a:solidFill>
              </a:rPr>
              <a:t>The LPA must be willing to risk delaying the project until all such matters are resolved.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29</a:t>
            </a:fld>
            <a:endParaRPr lang="en-US"/>
          </a:p>
        </p:txBody>
      </p:sp>
    </p:spTree>
    <p:extLst>
      <p:ext uri="{BB962C8B-B14F-4D97-AF65-F5344CB8AC3E}">
        <p14:creationId xmlns:p14="http://schemas.microsoft.com/office/powerpoint/2010/main" val="89571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3</a:t>
            </a:fld>
            <a:endParaRPr lang="en-US"/>
          </a:p>
        </p:txBody>
      </p:sp>
    </p:spTree>
    <p:extLst>
      <p:ext uri="{BB962C8B-B14F-4D97-AF65-F5344CB8AC3E}">
        <p14:creationId xmlns:p14="http://schemas.microsoft.com/office/powerpoint/2010/main" val="3346811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82296" indent="0">
              <a:buNone/>
            </a:pPr>
            <a:r>
              <a:rPr lang="en-US" sz="2400" b="1" dirty="0" smtClean="0">
                <a:solidFill>
                  <a:schemeClr val="tx2"/>
                </a:solidFill>
              </a:rPr>
              <a:t>A project and parcel risk assessment must conducted</a:t>
            </a:r>
          </a:p>
          <a:p>
            <a:pPr lvl="0">
              <a:buClr>
                <a:schemeClr val="tx2"/>
              </a:buClr>
              <a:buFont typeface="Wingdings" panose="05000000000000000000" pitchFamily="2" charset="2"/>
              <a:buChar char="q"/>
            </a:pPr>
            <a:r>
              <a:rPr lang="en-US" sz="2400" b="1" dirty="0" smtClean="0">
                <a:solidFill>
                  <a:schemeClr val="tx2"/>
                </a:solidFill>
              </a:rPr>
              <a:t>Project assessment</a:t>
            </a:r>
          </a:p>
          <a:p>
            <a:pPr lvl="1">
              <a:buClr>
                <a:schemeClr val="tx2"/>
              </a:buClr>
              <a:buFont typeface="Wingdings" panose="05000000000000000000" pitchFamily="2" charset="2"/>
              <a:buChar char="§"/>
            </a:pPr>
            <a:r>
              <a:rPr lang="en-US" sz="2000" dirty="0" smtClean="0">
                <a:solidFill>
                  <a:schemeClr val="tx2"/>
                </a:solidFill>
              </a:rPr>
              <a:t>Document WHY </a:t>
            </a:r>
            <a:r>
              <a:rPr lang="en-US" sz="2000" i="1" dirty="0" smtClean="0">
                <a:solidFill>
                  <a:schemeClr val="tx2"/>
                </a:solidFill>
              </a:rPr>
              <a:t>(for example, program or construction needs or time constraints)</a:t>
            </a:r>
          </a:p>
          <a:p>
            <a:pPr lvl="1">
              <a:buClr>
                <a:schemeClr val="tx2"/>
              </a:buClr>
              <a:buFont typeface="Wingdings" panose="05000000000000000000" pitchFamily="2" charset="2"/>
              <a:buChar char="§"/>
            </a:pPr>
            <a:r>
              <a:rPr lang="en-US" sz="2000" dirty="0" smtClean="0">
                <a:solidFill>
                  <a:schemeClr val="tx2"/>
                </a:solidFill>
              </a:rPr>
              <a:t>This information must be saved in the project file.</a:t>
            </a:r>
          </a:p>
          <a:p>
            <a:pPr>
              <a:buClr>
                <a:schemeClr val="tx2"/>
              </a:buClr>
              <a:buFont typeface="Wingdings" panose="05000000000000000000" pitchFamily="2" charset="2"/>
              <a:buChar char="q"/>
            </a:pPr>
            <a:r>
              <a:rPr lang="en-US" sz="2400" b="1" dirty="0" smtClean="0">
                <a:solidFill>
                  <a:schemeClr val="tx2"/>
                </a:solidFill>
              </a:rPr>
              <a:t>Parcel Assessment </a:t>
            </a:r>
            <a:r>
              <a:rPr lang="en-US" sz="2000" i="1" dirty="0" smtClean="0">
                <a:solidFill>
                  <a:schemeClr val="tx2"/>
                </a:solidFill>
              </a:rPr>
              <a:t>(for each parcel where a mortgage encumbrance will not be cleared must also be assessed)</a:t>
            </a:r>
          </a:p>
          <a:p>
            <a:pPr lvl="1">
              <a:buClr>
                <a:schemeClr val="tx2"/>
              </a:buClr>
              <a:buFont typeface="Wingdings" panose="05000000000000000000" pitchFamily="2" charset="2"/>
              <a:buChar char="§"/>
            </a:pPr>
            <a:r>
              <a:rPr lang="en-US" sz="2000" dirty="0" smtClean="0">
                <a:solidFill>
                  <a:schemeClr val="tx2"/>
                </a:solidFill>
              </a:rPr>
              <a:t>Document FACTORS </a:t>
            </a:r>
            <a:r>
              <a:rPr lang="en-US" sz="2000" i="1" dirty="0" smtClean="0">
                <a:solidFill>
                  <a:schemeClr val="tx2"/>
                </a:solidFill>
              </a:rPr>
              <a:t>[such as land type, fair market value, property acreage, total acquisition amount, type of acquisition, and damages (copy of the Nominal Payment Parcel – Waiver form)]</a:t>
            </a:r>
          </a:p>
          <a:p>
            <a:pPr lvl="1">
              <a:buClr>
                <a:schemeClr val="tx2"/>
              </a:buClr>
              <a:buFont typeface="Wingdings" panose="05000000000000000000" pitchFamily="2" charset="2"/>
              <a:buChar char="§"/>
            </a:pPr>
            <a:r>
              <a:rPr lang="en-US" sz="2000" dirty="0" smtClean="0">
                <a:solidFill>
                  <a:schemeClr val="tx2"/>
                </a:solidFill>
              </a:rPr>
              <a:t>Verify and document that property owner(s) are in good standing with mortgage(s)</a:t>
            </a:r>
          </a:p>
          <a:p>
            <a:pPr lvl="1">
              <a:buClr>
                <a:schemeClr val="tx2"/>
              </a:buClr>
              <a:buFont typeface="Wingdings" panose="05000000000000000000" pitchFamily="2" charset="2"/>
              <a:buChar char="§"/>
            </a:pPr>
            <a:r>
              <a:rPr lang="en-US" sz="2000" dirty="0" smtClean="0">
                <a:solidFill>
                  <a:schemeClr val="tx2"/>
                </a:solidFill>
              </a:rPr>
              <a:t>Document why a partial release of mortgage will not be obtained for each specific parcel</a:t>
            </a:r>
            <a:r>
              <a:rPr lang="en-US" sz="2000" i="1" dirty="0" smtClean="0">
                <a:solidFill>
                  <a:schemeClr val="tx2"/>
                </a:solidFill>
              </a:rPr>
              <a:t> (for example, difficulty in processing a lien release of the encumbrance due to time, cost, effort or past experience with the lien holder/financial institution)</a:t>
            </a:r>
          </a:p>
          <a:p>
            <a:pPr lvl="1">
              <a:buClr>
                <a:schemeClr val="tx2"/>
              </a:buClr>
              <a:buFont typeface="Wingdings" panose="05000000000000000000" pitchFamily="2" charset="2"/>
              <a:buChar char="§"/>
            </a:pPr>
            <a:r>
              <a:rPr lang="en-US" sz="2000" b="1" dirty="0" smtClean="0">
                <a:solidFill>
                  <a:srgbClr val="C00000"/>
                </a:solidFill>
              </a:rPr>
              <a:t>Documentation must be included in each parcel file.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LPA opts not to alleviate all encumbrances on a property being acquired, a project and parcel risk assessment must conducted.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Project assessment</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Document why a partial release of mortgage on all or some of the parcels will not be realized (for example, program or construction needs or time constraints). This information must be saved in the project file.</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Parcel Assessment (for each parcel where a mortgage encumbrance will not be cleared must also be assessed)</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Document factors such as land type, fair market value, property acreage, total acquisition amount, type of acquisition, and damages (copy of the </a:t>
            </a:r>
            <a:r>
              <a:rPr lang="en-US" sz="1200" i="1" kern="1200" dirty="0" smtClean="0">
                <a:solidFill>
                  <a:schemeClr val="tx1"/>
                </a:solidFill>
                <a:effectLst/>
                <a:latin typeface="+mn-lt"/>
                <a:ea typeface="+mn-ea"/>
                <a:cs typeface="+mn-cs"/>
              </a:rPr>
              <a:t>Nominal Payment Parcel – Waiver of Appraisal Recommendation and Approval</a:t>
            </a:r>
            <a:r>
              <a:rPr lang="en-US" sz="1200" kern="1200" dirty="0" smtClean="0">
                <a:solidFill>
                  <a:schemeClr val="tx1"/>
                </a:solidFill>
                <a:effectLst/>
                <a:latin typeface="+mn-lt"/>
                <a:ea typeface="+mn-ea"/>
                <a:cs typeface="+mn-cs"/>
              </a:rPr>
              <a:t> form).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Examine the title and mortgage information during the assessment to ensure that the property owner is in good standing and not in jeopardy of foreclosure. Document this.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Document a statement explaining why a partial release of mortgage will not be obtained (for example, difficulty in processing a lien release of the encumbrance due to time, cost, effort or past experience with the lien holder/financial institution).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Documentation must be included in each parcel file.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30</a:t>
            </a:fld>
            <a:endParaRPr lang="en-US"/>
          </a:p>
        </p:txBody>
      </p:sp>
    </p:spTree>
    <p:extLst>
      <p:ext uri="{BB962C8B-B14F-4D97-AF65-F5344CB8AC3E}">
        <p14:creationId xmlns:p14="http://schemas.microsoft.com/office/powerpoint/2010/main" val="2103876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WisDOT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not sign a Cert. 1 if the project and parcel files do not contain proof that an assessment was completed for each parcel where a partial release was not obtained.</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The LPA should be prepared to provide </a:t>
            </a:r>
            <a:r>
              <a:rPr lang="en-US" sz="1200" b="1" kern="1200" dirty="0" err="1" smtClean="0">
                <a:solidFill>
                  <a:schemeClr val="tx1"/>
                </a:solidFill>
                <a:effectLst/>
                <a:latin typeface="+mn-lt"/>
                <a:ea typeface="+mn-ea"/>
                <a:cs typeface="+mn-cs"/>
              </a:rPr>
              <a:t>WisDOT</a:t>
            </a:r>
            <a:r>
              <a:rPr lang="en-US" sz="1200" b="1" kern="1200" dirty="0" smtClean="0">
                <a:solidFill>
                  <a:schemeClr val="tx1"/>
                </a:solidFill>
                <a:effectLst/>
                <a:latin typeface="+mn-lt"/>
                <a:ea typeface="+mn-ea"/>
                <a:cs typeface="+mn-cs"/>
              </a:rPr>
              <a:t> with assessment documentation for review. If </a:t>
            </a:r>
            <a:r>
              <a:rPr lang="en-US" sz="1200" b="1" kern="1200" dirty="0" err="1" smtClean="0">
                <a:solidFill>
                  <a:schemeClr val="tx1"/>
                </a:solidFill>
                <a:effectLst/>
                <a:latin typeface="+mn-lt"/>
                <a:ea typeface="+mn-ea"/>
                <a:cs typeface="+mn-cs"/>
              </a:rPr>
              <a:t>WisDOT</a:t>
            </a:r>
            <a:r>
              <a:rPr lang="en-US" sz="1200" b="1" kern="1200" dirty="0" smtClean="0">
                <a:solidFill>
                  <a:schemeClr val="tx1"/>
                </a:solidFill>
                <a:effectLst/>
                <a:latin typeface="+mn-lt"/>
                <a:ea typeface="+mn-ea"/>
                <a:cs typeface="+mn-cs"/>
              </a:rPr>
              <a:t> determines the documentation or assessments are inadequate or insufficient, the LPA will be subject to corrective actions and possible funding revocation.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31</a:t>
            </a:fld>
            <a:endParaRPr lang="en-US"/>
          </a:p>
        </p:txBody>
      </p:sp>
    </p:spTree>
    <p:extLst>
      <p:ext uri="{BB962C8B-B14F-4D97-AF65-F5344CB8AC3E}">
        <p14:creationId xmlns:p14="http://schemas.microsoft.com/office/powerpoint/2010/main" val="250709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New LPA form – </a:t>
            </a:r>
            <a:r>
              <a:rPr lang="en-US" b="1" i="1" dirty="0" smtClean="0">
                <a:solidFill>
                  <a:schemeClr val="tx2"/>
                </a:solidFill>
              </a:rPr>
              <a:t>Property Owner Partial Release of Mortgage Acknowledgement</a:t>
            </a:r>
          </a:p>
          <a:p>
            <a:endParaRPr lang="en-US" sz="1200" b="1" kern="1200" dirty="0" smtClean="0">
              <a:solidFill>
                <a:schemeClr val="tx1"/>
              </a:solidFill>
              <a:effectLst/>
              <a:latin typeface="+mn-lt"/>
              <a:ea typeface="+mn-ea"/>
              <a:cs typeface="+mn-cs"/>
            </a:endParaRPr>
          </a:p>
          <a:p>
            <a:r>
              <a:rPr lang="en-US" sz="1200" b="1" dirty="0" smtClean="0">
                <a:solidFill>
                  <a:schemeClr val="tx2"/>
                </a:solidFill>
              </a:rPr>
              <a:t>Property Owner Acknowledgement</a:t>
            </a:r>
          </a:p>
          <a:p>
            <a:pPr marL="342900" indent="-342900">
              <a:buFont typeface="Wingdings" panose="05000000000000000000" pitchFamily="2" charset="2"/>
              <a:buChar char="q"/>
            </a:pPr>
            <a:r>
              <a:rPr lang="en-US" sz="1200" dirty="0" smtClean="0">
                <a:solidFill>
                  <a:schemeClr val="tx2"/>
                </a:solidFill>
              </a:rPr>
              <a:t>Required for every parcel</a:t>
            </a:r>
          </a:p>
          <a:p>
            <a:pPr marL="342900" indent="-342900">
              <a:buFont typeface="Wingdings" panose="05000000000000000000" pitchFamily="2" charset="2"/>
              <a:buChar char="q"/>
            </a:pPr>
            <a:r>
              <a:rPr lang="en-US" sz="1200" dirty="0" smtClean="0">
                <a:solidFill>
                  <a:schemeClr val="tx2"/>
                </a:solidFill>
              </a:rPr>
              <a:t>Document in Parcel Diary when and how form issued</a:t>
            </a:r>
          </a:p>
          <a:p>
            <a:pPr marL="342900" indent="-342900">
              <a:buFont typeface="Wingdings" panose="05000000000000000000" pitchFamily="2" charset="2"/>
              <a:buChar char="q"/>
            </a:pPr>
            <a:r>
              <a:rPr lang="en-US" sz="1200" dirty="0" smtClean="0">
                <a:solidFill>
                  <a:schemeClr val="tx2"/>
                </a:solidFill>
              </a:rPr>
              <a:t>Use to help explain clear title to property owner and its importance</a:t>
            </a:r>
          </a:p>
          <a:p>
            <a:pPr marL="342900" indent="-342900">
              <a:buFont typeface="Wingdings" panose="05000000000000000000" pitchFamily="2" charset="2"/>
              <a:buChar char="q"/>
            </a:pPr>
            <a:r>
              <a:rPr lang="en-US" sz="1200" dirty="0" smtClean="0">
                <a:solidFill>
                  <a:schemeClr val="tx2"/>
                </a:solidFill>
              </a:rPr>
              <a:t>Must be signed and included in the parcel file</a:t>
            </a:r>
          </a:p>
          <a:p>
            <a:pPr marL="342900" indent="-342900">
              <a:buFont typeface="Wingdings" panose="05000000000000000000" pitchFamily="2" charset="2"/>
              <a:buChar char="q"/>
            </a:pPr>
            <a:r>
              <a:rPr lang="en-US" sz="1200" dirty="0" smtClean="0">
                <a:solidFill>
                  <a:schemeClr val="tx2"/>
                </a:solidFill>
              </a:rPr>
              <a:t>A required document for Cert 1 sign-off.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form will help the LPA/negotiator explain a partial release of mortgage, why it’s important, and the risks is to the property owner if a partial release is not obtained. </a:t>
            </a:r>
            <a:r>
              <a:rPr lang="en-US" sz="1200" b="1" kern="1200" dirty="0" smtClean="0">
                <a:solidFill>
                  <a:schemeClr val="tx1"/>
                </a:solidFill>
                <a:effectLst/>
                <a:latin typeface="+mn-lt"/>
                <a:ea typeface="+mn-ea"/>
                <a:cs typeface="+mn-cs"/>
              </a:rPr>
              <a:t>The signed document must be included in the parcel file and is a required document for Cert 1 sign-off.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6.3.4.</a:t>
            </a:r>
            <a:r>
              <a:rPr lang="en-US" sz="1200" b="1" strike="sngStrike" kern="1200" dirty="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 2.1 Property Owner Partial Release of Mortgage Acknowledgement (form </a:t>
            </a:r>
            <a:r>
              <a:rPr lang="en-US" sz="1200" b="1" kern="1200" dirty="0" err="1" smtClean="0">
                <a:solidFill>
                  <a:schemeClr val="tx1"/>
                </a:solidFill>
                <a:effectLst/>
                <a:latin typeface="+mn-lt"/>
                <a:ea typeface="+mn-ea"/>
                <a:cs typeface="+mn-cs"/>
              </a:rPr>
              <a:t>lpa</a:t>
            </a:r>
            <a:r>
              <a:rPr lang="en-US" sz="1200" b="1"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form is intended to assist the LPA/negotiator explain clear title, a partial release of mortgage and the risks to the property owner if a partial release is not obtained. It also includes a property owner partial release of mortgage acknowledgement page for the owner(s) to sign.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If the property owner(s) disagrees with the LPA not contacting the mortgage company, the LPA or its consultant is required to pursue contact with the mortgage company to ascertain if one is necessary (property owner may also decide to contact the mortgage company). This contact with the mortgage company and the results of that contact must be documented. If the LPA determines costs to obtain a partial release of mortgage are excessive (based upon the LPA’s established limit) or project timelines won’t allow for obtaining a partial release of mortgage, a partial release does not need to be obtained. Instead, the LPA must acquire the property via the condemnation process and all parties of interest will be named on the check and submitted to the clerk of courts for disbursement.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WARNING: If federal or state funds are utilized in the project’s real estate acquisitions, all property titles must be cleared. There will be no exceptions granted. The LPA is reimbursed for real estate costs; therefore, the only option is to obtain partial release of mortgages when required.  If this is not possible, then the LPA must acquire ROW via the condemnation process.</a:t>
            </a:r>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32</a:t>
            </a:fld>
            <a:endParaRPr lang="en-US"/>
          </a:p>
        </p:txBody>
      </p:sp>
    </p:spTree>
    <p:extLst>
      <p:ext uri="{BB962C8B-B14F-4D97-AF65-F5344CB8AC3E}">
        <p14:creationId xmlns:p14="http://schemas.microsoft.com/office/powerpoint/2010/main" val="2552770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buFont typeface="Wingdings" panose="05000000000000000000" pitchFamily="2" charset="2"/>
              <a:buChar char="q"/>
            </a:pPr>
            <a:r>
              <a:rPr lang="en-US" sz="2400" b="1" dirty="0" smtClean="0">
                <a:solidFill>
                  <a:schemeClr val="tx2"/>
                </a:solidFill>
              </a:rPr>
              <a:t>Mortgage Company should be notified</a:t>
            </a:r>
          </a:p>
          <a:p>
            <a:pPr marL="800100" lvl="1" indent="-342900">
              <a:buFont typeface="Wingdings" panose="05000000000000000000" pitchFamily="2" charset="2"/>
              <a:buChar char="q"/>
            </a:pPr>
            <a:r>
              <a:rPr lang="en-US" sz="2400" dirty="0" smtClean="0">
                <a:solidFill>
                  <a:schemeClr val="tx2"/>
                </a:solidFill>
              </a:rPr>
              <a:t>Ask if a partial release of mortgage or subordination agreement is necessary (property owner may also decide to contact the mortgage company).</a:t>
            </a:r>
          </a:p>
          <a:p>
            <a:pPr marL="800100" lvl="1" indent="-342900">
              <a:buFont typeface="Wingdings" panose="05000000000000000000" pitchFamily="2" charset="2"/>
              <a:buChar char="q"/>
            </a:pPr>
            <a:r>
              <a:rPr lang="en-US" sz="2400" dirty="0" smtClean="0">
                <a:solidFill>
                  <a:schemeClr val="tx2"/>
                </a:solidFill>
              </a:rPr>
              <a:t>Obtain the releases necessary</a:t>
            </a:r>
          </a:p>
          <a:p>
            <a:pPr marL="800100" lvl="1" indent="-342900">
              <a:buFont typeface="Wingdings" panose="05000000000000000000" pitchFamily="2" charset="2"/>
              <a:buChar char="q"/>
            </a:pPr>
            <a:r>
              <a:rPr lang="en-US" sz="2400" dirty="0" smtClean="0">
                <a:solidFill>
                  <a:schemeClr val="tx2"/>
                </a:solidFill>
              </a:rPr>
              <a:t>If unable to obtain necessary releases proceed with the condemnation process </a:t>
            </a:r>
            <a:endParaRPr lang="en-US" sz="2800" dirty="0" smtClean="0">
              <a:solidFill>
                <a:schemeClr val="tx2"/>
              </a:solidFill>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If the property owner(s) disagrees with the LPA not contacting the mortgage company, the LPA or its consultant is required to pursue contact with the mortgage company to ascertain if one is necessary (property owner may also decide to contact the mortgage company). This contact with the mortgage company and the results of that contact must be documented. If the LPA determines costs to obtain a partial release of mortgage are excessive (based upon the LPA’s established limit) or project timelines won’t allow for obtaining a partial release of mortgage, a partial release does not need to be obtained. Instead, the LPA must acquire the property via the condemnation process and all parties of interest will be named on the check and submitted to the clerk of courts for disbursement.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WARNING: If federal or state funds are utilized in the project’s real estate acquisitions, all property titles must be cleared. There will be no exceptions granted. The LPA is reimbursed for real estate costs; therefore, the only option is to obtain partial release of mortgages when required.  If this is not possible, then the LPA must acquire ROW via the condemnation process.</a:t>
            </a:r>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33</a:t>
            </a:fld>
            <a:endParaRPr lang="en-US"/>
          </a:p>
        </p:txBody>
      </p:sp>
    </p:spTree>
    <p:extLst>
      <p:ext uri="{BB962C8B-B14F-4D97-AF65-F5344CB8AC3E}">
        <p14:creationId xmlns:p14="http://schemas.microsoft.com/office/powerpoint/2010/main" val="1579003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a:t>
            </a:r>
            <a:r>
              <a:rPr lang="en-US" baseline="0" dirty="0" smtClean="0"/>
              <a:t> is in DRAFT form</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34</a:t>
            </a:fld>
            <a:endParaRPr lang="en-US"/>
          </a:p>
        </p:txBody>
      </p:sp>
    </p:spTree>
    <p:extLst>
      <p:ext uri="{BB962C8B-B14F-4D97-AF65-F5344CB8AC3E}">
        <p14:creationId xmlns:p14="http://schemas.microsoft.com/office/powerpoint/2010/main" val="3118831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smtClean="0">
                <a:solidFill>
                  <a:schemeClr val="tx1"/>
                </a:solidFill>
                <a:latin typeface="+mn-lt"/>
                <a:ea typeface="+mn-ea"/>
                <a:cs typeface="+mn-cs"/>
              </a:rPr>
              <a:t>§ 710.105 (b)</a:t>
            </a:r>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Real property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real property interest </a:t>
            </a:r>
            <a:r>
              <a:rPr lang="en-US" sz="1200" b="0" i="0" u="none" strike="noStrike" kern="1200" baseline="0" dirty="0" smtClean="0">
                <a:solidFill>
                  <a:schemeClr val="tx1"/>
                </a:solidFill>
                <a:latin typeface="+mn-lt"/>
                <a:ea typeface="+mn-ea"/>
                <a:cs typeface="+mn-cs"/>
              </a:rPr>
              <a:t>means any interest in land and any improvements thereto, including fee and less-than-fee interests such as: temporary and permanent easements, air or access rights, access control, options, and other contractual rights to acquire an interest in land, rights to control use or development, leases, and licenses, and any other similar action to acquire or preserve ROW for a transportation facility. As used in this part, the terms ‘‘real property’’ and ‘‘real property interest’’ are synonymous unless otherwise specified.</a:t>
            </a:r>
            <a:endParaRPr lang="en-US" dirty="0" smtClean="0"/>
          </a:p>
          <a:p>
            <a:r>
              <a:rPr lang="en-US" sz="1200" b="1"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35</a:t>
            </a:fld>
            <a:endParaRPr lang="en-US"/>
          </a:p>
        </p:txBody>
      </p:sp>
    </p:spTree>
    <p:extLst>
      <p:ext uri="{BB962C8B-B14F-4D97-AF65-F5344CB8AC3E}">
        <p14:creationId xmlns:p14="http://schemas.microsoft.com/office/powerpoint/2010/main" val="2640951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1.7 </a:t>
            </a:r>
            <a:r>
              <a:rPr lang="en-US" sz="1200" b="1" kern="1200" dirty="0" smtClean="0">
                <a:solidFill>
                  <a:schemeClr val="tx1"/>
                </a:solidFill>
                <a:effectLst/>
                <a:latin typeface="+mn-lt"/>
                <a:ea typeface="+mn-ea"/>
                <a:cs typeface="+mn-cs"/>
              </a:rPr>
              <a:t>Less Than Full Interest in ROW</a:t>
            </a:r>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regulation at</a:t>
            </a:r>
            <a:r>
              <a:rPr lang="en-US" sz="1200" u="sng" kern="1200" dirty="0" smtClean="0">
                <a:solidFill>
                  <a:schemeClr val="tx1"/>
                </a:solidFill>
                <a:effectLst/>
                <a:latin typeface="+mn-lt"/>
                <a:ea typeface="+mn-ea"/>
                <a:cs typeface="+mn-cs"/>
                <a:hlinkClick r:id="rId3"/>
              </a:rPr>
              <a:t> 23 CFR 1.23(a)</a:t>
            </a:r>
            <a:r>
              <a:rPr lang="en-US" sz="1200" kern="1200" dirty="0" smtClean="0">
                <a:solidFill>
                  <a:schemeClr val="tx1"/>
                </a:solidFill>
                <a:effectLst/>
                <a:latin typeface="+mn-lt"/>
                <a:ea typeface="+mn-ea"/>
                <a:cs typeface="+mn-cs"/>
              </a:rPr>
              <a:t> provides that “The State shall acquire rights-of-way of such nature and extent as are adequate for the construction, operation and maintenance of a project.” The regulation at </a:t>
            </a:r>
            <a:r>
              <a:rPr lang="en-US" sz="1200" u="sng" kern="1200" dirty="0" smtClean="0">
                <a:solidFill>
                  <a:schemeClr val="tx1"/>
                </a:solidFill>
                <a:effectLst/>
                <a:latin typeface="+mn-lt"/>
                <a:ea typeface="+mn-ea"/>
                <a:cs typeface="+mn-cs"/>
                <a:hlinkClick r:id="rId4"/>
              </a:rPr>
              <a:t>23 CFR 710.201(e)</a:t>
            </a:r>
            <a:r>
              <a:rPr lang="en-US" sz="1200" kern="1200" dirty="0" smtClean="0">
                <a:solidFill>
                  <a:schemeClr val="tx1"/>
                </a:solidFill>
                <a:effectLst/>
                <a:latin typeface="+mn-lt"/>
                <a:ea typeface="+mn-ea"/>
                <a:cs typeface="+mn-cs"/>
              </a:rPr>
              <a:t>, provides that “The real property interest acquired for all Federal-aid projects funded pursuant to title 23 of the United States Code shall be adequate for the construction, operation, and maintenance of the resulting facility and for the protection of both the facility and the traveling public.” According to FHWA guidance, when acquiring property interests for a project, the LPA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“…should exercise caution and obtain fee title or a permanent easement unless there are compelling reasons or substantial cost or time savings in obtaining some other interest.  In those rare or unusual instances, it may be reasonable to acquire less than fee title or a less than permanent easement. In cases where the right-of-way interest is not in perpetuity, there should be a careful evaluation to guarantee control of the property for the expected life of the facility or to ensure, at a minimum, that the facility can be expected to function as intended. Adequate legal instruments could be a license agreement, lease, covenant, or other document to allow the facility to operate or function for a specified period of time based on its typical useful life or other reasonable prescribed time based on the investment.</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36</a:t>
            </a:fld>
            <a:endParaRPr lang="en-US"/>
          </a:p>
        </p:txBody>
      </p:sp>
    </p:spTree>
    <p:extLst>
      <p:ext uri="{BB962C8B-B14F-4D97-AF65-F5344CB8AC3E}">
        <p14:creationId xmlns:p14="http://schemas.microsoft.com/office/powerpoint/2010/main" val="3683602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There may be some projects, such as shared use paths, where land is owned or controlled by another governmental agency other than the project sponsor. In these cases, an interagency agreement to allow construction, operation, and maintenance of the facility may be an acceptable interest. Another example would be a utility or other entity that would be willing to grant a license to construct a facility, provided the utility would retain the right to use the land if needed for its operations. In those situations, provisions should be included to have the facility reconstructed or relocated to continue serving the same need, or alternatively to repay the Federal funds.</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instances, it may be appropriate to provide for the partial recovery of Federal funds if the facility does not fulfill its full useful life. An example would be a 20 year preservation agreement that would no longer be functional after 15 years due to unforeseen circumstances. The agreement between the State Highway Agency and the project sponsor should provide for either the full return of the Federal funds used, or some pro-rata portion based on the time elapsed. This agreement should be included in the Federal-Aid Project Agreement by reference.  The conveyance document (deed, easement, permit, etc.) should specify the agreed upon recapture of the Federal investment.”</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considering the use of a “less-than-full-fee right-of-way” arrangement, the LPA should work with the region LPA RE Coordinator and MC to determine the best alternative for the proposed use.</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37</a:t>
            </a:fld>
            <a:endParaRPr lang="en-US"/>
          </a:p>
        </p:txBody>
      </p:sp>
    </p:spTree>
    <p:extLst>
      <p:ext uri="{BB962C8B-B14F-4D97-AF65-F5344CB8AC3E}">
        <p14:creationId xmlns:p14="http://schemas.microsoft.com/office/powerpoint/2010/main" val="2597927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Clr>
                <a:schemeClr val="tx2"/>
              </a:buClr>
            </a:pPr>
            <a:r>
              <a:rPr lang="en-US" sz="2400" dirty="0" smtClean="0">
                <a:solidFill>
                  <a:schemeClr val="tx2"/>
                </a:solidFill>
              </a:rPr>
              <a:t>Obtain fee title or a permanent easement unless</a:t>
            </a:r>
          </a:p>
          <a:p>
            <a:pPr lvl="1">
              <a:buClr>
                <a:schemeClr val="tx2"/>
              </a:buClr>
            </a:pPr>
            <a:r>
              <a:rPr lang="en-US" sz="2000" dirty="0" smtClean="0">
                <a:solidFill>
                  <a:schemeClr val="tx2"/>
                </a:solidFill>
              </a:rPr>
              <a:t>Compelling reasons</a:t>
            </a:r>
          </a:p>
          <a:p>
            <a:pPr lvl="1">
              <a:buClr>
                <a:schemeClr val="tx2"/>
              </a:buClr>
            </a:pPr>
            <a:r>
              <a:rPr lang="en-US" sz="2000" dirty="0" smtClean="0">
                <a:solidFill>
                  <a:schemeClr val="tx2"/>
                </a:solidFill>
              </a:rPr>
              <a:t>Substantial cost savings</a:t>
            </a:r>
          </a:p>
          <a:p>
            <a:pPr lvl="1">
              <a:buClr>
                <a:schemeClr val="tx2"/>
              </a:buClr>
            </a:pPr>
            <a:r>
              <a:rPr lang="en-US" sz="2000" dirty="0" smtClean="0">
                <a:solidFill>
                  <a:schemeClr val="tx2"/>
                </a:solidFill>
              </a:rPr>
              <a:t>Substantial time savings</a:t>
            </a:r>
            <a:endParaRPr lang="en-US" sz="2400" dirty="0" smtClean="0">
              <a:solidFill>
                <a:schemeClr val="tx2"/>
              </a:solidFill>
            </a:endParaRPr>
          </a:p>
          <a:p>
            <a:pPr>
              <a:buClr>
                <a:schemeClr val="tx2"/>
              </a:buClr>
            </a:pPr>
            <a:r>
              <a:rPr lang="en-US" sz="2400" dirty="0" smtClean="0">
                <a:solidFill>
                  <a:schemeClr val="tx2"/>
                </a:solidFill>
              </a:rPr>
              <a:t>Careful evaluation</a:t>
            </a:r>
          </a:p>
          <a:p>
            <a:pPr lvl="1">
              <a:buClr>
                <a:schemeClr val="tx2"/>
              </a:buClr>
            </a:pPr>
            <a:r>
              <a:rPr lang="en-US" sz="2000" dirty="0" smtClean="0">
                <a:solidFill>
                  <a:schemeClr val="tx2"/>
                </a:solidFill>
              </a:rPr>
              <a:t>To guarantee control of the property for expected life of facility</a:t>
            </a:r>
          </a:p>
          <a:p>
            <a:pPr lvl="1">
              <a:buClr>
                <a:schemeClr val="tx2"/>
              </a:buClr>
            </a:pPr>
            <a:r>
              <a:rPr lang="en-US" sz="2000" dirty="0" smtClean="0">
                <a:solidFill>
                  <a:schemeClr val="tx2"/>
                </a:solidFill>
              </a:rPr>
              <a:t>To ensure that the facility can be expected to function as intended</a:t>
            </a:r>
          </a:p>
          <a:p>
            <a:pPr lvl="1">
              <a:buClr>
                <a:schemeClr val="tx2"/>
              </a:buClr>
            </a:pPr>
            <a:r>
              <a:rPr lang="en-US" sz="2000" dirty="0" smtClean="0">
                <a:solidFill>
                  <a:schemeClr val="tx2"/>
                </a:solidFill>
              </a:rPr>
              <a:t>If  a utility or other entity is granting a license to construct a facility, provide provisions  that include reconstruction or relocating the facility to continue serving the facility’s need if the needs to temporarily use the land for its operations</a:t>
            </a:r>
          </a:p>
          <a:p>
            <a:pPr lvl="1">
              <a:buClr>
                <a:schemeClr val="tx2"/>
              </a:buClr>
            </a:pPr>
            <a:r>
              <a:rPr lang="en-US" sz="2000" dirty="0" smtClean="0">
                <a:solidFill>
                  <a:schemeClr val="tx2"/>
                </a:solidFill>
              </a:rPr>
              <a:t>Provide for partial recovery of Federal funds if the facility does not fulfill its full useful life.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38</a:t>
            </a:fld>
            <a:endParaRPr lang="en-US"/>
          </a:p>
        </p:txBody>
      </p:sp>
    </p:spTree>
    <p:extLst>
      <p:ext uri="{BB962C8B-B14F-4D97-AF65-F5344CB8AC3E}">
        <p14:creationId xmlns:p14="http://schemas.microsoft.com/office/powerpoint/2010/main" val="878826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 When considering the use of a “less-than-full-fee right-of-way” arrangement, the LPA should work with the region LPA RE Coordinator and MC to determine the best alternative for the proposed use.</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provisions to be addressed in the less-than-full-fee right-of-way project agreement should include but are not limited to the following: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Project purpose including an outline of how the property will be used throughout the life of the proposed facility</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Legal description</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Map depicting location and shape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Term and expiration date of agreement –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should be for not less than the anticipated design life of project</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Conditions for payback if project purpose terminated prior to:</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facility’s design life, or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term of agreement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Scope of agreement</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Rights and obligations,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Permitted uses and activities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Prohibited uses and activities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Record of conveyance</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Maintenance and landscaping, if applicable</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Insurance provisions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Project Sponsor indemnification and hold harmless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Safety and security</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Breach</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Grantor/licensor’s right to enter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Restoration</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Other provisions addressing what improvements may be constructed, operated and maintained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Rights retained by the land owner</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Other</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LPA considering use of a less-than-full-fee right-of-way arrangement must receive advanced review and approval by </a:t>
            </a:r>
            <a:r>
              <a:rPr lang="en-US" sz="1200" kern="1200" dirty="0" err="1" smtClean="0">
                <a:solidFill>
                  <a:schemeClr val="tx1"/>
                </a:solidFill>
                <a:effectLst/>
                <a:latin typeface="+mn-lt"/>
                <a:ea typeface="+mn-ea"/>
                <a:cs typeface="+mn-cs"/>
              </a:rPr>
              <a:t>WisDOT</a:t>
            </a:r>
            <a:r>
              <a:rPr lang="en-US" sz="1200" kern="1200" dirty="0" smtClean="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39</a:t>
            </a:fld>
            <a:endParaRPr lang="en-US"/>
          </a:p>
        </p:txBody>
      </p:sp>
    </p:spTree>
    <p:extLst>
      <p:ext uri="{BB962C8B-B14F-4D97-AF65-F5344CB8AC3E}">
        <p14:creationId xmlns:p14="http://schemas.microsoft.com/office/powerpoint/2010/main" val="400684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tx2"/>
              </a:buClr>
            </a:pPr>
            <a:r>
              <a:rPr lang="en-US" dirty="0" smtClean="0"/>
              <a:t>Major “strings”:</a:t>
            </a:r>
          </a:p>
          <a:p>
            <a:pPr lvl="2">
              <a:buClr>
                <a:schemeClr val="tx2"/>
              </a:buClr>
            </a:pPr>
            <a:r>
              <a:rPr lang="en-US" dirty="0" smtClean="0">
                <a:solidFill>
                  <a:srgbClr val="C00000"/>
                </a:solidFill>
              </a:rPr>
              <a:t>Real Estate (“Uniform Act”)</a:t>
            </a:r>
          </a:p>
          <a:p>
            <a:pPr lvl="2">
              <a:buClr>
                <a:schemeClr val="tx2"/>
              </a:buClr>
            </a:pPr>
            <a:r>
              <a:rPr lang="en-US" dirty="0" smtClean="0"/>
              <a:t>Environmental (“WEPA/NEPA</a:t>
            </a:r>
            <a:r>
              <a:rPr lang="en-US" dirty="0" smtClean="0"/>
              <a:t>”)</a:t>
            </a:r>
          </a:p>
          <a:p>
            <a:pPr lvl="2">
              <a:buClr>
                <a:schemeClr val="tx2"/>
              </a:buClr>
            </a:pPr>
            <a:endParaRPr lang="en-US" dirty="0" smtClean="0"/>
          </a:p>
          <a:p>
            <a:pPr marL="914400" lvl="2" indent="0">
              <a:buClr>
                <a:schemeClr val="tx2"/>
              </a:buClr>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4</a:t>
            </a:fld>
            <a:endParaRPr lang="en-US"/>
          </a:p>
        </p:txBody>
      </p:sp>
    </p:spTree>
    <p:extLst>
      <p:ext uri="{BB962C8B-B14F-4D97-AF65-F5344CB8AC3E}">
        <p14:creationId xmlns:p14="http://schemas.microsoft.com/office/powerpoint/2010/main" val="3028262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Prohibited uses and activities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Record of conveyance</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Maintenance and landscaping, if applicable</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Insurance provisions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Project Sponsor indemnification and hold harmless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Safety and security</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Breach</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Grantor/licensor’s right to enter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Restoration</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Other provisions addressing what improvements may be constructed, operated and maintained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Rights retained by the land owner</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Other</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LPA considering use of a less-than-full-fee right-of-way arrangement must receive advanced review and approval by </a:t>
            </a:r>
            <a:r>
              <a:rPr lang="en-US" sz="1200" kern="1200" dirty="0" err="1" smtClean="0">
                <a:solidFill>
                  <a:schemeClr val="tx1"/>
                </a:solidFill>
                <a:effectLst/>
                <a:latin typeface="+mn-lt"/>
                <a:ea typeface="+mn-ea"/>
                <a:cs typeface="+mn-cs"/>
              </a:rPr>
              <a:t>WisDOT</a:t>
            </a:r>
            <a:r>
              <a:rPr lang="en-US" sz="1200" kern="1200" dirty="0" smtClean="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40</a:t>
            </a:fld>
            <a:endParaRPr lang="en-US"/>
          </a:p>
        </p:txBody>
      </p:sp>
    </p:spTree>
    <p:extLst>
      <p:ext uri="{BB962C8B-B14F-4D97-AF65-F5344CB8AC3E}">
        <p14:creationId xmlns:p14="http://schemas.microsoft.com/office/powerpoint/2010/main" val="303230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Any </a:t>
            </a:r>
            <a:r>
              <a:rPr lang="en-US" sz="1200" kern="1200" dirty="0" smtClean="0">
                <a:solidFill>
                  <a:schemeClr val="tx1"/>
                </a:solidFill>
                <a:effectLst/>
                <a:latin typeface="+mn-lt"/>
                <a:ea typeface="+mn-ea"/>
                <a:cs typeface="+mn-cs"/>
              </a:rPr>
              <a:t>LPA considering use of a less-than-full-fee right-of-way arrangement must receive advanced review and approval by </a:t>
            </a:r>
            <a:r>
              <a:rPr lang="en-US" sz="1200" kern="1200" dirty="0" err="1" smtClean="0">
                <a:solidFill>
                  <a:schemeClr val="tx1"/>
                </a:solidFill>
                <a:effectLst/>
                <a:latin typeface="+mn-lt"/>
                <a:ea typeface="+mn-ea"/>
                <a:cs typeface="+mn-cs"/>
              </a:rPr>
              <a:t>WisDOT</a:t>
            </a:r>
            <a:r>
              <a:rPr lang="en-US" sz="1200" kern="1200" dirty="0" smtClean="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41</a:t>
            </a:fld>
            <a:endParaRPr lang="en-US"/>
          </a:p>
        </p:txBody>
      </p:sp>
    </p:spTree>
    <p:extLst>
      <p:ext uri="{BB962C8B-B14F-4D97-AF65-F5344CB8AC3E}">
        <p14:creationId xmlns:p14="http://schemas.microsoft.com/office/powerpoint/2010/main" val="3634204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Policy is in DRAFT form</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42</a:t>
            </a:fld>
            <a:endParaRPr lang="en-US"/>
          </a:p>
        </p:txBody>
      </p:sp>
    </p:spTree>
    <p:extLst>
      <p:ext uri="{BB962C8B-B14F-4D97-AF65-F5344CB8AC3E}">
        <p14:creationId xmlns:p14="http://schemas.microsoft.com/office/powerpoint/2010/main" val="2473301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050" b="1" kern="1200" dirty="0" smtClean="0">
                <a:solidFill>
                  <a:schemeClr val="tx1"/>
                </a:solidFill>
                <a:effectLst/>
                <a:latin typeface="+mn-lt"/>
                <a:ea typeface="+mn-ea"/>
                <a:cs typeface="+mn-cs"/>
              </a:rPr>
              <a:t>HAND</a:t>
            </a:r>
            <a:r>
              <a:rPr lang="en-US" sz="1050" b="1" kern="1200" baseline="0" dirty="0" smtClean="0">
                <a:solidFill>
                  <a:schemeClr val="tx1"/>
                </a:solidFill>
                <a:effectLst/>
                <a:latin typeface="+mn-lt"/>
                <a:ea typeface="+mn-ea"/>
                <a:cs typeface="+mn-cs"/>
              </a:rPr>
              <a:t> OUT – existing LPA manual chapter 2.0</a:t>
            </a:r>
          </a:p>
          <a:p>
            <a:pPr lvl="0"/>
            <a:endParaRPr lang="en-US" sz="1050" kern="1200" dirty="0" smtClean="0">
              <a:solidFill>
                <a:schemeClr val="tx1"/>
              </a:solidFill>
              <a:effectLst/>
              <a:latin typeface="+mn-lt"/>
              <a:ea typeface="+mn-ea"/>
              <a:cs typeface="+mn-cs"/>
            </a:endParaRPr>
          </a:p>
          <a:p>
            <a:pPr lvl="0"/>
            <a:r>
              <a:rPr lang="en-US" sz="1050" kern="1200" dirty="0" smtClean="0">
                <a:solidFill>
                  <a:schemeClr val="tx1"/>
                </a:solidFill>
                <a:effectLst/>
                <a:latin typeface="+mn-lt"/>
                <a:ea typeface="+mn-ea"/>
                <a:cs typeface="+mn-cs"/>
              </a:rPr>
              <a:t>This is the</a:t>
            </a:r>
            <a:r>
              <a:rPr lang="en-US" sz="1050" kern="1200" baseline="0" dirty="0" smtClean="0">
                <a:solidFill>
                  <a:schemeClr val="tx1"/>
                </a:solidFill>
                <a:effectLst/>
                <a:latin typeface="+mn-lt"/>
                <a:ea typeface="+mn-ea"/>
                <a:cs typeface="+mn-cs"/>
              </a:rPr>
              <a:t> current verbiage in the </a:t>
            </a:r>
            <a:r>
              <a:rPr lang="en-US" sz="1050" kern="1200" dirty="0" smtClean="0">
                <a:solidFill>
                  <a:schemeClr val="tx1"/>
                </a:solidFill>
                <a:effectLst/>
                <a:latin typeface="+mn-lt"/>
                <a:ea typeface="+mn-ea"/>
                <a:cs typeface="+mn-cs"/>
              </a:rPr>
              <a:t>LPA</a:t>
            </a:r>
            <a:r>
              <a:rPr lang="en-US" sz="1050" kern="1200" baseline="0" dirty="0" smtClean="0">
                <a:solidFill>
                  <a:schemeClr val="tx1"/>
                </a:solidFill>
                <a:effectLst/>
                <a:latin typeface="+mn-lt"/>
                <a:ea typeface="+mn-ea"/>
                <a:cs typeface="+mn-cs"/>
              </a:rPr>
              <a:t> </a:t>
            </a:r>
            <a:r>
              <a:rPr lang="en-US" sz="1050" kern="1200" baseline="0" dirty="0" smtClean="0">
                <a:solidFill>
                  <a:schemeClr val="tx1"/>
                </a:solidFill>
                <a:effectLst/>
                <a:latin typeface="+mn-lt"/>
                <a:ea typeface="+mn-ea"/>
                <a:cs typeface="+mn-cs"/>
              </a:rPr>
              <a:t>RE </a:t>
            </a:r>
            <a:r>
              <a:rPr lang="en-US" sz="1050" kern="1200" baseline="0" dirty="0" smtClean="0">
                <a:solidFill>
                  <a:schemeClr val="tx1"/>
                </a:solidFill>
                <a:effectLst/>
                <a:latin typeface="+mn-lt"/>
                <a:ea typeface="+mn-ea"/>
                <a:cs typeface="+mn-cs"/>
              </a:rPr>
              <a:t>Manual – It is pretty simple and vague</a:t>
            </a:r>
          </a:p>
          <a:p>
            <a:pPr lvl="0"/>
            <a:endParaRPr lang="en-US" sz="1050" kern="1200" baseline="0" dirty="0" smtClean="0">
              <a:solidFill>
                <a:schemeClr val="tx1"/>
              </a:solidFill>
              <a:effectLst/>
              <a:latin typeface="+mn-lt"/>
              <a:ea typeface="+mn-ea"/>
              <a:cs typeface="+mn-cs"/>
            </a:endParaRPr>
          </a:p>
          <a:p>
            <a:pPr lvl="0"/>
            <a:r>
              <a:rPr lang="en-US" sz="1050" kern="1200" baseline="0" dirty="0" smtClean="0">
                <a:solidFill>
                  <a:schemeClr val="tx1"/>
                </a:solidFill>
                <a:effectLst/>
                <a:latin typeface="+mn-lt"/>
                <a:ea typeface="+mn-ea"/>
                <a:cs typeface="+mn-cs"/>
              </a:rPr>
              <a:t>So with the elimination of the MC, the way </a:t>
            </a:r>
            <a:r>
              <a:rPr lang="en-US" sz="1050" kern="1200" baseline="0" dirty="0" err="1" smtClean="0">
                <a:solidFill>
                  <a:schemeClr val="tx1"/>
                </a:solidFill>
                <a:effectLst/>
                <a:latin typeface="+mn-lt"/>
                <a:ea typeface="+mn-ea"/>
                <a:cs typeface="+mn-cs"/>
              </a:rPr>
              <a:t>WisDOT</a:t>
            </a:r>
            <a:r>
              <a:rPr lang="en-US" sz="1050" kern="1200" baseline="0" dirty="0" smtClean="0">
                <a:solidFill>
                  <a:schemeClr val="tx1"/>
                </a:solidFill>
                <a:effectLst/>
                <a:latin typeface="+mn-lt"/>
                <a:ea typeface="+mn-ea"/>
                <a:cs typeface="+mn-cs"/>
              </a:rPr>
              <a:t> conducts its oversight duties will most likely be changing. </a:t>
            </a:r>
          </a:p>
          <a:p>
            <a:pPr lvl="0"/>
            <a:endParaRPr lang="en-US" sz="1050" kern="1200" baseline="0" dirty="0" smtClean="0">
              <a:solidFill>
                <a:schemeClr val="tx1"/>
              </a:solidFill>
              <a:effectLst/>
              <a:latin typeface="+mn-lt"/>
              <a:ea typeface="+mn-ea"/>
              <a:cs typeface="+mn-cs"/>
            </a:endParaRPr>
          </a:p>
          <a:p>
            <a:pPr lvl="0"/>
            <a:r>
              <a:rPr lang="en-US" sz="1050" kern="1200" baseline="0" dirty="0" smtClean="0">
                <a:solidFill>
                  <a:schemeClr val="tx1"/>
                </a:solidFill>
                <a:effectLst/>
                <a:latin typeface="+mn-lt"/>
                <a:ea typeface="+mn-ea"/>
                <a:cs typeface="+mn-cs"/>
              </a:rPr>
              <a:t>Up to this point we have been able to rely on the MCs to do detailed reviews of documentation. They have been instrumental in catching errors, explaining procedures, and guiding the LPA through the acquisition process. With this luxury disappearing, it’s going to be even more important for local municipalities to rely on our approved LPA consultants to provide expert services.</a:t>
            </a:r>
          </a:p>
          <a:p>
            <a:pPr lvl="0"/>
            <a:endParaRPr lang="en-US" sz="1050" kern="1200" baseline="0" dirty="0" smtClean="0">
              <a:solidFill>
                <a:schemeClr val="tx1"/>
              </a:solidFill>
              <a:effectLst/>
              <a:latin typeface="+mn-lt"/>
              <a:ea typeface="+mn-ea"/>
              <a:cs typeface="+mn-cs"/>
            </a:endParaRPr>
          </a:p>
          <a:p>
            <a:pPr lvl="0"/>
            <a:r>
              <a:rPr lang="en-US" sz="1050" kern="1200" baseline="0" dirty="0" smtClean="0">
                <a:solidFill>
                  <a:schemeClr val="tx1"/>
                </a:solidFill>
                <a:effectLst/>
                <a:latin typeface="+mn-lt"/>
                <a:ea typeface="+mn-ea"/>
                <a:cs typeface="+mn-cs"/>
              </a:rPr>
              <a:t>With that said </a:t>
            </a:r>
            <a:r>
              <a:rPr lang="en-US" sz="1050" kern="1200" baseline="0" dirty="0" err="1" smtClean="0">
                <a:solidFill>
                  <a:schemeClr val="tx1"/>
                </a:solidFill>
                <a:effectLst/>
                <a:latin typeface="+mn-lt"/>
                <a:ea typeface="+mn-ea"/>
                <a:cs typeface="+mn-cs"/>
              </a:rPr>
              <a:t>WisDOT</a:t>
            </a:r>
            <a:r>
              <a:rPr lang="en-US" sz="1050" kern="1200" baseline="0" dirty="0" smtClean="0">
                <a:solidFill>
                  <a:schemeClr val="tx1"/>
                </a:solidFill>
                <a:effectLst/>
                <a:latin typeface="+mn-lt"/>
                <a:ea typeface="+mn-ea"/>
                <a:cs typeface="+mn-cs"/>
              </a:rPr>
              <a:t> is looking at adding:</a:t>
            </a:r>
          </a:p>
          <a:p>
            <a:pPr marL="171450" lvl="0" indent="-171450">
              <a:buFont typeface="Arial" panose="020B0604020202020204" pitchFamily="34" charset="0"/>
              <a:buChar char="•"/>
            </a:pPr>
            <a:r>
              <a:rPr lang="en-US" sz="1050" kern="1200" baseline="0" dirty="0" smtClean="0">
                <a:solidFill>
                  <a:schemeClr val="tx1"/>
                </a:solidFill>
                <a:effectLst/>
                <a:latin typeface="+mn-lt"/>
                <a:ea typeface="+mn-ea"/>
                <a:cs typeface="+mn-cs"/>
              </a:rPr>
              <a:t>A continuing education component</a:t>
            </a:r>
          </a:p>
          <a:p>
            <a:pPr marL="171450" lvl="0" indent="-171450">
              <a:buFont typeface="Arial" panose="020B0604020202020204" pitchFamily="34" charset="0"/>
              <a:buChar char="•"/>
            </a:pPr>
            <a:r>
              <a:rPr lang="en-US" sz="1050" kern="1200" baseline="0" dirty="0" smtClean="0">
                <a:solidFill>
                  <a:schemeClr val="tx1"/>
                </a:solidFill>
                <a:effectLst/>
                <a:latin typeface="+mn-lt"/>
                <a:ea typeface="+mn-ea"/>
                <a:cs typeface="+mn-cs"/>
              </a:rPr>
              <a:t>A performance evaluation process for standard of practice</a:t>
            </a:r>
          </a:p>
          <a:p>
            <a:pPr marL="171450" lvl="0" indent="-171450">
              <a:buFont typeface="Arial" panose="020B0604020202020204" pitchFamily="34" charset="0"/>
              <a:buChar char="•"/>
            </a:pPr>
            <a:r>
              <a:rPr lang="en-US" sz="1050" kern="1200" baseline="0" dirty="0" smtClean="0">
                <a:solidFill>
                  <a:schemeClr val="tx1"/>
                </a:solidFill>
                <a:effectLst/>
                <a:latin typeface="+mn-lt"/>
                <a:ea typeface="+mn-ea"/>
                <a:cs typeface="+mn-cs"/>
              </a:rPr>
              <a:t>A project evaluation process</a:t>
            </a:r>
          </a:p>
          <a:p>
            <a:pPr marL="171450" lvl="0" indent="-171450">
              <a:buFont typeface="Arial" panose="020B0604020202020204" pitchFamily="34" charset="0"/>
              <a:buChar char="•"/>
            </a:pPr>
            <a:r>
              <a:rPr lang="en-US" sz="1050" kern="1200" baseline="0" dirty="0" smtClean="0">
                <a:solidFill>
                  <a:schemeClr val="tx1"/>
                </a:solidFill>
                <a:effectLst/>
                <a:latin typeface="+mn-lt"/>
                <a:ea typeface="+mn-ea"/>
                <a:cs typeface="+mn-cs"/>
              </a:rPr>
              <a:t>And a poor performance standard of practice</a:t>
            </a:r>
          </a:p>
          <a:p>
            <a:pPr marL="0" lvl="0" indent="0">
              <a:buFont typeface="Arial" panose="020B0604020202020204" pitchFamily="34" charset="0"/>
              <a:buNone/>
            </a:pPr>
            <a:endParaRPr lang="en-US" sz="105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050" kern="1200" baseline="0" dirty="0" smtClean="0">
                <a:solidFill>
                  <a:schemeClr val="tx1"/>
                </a:solidFill>
                <a:effectLst/>
                <a:latin typeface="+mn-lt"/>
                <a:ea typeface="+mn-ea"/>
                <a:cs typeface="+mn-cs"/>
              </a:rPr>
              <a:t>We will also be evaluating how LPA staff are approved for conducting their own acquisition services.</a:t>
            </a:r>
          </a:p>
          <a:p>
            <a:pPr marL="0" lvl="0" indent="0">
              <a:buFont typeface="Arial" panose="020B0604020202020204" pitchFamily="34" charset="0"/>
              <a:buNone/>
            </a:pPr>
            <a:endParaRPr lang="en-US" sz="105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050" kern="1200" baseline="0" dirty="0" smtClean="0">
                <a:solidFill>
                  <a:schemeClr val="tx1"/>
                </a:solidFill>
                <a:effectLst/>
                <a:latin typeface="+mn-lt"/>
                <a:ea typeface="+mn-ea"/>
                <a:cs typeface="+mn-cs"/>
              </a:rPr>
              <a:t>Again – this is completely in DRAFT mode and we are looking for all suggestions and recommendations  - this needs to benefit all parties – it’s not intended to make it even more difficult for consultants doing LP work</a:t>
            </a:r>
            <a:endParaRPr lang="en-US" sz="1050" kern="1200" baseline="0" dirty="0" smtClean="0">
              <a:solidFill>
                <a:schemeClr val="tx1"/>
              </a:solidFill>
              <a:effectLst/>
              <a:latin typeface="+mn-lt"/>
              <a:ea typeface="+mn-ea"/>
              <a:cs typeface="+mn-cs"/>
            </a:endParaRPr>
          </a:p>
          <a:p>
            <a:pPr lvl="0"/>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43</a:t>
            </a:fld>
            <a:endParaRPr lang="en-US"/>
          </a:p>
        </p:txBody>
      </p:sp>
    </p:spTree>
    <p:extLst>
      <p:ext uri="{BB962C8B-B14F-4D97-AF65-F5344CB8AC3E}">
        <p14:creationId xmlns:p14="http://schemas.microsoft.com/office/powerpoint/2010/main" val="1147188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44</a:t>
            </a:fld>
            <a:endParaRPr lang="en-US"/>
          </a:p>
        </p:txBody>
      </p:sp>
    </p:spTree>
    <p:extLst>
      <p:ext uri="{BB962C8B-B14F-4D97-AF65-F5344CB8AC3E}">
        <p14:creationId xmlns:p14="http://schemas.microsoft.com/office/powerpoint/2010/main" val="740603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2.2.6	LPA Consultant Continuing Education/Expertise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LPA Sponsor chooses its consultants from </a:t>
            </a:r>
            <a:r>
              <a:rPr lang="en-US" sz="1200" kern="1200" dirty="0" err="1" smtClean="0">
                <a:solidFill>
                  <a:schemeClr val="tx1"/>
                </a:solidFill>
                <a:effectLst/>
                <a:latin typeface="+mn-lt"/>
                <a:ea typeface="+mn-ea"/>
                <a:cs typeface="+mn-cs"/>
              </a:rPr>
              <a:t>WisDOT’s</a:t>
            </a:r>
            <a:r>
              <a:rPr lang="en-US" sz="1200" kern="1200" dirty="0" smtClean="0">
                <a:solidFill>
                  <a:schemeClr val="tx1"/>
                </a:solidFill>
                <a:effectLst/>
                <a:latin typeface="+mn-lt"/>
                <a:ea typeface="+mn-ea"/>
                <a:cs typeface="+mn-cs"/>
              </a:rPr>
              <a:t> Statewide List of Approved LPA Fee Appraisal Consultants and the Statewide List of Approved Fee Negotiation and/or Relocation Consultants lists. All consultants on this list are expected to be the experts in their chosen field. That includes being up to date on all the process, procedures, and requirements listed in both </a:t>
            </a:r>
            <a:r>
              <a:rPr lang="en-US" sz="1200" u="sng" kern="1200" dirty="0" smtClean="0">
                <a:solidFill>
                  <a:schemeClr val="tx1"/>
                </a:solidFill>
                <a:effectLst/>
                <a:latin typeface="+mn-lt"/>
                <a:ea typeface="+mn-ea"/>
                <a:cs typeface="+mn-cs"/>
              </a:rPr>
              <a:t>The Real Estate Program Manual</a:t>
            </a:r>
            <a:r>
              <a:rPr lang="en-US" sz="1200" kern="1200" dirty="0" smtClean="0">
                <a:solidFill>
                  <a:schemeClr val="tx1"/>
                </a:solidFill>
                <a:effectLst/>
                <a:latin typeface="+mn-lt"/>
                <a:ea typeface="+mn-ea"/>
                <a:cs typeface="+mn-cs"/>
              </a:rPr>
              <a:t> (REPM) and this document, the LPA RE manual. </a:t>
            </a:r>
          </a:p>
          <a:p>
            <a:r>
              <a:rPr lang="en-US" sz="1200" kern="1200" dirty="0" smtClean="0">
                <a:solidFill>
                  <a:schemeClr val="tx1"/>
                </a:solidFill>
                <a:effectLst/>
                <a:latin typeface="+mn-lt"/>
                <a:ea typeface="+mn-ea"/>
                <a:cs typeface="+mn-cs"/>
              </a:rPr>
              <a:t>Periodically, </a:t>
            </a:r>
            <a:r>
              <a:rPr lang="en-US" sz="1200" kern="1200" dirty="0" err="1" smtClean="0">
                <a:solidFill>
                  <a:schemeClr val="tx1"/>
                </a:solidFill>
                <a:effectLst/>
                <a:latin typeface="+mn-lt"/>
                <a:ea typeface="+mn-ea"/>
                <a:cs typeface="+mn-cs"/>
              </a:rPr>
              <a:t>WisDOT</a:t>
            </a:r>
            <a:r>
              <a:rPr lang="en-US" sz="1200" kern="1200" dirty="0" smtClean="0">
                <a:solidFill>
                  <a:schemeClr val="tx1"/>
                </a:solidFill>
                <a:effectLst/>
                <a:latin typeface="+mn-lt"/>
                <a:ea typeface="+mn-ea"/>
                <a:cs typeface="+mn-cs"/>
              </a:rPr>
              <a:t> will offer real estate or appraisal related seminars, webinars, and trainings free of charge. It is expected that LPA approved consultants will always RSVP to invitations to these events. Attendance is taken at all events and attendees are cross referenced with the approved LPA lists.  (If a consultant cannot make an offered event he/she must still RSVP with the reason for not attending.) All seminars and trainings offered will be posted on the Local Program Agency (LPA) Real Estate Acquisition Information website. All webinars will be posted on the </a:t>
            </a:r>
            <a:r>
              <a:rPr lang="en-US" sz="1200" kern="1200" dirty="0" err="1" smtClean="0">
                <a:solidFill>
                  <a:schemeClr val="tx1"/>
                </a:solidFill>
                <a:effectLst/>
                <a:latin typeface="+mn-lt"/>
                <a:ea typeface="+mn-ea"/>
                <a:cs typeface="+mn-cs"/>
              </a:rPr>
              <a:t>WisDOT</a:t>
            </a:r>
            <a:r>
              <a:rPr lang="en-US" sz="1200" kern="1200" dirty="0" smtClean="0">
                <a:solidFill>
                  <a:schemeClr val="tx1"/>
                </a:solidFill>
                <a:effectLst/>
                <a:latin typeface="+mn-lt"/>
                <a:ea typeface="+mn-ea"/>
                <a:cs typeface="+mn-cs"/>
              </a:rPr>
              <a:t> LPA RE website which will allow the consultant to fulfill the training requirement. The consultant should notify the Statewide LPA RE Facilitator upon completion (contact information found on the LPA RE website). </a:t>
            </a:r>
          </a:p>
          <a:p>
            <a:pPr lvl="0"/>
            <a:endParaRPr lang="en-U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50" dirty="0" smtClean="0"/>
              <a:t>Up to date on all the process, procedures, and requirements listed in both </a:t>
            </a:r>
            <a:r>
              <a:rPr lang="en-US" sz="1050" u="sng" dirty="0" smtClean="0"/>
              <a:t>The Real Estate Program Manual</a:t>
            </a:r>
            <a:r>
              <a:rPr lang="en-US" sz="1050" dirty="0" smtClean="0"/>
              <a:t> (REPM)</a:t>
            </a:r>
          </a:p>
          <a:p>
            <a:pPr marL="0" indent="0">
              <a:buFont typeface="Arial" panose="020B0604020202020204" pitchFamily="34" charset="0"/>
              <a:buNone/>
            </a:pPr>
            <a:endParaRPr lang="en-US" sz="1050" dirty="0" smtClean="0"/>
          </a:p>
          <a:p>
            <a:pPr marL="0" indent="0">
              <a:buFont typeface="Arial" panose="020B0604020202020204" pitchFamily="34" charset="0"/>
              <a:buNone/>
            </a:pPr>
            <a:r>
              <a:rPr lang="en-US" sz="1050" dirty="0" smtClean="0"/>
              <a:t>and</a:t>
            </a:r>
          </a:p>
          <a:p>
            <a:endParaRPr lang="en-US" sz="1050" dirty="0" smtClean="0"/>
          </a:p>
          <a:p>
            <a:pPr marL="171450" indent="-171450">
              <a:buFont typeface="Arial" panose="020B0604020202020204" pitchFamily="34" charset="0"/>
              <a:buChar char="•"/>
            </a:pPr>
            <a:r>
              <a:rPr lang="en-US" sz="1050" dirty="0" smtClean="0"/>
              <a:t>LPA approved consultants will always RSVP to invitations to these events. Attendance is taken at all events and attendees are cross referenced with the approved LPA lists.  (If a consultant cannot make an offered event he/she must still RSVP with the reason for not attending.)</a:t>
            </a:r>
          </a:p>
          <a:p>
            <a:pPr lvl="0"/>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45</a:t>
            </a:fld>
            <a:endParaRPr lang="en-US"/>
          </a:p>
        </p:txBody>
      </p:sp>
    </p:spTree>
    <p:extLst>
      <p:ext uri="{BB962C8B-B14F-4D97-AF65-F5344CB8AC3E}">
        <p14:creationId xmlns:p14="http://schemas.microsoft.com/office/powerpoint/2010/main" val="538713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mn-ea"/>
                <a:cs typeface="+mn-cs"/>
              </a:rPr>
              <a:t>2.2.7</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LPA </a:t>
            </a:r>
            <a:r>
              <a:rPr lang="en-US" sz="1200" b="1" kern="1200" dirty="0" smtClean="0">
                <a:solidFill>
                  <a:schemeClr val="tx1"/>
                </a:solidFill>
                <a:effectLst/>
                <a:latin typeface="+mn-lt"/>
                <a:ea typeface="+mn-ea"/>
                <a:cs typeface="+mn-cs"/>
              </a:rPr>
              <a:t>Consultant Performance and </a:t>
            </a:r>
            <a:r>
              <a:rPr lang="en-US" sz="1200" b="1" kern="1200" dirty="0" smtClean="0">
                <a:solidFill>
                  <a:schemeClr val="tx1"/>
                </a:solidFill>
                <a:effectLst/>
                <a:latin typeface="+mn-lt"/>
                <a:ea typeface="+mn-ea"/>
                <a:cs typeface="+mn-cs"/>
              </a:rPr>
              <a:t>Evaluation</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Consultant Standard of </a:t>
            </a:r>
            <a:r>
              <a:rPr lang="en-US" sz="1200" b="1" kern="1200" dirty="0" smtClean="0">
                <a:solidFill>
                  <a:schemeClr val="tx1"/>
                </a:solidFill>
                <a:effectLst/>
                <a:latin typeface="+mn-lt"/>
                <a:ea typeface="+mn-ea"/>
                <a:cs typeface="+mn-cs"/>
              </a:rPr>
              <a:t>Practice</a:t>
            </a:r>
            <a:endParaRPr lang="en-US" sz="1200" b="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Approved </a:t>
            </a:r>
            <a:r>
              <a:rPr lang="en-US" sz="1200" kern="1200" dirty="0" smtClean="0">
                <a:solidFill>
                  <a:schemeClr val="tx1"/>
                </a:solidFill>
                <a:effectLst/>
                <a:latin typeface="+mn-lt"/>
                <a:ea typeface="+mn-ea"/>
                <a:cs typeface="+mn-cs"/>
              </a:rPr>
              <a:t>consultants are expected to be up to date on all procedures and practices. The LPA relies on the consultant to provide expert guidance and to know all of the Federal and State regulations and laws. It is expected that the consultant will be familiar with both this manual and the REPM.  </a:t>
            </a:r>
            <a:endParaRPr lang="en-US" sz="120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Proper </a:t>
            </a:r>
            <a:r>
              <a:rPr lang="en-US" sz="1200" kern="1200" dirty="0" smtClean="0">
                <a:solidFill>
                  <a:schemeClr val="tx1"/>
                </a:solidFill>
                <a:effectLst/>
                <a:latin typeface="+mn-lt"/>
                <a:ea typeface="+mn-ea"/>
                <a:cs typeface="+mn-cs"/>
              </a:rPr>
              <a:t>documentation is paramount in the local program, and any consultant on the approved lists should know what type documentation is required, where to find the up to date documents and how to properly fill them out. The MCs and LPA RE coordinators are available to discuss any concerns and answer questions however they should not be relied upon for quality control.</a:t>
            </a: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The official manuals, forms, and documents are found on the Local Program Agency (LPA) Real Estate Acquisition Information website and is subject to change without notice. The consultant should make it a practice to peruse the Table of Contents for both the REPM and the LPA RE manual regularly. This is where notification of changes are easily seen.</a:t>
            </a:r>
          </a:p>
          <a:p>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Consultant </a:t>
            </a:r>
            <a:r>
              <a:rPr lang="en-US" sz="1200" b="1" kern="1200" dirty="0" smtClean="0">
                <a:solidFill>
                  <a:schemeClr val="tx1"/>
                </a:solidFill>
                <a:effectLst/>
                <a:latin typeface="+mn-lt"/>
                <a:ea typeface="+mn-ea"/>
                <a:cs typeface="+mn-cs"/>
              </a:rPr>
              <a:t>Project </a:t>
            </a:r>
            <a:r>
              <a:rPr lang="en-US" sz="1200" b="1" kern="1200" dirty="0" smtClean="0">
                <a:solidFill>
                  <a:schemeClr val="tx1"/>
                </a:solidFill>
                <a:effectLst/>
                <a:latin typeface="+mn-lt"/>
                <a:ea typeface="+mn-ea"/>
                <a:cs typeface="+mn-cs"/>
              </a:rPr>
              <a:t>Evaluation</a:t>
            </a:r>
            <a:endParaRPr lang="en-US" sz="1200" b="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consultants (and sub-consultants) hired by an LPA Sponsor will be evaluated by the regional MC upon either Cert. 1. The </a:t>
            </a:r>
            <a:r>
              <a:rPr lang="en-US" sz="1200" u="sng" kern="1200" dirty="0" smtClean="0">
                <a:solidFill>
                  <a:schemeClr val="tx1"/>
                </a:solidFill>
                <a:effectLst/>
                <a:latin typeface="+mn-lt"/>
                <a:ea typeface="+mn-ea"/>
                <a:cs typeface="+mn-cs"/>
              </a:rPr>
              <a:t>LPA Consultant Performance Assessment-Negotiator/Relocation Agent</a:t>
            </a:r>
            <a:r>
              <a:rPr lang="en-US" sz="1200" kern="1200" dirty="0" smtClean="0">
                <a:solidFill>
                  <a:schemeClr val="tx1"/>
                </a:solidFill>
                <a:effectLst/>
                <a:latin typeface="+mn-lt"/>
                <a:ea typeface="+mn-ea"/>
                <a:cs typeface="+mn-cs"/>
              </a:rPr>
              <a:t> form (lpa2127) and The </a:t>
            </a:r>
            <a:r>
              <a:rPr lang="en-US" sz="1200" u="sng" kern="1200" dirty="0" smtClean="0">
                <a:solidFill>
                  <a:schemeClr val="tx1"/>
                </a:solidFill>
                <a:effectLst/>
                <a:latin typeface="+mn-lt"/>
                <a:ea typeface="+mn-ea"/>
                <a:cs typeface="+mn-cs"/>
              </a:rPr>
              <a:t>LPA Consultant Performance Assessment-Appraiser/Review Appraiser</a:t>
            </a:r>
            <a:r>
              <a:rPr lang="en-US" sz="1200" kern="1200" dirty="0" smtClean="0">
                <a:solidFill>
                  <a:schemeClr val="tx1"/>
                </a:solidFill>
                <a:effectLst/>
                <a:latin typeface="+mn-lt"/>
                <a:ea typeface="+mn-ea"/>
                <a:cs typeface="+mn-cs"/>
              </a:rPr>
              <a:t> form (lpa2128) can be found on the LPA real estate </a:t>
            </a:r>
            <a:r>
              <a:rPr lang="en-US" sz="1200" kern="1200" dirty="0" smtClean="0">
                <a:solidFill>
                  <a:schemeClr val="tx1"/>
                </a:solidFill>
                <a:effectLst/>
                <a:latin typeface="+mn-lt"/>
                <a:ea typeface="+mn-ea"/>
                <a:cs typeface="+mn-cs"/>
              </a:rPr>
              <a:t>website.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evaluation will be used as a tool in verifying that the consultants listed on the LPA Approved List of Negotiation/Relocation/Appraiser Consultant lists are adequately performing </a:t>
            </a:r>
            <a:r>
              <a:rPr lang="en-US" sz="1200" kern="1200" dirty="0" smtClean="0">
                <a:solidFill>
                  <a:schemeClr val="tx1"/>
                </a:solidFill>
                <a:effectLst/>
                <a:latin typeface="+mn-lt"/>
                <a:ea typeface="+mn-ea"/>
                <a:cs typeface="+mn-cs"/>
              </a:rPr>
              <a:t>by:</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Meeting </a:t>
            </a:r>
            <a:r>
              <a:rPr lang="en-US" sz="1200" kern="1200" dirty="0" smtClean="0">
                <a:solidFill>
                  <a:schemeClr val="tx1"/>
                </a:solidFill>
                <a:effectLst/>
                <a:latin typeface="+mn-lt"/>
                <a:ea typeface="+mn-ea"/>
                <a:cs typeface="+mn-cs"/>
              </a:rPr>
              <a:t>deadlines, especially PS&amp;E </a:t>
            </a:r>
            <a:r>
              <a:rPr lang="en-US" sz="1200" kern="1200" dirty="0" smtClean="0">
                <a:solidFill>
                  <a:schemeClr val="tx1"/>
                </a:solidFill>
                <a:effectLst/>
                <a:latin typeface="+mn-lt"/>
                <a:ea typeface="+mn-ea"/>
                <a:cs typeface="+mn-cs"/>
              </a:rPr>
              <a:t>deadline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Guiding </a:t>
            </a:r>
            <a:r>
              <a:rPr lang="en-US" sz="1200" kern="1200" dirty="0" smtClean="0">
                <a:solidFill>
                  <a:schemeClr val="tx1"/>
                </a:solidFill>
                <a:effectLst/>
                <a:latin typeface="+mn-lt"/>
                <a:ea typeface="+mn-ea"/>
                <a:cs typeface="+mn-cs"/>
              </a:rPr>
              <a:t>LPA Sponsors throughout the </a:t>
            </a:r>
            <a:r>
              <a:rPr lang="en-US" sz="1200" kern="1200" dirty="0" smtClean="0">
                <a:solidFill>
                  <a:schemeClr val="tx1"/>
                </a:solidFill>
                <a:effectLst/>
                <a:latin typeface="+mn-lt"/>
                <a:ea typeface="+mn-ea"/>
                <a:cs typeface="+mn-cs"/>
              </a:rPr>
              <a:t>project</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Knowing </a:t>
            </a:r>
            <a:r>
              <a:rPr lang="en-US" sz="1200" kern="1200" dirty="0" smtClean="0">
                <a:solidFill>
                  <a:schemeClr val="tx1"/>
                </a:solidFill>
                <a:effectLst/>
                <a:latin typeface="+mn-lt"/>
                <a:ea typeface="+mn-ea"/>
                <a:cs typeface="+mn-cs"/>
              </a:rPr>
              <a:t>the process, procedures, and requirements as listed in all of the manuals (REPM, FDM, LPA RE manual, etc</a:t>
            </a:r>
            <a:r>
              <a:rPr lang="en-US" sz="1200" kern="1200" dirty="0" smtClean="0">
                <a:solidFill>
                  <a:schemeClr val="tx1"/>
                </a:solidFill>
                <a:effectLst/>
                <a:latin typeface="+mn-lt"/>
                <a:ea typeface="+mn-ea"/>
                <a:cs typeface="+mn-cs"/>
              </a:rPr>
              <a:t>.)</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Submitting </a:t>
            </a:r>
            <a:r>
              <a:rPr lang="en-US" sz="1200" kern="1200" dirty="0" smtClean="0">
                <a:solidFill>
                  <a:schemeClr val="tx1"/>
                </a:solidFill>
                <a:effectLst/>
                <a:latin typeface="+mn-lt"/>
                <a:ea typeface="+mn-ea"/>
                <a:cs typeface="+mn-cs"/>
              </a:rPr>
              <a:t>correct documentation in a timely manner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46</a:t>
            </a:fld>
            <a:endParaRPr lang="en-US"/>
          </a:p>
        </p:txBody>
      </p:sp>
    </p:spTree>
    <p:extLst>
      <p:ext uri="{BB962C8B-B14F-4D97-AF65-F5344CB8AC3E}">
        <p14:creationId xmlns:p14="http://schemas.microsoft.com/office/powerpoint/2010/main" val="1601560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Consultant </a:t>
            </a:r>
            <a:r>
              <a:rPr lang="en-US" sz="1200" b="1" kern="1200" dirty="0" smtClean="0">
                <a:solidFill>
                  <a:schemeClr val="tx1"/>
                </a:solidFill>
                <a:effectLst/>
                <a:latin typeface="+mn-lt"/>
                <a:ea typeface="+mn-ea"/>
                <a:cs typeface="+mn-cs"/>
              </a:rPr>
              <a:t>Project Evaluation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consultants (and sub-consultants) hired by an LPA Sponsor will be evaluated by the regional MC upon either Cert. 1. The </a:t>
            </a:r>
            <a:r>
              <a:rPr lang="en-US" sz="1200" u="sng" kern="1200" dirty="0" smtClean="0">
                <a:solidFill>
                  <a:schemeClr val="tx1"/>
                </a:solidFill>
                <a:effectLst/>
                <a:latin typeface="+mn-lt"/>
                <a:ea typeface="+mn-ea"/>
                <a:cs typeface="+mn-cs"/>
              </a:rPr>
              <a:t>LPA Consultant Performance Assessment-Negotiator/Relocation Agent</a:t>
            </a:r>
            <a:r>
              <a:rPr lang="en-US" sz="1200" kern="1200" dirty="0" smtClean="0">
                <a:solidFill>
                  <a:schemeClr val="tx1"/>
                </a:solidFill>
                <a:effectLst/>
                <a:latin typeface="+mn-lt"/>
                <a:ea typeface="+mn-ea"/>
                <a:cs typeface="+mn-cs"/>
              </a:rPr>
              <a:t> form (lpa2127) and The </a:t>
            </a:r>
            <a:r>
              <a:rPr lang="en-US" sz="1200" u="sng" kern="1200" dirty="0" smtClean="0">
                <a:solidFill>
                  <a:schemeClr val="tx1"/>
                </a:solidFill>
                <a:effectLst/>
                <a:latin typeface="+mn-lt"/>
                <a:ea typeface="+mn-ea"/>
                <a:cs typeface="+mn-cs"/>
              </a:rPr>
              <a:t>LPA Consultant Performance Assessment-Appraiser/Review Appraiser</a:t>
            </a:r>
            <a:r>
              <a:rPr lang="en-US" sz="1200" kern="1200" dirty="0" smtClean="0">
                <a:solidFill>
                  <a:schemeClr val="tx1"/>
                </a:solidFill>
                <a:effectLst/>
                <a:latin typeface="+mn-lt"/>
                <a:ea typeface="+mn-ea"/>
                <a:cs typeface="+mn-cs"/>
              </a:rPr>
              <a:t> form (lpa2128) can be found on the LPA real estate website.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evaluation will be used as a tool in verifying that the consultants listed on the LPA Approved List of Negotiation/Relocation/Appraiser Consultant lists are adequately performing by: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Meeting deadlines, especially PS&amp;E deadline</a:t>
            </a:r>
          </a:p>
          <a:p>
            <a:pPr lvl="0"/>
            <a:r>
              <a:rPr lang="en-US" sz="1200" kern="1200" dirty="0" smtClean="0">
                <a:solidFill>
                  <a:schemeClr val="tx1"/>
                </a:solidFill>
                <a:effectLst/>
                <a:latin typeface="+mn-lt"/>
                <a:ea typeface="+mn-ea"/>
                <a:cs typeface="+mn-cs"/>
              </a:rPr>
              <a:t>Guiding LPA Sponsors throughout the project</a:t>
            </a:r>
          </a:p>
          <a:p>
            <a:pPr lvl="0"/>
            <a:r>
              <a:rPr lang="en-US" sz="1200" kern="1200" dirty="0" smtClean="0">
                <a:solidFill>
                  <a:schemeClr val="tx1"/>
                </a:solidFill>
                <a:effectLst/>
                <a:latin typeface="+mn-lt"/>
                <a:ea typeface="+mn-ea"/>
                <a:cs typeface="+mn-cs"/>
              </a:rPr>
              <a:t>Knowing the process, procedures, and requirements as listed in all of the manuals (REPM, FDM, LPA RE manual, etc.)</a:t>
            </a:r>
          </a:p>
          <a:p>
            <a:pPr lvl="0"/>
            <a:r>
              <a:rPr lang="en-US" sz="1200" kern="1200" dirty="0" smtClean="0">
                <a:solidFill>
                  <a:schemeClr val="tx1"/>
                </a:solidFill>
                <a:effectLst/>
                <a:latin typeface="+mn-lt"/>
                <a:ea typeface="+mn-ea"/>
                <a:cs typeface="+mn-cs"/>
              </a:rPr>
              <a:t>Submitting correct documentation in a timely manner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47</a:t>
            </a:fld>
            <a:endParaRPr lang="en-US"/>
          </a:p>
        </p:txBody>
      </p:sp>
    </p:spTree>
    <p:extLst>
      <p:ext uri="{BB962C8B-B14F-4D97-AF65-F5344CB8AC3E}">
        <p14:creationId xmlns:p14="http://schemas.microsoft.com/office/powerpoint/2010/main" val="317582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b="1" kern="1200" dirty="0" smtClean="0">
                <a:solidFill>
                  <a:schemeClr val="tx1"/>
                </a:solidFill>
                <a:effectLst/>
                <a:latin typeface="+mn-lt"/>
                <a:ea typeface="+mn-ea"/>
                <a:cs typeface="+mn-cs"/>
              </a:rPr>
              <a:t>Poor Performance by a Consultant or Sub-Consultant</a:t>
            </a:r>
            <a:endParaRPr lang="en-US" sz="105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The </a:t>
            </a:r>
            <a:r>
              <a:rPr lang="en-US" sz="1050" kern="1200" dirty="0" err="1" smtClean="0">
                <a:solidFill>
                  <a:schemeClr val="tx1"/>
                </a:solidFill>
                <a:effectLst/>
                <a:latin typeface="+mn-lt"/>
                <a:ea typeface="+mn-ea"/>
                <a:cs typeface="+mn-cs"/>
              </a:rPr>
              <a:t>WisDOT</a:t>
            </a:r>
            <a:r>
              <a:rPr lang="en-US" sz="1050" kern="1200" dirty="0" smtClean="0">
                <a:solidFill>
                  <a:schemeClr val="tx1"/>
                </a:solidFill>
                <a:effectLst/>
                <a:latin typeface="+mn-lt"/>
                <a:ea typeface="+mn-ea"/>
                <a:cs typeface="+mn-cs"/>
              </a:rPr>
              <a:t> LPA RE Coordinator will contact the consultant in regards to inadequate performance and make suggestions for ways to improve. Continued inadequate/poor performance will result in removal  of the consultant’s name from the LPA approved consultant list until corrective measures (to be determined) are done.</a:t>
            </a:r>
          </a:p>
          <a:p>
            <a:endParaRPr lang="en-US" sz="1050" kern="1200" dirty="0" smtClean="0">
              <a:solidFill>
                <a:schemeClr val="tx1"/>
              </a:solidFill>
              <a:effectLst/>
              <a:latin typeface="+mn-lt"/>
              <a:ea typeface="+mn-ea"/>
              <a:cs typeface="+mn-cs"/>
            </a:endParaRPr>
          </a:p>
          <a:p>
            <a:pPr lvl="0"/>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48</a:t>
            </a:fld>
            <a:endParaRPr lang="en-US"/>
          </a:p>
        </p:txBody>
      </p:sp>
    </p:spTree>
    <p:extLst>
      <p:ext uri="{BB962C8B-B14F-4D97-AF65-F5344CB8AC3E}">
        <p14:creationId xmlns:p14="http://schemas.microsoft.com/office/powerpoint/2010/main" val="1250997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Most of these trainings don’t have a firm date – but we are working on it</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49</a:t>
            </a:fld>
            <a:endParaRPr lang="en-US"/>
          </a:p>
        </p:txBody>
      </p:sp>
    </p:spTree>
    <p:extLst>
      <p:ext uri="{BB962C8B-B14F-4D97-AF65-F5344CB8AC3E}">
        <p14:creationId xmlns:p14="http://schemas.microsoft.com/office/powerpoint/2010/main" val="131052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5</a:t>
            </a:fld>
            <a:endParaRPr lang="en-US"/>
          </a:p>
        </p:txBody>
      </p:sp>
    </p:spTree>
    <p:extLst>
      <p:ext uri="{BB962C8B-B14F-4D97-AF65-F5344CB8AC3E}">
        <p14:creationId xmlns:p14="http://schemas.microsoft.com/office/powerpoint/2010/main" val="3638004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B1D7794-D41A-484F-948C-B2D64D96644E}" type="slidenum">
              <a:rPr lang="en-US" smtClean="0"/>
              <a:pPr/>
              <a:t>50</a:t>
            </a:fld>
            <a:endParaRPr lang="en-US"/>
          </a:p>
        </p:txBody>
      </p:sp>
    </p:spTree>
    <p:extLst>
      <p:ext uri="{BB962C8B-B14F-4D97-AF65-F5344CB8AC3E}">
        <p14:creationId xmlns:p14="http://schemas.microsoft.com/office/powerpoint/2010/main" val="4103528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51</a:t>
            </a:fld>
            <a:endParaRPr lang="en-US"/>
          </a:p>
        </p:txBody>
      </p:sp>
    </p:spTree>
    <p:extLst>
      <p:ext uri="{BB962C8B-B14F-4D97-AF65-F5344CB8AC3E}">
        <p14:creationId xmlns:p14="http://schemas.microsoft.com/office/powerpoint/2010/main" val="602802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52</a:t>
            </a:fld>
            <a:endParaRPr lang="en-US"/>
          </a:p>
        </p:txBody>
      </p:sp>
    </p:spTree>
    <p:extLst>
      <p:ext uri="{BB962C8B-B14F-4D97-AF65-F5344CB8AC3E}">
        <p14:creationId xmlns:p14="http://schemas.microsoft.com/office/powerpoint/2010/main" val="2719419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53</a:t>
            </a:fld>
            <a:endParaRPr lang="en-US"/>
          </a:p>
        </p:txBody>
      </p:sp>
    </p:spTree>
    <p:extLst>
      <p:ext uri="{BB962C8B-B14F-4D97-AF65-F5344CB8AC3E}">
        <p14:creationId xmlns:p14="http://schemas.microsoft.com/office/powerpoint/2010/main" val="4195402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54</a:t>
            </a:fld>
            <a:endParaRPr lang="en-US"/>
          </a:p>
        </p:txBody>
      </p:sp>
    </p:spTree>
    <p:extLst>
      <p:ext uri="{BB962C8B-B14F-4D97-AF65-F5344CB8AC3E}">
        <p14:creationId xmlns:p14="http://schemas.microsoft.com/office/powerpoint/2010/main" val="2252762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55</a:t>
            </a:fld>
            <a:endParaRPr lang="en-US"/>
          </a:p>
        </p:txBody>
      </p:sp>
    </p:spTree>
    <p:extLst>
      <p:ext uri="{BB962C8B-B14F-4D97-AF65-F5344CB8AC3E}">
        <p14:creationId xmlns:p14="http://schemas.microsoft.com/office/powerpoint/2010/main" val="2512647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56</a:t>
            </a:fld>
            <a:endParaRPr lang="en-US"/>
          </a:p>
        </p:txBody>
      </p:sp>
    </p:spTree>
    <p:extLst>
      <p:ext uri="{BB962C8B-B14F-4D97-AF65-F5344CB8AC3E}">
        <p14:creationId xmlns:p14="http://schemas.microsoft.com/office/powerpoint/2010/main" val="15970416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57</a:t>
            </a:fld>
            <a:endParaRPr lang="en-US"/>
          </a:p>
        </p:txBody>
      </p:sp>
    </p:spTree>
    <p:extLst>
      <p:ext uri="{BB962C8B-B14F-4D97-AF65-F5344CB8AC3E}">
        <p14:creationId xmlns:p14="http://schemas.microsoft.com/office/powerpoint/2010/main" val="687065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B1D7794-D41A-484F-948C-B2D64D96644E}" type="slidenum">
              <a:rPr lang="en-US" smtClean="0"/>
              <a:pPr/>
              <a:t>58</a:t>
            </a:fld>
            <a:endParaRPr lang="en-US"/>
          </a:p>
        </p:txBody>
      </p:sp>
    </p:spTree>
    <p:extLst>
      <p:ext uri="{BB962C8B-B14F-4D97-AF65-F5344CB8AC3E}">
        <p14:creationId xmlns:p14="http://schemas.microsoft.com/office/powerpoint/2010/main" val="1989205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Oversight improvements / suggestions</a:t>
            </a: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59</a:t>
            </a:fld>
            <a:endParaRPr lang="en-US"/>
          </a:p>
        </p:txBody>
      </p:sp>
    </p:spTree>
    <p:extLst>
      <p:ext uri="{BB962C8B-B14F-4D97-AF65-F5344CB8AC3E}">
        <p14:creationId xmlns:p14="http://schemas.microsoft.com/office/powerpoint/2010/main" val="358592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smtClean="0"/>
              <a:t>order to ensure a</a:t>
            </a:r>
            <a:r>
              <a:rPr lang="en-US" baseline="0" dirty="0" smtClean="0"/>
              <a:t> successful a local program, FHWA has tasked State DOTs with overseeing the program. It is </a:t>
            </a:r>
            <a:r>
              <a:rPr lang="en-US" baseline="0" dirty="0" err="1" smtClean="0"/>
              <a:t>WisDOT’s</a:t>
            </a:r>
            <a:r>
              <a:rPr lang="en-US" baseline="0" dirty="0" smtClean="0"/>
              <a:t> duty </a:t>
            </a:r>
            <a:r>
              <a:rPr lang="en-US" dirty="0" smtClean="0"/>
              <a:t>to keep</a:t>
            </a:r>
            <a:r>
              <a:rPr lang="en-US" baseline="0" dirty="0" smtClean="0"/>
              <a:t> its LPAs from jeopardizing its projects for noncompliance.</a:t>
            </a:r>
            <a:endParaRPr lang="en-US" dirty="0" smtClean="0"/>
          </a:p>
          <a:p>
            <a:endParaRPr lang="en-US" dirty="0" smtClean="0"/>
          </a:p>
          <a:p>
            <a:r>
              <a:rPr lang="en-US" dirty="0" smtClean="0"/>
              <a:t>One of the most important</a:t>
            </a:r>
            <a:r>
              <a:rPr lang="en-US" baseline="0" dirty="0" smtClean="0"/>
              <a:t> aspects of a successful program is communication. </a:t>
            </a:r>
            <a:r>
              <a:rPr lang="en-US" dirty="0" smtClean="0"/>
              <a:t>This diagram is attempting to</a:t>
            </a:r>
            <a:r>
              <a:rPr lang="en-US" baseline="0" dirty="0" smtClean="0"/>
              <a:t> illustrate the “Lines of Communication” within </a:t>
            </a:r>
            <a:r>
              <a:rPr lang="en-US" baseline="0" dirty="0" err="1" smtClean="0"/>
              <a:t>WisDOT’s</a:t>
            </a:r>
            <a:r>
              <a:rPr lang="en-US" baseline="0" dirty="0" smtClean="0"/>
              <a:t> local program real estate.</a:t>
            </a:r>
          </a:p>
          <a:p>
            <a:endParaRPr lang="en-US" baseline="0" dirty="0" smtClean="0"/>
          </a:p>
          <a:p>
            <a:r>
              <a:rPr lang="en-US" baseline="0" dirty="0" smtClean="0"/>
              <a:t>In </a:t>
            </a:r>
            <a:r>
              <a:rPr lang="en-US" baseline="0" dirty="0" smtClean="0"/>
              <a:t>order to aid in oversight, our local program utilizes a public private  partnership in the oversight of LPA projects. As shown here, the LPA and its consultant deals directly with our contract management consultant – referred to as the MC. </a:t>
            </a:r>
            <a:endParaRPr lang="en-US" baseline="0" dirty="0" smtClean="0"/>
          </a:p>
          <a:p>
            <a:endParaRPr lang="en-US" baseline="0" dirty="0" smtClean="0"/>
          </a:p>
          <a:p>
            <a:r>
              <a:rPr lang="en-US" baseline="0" dirty="0" err="1" smtClean="0"/>
              <a:t>WisDOT</a:t>
            </a:r>
            <a:r>
              <a:rPr lang="en-US" baseline="0" dirty="0" smtClean="0"/>
              <a:t> has decided to not continue w/ the use of Management consultants to aid in oversight of design, RE, and construction</a:t>
            </a:r>
          </a:p>
          <a:p>
            <a:pPr marL="171450" indent="-171450">
              <a:buFont typeface="Arial" panose="020B0604020202020204" pitchFamily="34" charset="0"/>
              <a:buChar char="•"/>
            </a:pPr>
            <a:r>
              <a:rPr lang="en-US" baseline="0" dirty="0" smtClean="0"/>
              <a:t>Under contract until end of 2018</a:t>
            </a:r>
          </a:p>
          <a:p>
            <a:pPr marL="171450" indent="-171450">
              <a:buFont typeface="Arial" panose="020B0604020202020204" pitchFamily="34" charset="0"/>
              <a:buChar char="•"/>
            </a:pPr>
            <a:r>
              <a:rPr lang="en-US" baseline="0" dirty="0" smtClean="0"/>
              <a:t>Every region is doing things a bit differently but one thing that is consistent is that they have taken the </a:t>
            </a:r>
            <a:r>
              <a:rPr lang="en-US" baseline="0" dirty="0" err="1" smtClean="0"/>
              <a:t>the</a:t>
            </a:r>
            <a:r>
              <a:rPr lang="en-US" baseline="0" dirty="0" smtClean="0"/>
              <a:t> MCs out of the Bridge program right away</a:t>
            </a:r>
          </a:p>
          <a:p>
            <a:pPr marL="171450" indent="-171450">
              <a:buFont typeface="Arial" panose="020B0604020202020204" pitchFamily="34" charset="0"/>
              <a:buChar char="•"/>
            </a:pPr>
            <a:r>
              <a:rPr lang="en-US" baseline="0" dirty="0" smtClean="0"/>
              <a:t>If those locals and consultants in the audience who are wondering about their current projects or ones that are about to start – if you haven’t been </a:t>
            </a:r>
            <a:r>
              <a:rPr lang="en-US" baseline="0" dirty="0" err="1" smtClean="0"/>
              <a:t>notifided</a:t>
            </a:r>
            <a:r>
              <a:rPr lang="en-US" baseline="0" dirty="0" smtClean="0"/>
              <a:t> that the MC is not going to work on the project then you should continue as is. You will be of course notified of any oversight/contact person changes.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6</a:t>
            </a:fld>
            <a:endParaRPr lang="en-US"/>
          </a:p>
        </p:txBody>
      </p:sp>
    </p:spTree>
    <p:extLst>
      <p:ext uri="{BB962C8B-B14F-4D97-AF65-F5344CB8AC3E}">
        <p14:creationId xmlns:p14="http://schemas.microsoft.com/office/powerpoint/2010/main" val="22629259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B1D7794-D41A-484F-948C-B2D64D96644E}" type="slidenum">
              <a:rPr lang="en-US" smtClean="0"/>
              <a:pPr/>
              <a:t>60</a:t>
            </a:fld>
            <a:endParaRPr lang="en-US"/>
          </a:p>
        </p:txBody>
      </p:sp>
    </p:spTree>
    <p:extLst>
      <p:ext uri="{BB962C8B-B14F-4D97-AF65-F5344CB8AC3E}">
        <p14:creationId xmlns:p14="http://schemas.microsoft.com/office/powerpoint/2010/main" val="9690409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b="1"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61</a:t>
            </a:fld>
            <a:endParaRPr lang="en-US"/>
          </a:p>
        </p:txBody>
      </p:sp>
    </p:spTree>
    <p:extLst>
      <p:ext uri="{BB962C8B-B14F-4D97-AF65-F5344CB8AC3E}">
        <p14:creationId xmlns:p14="http://schemas.microsoft.com/office/powerpoint/2010/main" val="220151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KP</a:t>
            </a:r>
            <a:endParaRPr lang="en-US" baseline="0" dirty="0" smtClean="0"/>
          </a:p>
          <a:p>
            <a:endParaRPr lang="en-US" baseline="0" dirty="0" smtClean="0"/>
          </a:p>
          <a:p>
            <a:r>
              <a:rPr lang="en-US" baseline="0" dirty="0" smtClean="0"/>
              <a:t>Our </a:t>
            </a:r>
            <a:r>
              <a:rPr lang="en-US" baseline="0" dirty="0" err="1" smtClean="0"/>
              <a:t>WisDOT</a:t>
            </a:r>
            <a:r>
              <a:rPr lang="en-US" baseline="0" dirty="0" smtClean="0"/>
              <a:t> staff LP Real Estate team consists of two regional LPA RE Coordinators who conduct the administrative work within the five regions of the state. And then I work for central office overseeing real estate program and policy within the local program.</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7</a:t>
            </a:fld>
            <a:endParaRPr lang="en-US"/>
          </a:p>
        </p:txBody>
      </p:sp>
    </p:spTree>
    <p:extLst>
      <p:ext uri="{BB962C8B-B14F-4D97-AF65-F5344CB8AC3E}">
        <p14:creationId xmlns:p14="http://schemas.microsoft.com/office/powerpoint/2010/main" val="418632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8</a:t>
            </a:fld>
            <a:endParaRPr lang="en-US"/>
          </a:p>
        </p:txBody>
      </p:sp>
    </p:spTree>
    <p:extLst>
      <p:ext uri="{BB962C8B-B14F-4D97-AF65-F5344CB8AC3E}">
        <p14:creationId xmlns:p14="http://schemas.microsoft.com/office/powerpoint/2010/main" val="32773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t>
            </a:r>
            <a:r>
              <a:rPr lang="en-US" baseline="0" dirty="0" smtClean="0"/>
              <a:t>does this mean for local municipalities? What is the local’s responsibility? </a:t>
            </a:r>
          </a:p>
          <a:p>
            <a:endParaRPr lang="en-US" dirty="0" smtClean="0"/>
          </a:p>
          <a:p>
            <a:r>
              <a:rPr lang="en-US" baseline="0" dirty="0" smtClean="0"/>
              <a:t>To:</a:t>
            </a:r>
          </a:p>
          <a:p>
            <a:pPr marL="457200" indent="-420688">
              <a:buClr>
                <a:schemeClr val="tx2"/>
              </a:buClr>
              <a:buSzPct val="100000"/>
              <a:buFont typeface="Wingdings 2" pitchFamily="18" charset="2"/>
              <a:buChar char=""/>
            </a:pPr>
            <a:r>
              <a:rPr lang="en-US" sz="1200" dirty="0" smtClean="0">
                <a:solidFill>
                  <a:schemeClr val="tx2"/>
                </a:solidFill>
              </a:rPr>
              <a:t>Follow the procedures outlined in the </a:t>
            </a:r>
            <a:r>
              <a:rPr lang="en-US" sz="1200" dirty="0" err="1" smtClean="0">
                <a:solidFill>
                  <a:schemeClr val="tx2"/>
                </a:solidFill>
              </a:rPr>
              <a:t>WisDOT</a:t>
            </a:r>
            <a:r>
              <a:rPr lang="en-US" sz="1200" dirty="0" smtClean="0">
                <a:solidFill>
                  <a:schemeClr val="tx2"/>
                </a:solidFill>
              </a:rPr>
              <a:t> LPA manual.</a:t>
            </a:r>
          </a:p>
          <a:p>
            <a:pPr marL="457200" indent="-420688">
              <a:buClr>
                <a:schemeClr val="tx2"/>
              </a:buClr>
              <a:buSzPct val="100000"/>
              <a:buNone/>
            </a:pPr>
            <a:endParaRPr lang="en-US" sz="1200" dirty="0" smtClean="0">
              <a:solidFill>
                <a:schemeClr val="tx2"/>
              </a:solidFill>
            </a:endParaRPr>
          </a:p>
          <a:p>
            <a:pPr marL="457200" indent="-420688">
              <a:buClr>
                <a:schemeClr val="tx2"/>
              </a:buClr>
              <a:buSzPct val="100000"/>
              <a:buFont typeface="Wingdings 2" pitchFamily="18" charset="2"/>
              <a:buChar char=""/>
            </a:pPr>
            <a:r>
              <a:rPr lang="en-US" sz="1200" dirty="0" smtClean="0">
                <a:solidFill>
                  <a:schemeClr val="tx2"/>
                </a:solidFill>
              </a:rPr>
              <a:t>Secure approvals needed to proceed with ROW acquisition on state or federal aid projects. This is especially important</a:t>
            </a:r>
            <a:r>
              <a:rPr lang="en-US" sz="1200" baseline="0" dirty="0" smtClean="0">
                <a:solidFill>
                  <a:schemeClr val="tx2"/>
                </a:solidFill>
              </a:rPr>
              <a:t> when there are federal/state funds in re. Reimbursement will be involved and a paper trail w/ the correct authorization is essential.</a:t>
            </a:r>
            <a:endParaRPr lang="en-US" sz="1200" dirty="0" smtClean="0">
              <a:solidFill>
                <a:schemeClr val="tx2"/>
              </a:solidFill>
            </a:endParaRPr>
          </a:p>
          <a:p>
            <a:pPr marL="457200" indent="-420688">
              <a:buClr>
                <a:schemeClr val="tx2"/>
              </a:buClr>
              <a:buSzPct val="100000"/>
              <a:buNone/>
            </a:pPr>
            <a:endParaRPr lang="en-US" sz="1200" dirty="0" smtClean="0">
              <a:solidFill>
                <a:schemeClr val="tx2"/>
              </a:solidFill>
            </a:endParaRPr>
          </a:p>
          <a:p>
            <a:pPr marL="457200" indent="-420688">
              <a:buClr>
                <a:schemeClr val="tx2"/>
              </a:buClr>
              <a:buSzPct val="100000"/>
              <a:buFont typeface="Wingdings 2" pitchFamily="18" charset="2"/>
              <a:buChar char=""/>
            </a:pPr>
            <a:r>
              <a:rPr lang="en-US" sz="1200" dirty="0" smtClean="0">
                <a:solidFill>
                  <a:schemeClr val="tx2"/>
                </a:solidFill>
              </a:rPr>
              <a:t>Goes almost</a:t>
            </a:r>
            <a:r>
              <a:rPr lang="en-US" sz="1200" baseline="0" dirty="0" smtClean="0">
                <a:solidFill>
                  <a:schemeClr val="tx2"/>
                </a:solidFill>
              </a:rPr>
              <a:t> w/out saying that </a:t>
            </a:r>
            <a:r>
              <a:rPr lang="en-US" sz="1200" dirty="0" smtClean="0">
                <a:solidFill>
                  <a:schemeClr val="tx2"/>
                </a:solidFill>
              </a:rPr>
              <a:t>State and Federal procedures and laws are followed. If</a:t>
            </a:r>
            <a:r>
              <a:rPr lang="en-US" sz="1200" baseline="0" dirty="0" smtClean="0">
                <a:solidFill>
                  <a:schemeClr val="tx2"/>
                </a:solidFill>
              </a:rPr>
              <a:t> the manuals are followed and the documentation is done correctly in the proper order then there should not be problems</a:t>
            </a:r>
            <a:endParaRPr lang="en-US" sz="1200" dirty="0" smtClean="0">
              <a:solidFill>
                <a:schemeClr val="tx2"/>
              </a:solidFill>
            </a:endParaRPr>
          </a:p>
          <a:p>
            <a:pPr marL="457200" indent="-420688">
              <a:buClr>
                <a:schemeClr val="tx2"/>
              </a:buClr>
              <a:buSzPct val="100000"/>
              <a:buFont typeface="Wingdings 2" pitchFamily="18" charset="2"/>
              <a:buChar char=""/>
            </a:pPr>
            <a:endParaRPr lang="en-US" sz="1200" dirty="0" smtClean="0">
              <a:solidFill>
                <a:schemeClr val="tx2"/>
              </a:solidFill>
            </a:endParaRPr>
          </a:p>
          <a:p>
            <a:pPr marL="457200" indent="-420688">
              <a:buClr>
                <a:schemeClr val="tx2"/>
              </a:buClr>
              <a:buSzPct val="100000"/>
              <a:buFont typeface="Wingdings 2" pitchFamily="18" charset="2"/>
              <a:buChar char=""/>
            </a:pPr>
            <a:r>
              <a:rPr lang="en-US" sz="1200" dirty="0" smtClean="0">
                <a:solidFill>
                  <a:schemeClr val="tx2"/>
                </a:solidFill>
              </a:rPr>
              <a:t>Honor the signed agreement (that specifies that all aspects of the project will be done in compliance with federal and state statutes and regulations.</a:t>
            </a:r>
          </a:p>
          <a:p>
            <a:endParaRPr lang="en-US" baseline="0" dirty="0" smtClean="0"/>
          </a:p>
          <a:p>
            <a:r>
              <a:rPr lang="en-US" baseline="0" dirty="0" smtClean="0"/>
              <a:t>Remember, the project sponsor or LPA is responsible no matter who actually acquires the R/W…</a:t>
            </a:r>
          </a:p>
          <a:p>
            <a:r>
              <a:rPr lang="en-US" baseline="0" dirty="0" smtClean="0"/>
              <a:t/>
            </a:r>
            <a:br>
              <a:rPr lang="en-US" baseline="0" dirty="0" smtClean="0"/>
            </a:br>
            <a:r>
              <a:rPr lang="en-US" baseline="0" dirty="0" smtClean="0"/>
              <a:t>There are many reasons why it’s a great idea to hire consultants to help with their real estate acquisitions but one thing that should always be clear – the LPA is ultimately responsible for its own project.</a:t>
            </a:r>
          </a:p>
          <a:p>
            <a:endParaRPr lang="en-US" baseline="0" dirty="0" smtClean="0"/>
          </a:p>
          <a:p>
            <a:r>
              <a:rPr lang="en-US" baseline="0" dirty="0" smtClean="0"/>
              <a:t>And maybe the biggest thing to take away today is that the LPA should NOT START UNTIL ALL OF THE NECESSARY APPROVALS or the notice to proceed is given</a:t>
            </a:r>
            <a:endParaRPr lang="en-US" dirty="0"/>
          </a:p>
        </p:txBody>
      </p:sp>
      <p:sp>
        <p:nvSpPr>
          <p:cNvPr id="4" name="Slide Number Placeholder 3"/>
          <p:cNvSpPr>
            <a:spLocks noGrp="1"/>
          </p:cNvSpPr>
          <p:nvPr>
            <p:ph type="sldNum" sz="quarter" idx="10"/>
          </p:nvPr>
        </p:nvSpPr>
        <p:spPr/>
        <p:txBody>
          <a:bodyPr/>
          <a:lstStyle/>
          <a:p>
            <a:fld id="{2B1D7794-D41A-484F-948C-B2D64D96644E}" type="slidenum">
              <a:rPr lang="en-US" smtClean="0"/>
              <a:pPr/>
              <a:t>9</a:t>
            </a:fld>
            <a:endParaRPr lang="en-US"/>
          </a:p>
        </p:txBody>
      </p:sp>
    </p:spTree>
    <p:extLst>
      <p:ext uri="{BB962C8B-B14F-4D97-AF65-F5344CB8AC3E}">
        <p14:creationId xmlns:p14="http://schemas.microsoft.com/office/powerpoint/2010/main" val="41246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A7C38DA-6528-4E15-91A8-676C831C77E9}" type="datetime1">
              <a:rPr lang="en-US" smtClean="0"/>
              <a:t>9/25/2017</a:t>
            </a:fld>
            <a:endParaRPr lang="en-US"/>
          </a:p>
        </p:txBody>
      </p:sp>
      <p:sp>
        <p:nvSpPr>
          <p:cNvPr id="20" name="Footer Placeholder 19"/>
          <p:cNvSpPr>
            <a:spLocks noGrp="1"/>
          </p:cNvSpPr>
          <p:nvPr>
            <p:ph type="ftr" sz="quarter" idx="11"/>
          </p:nvPr>
        </p:nvSpPr>
        <p:spPr/>
        <p:txBody>
          <a:bodyPr/>
          <a:lstStyle>
            <a:extLst/>
          </a:lstStyle>
          <a:p>
            <a:r>
              <a:rPr lang="en-US" smtClean="0"/>
              <a:t>WisDOT Local Program Real Estate</a:t>
            </a:r>
            <a:endParaRPr lang="en-US"/>
          </a:p>
        </p:txBody>
      </p:sp>
      <p:sp>
        <p:nvSpPr>
          <p:cNvPr id="10" name="Slide Number Placeholder 9"/>
          <p:cNvSpPr>
            <a:spLocks noGrp="1"/>
          </p:cNvSpPr>
          <p:nvPr>
            <p:ph type="sldNum" sz="quarter" idx="12"/>
          </p:nvPr>
        </p:nvSpPr>
        <p:spPr/>
        <p:txBody>
          <a:bodyPr/>
          <a:lstStyle>
            <a:extLst/>
          </a:lstStyle>
          <a:p>
            <a:fld id="{2F08BAAE-79E9-49B4-AF00-A97B09916C9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FB87B7-4F53-4BDF-8ABA-1E6962B7262A}" type="datetime1">
              <a:rPr lang="en-US" smtClean="0"/>
              <a:t>9/25/2017</a:t>
            </a:fld>
            <a:endParaRPr lang="en-US"/>
          </a:p>
        </p:txBody>
      </p:sp>
      <p:sp>
        <p:nvSpPr>
          <p:cNvPr id="5" name="Footer Placeholder 4"/>
          <p:cNvSpPr>
            <a:spLocks noGrp="1"/>
          </p:cNvSpPr>
          <p:nvPr>
            <p:ph type="ftr" sz="quarter" idx="11"/>
          </p:nvPr>
        </p:nvSpPr>
        <p:spPr/>
        <p:txBody>
          <a:bodyPr/>
          <a:lstStyle>
            <a:extLst/>
          </a:lstStyle>
          <a:p>
            <a:r>
              <a:rPr lang="en-US" smtClean="0"/>
              <a:t>WisDOT Local Program Real Estate</a:t>
            </a:r>
            <a:endParaRPr lang="en-US"/>
          </a:p>
        </p:txBody>
      </p:sp>
      <p:sp>
        <p:nvSpPr>
          <p:cNvPr id="6" name="Slide Number Placeholder 5"/>
          <p:cNvSpPr>
            <a:spLocks noGrp="1"/>
          </p:cNvSpPr>
          <p:nvPr>
            <p:ph type="sldNum" sz="quarter" idx="12"/>
          </p:nvPr>
        </p:nvSpPr>
        <p:spPr/>
        <p:txBody>
          <a:bodyPr/>
          <a:lstStyle>
            <a:extLst/>
          </a:lstStyle>
          <a:p>
            <a:fld id="{2F08BAAE-79E9-49B4-AF00-A97B09916C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E2A-7051-4960-9762-62D66F385CC9}" type="datetime1">
              <a:rPr lang="en-US" smtClean="0"/>
              <a:t>9/25/2017</a:t>
            </a:fld>
            <a:endParaRPr lang="en-US"/>
          </a:p>
        </p:txBody>
      </p:sp>
      <p:sp>
        <p:nvSpPr>
          <p:cNvPr id="5" name="Footer Placeholder 4"/>
          <p:cNvSpPr>
            <a:spLocks noGrp="1"/>
          </p:cNvSpPr>
          <p:nvPr>
            <p:ph type="ftr" sz="quarter" idx="11"/>
          </p:nvPr>
        </p:nvSpPr>
        <p:spPr/>
        <p:txBody>
          <a:bodyPr/>
          <a:lstStyle>
            <a:extLst/>
          </a:lstStyle>
          <a:p>
            <a:r>
              <a:rPr lang="en-US" smtClean="0"/>
              <a:t>WisDOT Local Program Real Estate</a:t>
            </a:r>
            <a:endParaRPr lang="en-US"/>
          </a:p>
        </p:txBody>
      </p:sp>
      <p:sp>
        <p:nvSpPr>
          <p:cNvPr id="6" name="Slide Number Placeholder 5"/>
          <p:cNvSpPr>
            <a:spLocks noGrp="1"/>
          </p:cNvSpPr>
          <p:nvPr>
            <p:ph type="sldNum" sz="quarter" idx="12"/>
          </p:nvPr>
        </p:nvSpPr>
        <p:spPr/>
        <p:txBody>
          <a:bodyPr/>
          <a:lstStyle>
            <a:extLst/>
          </a:lstStyle>
          <a:p>
            <a:fld id="{2F08BAAE-79E9-49B4-AF00-A97B09916C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solidFill>
                  <a:srgbClr val="1F497D"/>
                </a:solidFill>
              </a:defRPr>
            </a:lvl1pPr>
            <a:lvl2pPr>
              <a:defRPr>
                <a:solidFill>
                  <a:srgbClr val="1F497D"/>
                </a:solidFill>
              </a:defRPr>
            </a:lvl2pPr>
            <a:lvl3pPr>
              <a:defRPr>
                <a:solidFill>
                  <a:srgbClr val="1F497D"/>
                </a:solidFill>
              </a:defRPr>
            </a:lvl3pPr>
            <a:lvl4pPr>
              <a:defRPr>
                <a:solidFill>
                  <a:srgbClr val="1F497D"/>
                </a:solidFill>
              </a:defRPr>
            </a:lvl4pPr>
            <a:lvl5pPr>
              <a:defRPr>
                <a:solidFill>
                  <a:srgbClr val="1F497D"/>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F6BDA06C-69C3-4300-ACED-FEE942CF9021}" type="datetime1">
              <a:rPr lang="en-US" smtClean="0"/>
              <a:t>9/25/2017</a:t>
            </a:fld>
            <a:endParaRPr lang="en-US"/>
          </a:p>
        </p:txBody>
      </p:sp>
      <p:sp>
        <p:nvSpPr>
          <p:cNvPr id="5" name="Footer Placeholder 4"/>
          <p:cNvSpPr>
            <a:spLocks noGrp="1"/>
          </p:cNvSpPr>
          <p:nvPr>
            <p:ph type="ftr" sz="quarter" idx="11"/>
          </p:nvPr>
        </p:nvSpPr>
        <p:spPr/>
        <p:txBody>
          <a:bodyPr/>
          <a:lstStyle>
            <a:extLst/>
          </a:lstStyle>
          <a:p>
            <a:r>
              <a:rPr lang="en-US" smtClean="0"/>
              <a:t>WisDOT Local Program Real Estate</a:t>
            </a:r>
            <a:endParaRPr lang="en-US"/>
          </a:p>
        </p:txBody>
      </p:sp>
      <p:sp>
        <p:nvSpPr>
          <p:cNvPr id="6" name="Slide Number Placeholder 5"/>
          <p:cNvSpPr>
            <a:spLocks noGrp="1"/>
          </p:cNvSpPr>
          <p:nvPr>
            <p:ph type="sldNum" sz="quarter" idx="12"/>
          </p:nvPr>
        </p:nvSpPr>
        <p:spPr/>
        <p:txBody>
          <a:bodyPr/>
          <a:lstStyle>
            <a:extLst/>
          </a:lstStyle>
          <a:p>
            <a:fld id="{2F08BAAE-79E9-49B4-AF00-A97B09916C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905F07-EACA-44A4-A891-C7B253EB9CAB}" type="datetime1">
              <a:rPr lang="en-US" smtClean="0"/>
              <a:t>9/25/2017</a:t>
            </a:fld>
            <a:endParaRPr lang="en-US"/>
          </a:p>
        </p:txBody>
      </p:sp>
      <p:sp>
        <p:nvSpPr>
          <p:cNvPr id="5" name="Footer Placeholder 4"/>
          <p:cNvSpPr>
            <a:spLocks noGrp="1"/>
          </p:cNvSpPr>
          <p:nvPr>
            <p:ph type="ftr" sz="quarter" idx="11"/>
          </p:nvPr>
        </p:nvSpPr>
        <p:spPr/>
        <p:txBody>
          <a:bodyPr/>
          <a:lstStyle>
            <a:extLst/>
          </a:lstStyle>
          <a:p>
            <a:r>
              <a:rPr lang="en-US" smtClean="0"/>
              <a:t>WisDOT Local Program Real Estate</a:t>
            </a:r>
            <a:endParaRPr lang="en-US"/>
          </a:p>
        </p:txBody>
      </p:sp>
      <p:sp>
        <p:nvSpPr>
          <p:cNvPr id="6" name="Slide Number Placeholder 5"/>
          <p:cNvSpPr>
            <a:spLocks noGrp="1"/>
          </p:cNvSpPr>
          <p:nvPr>
            <p:ph type="sldNum" sz="quarter" idx="12"/>
          </p:nvPr>
        </p:nvSpPr>
        <p:spPr/>
        <p:txBody>
          <a:bodyPr/>
          <a:lstStyle>
            <a:extLst/>
          </a:lstStyle>
          <a:p>
            <a:fld id="{2F08BAAE-79E9-49B4-AF00-A97B09916C9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E225AA-BBDC-41F0-8B64-6C90ED87591D}" type="datetime1">
              <a:rPr lang="en-US" smtClean="0"/>
              <a:t>9/25/2017</a:t>
            </a:fld>
            <a:endParaRPr lang="en-US"/>
          </a:p>
        </p:txBody>
      </p:sp>
      <p:sp>
        <p:nvSpPr>
          <p:cNvPr id="6" name="Footer Placeholder 5"/>
          <p:cNvSpPr>
            <a:spLocks noGrp="1"/>
          </p:cNvSpPr>
          <p:nvPr>
            <p:ph type="ftr" sz="quarter" idx="11"/>
          </p:nvPr>
        </p:nvSpPr>
        <p:spPr/>
        <p:txBody>
          <a:bodyPr/>
          <a:lstStyle>
            <a:extLst/>
          </a:lstStyle>
          <a:p>
            <a:r>
              <a:rPr lang="en-US" smtClean="0"/>
              <a:t>WisDOT Local Program Real Estate</a:t>
            </a:r>
            <a:endParaRPr lang="en-US"/>
          </a:p>
        </p:txBody>
      </p:sp>
      <p:sp>
        <p:nvSpPr>
          <p:cNvPr id="7" name="Slide Number Placeholder 6"/>
          <p:cNvSpPr>
            <a:spLocks noGrp="1"/>
          </p:cNvSpPr>
          <p:nvPr>
            <p:ph type="sldNum" sz="quarter" idx="12"/>
          </p:nvPr>
        </p:nvSpPr>
        <p:spPr/>
        <p:txBody>
          <a:bodyPr/>
          <a:lstStyle>
            <a:extLst/>
          </a:lstStyle>
          <a:p>
            <a:fld id="{2F08BAAE-79E9-49B4-AF00-A97B09916C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D45FA4-2C75-4BA8-8B08-1085B44B85B9}" type="datetime1">
              <a:rPr lang="en-US" smtClean="0"/>
              <a:t>9/25/2017</a:t>
            </a:fld>
            <a:endParaRPr lang="en-US"/>
          </a:p>
        </p:txBody>
      </p:sp>
      <p:sp>
        <p:nvSpPr>
          <p:cNvPr id="8" name="Footer Placeholder 7"/>
          <p:cNvSpPr>
            <a:spLocks noGrp="1"/>
          </p:cNvSpPr>
          <p:nvPr>
            <p:ph type="ftr" sz="quarter" idx="11"/>
          </p:nvPr>
        </p:nvSpPr>
        <p:spPr/>
        <p:txBody>
          <a:bodyPr/>
          <a:lstStyle>
            <a:extLst/>
          </a:lstStyle>
          <a:p>
            <a:r>
              <a:rPr lang="en-US" smtClean="0"/>
              <a:t>WisDOT Local Program Real Estate</a:t>
            </a:r>
            <a:endParaRPr lang="en-US"/>
          </a:p>
        </p:txBody>
      </p:sp>
      <p:sp>
        <p:nvSpPr>
          <p:cNvPr id="9" name="Slide Number Placeholder 8"/>
          <p:cNvSpPr>
            <a:spLocks noGrp="1"/>
          </p:cNvSpPr>
          <p:nvPr>
            <p:ph type="sldNum" sz="quarter" idx="12"/>
          </p:nvPr>
        </p:nvSpPr>
        <p:spPr/>
        <p:txBody>
          <a:bodyPr/>
          <a:lstStyle>
            <a:extLst/>
          </a:lstStyle>
          <a:p>
            <a:fld id="{2F08BAAE-79E9-49B4-AF00-A97B09916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3F86AD0-9850-4EBF-88A4-64FBAF6DF362}" type="datetime1">
              <a:rPr lang="en-US" smtClean="0"/>
              <a:t>9/25/2017</a:t>
            </a:fld>
            <a:endParaRPr lang="en-US"/>
          </a:p>
        </p:txBody>
      </p:sp>
      <p:sp>
        <p:nvSpPr>
          <p:cNvPr id="4" name="Footer Placeholder 3"/>
          <p:cNvSpPr>
            <a:spLocks noGrp="1"/>
          </p:cNvSpPr>
          <p:nvPr>
            <p:ph type="ftr" sz="quarter" idx="11"/>
          </p:nvPr>
        </p:nvSpPr>
        <p:spPr/>
        <p:txBody>
          <a:bodyPr/>
          <a:lstStyle>
            <a:extLst/>
          </a:lstStyle>
          <a:p>
            <a:r>
              <a:rPr lang="en-US" smtClean="0"/>
              <a:t>WisDOT Local Program Real Estate</a:t>
            </a:r>
            <a:endParaRPr lang="en-US"/>
          </a:p>
        </p:txBody>
      </p:sp>
      <p:sp>
        <p:nvSpPr>
          <p:cNvPr id="5" name="Slide Number Placeholder 4"/>
          <p:cNvSpPr>
            <a:spLocks noGrp="1"/>
          </p:cNvSpPr>
          <p:nvPr>
            <p:ph type="sldNum" sz="quarter" idx="12"/>
          </p:nvPr>
        </p:nvSpPr>
        <p:spPr/>
        <p:txBody>
          <a:bodyPr/>
          <a:lstStyle>
            <a:extLst/>
          </a:lstStyle>
          <a:p>
            <a:fld id="{2F08BAAE-79E9-49B4-AF00-A97B09916C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BA3CB76-F826-4C8F-9ECA-0DBDF15390BB}" type="datetime1">
              <a:rPr lang="en-US" smtClean="0"/>
              <a:t>9/25/2017</a:t>
            </a:fld>
            <a:endParaRPr lang="en-US"/>
          </a:p>
        </p:txBody>
      </p:sp>
      <p:sp>
        <p:nvSpPr>
          <p:cNvPr id="3" name="Footer Placeholder 2"/>
          <p:cNvSpPr>
            <a:spLocks noGrp="1"/>
          </p:cNvSpPr>
          <p:nvPr>
            <p:ph type="ftr" sz="quarter" idx="11"/>
          </p:nvPr>
        </p:nvSpPr>
        <p:spPr/>
        <p:txBody>
          <a:bodyPr/>
          <a:lstStyle>
            <a:extLst/>
          </a:lstStyle>
          <a:p>
            <a:r>
              <a:rPr lang="en-US" smtClean="0"/>
              <a:t>WisDOT Local Program Real Estate</a:t>
            </a:r>
            <a:endParaRPr lang="en-US"/>
          </a:p>
        </p:txBody>
      </p:sp>
      <p:sp>
        <p:nvSpPr>
          <p:cNvPr id="4" name="Slide Number Placeholder 3"/>
          <p:cNvSpPr>
            <a:spLocks noGrp="1"/>
          </p:cNvSpPr>
          <p:nvPr>
            <p:ph type="sldNum" sz="quarter" idx="12"/>
          </p:nvPr>
        </p:nvSpPr>
        <p:spPr/>
        <p:txBody>
          <a:bodyPr/>
          <a:lstStyle>
            <a:extLst/>
          </a:lstStyle>
          <a:p>
            <a:fld id="{2F08BAAE-79E9-49B4-AF00-A97B09916C9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C72BA2-2850-485D-B093-702AA2B7C399}" type="datetime1">
              <a:rPr lang="en-US" smtClean="0"/>
              <a:t>9/25/2017</a:t>
            </a:fld>
            <a:endParaRPr lang="en-US"/>
          </a:p>
        </p:txBody>
      </p:sp>
      <p:sp>
        <p:nvSpPr>
          <p:cNvPr id="6" name="Footer Placeholder 5"/>
          <p:cNvSpPr>
            <a:spLocks noGrp="1"/>
          </p:cNvSpPr>
          <p:nvPr>
            <p:ph type="ftr" sz="quarter" idx="11"/>
          </p:nvPr>
        </p:nvSpPr>
        <p:spPr/>
        <p:txBody>
          <a:bodyPr/>
          <a:lstStyle>
            <a:extLst/>
          </a:lstStyle>
          <a:p>
            <a:r>
              <a:rPr lang="en-US" smtClean="0"/>
              <a:t>WisDOT Local Program Real Estate</a:t>
            </a:r>
            <a:endParaRPr lang="en-US"/>
          </a:p>
        </p:txBody>
      </p:sp>
      <p:sp>
        <p:nvSpPr>
          <p:cNvPr id="7" name="Slide Number Placeholder 6"/>
          <p:cNvSpPr>
            <a:spLocks noGrp="1"/>
          </p:cNvSpPr>
          <p:nvPr>
            <p:ph type="sldNum" sz="quarter" idx="12"/>
          </p:nvPr>
        </p:nvSpPr>
        <p:spPr/>
        <p:txBody>
          <a:bodyPr/>
          <a:lstStyle>
            <a:extLst/>
          </a:lstStyle>
          <a:p>
            <a:fld id="{2F08BAAE-79E9-49B4-AF00-A97B09916C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66B8042-4539-4B93-9FBB-39A8025938D7}" type="datetime1">
              <a:rPr lang="en-US" smtClean="0"/>
              <a:t>9/25/2017</a:t>
            </a:fld>
            <a:endParaRPr lang="en-US"/>
          </a:p>
        </p:txBody>
      </p:sp>
      <p:sp>
        <p:nvSpPr>
          <p:cNvPr id="6" name="Footer Placeholder 5"/>
          <p:cNvSpPr>
            <a:spLocks noGrp="1"/>
          </p:cNvSpPr>
          <p:nvPr>
            <p:ph type="ftr" sz="quarter" idx="11"/>
          </p:nvPr>
        </p:nvSpPr>
        <p:spPr/>
        <p:txBody>
          <a:bodyPr/>
          <a:lstStyle>
            <a:extLst/>
          </a:lstStyle>
          <a:p>
            <a:r>
              <a:rPr lang="en-US" smtClean="0"/>
              <a:t>WisDOT Local Program Real Estate</a:t>
            </a:r>
            <a:endParaRPr lang="en-US"/>
          </a:p>
        </p:txBody>
      </p:sp>
      <p:sp>
        <p:nvSpPr>
          <p:cNvPr id="7" name="Slide Number Placeholder 6"/>
          <p:cNvSpPr>
            <a:spLocks noGrp="1"/>
          </p:cNvSpPr>
          <p:nvPr>
            <p:ph type="sldNum" sz="quarter" idx="12"/>
          </p:nvPr>
        </p:nvSpPr>
        <p:spPr/>
        <p:txBody>
          <a:bodyPr/>
          <a:lstStyle>
            <a:extLst/>
          </a:lstStyle>
          <a:p>
            <a:fld id="{2F08BAAE-79E9-49B4-AF00-A97B09916C9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50AA605-3689-4E6F-A002-B8BA8DC20E05}" type="datetime1">
              <a:rPr lang="en-US" smtClean="0"/>
              <a:t>9/25/2017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WisDOT Local Program Real Estate</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08BAAE-79E9-49B4-AF00-A97B09916C9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isconsindot.gov/Pages/doing-bus/eng-consultants/cnslt-rsrces/re/lpa-manual.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ynthia.Michalski@dot.wi.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William.burki@dot.wi.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Kerry.Paruleski@dot.wi.gov" TargetMode="External"/><Relationship Id="rId4" Type="http://schemas.openxmlformats.org/officeDocument/2006/relationships/hyperlink" Target="mailto:Cynthia.Michalski@dot.wi.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634" y="4724400"/>
            <a:ext cx="1723510" cy="1894331"/>
          </a:xfrm>
          <a:prstGeom prst="rect">
            <a:avLst/>
          </a:prstGeom>
        </p:spPr>
      </p:pic>
      <p:sp>
        <p:nvSpPr>
          <p:cNvPr id="2" name="Title 1"/>
          <p:cNvSpPr>
            <a:spLocks noGrp="1"/>
          </p:cNvSpPr>
          <p:nvPr>
            <p:ph type="ctrTitle"/>
          </p:nvPr>
        </p:nvSpPr>
        <p:spPr>
          <a:xfrm>
            <a:off x="1295400" y="228600"/>
            <a:ext cx="7620000" cy="5486400"/>
          </a:xfrm>
          <a:ln>
            <a:noFill/>
          </a:ln>
        </p:spPr>
        <p:txBody>
          <a:bodyPr>
            <a:normAutofit fontScale="90000"/>
          </a:bodyPr>
          <a:lstStyle/>
          <a:p>
            <a:r>
              <a:rPr lang="en-US" sz="3100" b="1" dirty="0" smtClean="0">
                <a:effectLst/>
              </a:rPr>
              <a:t/>
            </a:r>
            <a:br>
              <a:rPr lang="en-US" sz="3100" b="1" dirty="0" smtClean="0">
                <a:effectLst/>
              </a:rPr>
            </a:br>
            <a:r>
              <a:rPr lang="en-US" sz="4000" b="1" dirty="0" smtClean="0">
                <a:effectLst/>
              </a:rPr>
              <a:t/>
            </a:r>
            <a:br>
              <a:rPr lang="en-US" sz="4000" b="1" dirty="0" smtClean="0">
                <a:effectLst/>
              </a:rPr>
            </a:br>
            <a:r>
              <a:rPr lang="en-US" sz="4000" b="1" dirty="0" smtClean="0">
                <a:effectLst/>
              </a:rPr>
              <a:t>WisDOT’s Local Public Agency Program</a:t>
            </a:r>
            <a:r>
              <a:rPr lang="en-US" sz="4800" b="1" dirty="0" smtClean="0">
                <a:effectLst/>
              </a:rPr>
              <a:t/>
            </a:r>
            <a:br>
              <a:rPr lang="en-US" sz="4800" b="1" dirty="0" smtClean="0">
                <a:effectLst/>
              </a:rPr>
            </a:br>
            <a:r>
              <a:rPr lang="en-US" sz="3100" dirty="0" smtClean="0">
                <a:effectLst/>
              </a:rPr>
              <a:t/>
            </a:r>
            <a:br>
              <a:rPr lang="en-US" sz="3100" dirty="0" smtClean="0">
                <a:effectLst/>
              </a:rPr>
            </a:br>
            <a:r>
              <a:rPr lang="en-US" sz="2000" dirty="0">
                <a:effectLst/>
              </a:rPr>
              <a:t/>
            </a:r>
            <a:br>
              <a:rPr lang="en-US" sz="2000" dirty="0">
                <a:effectLst/>
              </a:rPr>
            </a:br>
            <a:r>
              <a:rPr lang="en-US" sz="2000" dirty="0" smtClean="0">
                <a:effectLst/>
              </a:rPr>
              <a:t/>
            </a:r>
            <a:br>
              <a:rPr lang="en-US" sz="2000" dirty="0" smtClean="0">
                <a:effectLst/>
              </a:rPr>
            </a:br>
            <a:r>
              <a:rPr lang="en-US" sz="2000" dirty="0" smtClean="0">
                <a:effectLst/>
              </a:rPr>
              <a:t/>
            </a:r>
            <a:br>
              <a:rPr lang="en-US" sz="2000" dirty="0" smtClean="0">
                <a:effectLst/>
              </a:rPr>
            </a:br>
            <a:r>
              <a:rPr lang="en-US" sz="2000" dirty="0">
                <a:effectLst/>
              </a:rPr>
              <a:t/>
            </a:r>
            <a:br>
              <a:rPr lang="en-US" sz="2000" dirty="0">
                <a:effectLst/>
              </a:rPr>
            </a:br>
            <a:r>
              <a:rPr lang="en-US" sz="2000" dirty="0" smtClean="0">
                <a:solidFill>
                  <a:srgbClr val="C00000"/>
                </a:solidFill>
                <a:effectLst/>
              </a:rPr>
              <a:t/>
            </a:r>
            <a:br>
              <a:rPr lang="en-US" sz="2000" dirty="0" smtClean="0">
                <a:solidFill>
                  <a:srgbClr val="C00000"/>
                </a:solidFill>
                <a:effectLst/>
              </a:rPr>
            </a:br>
            <a:r>
              <a:rPr lang="en-US" sz="2000" dirty="0" smtClean="0">
                <a:solidFill>
                  <a:srgbClr val="C00000"/>
                </a:solidFill>
                <a:effectLst/>
              </a:rPr>
              <a:t>September 27, 2017</a:t>
            </a:r>
            <a:br>
              <a:rPr lang="en-US" sz="2000" dirty="0" smtClean="0">
                <a:solidFill>
                  <a:srgbClr val="C00000"/>
                </a:solidFill>
                <a:effectLst/>
              </a:rPr>
            </a:br>
            <a:r>
              <a:rPr lang="en-US" sz="2000" dirty="0" smtClean="0">
                <a:solidFill>
                  <a:srgbClr val="C00000"/>
                </a:solidFill>
                <a:effectLst/>
              </a:rPr>
              <a:t>2017 </a:t>
            </a:r>
            <a:r>
              <a:rPr lang="en-US" sz="2000" dirty="0" err="1" smtClean="0">
                <a:solidFill>
                  <a:srgbClr val="C00000"/>
                </a:solidFill>
                <a:effectLst/>
              </a:rPr>
              <a:t>WisDOT</a:t>
            </a:r>
            <a:r>
              <a:rPr lang="en-US" sz="2000" dirty="0" smtClean="0">
                <a:solidFill>
                  <a:srgbClr val="C00000"/>
                </a:solidFill>
                <a:effectLst/>
              </a:rPr>
              <a:t> Statewide Real Estate Training Conference</a:t>
            </a:r>
            <a:br>
              <a:rPr lang="en-US" sz="2000" dirty="0" smtClean="0">
                <a:solidFill>
                  <a:srgbClr val="C00000"/>
                </a:solidFill>
                <a:effectLst/>
              </a:rPr>
            </a:br>
            <a:r>
              <a:rPr lang="en-US" sz="2000" dirty="0" smtClean="0">
                <a:solidFill>
                  <a:srgbClr val="C00000"/>
                </a:solidFill>
                <a:effectLst/>
              </a:rPr>
              <a:t>Hotel Marshfield, Wisconsin</a:t>
            </a:r>
            <a:r>
              <a:rPr lang="en-US" sz="2000" dirty="0">
                <a:effectLst/>
              </a:rPr>
              <a:t/>
            </a:r>
            <a:br>
              <a:rPr lang="en-US" sz="2000" dirty="0">
                <a:effectLst/>
              </a:rPr>
            </a:br>
            <a:r>
              <a:rPr lang="en-US" sz="2000" dirty="0" smtClean="0">
                <a:effectLst/>
              </a:rPr>
              <a:t/>
            </a:r>
            <a:br>
              <a:rPr lang="en-US" sz="2000" dirty="0" smtClean="0">
                <a:effectLst/>
              </a:rPr>
            </a:br>
            <a:r>
              <a:rPr lang="en-US" sz="2000" dirty="0">
                <a:effectLst/>
              </a:rPr>
              <a:t/>
            </a:r>
            <a:br>
              <a:rPr lang="en-US" sz="2000" dirty="0">
                <a:effectLst/>
              </a:rPr>
            </a:br>
            <a:r>
              <a:rPr lang="en-US" sz="2000" dirty="0" smtClean="0">
                <a:effectLst/>
              </a:rPr>
              <a:t/>
            </a:r>
            <a:br>
              <a:rPr lang="en-US" sz="2000" dirty="0" smtClean="0">
                <a:effectLst/>
              </a:rPr>
            </a:br>
            <a:endParaRPr lang="en-US" dirty="0">
              <a:effectLst/>
            </a:endParaRPr>
          </a:p>
        </p:txBody>
      </p:sp>
      <p:sp>
        <p:nvSpPr>
          <p:cNvPr id="3" name="Subtitle 2"/>
          <p:cNvSpPr>
            <a:spLocks noGrp="1"/>
          </p:cNvSpPr>
          <p:nvPr>
            <p:ph type="subTitle" idx="1"/>
          </p:nvPr>
        </p:nvSpPr>
        <p:spPr>
          <a:xfrm>
            <a:off x="1017048" y="5157526"/>
            <a:ext cx="7669752" cy="1395674"/>
          </a:xfrm>
        </p:spPr>
        <p:txBody>
          <a:bodyPr>
            <a:noAutofit/>
          </a:bodyPr>
          <a:lstStyle/>
          <a:p>
            <a:pPr marL="274320" defTabSz="274320">
              <a:spcBef>
                <a:spcPts val="0"/>
              </a:spcBef>
              <a:tabLst>
                <a:tab pos="0" algn="l"/>
                <a:tab pos="274320" algn="l"/>
              </a:tabLst>
            </a:pPr>
            <a:r>
              <a:rPr lang="en-US" sz="1600" i="1" dirty="0" smtClean="0">
                <a:solidFill>
                  <a:srgbClr val="C00000"/>
                </a:solidFill>
              </a:rPr>
              <a:t>Presented by:</a:t>
            </a:r>
            <a:r>
              <a:rPr lang="en-US" sz="1600" dirty="0" smtClean="0"/>
              <a:t>	Kerry </a:t>
            </a:r>
            <a:r>
              <a:rPr lang="en-US" sz="1600" dirty="0"/>
              <a:t>Paruleski, Statewide LPA </a:t>
            </a:r>
            <a:r>
              <a:rPr lang="en-US" sz="1600" dirty="0" smtClean="0"/>
              <a:t>Facilitator</a:t>
            </a:r>
          </a:p>
          <a:p>
            <a:pPr marL="274320" defTabSz="274320">
              <a:spcBef>
                <a:spcPts val="0"/>
              </a:spcBef>
              <a:tabLst>
                <a:tab pos="0" algn="l"/>
                <a:tab pos="274320" algn="l"/>
              </a:tabLst>
            </a:pPr>
            <a:r>
              <a:rPr lang="en-US" sz="1600" dirty="0" smtClean="0"/>
              <a:t>					Cindy Michalski, SW-NW-NC LPA RE Coordinator</a:t>
            </a:r>
          </a:p>
          <a:p>
            <a:pPr marL="274320" defTabSz="274320">
              <a:spcBef>
                <a:spcPts val="0"/>
              </a:spcBef>
              <a:tabLst>
                <a:tab pos="0" algn="l"/>
                <a:tab pos="274320" algn="l"/>
              </a:tabLst>
            </a:pPr>
            <a:endParaRPr lang="en-US" sz="1600" i="1" dirty="0" smtClean="0">
              <a:solidFill>
                <a:srgbClr val="C00000"/>
              </a:solidFill>
            </a:endParaRPr>
          </a:p>
          <a:p>
            <a:pPr marL="274320" defTabSz="274320">
              <a:spcBef>
                <a:spcPts val="0"/>
              </a:spcBef>
              <a:tabLst>
                <a:tab pos="0" algn="l"/>
                <a:tab pos="274320" algn="l"/>
              </a:tabLst>
            </a:pPr>
            <a:r>
              <a:rPr lang="en-US" sz="1600" i="1" dirty="0" smtClean="0">
                <a:solidFill>
                  <a:srgbClr val="C00000"/>
                </a:solidFill>
              </a:rPr>
              <a:t>Moderated by:</a:t>
            </a:r>
            <a:r>
              <a:rPr lang="en-US" sz="1600" dirty="0" smtClean="0"/>
              <a:t>	Bill Burki, SE Region LPA RE Coordinator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87552" y="-152400"/>
            <a:ext cx="8083296" cy="1165659"/>
          </a:xfrm>
        </p:spPr>
        <p:txBody>
          <a:bodyPr>
            <a:noAutofit/>
          </a:bodyPr>
          <a:lstStyle/>
          <a:p>
            <a:r>
              <a:rPr lang="en-US" sz="3600" b="1" dirty="0" smtClean="0">
                <a:solidFill>
                  <a:srgbClr val="C00000"/>
                </a:solidFill>
              </a:rPr>
              <a:t>Sponsor ROW Consultant Responsibilities</a:t>
            </a:r>
            <a:endParaRPr lang="en-US" sz="3600" dirty="0">
              <a:solidFill>
                <a:srgbClr val="C00000"/>
              </a:solidFill>
            </a:endParaRPr>
          </a:p>
        </p:txBody>
      </p:sp>
      <p:sp>
        <p:nvSpPr>
          <p:cNvPr id="4" name="Content Placeholder 2"/>
          <p:cNvSpPr txBox="1">
            <a:spLocks/>
          </p:cNvSpPr>
          <p:nvPr/>
        </p:nvSpPr>
        <p:spPr>
          <a:xfrm>
            <a:off x="985464" y="852814"/>
            <a:ext cx="8083296" cy="60198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52388" indent="-15875">
              <a:buClr>
                <a:schemeClr val="tx2"/>
              </a:buClr>
              <a:buFont typeface="Wingdings 2"/>
              <a:buNone/>
            </a:pPr>
            <a:r>
              <a:rPr lang="en-US" sz="7400" b="1" dirty="0" smtClean="0">
                <a:solidFill>
                  <a:schemeClr val="tx2"/>
                </a:solidFill>
              </a:rPr>
              <a:t>ROW consultants are expected to:</a:t>
            </a:r>
          </a:p>
          <a:p>
            <a:pPr marL="52388" indent="-15875">
              <a:buClr>
                <a:schemeClr val="tx2"/>
              </a:buClr>
              <a:buFont typeface="Wingdings 2"/>
              <a:buNone/>
            </a:pPr>
            <a:endParaRPr lang="en-US" sz="7400" dirty="0" smtClean="0">
              <a:solidFill>
                <a:schemeClr val="tx2"/>
              </a:solidFill>
            </a:endParaRPr>
          </a:p>
          <a:p>
            <a:pPr marL="731520" lvl="1" indent="-420688">
              <a:buClr>
                <a:schemeClr val="tx2"/>
              </a:buClr>
              <a:buSzPct val="100000"/>
              <a:buFont typeface="Wingdings 2" pitchFamily="18" charset="2"/>
              <a:buChar char=""/>
            </a:pPr>
            <a:r>
              <a:rPr lang="en-US" sz="6000" dirty="0" smtClean="0">
                <a:solidFill>
                  <a:schemeClr val="tx2"/>
                </a:solidFill>
              </a:rPr>
              <a:t>Act as the expert </a:t>
            </a:r>
          </a:p>
          <a:p>
            <a:pPr marL="36512" indent="0">
              <a:buClr>
                <a:schemeClr val="tx2"/>
              </a:buClr>
              <a:buSzPct val="100000"/>
              <a:buNone/>
            </a:pPr>
            <a:endParaRPr lang="en-US" sz="6000" dirty="0" smtClean="0">
              <a:solidFill>
                <a:schemeClr val="tx2"/>
              </a:solidFill>
            </a:endParaRPr>
          </a:p>
          <a:p>
            <a:pPr marL="731520" lvl="1" indent="-420688">
              <a:buClr>
                <a:schemeClr val="tx2"/>
              </a:buClr>
              <a:buSzPct val="100000"/>
              <a:buFont typeface="Wingdings 2" pitchFamily="18" charset="2"/>
              <a:buChar char=""/>
            </a:pPr>
            <a:r>
              <a:rPr lang="en-US" sz="6000" dirty="0" smtClean="0">
                <a:solidFill>
                  <a:schemeClr val="tx2"/>
                </a:solidFill>
              </a:rPr>
              <a:t>Know the </a:t>
            </a:r>
            <a:r>
              <a:rPr lang="en-US" sz="6000" dirty="0" err="1" smtClean="0">
                <a:solidFill>
                  <a:schemeClr val="tx2"/>
                </a:solidFill>
              </a:rPr>
              <a:t>WisDOT</a:t>
            </a:r>
            <a:r>
              <a:rPr lang="en-US" sz="6000" dirty="0" smtClean="0">
                <a:solidFill>
                  <a:schemeClr val="tx2"/>
                </a:solidFill>
              </a:rPr>
              <a:t> LPA RE manual and REPM</a:t>
            </a:r>
          </a:p>
          <a:p>
            <a:pPr marL="36512" indent="0">
              <a:buClr>
                <a:schemeClr val="tx2"/>
              </a:buClr>
              <a:buSzPct val="100000"/>
              <a:buNone/>
            </a:pPr>
            <a:endParaRPr lang="en-US" sz="6000" dirty="0" smtClean="0">
              <a:solidFill>
                <a:schemeClr val="tx2"/>
              </a:solidFill>
            </a:endParaRPr>
          </a:p>
          <a:p>
            <a:pPr marL="731520" lvl="1" indent="-420688">
              <a:buClr>
                <a:schemeClr val="tx2"/>
              </a:buClr>
              <a:buSzPct val="100000"/>
              <a:buFont typeface="Wingdings 2" pitchFamily="18" charset="2"/>
              <a:buChar char=""/>
            </a:pPr>
            <a:r>
              <a:rPr lang="en-US" sz="6000" dirty="0" smtClean="0">
                <a:solidFill>
                  <a:schemeClr val="tx2"/>
                </a:solidFill>
              </a:rPr>
              <a:t>Guide the LPAs through the acquisition process</a:t>
            </a:r>
          </a:p>
          <a:p>
            <a:pPr marL="36512" indent="0">
              <a:buClr>
                <a:schemeClr val="tx2"/>
              </a:buClr>
              <a:buSzPct val="100000"/>
              <a:buNone/>
            </a:pPr>
            <a:endParaRPr lang="en-US" sz="6000" dirty="0" smtClean="0">
              <a:solidFill>
                <a:schemeClr val="tx2"/>
              </a:solidFill>
            </a:endParaRPr>
          </a:p>
          <a:p>
            <a:pPr marL="731520" lvl="1" indent="-420688">
              <a:buClr>
                <a:schemeClr val="tx2"/>
              </a:buClr>
              <a:buSzPct val="100000"/>
              <a:buFont typeface="Wingdings 2" pitchFamily="18" charset="2"/>
              <a:buChar char=""/>
            </a:pPr>
            <a:r>
              <a:rPr lang="en-US" sz="6000" dirty="0" smtClean="0">
                <a:solidFill>
                  <a:schemeClr val="tx2"/>
                </a:solidFill>
              </a:rPr>
              <a:t>Ensure that all State and Federal procedures and laws are followed</a:t>
            </a:r>
          </a:p>
          <a:p>
            <a:pPr marL="36512" indent="0">
              <a:buClr>
                <a:schemeClr val="tx2"/>
              </a:buClr>
              <a:buSzPct val="100000"/>
              <a:buNone/>
            </a:pPr>
            <a:endParaRPr lang="en-US" sz="6000" dirty="0" smtClean="0">
              <a:solidFill>
                <a:schemeClr val="tx2"/>
              </a:solidFill>
            </a:endParaRPr>
          </a:p>
          <a:p>
            <a:pPr marL="731520" lvl="1" indent="-420688">
              <a:buClr>
                <a:schemeClr val="tx2"/>
              </a:buClr>
              <a:buSzPct val="100000"/>
              <a:buFont typeface="Wingdings 2" pitchFamily="18" charset="2"/>
              <a:buChar char=""/>
            </a:pPr>
            <a:r>
              <a:rPr lang="en-US" sz="6000" dirty="0" smtClean="0">
                <a:solidFill>
                  <a:schemeClr val="tx2"/>
                </a:solidFill>
              </a:rPr>
              <a:t>Provide the LPA with complete and accurate project and parcel files.</a:t>
            </a:r>
          </a:p>
          <a:p>
            <a:pPr marL="36512" indent="0">
              <a:buClr>
                <a:schemeClr val="tx2"/>
              </a:buClr>
              <a:buSzPct val="100000"/>
              <a:buNone/>
            </a:pPr>
            <a:endParaRPr lang="en-US" sz="6000" dirty="0" smtClean="0">
              <a:solidFill>
                <a:schemeClr val="tx2"/>
              </a:solidFill>
            </a:endParaRPr>
          </a:p>
          <a:p>
            <a:pPr marL="731520" lvl="1" indent="-420688">
              <a:buClr>
                <a:schemeClr val="tx2"/>
              </a:buClr>
              <a:buSzPct val="100000"/>
              <a:buFont typeface="Wingdings 2" pitchFamily="18" charset="2"/>
              <a:buChar char=""/>
            </a:pPr>
            <a:r>
              <a:rPr lang="en-US" sz="6000" dirty="0" smtClean="0">
                <a:solidFill>
                  <a:schemeClr val="tx2"/>
                </a:solidFill>
              </a:rPr>
              <a:t>Provide correct &amp; adequate documentation</a:t>
            </a:r>
          </a:p>
        </p:txBody>
      </p:sp>
    </p:spTree>
    <p:extLst>
      <p:ext uri="{BB962C8B-B14F-4D97-AF65-F5344CB8AC3E}">
        <p14:creationId xmlns:p14="http://schemas.microsoft.com/office/powerpoint/2010/main" val="1151277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87552" y="26770"/>
            <a:ext cx="8083296" cy="1165659"/>
          </a:xfrm>
        </p:spPr>
        <p:txBody>
          <a:bodyPr>
            <a:noAutofit/>
          </a:bodyPr>
          <a:lstStyle/>
          <a:p>
            <a:r>
              <a:rPr lang="en-US" sz="3600" b="1" dirty="0" err="1" smtClean="0">
                <a:solidFill>
                  <a:srgbClr val="C00000"/>
                </a:solidFill>
              </a:rPr>
              <a:t>WisDOT</a:t>
            </a:r>
            <a:r>
              <a:rPr lang="en-US" sz="3600" b="1" dirty="0" smtClean="0">
                <a:solidFill>
                  <a:srgbClr val="C00000"/>
                </a:solidFill>
              </a:rPr>
              <a:t> LPA RE Responsibilities</a:t>
            </a:r>
            <a:endParaRPr lang="en-US" sz="3600" dirty="0">
              <a:solidFill>
                <a:srgbClr val="C00000"/>
              </a:solidFill>
            </a:endParaRPr>
          </a:p>
        </p:txBody>
      </p:sp>
      <p:sp>
        <p:nvSpPr>
          <p:cNvPr id="12" name="Content Placeholder 2"/>
          <p:cNvSpPr>
            <a:spLocks noGrp="1"/>
          </p:cNvSpPr>
          <p:nvPr>
            <p:ph idx="4294967295"/>
          </p:nvPr>
        </p:nvSpPr>
        <p:spPr>
          <a:xfrm>
            <a:off x="1143000" y="1066800"/>
            <a:ext cx="7772400" cy="5562600"/>
          </a:xfrm>
        </p:spPr>
        <p:txBody>
          <a:bodyPr>
            <a:normAutofit/>
          </a:bodyPr>
          <a:lstStyle/>
          <a:p>
            <a:pPr marL="61913" indent="0">
              <a:buClr>
                <a:schemeClr val="bg1"/>
              </a:buClr>
              <a:buNone/>
            </a:pPr>
            <a:r>
              <a:rPr lang="en-US" sz="2400" dirty="0" smtClean="0">
                <a:solidFill>
                  <a:schemeClr val="tx2"/>
                </a:solidFill>
              </a:rPr>
              <a:t>The Federal </a:t>
            </a:r>
            <a:r>
              <a:rPr lang="en-US" sz="2400" dirty="0">
                <a:solidFill>
                  <a:schemeClr val="tx2"/>
                </a:solidFill>
              </a:rPr>
              <a:t>Highway Administration (FHWA) provides funds to </a:t>
            </a:r>
            <a:r>
              <a:rPr lang="en-US" sz="2400" dirty="0" err="1" smtClean="0">
                <a:solidFill>
                  <a:schemeClr val="tx2"/>
                </a:solidFill>
              </a:rPr>
              <a:t>WisDOT</a:t>
            </a:r>
            <a:r>
              <a:rPr lang="en-US" sz="2400" dirty="0" smtClean="0">
                <a:solidFill>
                  <a:schemeClr val="tx2"/>
                </a:solidFill>
              </a:rPr>
              <a:t> to </a:t>
            </a:r>
            <a:r>
              <a:rPr lang="en-US" sz="2400" dirty="0">
                <a:solidFill>
                  <a:schemeClr val="tx2"/>
                </a:solidFill>
              </a:rPr>
              <a:t>carry out highway projects. </a:t>
            </a:r>
            <a:r>
              <a:rPr lang="en-US" sz="2400" dirty="0" err="1" smtClean="0">
                <a:solidFill>
                  <a:schemeClr val="tx2"/>
                </a:solidFill>
              </a:rPr>
              <a:t>WisDOT</a:t>
            </a:r>
            <a:r>
              <a:rPr lang="en-US" sz="2400" dirty="0" smtClean="0">
                <a:solidFill>
                  <a:schemeClr val="tx2"/>
                </a:solidFill>
              </a:rPr>
              <a:t> passes on funds </a:t>
            </a:r>
            <a:r>
              <a:rPr lang="en-US" sz="2400" dirty="0">
                <a:solidFill>
                  <a:schemeClr val="tx2"/>
                </a:solidFill>
              </a:rPr>
              <a:t>to local governments or private entities. Eligibility to receive Federal funds depends upon compliance with Federal laws, regulations, and policies. </a:t>
            </a:r>
            <a:endParaRPr lang="en-US" sz="2400" dirty="0" smtClean="0">
              <a:solidFill>
                <a:schemeClr val="tx2"/>
              </a:solidFill>
            </a:endParaRPr>
          </a:p>
          <a:p>
            <a:pPr marL="61913" indent="0">
              <a:buClr>
                <a:schemeClr val="bg1"/>
              </a:buClr>
              <a:buNone/>
            </a:pPr>
            <a:endParaRPr lang="en-US" sz="2300" dirty="0" smtClean="0">
              <a:solidFill>
                <a:schemeClr val="tx2"/>
              </a:solidFill>
            </a:endParaRPr>
          </a:p>
          <a:p>
            <a:pPr marL="52388" indent="-15875">
              <a:buClr>
                <a:schemeClr val="tx2"/>
              </a:buClr>
              <a:buNone/>
            </a:pPr>
            <a:r>
              <a:rPr lang="en-US" sz="3200" b="1" dirty="0" err="1" smtClean="0">
                <a:solidFill>
                  <a:schemeClr val="tx2"/>
                </a:solidFill>
              </a:rPr>
              <a:t>WisDOT</a:t>
            </a:r>
            <a:r>
              <a:rPr lang="en-US" sz="3200" b="1" dirty="0" smtClean="0">
                <a:solidFill>
                  <a:schemeClr val="tx2"/>
                </a:solidFill>
              </a:rPr>
              <a:t> is expected to:</a:t>
            </a:r>
            <a:endParaRPr lang="en-US" sz="1800" dirty="0" smtClean="0">
              <a:solidFill>
                <a:schemeClr val="tx2"/>
              </a:solidFill>
            </a:endParaRPr>
          </a:p>
          <a:p>
            <a:pPr marL="731520" lvl="1" indent="-420688">
              <a:buClr>
                <a:schemeClr val="tx2"/>
              </a:buClr>
              <a:buSzPct val="100000"/>
              <a:buFont typeface="Wingdings 2" pitchFamily="18" charset="2"/>
              <a:buChar char=""/>
            </a:pPr>
            <a:r>
              <a:rPr lang="en-US" sz="2400" dirty="0" smtClean="0">
                <a:solidFill>
                  <a:schemeClr val="tx2"/>
                </a:solidFill>
              </a:rPr>
              <a:t>Provide adequate &amp; competent stewardship </a:t>
            </a:r>
            <a:r>
              <a:rPr lang="en-US" sz="2400" dirty="0">
                <a:solidFill>
                  <a:schemeClr val="tx2"/>
                </a:solidFill>
              </a:rPr>
              <a:t>and oversight of the local program. </a:t>
            </a:r>
            <a:endParaRPr lang="en-US" sz="2400" b="1" dirty="0">
              <a:solidFill>
                <a:schemeClr val="tx2"/>
              </a:solidFill>
            </a:endParaRPr>
          </a:p>
          <a:p>
            <a:pPr marL="457200" indent="-420688">
              <a:buClr>
                <a:schemeClr val="tx2"/>
              </a:buClr>
              <a:buSzPct val="100000"/>
              <a:buFont typeface="Wingdings 2" pitchFamily="18" charset="2"/>
              <a:buChar char=""/>
            </a:pPr>
            <a:endParaRPr lang="en-US" sz="2200" dirty="0">
              <a:solidFill>
                <a:schemeClr val="tx2"/>
              </a:solidFill>
            </a:endParaRPr>
          </a:p>
          <a:p>
            <a:pPr>
              <a:buClr>
                <a:schemeClr val="tx2"/>
              </a:buClr>
              <a:buNone/>
            </a:pPr>
            <a:endParaRPr lang="en-US" dirty="0" smtClean="0">
              <a:solidFill>
                <a:schemeClr val="tx2"/>
              </a:solidFill>
            </a:endParaRPr>
          </a:p>
        </p:txBody>
      </p:sp>
    </p:spTree>
    <p:extLst>
      <p:ext uri="{BB962C8B-B14F-4D97-AF65-F5344CB8AC3E}">
        <p14:creationId xmlns:p14="http://schemas.microsoft.com/office/powerpoint/2010/main" val="137039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87552" y="26770"/>
            <a:ext cx="8083296" cy="1165659"/>
          </a:xfrm>
        </p:spPr>
        <p:txBody>
          <a:bodyPr>
            <a:noAutofit/>
          </a:bodyPr>
          <a:lstStyle/>
          <a:p>
            <a:r>
              <a:rPr lang="en-US" sz="3600" b="1" dirty="0" smtClean="0">
                <a:solidFill>
                  <a:srgbClr val="C00000"/>
                </a:solidFill>
              </a:rPr>
              <a:t>FHWA Responsibilities</a:t>
            </a:r>
            <a:endParaRPr lang="en-US" sz="3600" dirty="0">
              <a:solidFill>
                <a:srgbClr val="C00000"/>
              </a:solidFill>
            </a:endParaRPr>
          </a:p>
        </p:txBody>
      </p:sp>
      <p:sp>
        <p:nvSpPr>
          <p:cNvPr id="12" name="Content Placeholder 2"/>
          <p:cNvSpPr>
            <a:spLocks noGrp="1"/>
          </p:cNvSpPr>
          <p:nvPr>
            <p:ph idx="4294967295"/>
          </p:nvPr>
        </p:nvSpPr>
        <p:spPr>
          <a:xfrm>
            <a:off x="1143000" y="914400"/>
            <a:ext cx="7772400" cy="5562600"/>
          </a:xfrm>
        </p:spPr>
        <p:txBody>
          <a:bodyPr>
            <a:normAutofit/>
          </a:bodyPr>
          <a:lstStyle/>
          <a:p>
            <a:pPr marL="61913" indent="0">
              <a:buClr>
                <a:schemeClr val="bg1"/>
              </a:buClr>
              <a:buNone/>
            </a:pPr>
            <a:r>
              <a:rPr lang="en-US" sz="3100" b="1" dirty="0" smtClean="0">
                <a:solidFill>
                  <a:schemeClr val="tx2"/>
                </a:solidFill>
              </a:rPr>
              <a:t>There </a:t>
            </a:r>
            <a:r>
              <a:rPr lang="en-US" sz="3100" b="1" dirty="0">
                <a:solidFill>
                  <a:schemeClr val="tx2"/>
                </a:solidFill>
              </a:rPr>
              <a:t>are several reasons that the Federal Government retains a deep interest in the acquisition of real property for federally assisted projects</a:t>
            </a:r>
            <a:r>
              <a:rPr lang="en-US" sz="3100" b="1" dirty="0" smtClean="0">
                <a:solidFill>
                  <a:schemeClr val="tx2"/>
                </a:solidFill>
              </a:rPr>
              <a:t>.</a:t>
            </a:r>
          </a:p>
          <a:p>
            <a:pPr marL="61913" indent="0">
              <a:buClr>
                <a:schemeClr val="bg1"/>
              </a:buClr>
              <a:buNone/>
            </a:pPr>
            <a:endParaRPr lang="en-US" sz="1400" b="1" dirty="0">
              <a:solidFill>
                <a:schemeClr val="tx2"/>
              </a:solidFill>
            </a:endParaRPr>
          </a:p>
          <a:p>
            <a:pPr marL="61913" indent="0">
              <a:buClr>
                <a:schemeClr val="bg1"/>
              </a:buClr>
              <a:buNone/>
            </a:pPr>
            <a:r>
              <a:rPr lang="en-US" b="1" dirty="0" smtClean="0">
                <a:solidFill>
                  <a:schemeClr val="tx2"/>
                </a:solidFill>
              </a:rPr>
              <a:t>FHWA </a:t>
            </a:r>
            <a:r>
              <a:rPr lang="en-US" b="1" dirty="0">
                <a:solidFill>
                  <a:schemeClr val="tx2"/>
                </a:solidFill>
              </a:rPr>
              <a:t>is expected to</a:t>
            </a:r>
            <a:r>
              <a:rPr lang="en-US" b="1" dirty="0" smtClean="0">
                <a:solidFill>
                  <a:schemeClr val="tx2"/>
                </a:solidFill>
              </a:rPr>
              <a:t>:</a:t>
            </a:r>
            <a:endParaRPr lang="en-US" dirty="0">
              <a:solidFill>
                <a:schemeClr val="tx2"/>
              </a:solidFill>
            </a:endParaRPr>
          </a:p>
          <a:p>
            <a:pPr marL="457200" indent="-420688">
              <a:buClr>
                <a:schemeClr val="tx2"/>
              </a:buClr>
              <a:buSzPct val="100000"/>
              <a:buFont typeface="Wingdings 2" pitchFamily="18" charset="2"/>
              <a:buChar char=""/>
            </a:pPr>
            <a:r>
              <a:rPr lang="en-US" sz="2400" dirty="0" smtClean="0">
                <a:solidFill>
                  <a:schemeClr val="tx2"/>
                </a:solidFill>
              </a:rPr>
              <a:t>The Fifth Amendment</a:t>
            </a:r>
          </a:p>
          <a:p>
            <a:pPr marL="36512" indent="0">
              <a:buClr>
                <a:schemeClr val="tx2"/>
              </a:buClr>
              <a:buSzPct val="100000"/>
              <a:buNone/>
            </a:pPr>
            <a:endParaRPr lang="en-US" sz="2400" dirty="0">
              <a:solidFill>
                <a:schemeClr val="tx2"/>
              </a:solidFill>
            </a:endParaRPr>
          </a:p>
          <a:p>
            <a:pPr marL="457200" indent="-420688">
              <a:buClr>
                <a:schemeClr val="tx2"/>
              </a:buClr>
              <a:buSzPct val="100000"/>
              <a:buFont typeface="Wingdings 2" pitchFamily="18" charset="2"/>
              <a:buChar char=""/>
            </a:pPr>
            <a:r>
              <a:rPr lang="en-US" sz="2400" dirty="0" smtClean="0">
                <a:solidFill>
                  <a:schemeClr val="tx2"/>
                </a:solidFill>
              </a:rPr>
              <a:t>Expedient acquisition</a:t>
            </a:r>
          </a:p>
          <a:p>
            <a:pPr marL="36512" indent="0">
              <a:buClr>
                <a:schemeClr val="tx2"/>
              </a:buClr>
              <a:buSzPct val="100000"/>
              <a:buNone/>
            </a:pPr>
            <a:endParaRPr lang="en-US" sz="2400" dirty="0">
              <a:solidFill>
                <a:schemeClr val="tx2"/>
              </a:solidFill>
            </a:endParaRPr>
          </a:p>
          <a:p>
            <a:pPr marL="457200" indent="-420688">
              <a:buClr>
                <a:schemeClr val="tx2"/>
              </a:buClr>
              <a:buSzPct val="100000"/>
              <a:buFont typeface="Wingdings 2" pitchFamily="18" charset="2"/>
              <a:buChar char=""/>
            </a:pPr>
            <a:r>
              <a:rPr lang="en-US" sz="2400" dirty="0" smtClean="0">
                <a:solidFill>
                  <a:schemeClr val="tx2"/>
                </a:solidFill>
              </a:rPr>
              <a:t>Proper use of Federal tax dollars</a:t>
            </a:r>
            <a:endParaRPr lang="en-US" sz="2400" b="1" dirty="0" smtClean="0">
              <a:solidFill>
                <a:schemeClr val="tx2"/>
              </a:solidFill>
            </a:endParaRPr>
          </a:p>
          <a:p>
            <a:pPr>
              <a:buClr>
                <a:schemeClr val="tx2"/>
              </a:buClr>
              <a:buNone/>
            </a:pPr>
            <a:endParaRPr lang="en-US" dirty="0" smtClean="0">
              <a:solidFill>
                <a:schemeClr val="tx2"/>
              </a:solidFill>
            </a:endParaRPr>
          </a:p>
        </p:txBody>
      </p:sp>
    </p:spTree>
    <p:extLst>
      <p:ext uri="{BB962C8B-B14F-4D97-AF65-F5344CB8AC3E}">
        <p14:creationId xmlns:p14="http://schemas.microsoft.com/office/powerpoint/2010/main" val="341829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 Reads (Real Estate automated data system)</a:t>
            </a:r>
            <a:endParaRPr lang="en-US" dirty="0"/>
          </a:p>
        </p:txBody>
      </p:sp>
      <p:sp>
        <p:nvSpPr>
          <p:cNvPr id="7" name="Text Placeholder 6"/>
          <p:cNvSpPr>
            <a:spLocks noGrp="1"/>
          </p:cNvSpPr>
          <p:nvPr>
            <p:ph type="body" idx="1"/>
          </p:nvPr>
        </p:nvSpPr>
        <p:spPr/>
        <p:txBody>
          <a:bodyPr/>
          <a:lstStyle/>
          <a:p>
            <a:r>
              <a:rPr lang="en-US" dirty="0" smtClean="0"/>
              <a:t>Local Program:</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9" y="4541880"/>
            <a:ext cx="1763669" cy="1763669"/>
          </a:xfrm>
          <a:prstGeom prst="rect">
            <a:avLst/>
          </a:prstGeom>
        </p:spPr>
      </p:pic>
    </p:spTree>
    <p:extLst>
      <p:ext uri="{BB962C8B-B14F-4D97-AF65-F5344CB8AC3E}">
        <p14:creationId xmlns:p14="http://schemas.microsoft.com/office/powerpoint/2010/main" val="427270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1. READS</a:t>
            </a:r>
            <a:endParaRPr lang="en-US" sz="3600" dirty="0">
              <a:solidFill>
                <a:srgbClr val="C00000"/>
              </a:solidFill>
            </a:endParaRPr>
          </a:p>
        </p:txBody>
      </p:sp>
      <p:sp>
        <p:nvSpPr>
          <p:cNvPr id="12" name="Content Placeholder 2"/>
          <p:cNvSpPr>
            <a:spLocks noGrp="1"/>
          </p:cNvSpPr>
          <p:nvPr>
            <p:ph idx="4294967295"/>
          </p:nvPr>
        </p:nvSpPr>
        <p:spPr>
          <a:xfrm>
            <a:off x="1143000" y="914400"/>
            <a:ext cx="7772400" cy="5562600"/>
          </a:xfrm>
        </p:spPr>
        <p:txBody>
          <a:bodyPr>
            <a:normAutofit/>
          </a:bodyPr>
          <a:lstStyle/>
          <a:p>
            <a:pPr marL="61913" indent="0">
              <a:buClr>
                <a:schemeClr val="bg1"/>
              </a:buClr>
              <a:buNone/>
            </a:pPr>
            <a:r>
              <a:rPr lang="en-US" sz="2600" b="1" dirty="0" smtClean="0">
                <a:solidFill>
                  <a:schemeClr val="tx2"/>
                </a:solidFill>
              </a:rPr>
              <a:t>READS will be introduced to the Local Program and Connecting Highway projects in 2018.</a:t>
            </a:r>
          </a:p>
          <a:p>
            <a:pPr marL="52388" indent="-15875">
              <a:buClr>
                <a:schemeClr val="tx2"/>
              </a:buClr>
              <a:buNone/>
            </a:pPr>
            <a:endParaRPr lang="en-US" sz="1800" dirty="0" smtClean="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Why</a:t>
            </a:r>
          </a:p>
          <a:p>
            <a:pPr marL="36512" indent="0">
              <a:buClr>
                <a:schemeClr val="tx2"/>
              </a:buClr>
              <a:buSzPct val="100000"/>
              <a:buNone/>
            </a:pPr>
            <a:endParaRPr lang="en-US" sz="2200" dirty="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Roll-Out Plan</a:t>
            </a:r>
            <a:endParaRPr lang="en-US" sz="2200" dirty="0">
              <a:solidFill>
                <a:schemeClr val="tx2"/>
              </a:solidFill>
            </a:endParaRPr>
          </a:p>
          <a:p>
            <a:pPr marL="457200" indent="-420688">
              <a:buClr>
                <a:schemeClr val="tx2"/>
              </a:buClr>
              <a:buSzPct val="100000"/>
              <a:buFont typeface="Wingdings 2" pitchFamily="18" charset="2"/>
              <a:buChar char=""/>
            </a:pPr>
            <a:endParaRPr lang="en-US" sz="2200" dirty="0" smtClean="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How it will help LPAs, consultants and </a:t>
            </a:r>
            <a:r>
              <a:rPr lang="en-US" sz="2200" dirty="0" smtClean="0">
                <a:solidFill>
                  <a:schemeClr val="tx2"/>
                </a:solidFill>
              </a:rPr>
              <a:t>oversight</a:t>
            </a:r>
            <a:endParaRPr lang="en-US" sz="2200" dirty="0" smtClean="0">
              <a:solidFill>
                <a:schemeClr val="tx2"/>
              </a:solidFill>
            </a:endParaRPr>
          </a:p>
          <a:p>
            <a:pPr marL="457200" indent="-420688">
              <a:buClr>
                <a:schemeClr val="tx2"/>
              </a:buClr>
              <a:buSzPct val="100000"/>
              <a:buFont typeface="Wingdings 2" pitchFamily="18" charset="2"/>
              <a:buChar char=""/>
            </a:pPr>
            <a:endParaRPr lang="en-US" sz="2200" dirty="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Upcoming Training</a:t>
            </a:r>
          </a:p>
          <a:p>
            <a:pPr>
              <a:buClr>
                <a:schemeClr val="tx2"/>
              </a:buClr>
              <a:buNone/>
            </a:pPr>
            <a:endParaRPr lang="en-US" dirty="0" smtClean="0">
              <a:solidFill>
                <a:schemeClr val="tx2"/>
              </a:solidFill>
            </a:endParaRPr>
          </a:p>
        </p:txBody>
      </p:sp>
    </p:spTree>
    <p:extLst>
      <p:ext uri="{BB962C8B-B14F-4D97-AF65-F5344CB8AC3E}">
        <p14:creationId xmlns:p14="http://schemas.microsoft.com/office/powerpoint/2010/main" val="186007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READS </a:t>
            </a:r>
            <a:r>
              <a:rPr lang="en-US" sz="2400" b="1" dirty="0" smtClean="0">
                <a:solidFill>
                  <a:srgbClr val="C00000"/>
                </a:solidFill>
              </a:rPr>
              <a:t>– Project Information</a:t>
            </a:r>
            <a:endParaRPr lang="en-US" sz="2400" dirty="0">
              <a:solidFill>
                <a:srgbClr val="C00000"/>
              </a:solidFill>
            </a:endParaRPr>
          </a:p>
        </p:txBody>
      </p:sp>
      <p:pic>
        <p:nvPicPr>
          <p:cNvPr id="4" name="Content Placeholder 3">
            <a:extLst>
              <a:ext uri="{FF2B5EF4-FFF2-40B4-BE49-F238E27FC236}">
                <a16:creationId xmlns:a16="http://schemas.microsoft.com/office/drawing/2014/main" xmlns="" id="{771DF680-F3EA-4926-BAED-129025DE0003}"/>
              </a:ext>
            </a:extLst>
          </p:cNvPr>
          <p:cNvPicPr>
            <a:picLocks noChangeAspect="1"/>
          </p:cNvPicPr>
          <p:nvPr/>
        </p:nvPicPr>
        <p:blipFill>
          <a:blip r:embed="rId3"/>
          <a:stretch>
            <a:fillRect/>
          </a:stretch>
        </p:blipFill>
        <p:spPr>
          <a:xfrm>
            <a:off x="1115537" y="990600"/>
            <a:ext cx="7799863" cy="5766920"/>
          </a:xfrm>
          <a:prstGeom prst="rect">
            <a:avLst/>
          </a:prstGeom>
        </p:spPr>
      </p:pic>
    </p:spTree>
    <p:extLst>
      <p:ext uri="{BB962C8B-B14F-4D97-AF65-F5344CB8AC3E}">
        <p14:creationId xmlns:p14="http://schemas.microsoft.com/office/powerpoint/2010/main" val="2958811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READS </a:t>
            </a:r>
            <a:r>
              <a:rPr lang="en-US" sz="2400" b="1" dirty="0" smtClean="0">
                <a:solidFill>
                  <a:srgbClr val="C00000"/>
                </a:solidFill>
              </a:rPr>
              <a:t>– Parcel Specific Information</a:t>
            </a:r>
            <a:endParaRPr lang="en-US" sz="2400" dirty="0">
              <a:solidFill>
                <a:srgbClr val="C00000"/>
              </a:solidFill>
            </a:endParaRPr>
          </a:p>
        </p:txBody>
      </p:sp>
      <p:pic>
        <p:nvPicPr>
          <p:cNvPr id="5" name="Content Placeholder 3">
            <a:extLst>
              <a:ext uri="{FF2B5EF4-FFF2-40B4-BE49-F238E27FC236}">
                <a16:creationId xmlns:a16="http://schemas.microsoft.com/office/drawing/2014/main" xmlns="" id="{F13B1F94-734F-4CC8-B7C4-EE8B474DF0BB}"/>
              </a:ext>
            </a:extLst>
          </p:cNvPr>
          <p:cNvPicPr>
            <a:picLocks noChangeAspect="1"/>
          </p:cNvPicPr>
          <p:nvPr/>
        </p:nvPicPr>
        <p:blipFill>
          <a:blip r:embed="rId3"/>
          <a:stretch>
            <a:fillRect/>
          </a:stretch>
        </p:blipFill>
        <p:spPr>
          <a:xfrm>
            <a:off x="1066800" y="838200"/>
            <a:ext cx="7886483" cy="5562600"/>
          </a:xfrm>
          <a:prstGeom prst="rect">
            <a:avLst/>
          </a:prstGeom>
        </p:spPr>
      </p:pic>
    </p:spTree>
    <p:extLst>
      <p:ext uri="{BB962C8B-B14F-4D97-AF65-F5344CB8AC3E}">
        <p14:creationId xmlns:p14="http://schemas.microsoft.com/office/powerpoint/2010/main" val="3177234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READS </a:t>
            </a:r>
            <a:r>
              <a:rPr lang="en-US" sz="2400" b="1" dirty="0" smtClean="0">
                <a:solidFill>
                  <a:srgbClr val="C00000"/>
                </a:solidFill>
              </a:rPr>
              <a:t>– Negotiation Information</a:t>
            </a:r>
            <a:endParaRPr lang="en-US" sz="2400" dirty="0">
              <a:solidFill>
                <a:srgbClr val="C00000"/>
              </a:solidFill>
            </a:endParaRPr>
          </a:p>
        </p:txBody>
      </p:sp>
      <p:pic>
        <p:nvPicPr>
          <p:cNvPr id="5" name="Content Placeholder 3">
            <a:extLst>
              <a:ext uri="{FF2B5EF4-FFF2-40B4-BE49-F238E27FC236}">
                <a16:creationId xmlns:a16="http://schemas.microsoft.com/office/drawing/2014/main" xmlns="" id="{ED7358D6-8D05-43AF-8F99-BCD14EDBEE67}"/>
              </a:ext>
            </a:extLst>
          </p:cNvPr>
          <p:cNvPicPr>
            <a:picLocks noChangeAspect="1"/>
          </p:cNvPicPr>
          <p:nvPr/>
        </p:nvPicPr>
        <p:blipFill>
          <a:blip r:embed="rId3"/>
          <a:stretch>
            <a:fillRect/>
          </a:stretch>
        </p:blipFill>
        <p:spPr>
          <a:xfrm>
            <a:off x="1066799" y="838200"/>
            <a:ext cx="7898543" cy="5638800"/>
          </a:xfrm>
          <a:prstGeom prst="rect">
            <a:avLst/>
          </a:prstGeom>
        </p:spPr>
      </p:pic>
    </p:spTree>
    <p:extLst>
      <p:ext uri="{BB962C8B-B14F-4D97-AF65-F5344CB8AC3E}">
        <p14:creationId xmlns:p14="http://schemas.microsoft.com/office/powerpoint/2010/main" val="2709239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READS </a:t>
            </a:r>
            <a:r>
              <a:rPr lang="en-US" sz="2400" b="1" dirty="0" smtClean="0">
                <a:solidFill>
                  <a:srgbClr val="C00000"/>
                </a:solidFill>
              </a:rPr>
              <a:t>– Parcel Specific Documents</a:t>
            </a:r>
            <a:endParaRPr lang="en-US" sz="2400" dirty="0">
              <a:solidFill>
                <a:srgbClr val="C00000"/>
              </a:solidFill>
            </a:endParaRPr>
          </a:p>
        </p:txBody>
      </p:sp>
      <p:pic>
        <p:nvPicPr>
          <p:cNvPr id="5" name="Content Placeholder 3">
            <a:extLst>
              <a:ext uri="{FF2B5EF4-FFF2-40B4-BE49-F238E27FC236}">
                <a16:creationId xmlns:a16="http://schemas.microsoft.com/office/drawing/2014/main" xmlns="" id="{7A840264-56B2-4ED8-8CE6-5D31C8A565FD}"/>
              </a:ext>
            </a:extLst>
          </p:cNvPr>
          <p:cNvPicPr>
            <a:picLocks noChangeAspect="1"/>
          </p:cNvPicPr>
          <p:nvPr/>
        </p:nvPicPr>
        <p:blipFill>
          <a:blip r:embed="rId3"/>
          <a:stretch>
            <a:fillRect/>
          </a:stretch>
        </p:blipFill>
        <p:spPr>
          <a:xfrm>
            <a:off x="1143000" y="914400"/>
            <a:ext cx="7810643" cy="5562600"/>
          </a:xfrm>
          <a:prstGeom prst="rect">
            <a:avLst/>
          </a:prstGeom>
        </p:spPr>
      </p:pic>
    </p:spTree>
    <p:extLst>
      <p:ext uri="{BB962C8B-B14F-4D97-AF65-F5344CB8AC3E}">
        <p14:creationId xmlns:p14="http://schemas.microsoft.com/office/powerpoint/2010/main" val="4285979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90600" y="-22659"/>
            <a:ext cx="7295444" cy="1165659"/>
          </a:xfrm>
        </p:spPr>
        <p:txBody>
          <a:bodyPr>
            <a:noAutofit/>
          </a:bodyPr>
          <a:lstStyle/>
          <a:p>
            <a:r>
              <a:rPr lang="en-US" sz="3600" b="1" dirty="0" smtClean="0">
                <a:solidFill>
                  <a:srgbClr val="C00000"/>
                </a:solidFill>
              </a:rPr>
              <a:t>READS </a:t>
            </a:r>
            <a:r>
              <a:rPr lang="en-US" sz="2400" b="1" dirty="0" smtClean="0">
                <a:solidFill>
                  <a:srgbClr val="C00000"/>
                </a:solidFill>
              </a:rPr>
              <a:t>– Project Specific Reports</a:t>
            </a:r>
            <a:endParaRPr lang="en-US" sz="2400" dirty="0">
              <a:solidFill>
                <a:srgbClr val="C00000"/>
              </a:solidFill>
            </a:endParaRPr>
          </a:p>
        </p:txBody>
      </p:sp>
      <p:pic>
        <p:nvPicPr>
          <p:cNvPr id="5" name="Content Placeholder 3">
            <a:extLst>
              <a:ext uri="{FF2B5EF4-FFF2-40B4-BE49-F238E27FC236}">
                <a16:creationId xmlns:a16="http://schemas.microsoft.com/office/drawing/2014/main" xmlns="" id="{D7E3E086-5AF7-46DD-9865-335667A5E5D7}"/>
              </a:ext>
            </a:extLst>
          </p:cNvPr>
          <p:cNvPicPr>
            <a:picLocks noChangeAspect="1"/>
          </p:cNvPicPr>
          <p:nvPr/>
        </p:nvPicPr>
        <p:blipFill>
          <a:blip r:embed="rId3"/>
          <a:stretch>
            <a:fillRect/>
          </a:stretch>
        </p:blipFill>
        <p:spPr>
          <a:xfrm>
            <a:off x="1066801" y="1905000"/>
            <a:ext cx="7905546" cy="3810000"/>
          </a:xfrm>
          <a:prstGeom prst="rect">
            <a:avLst/>
          </a:prstGeom>
        </p:spPr>
      </p:pic>
    </p:spTree>
    <p:extLst>
      <p:ext uri="{BB962C8B-B14F-4D97-AF65-F5344CB8AC3E}">
        <p14:creationId xmlns:p14="http://schemas.microsoft.com/office/powerpoint/2010/main" val="2114883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1"/>
            <a:ext cx="7543800" cy="3352799"/>
          </a:xfrm>
        </p:spPr>
        <p:txBody>
          <a:bodyPr>
            <a:normAutofit/>
          </a:bodyPr>
          <a:lstStyle/>
          <a:p>
            <a:pPr marL="82296" indent="0">
              <a:buClr>
                <a:schemeClr val="tx2"/>
              </a:buClr>
              <a:buNone/>
            </a:pPr>
            <a:r>
              <a:rPr lang="en-US" sz="2800" b="1" dirty="0" smtClean="0">
                <a:solidFill>
                  <a:schemeClr val="tx2"/>
                </a:solidFill>
              </a:rPr>
              <a:t>Overview </a:t>
            </a:r>
            <a:r>
              <a:rPr lang="en-US" sz="2800" b="1" dirty="0">
                <a:solidFill>
                  <a:schemeClr val="tx2"/>
                </a:solidFill>
              </a:rPr>
              <a:t>of </a:t>
            </a:r>
            <a:r>
              <a:rPr lang="en-US" sz="2800" b="1" dirty="0" smtClean="0">
                <a:solidFill>
                  <a:schemeClr val="tx2"/>
                </a:solidFill>
              </a:rPr>
              <a:t>Presentation</a:t>
            </a:r>
            <a:endParaRPr lang="en-US" sz="2800" b="1" dirty="0">
              <a:solidFill>
                <a:schemeClr val="tx2"/>
              </a:solidFill>
            </a:endParaRPr>
          </a:p>
          <a:p>
            <a:pPr>
              <a:buClr>
                <a:schemeClr val="tx2"/>
              </a:buClr>
            </a:pPr>
            <a:r>
              <a:rPr lang="en-US" sz="2400" dirty="0" smtClean="0">
                <a:solidFill>
                  <a:schemeClr val="tx2"/>
                </a:solidFill>
              </a:rPr>
              <a:t>Overview of </a:t>
            </a:r>
            <a:r>
              <a:rPr lang="en-US" sz="2400" dirty="0" err="1" smtClean="0">
                <a:solidFill>
                  <a:schemeClr val="tx2"/>
                </a:solidFill>
              </a:rPr>
              <a:t>WisDOT’s</a:t>
            </a:r>
            <a:r>
              <a:rPr lang="en-US" sz="2400" dirty="0" smtClean="0">
                <a:solidFill>
                  <a:schemeClr val="tx2"/>
                </a:solidFill>
              </a:rPr>
              <a:t> LPA Program</a:t>
            </a:r>
          </a:p>
          <a:p>
            <a:pPr>
              <a:buClr>
                <a:schemeClr val="tx2"/>
              </a:buClr>
            </a:pPr>
            <a:r>
              <a:rPr lang="en-US" sz="2400" dirty="0" smtClean="0">
                <a:solidFill>
                  <a:schemeClr val="tx2"/>
                </a:solidFill>
              </a:rPr>
              <a:t>READS in the Local Program</a:t>
            </a:r>
          </a:p>
          <a:p>
            <a:pPr>
              <a:buClr>
                <a:schemeClr val="tx2"/>
              </a:buClr>
            </a:pPr>
            <a:r>
              <a:rPr lang="en-US" sz="2400" dirty="0" smtClean="0">
                <a:solidFill>
                  <a:schemeClr val="tx2"/>
                </a:solidFill>
              </a:rPr>
              <a:t>Policy &amp; Procedure Updates </a:t>
            </a:r>
          </a:p>
          <a:p>
            <a:pPr>
              <a:buClr>
                <a:schemeClr val="tx2"/>
              </a:buClr>
            </a:pPr>
            <a:r>
              <a:rPr lang="en-US" sz="2400" dirty="0" smtClean="0">
                <a:solidFill>
                  <a:schemeClr val="tx2"/>
                </a:solidFill>
              </a:rPr>
              <a:t>Training Needs</a:t>
            </a:r>
          </a:p>
          <a:p>
            <a:pPr>
              <a:buClr>
                <a:schemeClr val="tx2"/>
              </a:buClr>
            </a:pPr>
            <a:r>
              <a:rPr lang="en-US" sz="2400" dirty="0" smtClean="0">
                <a:solidFill>
                  <a:schemeClr val="tx2"/>
                </a:solidFill>
              </a:rPr>
              <a:t>Local Program in RE Oversight</a:t>
            </a:r>
            <a:r>
              <a:rPr lang="en-US" sz="2400" dirty="0">
                <a:solidFill>
                  <a:schemeClr val="tx2"/>
                </a:solidFill>
              </a:rPr>
              <a:t> </a:t>
            </a:r>
            <a:r>
              <a:rPr lang="en-US" sz="2400" dirty="0" smtClean="0">
                <a:solidFill>
                  <a:schemeClr val="tx2"/>
                </a:solidFill>
              </a:rPr>
              <a:t>– Looking for Efficiencies and </a:t>
            </a:r>
            <a:r>
              <a:rPr lang="en-US" sz="2400" dirty="0" smtClean="0">
                <a:solidFill>
                  <a:schemeClr val="tx2"/>
                </a:solidFill>
              </a:rPr>
              <a:t>Savings</a:t>
            </a:r>
          </a:p>
          <a:p>
            <a:pPr marL="82296" indent="0">
              <a:buClr>
                <a:schemeClr val="tx2"/>
              </a:buClr>
              <a:buNone/>
            </a:pPr>
            <a:endParaRPr lang="en-US" sz="2800" dirty="0">
              <a:solidFill>
                <a:schemeClr val="tx2"/>
              </a:solidFill>
            </a:endParaRPr>
          </a:p>
        </p:txBody>
      </p:sp>
      <p:sp>
        <p:nvSpPr>
          <p:cNvPr id="6" name="Title 1"/>
          <p:cNvSpPr>
            <a:spLocks noGrp="1"/>
          </p:cNvSpPr>
          <p:nvPr>
            <p:ph type="title"/>
          </p:nvPr>
        </p:nvSpPr>
        <p:spPr>
          <a:xfrm>
            <a:off x="990600" y="0"/>
            <a:ext cx="7295444" cy="1165659"/>
          </a:xfrm>
        </p:spPr>
        <p:txBody>
          <a:bodyPr>
            <a:noAutofit/>
          </a:bodyPr>
          <a:lstStyle/>
          <a:p>
            <a:r>
              <a:rPr lang="en-US" sz="3600" b="1" dirty="0" smtClean="0">
                <a:solidFill>
                  <a:srgbClr val="C00000"/>
                </a:solidFill>
              </a:rPr>
              <a:t>Local Public Agency (LPA) Program</a:t>
            </a:r>
            <a:endParaRPr lang="en-US" sz="3600" dirty="0">
              <a:solidFill>
                <a:srgbClr val="C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300" y="4419600"/>
            <a:ext cx="3488267" cy="1962150"/>
          </a:xfrm>
          <a:prstGeom prst="rect">
            <a:avLst/>
          </a:prstGeom>
        </p:spPr>
      </p:pic>
    </p:spTree>
    <p:extLst>
      <p:ext uri="{BB962C8B-B14F-4D97-AF65-F5344CB8AC3E}">
        <p14:creationId xmlns:p14="http://schemas.microsoft.com/office/powerpoint/2010/main" val="2868848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 Policy &amp; procedure</a:t>
            </a:r>
            <a:endParaRPr lang="en-US" dirty="0"/>
          </a:p>
        </p:txBody>
      </p:sp>
      <p:sp>
        <p:nvSpPr>
          <p:cNvPr id="7" name="Text Placeholder 6"/>
          <p:cNvSpPr>
            <a:spLocks noGrp="1"/>
          </p:cNvSpPr>
          <p:nvPr>
            <p:ph type="body" idx="1"/>
          </p:nvPr>
        </p:nvSpPr>
        <p:spPr/>
        <p:txBody>
          <a:bodyPr/>
          <a:lstStyle/>
          <a:p>
            <a:r>
              <a:rPr lang="en-US" dirty="0" smtClean="0"/>
              <a:t>Updates: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818" y="4419600"/>
            <a:ext cx="3209513" cy="2024462"/>
          </a:xfrm>
          <a:prstGeom prst="rect">
            <a:avLst/>
          </a:prstGeom>
        </p:spPr>
      </p:pic>
    </p:spTree>
    <p:extLst>
      <p:ext uri="{BB962C8B-B14F-4D97-AF65-F5344CB8AC3E}">
        <p14:creationId xmlns:p14="http://schemas.microsoft.com/office/powerpoint/2010/main" val="401859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2. Policy &amp; Procedure Updates</a:t>
            </a:r>
            <a:endParaRPr lang="en-US" sz="3600" dirty="0">
              <a:solidFill>
                <a:srgbClr val="C00000"/>
              </a:solidFill>
            </a:endParaRPr>
          </a:p>
        </p:txBody>
      </p:sp>
      <p:sp>
        <p:nvSpPr>
          <p:cNvPr id="12" name="Content Placeholder 2"/>
          <p:cNvSpPr>
            <a:spLocks noGrp="1"/>
          </p:cNvSpPr>
          <p:nvPr>
            <p:ph idx="4294967295"/>
          </p:nvPr>
        </p:nvSpPr>
        <p:spPr>
          <a:xfrm>
            <a:off x="1066800" y="1219200"/>
            <a:ext cx="7772400" cy="5562600"/>
          </a:xfrm>
        </p:spPr>
        <p:txBody>
          <a:bodyPr>
            <a:normAutofit/>
          </a:bodyPr>
          <a:lstStyle/>
          <a:p>
            <a:pPr marL="379412" indent="-342900">
              <a:buClr>
                <a:schemeClr val="tx2"/>
              </a:buClr>
              <a:buSzPct val="100000"/>
              <a:buFont typeface="Wingdings" panose="05000000000000000000" pitchFamily="2" charset="2"/>
              <a:buChar char="Ø"/>
            </a:pPr>
            <a:r>
              <a:rPr lang="en-US" sz="2400" dirty="0" smtClean="0">
                <a:solidFill>
                  <a:schemeClr val="tx2"/>
                </a:solidFill>
              </a:rPr>
              <a:t>Relocation</a:t>
            </a:r>
          </a:p>
          <a:p>
            <a:pPr marL="36512" indent="0">
              <a:buClr>
                <a:schemeClr val="tx2"/>
              </a:buClr>
              <a:buSzPct val="100000"/>
              <a:buNone/>
            </a:pPr>
            <a:endParaRPr lang="en-US" sz="2400" dirty="0">
              <a:solidFill>
                <a:schemeClr val="tx2"/>
              </a:solidFill>
            </a:endParaRPr>
          </a:p>
          <a:p>
            <a:pPr marL="379412" indent="-342900">
              <a:buClr>
                <a:schemeClr val="tx2"/>
              </a:buClr>
              <a:buSzPct val="100000"/>
              <a:buFont typeface="Wingdings" panose="05000000000000000000" pitchFamily="2" charset="2"/>
              <a:buChar char="Ø"/>
            </a:pPr>
            <a:r>
              <a:rPr lang="en-US" sz="2400" dirty="0" smtClean="0">
                <a:solidFill>
                  <a:schemeClr val="tx2"/>
                </a:solidFill>
              </a:rPr>
              <a:t>Clear Title</a:t>
            </a:r>
          </a:p>
          <a:p>
            <a:pPr marL="36512" indent="0">
              <a:buClr>
                <a:schemeClr val="tx2"/>
              </a:buClr>
              <a:buSzPct val="100000"/>
              <a:buNone/>
            </a:pPr>
            <a:endParaRPr lang="en-US" sz="2400" dirty="0" smtClean="0">
              <a:solidFill>
                <a:schemeClr val="tx2"/>
              </a:solidFill>
            </a:endParaRPr>
          </a:p>
          <a:p>
            <a:pPr marL="379412" indent="-342900">
              <a:buClr>
                <a:schemeClr val="tx2"/>
              </a:buClr>
              <a:buSzPct val="100000"/>
              <a:buFont typeface="Wingdings" panose="05000000000000000000" pitchFamily="2" charset="2"/>
              <a:buChar char="Ø"/>
            </a:pPr>
            <a:r>
              <a:rPr lang="en-US" sz="2400" dirty="0" smtClean="0">
                <a:solidFill>
                  <a:schemeClr val="tx2"/>
                </a:solidFill>
              </a:rPr>
              <a:t>Less than Full Interest</a:t>
            </a:r>
          </a:p>
          <a:p>
            <a:pPr marL="36512" indent="0">
              <a:buClr>
                <a:schemeClr val="tx2"/>
              </a:buClr>
              <a:buSzPct val="100000"/>
              <a:buNone/>
            </a:pPr>
            <a:endParaRPr lang="en-US" sz="2400" dirty="0" smtClean="0">
              <a:solidFill>
                <a:schemeClr val="tx2"/>
              </a:solidFill>
            </a:endParaRPr>
          </a:p>
          <a:p>
            <a:pPr marL="379412" indent="-342900">
              <a:buClr>
                <a:schemeClr val="tx2"/>
              </a:buClr>
              <a:buSzPct val="100000"/>
              <a:buFont typeface="Wingdings" panose="05000000000000000000" pitchFamily="2" charset="2"/>
              <a:buChar char="Ø"/>
            </a:pPr>
            <a:r>
              <a:rPr lang="en-US" sz="2400" dirty="0" smtClean="0">
                <a:solidFill>
                  <a:schemeClr val="tx2"/>
                </a:solidFill>
              </a:rPr>
              <a:t>Consulting in the Local Program for RE – approval process, evaluations</a:t>
            </a:r>
          </a:p>
          <a:p>
            <a:pPr marL="310832" lvl="1" indent="0">
              <a:buClr>
                <a:schemeClr val="tx2"/>
              </a:buClr>
              <a:buSzPct val="100000"/>
              <a:buNone/>
            </a:pPr>
            <a:endParaRPr lang="en-US" sz="1800" dirty="0" smtClean="0">
              <a:solidFill>
                <a:schemeClr val="tx2"/>
              </a:solidFill>
            </a:endParaRPr>
          </a:p>
          <a:p>
            <a:pPr marL="36512" indent="0">
              <a:buClr>
                <a:schemeClr val="tx2"/>
              </a:buClr>
              <a:buSzPct val="100000"/>
              <a:buNone/>
            </a:pPr>
            <a:endParaRPr lang="en-US" sz="2200" dirty="0" smtClean="0">
              <a:solidFill>
                <a:schemeClr val="tx2"/>
              </a:solidFill>
            </a:endParaRPr>
          </a:p>
          <a:p>
            <a:pPr marL="457200" indent="-420688">
              <a:buClr>
                <a:schemeClr val="tx2"/>
              </a:buClr>
              <a:buSzPct val="100000"/>
              <a:buFont typeface="Wingdings 2" pitchFamily="18" charset="2"/>
              <a:buChar char=""/>
            </a:pPr>
            <a:endParaRPr lang="en-US" sz="2200" dirty="0">
              <a:solidFill>
                <a:schemeClr val="tx2"/>
              </a:solidFill>
            </a:endParaRPr>
          </a:p>
          <a:p>
            <a:pPr>
              <a:buClr>
                <a:schemeClr val="tx2"/>
              </a:buClr>
              <a:buNone/>
            </a:pPr>
            <a:endParaRPr lang="en-US" dirty="0" smtClean="0">
              <a:solidFill>
                <a:schemeClr val="tx2"/>
              </a:solidFill>
            </a:endParaRPr>
          </a:p>
        </p:txBody>
      </p:sp>
    </p:spTree>
    <p:extLst>
      <p:ext uri="{BB962C8B-B14F-4D97-AF65-F5344CB8AC3E}">
        <p14:creationId xmlns:p14="http://schemas.microsoft.com/office/powerpoint/2010/main" val="550157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392" y="2066926"/>
            <a:ext cx="6400800" cy="676276"/>
          </a:xfrm>
        </p:spPr>
        <p:txBody>
          <a:bodyPr>
            <a:normAutofit/>
          </a:bodyPr>
          <a:lstStyle/>
          <a:p>
            <a:r>
              <a:rPr lang="en-US" dirty="0" smtClean="0"/>
              <a:t>2. Policy &amp; procedure</a:t>
            </a:r>
            <a:endParaRPr lang="en-US" dirty="0"/>
          </a:p>
        </p:txBody>
      </p:sp>
      <p:sp>
        <p:nvSpPr>
          <p:cNvPr id="7" name="Text Placeholder 6"/>
          <p:cNvSpPr>
            <a:spLocks noGrp="1"/>
          </p:cNvSpPr>
          <p:nvPr>
            <p:ph type="body" idx="1"/>
          </p:nvPr>
        </p:nvSpPr>
        <p:spPr>
          <a:xfrm>
            <a:off x="2578392" y="533400"/>
            <a:ext cx="6400800" cy="1509712"/>
          </a:xfrm>
        </p:spPr>
        <p:txBody>
          <a:bodyPr/>
          <a:lstStyle/>
          <a:p>
            <a:r>
              <a:rPr lang="en-US" dirty="0" smtClean="0"/>
              <a:t>Updates:</a:t>
            </a:r>
            <a:endParaRPr lang="en-US" dirty="0"/>
          </a:p>
        </p:txBody>
      </p:sp>
      <p:sp>
        <p:nvSpPr>
          <p:cNvPr id="8" name="Title 5"/>
          <p:cNvSpPr txBox="1">
            <a:spLocks/>
          </p:cNvSpPr>
          <p:nvPr/>
        </p:nvSpPr>
        <p:spPr>
          <a:xfrm>
            <a:off x="3352800" y="2819400"/>
            <a:ext cx="3365208" cy="533400"/>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600" dirty="0" smtClean="0">
                <a:solidFill>
                  <a:srgbClr val="C00000"/>
                </a:solidFill>
              </a:rPr>
              <a:t>relocation</a:t>
            </a:r>
            <a:endParaRPr lang="en-US" sz="3600"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40" y="4219575"/>
            <a:ext cx="2190750" cy="2085975"/>
          </a:xfrm>
          <a:prstGeom prst="rect">
            <a:avLst/>
          </a:prstGeom>
        </p:spPr>
      </p:pic>
    </p:spTree>
    <p:extLst>
      <p:ext uri="{BB962C8B-B14F-4D97-AF65-F5344CB8AC3E}">
        <p14:creationId xmlns:p14="http://schemas.microsoft.com/office/powerpoint/2010/main" val="358880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88720" y="990600"/>
            <a:ext cx="7726680" cy="4800600"/>
          </a:xfrm>
        </p:spPr>
        <p:txBody>
          <a:bodyPr>
            <a:noAutofit/>
          </a:bodyPr>
          <a:lstStyle/>
          <a:p>
            <a:pPr marL="684212" lvl="1" indent="-457200">
              <a:buClr>
                <a:schemeClr val="tx2"/>
              </a:buClr>
              <a:buFont typeface="Wingdings" panose="05000000000000000000" pitchFamily="2" charset="2"/>
              <a:buChar char="q"/>
            </a:pPr>
            <a:r>
              <a:rPr lang="en-US" dirty="0" smtClean="0">
                <a:solidFill>
                  <a:schemeClr val="tx2"/>
                </a:solidFill>
              </a:rPr>
              <a:t>Currently LPA RE manual only references Chapter 5 of the Real Estate Program Manual (REPM) for assistance with relocation</a:t>
            </a:r>
          </a:p>
          <a:p>
            <a:pPr marL="227012" lvl="1" indent="0">
              <a:buClr>
                <a:schemeClr val="tx2"/>
              </a:buClr>
              <a:buNone/>
            </a:pPr>
            <a:endParaRPr lang="en-US" i="1" dirty="0" smtClean="0">
              <a:solidFill>
                <a:srgbClr val="FF0000"/>
              </a:solidFill>
            </a:endParaRPr>
          </a:p>
          <a:p>
            <a:pPr marL="684212" lvl="1" indent="-457200">
              <a:buClr>
                <a:schemeClr val="tx2"/>
              </a:buClr>
              <a:buFont typeface="Wingdings" panose="05000000000000000000" pitchFamily="2" charset="2"/>
              <a:buChar char="q"/>
            </a:pPr>
            <a:r>
              <a:rPr lang="en-US" dirty="0" smtClean="0">
                <a:solidFill>
                  <a:schemeClr val="tx2"/>
                </a:solidFill>
              </a:rPr>
              <a:t>Local Program specific information is being added to the LPA RE manual</a:t>
            </a:r>
            <a:endParaRPr lang="en-US" dirty="0">
              <a:solidFill>
                <a:schemeClr val="tx2"/>
              </a:solidFill>
            </a:endParaRPr>
          </a:p>
          <a:p>
            <a:pPr marL="931100" lvl="2" indent="-457200">
              <a:buClr>
                <a:schemeClr val="tx2"/>
              </a:buClr>
              <a:buFont typeface="Wingdings" panose="05000000000000000000" pitchFamily="2" charset="2"/>
              <a:buChar char="§"/>
            </a:pPr>
            <a:r>
              <a:rPr lang="en-US" dirty="0" smtClean="0">
                <a:solidFill>
                  <a:schemeClr val="tx2"/>
                </a:solidFill>
              </a:rPr>
              <a:t>Relocation </a:t>
            </a:r>
            <a:r>
              <a:rPr lang="en-US" dirty="0">
                <a:solidFill>
                  <a:schemeClr val="tx2"/>
                </a:solidFill>
              </a:rPr>
              <a:t>Computation &amp; Claim Approval Process, </a:t>
            </a:r>
            <a:r>
              <a:rPr lang="en-US" i="1" dirty="0" smtClean="0">
                <a:solidFill>
                  <a:srgbClr val="FF0000"/>
                </a:solidFill>
              </a:rPr>
              <a:t>DRAFT</a:t>
            </a:r>
            <a:endParaRPr lang="en-US" dirty="0">
              <a:solidFill>
                <a:schemeClr val="tx2"/>
              </a:solidFill>
            </a:endParaRPr>
          </a:p>
          <a:p>
            <a:pPr marL="931100" lvl="2" indent="-457200">
              <a:buClr>
                <a:schemeClr val="tx2"/>
              </a:buClr>
              <a:buFont typeface="Wingdings" panose="05000000000000000000" pitchFamily="2" charset="2"/>
              <a:buChar char="§"/>
            </a:pPr>
            <a:r>
              <a:rPr lang="en-US" dirty="0" smtClean="0">
                <a:solidFill>
                  <a:schemeClr val="tx2"/>
                </a:solidFill>
              </a:rPr>
              <a:t>Relocation </a:t>
            </a:r>
            <a:r>
              <a:rPr lang="en-US" dirty="0">
                <a:solidFill>
                  <a:schemeClr val="tx2"/>
                </a:solidFill>
              </a:rPr>
              <a:t>Computation/Claim Checklist, </a:t>
            </a:r>
            <a:r>
              <a:rPr lang="en-US" i="1" dirty="0" smtClean="0">
                <a:solidFill>
                  <a:srgbClr val="FF0000"/>
                </a:solidFill>
              </a:rPr>
              <a:t>DRAFT</a:t>
            </a:r>
            <a:endParaRPr lang="en-US" dirty="0" smtClean="0">
              <a:solidFill>
                <a:schemeClr val="tx2"/>
              </a:solidFill>
            </a:endParaRPr>
          </a:p>
          <a:p>
            <a:pPr marL="931100" lvl="2" indent="-457200">
              <a:buClr>
                <a:schemeClr val="tx2"/>
              </a:buClr>
              <a:buFont typeface="Wingdings" panose="05000000000000000000" pitchFamily="2" charset="2"/>
              <a:buChar char="§"/>
            </a:pPr>
            <a:r>
              <a:rPr lang="en-US" dirty="0" smtClean="0">
                <a:solidFill>
                  <a:schemeClr val="tx2"/>
                </a:solidFill>
              </a:rPr>
              <a:t>READS </a:t>
            </a:r>
            <a:r>
              <a:rPr lang="en-US" dirty="0">
                <a:solidFill>
                  <a:schemeClr val="tx2"/>
                </a:solidFill>
              </a:rPr>
              <a:t>Relocation Parcel Checklist, </a:t>
            </a:r>
            <a:r>
              <a:rPr lang="en-US" i="1" dirty="0">
                <a:solidFill>
                  <a:srgbClr val="FF0000"/>
                </a:solidFill>
              </a:rPr>
              <a:t>DRAFT</a:t>
            </a:r>
            <a:endParaRPr lang="en-US" dirty="0">
              <a:solidFill>
                <a:schemeClr val="tx2"/>
              </a:solidFill>
            </a:endParaRPr>
          </a:p>
          <a:p>
            <a:pPr lvl="1">
              <a:buClr>
                <a:schemeClr val="tx2"/>
              </a:buClr>
              <a:buFont typeface="Arial" panose="020B0604020202020204" pitchFamily="34" charset="0"/>
              <a:buChar char="•"/>
            </a:pPr>
            <a:endParaRPr lang="en-US" dirty="0">
              <a:solidFill>
                <a:schemeClr val="tx2"/>
              </a:solidFill>
            </a:endParaRPr>
          </a:p>
        </p:txBody>
      </p:sp>
      <p:sp>
        <p:nvSpPr>
          <p:cNvPr id="4" name="Title 1"/>
          <p:cNvSpPr>
            <a:spLocks noGrp="1"/>
          </p:cNvSpPr>
          <p:nvPr>
            <p:ph type="title"/>
          </p:nvPr>
        </p:nvSpPr>
        <p:spPr>
          <a:xfrm>
            <a:off x="1036320" y="362315"/>
            <a:ext cx="7498080" cy="780685"/>
          </a:xfrm>
        </p:spPr>
        <p:txBody>
          <a:bodyPr>
            <a:normAutofit fontScale="90000"/>
          </a:bodyPr>
          <a:lstStyle/>
          <a:p>
            <a:r>
              <a:rPr lang="en-US" sz="4400" dirty="0" smtClean="0"/>
              <a:t>Relocation </a:t>
            </a:r>
            <a:br>
              <a:rPr lang="en-US" sz="4400" dirty="0" smtClean="0"/>
            </a:br>
            <a:endParaRPr lang="en-US" sz="4400" dirty="0"/>
          </a:p>
        </p:txBody>
      </p:sp>
    </p:spTree>
    <p:extLst>
      <p:ext uri="{BB962C8B-B14F-4D97-AF65-F5344CB8AC3E}">
        <p14:creationId xmlns:p14="http://schemas.microsoft.com/office/powerpoint/2010/main" val="365425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392" y="2066926"/>
            <a:ext cx="6400800" cy="676276"/>
          </a:xfrm>
        </p:spPr>
        <p:txBody>
          <a:bodyPr>
            <a:normAutofit/>
          </a:bodyPr>
          <a:lstStyle/>
          <a:p>
            <a:r>
              <a:rPr lang="en-US" dirty="0" smtClean="0"/>
              <a:t>2. Policy &amp; procedure</a:t>
            </a:r>
            <a:endParaRPr lang="en-US" dirty="0"/>
          </a:p>
        </p:txBody>
      </p:sp>
      <p:sp>
        <p:nvSpPr>
          <p:cNvPr id="7" name="Text Placeholder 6"/>
          <p:cNvSpPr>
            <a:spLocks noGrp="1"/>
          </p:cNvSpPr>
          <p:nvPr>
            <p:ph type="body" idx="1"/>
          </p:nvPr>
        </p:nvSpPr>
        <p:spPr>
          <a:xfrm>
            <a:off x="2578392" y="533400"/>
            <a:ext cx="6400800" cy="1509712"/>
          </a:xfrm>
        </p:spPr>
        <p:txBody>
          <a:bodyPr/>
          <a:lstStyle/>
          <a:p>
            <a:r>
              <a:rPr lang="en-US" dirty="0" smtClean="0"/>
              <a:t>Updates:</a:t>
            </a:r>
            <a:endParaRPr lang="en-US" dirty="0"/>
          </a:p>
        </p:txBody>
      </p:sp>
      <p:sp>
        <p:nvSpPr>
          <p:cNvPr id="8" name="Title 5"/>
          <p:cNvSpPr txBox="1">
            <a:spLocks/>
          </p:cNvSpPr>
          <p:nvPr/>
        </p:nvSpPr>
        <p:spPr>
          <a:xfrm>
            <a:off x="2578392" y="2819400"/>
            <a:ext cx="5346408" cy="1371600"/>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600" dirty="0" smtClean="0">
                <a:solidFill>
                  <a:srgbClr val="C00000"/>
                </a:solidFill>
              </a:rPr>
              <a:t>Clear title</a:t>
            </a:r>
            <a:endParaRPr lang="en-US" sz="3600"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704" y="4191000"/>
            <a:ext cx="2257425" cy="2028825"/>
          </a:xfrm>
          <a:prstGeom prst="rect">
            <a:avLst/>
          </a:prstGeom>
        </p:spPr>
      </p:pic>
    </p:spTree>
    <p:extLst>
      <p:ext uri="{BB962C8B-B14F-4D97-AF65-F5344CB8AC3E}">
        <p14:creationId xmlns:p14="http://schemas.microsoft.com/office/powerpoint/2010/main" val="2556884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64920" y="1524000"/>
            <a:ext cx="7498080" cy="4191000"/>
          </a:xfrm>
        </p:spPr>
        <p:txBody>
          <a:bodyPr>
            <a:noAutofit/>
          </a:bodyPr>
          <a:lstStyle/>
          <a:p>
            <a:pPr>
              <a:buClr>
                <a:schemeClr val="tx2"/>
              </a:buClr>
            </a:pPr>
            <a:r>
              <a:rPr lang="en-US" sz="2400" b="1" dirty="0">
                <a:solidFill>
                  <a:schemeClr val="tx2"/>
                </a:solidFill>
              </a:rPr>
              <a:t>Refer to the LPA RE manual 6.3.4 Clear Title for details</a:t>
            </a:r>
            <a:r>
              <a:rPr lang="en-US" sz="2400" b="1" dirty="0" smtClean="0">
                <a:solidFill>
                  <a:schemeClr val="tx2"/>
                </a:solidFill>
              </a:rPr>
              <a:t>.</a:t>
            </a:r>
          </a:p>
          <a:p>
            <a:pPr marL="402336" lvl="1" indent="0">
              <a:buClr>
                <a:schemeClr val="tx2"/>
              </a:buClr>
              <a:buNone/>
            </a:pPr>
            <a:r>
              <a:rPr lang="en-US" sz="2000" b="1" dirty="0" smtClean="0">
                <a:solidFill>
                  <a:schemeClr val="tx2"/>
                </a:solidFill>
              </a:rPr>
              <a:t>Link: </a:t>
            </a:r>
            <a:r>
              <a:rPr lang="en-US" sz="2000" b="1" u="sng" dirty="0" smtClean="0">
                <a:solidFill>
                  <a:schemeClr val="tx1"/>
                </a:solidFill>
                <a:hlinkClick r:id="rId3"/>
              </a:rPr>
              <a:t>http</a:t>
            </a:r>
            <a:r>
              <a:rPr lang="en-US" sz="2000" b="1" u="sng" dirty="0">
                <a:solidFill>
                  <a:schemeClr val="tx1"/>
                </a:solidFill>
                <a:hlinkClick r:id="rId3"/>
              </a:rPr>
              <a:t>://</a:t>
            </a:r>
            <a:r>
              <a:rPr lang="en-US" sz="2000" b="1" u="sng" dirty="0" smtClean="0">
                <a:solidFill>
                  <a:schemeClr val="tx1"/>
                </a:solidFill>
                <a:hlinkClick r:id="rId3"/>
              </a:rPr>
              <a:t>wisconsindot.gov/Pages/doing-bus/eng-consultants/cnslt-rsrces/re/lpa-manual.aspx</a:t>
            </a:r>
            <a:endParaRPr lang="en-US" sz="2000" b="1" u="sng" dirty="0" smtClean="0">
              <a:solidFill>
                <a:schemeClr val="tx1"/>
              </a:solidFill>
            </a:endParaRPr>
          </a:p>
          <a:p>
            <a:pPr marL="402336" lvl="1" indent="0">
              <a:buClr>
                <a:schemeClr val="tx2"/>
              </a:buClr>
              <a:buNone/>
            </a:pPr>
            <a:endParaRPr lang="en-US" sz="1600" dirty="0">
              <a:solidFill>
                <a:schemeClr val="tx2"/>
              </a:solidFill>
            </a:endParaRPr>
          </a:p>
          <a:p>
            <a:pPr>
              <a:buClr>
                <a:schemeClr val="tx2"/>
              </a:buClr>
            </a:pPr>
            <a:r>
              <a:rPr lang="en-US" sz="2400" b="1" dirty="0" err="1" smtClean="0">
                <a:solidFill>
                  <a:schemeClr val="tx2"/>
                </a:solidFill>
              </a:rPr>
              <a:t>WisDOT’s</a:t>
            </a:r>
            <a:r>
              <a:rPr lang="en-US" sz="2400" b="1" dirty="0" smtClean="0">
                <a:solidFill>
                  <a:schemeClr val="tx2"/>
                </a:solidFill>
              </a:rPr>
              <a:t> </a:t>
            </a:r>
            <a:r>
              <a:rPr lang="en-US" sz="2400" b="1" dirty="0">
                <a:solidFill>
                  <a:schemeClr val="tx2"/>
                </a:solidFill>
              </a:rPr>
              <a:t>policy is to obtain a partial release of mortgage (or lien release) on all acquisitions, </a:t>
            </a:r>
            <a:r>
              <a:rPr lang="en-US" sz="2000" b="1" i="1" dirty="0">
                <a:solidFill>
                  <a:schemeClr val="tx2"/>
                </a:solidFill>
              </a:rPr>
              <a:t>except for temporary limited easements (TLE</a:t>
            </a:r>
            <a:r>
              <a:rPr lang="en-US" sz="2000" b="1" i="1" dirty="0" smtClean="0">
                <a:solidFill>
                  <a:schemeClr val="tx2"/>
                </a:solidFill>
              </a:rPr>
              <a:t>).</a:t>
            </a:r>
          </a:p>
          <a:p>
            <a:pPr marL="402336" lvl="1" indent="0">
              <a:buClr>
                <a:schemeClr val="tx2"/>
              </a:buClr>
              <a:buNone/>
            </a:pPr>
            <a:endParaRPr lang="en-US" sz="2000" dirty="0">
              <a:solidFill>
                <a:schemeClr val="tx2"/>
              </a:solidFill>
            </a:endParaRPr>
          </a:p>
          <a:p>
            <a:pPr>
              <a:buClr>
                <a:schemeClr val="tx2"/>
              </a:buClr>
            </a:pPr>
            <a:r>
              <a:rPr lang="en-US" sz="2400" b="1" dirty="0" smtClean="0">
                <a:solidFill>
                  <a:schemeClr val="tx2"/>
                </a:solidFill>
              </a:rPr>
              <a:t>Sometimes a PARTIAL RELEASE OF MORTGAGE is not viable</a:t>
            </a: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Summary of Policy Revision</a:t>
            </a:r>
            <a:endParaRPr lang="en-US" sz="2700" dirty="0"/>
          </a:p>
        </p:txBody>
      </p:sp>
    </p:spTree>
    <p:extLst>
      <p:ext uri="{BB962C8B-B14F-4D97-AF65-F5344CB8AC3E}">
        <p14:creationId xmlns:p14="http://schemas.microsoft.com/office/powerpoint/2010/main" val="590773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838201"/>
            <a:ext cx="7848600" cy="5029200"/>
          </a:xfrm>
        </p:spPr>
        <p:txBody>
          <a:bodyPr>
            <a:noAutofit/>
          </a:bodyPr>
          <a:lstStyle/>
          <a:p>
            <a:pPr marL="82296" indent="0">
              <a:buClr>
                <a:schemeClr val="tx2"/>
              </a:buClr>
              <a:buNone/>
            </a:pPr>
            <a:r>
              <a:rPr lang="en-US" b="1" dirty="0" smtClean="0">
                <a:solidFill>
                  <a:schemeClr val="tx2"/>
                </a:solidFill>
              </a:rPr>
              <a:t>Clear </a:t>
            </a:r>
            <a:r>
              <a:rPr lang="en-US" b="1" dirty="0">
                <a:solidFill>
                  <a:schemeClr val="tx2"/>
                </a:solidFill>
              </a:rPr>
              <a:t>title </a:t>
            </a:r>
            <a:r>
              <a:rPr lang="en-US" b="1" dirty="0" smtClean="0">
                <a:solidFill>
                  <a:schemeClr val="tx2"/>
                </a:solidFill>
              </a:rPr>
              <a:t>protects </a:t>
            </a:r>
            <a:r>
              <a:rPr lang="en-US" b="1" dirty="0">
                <a:solidFill>
                  <a:schemeClr val="tx2"/>
                </a:solidFill>
              </a:rPr>
              <a:t>the highway in two ways</a:t>
            </a:r>
            <a:r>
              <a:rPr lang="en-US" b="1" dirty="0" smtClean="0">
                <a:solidFill>
                  <a:schemeClr val="tx2"/>
                </a:solidFill>
              </a:rPr>
              <a:t>.</a:t>
            </a:r>
          </a:p>
          <a:p>
            <a:pPr marL="82296" indent="0">
              <a:buClr>
                <a:schemeClr val="tx2"/>
              </a:buClr>
              <a:buNone/>
            </a:pPr>
            <a:r>
              <a:rPr lang="en-US" sz="2400" b="1" dirty="0" smtClean="0">
                <a:solidFill>
                  <a:schemeClr val="tx2"/>
                </a:solidFill>
              </a:rPr>
              <a:t> </a:t>
            </a:r>
            <a:r>
              <a:rPr lang="en-US" sz="2800" b="1" dirty="0" smtClean="0">
                <a:solidFill>
                  <a:schemeClr val="tx2"/>
                </a:solidFill>
              </a:rPr>
              <a:t>Protection from:</a:t>
            </a:r>
          </a:p>
          <a:p>
            <a:pPr marL="813816" lvl="1" indent="-457200">
              <a:buClr>
                <a:schemeClr val="tx2"/>
              </a:buClr>
              <a:buFont typeface="+mj-lt"/>
              <a:buAutoNum type="arabicPeriod"/>
            </a:pPr>
            <a:r>
              <a:rPr lang="en-US" sz="2400" b="1" dirty="0">
                <a:solidFill>
                  <a:schemeClr val="tx2"/>
                </a:solidFill>
              </a:rPr>
              <a:t>M</a:t>
            </a:r>
            <a:r>
              <a:rPr lang="en-US" sz="2400" b="1" dirty="0" smtClean="0">
                <a:solidFill>
                  <a:schemeClr val="tx2"/>
                </a:solidFill>
              </a:rPr>
              <a:t>ortgage foreclosure action</a:t>
            </a:r>
          </a:p>
          <a:p>
            <a:pPr marL="813816" lvl="1" indent="-457200">
              <a:buClr>
                <a:schemeClr val="tx2"/>
              </a:buClr>
              <a:buFont typeface="+mj-lt"/>
              <a:buAutoNum type="arabicPeriod"/>
            </a:pPr>
            <a:endParaRPr lang="en-US" sz="2400" b="1" dirty="0">
              <a:solidFill>
                <a:schemeClr val="tx2"/>
              </a:solidFill>
            </a:endParaRPr>
          </a:p>
          <a:p>
            <a:pPr marL="813816" lvl="1" indent="-457200">
              <a:buClr>
                <a:schemeClr val="tx2"/>
              </a:buClr>
              <a:buFont typeface="+mj-lt"/>
              <a:buAutoNum type="arabicPeriod"/>
            </a:pPr>
            <a:r>
              <a:rPr lang="en-US" sz="2400" b="1" dirty="0" smtClean="0">
                <a:solidFill>
                  <a:schemeClr val="tx2"/>
                </a:solidFill>
              </a:rPr>
              <a:t>Lender </a:t>
            </a:r>
            <a:r>
              <a:rPr lang="en-US" sz="2400" b="1" dirty="0">
                <a:solidFill>
                  <a:schemeClr val="tx2"/>
                </a:solidFill>
              </a:rPr>
              <a:t>can enforce its legal right to bring an action for </a:t>
            </a:r>
            <a:r>
              <a:rPr lang="en-US" sz="2400" b="1" dirty="0" smtClean="0">
                <a:solidFill>
                  <a:schemeClr val="tx2"/>
                </a:solidFill>
              </a:rPr>
              <a:t>possession</a:t>
            </a:r>
          </a:p>
          <a:p>
            <a:pPr marL="82296" indent="0">
              <a:buClr>
                <a:schemeClr val="tx2"/>
              </a:buClr>
              <a:buNone/>
            </a:pPr>
            <a:endParaRPr lang="en-US" sz="1800" b="1" dirty="0">
              <a:solidFill>
                <a:schemeClr val="tx2"/>
              </a:solidFill>
            </a:endParaRPr>
          </a:p>
          <a:p>
            <a:pPr marL="82296" indent="0">
              <a:buClr>
                <a:schemeClr val="tx2"/>
              </a:buClr>
              <a:buNone/>
            </a:pPr>
            <a:r>
              <a:rPr lang="en-US" sz="2400" b="1" dirty="0" smtClean="0">
                <a:solidFill>
                  <a:srgbClr val="C00000"/>
                </a:solidFill>
              </a:rPr>
              <a:t>In </a:t>
            </a:r>
            <a:r>
              <a:rPr lang="en-US" sz="2400" b="1" dirty="0">
                <a:solidFill>
                  <a:srgbClr val="C00000"/>
                </a:solidFill>
              </a:rPr>
              <a:t>either scenario, the LPA’s interest in the highway is </a:t>
            </a:r>
            <a:r>
              <a:rPr lang="en-US" sz="2400" b="1" dirty="0" smtClean="0">
                <a:solidFill>
                  <a:srgbClr val="C00000"/>
                </a:solidFill>
              </a:rPr>
              <a:t>threatened</a:t>
            </a:r>
            <a:r>
              <a:rPr lang="en-US" sz="2400" b="1" dirty="0">
                <a:solidFill>
                  <a:srgbClr val="C00000"/>
                </a:solidFill>
              </a:rPr>
              <a:t>, and the highway itself is left subject to </a:t>
            </a:r>
            <a:r>
              <a:rPr lang="en-US" sz="2400" b="1" dirty="0" smtClean="0">
                <a:solidFill>
                  <a:srgbClr val="C00000"/>
                </a:solidFill>
              </a:rPr>
              <a:t>the </a:t>
            </a:r>
            <a:r>
              <a:rPr lang="en-US" sz="2400" b="1" dirty="0">
                <a:solidFill>
                  <a:srgbClr val="C00000"/>
                </a:solidFill>
              </a:rPr>
              <a:t>superior legal rights of others</a:t>
            </a:r>
            <a:r>
              <a:rPr lang="en-US" sz="2400" b="1" dirty="0" smtClean="0">
                <a:solidFill>
                  <a:srgbClr val="C00000"/>
                </a:solidFill>
              </a:rPr>
              <a:t>.</a:t>
            </a:r>
            <a:endParaRPr lang="en-US" sz="2400" dirty="0">
              <a:solidFill>
                <a:srgbClr val="C00000"/>
              </a:solidFill>
            </a:endParaRP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WARNING to LPA</a:t>
            </a:r>
            <a:endParaRPr lang="en-US" sz="2700" dirty="0"/>
          </a:p>
        </p:txBody>
      </p:sp>
    </p:spTree>
    <p:extLst>
      <p:ext uri="{BB962C8B-B14F-4D97-AF65-F5344CB8AC3E}">
        <p14:creationId xmlns:p14="http://schemas.microsoft.com/office/powerpoint/2010/main" val="259897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36320" y="1219201"/>
            <a:ext cx="8107680" cy="2438399"/>
          </a:xfrm>
        </p:spPr>
        <p:txBody>
          <a:bodyPr>
            <a:noAutofit/>
          </a:bodyPr>
          <a:lstStyle/>
          <a:p>
            <a:pPr marL="539496" indent="-457200">
              <a:buClr>
                <a:schemeClr val="tx2"/>
              </a:buClr>
              <a:buFont typeface="+mj-lt"/>
              <a:buAutoNum type="arabicPeriod"/>
            </a:pPr>
            <a:r>
              <a:rPr lang="en-US" sz="2400" b="1" dirty="0" smtClean="0">
                <a:solidFill>
                  <a:schemeClr val="tx2"/>
                </a:solidFill>
              </a:rPr>
              <a:t>Be clear with potential </a:t>
            </a:r>
            <a:r>
              <a:rPr lang="en-US" sz="2400" b="1" dirty="0">
                <a:solidFill>
                  <a:schemeClr val="tx2"/>
                </a:solidFill>
              </a:rPr>
              <a:t>negotiation </a:t>
            </a:r>
            <a:r>
              <a:rPr lang="en-US" sz="2400" b="1" dirty="0" smtClean="0">
                <a:solidFill>
                  <a:schemeClr val="tx2"/>
                </a:solidFill>
              </a:rPr>
              <a:t>consultants</a:t>
            </a:r>
          </a:p>
          <a:p>
            <a:pPr marL="82296" indent="0">
              <a:buClr>
                <a:schemeClr val="tx2"/>
              </a:buClr>
              <a:buNone/>
            </a:pPr>
            <a:endParaRPr lang="en-US" sz="2400" b="1" dirty="0" smtClean="0">
              <a:solidFill>
                <a:schemeClr val="tx2"/>
              </a:solidFill>
            </a:endParaRPr>
          </a:p>
          <a:p>
            <a:pPr marL="539496" lvl="1" indent="-457200">
              <a:spcBef>
                <a:spcPts val="600"/>
              </a:spcBef>
              <a:buClr>
                <a:schemeClr val="tx2"/>
              </a:buClr>
              <a:buSzPct val="80000"/>
              <a:buFont typeface="+mj-lt"/>
              <a:buAutoNum type="arabicPeriod" startAt="2"/>
            </a:pPr>
            <a:r>
              <a:rPr lang="en-US" sz="2400" b="1" dirty="0" smtClean="0">
                <a:solidFill>
                  <a:schemeClr val="tx2"/>
                </a:solidFill>
              </a:rPr>
              <a:t>LPA </a:t>
            </a:r>
            <a:r>
              <a:rPr lang="en-US" sz="2400" b="1" dirty="0">
                <a:solidFill>
                  <a:schemeClr val="tx2"/>
                </a:solidFill>
              </a:rPr>
              <a:t>should make clear title an item on the Start-up Meeting agenda</a:t>
            </a:r>
          </a:p>
          <a:p>
            <a:pPr marL="82296" indent="0">
              <a:buClr>
                <a:schemeClr val="tx2"/>
              </a:buClr>
              <a:buNone/>
            </a:pPr>
            <a:endParaRPr lang="en-US" sz="1800" b="1" dirty="0" smtClean="0">
              <a:solidFill>
                <a:schemeClr val="tx2"/>
              </a:solidFill>
            </a:endParaRP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IMPORTANT for LPA to KNOW</a:t>
            </a:r>
            <a:endParaRPr lang="en-US" sz="2700" dirty="0"/>
          </a:p>
        </p:txBody>
      </p:sp>
    </p:spTree>
    <p:extLst>
      <p:ext uri="{BB962C8B-B14F-4D97-AF65-F5344CB8AC3E}">
        <p14:creationId xmlns:p14="http://schemas.microsoft.com/office/powerpoint/2010/main" val="2689978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676400"/>
            <a:ext cx="7010400" cy="1600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712720" y="3581400"/>
            <a:ext cx="5288280" cy="2133600"/>
          </a:xfrm>
        </p:spPr>
        <p:txBody>
          <a:bodyPr>
            <a:noAutofit/>
          </a:bodyPr>
          <a:lstStyle/>
          <a:p>
            <a:pPr marL="82296" indent="0">
              <a:buNone/>
            </a:pPr>
            <a:r>
              <a:rPr lang="en-US" b="1" dirty="0" smtClean="0">
                <a:solidFill>
                  <a:schemeClr val="tx2"/>
                </a:solidFill>
              </a:rPr>
              <a:t>Risk </a:t>
            </a:r>
            <a:r>
              <a:rPr lang="en-US" b="1" dirty="0">
                <a:solidFill>
                  <a:schemeClr val="tx2"/>
                </a:solidFill>
              </a:rPr>
              <a:t>Assessment</a:t>
            </a:r>
            <a:endParaRPr lang="en-US" dirty="0">
              <a:solidFill>
                <a:schemeClr val="tx2"/>
              </a:solidFill>
            </a:endParaRPr>
          </a:p>
          <a:p>
            <a:pPr lvl="1">
              <a:buFont typeface="Wingdings" panose="05000000000000000000" pitchFamily="2" charset="2"/>
              <a:buChar char="Ø"/>
            </a:pPr>
            <a:r>
              <a:rPr lang="en-US" sz="2400" dirty="0" smtClean="0">
                <a:solidFill>
                  <a:schemeClr val="tx2"/>
                </a:solidFill>
              </a:rPr>
              <a:t>If Nominal </a:t>
            </a:r>
            <a:r>
              <a:rPr lang="en-US" sz="2400" dirty="0">
                <a:solidFill>
                  <a:schemeClr val="tx2"/>
                </a:solidFill>
              </a:rPr>
              <a:t>(under $</a:t>
            </a:r>
            <a:r>
              <a:rPr lang="en-US" sz="2400" dirty="0" smtClean="0">
                <a:solidFill>
                  <a:schemeClr val="tx2"/>
                </a:solidFill>
              </a:rPr>
              <a:t>10,000)</a:t>
            </a:r>
          </a:p>
          <a:p>
            <a:pPr lvl="1">
              <a:buFont typeface="Wingdings" panose="05000000000000000000" pitchFamily="2" charset="2"/>
              <a:buChar char="Ø"/>
            </a:pPr>
            <a:r>
              <a:rPr lang="en-US" sz="2400" dirty="0" smtClean="0">
                <a:solidFill>
                  <a:schemeClr val="tx2"/>
                </a:solidFill>
              </a:rPr>
              <a:t>Minor/insignificant</a:t>
            </a:r>
          </a:p>
          <a:p>
            <a:pPr lvl="1">
              <a:buFont typeface="Wingdings" panose="05000000000000000000" pitchFamily="2" charset="2"/>
              <a:buChar char="Ø"/>
            </a:pPr>
            <a:r>
              <a:rPr lang="en-US" sz="2400" dirty="0">
                <a:solidFill>
                  <a:schemeClr val="tx2"/>
                </a:solidFill>
              </a:rPr>
              <a:t>N</a:t>
            </a:r>
            <a:r>
              <a:rPr lang="en-US" sz="2400" dirty="0" smtClean="0">
                <a:solidFill>
                  <a:schemeClr val="tx2"/>
                </a:solidFill>
              </a:rPr>
              <a:t>ot complex</a:t>
            </a:r>
            <a:endParaRPr lang="en-US" sz="2400" dirty="0">
              <a:solidFill>
                <a:schemeClr val="tx2"/>
              </a:solidFill>
            </a:endParaRP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Risk Assessment</a:t>
            </a:r>
            <a:endParaRPr lang="en-US" sz="2700" dirty="0"/>
          </a:p>
        </p:txBody>
      </p:sp>
      <p:sp>
        <p:nvSpPr>
          <p:cNvPr id="5" name="Content Placeholder 6"/>
          <p:cNvSpPr txBox="1">
            <a:spLocks/>
          </p:cNvSpPr>
          <p:nvPr/>
        </p:nvSpPr>
        <p:spPr>
          <a:xfrm>
            <a:off x="1417320" y="1676400"/>
            <a:ext cx="7193280" cy="13716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r>
              <a:rPr lang="en-US" b="1" i="1" dirty="0" smtClean="0">
                <a:solidFill>
                  <a:schemeClr val="bg1"/>
                </a:solidFill>
              </a:rPr>
              <a:t>**The following process applies only when </a:t>
            </a:r>
            <a:r>
              <a:rPr lang="en-US" b="1" i="1" u="sng" dirty="0" smtClean="0">
                <a:solidFill>
                  <a:schemeClr val="bg1"/>
                </a:solidFill>
              </a:rPr>
              <a:t>NO</a:t>
            </a:r>
            <a:r>
              <a:rPr lang="en-US" b="1" i="1" dirty="0" smtClean="0">
                <a:solidFill>
                  <a:schemeClr val="bg1"/>
                </a:solidFill>
              </a:rPr>
              <a:t> federal or state funds are in real estate acquisition.</a:t>
            </a:r>
            <a:endParaRPr lang="en-US" b="1" dirty="0" smtClean="0">
              <a:solidFill>
                <a:schemeClr val="bg1"/>
              </a:solidFill>
            </a:endParaRPr>
          </a:p>
        </p:txBody>
      </p:sp>
    </p:spTree>
    <p:extLst>
      <p:ext uri="{BB962C8B-B14F-4D97-AF65-F5344CB8AC3E}">
        <p14:creationId xmlns:p14="http://schemas.microsoft.com/office/powerpoint/2010/main" val="2338347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026920" y="1828800"/>
            <a:ext cx="5821680" cy="2286000"/>
          </a:xfrm>
        </p:spPr>
        <p:txBody>
          <a:bodyPr>
            <a:noAutofit/>
          </a:bodyPr>
          <a:lstStyle/>
          <a:p>
            <a:pPr marL="82296" indent="0">
              <a:buNone/>
            </a:pPr>
            <a:r>
              <a:rPr lang="en-US" b="1" dirty="0" smtClean="0">
                <a:solidFill>
                  <a:schemeClr val="tx2"/>
                </a:solidFill>
              </a:rPr>
              <a:t>Note:</a:t>
            </a:r>
          </a:p>
          <a:p>
            <a:pPr>
              <a:buClr>
                <a:schemeClr val="tx2"/>
              </a:buClr>
              <a:buFont typeface="Wingdings" panose="05000000000000000000" pitchFamily="2" charset="2"/>
              <a:buChar char="§"/>
            </a:pPr>
            <a:r>
              <a:rPr lang="en-US" sz="2400" dirty="0" smtClean="0">
                <a:solidFill>
                  <a:schemeClr val="tx2"/>
                </a:solidFill>
              </a:rPr>
              <a:t>Contrary </a:t>
            </a:r>
            <a:r>
              <a:rPr lang="en-US" sz="2400" dirty="0">
                <a:solidFill>
                  <a:schemeClr val="tx2"/>
                </a:solidFill>
              </a:rPr>
              <a:t>to </a:t>
            </a:r>
            <a:r>
              <a:rPr lang="en-US" sz="2400" dirty="0" err="1">
                <a:solidFill>
                  <a:schemeClr val="tx2"/>
                </a:solidFill>
              </a:rPr>
              <a:t>WisDOT</a:t>
            </a:r>
            <a:r>
              <a:rPr lang="en-US" sz="2400" dirty="0">
                <a:solidFill>
                  <a:schemeClr val="tx2"/>
                </a:solidFill>
              </a:rPr>
              <a:t> </a:t>
            </a:r>
            <a:r>
              <a:rPr lang="en-US" sz="2400" dirty="0" smtClean="0">
                <a:solidFill>
                  <a:schemeClr val="tx2"/>
                </a:solidFill>
              </a:rPr>
              <a:t>policy</a:t>
            </a:r>
          </a:p>
          <a:p>
            <a:pPr>
              <a:buClr>
                <a:schemeClr val="tx2"/>
              </a:buClr>
              <a:buFont typeface="Wingdings" panose="05000000000000000000" pitchFamily="2" charset="2"/>
              <a:buChar char="§"/>
            </a:pPr>
            <a:r>
              <a:rPr lang="en-US" sz="2400" dirty="0">
                <a:solidFill>
                  <a:schemeClr val="tx2"/>
                </a:solidFill>
              </a:rPr>
              <a:t>R</a:t>
            </a:r>
            <a:r>
              <a:rPr lang="en-US" sz="2400" dirty="0" smtClean="0">
                <a:solidFill>
                  <a:schemeClr val="tx2"/>
                </a:solidFill>
              </a:rPr>
              <a:t>isk </a:t>
            </a:r>
            <a:r>
              <a:rPr lang="en-US" sz="2400" dirty="0">
                <a:solidFill>
                  <a:schemeClr val="tx2"/>
                </a:solidFill>
              </a:rPr>
              <a:t>having to re-acquire the </a:t>
            </a:r>
            <a:r>
              <a:rPr lang="en-US" sz="2400" dirty="0" smtClean="0">
                <a:solidFill>
                  <a:schemeClr val="tx2"/>
                </a:solidFill>
              </a:rPr>
              <a:t>parcel</a:t>
            </a:r>
          </a:p>
          <a:p>
            <a:pPr>
              <a:buClr>
                <a:schemeClr val="tx2"/>
              </a:buClr>
              <a:buFont typeface="Wingdings" panose="05000000000000000000" pitchFamily="2" charset="2"/>
              <a:buChar char="§"/>
            </a:pPr>
            <a:r>
              <a:rPr lang="en-US" sz="2400" dirty="0">
                <a:solidFill>
                  <a:schemeClr val="tx2"/>
                </a:solidFill>
              </a:rPr>
              <a:t>R</a:t>
            </a:r>
            <a:r>
              <a:rPr lang="en-US" sz="2400" dirty="0" smtClean="0">
                <a:solidFill>
                  <a:schemeClr val="tx2"/>
                </a:solidFill>
              </a:rPr>
              <a:t>isk </a:t>
            </a:r>
            <a:r>
              <a:rPr lang="en-US" sz="2400" dirty="0">
                <a:solidFill>
                  <a:schemeClr val="tx2"/>
                </a:solidFill>
              </a:rPr>
              <a:t>delaying the </a:t>
            </a:r>
            <a:r>
              <a:rPr lang="en-US" sz="2400" dirty="0" smtClean="0">
                <a:solidFill>
                  <a:schemeClr val="tx2"/>
                </a:solidFill>
              </a:rPr>
              <a:t>project </a:t>
            </a:r>
            <a:endParaRPr lang="en-US" sz="2400" dirty="0">
              <a:solidFill>
                <a:schemeClr val="tx2"/>
              </a:solidFill>
            </a:endParaRPr>
          </a:p>
          <a:p>
            <a:pPr marL="82296" indent="0">
              <a:buNone/>
            </a:pPr>
            <a:r>
              <a:rPr lang="en-US" sz="1200" b="1" dirty="0">
                <a:solidFill>
                  <a:schemeClr val="tx2"/>
                </a:solidFill>
              </a:rPr>
              <a:t> </a:t>
            </a:r>
            <a:endParaRPr lang="en-US" sz="1400" dirty="0">
              <a:solidFill>
                <a:schemeClr val="tx2"/>
              </a:solidFill>
            </a:endParaRPr>
          </a:p>
          <a:p>
            <a:pPr marL="82296" indent="0">
              <a:buClr>
                <a:schemeClr val="tx2"/>
              </a:buClr>
              <a:buNone/>
            </a:pPr>
            <a:endParaRPr lang="en-US" sz="1800" b="1" dirty="0" smtClean="0">
              <a:solidFill>
                <a:schemeClr val="tx2"/>
              </a:solidFill>
            </a:endParaRP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Risk Assessment</a:t>
            </a:r>
            <a:endParaRPr lang="en-US" sz="27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4057650"/>
            <a:ext cx="3219450" cy="2571750"/>
          </a:xfrm>
          <a:prstGeom prst="rect">
            <a:avLst/>
          </a:prstGeom>
        </p:spPr>
      </p:pic>
    </p:spTree>
    <p:extLst>
      <p:ext uri="{BB962C8B-B14F-4D97-AF65-F5344CB8AC3E}">
        <p14:creationId xmlns:p14="http://schemas.microsoft.com/office/powerpoint/2010/main" val="282074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WisDOt's</a:t>
            </a:r>
            <a:r>
              <a:rPr lang="en-US" dirty="0" smtClean="0"/>
              <a:t> </a:t>
            </a:r>
            <a:r>
              <a:rPr lang="en-US" dirty="0" err="1" smtClean="0"/>
              <a:t>Lpa</a:t>
            </a:r>
            <a:r>
              <a:rPr lang="en-US" dirty="0" smtClean="0"/>
              <a:t> program</a:t>
            </a:r>
            <a:endParaRPr lang="en-US" dirty="0"/>
          </a:p>
        </p:txBody>
      </p:sp>
      <p:sp>
        <p:nvSpPr>
          <p:cNvPr id="7" name="Text Placeholder 6"/>
          <p:cNvSpPr>
            <a:spLocks noGrp="1"/>
          </p:cNvSpPr>
          <p:nvPr>
            <p:ph type="body" idx="1"/>
          </p:nvPr>
        </p:nvSpPr>
        <p:spPr/>
        <p:txBody>
          <a:bodyPr/>
          <a:lstStyle/>
          <a:p>
            <a:r>
              <a:rPr lang="en-US" dirty="0" smtClean="0"/>
              <a:t>A Brief Overview:</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267200"/>
            <a:ext cx="1885950" cy="1885950"/>
          </a:xfrm>
          <a:prstGeom prst="rect">
            <a:avLst/>
          </a:prstGeom>
        </p:spPr>
      </p:pic>
    </p:spTree>
    <p:extLst>
      <p:ext uri="{BB962C8B-B14F-4D97-AF65-F5344CB8AC3E}">
        <p14:creationId xmlns:p14="http://schemas.microsoft.com/office/powerpoint/2010/main" val="104229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74520" y="1371600"/>
            <a:ext cx="6507480" cy="4953000"/>
          </a:xfrm>
        </p:spPr>
        <p:txBody>
          <a:bodyPr>
            <a:noAutofit/>
          </a:bodyPr>
          <a:lstStyle/>
          <a:p>
            <a:pPr marL="82296" indent="0">
              <a:buNone/>
            </a:pPr>
            <a:r>
              <a:rPr lang="en-US" b="1" dirty="0" smtClean="0">
                <a:solidFill>
                  <a:schemeClr val="tx2"/>
                </a:solidFill>
              </a:rPr>
              <a:t>A project </a:t>
            </a:r>
            <a:r>
              <a:rPr lang="en-US" b="1" dirty="0">
                <a:solidFill>
                  <a:schemeClr val="tx2"/>
                </a:solidFill>
              </a:rPr>
              <a:t>and parcel risk assessment must </a:t>
            </a:r>
            <a:r>
              <a:rPr lang="en-US" b="1" dirty="0" smtClean="0">
                <a:solidFill>
                  <a:schemeClr val="tx2"/>
                </a:solidFill>
              </a:rPr>
              <a:t>be conducted</a:t>
            </a:r>
            <a:endParaRPr lang="en-US" b="1" dirty="0" smtClean="0">
              <a:solidFill>
                <a:schemeClr val="tx2"/>
              </a:solidFill>
            </a:endParaRPr>
          </a:p>
          <a:p>
            <a:pPr marL="82296" indent="0">
              <a:buNone/>
            </a:pPr>
            <a:endParaRPr lang="en-US" sz="2400" b="1" dirty="0">
              <a:solidFill>
                <a:schemeClr val="tx2"/>
              </a:solidFill>
            </a:endParaRPr>
          </a:p>
          <a:p>
            <a:pPr lvl="0">
              <a:buClr>
                <a:schemeClr val="tx2"/>
              </a:buClr>
              <a:buFont typeface="Wingdings" panose="05000000000000000000" pitchFamily="2" charset="2"/>
              <a:buChar char="q"/>
            </a:pPr>
            <a:r>
              <a:rPr lang="en-US" sz="2400" b="1" dirty="0">
                <a:solidFill>
                  <a:schemeClr val="tx2"/>
                </a:solidFill>
              </a:rPr>
              <a:t>Project </a:t>
            </a:r>
            <a:r>
              <a:rPr lang="en-US" sz="2400" b="1" dirty="0" smtClean="0">
                <a:solidFill>
                  <a:schemeClr val="tx2"/>
                </a:solidFill>
              </a:rPr>
              <a:t>assessment</a:t>
            </a:r>
          </a:p>
          <a:p>
            <a:pPr marL="402336" lvl="1" indent="0">
              <a:buClr>
                <a:schemeClr val="tx2"/>
              </a:buClr>
              <a:buNone/>
            </a:pPr>
            <a:endParaRPr lang="en-US" sz="2000" dirty="0">
              <a:solidFill>
                <a:schemeClr val="tx2"/>
              </a:solidFill>
            </a:endParaRPr>
          </a:p>
          <a:p>
            <a:pPr>
              <a:buClr>
                <a:schemeClr val="tx2"/>
              </a:buClr>
              <a:buFont typeface="Wingdings" panose="05000000000000000000" pitchFamily="2" charset="2"/>
              <a:buChar char="q"/>
            </a:pPr>
            <a:r>
              <a:rPr lang="en-US" sz="2400" b="1" dirty="0" smtClean="0">
                <a:solidFill>
                  <a:schemeClr val="tx2"/>
                </a:solidFill>
              </a:rPr>
              <a:t>Parcel Assessment </a:t>
            </a:r>
            <a:r>
              <a:rPr lang="en-US" sz="2000" i="1" dirty="0" smtClean="0">
                <a:solidFill>
                  <a:schemeClr val="tx2"/>
                </a:solidFill>
              </a:rPr>
              <a:t>(for each parcel where a mortgage encumbrance will not be cleared must also be assessed)</a:t>
            </a:r>
          </a:p>
          <a:p>
            <a:pPr lvl="1">
              <a:buClr>
                <a:schemeClr val="tx2"/>
              </a:buClr>
              <a:buFont typeface="Wingdings" panose="05000000000000000000" pitchFamily="2" charset="2"/>
              <a:buChar char="§"/>
            </a:pPr>
            <a:endParaRPr lang="en-US" sz="2000" b="1" dirty="0" smtClean="0">
              <a:solidFill>
                <a:srgbClr val="C00000"/>
              </a:solidFill>
            </a:endParaRPr>
          </a:p>
          <a:p>
            <a:pPr marL="402336" lvl="1" indent="0">
              <a:buClr>
                <a:schemeClr val="tx2"/>
              </a:buClr>
              <a:buNone/>
            </a:pPr>
            <a:r>
              <a:rPr lang="en-US" sz="3200" b="1" i="1" dirty="0" smtClean="0">
                <a:solidFill>
                  <a:srgbClr val="C00000"/>
                </a:solidFill>
              </a:rPr>
              <a:t>**Documentation must be included in each parcel file</a:t>
            </a:r>
            <a:r>
              <a:rPr lang="en-US" sz="2000" b="1" dirty="0" smtClean="0">
                <a:solidFill>
                  <a:srgbClr val="C00000"/>
                </a:solidFill>
              </a:rPr>
              <a:t>. </a:t>
            </a:r>
          </a:p>
          <a:p>
            <a:pPr marL="82296" indent="0">
              <a:buClr>
                <a:schemeClr val="tx2"/>
              </a:buClr>
              <a:buNone/>
            </a:pPr>
            <a:endParaRPr lang="en-US" sz="1800" b="1" dirty="0" smtClean="0">
              <a:solidFill>
                <a:schemeClr val="tx2"/>
              </a:solidFill>
            </a:endParaRP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Risk Assessment</a:t>
            </a:r>
            <a:endParaRPr lang="en-US" sz="2700" dirty="0"/>
          </a:p>
        </p:txBody>
      </p:sp>
    </p:spTree>
    <p:extLst>
      <p:ext uri="{BB962C8B-B14F-4D97-AF65-F5344CB8AC3E}">
        <p14:creationId xmlns:p14="http://schemas.microsoft.com/office/powerpoint/2010/main" val="299557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43000" y="990600"/>
            <a:ext cx="7772400" cy="5010516"/>
          </a:xfrm>
        </p:spPr>
        <p:txBody>
          <a:bodyPr>
            <a:noAutofit/>
          </a:bodyPr>
          <a:lstStyle/>
          <a:p>
            <a:pPr marL="82296" indent="0">
              <a:buClr>
                <a:schemeClr val="tx2"/>
              </a:buClr>
              <a:buSzPct val="100000"/>
              <a:buNone/>
            </a:pPr>
            <a:r>
              <a:rPr lang="en-US" b="1" dirty="0" smtClean="0">
                <a:solidFill>
                  <a:schemeClr val="tx2"/>
                </a:solidFill>
              </a:rPr>
              <a:t>NOTE:</a:t>
            </a:r>
          </a:p>
          <a:p>
            <a:pPr lvl="1">
              <a:buClr>
                <a:schemeClr val="tx2"/>
              </a:buClr>
              <a:buSzPct val="100000"/>
              <a:buFont typeface="Wingdings" panose="05000000000000000000" pitchFamily="2" charset="2"/>
              <a:buChar char="Ø"/>
            </a:pPr>
            <a:r>
              <a:rPr lang="en-US" sz="2400" dirty="0" err="1" smtClean="0">
                <a:solidFill>
                  <a:schemeClr val="tx2"/>
                </a:solidFill>
              </a:rPr>
              <a:t>WisDOT</a:t>
            </a:r>
            <a:r>
              <a:rPr lang="en-US" sz="2400" dirty="0" smtClean="0">
                <a:solidFill>
                  <a:schemeClr val="tx2"/>
                </a:solidFill>
              </a:rPr>
              <a:t> </a:t>
            </a:r>
            <a:r>
              <a:rPr lang="en-US" sz="2400" dirty="0">
                <a:solidFill>
                  <a:schemeClr val="tx2"/>
                </a:solidFill>
              </a:rPr>
              <a:t>will not sign a Cert. 1 </a:t>
            </a:r>
            <a:r>
              <a:rPr lang="en-US" sz="2400" dirty="0" smtClean="0">
                <a:solidFill>
                  <a:schemeClr val="tx2"/>
                </a:solidFill>
              </a:rPr>
              <a:t>if project </a:t>
            </a:r>
            <a:r>
              <a:rPr lang="en-US" sz="2400" dirty="0">
                <a:solidFill>
                  <a:schemeClr val="tx2"/>
                </a:solidFill>
              </a:rPr>
              <a:t>and parcel files do not contain proof that an assessment was completed for each parcel where a partial release was not </a:t>
            </a:r>
            <a:r>
              <a:rPr lang="en-US" sz="2400" dirty="0" smtClean="0">
                <a:solidFill>
                  <a:schemeClr val="tx2"/>
                </a:solidFill>
              </a:rPr>
              <a:t>obtained.</a:t>
            </a:r>
          </a:p>
          <a:p>
            <a:pPr marL="82296" indent="0">
              <a:buClr>
                <a:schemeClr val="tx2"/>
              </a:buClr>
              <a:buSzPct val="100000"/>
              <a:buNone/>
            </a:pPr>
            <a:endParaRPr lang="en-US" sz="2400" dirty="0" smtClean="0">
              <a:solidFill>
                <a:schemeClr val="tx2"/>
              </a:solidFill>
            </a:endParaRPr>
          </a:p>
          <a:p>
            <a:pPr lvl="1">
              <a:buClr>
                <a:schemeClr val="tx2"/>
              </a:buClr>
              <a:buSzPct val="100000"/>
              <a:buFont typeface="Wingdings" panose="05000000000000000000" pitchFamily="2" charset="2"/>
              <a:buChar char="Ø"/>
            </a:pPr>
            <a:r>
              <a:rPr lang="en-US" sz="2400" dirty="0" err="1" smtClean="0">
                <a:solidFill>
                  <a:schemeClr val="tx2"/>
                </a:solidFill>
              </a:rPr>
              <a:t>WisDOT</a:t>
            </a:r>
            <a:r>
              <a:rPr lang="en-US" sz="2400" dirty="0" smtClean="0">
                <a:solidFill>
                  <a:schemeClr val="tx2"/>
                </a:solidFill>
              </a:rPr>
              <a:t> reserves the right to audit project/parcel files for proper and correct documentation</a:t>
            </a:r>
          </a:p>
          <a:p>
            <a:pPr marL="82296" indent="0">
              <a:buClr>
                <a:schemeClr val="tx2"/>
              </a:buClr>
              <a:buSzPct val="100000"/>
              <a:buNone/>
            </a:pPr>
            <a:endParaRPr lang="en-US" sz="2400" dirty="0" smtClean="0">
              <a:solidFill>
                <a:schemeClr val="tx2"/>
              </a:solidFill>
            </a:endParaRPr>
          </a:p>
          <a:p>
            <a:pPr lvl="1">
              <a:buClr>
                <a:schemeClr val="tx2"/>
              </a:buClr>
              <a:buSzPct val="100000"/>
              <a:buFont typeface="Wingdings" panose="05000000000000000000" pitchFamily="2" charset="2"/>
              <a:buChar char="Ø"/>
            </a:pPr>
            <a:r>
              <a:rPr lang="en-US" sz="2400" dirty="0" err="1" smtClean="0">
                <a:solidFill>
                  <a:schemeClr val="tx2"/>
                </a:solidFill>
              </a:rPr>
              <a:t>WisDOT</a:t>
            </a:r>
            <a:r>
              <a:rPr lang="en-US" sz="2400" dirty="0" smtClean="0">
                <a:solidFill>
                  <a:schemeClr val="tx2"/>
                </a:solidFill>
              </a:rPr>
              <a:t> HIGHLY RECOMMENDS that LPA consult its legal counsel prior to any decision is made to not obtain clear title on any project parcels.</a:t>
            </a:r>
            <a:endParaRPr lang="en-US" sz="2400" dirty="0">
              <a:solidFill>
                <a:schemeClr val="tx2"/>
              </a:solidFill>
            </a:endParaRPr>
          </a:p>
          <a:p>
            <a:pPr marL="82296" indent="0">
              <a:buNone/>
            </a:pPr>
            <a:endParaRPr lang="en-US" sz="1400" dirty="0">
              <a:solidFill>
                <a:schemeClr val="tx2"/>
              </a:solidFill>
            </a:endParaRPr>
          </a:p>
          <a:p>
            <a:pPr marL="82296" indent="0">
              <a:buClr>
                <a:schemeClr val="tx2"/>
              </a:buClr>
              <a:buNone/>
            </a:pPr>
            <a:endParaRPr lang="en-US" sz="1800" b="1" dirty="0" smtClean="0">
              <a:solidFill>
                <a:schemeClr val="tx2"/>
              </a:solidFill>
            </a:endParaRP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Risk Assessment</a:t>
            </a:r>
            <a:endParaRPr lang="en-US" sz="2700" dirty="0"/>
          </a:p>
        </p:txBody>
      </p:sp>
    </p:spTree>
    <p:extLst>
      <p:ext uri="{BB962C8B-B14F-4D97-AF65-F5344CB8AC3E}">
        <p14:creationId xmlns:p14="http://schemas.microsoft.com/office/powerpoint/2010/main" val="4101592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36320" y="896214"/>
            <a:ext cx="7498080" cy="1084986"/>
          </a:xfrm>
        </p:spPr>
        <p:txBody>
          <a:bodyPr>
            <a:noAutofit/>
          </a:bodyPr>
          <a:lstStyle/>
          <a:p>
            <a:pPr marL="227012" lvl="1" indent="0">
              <a:buClr>
                <a:schemeClr val="tx2"/>
              </a:buClr>
              <a:buNone/>
            </a:pPr>
            <a:r>
              <a:rPr lang="en-US" dirty="0" smtClean="0">
                <a:solidFill>
                  <a:schemeClr val="tx2"/>
                </a:solidFill>
              </a:rPr>
              <a:t>New LPA form – </a:t>
            </a:r>
            <a:r>
              <a:rPr lang="en-US" b="1" i="1" dirty="0" smtClean="0">
                <a:solidFill>
                  <a:schemeClr val="tx2"/>
                </a:solidFill>
              </a:rPr>
              <a:t>Property Owner Partial Release of Mortgage Acknowledgement</a:t>
            </a: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New LPA Form</a:t>
            </a:r>
            <a:endParaRPr lang="en-US" sz="2700" dirty="0"/>
          </a:p>
        </p:txBody>
      </p:sp>
      <p:sp>
        <p:nvSpPr>
          <p:cNvPr id="2" name="Rectangle 1"/>
          <p:cNvSpPr/>
          <p:nvPr/>
        </p:nvSpPr>
        <p:spPr>
          <a:xfrm>
            <a:off x="1219200" y="1998345"/>
            <a:ext cx="7680960" cy="2954655"/>
          </a:xfrm>
          <a:prstGeom prst="rect">
            <a:avLst/>
          </a:prstGeom>
        </p:spPr>
        <p:txBody>
          <a:bodyPr wrap="square">
            <a:spAutoFit/>
          </a:bodyPr>
          <a:lstStyle/>
          <a:p>
            <a:r>
              <a:rPr lang="en-US" sz="2400" b="1" dirty="0" smtClean="0">
                <a:solidFill>
                  <a:schemeClr val="tx2"/>
                </a:solidFill>
              </a:rPr>
              <a:t>Property </a:t>
            </a:r>
            <a:r>
              <a:rPr lang="en-US" sz="2400" b="1" dirty="0">
                <a:solidFill>
                  <a:schemeClr val="tx2"/>
                </a:solidFill>
              </a:rPr>
              <a:t>Owner </a:t>
            </a:r>
            <a:r>
              <a:rPr lang="en-US" sz="2400" b="1" dirty="0" smtClean="0">
                <a:solidFill>
                  <a:schemeClr val="tx2"/>
                </a:solidFill>
              </a:rPr>
              <a:t>Acknowledgement</a:t>
            </a:r>
          </a:p>
          <a:p>
            <a:pPr marL="342900" indent="-342900">
              <a:buFont typeface="Wingdings" panose="05000000000000000000" pitchFamily="2" charset="2"/>
              <a:buChar char="q"/>
            </a:pPr>
            <a:r>
              <a:rPr lang="en-US" sz="2400" dirty="0" smtClean="0">
                <a:solidFill>
                  <a:schemeClr val="tx2"/>
                </a:solidFill>
              </a:rPr>
              <a:t>Required for every parcel</a:t>
            </a:r>
          </a:p>
          <a:p>
            <a:pPr marL="342900" indent="-342900">
              <a:buFont typeface="Wingdings" panose="05000000000000000000" pitchFamily="2" charset="2"/>
              <a:buChar char="q"/>
            </a:pPr>
            <a:r>
              <a:rPr lang="en-US" sz="2400" dirty="0" smtClean="0">
                <a:solidFill>
                  <a:schemeClr val="tx2"/>
                </a:solidFill>
              </a:rPr>
              <a:t>Document in Parcel Diary when and how form issued</a:t>
            </a:r>
          </a:p>
          <a:p>
            <a:pPr marL="342900" indent="-342900">
              <a:buFont typeface="Wingdings" panose="05000000000000000000" pitchFamily="2" charset="2"/>
              <a:buChar char="q"/>
            </a:pPr>
            <a:r>
              <a:rPr lang="en-US" sz="2400" dirty="0" smtClean="0">
                <a:solidFill>
                  <a:schemeClr val="tx2"/>
                </a:solidFill>
              </a:rPr>
              <a:t>Use to help explain clear title to property owner and its importance</a:t>
            </a:r>
          </a:p>
          <a:p>
            <a:pPr marL="342900" indent="-342900">
              <a:buFont typeface="Wingdings" panose="05000000000000000000" pitchFamily="2" charset="2"/>
              <a:buChar char="q"/>
            </a:pPr>
            <a:r>
              <a:rPr lang="en-US" sz="2400" dirty="0" smtClean="0">
                <a:solidFill>
                  <a:schemeClr val="tx2"/>
                </a:solidFill>
              </a:rPr>
              <a:t>Must be signed and included </a:t>
            </a:r>
            <a:r>
              <a:rPr lang="en-US" sz="2400" dirty="0">
                <a:solidFill>
                  <a:schemeClr val="tx2"/>
                </a:solidFill>
              </a:rPr>
              <a:t>in the parcel </a:t>
            </a:r>
            <a:r>
              <a:rPr lang="en-US" sz="2400" dirty="0" smtClean="0">
                <a:solidFill>
                  <a:schemeClr val="tx2"/>
                </a:solidFill>
              </a:rPr>
              <a:t>file</a:t>
            </a:r>
          </a:p>
          <a:p>
            <a:pPr marL="342900" indent="-342900">
              <a:buFont typeface="Wingdings" panose="05000000000000000000" pitchFamily="2" charset="2"/>
              <a:buChar char="q"/>
            </a:pPr>
            <a:r>
              <a:rPr lang="en-US" sz="2400" dirty="0" smtClean="0">
                <a:solidFill>
                  <a:schemeClr val="tx2"/>
                </a:solidFill>
              </a:rPr>
              <a:t>A required </a:t>
            </a:r>
            <a:r>
              <a:rPr lang="en-US" sz="2400" dirty="0">
                <a:solidFill>
                  <a:schemeClr val="tx2"/>
                </a:solidFill>
              </a:rPr>
              <a:t>document for Cert 1 sign-off. </a:t>
            </a:r>
          </a:p>
          <a:p>
            <a:r>
              <a:rPr lang="en-US" dirty="0">
                <a:solidFill>
                  <a:schemeClr val="tx2"/>
                </a:solidFill>
              </a:rPr>
              <a:t> </a:t>
            </a:r>
            <a:endParaRPr lang="en-US" sz="2000" dirty="0" smtClean="0">
              <a:solidFill>
                <a:schemeClr val="tx2"/>
              </a:solidFill>
            </a:endParaRPr>
          </a:p>
        </p:txBody>
      </p:sp>
    </p:spTree>
    <p:extLst>
      <p:ext uri="{BB962C8B-B14F-4D97-AF65-F5344CB8AC3E}">
        <p14:creationId xmlns:p14="http://schemas.microsoft.com/office/powerpoint/2010/main" val="3613065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36320" y="896214"/>
            <a:ext cx="7498080" cy="703986"/>
          </a:xfrm>
        </p:spPr>
        <p:txBody>
          <a:bodyPr>
            <a:noAutofit/>
          </a:bodyPr>
          <a:lstStyle/>
          <a:p>
            <a:pPr marL="227012" lvl="1" indent="0">
              <a:buClr>
                <a:schemeClr val="tx2"/>
              </a:buClr>
              <a:buNone/>
            </a:pPr>
            <a:r>
              <a:rPr lang="en-US" sz="3200" b="1" dirty="0" smtClean="0">
                <a:solidFill>
                  <a:schemeClr val="tx2"/>
                </a:solidFill>
              </a:rPr>
              <a:t>What if the property owner disagrees?</a:t>
            </a:r>
            <a:endParaRPr lang="en-US" sz="3200" b="1" i="1" dirty="0" smtClean="0">
              <a:solidFill>
                <a:schemeClr val="tx2"/>
              </a:solidFill>
            </a:endParaRPr>
          </a:p>
        </p:txBody>
      </p:sp>
      <p:sp>
        <p:nvSpPr>
          <p:cNvPr id="4" name="Title 1"/>
          <p:cNvSpPr>
            <a:spLocks noGrp="1"/>
          </p:cNvSpPr>
          <p:nvPr>
            <p:ph type="title"/>
          </p:nvPr>
        </p:nvSpPr>
        <p:spPr>
          <a:xfrm>
            <a:off x="1036320" y="0"/>
            <a:ext cx="7498080" cy="780685"/>
          </a:xfrm>
        </p:spPr>
        <p:txBody>
          <a:bodyPr>
            <a:normAutofit/>
          </a:bodyPr>
          <a:lstStyle/>
          <a:p>
            <a:r>
              <a:rPr lang="en-US" sz="4000" dirty="0" smtClean="0"/>
              <a:t>Clear Title </a:t>
            </a:r>
            <a:r>
              <a:rPr lang="en-US" sz="2700" dirty="0" smtClean="0"/>
              <a:t>– Property Owner</a:t>
            </a:r>
            <a:endParaRPr lang="en-US" sz="2700" dirty="0"/>
          </a:p>
        </p:txBody>
      </p:sp>
      <p:sp>
        <p:nvSpPr>
          <p:cNvPr id="2" name="Rectangle 1"/>
          <p:cNvSpPr/>
          <p:nvPr/>
        </p:nvSpPr>
        <p:spPr>
          <a:xfrm>
            <a:off x="1386840" y="1676400"/>
            <a:ext cx="7680960" cy="295465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chemeClr val="tx2"/>
                </a:solidFill>
              </a:rPr>
              <a:t>Mortgage Company should be notified</a:t>
            </a:r>
          </a:p>
          <a:p>
            <a:pPr marL="800100" lvl="1" indent="-342900">
              <a:buFont typeface="Wingdings" panose="05000000000000000000" pitchFamily="2" charset="2"/>
              <a:buChar char="§"/>
            </a:pPr>
            <a:r>
              <a:rPr lang="en-US" sz="2400" dirty="0" smtClean="0">
                <a:solidFill>
                  <a:schemeClr val="tx2"/>
                </a:solidFill>
              </a:rPr>
              <a:t>Ask if a partial release of mortgage or subordination agreement </a:t>
            </a:r>
            <a:r>
              <a:rPr lang="en-US" sz="2400" dirty="0">
                <a:solidFill>
                  <a:schemeClr val="tx2"/>
                </a:solidFill>
              </a:rPr>
              <a:t>is necessary (property owner may also decide to contact the mortgage company</a:t>
            </a:r>
            <a:r>
              <a:rPr lang="en-US" sz="2400" dirty="0" smtClean="0">
                <a:solidFill>
                  <a:schemeClr val="tx2"/>
                </a:solidFill>
              </a:rPr>
              <a:t>).</a:t>
            </a:r>
          </a:p>
          <a:p>
            <a:pPr marL="800100" lvl="1" indent="-342900">
              <a:buFont typeface="Wingdings" panose="05000000000000000000" pitchFamily="2" charset="2"/>
              <a:buChar char="§"/>
            </a:pPr>
            <a:r>
              <a:rPr lang="en-US" sz="2400" dirty="0" smtClean="0">
                <a:solidFill>
                  <a:schemeClr val="tx2"/>
                </a:solidFill>
              </a:rPr>
              <a:t>Obtain the releases necessary</a:t>
            </a:r>
          </a:p>
          <a:p>
            <a:pPr marL="800100" lvl="1" indent="-342900">
              <a:buFont typeface="Wingdings" panose="05000000000000000000" pitchFamily="2" charset="2"/>
              <a:buChar char="§"/>
            </a:pPr>
            <a:r>
              <a:rPr lang="en-US" sz="2400" dirty="0" smtClean="0">
                <a:solidFill>
                  <a:schemeClr val="tx2"/>
                </a:solidFill>
              </a:rPr>
              <a:t>If unable to obtain necessary releases proceed with the condemnation process</a:t>
            </a:r>
            <a:r>
              <a:rPr lang="en-US" sz="2400" dirty="0">
                <a:solidFill>
                  <a:schemeClr val="tx2"/>
                </a:solidFill>
              </a:rPr>
              <a:t> </a:t>
            </a:r>
            <a:endParaRPr lang="en-US" sz="2800" dirty="0">
              <a:solidFill>
                <a:schemeClr val="tx2"/>
              </a:solidFill>
            </a:endParaRPr>
          </a:p>
          <a:p>
            <a:r>
              <a:rPr lang="en-US" dirty="0">
                <a:solidFill>
                  <a:schemeClr val="tx2"/>
                </a:solidFill>
              </a:rPr>
              <a:t> </a:t>
            </a:r>
            <a:endParaRPr lang="en-US" sz="2000" dirty="0" smtClean="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360" y="4297017"/>
            <a:ext cx="2032000" cy="2484783"/>
          </a:xfrm>
          <a:prstGeom prst="rect">
            <a:avLst/>
          </a:prstGeom>
        </p:spPr>
      </p:pic>
    </p:spTree>
    <p:extLst>
      <p:ext uri="{BB962C8B-B14F-4D97-AF65-F5344CB8AC3E}">
        <p14:creationId xmlns:p14="http://schemas.microsoft.com/office/powerpoint/2010/main" val="386014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392" y="2066926"/>
            <a:ext cx="6400800" cy="676276"/>
          </a:xfrm>
        </p:spPr>
        <p:txBody>
          <a:bodyPr>
            <a:normAutofit/>
          </a:bodyPr>
          <a:lstStyle/>
          <a:p>
            <a:r>
              <a:rPr lang="en-US" dirty="0" smtClean="0"/>
              <a:t>2. Policy &amp; procedure</a:t>
            </a:r>
            <a:endParaRPr lang="en-US" dirty="0"/>
          </a:p>
        </p:txBody>
      </p:sp>
      <p:sp>
        <p:nvSpPr>
          <p:cNvPr id="7" name="Text Placeholder 6"/>
          <p:cNvSpPr>
            <a:spLocks noGrp="1"/>
          </p:cNvSpPr>
          <p:nvPr>
            <p:ph type="body" idx="1"/>
          </p:nvPr>
        </p:nvSpPr>
        <p:spPr>
          <a:xfrm>
            <a:off x="2578392" y="533400"/>
            <a:ext cx="6400800" cy="1509712"/>
          </a:xfrm>
        </p:spPr>
        <p:txBody>
          <a:bodyPr/>
          <a:lstStyle/>
          <a:p>
            <a:r>
              <a:rPr lang="en-US" dirty="0" smtClean="0"/>
              <a:t>Updates:</a:t>
            </a:r>
            <a:endParaRPr lang="en-US" dirty="0"/>
          </a:p>
        </p:txBody>
      </p:sp>
      <p:sp>
        <p:nvSpPr>
          <p:cNvPr id="8" name="Title 5"/>
          <p:cNvSpPr txBox="1">
            <a:spLocks/>
          </p:cNvSpPr>
          <p:nvPr/>
        </p:nvSpPr>
        <p:spPr>
          <a:xfrm>
            <a:off x="2578392" y="2819400"/>
            <a:ext cx="5346408" cy="1295400"/>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600" dirty="0" smtClean="0">
                <a:solidFill>
                  <a:srgbClr val="C00000"/>
                </a:solidFill>
              </a:rPr>
              <a:t>Less than full interest</a:t>
            </a:r>
            <a:endParaRPr lang="en-US" sz="3600" dirty="0">
              <a:solidFill>
                <a:srgbClr val="C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097" y="4780163"/>
            <a:ext cx="1650593" cy="1650593"/>
          </a:xfrm>
          <a:prstGeom prst="rect">
            <a:avLst/>
          </a:prstGeom>
        </p:spPr>
      </p:pic>
    </p:spTree>
    <p:extLst>
      <p:ext uri="{BB962C8B-B14F-4D97-AF65-F5344CB8AC3E}">
        <p14:creationId xmlns:p14="http://schemas.microsoft.com/office/powerpoint/2010/main" val="385941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600200"/>
            <a:ext cx="8016240" cy="5257800"/>
          </a:xfrm>
        </p:spPr>
        <p:txBody>
          <a:bodyPr>
            <a:noAutofit/>
          </a:bodyPr>
          <a:lstStyle/>
          <a:p>
            <a:pPr>
              <a:buClr>
                <a:srgbClr val="1F497D"/>
              </a:buClr>
            </a:pPr>
            <a:r>
              <a:rPr lang="en-US" sz="2400" b="1" dirty="0">
                <a:solidFill>
                  <a:schemeClr val="tx2"/>
                </a:solidFill>
              </a:rPr>
              <a:t>23 CRF 710.105 (</a:t>
            </a:r>
            <a:r>
              <a:rPr lang="en-US" sz="2400" b="1" dirty="0" smtClean="0">
                <a:solidFill>
                  <a:schemeClr val="tx2"/>
                </a:solidFill>
              </a:rPr>
              <a:t>b)</a:t>
            </a:r>
            <a:r>
              <a:rPr lang="en-US" sz="2400" i="1" dirty="0" smtClean="0">
                <a:solidFill>
                  <a:schemeClr val="tx2"/>
                </a:solidFill>
              </a:rPr>
              <a:t> </a:t>
            </a:r>
            <a:r>
              <a:rPr lang="en-US" sz="2400" dirty="0" smtClean="0">
                <a:solidFill>
                  <a:schemeClr val="tx2"/>
                </a:solidFill>
              </a:rPr>
              <a:t>provides that </a:t>
            </a:r>
            <a:r>
              <a:rPr lang="en-US" sz="2400" i="1" dirty="0" smtClean="0">
                <a:solidFill>
                  <a:schemeClr val="tx2"/>
                </a:solidFill>
              </a:rPr>
              <a:t>“Real </a:t>
            </a:r>
            <a:r>
              <a:rPr lang="en-US" sz="2400" i="1" dirty="0">
                <a:solidFill>
                  <a:schemeClr val="tx2"/>
                </a:solidFill>
              </a:rPr>
              <a:t>property </a:t>
            </a:r>
            <a:r>
              <a:rPr lang="en-US" sz="2400" dirty="0">
                <a:solidFill>
                  <a:schemeClr val="tx2"/>
                </a:solidFill>
              </a:rPr>
              <a:t>or </a:t>
            </a:r>
            <a:r>
              <a:rPr lang="en-US" sz="2400" i="1" dirty="0">
                <a:solidFill>
                  <a:schemeClr val="tx2"/>
                </a:solidFill>
              </a:rPr>
              <a:t>real property interest </a:t>
            </a:r>
            <a:r>
              <a:rPr lang="en-US" sz="2400" dirty="0">
                <a:solidFill>
                  <a:schemeClr val="tx2"/>
                </a:solidFill>
              </a:rPr>
              <a:t>means any interest in land and any improvements thereto, including fee and less-than-fee interests such as: temporary and permanent easements, air or access rights, access control, options, and other contractual rights to acquire an interest in land, rights to control use or development, leases, and licenses, and any other similar action to acquire or preserve ROW for a transportation facility. As used in this part, the terms ‘‘real property’’ and ‘‘real property interest’’ are synonymous unless otherwise specified</a:t>
            </a:r>
            <a:r>
              <a:rPr lang="en-US" sz="2400" dirty="0" smtClean="0">
                <a:solidFill>
                  <a:schemeClr val="tx2"/>
                </a:solidFill>
              </a:rPr>
              <a:t>.</a:t>
            </a:r>
            <a:endParaRPr lang="en-US" sz="2400" dirty="0">
              <a:solidFill>
                <a:schemeClr val="tx2"/>
              </a:solidFill>
            </a:endParaRPr>
          </a:p>
        </p:txBody>
      </p:sp>
      <p:sp>
        <p:nvSpPr>
          <p:cNvPr id="4" name="Title 1"/>
          <p:cNvSpPr>
            <a:spLocks noGrp="1"/>
          </p:cNvSpPr>
          <p:nvPr>
            <p:ph type="title"/>
          </p:nvPr>
        </p:nvSpPr>
        <p:spPr>
          <a:xfrm>
            <a:off x="1036320" y="362315"/>
            <a:ext cx="7498080" cy="780685"/>
          </a:xfrm>
        </p:spPr>
        <p:txBody>
          <a:bodyPr>
            <a:normAutofit fontScale="90000"/>
          </a:bodyPr>
          <a:lstStyle/>
          <a:p>
            <a:r>
              <a:rPr lang="en-US" sz="4400" dirty="0" smtClean="0"/>
              <a:t>Less than Full Interest</a:t>
            </a:r>
            <a:br>
              <a:rPr lang="en-US" sz="4400" dirty="0" smtClean="0"/>
            </a:br>
            <a:endParaRPr lang="en-US" sz="4400" dirty="0"/>
          </a:p>
        </p:txBody>
      </p:sp>
      <p:sp>
        <p:nvSpPr>
          <p:cNvPr id="5" name="Content Placeholder 6"/>
          <p:cNvSpPr txBox="1">
            <a:spLocks/>
          </p:cNvSpPr>
          <p:nvPr/>
        </p:nvSpPr>
        <p:spPr>
          <a:xfrm>
            <a:off x="990600" y="9144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Federal Regulations</a:t>
            </a:r>
            <a:endParaRPr lang="en-US" i="1" dirty="0">
              <a:solidFill>
                <a:srgbClr val="C00000"/>
              </a:solidFill>
            </a:endParaRPr>
          </a:p>
        </p:txBody>
      </p:sp>
    </p:spTree>
    <p:extLst>
      <p:ext uri="{BB962C8B-B14F-4D97-AF65-F5344CB8AC3E}">
        <p14:creationId xmlns:p14="http://schemas.microsoft.com/office/powerpoint/2010/main" val="9072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600200"/>
            <a:ext cx="8016240" cy="5257800"/>
          </a:xfrm>
        </p:spPr>
        <p:txBody>
          <a:bodyPr>
            <a:noAutofit/>
          </a:bodyPr>
          <a:lstStyle/>
          <a:p>
            <a:pPr>
              <a:buClr>
                <a:srgbClr val="1F497D"/>
              </a:buClr>
            </a:pPr>
            <a:r>
              <a:rPr lang="en-US" sz="2400" b="1" dirty="0" smtClean="0">
                <a:solidFill>
                  <a:schemeClr val="tx2"/>
                </a:solidFill>
              </a:rPr>
              <a:t>23 CFR 1.23(a) </a:t>
            </a:r>
            <a:r>
              <a:rPr lang="en-US" sz="2400" dirty="0" smtClean="0">
                <a:solidFill>
                  <a:schemeClr val="tx2"/>
                </a:solidFill>
              </a:rPr>
              <a:t>provides that “The State shall acquire rights-of-way of such nature and extent as are adequate for the construction, operation and maintenance of a project.”</a:t>
            </a:r>
          </a:p>
          <a:p>
            <a:pPr marL="82296" indent="0">
              <a:buClr>
                <a:schemeClr val="tx2"/>
              </a:buClr>
              <a:buNone/>
            </a:pPr>
            <a:endParaRPr lang="en-US" sz="2400" dirty="0" smtClean="0">
              <a:solidFill>
                <a:schemeClr val="tx2"/>
              </a:solidFill>
            </a:endParaRPr>
          </a:p>
          <a:p>
            <a:pPr>
              <a:buClr>
                <a:schemeClr val="tx2"/>
              </a:buClr>
            </a:pPr>
            <a:r>
              <a:rPr lang="en-US" sz="2400" b="1" dirty="0" smtClean="0">
                <a:solidFill>
                  <a:schemeClr val="tx2"/>
                </a:solidFill>
              </a:rPr>
              <a:t>23 CFR </a:t>
            </a:r>
            <a:r>
              <a:rPr lang="en-US" sz="2400" b="1" dirty="0">
                <a:solidFill>
                  <a:schemeClr val="tx2"/>
                </a:solidFill>
              </a:rPr>
              <a:t>710.201(e)</a:t>
            </a:r>
            <a:r>
              <a:rPr lang="en-US" sz="2400" dirty="0">
                <a:solidFill>
                  <a:schemeClr val="tx2"/>
                </a:solidFill>
              </a:rPr>
              <a:t>, provides that “The real property interest acquired for all Federal-aid projects funded pursuant to title 23 of the United States Code shall be adequate for the construction, operation, and maintenance of the resulting facility and for the protection of both the facility and the traveling public</a:t>
            </a:r>
            <a:r>
              <a:rPr lang="en-US" sz="2400" dirty="0" smtClean="0">
                <a:solidFill>
                  <a:schemeClr val="tx2"/>
                </a:solidFill>
              </a:rPr>
              <a:t>.”</a:t>
            </a:r>
            <a:endParaRPr lang="en-US" sz="2400" dirty="0">
              <a:solidFill>
                <a:schemeClr val="tx2"/>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362315"/>
            <a:ext cx="7498080" cy="780685"/>
          </a:xfrm>
        </p:spPr>
        <p:txBody>
          <a:bodyPr>
            <a:normAutofit fontScale="90000"/>
          </a:bodyPr>
          <a:lstStyle/>
          <a:p>
            <a:r>
              <a:rPr lang="en-US" sz="4400" dirty="0" smtClean="0"/>
              <a:t>Less than Full Interest</a:t>
            </a:r>
            <a:br>
              <a:rPr lang="en-US" sz="4400" dirty="0" smtClean="0"/>
            </a:br>
            <a:endParaRPr lang="en-US" sz="4400" dirty="0"/>
          </a:p>
        </p:txBody>
      </p:sp>
      <p:sp>
        <p:nvSpPr>
          <p:cNvPr id="5" name="Content Placeholder 6"/>
          <p:cNvSpPr txBox="1">
            <a:spLocks/>
          </p:cNvSpPr>
          <p:nvPr/>
        </p:nvSpPr>
        <p:spPr>
          <a:xfrm>
            <a:off x="990600" y="9144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Federal Regulations</a:t>
            </a:r>
            <a:endParaRPr lang="en-US" i="1" dirty="0">
              <a:solidFill>
                <a:srgbClr val="C00000"/>
              </a:solidFill>
            </a:endParaRPr>
          </a:p>
        </p:txBody>
      </p:sp>
    </p:spTree>
    <p:extLst>
      <p:ext uri="{BB962C8B-B14F-4D97-AF65-F5344CB8AC3E}">
        <p14:creationId xmlns:p14="http://schemas.microsoft.com/office/powerpoint/2010/main" val="342131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9200" y="1905000"/>
            <a:ext cx="7498080" cy="4800600"/>
          </a:xfrm>
        </p:spPr>
        <p:txBody>
          <a:bodyPr>
            <a:noAutofit/>
          </a:bodyPr>
          <a:lstStyle/>
          <a:p>
            <a:pPr marL="684212" lvl="1" indent="-457200">
              <a:buClr>
                <a:schemeClr val="tx2"/>
              </a:buClr>
              <a:buFont typeface="Wingdings" panose="05000000000000000000" pitchFamily="2" charset="2"/>
              <a:buChar char="q"/>
            </a:pPr>
            <a:r>
              <a:rPr lang="en-US" dirty="0" smtClean="0">
                <a:solidFill>
                  <a:schemeClr val="tx2"/>
                </a:solidFill>
              </a:rPr>
              <a:t>LPA RE manual will include a paragraph detailing the policy and procedures for projects needing license agreements</a:t>
            </a:r>
          </a:p>
          <a:p>
            <a:pPr marL="227012" lvl="1" indent="0">
              <a:buClr>
                <a:schemeClr val="tx2"/>
              </a:buClr>
              <a:buNone/>
            </a:pPr>
            <a:endParaRPr lang="en-US" i="1" dirty="0">
              <a:solidFill>
                <a:srgbClr val="C00000"/>
              </a:solidFill>
            </a:endParaRPr>
          </a:p>
          <a:p>
            <a:pPr marL="684212" lvl="1" indent="-457200">
              <a:buClr>
                <a:schemeClr val="tx2"/>
              </a:buClr>
              <a:buFont typeface="Wingdings" panose="05000000000000000000" pitchFamily="2" charset="2"/>
              <a:buChar char="q"/>
            </a:pPr>
            <a:r>
              <a:rPr lang="en-US" dirty="0" smtClean="0">
                <a:solidFill>
                  <a:schemeClr val="tx2"/>
                </a:solidFill>
              </a:rPr>
              <a:t>Add - </a:t>
            </a:r>
            <a:r>
              <a:rPr lang="en-US" dirty="0">
                <a:solidFill>
                  <a:schemeClr val="tx2"/>
                </a:solidFill>
              </a:rPr>
              <a:t>Chapter </a:t>
            </a:r>
            <a:r>
              <a:rPr lang="en-US" dirty="0" smtClean="0">
                <a:solidFill>
                  <a:schemeClr val="tx2"/>
                </a:solidFill>
              </a:rPr>
              <a:t>1.7 </a:t>
            </a:r>
            <a:r>
              <a:rPr lang="en-US" dirty="0">
                <a:solidFill>
                  <a:schemeClr val="tx2"/>
                </a:solidFill>
              </a:rPr>
              <a:t>– </a:t>
            </a:r>
            <a:r>
              <a:rPr lang="en-US" dirty="0" smtClean="0">
                <a:solidFill>
                  <a:schemeClr val="tx2"/>
                </a:solidFill>
              </a:rPr>
              <a:t>Less Than Full Interest in ROW, </a:t>
            </a:r>
            <a:r>
              <a:rPr lang="en-US" dirty="0">
                <a:solidFill>
                  <a:schemeClr val="tx2"/>
                </a:solidFill>
              </a:rPr>
              <a:t>LPA RE </a:t>
            </a:r>
            <a:r>
              <a:rPr lang="en-US" dirty="0" smtClean="0">
                <a:solidFill>
                  <a:schemeClr val="tx2"/>
                </a:solidFill>
              </a:rPr>
              <a:t>manual</a:t>
            </a:r>
            <a:r>
              <a:rPr lang="en-US" dirty="0">
                <a:solidFill>
                  <a:schemeClr val="tx2"/>
                </a:solidFill>
              </a:rPr>
              <a:t>, </a:t>
            </a:r>
            <a:r>
              <a:rPr lang="en-US" i="1" dirty="0">
                <a:solidFill>
                  <a:srgbClr val="C00000"/>
                </a:solidFill>
              </a:rPr>
              <a:t>DRAFT</a:t>
            </a: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362315"/>
            <a:ext cx="7498080" cy="780685"/>
          </a:xfrm>
        </p:spPr>
        <p:txBody>
          <a:bodyPr>
            <a:normAutofit fontScale="90000"/>
          </a:bodyPr>
          <a:lstStyle/>
          <a:p>
            <a:r>
              <a:rPr lang="en-US" sz="4400" dirty="0" smtClean="0"/>
              <a:t>Less than Full Interest</a:t>
            </a:r>
            <a:br>
              <a:rPr lang="en-US" sz="4400" dirty="0" smtClean="0"/>
            </a:br>
            <a:endParaRPr lang="en-US" sz="4400" dirty="0"/>
          </a:p>
        </p:txBody>
      </p:sp>
      <p:sp>
        <p:nvSpPr>
          <p:cNvPr id="5" name="Content Placeholder 6"/>
          <p:cNvSpPr txBox="1">
            <a:spLocks/>
          </p:cNvSpPr>
          <p:nvPr/>
        </p:nvSpPr>
        <p:spPr>
          <a:xfrm>
            <a:off x="1066800" y="1219200"/>
            <a:ext cx="7924800" cy="685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err="1" smtClean="0">
                <a:solidFill>
                  <a:schemeClr val="tx2"/>
                </a:solidFill>
              </a:rPr>
              <a:t>WisDOT</a:t>
            </a:r>
            <a:r>
              <a:rPr lang="en-US" b="1" dirty="0" smtClean="0">
                <a:solidFill>
                  <a:schemeClr val="tx2"/>
                </a:solidFill>
              </a:rPr>
              <a:t> guidance</a:t>
            </a:r>
            <a:endParaRPr lang="en-US" b="1" i="1" dirty="0" smtClean="0">
              <a:solidFill>
                <a:srgbClr val="C00000"/>
              </a:solidFill>
            </a:endParaRPr>
          </a:p>
        </p:txBody>
      </p:sp>
    </p:spTree>
    <p:extLst>
      <p:ext uri="{BB962C8B-B14F-4D97-AF65-F5344CB8AC3E}">
        <p14:creationId xmlns:p14="http://schemas.microsoft.com/office/powerpoint/2010/main" val="3879782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9529987">
            <a:off x="2368733" y="2925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32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32000"/>
                </a:srgbClr>
              </a:solidFill>
              <a:effectLst>
                <a:outerShdw blurRad="50800" dist="50800" dir="5400000" algn="ctr" rotWithShape="0">
                  <a:srgbClr val="000000">
                    <a:alpha val="63000"/>
                  </a:srgbClr>
                </a:outerShdw>
              </a:effectLst>
            </a:endParaRPr>
          </a:p>
        </p:txBody>
      </p:sp>
      <p:sp>
        <p:nvSpPr>
          <p:cNvPr id="7" name="Content Placeholder 6"/>
          <p:cNvSpPr>
            <a:spLocks noGrp="1"/>
          </p:cNvSpPr>
          <p:nvPr>
            <p:ph idx="1"/>
          </p:nvPr>
        </p:nvSpPr>
        <p:spPr>
          <a:xfrm>
            <a:off x="990600" y="1752600"/>
            <a:ext cx="8016240" cy="4800600"/>
          </a:xfrm>
        </p:spPr>
        <p:txBody>
          <a:bodyPr>
            <a:noAutofit/>
          </a:bodyPr>
          <a:lstStyle/>
          <a:p>
            <a:pPr>
              <a:buClr>
                <a:schemeClr val="tx2"/>
              </a:buClr>
            </a:pPr>
            <a:r>
              <a:rPr lang="en-US" sz="2400" dirty="0" smtClean="0">
                <a:solidFill>
                  <a:schemeClr val="tx2"/>
                </a:solidFill>
              </a:rPr>
              <a:t>Obtain fee title or a permanent easement unless</a:t>
            </a:r>
          </a:p>
          <a:p>
            <a:pPr lvl="1">
              <a:buClr>
                <a:schemeClr val="tx2"/>
              </a:buClr>
            </a:pPr>
            <a:r>
              <a:rPr lang="en-US" sz="2000" dirty="0" smtClean="0">
                <a:solidFill>
                  <a:schemeClr val="tx2"/>
                </a:solidFill>
              </a:rPr>
              <a:t>Compelling reasons</a:t>
            </a:r>
          </a:p>
          <a:p>
            <a:pPr lvl="1">
              <a:buClr>
                <a:schemeClr val="tx2"/>
              </a:buClr>
            </a:pPr>
            <a:r>
              <a:rPr lang="en-US" sz="2000" dirty="0" smtClean="0">
                <a:solidFill>
                  <a:schemeClr val="tx2"/>
                </a:solidFill>
              </a:rPr>
              <a:t>Substantial cost savings</a:t>
            </a:r>
          </a:p>
          <a:p>
            <a:pPr lvl="1">
              <a:buClr>
                <a:schemeClr val="tx2"/>
              </a:buClr>
            </a:pPr>
            <a:r>
              <a:rPr lang="en-US" sz="2000" dirty="0" smtClean="0">
                <a:solidFill>
                  <a:schemeClr val="tx2"/>
                </a:solidFill>
              </a:rPr>
              <a:t>Substantial time savings</a:t>
            </a:r>
            <a:endParaRPr lang="en-US" sz="2400" dirty="0" smtClean="0">
              <a:solidFill>
                <a:schemeClr val="tx2"/>
              </a:solidFill>
            </a:endParaRPr>
          </a:p>
          <a:p>
            <a:pPr>
              <a:buClr>
                <a:schemeClr val="tx2"/>
              </a:buClr>
            </a:pPr>
            <a:r>
              <a:rPr lang="en-US" sz="2400" dirty="0" smtClean="0">
                <a:solidFill>
                  <a:schemeClr val="tx2"/>
                </a:solidFill>
              </a:rPr>
              <a:t>Careful evaluation</a:t>
            </a:r>
          </a:p>
          <a:p>
            <a:pPr lvl="1">
              <a:buClr>
                <a:schemeClr val="tx2"/>
              </a:buClr>
            </a:pPr>
            <a:r>
              <a:rPr lang="en-US" sz="2000" dirty="0">
                <a:solidFill>
                  <a:schemeClr val="tx2"/>
                </a:solidFill>
              </a:rPr>
              <a:t>E</a:t>
            </a:r>
            <a:r>
              <a:rPr lang="en-US" sz="2000" dirty="0" smtClean="0">
                <a:solidFill>
                  <a:schemeClr val="tx2"/>
                </a:solidFill>
              </a:rPr>
              <a:t>xpected life of facility</a:t>
            </a:r>
          </a:p>
          <a:p>
            <a:pPr lvl="1">
              <a:buClr>
                <a:schemeClr val="tx2"/>
              </a:buClr>
            </a:pPr>
            <a:r>
              <a:rPr lang="en-US" sz="2000" dirty="0">
                <a:solidFill>
                  <a:schemeClr val="tx2"/>
                </a:solidFill>
              </a:rPr>
              <a:t>E</a:t>
            </a:r>
            <a:r>
              <a:rPr lang="en-US" sz="2000" dirty="0" smtClean="0">
                <a:solidFill>
                  <a:schemeClr val="tx2"/>
                </a:solidFill>
              </a:rPr>
              <a:t>xpected to function as intended</a:t>
            </a:r>
          </a:p>
          <a:p>
            <a:pPr lvl="1">
              <a:buClr>
                <a:schemeClr val="tx2"/>
              </a:buClr>
            </a:pPr>
            <a:r>
              <a:rPr lang="en-US" sz="2000" dirty="0" smtClean="0">
                <a:solidFill>
                  <a:schemeClr val="tx2"/>
                </a:solidFill>
              </a:rPr>
              <a:t>If  a utility or other entity is granting a license to construct a facility, provide provisions  that include reconstruction or relocating the facility to continue serving the facility’s need if the needs to temporarily use the land for its operations</a:t>
            </a:r>
          </a:p>
          <a:p>
            <a:pPr lvl="1">
              <a:buClr>
                <a:schemeClr val="tx2"/>
              </a:buClr>
            </a:pPr>
            <a:r>
              <a:rPr lang="en-US" sz="2000" dirty="0" smtClean="0">
                <a:solidFill>
                  <a:schemeClr val="tx2"/>
                </a:solidFill>
              </a:rPr>
              <a:t>Provide for partial recovery of Federal funds if the facility does not fulfill its full useful life.</a:t>
            </a:r>
            <a:endParaRPr lang="en-US" sz="2000" dirty="0">
              <a:solidFill>
                <a:schemeClr val="tx2"/>
              </a:solidFill>
            </a:endParaRPr>
          </a:p>
          <a:p>
            <a:pPr lvl="1">
              <a:buClr>
                <a:schemeClr val="tx2"/>
              </a:buClr>
            </a:pPr>
            <a:endParaRPr lang="en-US" sz="2000" dirty="0">
              <a:solidFill>
                <a:schemeClr val="tx2"/>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133715"/>
            <a:ext cx="7970520" cy="780685"/>
          </a:xfrm>
        </p:spPr>
        <p:txBody>
          <a:bodyPr>
            <a:normAutofit fontScale="90000"/>
          </a:bodyPr>
          <a:lstStyle/>
          <a:p>
            <a:r>
              <a:rPr lang="en-US" sz="3600" dirty="0" smtClean="0"/>
              <a:t>Less than Full Interest </a:t>
            </a:r>
            <a:r>
              <a:rPr lang="en-US" sz="2700" dirty="0" smtClean="0"/>
              <a:t>– IMPORTANT for </a:t>
            </a:r>
            <a:r>
              <a:rPr lang="en-US" sz="2700" dirty="0"/>
              <a:t>LPA to </a:t>
            </a:r>
            <a:r>
              <a:rPr lang="en-US" sz="2700" dirty="0" smtClean="0"/>
              <a:t>KNOW</a:t>
            </a:r>
            <a:endParaRPr lang="en-US" sz="2700" dirty="0"/>
          </a:p>
        </p:txBody>
      </p:sp>
      <p:sp>
        <p:nvSpPr>
          <p:cNvPr id="5" name="Content Placeholder 6"/>
          <p:cNvSpPr txBox="1">
            <a:spLocks/>
          </p:cNvSpPr>
          <p:nvPr/>
        </p:nvSpPr>
        <p:spPr>
          <a:xfrm>
            <a:off x="990600" y="10668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According to FHWA guidance the LPA should:</a:t>
            </a:r>
            <a:endParaRPr lang="en-US" i="1" dirty="0">
              <a:solidFill>
                <a:srgbClr val="C00000"/>
              </a:solidFill>
            </a:endParaRPr>
          </a:p>
        </p:txBody>
      </p:sp>
    </p:spTree>
    <p:extLst>
      <p:ext uri="{BB962C8B-B14F-4D97-AF65-F5344CB8AC3E}">
        <p14:creationId xmlns:p14="http://schemas.microsoft.com/office/powerpoint/2010/main" val="1506117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752600"/>
            <a:ext cx="8016240" cy="4800600"/>
          </a:xfrm>
        </p:spPr>
        <p:txBody>
          <a:bodyPr>
            <a:noAutofit/>
          </a:bodyPr>
          <a:lstStyle/>
          <a:p>
            <a:pPr>
              <a:buClr>
                <a:schemeClr val="tx2"/>
              </a:buClr>
            </a:pPr>
            <a:r>
              <a:rPr lang="en-US" sz="2400" dirty="0" smtClean="0">
                <a:solidFill>
                  <a:schemeClr val="tx2"/>
                </a:solidFill>
              </a:rPr>
              <a:t>Project purpose</a:t>
            </a:r>
          </a:p>
          <a:p>
            <a:pPr>
              <a:buClr>
                <a:schemeClr val="tx2"/>
              </a:buClr>
            </a:pPr>
            <a:r>
              <a:rPr lang="en-US" sz="2400" dirty="0" smtClean="0">
                <a:solidFill>
                  <a:schemeClr val="tx2"/>
                </a:solidFill>
              </a:rPr>
              <a:t>Legal description</a:t>
            </a:r>
          </a:p>
          <a:p>
            <a:pPr>
              <a:buClr>
                <a:schemeClr val="tx2"/>
              </a:buClr>
            </a:pPr>
            <a:r>
              <a:rPr lang="en-US" sz="2400" dirty="0" smtClean="0">
                <a:solidFill>
                  <a:schemeClr val="tx2"/>
                </a:solidFill>
              </a:rPr>
              <a:t>Map depicting location and shape</a:t>
            </a:r>
          </a:p>
          <a:p>
            <a:pPr>
              <a:buClr>
                <a:schemeClr val="tx2"/>
              </a:buClr>
            </a:pPr>
            <a:r>
              <a:rPr lang="en-US" sz="2400" dirty="0" smtClean="0">
                <a:solidFill>
                  <a:schemeClr val="tx2"/>
                </a:solidFill>
              </a:rPr>
              <a:t>Term and expiration date of agreement (</a:t>
            </a:r>
            <a:r>
              <a:rPr lang="en-US" sz="1600" dirty="0" smtClean="0">
                <a:solidFill>
                  <a:schemeClr val="tx2"/>
                </a:solidFill>
              </a:rPr>
              <a:t>Should not be less than the anticipated design life of the project)</a:t>
            </a:r>
          </a:p>
          <a:p>
            <a:pPr marL="365760" lvl="1" indent="-283464">
              <a:spcBef>
                <a:spcPts val="600"/>
              </a:spcBef>
              <a:buClr>
                <a:schemeClr val="tx2"/>
              </a:buClr>
              <a:buSzPct val="80000"/>
              <a:buFont typeface="Wingdings 2"/>
              <a:buChar char=""/>
            </a:pPr>
            <a:r>
              <a:rPr lang="en-US" sz="2400" dirty="0" smtClean="0">
                <a:solidFill>
                  <a:schemeClr val="tx2"/>
                </a:solidFill>
              </a:rPr>
              <a:t>Conditions for payback if project purpose terminated prior to facility’s design life, or term of agreement</a:t>
            </a:r>
          </a:p>
          <a:p>
            <a:pPr marL="365760" lvl="1" indent="-283464">
              <a:spcBef>
                <a:spcPts val="600"/>
              </a:spcBef>
              <a:buClr>
                <a:schemeClr val="tx2"/>
              </a:buClr>
              <a:buSzPct val="80000"/>
              <a:buFont typeface="Wingdings 2"/>
              <a:buChar char=""/>
            </a:pPr>
            <a:r>
              <a:rPr lang="en-US" sz="2400" dirty="0" smtClean="0">
                <a:solidFill>
                  <a:schemeClr val="tx2"/>
                </a:solidFill>
              </a:rPr>
              <a:t>Scope of agreement </a:t>
            </a:r>
          </a:p>
          <a:p>
            <a:pPr marL="612648" lvl="2" indent="-283464">
              <a:spcBef>
                <a:spcPts val="600"/>
              </a:spcBef>
              <a:buClr>
                <a:schemeClr val="tx2"/>
              </a:buClr>
              <a:buSzPct val="80000"/>
              <a:buFont typeface="Wingdings 2"/>
              <a:buChar char=""/>
            </a:pPr>
            <a:r>
              <a:rPr lang="en-US" sz="2000" dirty="0" smtClean="0">
                <a:solidFill>
                  <a:schemeClr val="tx2"/>
                </a:solidFill>
              </a:rPr>
              <a:t>Rights and obligations</a:t>
            </a:r>
          </a:p>
          <a:p>
            <a:pPr marL="612648" lvl="2" indent="-283464">
              <a:spcBef>
                <a:spcPts val="600"/>
              </a:spcBef>
              <a:buClr>
                <a:schemeClr val="tx2"/>
              </a:buClr>
              <a:buSzPct val="80000"/>
              <a:buFont typeface="Wingdings 2"/>
              <a:buChar char=""/>
            </a:pPr>
            <a:r>
              <a:rPr lang="en-US" sz="2000" dirty="0" smtClean="0">
                <a:solidFill>
                  <a:schemeClr val="tx2"/>
                </a:solidFill>
              </a:rPr>
              <a:t>Permitted uses and activities</a:t>
            </a:r>
          </a:p>
          <a:p>
            <a:pPr marL="612648" lvl="2" indent="-283464">
              <a:spcBef>
                <a:spcPts val="600"/>
              </a:spcBef>
              <a:buClr>
                <a:schemeClr val="tx2"/>
              </a:buClr>
              <a:buSzPct val="80000"/>
              <a:buFont typeface="Wingdings 2"/>
              <a:buChar char=""/>
            </a:pPr>
            <a:r>
              <a:rPr lang="en-US" sz="2000" dirty="0" smtClean="0">
                <a:solidFill>
                  <a:schemeClr val="tx2"/>
                </a:solidFill>
              </a:rPr>
              <a:t>Prohibited uses and activities</a:t>
            </a:r>
            <a:endParaRPr lang="en-US" sz="2000" dirty="0">
              <a:solidFill>
                <a:schemeClr val="tx2"/>
              </a:solidFill>
            </a:endParaRPr>
          </a:p>
          <a:p>
            <a:pPr lvl="1">
              <a:buClr>
                <a:schemeClr val="tx2"/>
              </a:buClr>
            </a:pPr>
            <a:endParaRPr lang="en-US" sz="2000" dirty="0">
              <a:solidFill>
                <a:schemeClr val="tx2"/>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133715"/>
            <a:ext cx="7498080" cy="780685"/>
          </a:xfrm>
        </p:spPr>
        <p:txBody>
          <a:bodyPr>
            <a:normAutofit fontScale="90000"/>
          </a:bodyPr>
          <a:lstStyle/>
          <a:p>
            <a:r>
              <a:rPr lang="en-US" sz="4000" dirty="0" smtClean="0"/>
              <a:t>Less than Full Interest</a:t>
            </a:r>
            <a:br>
              <a:rPr lang="en-US" sz="4000" dirty="0" smtClean="0"/>
            </a:br>
            <a:r>
              <a:rPr lang="en-US" sz="2700" dirty="0" smtClean="0"/>
              <a:t>– IMPORTANT for </a:t>
            </a:r>
            <a:r>
              <a:rPr lang="en-US" sz="2700" dirty="0"/>
              <a:t>LPA to </a:t>
            </a:r>
            <a:r>
              <a:rPr lang="en-US" sz="2700" dirty="0" smtClean="0"/>
              <a:t>KNOW</a:t>
            </a:r>
            <a:endParaRPr lang="en-US" sz="2700" dirty="0"/>
          </a:p>
        </p:txBody>
      </p:sp>
      <p:sp>
        <p:nvSpPr>
          <p:cNvPr id="5" name="Content Placeholder 6"/>
          <p:cNvSpPr txBox="1">
            <a:spLocks/>
          </p:cNvSpPr>
          <p:nvPr/>
        </p:nvSpPr>
        <p:spPr>
          <a:xfrm>
            <a:off x="990600" y="10668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Provisions to be addressed:</a:t>
            </a:r>
            <a:endParaRPr lang="en-US" i="1" dirty="0">
              <a:solidFill>
                <a:srgbClr val="C00000"/>
              </a:solidFill>
            </a:endParaRPr>
          </a:p>
        </p:txBody>
      </p:sp>
      <p:sp>
        <p:nvSpPr>
          <p:cNvPr id="6" name="Rectangle 5"/>
          <p:cNvSpPr/>
          <p:nvPr/>
        </p:nvSpPr>
        <p:spPr>
          <a:xfrm rot="19529987">
            <a:off x="1898834" y="2228672"/>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32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32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384031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66800" y="1752600"/>
            <a:ext cx="8077200" cy="4800600"/>
          </a:xfrm>
        </p:spPr>
        <p:txBody>
          <a:bodyPr/>
          <a:lstStyle/>
          <a:p>
            <a:pPr marL="82296" indent="0">
              <a:buClr>
                <a:schemeClr val="tx2"/>
              </a:buClr>
              <a:buNone/>
            </a:pPr>
            <a:r>
              <a:rPr lang="en-US" sz="2400" dirty="0" smtClean="0"/>
              <a:t>“LPA” Projects = local public agency highway (LPA) and RW acquisition projects that use state and federal funds</a:t>
            </a:r>
            <a:r>
              <a:rPr lang="en-US" dirty="0" smtClean="0"/>
              <a:t/>
            </a:r>
            <a:br>
              <a:rPr lang="en-US" dirty="0" smtClean="0"/>
            </a:br>
            <a:endParaRPr lang="en-US" dirty="0" smtClean="0"/>
          </a:p>
          <a:p>
            <a:pPr marL="82296" indent="0">
              <a:buClr>
                <a:schemeClr val="tx2"/>
              </a:buClr>
              <a:buNone/>
            </a:pPr>
            <a:endParaRPr lang="en-US" dirty="0" smtClean="0"/>
          </a:p>
          <a:p>
            <a:pPr marL="82296" indent="0" algn="ctr">
              <a:buClr>
                <a:schemeClr val="tx2"/>
              </a:buClr>
              <a:buNone/>
            </a:pPr>
            <a:r>
              <a:rPr lang="en-US" sz="4800" b="1" i="1" dirty="0" smtClean="0">
                <a:solidFill>
                  <a:srgbClr val="C00000"/>
                </a:solidFill>
              </a:rPr>
              <a:t>** State and federal funds come with some strings attached…</a:t>
            </a:r>
          </a:p>
        </p:txBody>
      </p:sp>
      <p:sp>
        <p:nvSpPr>
          <p:cNvPr id="10" name="Title 7"/>
          <p:cNvSpPr txBox="1">
            <a:spLocks/>
          </p:cNvSpPr>
          <p:nvPr/>
        </p:nvSpPr>
        <p:spPr>
          <a:xfrm>
            <a:off x="1066800" y="1066800"/>
            <a:ext cx="8153400" cy="685800"/>
          </a:xfrm>
          <a:prstGeom prst="rect">
            <a:avLst/>
          </a:prstGeom>
        </p:spPr>
        <p:txBody>
          <a:bodyPr anchor="ctr">
            <a:normAutofit lnSpcReduction="100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dirty="0" smtClean="0">
                <a:solidFill>
                  <a:schemeClr val="tx2"/>
                </a:solidFill>
              </a:rPr>
              <a:t>Local Program is…</a:t>
            </a:r>
            <a:endParaRPr lang="en-US" dirty="0">
              <a:solidFill>
                <a:schemeClr val="tx2"/>
              </a:solidFill>
            </a:endParaRPr>
          </a:p>
        </p:txBody>
      </p:sp>
      <p:sp>
        <p:nvSpPr>
          <p:cNvPr id="5" name="Title 1"/>
          <p:cNvSpPr>
            <a:spLocks noGrp="1"/>
          </p:cNvSpPr>
          <p:nvPr>
            <p:ph type="title"/>
          </p:nvPr>
        </p:nvSpPr>
        <p:spPr>
          <a:xfrm>
            <a:off x="990600" y="0"/>
            <a:ext cx="7295444" cy="1165659"/>
          </a:xfrm>
        </p:spPr>
        <p:txBody>
          <a:bodyPr>
            <a:noAutofit/>
          </a:bodyPr>
          <a:lstStyle/>
          <a:p>
            <a:r>
              <a:rPr lang="en-US" sz="3600" b="1" dirty="0" smtClean="0">
                <a:solidFill>
                  <a:srgbClr val="C00000"/>
                </a:solidFill>
              </a:rPr>
              <a:t>LPA Overview</a:t>
            </a:r>
            <a:endParaRPr lang="en-US" sz="3600" dirty="0">
              <a:solidFill>
                <a:srgbClr val="C00000"/>
              </a:solidFill>
            </a:endParaRPr>
          </a:p>
        </p:txBody>
      </p:sp>
    </p:spTree>
    <p:extLst>
      <p:ext uri="{BB962C8B-B14F-4D97-AF65-F5344CB8AC3E}">
        <p14:creationId xmlns:p14="http://schemas.microsoft.com/office/powerpoint/2010/main" val="2793927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524000"/>
            <a:ext cx="8016240" cy="4800600"/>
          </a:xfrm>
        </p:spPr>
        <p:txBody>
          <a:bodyPr>
            <a:noAutofit/>
          </a:bodyPr>
          <a:lstStyle/>
          <a:p>
            <a:pPr>
              <a:buClr>
                <a:schemeClr val="tx2"/>
              </a:buClr>
            </a:pPr>
            <a:r>
              <a:rPr lang="en-US" sz="2400" dirty="0" smtClean="0">
                <a:solidFill>
                  <a:schemeClr val="tx2"/>
                </a:solidFill>
              </a:rPr>
              <a:t>Record of conveyance</a:t>
            </a:r>
          </a:p>
          <a:p>
            <a:pPr>
              <a:buClr>
                <a:schemeClr val="tx2"/>
              </a:buClr>
            </a:pPr>
            <a:r>
              <a:rPr lang="en-US" sz="2400" dirty="0" smtClean="0">
                <a:solidFill>
                  <a:schemeClr val="tx2"/>
                </a:solidFill>
              </a:rPr>
              <a:t>Maintenance and landscaping, if applicable</a:t>
            </a:r>
          </a:p>
          <a:p>
            <a:pPr>
              <a:buClr>
                <a:schemeClr val="tx2"/>
              </a:buClr>
            </a:pPr>
            <a:r>
              <a:rPr lang="en-US" sz="2400" dirty="0" smtClean="0">
                <a:solidFill>
                  <a:schemeClr val="tx2"/>
                </a:solidFill>
              </a:rPr>
              <a:t>Insurance provisions</a:t>
            </a:r>
          </a:p>
          <a:p>
            <a:pPr>
              <a:buClr>
                <a:schemeClr val="tx2"/>
              </a:buClr>
            </a:pPr>
            <a:r>
              <a:rPr lang="en-US" sz="2400" dirty="0" smtClean="0">
                <a:solidFill>
                  <a:schemeClr val="tx2"/>
                </a:solidFill>
              </a:rPr>
              <a:t>Project Sponsor indemnifications and hold harmless</a:t>
            </a:r>
          </a:p>
          <a:p>
            <a:pPr>
              <a:buClr>
                <a:schemeClr val="tx2"/>
              </a:buClr>
            </a:pPr>
            <a:r>
              <a:rPr lang="en-US" sz="2400" dirty="0" smtClean="0">
                <a:solidFill>
                  <a:schemeClr val="tx2"/>
                </a:solidFill>
              </a:rPr>
              <a:t>Safety and security</a:t>
            </a:r>
          </a:p>
          <a:p>
            <a:pPr>
              <a:buClr>
                <a:schemeClr val="tx2"/>
              </a:buClr>
            </a:pPr>
            <a:r>
              <a:rPr lang="en-US" sz="2400" dirty="0" smtClean="0">
                <a:solidFill>
                  <a:schemeClr val="tx2"/>
                </a:solidFill>
              </a:rPr>
              <a:t>Breach</a:t>
            </a:r>
          </a:p>
          <a:p>
            <a:pPr>
              <a:buClr>
                <a:schemeClr val="tx2"/>
              </a:buClr>
            </a:pPr>
            <a:r>
              <a:rPr lang="en-US" sz="2400" dirty="0" smtClean="0">
                <a:solidFill>
                  <a:schemeClr val="tx2"/>
                </a:solidFill>
              </a:rPr>
              <a:t>Grantor/licensor’s right to enter</a:t>
            </a:r>
          </a:p>
          <a:p>
            <a:pPr>
              <a:buClr>
                <a:schemeClr val="tx2"/>
              </a:buClr>
            </a:pPr>
            <a:r>
              <a:rPr lang="en-US" sz="2400" dirty="0" smtClean="0">
                <a:solidFill>
                  <a:schemeClr val="tx2"/>
                </a:solidFill>
              </a:rPr>
              <a:t>Restoration</a:t>
            </a:r>
          </a:p>
          <a:p>
            <a:pPr>
              <a:buClr>
                <a:schemeClr val="tx2"/>
              </a:buClr>
            </a:pPr>
            <a:r>
              <a:rPr lang="en-US" sz="2400" dirty="0" smtClean="0">
                <a:solidFill>
                  <a:schemeClr val="tx2"/>
                </a:solidFill>
              </a:rPr>
              <a:t>Other provisions addressing what improvements may be constructed, operated and maintained</a:t>
            </a:r>
          </a:p>
          <a:p>
            <a:pPr>
              <a:buClr>
                <a:schemeClr val="tx2"/>
              </a:buClr>
            </a:pPr>
            <a:r>
              <a:rPr lang="en-US" sz="2400" dirty="0" smtClean="0">
                <a:solidFill>
                  <a:schemeClr val="tx2"/>
                </a:solidFill>
              </a:rPr>
              <a:t>Rights retained by land owner</a:t>
            </a:r>
          </a:p>
          <a:p>
            <a:pPr>
              <a:buClr>
                <a:schemeClr val="tx2"/>
              </a:buClr>
            </a:pPr>
            <a:r>
              <a:rPr lang="en-US" sz="2400" dirty="0" smtClean="0">
                <a:solidFill>
                  <a:schemeClr val="tx2"/>
                </a:solidFill>
              </a:rPr>
              <a:t>Other</a:t>
            </a:r>
          </a:p>
          <a:p>
            <a:pPr>
              <a:buClr>
                <a:schemeClr val="tx2"/>
              </a:buClr>
            </a:pPr>
            <a:endParaRPr lang="en-US" sz="2000" dirty="0">
              <a:solidFill>
                <a:schemeClr val="tx2"/>
              </a:solidFill>
            </a:endParaRPr>
          </a:p>
          <a:p>
            <a:pPr lvl="1">
              <a:buClr>
                <a:schemeClr val="tx2"/>
              </a:buClr>
            </a:pPr>
            <a:endParaRPr lang="en-US" sz="2000" dirty="0">
              <a:solidFill>
                <a:schemeClr val="tx2"/>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133715"/>
            <a:ext cx="7498080" cy="780685"/>
          </a:xfrm>
        </p:spPr>
        <p:txBody>
          <a:bodyPr>
            <a:normAutofit fontScale="90000"/>
          </a:bodyPr>
          <a:lstStyle/>
          <a:p>
            <a:r>
              <a:rPr lang="en-US" sz="4000" dirty="0" smtClean="0"/>
              <a:t>Less than Full Interest</a:t>
            </a:r>
            <a:br>
              <a:rPr lang="en-US" sz="4000" dirty="0" smtClean="0"/>
            </a:br>
            <a:r>
              <a:rPr lang="en-US" sz="2700" dirty="0" smtClean="0"/>
              <a:t>– IMPORTANT for </a:t>
            </a:r>
            <a:r>
              <a:rPr lang="en-US" sz="2700" dirty="0"/>
              <a:t>LPA to </a:t>
            </a:r>
            <a:r>
              <a:rPr lang="en-US" sz="2700" dirty="0" smtClean="0"/>
              <a:t>KNOW</a:t>
            </a:r>
            <a:endParaRPr lang="en-US" sz="2700" dirty="0"/>
          </a:p>
        </p:txBody>
      </p:sp>
      <p:sp>
        <p:nvSpPr>
          <p:cNvPr id="5" name="Content Placeholder 6"/>
          <p:cNvSpPr txBox="1">
            <a:spLocks/>
          </p:cNvSpPr>
          <p:nvPr/>
        </p:nvSpPr>
        <p:spPr>
          <a:xfrm>
            <a:off x="990600" y="10668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Provisions to be addressed cont.:</a:t>
            </a:r>
            <a:endParaRPr lang="en-US" i="1" dirty="0">
              <a:solidFill>
                <a:srgbClr val="C00000"/>
              </a:solidFill>
            </a:endParaRPr>
          </a:p>
        </p:txBody>
      </p:sp>
      <p:sp>
        <p:nvSpPr>
          <p:cNvPr id="6" name="Rectangle 5"/>
          <p:cNvSpPr/>
          <p:nvPr/>
        </p:nvSpPr>
        <p:spPr>
          <a:xfrm rot="19529987">
            <a:off x="1898834" y="2228672"/>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32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32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1281148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9529987">
            <a:off x="1898834" y="2228672"/>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32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32000"/>
                </a:srgbClr>
              </a:solidFill>
              <a:effectLst>
                <a:outerShdw blurRad="50800" dist="50800" dir="5400000" algn="ctr" rotWithShape="0">
                  <a:srgbClr val="000000">
                    <a:alpha val="63000"/>
                  </a:srgbClr>
                </a:outerShdw>
              </a:effectLst>
            </a:endParaRPr>
          </a:p>
        </p:txBody>
      </p:sp>
      <p:sp>
        <p:nvSpPr>
          <p:cNvPr id="4" name="Title 1"/>
          <p:cNvSpPr>
            <a:spLocks noGrp="1"/>
          </p:cNvSpPr>
          <p:nvPr>
            <p:ph type="title"/>
          </p:nvPr>
        </p:nvSpPr>
        <p:spPr>
          <a:xfrm>
            <a:off x="1036320" y="133715"/>
            <a:ext cx="7498080" cy="780685"/>
          </a:xfrm>
        </p:spPr>
        <p:txBody>
          <a:bodyPr>
            <a:normAutofit fontScale="90000"/>
          </a:bodyPr>
          <a:lstStyle/>
          <a:p>
            <a:r>
              <a:rPr lang="en-US" sz="4000" dirty="0" smtClean="0"/>
              <a:t>Less than Full Interest</a:t>
            </a:r>
            <a:br>
              <a:rPr lang="en-US" sz="4000" dirty="0" smtClean="0"/>
            </a:br>
            <a:r>
              <a:rPr lang="en-US" sz="2700" dirty="0" smtClean="0"/>
              <a:t>– IMPORTANT for </a:t>
            </a:r>
            <a:r>
              <a:rPr lang="en-US" sz="2700" dirty="0"/>
              <a:t>LPA to </a:t>
            </a:r>
            <a:r>
              <a:rPr lang="en-US" sz="2700" dirty="0" smtClean="0"/>
              <a:t>KNOW</a:t>
            </a:r>
            <a:endParaRPr lang="en-US" sz="2700" dirty="0"/>
          </a:p>
        </p:txBody>
      </p:sp>
      <p:sp>
        <p:nvSpPr>
          <p:cNvPr id="5" name="Content Placeholder 6"/>
          <p:cNvSpPr txBox="1">
            <a:spLocks/>
          </p:cNvSpPr>
          <p:nvPr/>
        </p:nvSpPr>
        <p:spPr>
          <a:xfrm>
            <a:off x="1036320" y="1752600"/>
            <a:ext cx="8107680" cy="1524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sz="2400" b="1" dirty="0">
                <a:solidFill>
                  <a:schemeClr val="tx2"/>
                </a:solidFill>
              </a:rPr>
              <a:t>Any LPA considering use of a less-than-full-fee right-of-way arrangement must receive advanced review and approval by </a:t>
            </a:r>
            <a:r>
              <a:rPr lang="en-US" sz="2400" b="1" dirty="0" err="1">
                <a:solidFill>
                  <a:schemeClr val="tx2"/>
                </a:solidFill>
              </a:rPr>
              <a:t>WisDOT</a:t>
            </a:r>
            <a:r>
              <a:rPr lang="en-US" sz="2400" b="1" dirty="0">
                <a:solidFill>
                  <a:schemeClr val="tx2"/>
                </a:solidFill>
              </a:rPr>
              <a:t>. </a:t>
            </a:r>
          </a:p>
          <a:p>
            <a:pPr marL="227012" lvl="1" indent="0">
              <a:buClr>
                <a:schemeClr val="tx2"/>
              </a:buClr>
              <a:buNone/>
            </a:pPr>
            <a:endParaRPr lang="en-US" i="1" dirty="0">
              <a:solidFill>
                <a:srgbClr val="C00000"/>
              </a:solidFill>
            </a:endParaRPr>
          </a:p>
        </p:txBody>
      </p:sp>
    </p:spTree>
    <p:extLst>
      <p:ext uri="{BB962C8B-B14F-4D97-AF65-F5344CB8AC3E}">
        <p14:creationId xmlns:p14="http://schemas.microsoft.com/office/powerpoint/2010/main" val="3294966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392" y="2066926"/>
            <a:ext cx="6400800" cy="676276"/>
          </a:xfrm>
        </p:spPr>
        <p:txBody>
          <a:bodyPr>
            <a:normAutofit/>
          </a:bodyPr>
          <a:lstStyle/>
          <a:p>
            <a:r>
              <a:rPr lang="en-US" dirty="0" smtClean="0"/>
              <a:t>2. Policy &amp; procedure</a:t>
            </a:r>
            <a:endParaRPr lang="en-US" dirty="0"/>
          </a:p>
        </p:txBody>
      </p:sp>
      <p:sp>
        <p:nvSpPr>
          <p:cNvPr id="7" name="Text Placeholder 6"/>
          <p:cNvSpPr>
            <a:spLocks noGrp="1"/>
          </p:cNvSpPr>
          <p:nvPr>
            <p:ph type="body" idx="1"/>
          </p:nvPr>
        </p:nvSpPr>
        <p:spPr>
          <a:xfrm>
            <a:off x="2578392" y="533400"/>
            <a:ext cx="6400800" cy="1509712"/>
          </a:xfrm>
        </p:spPr>
        <p:txBody>
          <a:bodyPr/>
          <a:lstStyle/>
          <a:p>
            <a:r>
              <a:rPr lang="en-US" dirty="0" smtClean="0"/>
              <a:t>Updates:</a:t>
            </a:r>
            <a:endParaRPr lang="en-US" dirty="0"/>
          </a:p>
        </p:txBody>
      </p:sp>
      <p:sp>
        <p:nvSpPr>
          <p:cNvPr id="8" name="Title 5"/>
          <p:cNvSpPr txBox="1">
            <a:spLocks/>
          </p:cNvSpPr>
          <p:nvPr/>
        </p:nvSpPr>
        <p:spPr>
          <a:xfrm>
            <a:off x="3048000" y="2775067"/>
            <a:ext cx="5638800" cy="1219200"/>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dirty="0" smtClean="0">
                <a:solidFill>
                  <a:srgbClr val="C00000"/>
                </a:solidFill>
              </a:rPr>
              <a:t>Real estate </a:t>
            </a:r>
            <a:r>
              <a:rPr lang="en-US" sz="3600" dirty="0" smtClean="0">
                <a:solidFill>
                  <a:srgbClr val="C00000"/>
                </a:solidFill>
              </a:rPr>
              <a:t>consulting in local program</a:t>
            </a:r>
            <a:endParaRPr lang="en-US" sz="3600" dirty="0">
              <a:solidFill>
                <a:srgbClr val="C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9200" y="4724400"/>
            <a:ext cx="2082800" cy="1562100"/>
          </a:xfrm>
          <a:prstGeom prst="rect">
            <a:avLst/>
          </a:prstGeom>
        </p:spPr>
      </p:pic>
    </p:spTree>
    <p:extLst>
      <p:ext uri="{BB962C8B-B14F-4D97-AF65-F5344CB8AC3E}">
        <p14:creationId xmlns:p14="http://schemas.microsoft.com/office/powerpoint/2010/main" val="3571924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1676400"/>
            <a:ext cx="3810000" cy="495300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036320" y="0"/>
            <a:ext cx="7498080" cy="780685"/>
          </a:xfrm>
        </p:spPr>
        <p:txBody>
          <a:bodyPr>
            <a:normAutofit/>
          </a:bodyPr>
          <a:lstStyle/>
          <a:p>
            <a:r>
              <a:rPr lang="en-US" sz="3600" dirty="0" smtClean="0"/>
              <a:t>Consulting</a:t>
            </a:r>
            <a:r>
              <a:rPr lang="en-US" sz="4000" dirty="0" smtClean="0"/>
              <a:t> </a:t>
            </a:r>
            <a:r>
              <a:rPr lang="en-US" sz="2700" dirty="0" smtClean="0"/>
              <a:t>– Existing Policy</a:t>
            </a:r>
            <a:endParaRPr lang="en-US" sz="2700" dirty="0"/>
          </a:p>
        </p:txBody>
      </p:sp>
      <p:sp>
        <p:nvSpPr>
          <p:cNvPr id="5" name="Content Placeholder 6"/>
          <p:cNvSpPr txBox="1">
            <a:spLocks/>
          </p:cNvSpPr>
          <p:nvPr/>
        </p:nvSpPr>
        <p:spPr>
          <a:xfrm>
            <a:off x="838200" y="838200"/>
            <a:ext cx="83058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LPA Manual for Right of Way Acquisition – Chapter 2</a:t>
            </a:r>
            <a:endParaRPr lang="en-US" i="1"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87" y="1787695"/>
            <a:ext cx="3629025" cy="4781550"/>
          </a:xfrm>
          <a:prstGeom prst="rect">
            <a:avLst/>
          </a:prstGeom>
        </p:spPr>
      </p:pic>
    </p:spTree>
    <p:extLst>
      <p:ext uri="{BB962C8B-B14F-4D97-AF65-F5344CB8AC3E}">
        <p14:creationId xmlns:p14="http://schemas.microsoft.com/office/powerpoint/2010/main" val="3340073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752600"/>
            <a:ext cx="8016240" cy="4800600"/>
          </a:xfrm>
        </p:spPr>
        <p:txBody>
          <a:bodyPr>
            <a:noAutofit/>
          </a:bodyPr>
          <a:lstStyle/>
          <a:p>
            <a:pPr marL="82296" indent="0">
              <a:buNone/>
            </a:pPr>
            <a:r>
              <a:rPr lang="en-US" sz="2400" b="1" u="sng" dirty="0"/>
              <a:t>NOTE TO ALL CONSULTANTS: </a:t>
            </a:r>
            <a:endParaRPr lang="en-US" sz="2400" dirty="0"/>
          </a:p>
          <a:p>
            <a:pPr marL="82296" indent="0">
              <a:buNone/>
            </a:pPr>
            <a:r>
              <a:rPr lang="en-US" sz="2400" b="1" dirty="0" smtClean="0"/>
              <a:t>The </a:t>
            </a:r>
            <a:r>
              <a:rPr lang="en-US" sz="2400" b="1" dirty="0"/>
              <a:t>Statewide LPA RE Facilitator and Regional LPA RE Coordinators review all requests and will either approve or deny them. If denied, a reason will be sent via email. If approved, an email will be sent along with a LPA Approved Consultant Acknowledgement form (new form). This form must be signed, dated and returned before the consultant’s name will be added to the appropriate list</a:t>
            </a:r>
            <a:r>
              <a:rPr lang="en-US" sz="2400" b="1" dirty="0" smtClean="0"/>
              <a:t>.</a:t>
            </a:r>
            <a:endParaRPr lang="en-US" sz="2400" dirty="0"/>
          </a:p>
          <a:p>
            <a:pPr marL="402336" lvl="1" indent="0">
              <a:buClr>
                <a:schemeClr val="tx2"/>
              </a:buClr>
              <a:buNone/>
            </a:pPr>
            <a:endParaRPr lang="en-US" sz="2000" dirty="0">
              <a:solidFill>
                <a:schemeClr val="tx2"/>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76200"/>
            <a:ext cx="7498080" cy="780685"/>
          </a:xfrm>
        </p:spPr>
        <p:txBody>
          <a:bodyPr>
            <a:normAutofit/>
          </a:bodyPr>
          <a:lstStyle/>
          <a:p>
            <a:r>
              <a:rPr lang="en-US" sz="3600" dirty="0" smtClean="0"/>
              <a:t>Consulting</a:t>
            </a:r>
            <a:r>
              <a:rPr lang="en-US" sz="4000" dirty="0" smtClean="0"/>
              <a:t> </a:t>
            </a:r>
            <a:r>
              <a:rPr lang="en-US" sz="2700" dirty="0" smtClean="0"/>
              <a:t>– Proposed Policy </a:t>
            </a:r>
            <a:endParaRPr lang="en-US" sz="2700" dirty="0"/>
          </a:p>
        </p:txBody>
      </p:sp>
      <p:sp>
        <p:nvSpPr>
          <p:cNvPr id="5" name="Content Placeholder 6"/>
          <p:cNvSpPr txBox="1">
            <a:spLocks/>
          </p:cNvSpPr>
          <p:nvPr/>
        </p:nvSpPr>
        <p:spPr>
          <a:xfrm>
            <a:off x="990600" y="698491"/>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Add the following:</a:t>
            </a:r>
            <a:endParaRPr lang="en-US" i="1" dirty="0">
              <a:solidFill>
                <a:srgbClr val="C00000"/>
              </a:solidFill>
            </a:endParaRPr>
          </a:p>
        </p:txBody>
      </p:sp>
      <p:sp>
        <p:nvSpPr>
          <p:cNvPr id="9" name="Rectangle 8"/>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3454732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752600"/>
            <a:ext cx="8016240" cy="4800600"/>
          </a:xfrm>
        </p:spPr>
        <p:txBody>
          <a:bodyPr>
            <a:noAutofit/>
          </a:bodyPr>
          <a:lstStyle/>
          <a:p>
            <a:pPr marL="82296" indent="0">
              <a:buNone/>
            </a:pPr>
            <a:r>
              <a:rPr lang="en-US" sz="2400" b="1" dirty="0" smtClean="0"/>
              <a:t>2.2.6  LPA </a:t>
            </a:r>
            <a:r>
              <a:rPr lang="en-US" sz="2400" b="1" dirty="0"/>
              <a:t>Consultant Continuing </a:t>
            </a:r>
            <a:r>
              <a:rPr lang="en-US" sz="2400" b="1" dirty="0" smtClean="0"/>
              <a:t>Education/Expertise</a:t>
            </a:r>
          </a:p>
          <a:p>
            <a:pPr marL="82296" indent="0">
              <a:buNone/>
            </a:pPr>
            <a:endParaRPr lang="en-US" sz="2400" dirty="0"/>
          </a:p>
          <a:p>
            <a:pPr lvl="1">
              <a:buClr>
                <a:schemeClr val="tx2"/>
              </a:buClr>
              <a:buFont typeface="Wingdings" panose="05000000000000000000" pitchFamily="2" charset="2"/>
              <a:buChar char="Ø"/>
            </a:pPr>
            <a:r>
              <a:rPr lang="en-US" sz="2400" dirty="0"/>
              <a:t>U</a:t>
            </a:r>
            <a:r>
              <a:rPr lang="en-US" sz="2400" dirty="0" smtClean="0"/>
              <a:t>p </a:t>
            </a:r>
            <a:r>
              <a:rPr lang="en-US" sz="2400" dirty="0"/>
              <a:t>to date on all the process, procedures, and requirements </a:t>
            </a:r>
            <a:endParaRPr lang="en-US" sz="2400" dirty="0" smtClean="0"/>
          </a:p>
          <a:p>
            <a:pPr>
              <a:buClr>
                <a:schemeClr val="tx2"/>
              </a:buClr>
              <a:buFont typeface="Wingdings" panose="05000000000000000000" pitchFamily="2" charset="2"/>
              <a:buChar char="Ø"/>
            </a:pPr>
            <a:endParaRPr lang="en-US" sz="2400" dirty="0"/>
          </a:p>
          <a:p>
            <a:pPr lvl="1">
              <a:buClr>
                <a:schemeClr val="tx2"/>
              </a:buClr>
              <a:buFont typeface="Wingdings" panose="05000000000000000000" pitchFamily="2" charset="2"/>
              <a:buChar char="Ø"/>
            </a:pPr>
            <a:r>
              <a:rPr lang="en-US" sz="2400" dirty="0" smtClean="0"/>
              <a:t>Training / continuing education opportunities</a:t>
            </a:r>
            <a:endParaRPr lang="en-US" sz="2400" dirty="0"/>
          </a:p>
        </p:txBody>
      </p:sp>
      <p:sp>
        <p:nvSpPr>
          <p:cNvPr id="4" name="Title 1"/>
          <p:cNvSpPr>
            <a:spLocks noGrp="1"/>
          </p:cNvSpPr>
          <p:nvPr>
            <p:ph type="title"/>
          </p:nvPr>
        </p:nvSpPr>
        <p:spPr>
          <a:xfrm>
            <a:off x="1036320" y="-76200"/>
            <a:ext cx="7498080" cy="780685"/>
          </a:xfrm>
        </p:spPr>
        <p:txBody>
          <a:bodyPr>
            <a:normAutofit/>
          </a:bodyPr>
          <a:lstStyle/>
          <a:p>
            <a:r>
              <a:rPr lang="en-US" sz="3600" dirty="0" smtClean="0"/>
              <a:t>Consulting</a:t>
            </a:r>
            <a:r>
              <a:rPr lang="en-US" sz="4000" dirty="0" smtClean="0"/>
              <a:t> </a:t>
            </a:r>
            <a:r>
              <a:rPr lang="en-US" sz="2700" dirty="0" smtClean="0"/>
              <a:t>– Proposed Policy </a:t>
            </a:r>
            <a:endParaRPr lang="en-US" sz="2700" dirty="0"/>
          </a:p>
        </p:txBody>
      </p:sp>
      <p:sp>
        <p:nvSpPr>
          <p:cNvPr id="5" name="Content Placeholder 6"/>
          <p:cNvSpPr txBox="1">
            <a:spLocks/>
          </p:cNvSpPr>
          <p:nvPr/>
        </p:nvSpPr>
        <p:spPr>
          <a:xfrm>
            <a:off x="990600" y="10668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Add the following:</a:t>
            </a:r>
            <a:endParaRPr lang="en-US" i="1" dirty="0">
              <a:solidFill>
                <a:srgbClr val="C00000"/>
              </a:solidFill>
            </a:endParaRPr>
          </a:p>
        </p:txBody>
      </p:sp>
      <p:sp>
        <p:nvSpPr>
          <p:cNvPr id="9" name="Rectangle 8"/>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2691398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
        <p:nvSpPr>
          <p:cNvPr id="7" name="Content Placeholder 6"/>
          <p:cNvSpPr>
            <a:spLocks noGrp="1"/>
          </p:cNvSpPr>
          <p:nvPr>
            <p:ph idx="1"/>
          </p:nvPr>
        </p:nvSpPr>
        <p:spPr>
          <a:xfrm>
            <a:off x="990600" y="1739908"/>
            <a:ext cx="7848600" cy="4813291"/>
          </a:xfrm>
        </p:spPr>
        <p:txBody>
          <a:bodyPr>
            <a:noAutofit/>
          </a:bodyPr>
          <a:lstStyle/>
          <a:p>
            <a:pPr marL="82296" indent="0">
              <a:buNone/>
            </a:pPr>
            <a:r>
              <a:rPr lang="en-US" sz="2400" b="1" dirty="0" smtClean="0"/>
              <a:t>2.2.7 LPA </a:t>
            </a:r>
            <a:r>
              <a:rPr lang="en-US" sz="2400" b="1" dirty="0"/>
              <a:t>Consultant Performance and </a:t>
            </a:r>
            <a:r>
              <a:rPr lang="en-US" sz="2400" b="1" dirty="0" smtClean="0"/>
              <a:t>Evaluation</a:t>
            </a:r>
          </a:p>
          <a:p>
            <a:pPr marL="82296" indent="0">
              <a:buNone/>
            </a:pPr>
            <a:endParaRPr lang="en-US" sz="2400" dirty="0"/>
          </a:p>
          <a:p>
            <a:pPr marL="916686" lvl="1" indent="-514350">
              <a:buClr>
                <a:schemeClr val="tx2"/>
              </a:buClr>
              <a:buFont typeface="+mj-lt"/>
              <a:buAutoNum type="arabicPeriod"/>
            </a:pPr>
            <a:r>
              <a:rPr lang="en-US" sz="2400" b="1" dirty="0"/>
              <a:t>Consultant Standard of </a:t>
            </a:r>
            <a:r>
              <a:rPr lang="en-US" sz="2400" b="1" dirty="0" smtClean="0"/>
              <a:t>Practice</a:t>
            </a:r>
            <a:endParaRPr lang="en-US" sz="2400" dirty="0"/>
          </a:p>
          <a:p>
            <a:pPr marL="1163574" lvl="2" indent="-514350">
              <a:buClr>
                <a:schemeClr val="tx2"/>
              </a:buClr>
              <a:buFont typeface="+mj-lt"/>
              <a:buAutoNum type="arabicParenR"/>
            </a:pPr>
            <a:r>
              <a:rPr lang="en-US" sz="2000" dirty="0" smtClean="0"/>
              <a:t>Up to date on all procedures and practices. The LPA relies on the consultant to provide expert guidance and to know all of the Federal and State regulations and laws. It is expected that the consultant will be familiar with both this manual and the REPM.  </a:t>
            </a:r>
          </a:p>
          <a:p>
            <a:pPr marL="1163574" lvl="2" indent="-514350">
              <a:buClr>
                <a:schemeClr val="tx2"/>
              </a:buClr>
              <a:buFont typeface="+mj-lt"/>
              <a:buAutoNum type="arabicParenR"/>
            </a:pPr>
            <a:r>
              <a:rPr lang="en-US" sz="2000" dirty="0" smtClean="0"/>
              <a:t>Know what type documentation is required, where to find the up to date documents and how to properly fill them out. </a:t>
            </a:r>
            <a:endParaRPr lang="en-US" sz="2000" dirty="0"/>
          </a:p>
        </p:txBody>
      </p:sp>
      <p:sp>
        <p:nvSpPr>
          <p:cNvPr id="4" name="Title 1"/>
          <p:cNvSpPr>
            <a:spLocks noGrp="1"/>
          </p:cNvSpPr>
          <p:nvPr>
            <p:ph type="title"/>
          </p:nvPr>
        </p:nvSpPr>
        <p:spPr>
          <a:xfrm>
            <a:off x="1036320" y="-76200"/>
            <a:ext cx="7498080" cy="780685"/>
          </a:xfrm>
        </p:spPr>
        <p:txBody>
          <a:bodyPr>
            <a:normAutofit/>
          </a:bodyPr>
          <a:lstStyle/>
          <a:p>
            <a:r>
              <a:rPr lang="en-US" sz="3600" dirty="0" smtClean="0"/>
              <a:t>Consulting</a:t>
            </a:r>
            <a:r>
              <a:rPr lang="en-US" sz="4000" dirty="0" smtClean="0"/>
              <a:t> </a:t>
            </a:r>
            <a:r>
              <a:rPr lang="en-US" sz="2700" dirty="0" smtClean="0"/>
              <a:t>– Proposed Policy </a:t>
            </a:r>
            <a:endParaRPr lang="en-US" sz="2700" dirty="0"/>
          </a:p>
        </p:txBody>
      </p:sp>
      <p:sp>
        <p:nvSpPr>
          <p:cNvPr id="5" name="Content Placeholder 6"/>
          <p:cNvSpPr txBox="1">
            <a:spLocks/>
          </p:cNvSpPr>
          <p:nvPr/>
        </p:nvSpPr>
        <p:spPr>
          <a:xfrm>
            <a:off x="990600" y="927091"/>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Add the following:</a:t>
            </a:r>
            <a:endParaRPr lang="en-US" i="1" dirty="0">
              <a:solidFill>
                <a:srgbClr val="C00000"/>
              </a:solidFill>
            </a:endParaRPr>
          </a:p>
        </p:txBody>
      </p:sp>
    </p:spTree>
    <p:extLst>
      <p:ext uri="{BB962C8B-B14F-4D97-AF65-F5344CB8AC3E}">
        <p14:creationId xmlns:p14="http://schemas.microsoft.com/office/powerpoint/2010/main" val="1059281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47800" y="1828800"/>
            <a:ext cx="7696200" cy="2286000"/>
          </a:xfrm>
        </p:spPr>
        <p:txBody>
          <a:bodyPr>
            <a:noAutofit/>
          </a:bodyPr>
          <a:lstStyle/>
          <a:p>
            <a:pPr marL="596646" indent="-514350">
              <a:buClr>
                <a:schemeClr val="tx2"/>
              </a:buClr>
              <a:buSzPct val="100000"/>
              <a:buFont typeface="+mj-lt"/>
              <a:buAutoNum type="arabicPeriod" startAt="2"/>
            </a:pPr>
            <a:r>
              <a:rPr lang="en-US" sz="2400" b="1" dirty="0" smtClean="0"/>
              <a:t>Consultant </a:t>
            </a:r>
            <a:r>
              <a:rPr lang="en-US" sz="2400" b="1" dirty="0"/>
              <a:t>Project </a:t>
            </a:r>
            <a:r>
              <a:rPr lang="en-US" sz="2400" b="1" dirty="0" smtClean="0"/>
              <a:t>Evaluation</a:t>
            </a:r>
          </a:p>
          <a:p>
            <a:pPr marL="870966" lvl="1" indent="-514350">
              <a:buClr>
                <a:schemeClr val="tx2"/>
              </a:buClr>
              <a:buSzPct val="85000"/>
              <a:buFont typeface="+mj-lt"/>
              <a:buAutoNum type="arabicParenR"/>
            </a:pPr>
            <a:r>
              <a:rPr lang="en-US" sz="2000" u="sng" dirty="0" smtClean="0"/>
              <a:t>LPA </a:t>
            </a:r>
            <a:r>
              <a:rPr lang="en-US" sz="2000" u="sng" dirty="0"/>
              <a:t>Consultant Performance Assessment-Negotiator/Relocation Agent</a:t>
            </a:r>
            <a:r>
              <a:rPr lang="en-US" sz="2000" dirty="0"/>
              <a:t> form (</a:t>
            </a:r>
            <a:r>
              <a:rPr lang="en-US" sz="2000" dirty="0" smtClean="0"/>
              <a:t>lpa2127)</a:t>
            </a:r>
          </a:p>
          <a:p>
            <a:pPr marL="870966" lvl="1" indent="-514350">
              <a:buClr>
                <a:schemeClr val="tx2"/>
              </a:buClr>
              <a:buSzPct val="85000"/>
              <a:buFont typeface="+mj-lt"/>
              <a:buAutoNum type="arabicParenR"/>
            </a:pPr>
            <a:r>
              <a:rPr lang="en-US" sz="2000" u="sng" dirty="0" smtClean="0"/>
              <a:t>LPA </a:t>
            </a:r>
            <a:r>
              <a:rPr lang="en-US" sz="2000" u="sng" dirty="0"/>
              <a:t>Consultant Performance Assessment-Appraiser/Review Appraiser</a:t>
            </a:r>
            <a:r>
              <a:rPr lang="en-US" sz="2000" dirty="0"/>
              <a:t> form (lpa2128) can be found on the LPA real estate website</a:t>
            </a:r>
            <a:r>
              <a:rPr lang="en-US" sz="2000" dirty="0" smtClean="0"/>
              <a:t>.</a:t>
            </a:r>
            <a:endParaRPr lang="en-US" sz="2000" dirty="0"/>
          </a:p>
        </p:txBody>
      </p:sp>
      <p:sp>
        <p:nvSpPr>
          <p:cNvPr id="4" name="Title 1"/>
          <p:cNvSpPr>
            <a:spLocks noGrp="1"/>
          </p:cNvSpPr>
          <p:nvPr>
            <p:ph type="title"/>
          </p:nvPr>
        </p:nvSpPr>
        <p:spPr>
          <a:xfrm>
            <a:off x="1036320" y="133715"/>
            <a:ext cx="7498080" cy="780685"/>
          </a:xfrm>
        </p:spPr>
        <p:txBody>
          <a:bodyPr>
            <a:normAutofit/>
          </a:bodyPr>
          <a:lstStyle/>
          <a:p>
            <a:r>
              <a:rPr lang="en-US" sz="3600" dirty="0" smtClean="0"/>
              <a:t>Consulting </a:t>
            </a:r>
            <a:r>
              <a:rPr lang="en-US" sz="2700" dirty="0" smtClean="0"/>
              <a:t>– Proposed Policy </a:t>
            </a:r>
            <a:endParaRPr lang="en-US" sz="2700" dirty="0"/>
          </a:p>
        </p:txBody>
      </p:sp>
      <p:sp>
        <p:nvSpPr>
          <p:cNvPr id="5" name="Content Placeholder 6"/>
          <p:cNvSpPr txBox="1">
            <a:spLocks/>
          </p:cNvSpPr>
          <p:nvPr/>
        </p:nvSpPr>
        <p:spPr>
          <a:xfrm>
            <a:off x="990600" y="9906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b="1" dirty="0"/>
              <a:t>2.2.7 LPA Consultant Performance and </a:t>
            </a:r>
            <a:r>
              <a:rPr lang="en-US" sz="2400" b="1" dirty="0" smtClean="0"/>
              <a:t>Evaluation </a:t>
            </a:r>
            <a:r>
              <a:rPr lang="en-US" sz="2400" b="1" i="1" dirty="0" smtClean="0"/>
              <a:t>CONT</a:t>
            </a:r>
            <a:r>
              <a:rPr lang="en-US" sz="2400" b="1" dirty="0" smtClean="0"/>
              <a:t>.</a:t>
            </a:r>
            <a:endParaRPr lang="en-US" sz="2400" dirty="0"/>
          </a:p>
        </p:txBody>
      </p:sp>
      <p:sp>
        <p:nvSpPr>
          <p:cNvPr id="9" name="Rectangle 8"/>
          <p:cNvSpPr/>
          <p:nvPr/>
        </p:nvSpPr>
        <p:spPr>
          <a:xfrm rot="19529987">
            <a:off x="2902133" y="2064999"/>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
        <p:nvSpPr>
          <p:cNvPr id="6" name="Content Placeholder 6"/>
          <p:cNvSpPr txBox="1">
            <a:spLocks/>
          </p:cNvSpPr>
          <p:nvPr/>
        </p:nvSpPr>
        <p:spPr>
          <a:xfrm>
            <a:off x="1676400" y="4038600"/>
            <a:ext cx="7086600" cy="2841945"/>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chemeClr val="tx2"/>
              </a:buClr>
              <a:buSzPct val="100000"/>
              <a:buNone/>
            </a:pPr>
            <a:r>
              <a:rPr lang="en-US" sz="2000" b="1" i="1" dirty="0" smtClean="0"/>
              <a:t>NOTE: The </a:t>
            </a:r>
            <a:r>
              <a:rPr lang="en-US" sz="2000" b="1" i="1" dirty="0"/>
              <a:t>evaluation will be used as a tool in verifying that the consultants listed on the LPA Approved List of Negotiation/Relocation/Appraiser Consultant lists are adequately </a:t>
            </a:r>
            <a:r>
              <a:rPr lang="en-US" sz="2000" b="1" i="1" dirty="0" smtClean="0"/>
              <a:t>performing.</a:t>
            </a:r>
            <a:endParaRPr lang="en-US" sz="2000" b="1" i="1" dirty="0"/>
          </a:p>
        </p:txBody>
      </p:sp>
    </p:spTree>
    <p:extLst>
      <p:ext uri="{BB962C8B-B14F-4D97-AF65-F5344CB8AC3E}">
        <p14:creationId xmlns:p14="http://schemas.microsoft.com/office/powerpoint/2010/main" val="2965858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60502" y="1981200"/>
            <a:ext cx="7607298" cy="4800600"/>
          </a:xfrm>
        </p:spPr>
        <p:txBody>
          <a:bodyPr>
            <a:noAutofit/>
          </a:bodyPr>
          <a:lstStyle/>
          <a:p>
            <a:pPr marL="539496" indent="-457200">
              <a:buClr>
                <a:schemeClr val="tx2"/>
              </a:buClr>
              <a:buSzPct val="100000"/>
              <a:buFont typeface="+mj-lt"/>
              <a:buAutoNum type="arabicPeriod" startAt="3"/>
            </a:pPr>
            <a:r>
              <a:rPr lang="en-US" sz="2400" b="1" dirty="0"/>
              <a:t>Poor Performance by a Consultant or Sub-Consultant</a:t>
            </a:r>
          </a:p>
          <a:p>
            <a:pPr marL="82296" indent="0">
              <a:buNone/>
            </a:pPr>
            <a:r>
              <a:rPr lang="en-US" sz="2000" dirty="0" smtClean="0"/>
              <a:t>The </a:t>
            </a:r>
            <a:r>
              <a:rPr lang="en-US" sz="2000" dirty="0" err="1"/>
              <a:t>WisDOT</a:t>
            </a:r>
            <a:r>
              <a:rPr lang="en-US" sz="2000" dirty="0"/>
              <a:t> LPA RE Coordinator will contact the consultant in regards to inadequate performance and make suggestions for ways to improve. Continued inadequate/poor performance will result in removal  of the consultant’s name from the LPA approved consultant list until corrective measures (to be determined) are done.</a:t>
            </a:r>
          </a:p>
          <a:p>
            <a:pPr marL="82296" indent="0">
              <a:buNone/>
            </a:pPr>
            <a:endParaRPr lang="en-US" sz="2400" dirty="0"/>
          </a:p>
        </p:txBody>
      </p:sp>
      <p:sp>
        <p:nvSpPr>
          <p:cNvPr id="4" name="Title 1"/>
          <p:cNvSpPr>
            <a:spLocks noGrp="1"/>
          </p:cNvSpPr>
          <p:nvPr>
            <p:ph type="title"/>
          </p:nvPr>
        </p:nvSpPr>
        <p:spPr>
          <a:xfrm>
            <a:off x="1036320" y="133715"/>
            <a:ext cx="7498080" cy="780685"/>
          </a:xfrm>
        </p:spPr>
        <p:txBody>
          <a:bodyPr>
            <a:normAutofit/>
          </a:bodyPr>
          <a:lstStyle/>
          <a:p>
            <a:r>
              <a:rPr lang="en-US" sz="4000" dirty="0" smtClean="0"/>
              <a:t>Consulting </a:t>
            </a:r>
            <a:r>
              <a:rPr lang="en-US" sz="2700" dirty="0" smtClean="0"/>
              <a:t>– Proposed Policy </a:t>
            </a:r>
            <a:endParaRPr lang="en-US" sz="2700" dirty="0"/>
          </a:p>
        </p:txBody>
      </p:sp>
      <p:sp>
        <p:nvSpPr>
          <p:cNvPr id="9" name="Rectangle 8"/>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
        <p:nvSpPr>
          <p:cNvPr id="6" name="Content Placeholder 6"/>
          <p:cNvSpPr txBox="1">
            <a:spLocks/>
          </p:cNvSpPr>
          <p:nvPr/>
        </p:nvSpPr>
        <p:spPr>
          <a:xfrm>
            <a:off x="990600" y="1371600"/>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b="1" dirty="0"/>
              <a:t>2.2.7 LPA Consultant Performance and </a:t>
            </a:r>
            <a:r>
              <a:rPr lang="en-US" sz="2400" b="1" dirty="0" smtClean="0"/>
              <a:t>Evaluation </a:t>
            </a:r>
            <a:r>
              <a:rPr lang="en-US" sz="2400" b="1" i="1" dirty="0" smtClean="0"/>
              <a:t>CONT</a:t>
            </a:r>
            <a:r>
              <a:rPr lang="en-US" sz="2400" b="1" dirty="0" smtClean="0"/>
              <a:t>.</a:t>
            </a:r>
            <a:endParaRPr lang="en-US" sz="2400" dirty="0"/>
          </a:p>
        </p:txBody>
      </p:sp>
    </p:spTree>
    <p:extLst>
      <p:ext uri="{BB962C8B-B14F-4D97-AF65-F5344CB8AC3E}">
        <p14:creationId xmlns:p14="http://schemas.microsoft.com/office/powerpoint/2010/main" val="957883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 Training</a:t>
            </a:r>
            <a:endParaRPr lang="en-US" dirty="0"/>
          </a:p>
        </p:txBody>
      </p:sp>
      <p:sp>
        <p:nvSpPr>
          <p:cNvPr id="7" name="Text Placeholder 6"/>
          <p:cNvSpPr>
            <a:spLocks noGrp="1"/>
          </p:cNvSpPr>
          <p:nvPr>
            <p:ph type="body" idx="1"/>
          </p:nvPr>
        </p:nvSpPr>
        <p:spPr/>
        <p:txBody>
          <a:bodyPr/>
          <a:lstStyle/>
          <a:p>
            <a:r>
              <a:rPr lang="en-US" dirty="0" smtClean="0"/>
              <a:t>Upcoming: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369904"/>
            <a:ext cx="2136648" cy="1860208"/>
          </a:xfrm>
          <a:prstGeom prst="rect">
            <a:avLst/>
          </a:prstGeom>
        </p:spPr>
      </p:pic>
    </p:spTree>
    <p:extLst>
      <p:ext uri="{BB962C8B-B14F-4D97-AF65-F5344CB8AC3E}">
        <p14:creationId xmlns:p14="http://schemas.microsoft.com/office/powerpoint/2010/main" val="360866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417320" y="1752600"/>
            <a:ext cx="7726680" cy="4800600"/>
          </a:xfrm>
        </p:spPr>
        <p:txBody>
          <a:bodyPr>
            <a:normAutofit/>
          </a:bodyPr>
          <a:lstStyle/>
          <a:p>
            <a:pPr>
              <a:buClr>
                <a:schemeClr val="tx2"/>
              </a:buClr>
            </a:pPr>
            <a:r>
              <a:rPr lang="en-US" b="1" dirty="0" smtClean="0"/>
              <a:t>Sponsor</a:t>
            </a:r>
            <a:r>
              <a:rPr lang="en-US" dirty="0" smtClean="0"/>
              <a:t> - Local Public Agency (LPA)</a:t>
            </a:r>
          </a:p>
          <a:p>
            <a:pPr>
              <a:buClr>
                <a:schemeClr val="tx2"/>
              </a:buClr>
            </a:pPr>
            <a:r>
              <a:rPr lang="en-US" b="1" dirty="0" smtClean="0"/>
              <a:t>Sponsor Consultants</a:t>
            </a:r>
            <a:r>
              <a:rPr lang="en-US" sz="1800" b="1" dirty="0" smtClean="0"/>
              <a:t> </a:t>
            </a:r>
            <a:r>
              <a:rPr lang="en-US" sz="1800" dirty="0" smtClean="0"/>
              <a:t>(Design, ROW, Construction, etc.)</a:t>
            </a:r>
          </a:p>
          <a:p>
            <a:pPr>
              <a:buClr>
                <a:schemeClr val="tx2"/>
              </a:buClr>
            </a:pPr>
            <a:r>
              <a:rPr lang="en-US" b="1" dirty="0" err="1" smtClean="0"/>
              <a:t>WisDOT</a:t>
            </a:r>
            <a:r>
              <a:rPr lang="en-US" dirty="0" smtClean="0"/>
              <a:t> - Stewardship &amp; Oversight on behalf of FHWA</a:t>
            </a:r>
          </a:p>
          <a:p>
            <a:pPr lvl="1">
              <a:spcBef>
                <a:spcPts val="600"/>
              </a:spcBef>
              <a:buClr>
                <a:schemeClr val="tx2"/>
              </a:buClr>
            </a:pPr>
            <a:r>
              <a:rPr lang="en-US" dirty="0" smtClean="0"/>
              <a:t>Design</a:t>
            </a:r>
          </a:p>
          <a:p>
            <a:pPr lvl="1">
              <a:spcBef>
                <a:spcPts val="600"/>
              </a:spcBef>
              <a:buClr>
                <a:schemeClr val="tx2"/>
              </a:buClr>
            </a:pPr>
            <a:r>
              <a:rPr lang="en-US" dirty="0" smtClean="0"/>
              <a:t>ROW</a:t>
            </a:r>
          </a:p>
          <a:p>
            <a:pPr lvl="1">
              <a:spcBef>
                <a:spcPts val="600"/>
              </a:spcBef>
              <a:buClr>
                <a:schemeClr val="tx2"/>
              </a:buClr>
            </a:pPr>
            <a:r>
              <a:rPr lang="en-US" dirty="0" smtClean="0"/>
              <a:t>Construction</a:t>
            </a:r>
          </a:p>
          <a:p>
            <a:pPr marL="365760" lvl="1" indent="-283464">
              <a:lnSpc>
                <a:spcPct val="110000"/>
              </a:lnSpc>
              <a:spcBef>
                <a:spcPts val="600"/>
              </a:spcBef>
              <a:buClr>
                <a:schemeClr val="tx2"/>
              </a:buClr>
              <a:buSzPct val="80000"/>
              <a:buFont typeface="Wingdings 2"/>
              <a:buChar char=""/>
            </a:pPr>
            <a:r>
              <a:rPr lang="en-US" sz="3200" b="1" dirty="0"/>
              <a:t>FHWA</a:t>
            </a:r>
            <a:r>
              <a:rPr lang="en-US" sz="3200" dirty="0"/>
              <a:t> </a:t>
            </a:r>
            <a:r>
              <a:rPr lang="en-US" sz="3200" dirty="0" smtClean="0"/>
              <a:t>- </a:t>
            </a:r>
            <a:r>
              <a:rPr lang="en-US" sz="3200" dirty="0"/>
              <a:t>When Federal Aid is used</a:t>
            </a:r>
          </a:p>
        </p:txBody>
      </p:sp>
      <p:sp>
        <p:nvSpPr>
          <p:cNvPr id="4" name="Title 7"/>
          <p:cNvSpPr txBox="1">
            <a:spLocks/>
          </p:cNvSpPr>
          <p:nvPr/>
        </p:nvSpPr>
        <p:spPr>
          <a:xfrm>
            <a:off x="1066800" y="1066800"/>
            <a:ext cx="8153400" cy="685800"/>
          </a:xfrm>
          <a:prstGeom prst="rect">
            <a:avLst/>
          </a:prstGeom>
        </p:spPr>
        <p:txBody>
          <a:bodyPr anchor="ctr">
            <a:normAutofit lnSpcReduction="100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dirty="0" smtClean="0">
                <a:solidFill>
                  <a:schemeClr val="tx2"/>
                </a:solidFill>
              </a:rPr>
              <a:t>Local Program Participants</a:t>
            </a:r>
            <a:endParaRPr lang="en-US" dirty="0">
              <a:solidFill>
                <a:schemeClr val="tx2"/>
              </a:solidFill>
            </a:endParaRPr>
          </a:p>
        </p:txBody>
      </p:sp>
      <p:sp>
        <p:nvSpPr>
          <p:cNvPr id="6" name="Title 1"/>
          <p:cNvSpPr txBox="1">
            <a:spLocks/>
          </p:cNvSpPr>
          <p:nvPr/>
        </p:nvSpPr>
        <p:spPr>
          <a:xfrm>
            <a:off x="990600" y="0"/>
            <a:ext cx="7295444" cy="1165659"/>
          </a:xfrm>
          <a:prstGeom prst="rect">
            <a:avLst/>
          </a:prstGeom>
        </p:spPr>
        <p:txBody>
          <a:bodyPr anchor="ctr">
            <a:noAutofit/>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sz="3600" dirty="0" smtClean="0"/>
              <a:t>LPA Overview</a:t>
            </a:r>
            <a:endParaRPr lang="en-US" sz="3600" dirty="0"/>
          </a:p>
        </p:txBody>
      </p:sp>
    </p:spTree>
    <p:extLst>
      <p:ext uri="{BB962C8B-B14F-4D97-AF65-F5344CB8AC3E}">
        <p14:creationId xmlns:p14="http://schemas.microsoft.com/office/powerpoint/2010/main" val="4002392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Training</a:t>
            </a:r>
            <a:endParaRPr lang="en-US" sz="3600" dirty="0">
              <a:solidFill>
                <a:srgbClr val="C00000"/>
              </a:solidFill>
            </a:endParaRPr>
          </a:p>
        </p:txBody>
      </p:sp>
      <p:sp>
        <p:nvSpPr>
          <p:cNvPr id="12" name="Content Placeholder 2"/>
          <p:cNvSpPr>
            <a:spLocks noGrp="1"/>
          </p:cNvSpPr>
          <p:nvPr>
            <p:ph idx="4294967295"/>
          </p:nvPr>
        </p:nvSpPr>
        <p:spPr>
          <a:xfrm>
            <a:off x="1066800" y="1295400"/>
            <a:ext cx="7772400" cy="5181600"/>
          </a:xfrm>
        </p:spPr>
        <p:txBody>
          <a:bodyPr>
            <a:normAutofit/>
          </a:bodyPr>
          <a:lstStyle/>
          <a:p>
            <a:pPr marL="379412" indent="-342900">
              <a:buClr>
                <a:schemeClr val="tx2"/>
              </a:buClr>
              <a:buSzPct val="100000"/>
              <a:buFont typeface="Wingdings" panose="05000000000000000000" pitchFamily="2" charset="2"/>
              <a:buChar char="Ø"/>
            </a:pPr>
            <a:r>
              <a:rPr lang="en-US" sz="2200" dirty="0" smtClean="0">
                <a:solidFill>
                  <a:schemeClr val="tx2"/>
                </a:solidFill>
              </a:rPr>
              <a:t>Summary of recent Test Webinar</a:t>
            </a:r>
          </a:p>
          <a:p>
            <a:pPr marL="379412" indent="-342900">
              <a:buClr>
                <a:schemeClr val="tx2"/>
              </a:buClr>
              <a:buSzPct val="100000"/>
              <a:buFont typeface="Wingdings" panose="05000000000000000000" pitchFamily="2" charset="2"/>
              <a:buChar char="Ø"/>
            </a:pPr>
            <a:endParaRPr lang="en-US" sz="2200" dirty="0">
              <a:solidFill>
                <a:schemeClr val="tx2"/>
              </a:solidFill>
            </a:endParaRPr>
          </a:p>
          <a:p>
            <a:pPr marL="379412" indent="-342900">
              <a:buClr>
                <a:schemeClr val="tx2"/>
              </a:buClr>
              <a:buSzPct val="100000"/>
              <a:buFont typeface="Wingdings" panose="05000000000000000000" pitchFamily="2" charset="2"/>
              <a:buChar char="Ø"/>
            </a:pPr>
            <a:r>
              <a:rPr lang="en-US" sz="2200" dirty="0" smtClean="0">
                <a:solidFill>
                  <a:schemeClr val="tx2"/>
                </a:solidFill>
              </a:rPr>
              <a:t>Proposed Upcoming Training Offerings</a:t>
            </a:r>
          </a:p>
          <a:p>
            <a:pPr marL="379412" indent="-342900">
              <a:buClr>
                <a:schemeClr val="tx2"/>
              </a:buClr>
              <a:buSzPct val="100000"/>
              <a:buFont typeface="Wingdings" panose="05000000000000000000" pitchFamily="2" charset="2"/>
              <a:buChar char="Ø"/>
            </a:pPr>
            <a:endParaRPr lang="en-US" sz="2200" dirty="0">
              <a:solidFill>
                <a:schemeClr val="tx2"/>
              </a:solidFill>
            </a:endParaRPr>
          </a:p>
          <a:p>
            <a:pPr marL="379412" indent="-342900">
              <a:buClr>
                <a:schemeClr val="tx2"/>
              </a:buClr>
              <a:buSzPct val="100000"/>
              <a:buFont typeface="Wingdings" panose="05000000000000000000" pitchFamily="2" charset="2"/>
              <a:buChar char="Ø"/>
            </a:pPr>
            <a:r>
              <a:rPr lang="en-US" sz="2200" dirty="0" smtClean="0">
                <a:solidFill>
                  <a:schemeClr val="tx2"/>
                </a:solidFill>
              </a:rPr>
              <a:t>Training Request / Suggestions</a:t>
            </a:r>
          </a:p>
        </p:txBody>
      </p:sp>
    </p:spTree>
    <p:extLst>
      <p:ext uri="{BB962C8B-B14F-4D97-AF65-F5344CB8AC3E}">
        <p14:creationId xmlns:p14="http://schemas.microsoft.com/office/powerpoint/2010/main" val="1485756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6320" y="228600"/>
            <a:ext cx="7498080" cy="780685"/>
          </a:xfrm>
        </p:spPr>
        <p:txBody>
          <a:bodyPr>
            <a:normAutofit fontScale="90000"/>
          </a:bodyPr>
          <a:lstStyle/>
          <a:p>
            <a:r>
              <a:rPr lang="en-US" sz="4000" dirty="0" smtClean="0"/>
              <a:t>Training - Summary of Test Webinar</a:t>
            </a:r>
            <a:r>
              <a:rPr lang="en-US" sz="4400" dirty="0" smtClean="0"/>
              <a:t/>
            </a:r>
            <a:br>
              <a:rPr lang="en-US" sz="4400" dirty="0" smtClean="0"/>
            </a:b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295400"/>
            <a:ext cx="6486525" cy="4914900"/>
          </a:xfrm>
          <a:prstGeom prst="rect">
            <a:avLst/>
          </a:prstGeom>
        </p:spPr>
      </p:pic>
    </p:spTree>
    <p:extLst>
      <p:ext uri="{BB962C8B-B14F-4D97-AF65-F5344CB8AC3E}">
        <p14:creationId xmlns:p14="http://schemas.microsoft.com/office/powerpoint/2010/main" val="2048033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66800" y="-152400"/>
            <a:ext cx="7295444" cy="1165659"/>
          </a:xfrm>
        </p:spPr>
        <p:txBody>
          <a:bodyPr>
            <a:noAutofit/>
          </a:bodyPr>
          <a:lstStyle/>
          <a:p>
            <a:r>
              <a:rPr lang="en-US" sz="3600" b="1" dirty="0" smtClean="0">
                <a:solidFill>
                  <a:srgbClr val="C00000"/>
                </a:solidFill>
              </a:rPr>
              <a:t>Training - Summary of Test Webinar</a:t>
            </a:r>
            <a:endParaRPr lang="en-US" sz="3600" dirty="0">
              <a:solidFill>
                <a:srgbClr val="C00000"/>
              </a:solidFill>
            </a:endParaRPr>
          </a:p>
        </p:txBody>
      </p:sp>
      <p:sp>
        <p:nvSpPr>
          <p:cNvPr id="12" name="Content Placeholder 2"/>
          <p:cNvSpPr>
            <a:spLocks noGrp="1"/>
          </p:cNvSpPr>
          <p:nvPr>
            <p:ph idx="4294967295"/>
          </p:nvPr>
        </p:nvSpPr>
        <p:spPr>
          <a:xfrm>
            <a:off x="1066800" y="1600200"/>
            <a:ext cx="7772400" cy="5257800"/>
          </a:xfrm>
        </p:spPr>
        <p:txBody>
          <a:bodyPr>
            <a:normAutofit/>
          </a:bodyPr>
          <a:lstStyle/>
          <a:p>
            <a:pPr marL="379412" indent="-342900">
              <a:buClr>
                <a:schemeClr val="tx2"/>
              </a:buClr>
              <a:buSzPct val="100000"/>
              <a:buFont typeface="Wingdings" panose="05000000000000000000" pitchFamily="2" charset="2"/>
              <a:buChar char="Ø"/>
            </a:pPr>
            <a:r>
              <a:rPr lang="en-US" sz="2200" dirty="0" smtClean="0">
                <a:solidFill>
                  <a:schemeClr val="tx2"/>
                </a:solidFill>
              </a:rPr>
              <a:t>65% of the participants completed the voluntary questionnaire </a:t>
            </a:r>
          </a:p>
          <a:p>
            <a:pPr marL="653732" lvl="1" indent="-342900">
              <a:buClr>
                <a:schemeClr val="tx2"/>
              </a:buClr>
              <a:buSzPct val="100000"/>
              <a:buFont typeface="Wingdings" panose="05000000000000000000" pitchFamily="2" charset="2"/>
              <a:buChar char="Ø"/>
            </a:pPr>
            <a:r>
              <a:rPr lang="en-US" sz="1800" dirty="0" smtClean="0">
                <a:solidFill>
                  <a:schemeClr val="tx2"/>
                </a:solidFill>
              </a:rPr>
              <a:t>10% were LPA</a:t>
            </a:r>
          </a:p>
          <a:p>
            <a:pPr marL="653732" lvl="1" indent="-342900">
              <a:buClr>
                <a:schemeClr val="tx2"/>
              </a:buClr>
              <a:buSzPct val="100000"/>
              <a:buFont typeface="Wingdings" panose="05000000000000000000" pitchFamily="2" charset="2"/>
              <a:buChar char="Ø"/>
            </a:pPr>
            <a:r>
              <a:rPr lang="en-US" sz="1800" dirty="0" smtClean="0">
                <a:solidFill>
                  <a:schemeClr val="tx2"/>
                </a:solidFill>
              </a:rPr>
              <a:t>60% were LPA consultants </a:t>
            </a:r>
          </a:p>
          <a:p>
            <a:pPr marL="653732" lvl="1" indent="-342900">
              <a:buClr>
                <a:schemeClr val="tx2"/>
              </a:buClr>
              <a:buSzPct val="100000"/>
              <a:buFont typeface="Wingdings" panose="05000000000000000000" pitchFamily="2" charset="2"/>
              <a:buChar char="Ø"/>
            </a:pPr>
            <a:r>
              <a:rPr lang="en-US" sz="1800" dirty="0" smtClean="0">
                <a:solidFill>
                  <a:schemeClr val="tx2"/>
                </a:solidFill>
              </a:rPr>
              <a:t>25% </a:t>
            </a:r>
            <a:r>
              <a:rPr lang="en-US" sz="1800" dirty="0" err="1" smtClean="0">
                <a:solidFill>
                  <a:schemeClr val="tx2"/>
                </a:solidFill>
              </a:rPr>
              <a:t>WisDOT</a:t>
            </a:r>
            <a:r>
              <a:rPr lang="en-US" sz="1800" dirty="0" smtClean="0">
                <a:solidFill>
                  <a:schemeClr val="tx2"/>
                </a:solidFill>
              </a:rPr>
              <a:t> staff</a:t>
            </a:r>
          </a:p>
          <a:p>
            <a:pPr marL="653732" lvl="1" indent="-342900">
              <a:buClr>
                <a:schemeClr val="tx2"/>
              </a:buClr>
              <a:buSzPct val="100000"/>
              <a:buFont typeface="Wingdings" panose="05000000000000000000" pitchFamily="2" charset="2"/>
              <a:buChar char="Ø"/>
            </a:pPr>
            <a:r>
              <a:rPr lang="en-US" sz="1800" dirty="0" smtClean="0">
                <a:solidFill>
                  <a:schemeClr val="tx2"/>
                </a:solidFill>
              </a:rPr>
              <a:t>5% MC staff</a:t>
            </a:r>
          </a:p>
          <a:p>
            <a:pPr marL="310832" lvl="1" indent="0">
              <a:buClr>
                <a:schemeClr val="tx2"/>
              </a:buClr>
              <a:buSzPct val="100000"/>
              <a:buNone/>
            </a:pPr>
            <a:endParaRPr lang="en-US" sz="1800" dirty="0" smtClean="0">
              <a:solidFill>
                <a:schemeClr val="tx2"/>
              </a:solidFill>
            </a:endParaRPr>
          </a:p>
          <a:p>
            <a:pPr marL="379412" indent="-342900">
              <a:buClr>
                <a:schemeClr val="tx2"/>
              </a:buClr>
              <a:buSzPct val="100000"/>
              <a:buFont typeface="Wingdings" panose="05000000000000000000" pitchFamily="2" charset="2"/>
              <a:buChar char="Ø"/>
            </a:pPr>
            <a:r>
              <a:rPr lang="en-US" sz="2200" dirty="0" smtClean="0">
                <a:solidFill>
                  <a:schemeClr val="tx2"/>
                </a:solidFill>
              </a:rPr>
              <a:t>When asked how long a webinar should last participants responded with…(could choose all that applied)</a:t>
            </a:r>
            <a:endParaRPr lang="en-US" sz="2200" dirty="0">
              <a:solidFill>
                <a:schemeClr val="tx2"/>
              </a:solidFill>
            </a:endParaRPr>
          </a:p>
          <a:p>
            <a:pPr marL="653732" lvl="1" indent="-342900">
              <a:buClr>
                <a:schemeClr val="tx2"/>
              </a:buClr>
              <a:buSzPct val="100000"/>
              <a:buFont typeface="Wingdings" panose="05000000000000000000" pitchFamily="2" charset="2"/>
              <a:buChar char="Ø"/>
            </a:pPr>
            <a:r>
              <a:rPr lang="en-US" sz="1800" dirty="0" smtClean="0">
                <a:solidFill>
                  <a:schemeClr val="tx2"/>
                </a:solidFill>
              </a:rPr>
              <a:t>38%  One hour or less</a:t>
            </a:r>
          </a:p>
          <a:p>
            <a:pPr marL="653732" lvl="1" indent="-342900">
              <a:buClr>
                <a:schemeClr val="tx2"/>
              </a:buClr>
              <a:buSzPct val="100000"/>
              <a:buFont typeface="Wingdings" panose="05000000000000000000" pitchFamily="2" charset="2"/>
              <a:buChar char="Ø"/>
            </a:pPr>
            <a:r>
              <a:rPr lang="en-US" sz="1800" dirty="0" smtClean="0">
                <a:solidFill>
                  <a:schemeClr val="tx2"/>
                </a:solidFill>
              </a:rPr>
              <a:t>62%  1 – 2 hours max</a:t>
            </a:r>
          </a:p>
          <a:p>
            <a:pPr marL="653732" lvl="1" indent="-342900">
              <a:buClr>
                <a:schemeClr val="tx2"/>
              </a:buClr>
              <a:buSzPct val="100000"/>
              <a:buFont typeface="Wingdings" panose="05000000000000000000" pitchFamily="2" charset="2"/>
              <a:buChar char="Ø"/>
            </a:pPr>
            <a:r>
              <a:rPr lang="en-US" sz="1800" dirty="0" smtClean="0">
                <a:solidFill>
                  <a:schemeClr val="tx2"/>
                </a:solidFill>
              </a:rPr>
              <a:t>14%  2 -3 hours max</a:t>
            </a:r>
          </a:p>
          <a:p>
            <a:pPr marL="653732" lvl="1" indent="-342900">
              <a:buClr>
                <a:schemeClr val="tx2"/>
              </a:buClr>
              <a:buSzPct val="100000"/>
              <a:buFont typeface="Wingdings" panose="05000000000000000000" pitchFamily="2" charset="2"/>
              <a:buChar char="Ø"/>
            </a:pPr>
            <a:r>
              <a:rPr lang="en-US" sz="1800" dirty="0" smtClean="0">
                <a:solidFill>
                  <a:schemeClr val="tx2"/>
                </a:solidFill>
              </a:rPr>
              <a:t>5% Would prefer IN-PERSON training</a:t>
            </a:r>
          </a:p>
          <a:p>
            <a:pPr marL="310832" lvl="1" indent="0">
              <a:buClr>
                <a:schemeClr val="tx2"/>
              </a:buClr>
              <a:buSzPct val="100000"/>
              <a:buNone/>
            </a:pPr>
            <a:endParaRPr lang="en-US" sz="1800" dirty="0">
              <a:solidFill>
                <a:schemeClr val="tx2"/>
              </a:solidFill>
            </a:endParaRPr>
          </a:p>
        </p:txBody>
      </p:sp>
      <p:sp>
        <p:nvSpPr>
          <p:cNvPr id="4" name="Content Placeholder 6"/>
          <p:cNvSpPr txBox="1">
            <a:spLocks/>
          </p:cNvSpPr>
          <p:nvPr/>
        </p:nvSpPr>
        <p:spPr>
          <a:xfrm>
            <a:off x="990600" y="850891"/>
            <a:ext cx="80772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b="1" dirty="0" smtClean="0">
                <a:solidFill>
                  <a:schemeClr val="tx2"/>
                </a:solidFill>
              </a:rPr>
              <a:t>Key Results of the Follow-up Questionnaire</a:t>
            </a:r>
            <a:endParaRPr lang="en-US" i="1" dirty="0">
              <a:solidFill>
                <a:srgbClr val="C00000"/>
              </a:solidFill>
            </a:endParaRPr>
          </a:p>
        </p:txBody>
      </p:sp>
    </p:spTree>
    <p:extLst>
      <p:ext uri="{BB962C8B-B14F-4D97-AF65-F5344CB8AC3E}">
        <p14:creationId xmlns:p14="http://schemas.microsoft.com/office/powerpoint/2010/main" val="1167874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66800" y="-152400"/>
            <a:ext cx="7295444" cy="1165659"/>
          </a:xfrm>
        </p:spPr>
        <p:txBody>
          <a:bodyPr>
            <a:noAutofit/>
          </a:bodyPr>
          <a:lstStyle/>
          <a:p>
            <a:r>
              <a:rPr lang="en-US" sz="3600" b="1" dirty="0" smtClean="0">
                <a:solidFill>
                  <a:srgbClr val="C00000"/>
                </a:solidFill>
              </a:rPr>
              <a:t>Training - Summary of Test Webinar</a:t>
            </a:r>
            <a:endParaRPr lang="en-US" sz="3600"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8555599" cy="4806946"/>
          </a:xfrm>
          <a:prstGeom prst="rect">
            <a:avLst/>
          </a:prstGeom>
        </p:spPr>
      </p:pic>
      <p:sp>
        <p:nvSpPr>
          <p:cNvPr id="5" name="Content Placeholder 6"/>
          <p:cNvSpPr txBox="1">
            <a:spLocks/>
          </p:cNvSpPr>
          <p:nvPr/>
        </p:nvSpPr>
        <p:spPr>
          <a:xfrm>
            <a:off x="762000" y="1066800"/>
            <a:ext cx="8382000" cy="74930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27012" lvl="1" indent="0">
              <a:buClr>
                <a:schemeClr val="tx2"/>
              </a:buClr>
              <a:buNone/>
            </a:pPr>
            <a:r>
              <a:rPr lang="en-US" sz="2400" b="1" dirty="0" smtClean="0">
                <a:solidFill>
                  <a:schemeClr val="tx2"/>
                </a:solidFill>
              </a:rPr>
              <a:t>Q: Choose the training topics that interest you</a:t>
            </a:r>
            <a:r>
              <a:rPr lang="en-US" sz="1800" b="1" i="1" dirty="0" smtClean="0">
                <a:solidFill>
                  <a:schemeClr val="tx2"/>
                </a:solidFill>
              </a:rPr>
              <a:t> (check all that apply)</a:t>
            </a:r>
            <a:endParaRPr lang="en-US" sz="1800" i="1" dirty="0">
              <a:solidFill>
                <a:srgbClr val="C00000"/>
              </a:solidFill>
            </a:endParaRPr>
          </a:p>
        </p:txBody>
      </p:sp>
    </p:spTree>
    <p:extLst>
      <p:ext uri="{BB962C8B-B14F-4D97-AF65-F5344CB8AC3E}">
        <p14:creationId xmlns:p14="http://schemas.microsoft.com/office/powerpoint/2010/main" val="4258871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64920" y="1066800"/>
            <a:ext cx="7193280" cy="5638800"/>
          </a:xfrm>
        </p:spPr>
        <p:txBody>
          <a:bodyPr>
            <a:noAutofit/>
          </a:bodyPr>
          <a:lstStyle/>
          <a:p>
            <a:pPr marL="82296" indent="0">
              <a:buNone/>
            </a:pPr>
            <a:r>
              <a:rPr lang="en-US" sz="1400" b="1" dirty="0"/>
              <a:t>Nov – </a:t>
            </a:r>
            <a:r>
              <a:rPr lang="en-US" sz="1400" b="1" dirty="0" smtClean="0"/>
              <a:t>’17		</a:t>
            </a:r>
            <a:r>
              <a:rPr lang="en-US" sz="1400" b="1" u="sng" dirty="0" smtClean="0"/>
              <a:t>UPDATE Clear Title Policy and Acquisition &amp; Negotiation Tips</a:t>
            </a:r>
            <a:endParaRPr lang="en-US" sz="1400" dirty="0"/>
          </a:p>
          <a:p>
            <a:pPr marL="82296" indent="0">
              <a:buNone/>
            </a:pPr>
            <a:r>
              <a:rPr lang="en-US" sz="1400" b="1" dirty="0"/>
              <a:t>2 HR Webinar</a:t>
            </a:r>
            <a:endParaRPr lang="en-US" sz="1400" dirty="0"/>
          </a:p>
          <a:p>
            <a:pPr marL="82296" indent="0">
              <a:buNone/>
            </a:pPr>
            <a:r>
              <a:rPr lang="en-US" sz="1400" b="1" dirty="0"/>
              <a:t>Overview:</a:t>
            </a:r>
            <a:r>
              <a:rPr lang="en-US" sz="1400" dirty="0"/>
              <a:t> This webinar will go into detail over </a:t>
            </a:r>
            <a:r>
              <a:rPr lang="en-US" sz="1400" dirty="0" smtClean="0"/>
              <a:t>the revised clear title policy </a:t>
            </a:r>
            <a:r>
              <a:rPr lang="en-US" sz="1400" dirty="0"/>
              <a:t>and </a:t>
            </a:r>
            <a:r>
              <a:rPr lang="en-US" sz="1400" dirty="0" smtClean="0"/>
              <a:t>requirements. It will also include </a:t>
            </a:r>
            <a:r>
              <a:rPr lang="en-US" sz="1400" dirty="0"/>
              <a:t>best practice techniques regarding negotiation. It will discuss strategies for keeping a project on schedule and suggestions on negotiating with property owners (such as explain and obtaining partial releases</a:t>
            </a:r>
            <a:r>
              <a:rPr lang="en-US" sz="1400" dirty="0" smtClean="0"/>
              <a:t>).</a:t>
            </a:r>
          </a:p>
          <a:p>
            <a:pPr marL="82296" indent="0">
              <a:buNone/>
            </a:pPr>
            <a:r>
              <a:rPr lang="en-US" sz="1400" dirty="0" smtClean="0"/>
              <a:t> </a:t>
            </a:r>
            <a:r>
              <a:rPr lang="en-US" sz="1400" b="1" dirty="0" smtClean="0"/>
              <a:t>Speaker(s</a:t>
            </a:r>
            <a:r>
              <a:rPr lang="en-US" sz="1400" b="1" dirty="0"/>
              <a:t>):</a:t>
            </a:r>
            <a:r>
              <a:rPr lang="en-US" sz="1400" dirty="0"/>
              <a:t> </a:t>
            </a:r>
            <a:r>
              <a:rPr lang="en-US" sz="1400" dirty="0" err="1"/>
              <a:t>WisDOT</a:t>
            </a:r>
            <a:r>
              <a:rPr lang="en-US" sz="1400" dirty="0"/>
              <a:t> LPA RE </a:t>
            </a:r>
            <a:r>
              <a:rPr lang="en-US" sz="1400" dirty="0" smtClean="0"/>
              <a:t>Staff and possible LPA negotiator consultant</a:t>
            </a:r>
            <a:endParaRPr lang="en-US" sz="1400" dirty="0"/>
          </a:p>
          <a:p>
            <a:pPr marL="82296" indent="0">
              <a:buNone/>
            </a:pPr>
            <a:r>
              <a:rPr lang="en-US" sz="1400" b="1" dirty="0"/>
              <a:t>Target Audience:</a:t>
            </a:r>
            <a:r>
              <a:rPr lang="en-US" sz="1400" dirty="0"/>
              <a:t> </a:t>
            </a:r>
            <a:r>
              <a:rPr lang="en-US" sz="1400" dirty="0" smtClean="0"/>
              <a:t>Local </a:t>
            </a:r>
            <a:r>
              <a:rPr lang="en-US" sz="1400" dirty="0"/>
              <a:t>Program Agency (LPA) staff, and LPA consultants</a:t>
            </a:r>
          </a:p>
          <a:p>
            <a:pPr marL="82296" indent="0">
              <a:buNone/>
            </a:pPr>
            <a:endParaRPr lang="en-US" sz="1400" b="1" dirty="0" smtClean="0"/>
          </a:p>
          <a:p>
            <a:pPr marL="82296" indent="0">
              <a:buNone/>
            </a:pPr>
            <a:r>
              <a:rPr lang="en-US" sz="1400" b="1" dirty="0" smtClean="0"/>
              <a:t>Nov/Dec </a:t>
            </a:r>
            <a:r>
              <a:rPr lang="en-US" sz="1400" b="1" dirty="0"/>
              <a:t>– </a:t>
            </a:r>
            <a:r>
              <a:rPr lang="en-US" sz="1400" b="1" dirty="0" smtClean="0"/>
              <a:t>’17	</a:t>
            </a:r>
            <a:r>
              <a:rPr lang="en-US" sz="1400" b="1" u="sng" dirty="0" smtClean="0"/>
              <a:t>Relocation </a:t>
            </a:r>
            <a:r>
              <a:rPr lang="en-US" sz="1400" b="1" u="sng" dirty="0"/>
              <a:t>in the Local Program – What you need to know</a:t>
            </a:r>
            <a:r>
              <a:rPr lang="en-US" sz="1400" b="1" dirty="0"/>
              <a:t> </a:t>
            </a:r>
            <a:endParaRPr lang="en-US" sz="1400" dirty="0"/>
          </a:p>
          <a:p>
            <a:pPr marL="82296" indent="0">
              <a:buNone/>
            </a:pPr>
            <a:r>
              <a:rPr lang="en-US" sz="1400" b="1" dirty="0"/>
              <a:t>2 HR Webinar</a:t>
            </a:r>
            <a:endParaRPr lang="en-US" sz="1400" dirty="0"/>
          </a:p>
          <a:p>
            <a:pPr marL="82296" indent="0">
              <a:buNone/>
            </a:pPr>
            <a:r>
              <a:rPr lang="en-US" sz="1400" b="1" dirty="0"/>
              <a:t>Overview:</a:t>
            </a:r>
            <a:r>
              <a:rPr lang="en-US" sz="1400" dirty="0"/>
              <a:t> This webinar will go the revised policy, process, and requirements for local program and connecting highway projects. It will discuss the differences between Federal and State regulations and laws and how it affects a project.</a:t>
            </a:r>
          </a:p>
          <a:p>
            <a:pPr marL="82296" indent="0">
              <a:buNone/>
            </a:pPr>
            <a:r>
              <a:rPr lang="en-US" sz="1400" b="1" dirty="0"/>
              <a:t>Speaker(s):</a:t>
            </a:r>
            <a:r>
              <a:rPr lang="en-US" sz="1400" dirty="0"/>
              <a:t> </a:t>
            </a:r>
            <a:r>
              <a:rPr lang="en-US" sz="1400" dirty="0" err="1"/>
              <a:t>WisDOT</a:t>
            </a:r>
            <a:r>
              <a:rPr lang="en-US" sz="1400" dirty="0"/>
              <a:t> – Kassandra </a:t>
            </a:r>
            <a:r>
              <a:rPr lang="en-US" sz="1400" dirty="0" smtClean="0"/>
              <a:t>Walbrun</a:t>
            </a:r>
          </a:p>
          <a:p>
            <a:pPr marL="82296" indent="0">
              <a:buNone/>
            </a:pPr>
            <a:r>
              <a:rPr lang="en-US" sz="1400" b="1" dirty="0" smtClean="0"/>
              <a:t>Target </a:t>
            </a:r>
            <a:r>
              <a:rPr lang="en-US" sz="1400" b="1" dirty="0"/>
              <a:t>Audience: </a:t>
            </a:r>
            <a:r>
              <a:rPr lang="en-US" sz="1400" dirty="0"/>
              <a:t>LPA staff and LPA relocation consultants and consultants who want to be approved to be on the LPA consultant </a:t>
            </a:r>
            <a:r>
              <a:rPr lang="en-US" sz="1400" dirty="0" smtClean="0"/>
              <a:t>list</a:t>
            </a:r>
            <a:endParaRPr lang="en-US" sz="1400" b="1" dirty="0" smtClean="0"/>
          </a:p>
          <a:p>
            <a:pPr marL="82296" lvl="0" indent="0">
              <a:buNone/>
            </a:pPr>
            <a:r>
              <a:rPr lang="en-US" sz="1400" b="1" dirty="0" smtClean="0"/>
              <a:t>	</a:t>
            </a:r>
            <a:endParaRPr lang="en-US" sz="1400" dirty="0"/>
          </a:p>
          <a:p>
            <a:endParaRPr lang="en-US" sz="1400" b="1" dirty="0"/>
          </a:p>
          <a:p>
            <a:pPr marL="82296" indent="0">
              <a:buNone/>
            </a:pPr>
            <a:endParaRPr lang="en-US" sz="1400" dirty="0"/>
          </a:p>
          <a:p>
            <a:pPr marL="684212" lvl="1" indent="-457200">
              <a:buClr>
                <a:schemeClr val="tx2"/>
              </a:buClr>
              <a:buFont typeface="Arial" panose="020B0604020202020204" pitchFamily="34" charset="0"/>
              <a:buChar char="•"/>
            </a:pPr>
            <a:endParaRPr lang="en-US" sz="1800" i="1"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a:solidFill>
                <a:srgbClr val="C00000"/>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152400"/>
            <a:ext cx="7498080" cy="780685"/>
          </a:xfrm>
        </p:spPr>
        <p:txBody>
          <a:bodyPr>
            <a:normAutofit fontScale="90000"/>
          </a:bodyPr>
          <a:lstStyle/>
          <a:p>
            <a:r>
              <a:rPr lang="en-US" sz="2400" dirty="0" smtClean="0"/>
              <a:t>Training - Proposed Upcoming Training Offerings (webinars)</a:t>
            </a:r>
            <a:endParaRPr lang="en-US" sz="2400" dirty="0"/>
          </a:p>
        </p:txBody>
      </p:sp>
      <p:sp>
        <p:nvSpPr>
          <p:cNvPr id="5" name="Rectangle 4"/>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967704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64920" y="1066800"/>
            <a:ext cx="7193280" cy="5638800"/>
          </a:xfrm>
        </p:spPr>
        <p:txBody>
          <a:bodyPr>
            <a:noAutofit/>
          </a:bodyPr>
          <a:lstStyle/>
          <a:p>
            <a:pPr marL="82296" indent="0">
              <a:buNone/>
            </a:pPr>
            <a:r>
              <a:rPr lang="en-US" sz="1400" b="1" dirty="0" smtClean="0"/>
              <a:t>Early 2018</a:t>
            </a:r>
            <a:r>
              <a:rPr lang="en-US" sz="1400" b="1" dirty="0"/>
              <a:t>	 </a:t>
            </a:r>
            <a:r>
              <a:rPr lang="en-US" sz="1400" b="1" u="sng" dirty="0"/>
              <a:t>LPA Consultant – New Policy Changes &amp; Evaluation/Approval Process</a:t>
            </a:r>
            <a:r>
              <a:rPr lang="en-US" sz="1400" b="1" dirty="0"/>
              <a:t> </a:t>
            </a:r>
            <a:endParaRPr lang="en-US" sz="1400" dirty="0"/>
          </a:p>
          <a:p>
            <a:pPr marL="82296" indent="0">
              <a:buNone/>
            </a:pPr>
            <a:r>
              <a:rPr lang="en-US" sz="1400" b="1" dirty="0"/>
              <a:t>1 HR Webinar</a:t>
            </a:r>
            <a:endParaRPr lang="en-US" sz="1400" dirty="0"/>
          </a:p>
          <a:p>
            <a:pPr marL="82296" indent="0">
              <a:buNone/>
            </a:pPr>
            <a:r>
              <a:rPr lang="en-US" sz="1400" b="1" dirty="0"/>
              <a:t>Overview:</a:t>
            </a:r>
            <a:r>
              <a:rPr lang="en-US" sz="1400" dirty="0"/>
              <a:t> This webinar will go over the revised LPA RE manual language in </a:t>
            </a:r>
            <a:r>
              <a:rPr lang="en-US" sz="1400" b="1" u="sng" dirty="0"/>
              <a:t>Chapter 2.2 Minimum Qualifications for R/W Personnel</a:t>
            </a:r>
            <a:r>
              <a:rPr lang="en-US" sz="1400" dirty="0"/>
              <a:t> and how it will affect existing approved consultants and new consultants looking to get approved. It will go into detail the new evaluation policy and requirements.</a:t>
            </a:r>
          </a:p>
          <a:p>
            <a:pPr marL="82296" indent="0">
              <a:buNone/>
            </a:pPr>
            <a:r>
              <a:rPr lang="en-US" sz="1400" b="1" dirty="0"/>
              <a:t>Speaker(s):</a:t>
            </a:r>
            <a:r>
              <a:rPr lang="en-US" sz="1400" dirty="0"/>
              <a:t> </a:t>
            </a:r>
            <a:r>
              <a:rPr lang="en-US" sz="1400" dirty="0" err="1"/>
              <a:t>WisDOT</a:t>
            </a:r>
            <a:r>
              <a:rPr lang="en-US" sz="1400" dirty="0"/>
              <a:t> LPA RE Staff</a:t>
            </a:r>
          </a:p>
          <a:p>
            <a:pPr marL="82296" indent="0">
              <a:buNone/>
            </a:pPr>
            <a:r>
              <a:rPr lang="en-US" sz="1400" b="1" dirty="0"/>
              <a:t>Target Audience: </a:t>
            </a:r>
            <a:r>
              <a:rPr lang="en-US" sz="1400" dirty="0"/>
              <a:t>Local Program Agency (LPA) staff, LPA consultants. </a:t>
            </a:r>
            <a:r>
              <a:rPr lang="en-US" sz="1400" dirty="0" err="1"/>
              <a:t>WisDOT</a:t>
            </a:r>
            <a:r>
              <a:rPr lang="en-US" sz="1400" dirty="0"/>
              <a:t> staff involved in the LP</a:t>
            </a:r>
          </a:p>
          <a:p>
            <a:pPr marL="82296" indent="0">
              <a:buNone/>
            </a:pPr>
            <a:r>
              <a:rPr lang="en-US" sz="1400" b="1" dirty="0"/>
              <a:t> </a:t>
            </a:r>
            <a:endParaRPr lang="en-US" sz="1400" dirty="0"/>
          </a:p>
          <a:p>
            <a:pPr marL="82296" indent="0">
              <a:buNone/>
            </a:pPr>
            <a:r>
              <a:rPr lang="en-US" sz="1400" b="1" dirty="0" smtClean="0"/>
              <a:t>TBD</a:t>
            </a:r>
            <a:r>
              <a:rPr lang="en-US" sz="1400" b="1" dirty="0"/>
              <a:t>	</a:t>
            </a:r>
            <a:r>
              <a:rPr lang="en-US" sz="1400" b="1" u="sng" dirty="0"/>
              <a:t>Real Estate Program Manual (REPM) and LPA RE Manual UPDATES</a:t>
            </a:r>
            <a:r>
              <a:rPr lang="en-US" sz="1400" b="1" dirty="0"/>
              <a:t> </a:t>
            </a:r>
            <a:endParaRPr lang="en-US" sz="1400" dirty="0"/>
          </a:p>
          <a:p>
            <a:pPr marL="82296" indent="0">
              <a:buNone/>
            </a:pPr>
            <a:r>
              <a:rPr lang="en-US" sz="1400" b="1" dirty="0"/>
              <a:t>2 HR Webinar</a:t>
            </a:r>
            <a:endParaRPr lang="en-US" sz="1400" dirty="0"/>
          </a:p>
          <a:p>
            <a:pPr marL="82296" indent="0">
              <a:buNone/>
            </a:pPr>
            <a:r>
              <a:rPr lang="en-US" sz="1400" b="1" dirty="0"/>
              <a:t>Overview:</a:t>
            </a:r>
            <a:r>
              <a:rPr lang="en-US" sz="1400" dirty="0"/>
              <a:t> This webinar will go into detail over new and revised policies and requirements (i.e. partial release, license agreements, relocation, consultants, RFPs, existing ROW vs ROW bought in anticipation, etc.).</a:t>
            </a:r>
          </a:p>
          <a:p>
            <a:pPr marL="82296" indent="0">
              <a:buNone/>
            </a:pPr>
            <a:r>
              <a:rPr lang="en-US" sz="1400" b="1" dirty="0"/>
              <a:t>Speaker(s):</a:t>
            </a:r>
            <a:r>
              <a:rPr lang="en-US" sz="1400" dirty="0"/>
              <a:t> </a:t>
            </a:r>
            <a:r>
              <a:rPr lang="en-US" sz="1400" dirty="0" err="1"/>
              <a:t>WisDOT</a:t>
            </a:r>
            <a:r>
              <a:rPr lang="en-US" sz="1400" dirty="0"/>
              <a:t> LPA RE Staff</a:t>
            </a:r>
          </a:p>
          <a:p>
            <a:pPr marL="82296" indent="0">
              <a:buNone/>
            </a:pPr>
            <a:r>
              <a:rPr lang="en-US" sz="1400" b="1" dirty="0"/>
              <a:t>Target Audience:</a:t>
            </a:r>
            <a:r>
              <a:rPr lang="en-US" sz="1400" dirty="0"/>
              <a:t> </a:t>
            </a:r>
            <a:r>
              <a:rPr lang="en-US" sz="1400" dirty="0" err="1"/>
              <a:t>WisDOT</a:t>
            </a:r>
            <a:r>
              <a:rPr lang="en-US" sz="1400" dirty="0"/>
              <a:t> Local Program staff and associated RE </a:t>
            </a:r>
            <a:r>
              <a:rPr lang="en-US" sz="1400" dirty="0" smtClean="0"/>
              <a:t>staff, </a:t>
            </a:r>
            <a:r>
              <a:rPr lang="en-US" sz="1400" dirty="0"/>
              <a:t>Local Program Agency (LPA) staff, and LPA </a:t>
            </a:r>
            <a:r>
              <a:rPr lang="en-US" sz="1400" dirty="0" smtClean="0"/>
              <a:t>consultants.</a:t>
            </a:r>
            <a:endParaRPr lang="en-US" sz="1400" dirty="0"/>
          </a:p>
          <a:p>
            <a:pPr marL="82296" indent="0">
              <a:buNone/>
            </a:pPr>
            <a:r>
              <a:rPr lang="en-US" sz="1400" dirty="0"/>
              <a:t> </a:t>
            </a:r>
          </a:p>
          <a:p>
            <a:endParaRPr lang="en-US" sz="1400" b="1" dirty="0"/>
          </a:p>
          <a:p>
            <a:pPr marL="82296" indent="0">
              <a:buNone/>
            </a:pPr>
            <a:endParaRPr lang="en-US" sz="1400" dirty="0"/>
          </a:p>
          <a:p>
            <a:pPr marL="684212" lvl="1" indent="-457200">
              <a:buClr>
                <a:schemeClr val="tx2"/>
              </a:buClr>
              <a:buFont typeface="Arial" panose="020B0604020202020204" pitchFamily="34" charset="0"/>
              <a:buChar char="•"/>
            </a:pPr>
            <a:endParaRPr lang="en-US" sz="1800" i="1"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a:solidFill>
                <a:srgbClr val="C00000"/>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152400"/>
            <a:ext cx="7498080" cy="780685"/>
          </a:xfrm>
        </p:spPr>
        <p:txBody>
          <a:bodyPr>
            <a:normAutofit fontScale="90000"/>
          </a:bodyPr>
          <a:lstStyle/>
          <a:p>
            <a:r>
              <a:rPr lang="en-US" sz="2400" dirty="0" smtClean="0"/>
              <a:t>Training - Proposed Upcoming Training Offerings (webinars)</a:t>
            </a:r>
            <a:endParaRPr lang="en-US" sz="2400" dirty="0"/>
          </a:p>
        </p:txBody>
      </p:sp>
      <p:sp>
        <p:nvSpPr>
          <p:cNvPr id="5" name="Rectangle 4"/>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3843858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64920" y="914400"/>
            <a:ext cx="7193280" cy="5638800"/>
          </a:xfrm>
        </p:spPr>
        <p:txBody>
          <a:bodyPr>
            <a:noAutofit/>
          </a:bodyPr>
          <a:lstStyle/>
          <a:p>
            <a:pPr marL="82296" indent="0">
              <a:buNone/>
            </a:pPr>
            <a:r>
              <a:rPr lang="en-US" sz="1400" b="1" dirty="0" smtClean="0"/>
              <a:t>TBD</a:t>
            </a:r>
            <a:r>
              <a:rPr lang="en-US" sz="1400" b="1" dirty="0"/>
              <a:t>	</a:t>
            </a:r>
            <a:r>
              <a:rPr lang="en-US" sz="1400" b="1" u="sng" dirty="0" smtClean="0"/>
              <a:t>Introduction </a:t>
            </a:r>
            <a:r>
              <a:rPr lang="en-US" sz="1400" b="1" u="sng" dirty="0"/>
              <a:t>to READS for the Local Program &amp; Connecting Hwy</a:t>
            </a:r>
            <a:r>
              <a:rPr lang="en-US" sz="1400" b="1" dirty="0"/>
              <a:t> </a:t>
            </a:r>
            <a:endParaRPr lang="en-US" sz="1400" dirty="0"/>
          </a:p>
          <a:p>
            <a:pPr marL="82296" indent="0">
              <a:buNone/>
            </a:pPr>
            <a:r>
              <a:rPr lang="en-US" sz="1400" b="1" dirty="0"/>
              <a:t>1 HR Webinar</a:t>
            </a:r>
            <a:endParaRPr lang="en-US" sz="1400" dirty="0"/>
          </a:p>
          <a:p>
            <a:pPr marL="82296" indent="0">
              <a:buNone/>
            </a:pPr>
            <a:r>
              <a:rPr lang="en-US" sz="1400" b="1" dirty="0"/>
              <a:t>Overview:</a:t>
            </a:r>
            <a:r>
              <a:rPr lang="en-US" sz="1400" dirty="0"/>
              <a:t> This webinar will be a general overview of what READS is and how it is going to be used in the Local Program. It is intended to demonstrate to LPAs interested in participating in the pilot program how READS will be used, the benefits to a project. It will illustrate to </a:t>
            </a:r>
            <a:r>
              <a:rPr lang="en-US" sz="1400" dirty="0" err="1"/>
              <a:t>WisDOT</a:t>
            </a:r>
            <a:r>
              <a:rPr lang="en-US" sz="1400" dirty="0"/>
              <a:t> Local Program staff and its MCs how oversight will be positively affected.</a:t>
            </a:r>
          </a:p>
          <a:p>
            <a:pPr marL="82296" indent="0">
              <a:buNone/>
            </a:pPr>
            <a:r>
              <a:rPr lang="en-US" sz="1400" b="1" dirty="0"/>
              <a:t>Speaker(s):</a:t>
            </a:r>
            <a:r>
              <a:rPr lang="en-US" sz="1400" dirty="0"/>
              <a:t> </a:t>
            </a:r>
            <a:r>
              <a:rPr lang="en-US" sz="1400" dirty="0" err="1"/>
              <a:t>WisDOT</a:t>
            </a:r>
            <a:r>
              <a:rPr lang="en-US" sz="1400" dirty="0"/>
              <a:t> – Drew Kottke, Camille Wilcox; LPA RE staff; and Teresa McClung?</a:t>
            </a:r>
          </a:p>
          <a:p>
            <a:pPr marL="82296" indent="0">
              <a:buNone/>
            </a:pPr>
            <a:r>
              <a:rPr lang="en-US" sz="1400" b="1" dirty="0"/>
              <a:t>Target Audience: </a:t>
            </a:r>
            <a:r>
              <a:rPr lang="en-US" sz="1400" dirty="0" err="1"/>
              <a:t>WisDOT</a:t>
            </a:r>
            <a:r>
              <a:rPr lang="en-US" sz="1400" b="1" dirty="0"/>
              <a:t> </a:t>
            </a:r>
            <a:r>
              <a:rPr lang="en-US" sz="1400" dirty="0"/>
              <a:t>Local Program and connecting highway staff; LPA staff  &amp; </a:t>
            </a:r>
            <a:r>
              <a:rPr lang="en-US" sz="1400" dirty="0" err="1"/>
              <a:t>WisDOT</a:t>
            </a:r>
            <a:r>
              <a:rPr lang="en-US" sz="1400" dirty="0"/>
              <a:t> regional offices who have an upcoming project and is interested in participating in the pilot program; and LPA </a:t>
            </a:r>
            <a:r>
              <a:rPr lang="en-US" sz="1400" dirty="0" smtClean="0"/>
              <a:t>consultants</a:t>
            </a:r>
          </a:p>
          <a:p>
            <a:pPr marL="82296" indent="0">
              <a:buNone/>
            </a:pPr>
            <a:r>
              <a:rPr lang="en-US" sz="1400" dirty="0"/>
              <a:t> </a:t>
            </a:r>
            <a:r>
              <a:rPr lang="en-US" sz="1400" b="1" dirty="0"/>
              <a:t> </a:t>
            </a:r>
            <a:endParaRPr lang="en-US" sz="1400" dirty="0"/>
          </a:p>
          <a:p>
            <a:pPr marL="82296" indent="0">
              <a:buNone/>
            </a:pPr>
            <a:r>
              <a:rPr lang="en-US" sz="1400" b="1" dirty="0" smtClean="0"/>
              <a:t>TBD 	</a:t>
            </a:r>
            <a:r>
              <a:rPr lang="en-US" sz="1400" b="1" u="sng" dirty="0" smtClean="0"/>
              <a:t>READS </a:t>
            </a:r>
            <a:r>
              <a:rPr lang="en-US" sz="1400" b="1" u="sng" dirty="0"/>
              <a:t>Training for the Local Program &amp; Connecting Hwy– Pilot Projects</a:t>
            </a:r>
            <a:r>
              <a:rPr lang="en-US" sz="1400" b="1" dirty="0"/>
              <a:t> </a:t>
            </a:r>
            <a:endParaRPr lang="en-US" sz="1400" dirty="0"/>
          </a:p>
          <a:p>
            <a:pPr marL="82296" indent="0">
              <a:buNone/>
            </a:pPr>
            <a:r>
              <a:rPr lang="en-US" sz="1400" b="1" dirty="0"/>
              <a:t>2 – 4 HR TRAINING ON LOCATION</a:t>
            </a:r>
            <a:endParaRPr lang="en-US" sz="1400" dirty="0"/>
          </a:p>
          <a:p>
            <a:pPr marL="82296" indent="0">
              <a:buNone/>
            </a:pPr>
            <a:r>
              <a:rPr lang="en-US" sz="1400" b="1" dirty="0"/>
              <a:t>Overview:</a:t>
            </a:r>
            <a:r>
              <a:rPr lang="en-US" sz="1400" dirty="0"/>
              <a:t> This is personalized READS training intended to be taught in person at the closest </a:t>
            </a:r>
            <a:r>
              <a:rPr lang="en-US" sz="1400" dirty="0" err="1"/>
              <a:t>WisDOT</a:t>
            </a:r>
            <a:r>
              <a:rPr lang="en-US" sz="1400" dirty="0"/>
              <a:t> region office to the LPA. The intention is to have a pilot project in each of the five regions – either an LPA project or a connecting highway project. Note, this should be a project billable task (?)</a:t>
            </a:r>
          </a:p>
          <a:p>
            <a:pPr marL="82296" indent="0">
              <a:buNone/>
            </a:pPr>
            <a:r>
              <a:rPr lang="en-US" sz="1400" b="1" dirty="0"/>
              <a:t>Speaker(s):</a:t>
            </a:r>
            <a:r>
              <a:rPr lang="en-US" sz="1400" dirty="0"/>
              <a:t> </a:t>
            </a:r>
            <a:r>
              <a:rPr lang="en-US" sz="1400" dirty="0" err="1"/>
              <a:t>WisDOT</a:t>
            </a:r>
            <a:r>
              <a:rPr lang="en-US" sz="1400" dirty="0"/>
              <a:t> – Camille Wilcox and LPA RE Staff</a:t>
            </a:r>
          </a:p>
          <a:p>
            <a:pPr marL="82296" indent="0">
              <a:buNone/>
            </a:pPr>
            <a:r>
              <a:rPr lang="en-US" sz="1400" b="1" dirty="0"/>
              <a:t>Target Audience: </a:t>
            </a:r>
            <a:r>
              <a:rPr lang="en-US" sz="1400" dirty="0"/>
              <a:t>The participating LPA and LPA </a:t>
            </a:r>
            <a:r>
              <a:rPr lang="en-US" sz="1400" dirty="0" smtClean="0"/>
              <a:t>consultant, </a:t>
            </a:r>
            <a:r>
              <a:rPr lang="en-US" sz="1400" dirty="0"/>
              <a:t>and </a:t>
            </a:r>
            <a:r>
              <a:rPr lang="en-US" sz="1400" dirty="0" err="1"/>
              <a:t>WisDOT</a:t>
            </a:r>
            <a:r>
              <a:rPr lang="en-US" sz="1400" dirty="0"/>
              <a:t> LPA RE Coordinator.</a:t>
            </a:r>
          </a:p>
          <a:p>
            <a:pPr marL="82296" indent="0">
              <a:buNone/>
            </a:pPr>
            <a:r>
              <a:rPr lang="en-US" sz="1400" dirty="0"/>
              <a:t> </a:t>
            </a:r>
          </a:p>
          <a:p>
            <a:pPr marL="0" indent="0">
              <a:spcBef>
                <a:spcPts val="0"/>
              </a:spcBef>
              <a:buClrTx/>
              <a:buSzTx/>
              <a:buNone/>
              <a:defRPr/>
            </a:pPr>
            <a:endParaRPr lang="en-US" sz="1400" dirty="0"/>
          </a:p>
          <a:p>
            <a:endParaRPr lang="en-US" sz="1400" b="1" dirty="0"/>
          </a:p>
          <a:p>
            <a:pPr marL="82296" indent="0">
              <a:buNone/>
            </a:pPr>
            <a:endParaRPr lang="en-US" sz="1400" dirty="0"/>
          </a:p>
          <a:p>
            <a:pPr marL="684212" lvl="1" indent="-457200">
              <a:buClr>
                <a:schemeClr val="tx2"/>
              </a:buClr>
              <a:buFont typeface="Arial" panose="020B0604020202020204" pitchFamily="34" charset="0"/>
              <a:buChar char="•"/>
            </a:pPr>
            <a:endParaRPr lang="en-US" sz="1800" i="1"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a:solidFill>
                <a:srgbClr val="C00000"/>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152400"/>
            <a:ext cx="7498080" cy="780685"/>
          </a:xfrm>
        </p:spPr>
        <p:txBody>
          <a:bodyPr>
            <a:normAutofit fontScale="90000"/>
          </a:bodyPr>
          <a:lstStyle/>
          <a:p>
            <a:r>
              <a:rPr lang="en-US" sz="2400" dirty="0" smtClean="0"/>
              <a:t>Training - Proposed Upcoming Training Offerings (webinars)</a:t>
            </a:r>
            <a:endParaRPr lang="en-US" sz="2400" dirty="0"/>
          </a:p>
        </p:txBody>
      </p:sp>
      <p:sp>
        <p:nvSpPr>
          <p:cNvPr id="5" name="Rectangle 4"/>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318983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64920" y="914400"/>
            <a:ext cx="7193280" cy="5638800"/>
          </a:xfrm>
        </p:spPr>
        <p:txBody>
          <a:bodyPr>
            <a:noAutofit/>
          </a:bodyPr>
          <a:lstStyle/>
          <a:p>
            <a:pPr marL="82296" indent="0">
              <a:buNone/>
            </a:pPr>
            <a:r>
              <a:rPr lang="en-US" sz="1400" b="1" dirty="0" smtClean="0"/>
              <a:t>Various </a:t>
            </a:r>
            <a:r>
              <a:rPr lang="en-US" sz="1400" b="1" dirty="0"/>
              <a:t>TBD	</a:t>
            </a:r>
            <a:r>
              <a:rPr lang="en-US" sz="1400" b="1" u="sng" dirty="0"/>
              <a:t>Connecting Hwy Training for </a:t>
            </a:r>
            <a:r>
              <a:rPr lang="en-US" sz="1400" b="1" u="sng" dirty="0" err="1"/>
              <a:t>WisDOT</a:t>
            </a:r>
            <a:r>
              <a:rPr lang="en-US" sz="1400" b="1" u="sng" dirty="0"/>
              <a:t> Staff</a:t>
            </a:r>
            <a:r>
              <a:rPr lang="en-US" sz="1400" b="1" dirty="0"/>
              <a:t> </a:t>
            </a:r>
            <a:endParaRPr lang="en-US" sz="1400" dirty="0"/>
          </a:p>
          <a:p>
            <a:pPr marL="82296" indent="0">
              <a:buNone/>
            </a:pPr>
            <a:r>
              <a:rPr lang="en-US" sz="1400" b="1" dirty="0"/>
              <a:t>2 – 4 HR TRAINING ON LOCATION</a:t>
            </a:r>
            <a:endParaRPr lang="en-US" sz="1400" dirty="0"/>
          </a:p>
          <a:p>
            <a:pPr marL="82296" indent="0">
              <a:buNone/>
            </a:pPr>
            <a:r>
              <a:rPr lang="en-US" sz="1400" b="1" dirty="0"/>
              <a:t>Overview:</a:t>
            </a:r>
            <a:r>
              <a:rPr lang="en-US" sz="1400" dirty="0"/>
              <a:t> This training will be held at each </a:t>
            </a:r>
            <a:r>
              <a:rPr lang="en-US" sz="1400" dirty="0" err="1"/>
              <a:t>WisDOT</a:t>
            </a:r>
            <a:r>
              <a:rPr lang="en-US" sz="1400" dirty="0"/>
              <a:t> office who is or is thinking about using its staff to acquired ROW on connecting highway projects (CH). This hand-on training will involve reviewing the differences between traditional projects and CH projects, tasks, requirements, process, etc.</a:t>
            </a:r>
          </a:p>
          <a:p>
            <a:pPr marL="82296" indent="0">
              <a:buNone/>
            </a:pPr>
            <a:r>
              <a:rPr lang="en-US" sz="1400" b="1" dirty="0"/>
              <a:t>Speaker(s):</a:t>
            </a:r>
            <a:r>
              <a:rPr lang="en-US" sz="1400" dirty="0"/>
              <a:t> </a:t>
            </a:r>
            <a:r>
              <a:rPr lang="en-US" sz="1400" dirty="0" err="1"/>
              <a:t>WisDOT</a:t>
            </a:r>
            <a:r>
              <a:rPr lang="en-US" sz="1400" dirty="0"/>
              <a:t> LPA RE Regional Coordinator and KP</a:t>
            </a:r>
          </a:p>
          <a:p>
            <a:pPr marL="82296" indent="0">
              <a:buNone/>
            </a:pPr>
            <a:r>
              <a:rPr lang="en-US" sz="1400" b="1" dirty="0"/>
              <a:t>Target Audience: </a:t>
            </a:r>
            <a:r>
              <a:rPr lang="en-US" sz="1400" dirty="0" err="1"/>
              <a:t>WisDOT</a:t>
            </a:r>
            <a:r>
              <a:rPr lang="en-US" sz="1400" dirty="0"/>
              <a:t> RE Staff who are or will be involved in CH projects</a:t>
            </a:r>
          </a:p>
          <a:p>
            <a:pPr marL="82296" indent="0">
              <a:buNone/>
            </a:pPr>
            <a:r>
              <a:rPr lang="en-US" sz="1400" dirty="0">
                <a:solidFill>
                  <a:schemeClr val="tx1"/>
                </a:solidFill>
              </a:rPr>
              <a:t> </a:t>
            </a:r>
          </a:p>
          <a:p>
            <a:pPr marL="82296" indent="0">
              <a:buNone/>
            </a:pPr>
            <a:r>
              <a:rPr lang="en-US" sz="1400" b="1" dirty="0">
                <a:solidFill>
                  <a:schemeClr val="tx2"/>
                </a:solidFill>
              </a:rPr>
              <a:t>12/12/17	</a:t>
            </a:r>
            <a:r>
              <a:rPr lang="en-US" sz="1400" b="1" dirty="0" smtClean="0">
                <a:solidFill>
                  <a:schemeClr val="tx2"/>
                </a:solidFill>
              </a:rPr>
              <a:t>                       </a:t>
            </a:r>
            <a:r>
              <a:rPr lang="en-US" sz="1400" b="1" u="sng" dirty="0" smtClean="0">
                <a:solidFill>
                  <a:schemeClr val="tx2"/>
                </a:solidFill>
              </a:rPr>
              <a:t>AASHTO </a:t>
            </a:r>
            <a:r>
              <a:rPr lang="en-US" sz="1400" b="1" u="sng" dirty="0">
                <a:solidFill>
                  <a:schemeClr val="tx2"/>
                </a:solidFill>
              </a:rPr>
              <a:t>Peer Exchange with SDOTs</a:t>
            </a:r>
            <a:r>
              <a:rPr lang="en-US" sz="1400" b="1" dirty="0">
                <a:solidFill>
                  <a:schemeClr val="tx2"/>
                </a:solidFill>
              </a:rPr>
              <a:t> </a:t>
            </a:r>
            <a:endParaRPr lang="en-US" sz="1400" dirty="0">
              <a:solidFill>
                <a:schemeClr val="tx2"/>
              </a:solidFill>
            </a:endParaRPr>
          </a:p>
          <a:p>
            <a:pPr marL="82296" indent="0">
              <a:buNone/>
            </a:pPr>
            <a:r>
              <a:rPr lang="en-US" sz="1400" b="1" dirty="0">
                <a:solidFill>
                  <a:srgbClr val="C00000"/>
                </a:solidFill>
              </a:rPr>
              <a:t>TO BE VERIFIED</a:t>
            </a:r>
            <a:r>
              <a:rPr lang="en-US" sz="1400" b="1" dirty="0">
                <a:solidFill>
                  <a:schemeClr val="tx1"/>
                </a:solidFill>
              </a:rPr>
              <a:t>	2 HR Webinar</a:t>
            </a:r>
            <a:endParaRPr lang="en-US" sz="1400" dirty="0">
              <a:solidFill>
                <a:schemeClr val="tx1"/>
              </a:solidFill>
            </a:endParaRPr>
          </a:p>
          <a:p>
            <a:pPr marL="82296" indent="0">
              <a:buNone/>
            </a:pPr>
            <a:r>
              <a:rPr lang="en-US" sz="1400" b="1" dirty="0"/>
              <a:t>Overview:</a:t>
            </a:r>
            <a:r>
              <a:rPr lang="en-US" sz="1400" dirty="0"/>
              <a:t> This webinar will be hosted by AASHTO using its webinar software. </a:t>
            </a:r>
            <a:r>
              <a:rPr lang="en-US" sz="1400" dirty="0" err="1"/>
              <a:t>WisDOT</a:t>
            </a:r>
            <a:r>
              <a:rPr lang="en-US" sz="1400" dirty="0"/>
              <a:t> will co-host and mediate. This meeting will include general topics that affect RE at the SDTOs but will also have LPA specific topics (</a:t>
            </a:r>
            <a:r>
              <a:rPr lang="en-US" sz="1400" dirty="0" smtClean="0"/>
              <a:t>TBD). </a:t>
            </a:r>
            <a:r>
              <a:rPr lang="en-US" sz="1400" dirty="0"/>
              <a:t>Some topics of interest are:</a:t>
            </a:r>
          </a:p>
          <a:p>
            <a:pPr marL="82296" lvl="0" indent="0">
              <a:buNone/>
            </a:pPr>
            <a:r>
              <a:rPr lang="en-US" sz="1400" b="1" dirty="0" smtClean="0"/>
              <a:t>	Are </a:t>
            </a:r>
            <a:r>
              <a:rPr lang="en-US" sz="1400" b="1" dirty="0"/>
              <a:t>SDOTs considering taking federal funds out of the LP?</a:t>
            </a:r>
            <a:endParaRPr lang="en-US" sz="1400" dirty="0"/>
          </a:p>
          <a:p>
            <a:pPr marL="82296" lvl="0" indent="0">
              <a:buNone/>
            </a:pPr>
            <a:r>
              <a:rPr lang="en-US" sz="1400" b="1" dirty="0" smtClean="0"/>
              <a:t>	How </a:t>
            </a:r>
            <a:r>
              <a:rPr lang="en-US" sz="1400" b="1" dirty="0"/>
              <a:t>are SDOT running their LPA – centrally located or regional staff?</a:t>
            </a:r>
            <a:endParaRPr lang="en-US" sz="1400" dirty="0"/>
          </a:p>
          <a:p>
            <a:pPr marL="82296" lvl="0" indent="0">
              <a:buNone/>
            </a:pPr>
            <a:r>
              <a:rPr lang="en-US" sz="1400" b="1" dirty="0" smtClean="0"/>
              <a:t>	How </a:t>
            </a:r>
            <a:r>
              <a:rPr lang="en-US" sz="1400" b="1" dirty="0"/>
              <a:t>is training conducted?</a:t>
            </a:r>
            <a:endParaRPr lang="en-US" sz="1400" dirty="0"/>
          </a:p>
          <a:p>
            <a:pPr marL="82296" lvl="0" indent="0">
              <a:buNone/>
            </a:pPr>
            <a:r>
              <a:rPr lang="en-US" sz="1400" b="1" dirty="0" smtClean="0"/>
              <a:t>	Working </a:t>
            </a:r>
            <a:r>
              <a:rPr lang="en-US" sz="1400" b="1" dirty="0"/>
              <a:t>with consultants</a:t>
            </a:r>
            <a:endParaRPr lang="en-US" sz="1400" dirty="0"/>
          </a:p>
          <a:p>
            <a:pPr marL="82296" lvl="0" indent="0">
              <a:buNone/>
            </a:pPr>
            <a:r>
              <a:rPr lang="en-US" sz="1400" b="1" dirty="0" smtClean="0"/>
              <a:t>	Partial </a:t>
            </a:r>
            <a:r>
              <a:rPr lang="en-US" sz="1400" b="1" dirty="0"/>
              <a:t>Release policy</a:t>
            </a:r>
            <a:endParaRPr lang="en-US" sz="1400" dirty="0"/>
          </a:p>
          <a:p>
            <a:pPr marL="82296" indent="0">
              <a:buNone/>
            </a:pPr>
            <a:r>
              <a:rPr lang="en-US" sz="1400" b="1" dirty="0"/>
              <a:t>Speaker(s):</a:t>
            </a:r>
            <a:r>
              <a:rPr lang="en-US" sz="1400" dirty="0"/>
              <a:t> </a:t>
            </a:r>
            <a:r>
              <a:rPr lang="en-US" sz="1400" dirty="0" err="1"/>
              <a:t>WisDOT</a:t>
            </a:r>
            <a:r>
              <a:rPr lang="en-US" sz="1400" dirty="0"/>
              <a:t> LPA RE Staff</a:t>
            </a:r>
          </a:p>
          <a:p>
            <a:pPr marL="82296" indent="0">
              <a:buNone/>
            </a:pPr>
            <a:r>
              <a:rPr lang="en-US" sz="1400" b="1" dirty="0"/>
              <a:t>Target Audience: </a:t>
            </a:r>
            <a:r>
              <a:rPr lang="en-US" sz="1400" dirty="0"/>
              <a:t>SDOTs</a:t>
            </a:r>
          </a:p>
          <a:p>
            <a:pPr marL="0" indent="0">
              <a:spcBef>
                <a:spcPts val="0"/>
              </a:spcBef>
              <a:buClrTx/>
              <a:buSzTx/>
              <a:buNone/>
              <a:defRPr/>
            </a:pPr>
            <a:endParaRPr lang="en-US" sz="1400" dirty="0"/>
          </a:p>
          <a:p>
            <a:endParaRPr lang="en-US" sz="1400" b="1" dirty="0"/>
          </a:p>
          <a:p>
            <a:pPr marL="82296" indent="0">
              <a:buNone/>
            </a:pPr>
            <a:endParaRPr lang="en-US" sz="1400" dirty="0"/>
          </a:p>
          <a:p>
            <a:pPr marL="684212" lvl="1" indent="-457200">
              <a:buClr>
                <a:schemeClr val="tx2"/>
              </a:buClr>
              <a:buFont typeface="Arial" panose="020B0604020202020204" pitchFamily="34" charset="0"/>
              <a:buChar char="•"/>
            </a:pPr>
            <a:endParaRPr lang="en-US" sz="1800" i="1"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a:solidFill>
                <a:srgbClr val="C00000"/>
              </a:solidFill>
            </a:endParaRPr>
          </a:p>
          <a:p>
            <a:pPr marL="227012" lvl="1" indent="0">
              <a:buClr>
                <a:schemeClr val="tx2"/>
              </a:buClr>
              <a:buNone/>
            </a:pPr>
            <a:endParaRPr lang="en-US" dirty="0">
              <a:solidFill>
                <a:schemeClr val="tx2"/>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a:p>
            <a:pPr marL="684212" lvl="1" indent="-457200">
              <a:buClr>
                <a:schemeClr val="tx2"/>
              </a:buClr>
              <a:buFont typeface="Arial" panose="020B0604020202020204" pitchFamily="34" charset="0"/>
              <a:buChar char="•"/>
            </a:pPr>
            <a:endParaRPr lang="en-US" i="1" dirty="0" smtClean="0">
              <a:solidFill>
                <a:srgbClr val="C00000"/>
              </a:solidFill>
            </a:endParaRPr>
          </a:p>
        </p:txBody>
      </p:sp>
      <p:sp>
        <p:nvSpPr>
          <p:cNvPr id="4" name="Title 1"/>
          <p:cNvSpPr>
            <a:spLocks noGrp="1"/>
          </p:cNvSpPr>
          <p:nvPr>
            <p:ph type="title"/>
          </p:nvPr>
        </p:nvSpPr>
        <p:spPr>
          <a:xfrm>
            <a:off x="1036320" y="152400"/>
            <a:ext cx="7498080" cy="780685"/>
          </a:xfrm>
        </p:spPr>
        <p:txBody>
          <a:bodyPr>
            <a:normAutofit fontScale="90000"/>
          </a:bodyPr>
          <a:lstStyle/>
          <a:p>
            <a:r>
              <a:rPr lang="en-US" sz="2400" dirty="0" smtClean="0"/>
              <a:t>Training - Proposed Upcoming Training Offerings (webinars)</a:t>
            </a:r>
            <a:endParaRPr lang="en-US" sz="2400" dirty="0"/>
          </a:p>
        </p:txBody>
      </p:sp>
      <p:sp>
        <p:nvSpPr>
          <p:cNvPr id="5" name="Rectangle 4"/>
          <p:cNvSpPr/>
          <p:nvPr/>
        </p:nvSpPr>
        <p:spPr>
          <a:xfrm rot="19529987">
            <a:off x="1898834" y="2544744"/>
            <a:ext cx="5346335" cy="2400657"/>
          </a:xfrm>
          <a:prstGeom prst="rect">
            <a:avLst/>
          </a:prstGeom>
          <a:noFill/>
        </p:spPr>
        <p:txBody>
          <a:bodyPr wrap="none" lIns="91440" tIns="45720" rIns="91440" bIns="45720">
            <a:spAutoFit/>
          </a:bodyPr>
          <a:lstStyle/>
          <a:p>
            <a:pPr algn="ctr"/>
            <a:r>
              <a:rPr lang="en-US" sz="15000" b="0" i="1" cap="none" spc="0" dirty="0" smtClean="0">
                <a:ln w="0"/>
                <a:solidFill>
                  <a:srgbClr val="C00000">
                    <a:alpha val="18000"/>
                  </a:srgbClr>
                </a:solidFill>
                <a:effectLst>
                  <a:outerShdw blurRad="50800" dist="50800" dir="5400000" algn="ctr" rotWithShape="0">
                    <a:srgbClr val="000000">
                      <a:alpha val="63000"/>
                    </a:srgbClr>
                  </a:outerShdw>
                </a:effectLst>
              </a:rPr>
              <a:t>DRAFT</a:t>
            </a:r>
            <a:endParaRPr lang="en-US" sz="15000" b="0" i="1" cap="none" spc="0" dirty="0">
              <a:ln w="0"/>
              <a:solidFill>
                <a:srgbClr val="C00000">
                  <a:alpha val="18000"/>
                </a:srgbClr>
              </a:solidFill>
              <a:effectLst>
                <a:outerShdw blurRad="50800" dist="50800" dir="5400000" algn="ctr" rotWithShape="0">
                  <a:srgbClr val="000000">
                    <a:alpha val="63000"/>
                  </a:srgbClr>
                </a:outerShdw>
              </a:effectLst>
            </a:endParaRPr>
          </a:p>
        </p:txBody>
      </p:sp>
    </p:spTree>
    <p:extLst>
      <p:ext uri="{BB962C8B-B14F-4D97-AF65-F5344CB8AC3E}">
        <p14:creationId xmlns:p14="http://schemas.microsoft.com/office/powerpoint/2010/main" val="988218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19200" y="-76200"/>
            <a:ext cx="7295444" cy="1165659"/>
          </a:xfrm>
        </p:spPr>
        <p:txBody>
          <a:bodyPr>
            <a:noAutofit/>
          </a:bodyPr>
          <a:lstStyle/>
          <a:p>
            <a:r>
              <a:rPr lang="en-US" sz="3600" b="1" dirty="0" smtClean="0">
                <a:solidFill>
                  <a:srgbClr val="C00000"/>
                </a:solidFill>
              </a:rPr>
              <a:t>Training</a:t>
            </a:r>
            <a:endParaRPr lang="en-US" sz="3600"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00200"/>
            <a:ext cx="6261234" cy="3462338"/>
          </a:xfrm>
          <a:prstGeom prst="rect">
            <a:avLst/>
          </a:prstGeom>
        </p:spPr>
      </p:pic>
    </p:spTree>
    <p:extLst>
      <p:ext uri="{BB962C8B-B14F-4D97-AF65-F5344CB8AC3E}">
        <p14:creationId xmlns:p14="http://schemas.microsoft.com/office/powerpoint/2010/main" val="2641979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4. suggestions</a:t>
            </a:r>
            <a:endParaRPr lang="en-US" dirty="0"/>
          </a:p>
        </p:txBody>
      </p:sp>
      <p:sp>
        <p:nvSpPr>
          <p:cNvPr id="7" name="Text Placeholder 6"/>
          <p:cNvSpPr>
            <a:spLocks noGrp="1"/>
          </p:cNvSpPr>
          <p:nvPr>
            <p:ph type="body" idx="1"/>
          </p:nvPr>
        </p:nvSpPr>
        <p:spPr/>
        <p:txBody>
          <a:bodyPr/>
          <a:lstStyle/>
          <a:p>
            <a:r>
              <a:rPr lang="en-US" dirty="0" smtClean="0"/>
              <a:t>Local Program in RE Oversight: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610" y="3214688"/>
            <a:ext cx="3771900" cy="2381250"/>
          </a:xfrm>
          <a:prstGeom prst="rect">
            <a:avLst/>
          </a:prstGeom>
        </p:spPr>
      </p:pic>
    </p:spTree>
    <p:extLst>
      <p:ext uri="{BB962C8B-B14F-4D97-AF65-F5344CB8AC3E}">
        <p14:creationId xmlns:p14="http://schemas.microsoft.com/office/powerpoint/2010/main" val="301493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11197888"/>
              </p:ext>
            </p:extLst>
          </p:nvPr>
        </p:nvGraphicFramePr>
        <p:xfrm>
          <a:off x="1828800" y="1143000"/>
          <a:ext cx="7924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flipH="1">
            <a:off x="5715000" y="4646474"/>
            <a:ext cx="1219200" cy="0"/>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5257800" y="1828800"/>
            <a:ext cx="152400"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3962400"/>
            <a:ext cx="381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43000" y="3048000"/>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43000" y="2667000"/>
            <a:ext cx="304800" cy="228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8" name="TextBox 17"/>
          <p:cNvSpPr txBox="1"/>
          <p:nvPr/>
        </p:nvSpPr>
        <p:spPr>
          <a:xfrm>
            <a:off x="1447800" y="2697540"/>
            <a:ext cx="2667000" cy="1754326"/>
          </a:xfrm>
          <a:prstGeom prst="rect">
            <a:avLst/>
          </a:prstGeom>
          <a:noFill/>
        </p:spPr>
        <p:txBody>
          <a:bodyPr wrap="square" rtlCol="0">
            <a:spAutoFit/>
          </a:bodyPr>
          <a:lstStyle/>
          <a:p>
            <a:r>
              <a:rPr lang="en-US" sz="1200" dirty="0" smtClean="0"/>
              <a:t>= Local Public Agency (LPA)</a:t>
            </a:r>
          </a:p>
          <a:p>
            <a:endParaRPr lang="en-US" sz="1200" dirty="0" smtClean="0"/>
          </a:p>
          <a:p>
            <a:r>
              <a:rPr lang="en-US" sz="1200" dirty="0" smtClean="0"/>
              <a:t>= Real Estate (RE) related</a:t>
            </a:r>
          </a:p>
          <a:p>
            <a:endParaRPr lang="en-US" sz="1200" dirty="0" smtClean="0"/>
          </a:p>
          <a:p>
            <a:r>
              <a:rPr lang="en-US" sz="1200" dirty="0" smtClean="0"/>
              <a:t>= Local Program (LP) – not RE related</a:t>
            </a:r>
          </a:p>
          <a:p>
            <a:endParaRPr lang="en-US" sz="1200" dirty="0" smtClean="0"/>
          </a:p>
          <a:p>
            <a:r>
              <a:rPr lang="en-US" sz="1200" dirty="0" smtClean="0"/>
              <a:t>= Additional lines of communication</a:t>
            </a:r>
          </a:p>
          <a:p>
            <a:endParaRPr lang="en-US" sz="1200" dirty="0" smtClean="0"/>
          </a:p>
          <a:p>
            <a:endParaRPr lang="en-US" sz="1200" dirty="0"/>
          </a:p>
        </p:txBody>
      </p:sp>
      <p:sp>
        <p:nvSpPr>
          <p:cNvPr id="19" name="Rectangle 18"/>
          <p:cNvSpPr/>
          <p:nvPr/>
        </p:nvSpPr>
        <p:spPr>
          <a:xfrm>
            <a:off x="1143000" y="3429000"/>
            <a:ext cx="304800" cy="2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971800" y="1600200"/>
            <a:ext cx="2609127" cy="1365813"/>
          </a:xfrm>
          <a:custGeom>
            <a:avLst/>
            <a:gdLst>
              <a:gd name="connsiteX0" fmla="*/ 754159 w 2571385"/>
              <a:gd name="connsiteY0" fmla="*/ 0 h 1365813"/>
              <a:gd name="connsiteX1" fmla="*/ 94402 w 2571385"/>
              <a:gd name="connsiteY1" fmla="*/ 960699 h 1365813"/>
              <a:gd name="connsiteX2" fmla="*/ 2571385 w 2571385"/>
              <a:gd name="connsiteY2" fmla="*/ 1365813 h 1365813"/>
            </a:gdLst>
            <a:ahLst/>
            <a:cxnLst>
              <a:cxn ang="0">
                <a:pos x="connsiteX0" y="connsiteY0"/>
              </a:cxn>
              <a:cxn ang="0">
                <a:pos x="connsiteX1" y="connsiteY1"/>
              </a:cxn>
              <a:cxn ang="0">
                <a:pos x="connsiteX2" y="connsiteY2"/>
              </a:cxn>
            </a:cxnLst>
            <a:rect l="l" t="t" r="r" b="b"/>
            <a:pathLst>
              <a:path w="2571385" h="1365813">
                <a:moveTo>
                  <a:pt x="754159" y="0"/>
                </a:moveTo>
                <a:cubicBezTo>
                  <a:pt x="272845" y="366532"/>
                  <a:pt x="-208469" y="733064"/>
                  <a:pt x="94402" y="960699"/>
                </a:cubicBezTo>
                <a:cubicBezTo>
                  <a:pt x="397273" y="1188334"/>
                  <a:pt x="2210641" y="1275145"/>
                  <a:pt x="2571385" y="1365813"/>
                </a:cubicBezTo>
              </a:path>
            </a:pathLst>
          </a:cu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020765" y="4631456"/>
            <a:ext cx="925974" cy="808645"/>
          </a:xfrm>
          <a:custGeom>
            <a:avLst/>
            <a:gdLst>
              <a:gd name="connsiteX0" fmla="*/ 0 w 925974"/>
              <a:gd name="connsiteY0" fmla="*/ 808645 h 808645"/>
              <a:gd name="connsiteX1" fmla="*/ 277792 w 925974"/>
              <a:gd name="connsiteY1" fmla="*/ 253060 h 808645"/>
              <a:gd name="connsiteX2" fmla="*/ 925974 w 925974"/>
              <a:gd name="connsiteY2" fmla="*/ 9992 h 808645"/>
            </a:gdLst>
            <a:ahLst/>
            <a:cxnLst>
              <a:cxn ang="0">
                <a:pos x="connsiteX0" y="connsiteY0"/>
              </a:cxn>
              <a:cxn ang="0">
                <a:pos x="connsiteX1" y="connsiteY1"/>
              </a:cxn>
              <a:cxn ang="0">
                <a:pos x="connsiteX2" y="connsiteY2"/>
              </a:cxn>
            </a:cxnLst>
            <a:rect l="l" t="t" r="r" b="b"/>
            <a:pathLst>
              <a:path w="925974" h="808645">
                <a:moveTo>
                  <a:pt x="0" y="808645"/>
                </a:moveTo>
                <a:cubicBezTo>
                  <a:pt x="61731" y="597407"/>
                  <a:pt x="123463" y="386169"/>
                  <a:pt x="277792" y="253060"/>
                </a:cubicBezTo>
                <a:cubicBezTo>
                  <a:pt x="432121" y="119951"/>
                  <a:pt x="875817" y="-42094"/>
                  <a:pt x="925974" y="9992"/>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990600" y="0"/>
            <a:ext cx="7295444" cy="1165659"/>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smtClean="0">
                <a:solidFill>
                  <a:srgbClr val="C00000"/>
                </a:solidFill>
              </a:rPr>
              <a:t>Lines of Communication</a:t>
            </a:r>
            <a:endParaRPr lang="en-US" sz="3600" dirty="0">
              <a:solidFill>
                <a:srgbClr val="C00000"/>
              </a:solidFill>
            </a:endParaRPr>
          </a:p>
        </p:txBody>
      </p:sp>
    </p:spTree>
    <p:extLst>
      <p:ext uri="{BB962C8B-B14F-4D97-AF65-F5344CB8AC3E}">
        <p14:creationId xmlns:p14="http://schemas.microsoft.com/office/powerpoint/2010/main" val="26620438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143000" y="381000"/>
            <a:ext cx="7620000" cy="3429000"/>
          </a:xfrm>
        </p:spPr>
        <p:txBody>
          <a:bodyPr>
            <a:noAutofit/>
          </a:bodyPr>
          <a:lstStyle/>
          <a:p>
            <a:pPr algn="ctr" eaLnBrk="1" hangingPunct="1"/>
            <a:r>
              <a:rPr lang="en-US" sz="6600" b="1" dirty="0" smtClean="0">
                <a:solidFill>
                  <a:srgbClr val="C00000"/>
                </a:solidFill>
              </a:rPr>
              <a:t>SUGGESTIONS FOR SAVINGS &amp;EFFICIENCIES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751937"/>
            <a:ext cx="6858000" cy="2527337"/>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77" y="304800"/>
            <a:ext cx="6446043" cy="1066800"/>
          </a:xfrm>
        </p:spPr>
        <p:txBody>
          <a:bodyPr>
            <a:noAutofit/>
          </a:bodyPr>
          <a:lstStyle/>
          <a:p>
            <a:pPr algn="ctr">
              <a:buNone/>
            </a:pPr>
            <a:r>
              <a:rPr lang="en-US" sz="9600" dirty="0" smtClean="0">
                <a:solidFill>
                  <a:srgbClr val="C00000"/>
                </a:solidFill>
                <a:latin typeface="Arial Black" panose="020B0A04020102020204" pitchFamily="34" charset="0"/>
              </a:rPr>
              <a:t>THANK</a:t>
            </a:r>
            <a:endParaRPr lang="en-US" sz="9600" dirty="0" smtClean="0">
              <a:solidFill>
                <a:srgbClr val="C00000"/>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78" y="1969965"/>
            <a:ext cx="3779043" cy="2830635"/>
          </a:xfrm>
          <a:prstGeom prst="rect">
            <a:avLst/>
          </a:prstGeom>
        </p:spPr>
      </p:pic>
      <p:sp>
        <p:nvSpPr>
          <p:cNvPr id="7" name="Content Placeholder 2"/>
          <p:cNvSpPr txBox="1">
            <a:spLocks/>
          </p:cNvSpPr>
          <p:nvPr/>
        </p:nvSpPr>
        <p:spPr>
          <a:xfrm>
            <a:off x="2857499" y="5029200"/>
            <a:ext cx="4191000" cy="1066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sz="9600" dirty="0" smtClean="0">
                <a:solidFill>
                  <a:srgbClr val="C00000"/>
                </a:solidFill>
                <a:latin typeface="Arial Black" panose="020B0A04020102020204" pitchFamily="34" charset="0"/>
              </a:rPr>
              <a:t>YOU!</a:t>
            </a:r>
            <a:endParaRPr lang="en-US" sz="9600" dirty="0" smtClean="0">
              <a:solidFill>
                <a:srgbClr val="C00000"/>
              </a:solidFill>
              <a:latin typeface="Arial Black" panose="020B0A04020102020204" pitchFamily="34" charset="0"/>
            </a:endParaRPr>
          </a:p>
        </p:txBody>
      </p:sp>
    </p:spTree>
    <p:extLst>
      <p:ext uri="{BB962C8B-B14F-4D97-AF65-F5344CB8AC3E}">
        <p14:creationId xmlns:p14="http://schemas.microsoft.com/office/powerpoint/2010/main" val="1768017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1555552"/>
            <a:ext cx="5943600" cy="4616648"/>
          </a:xfrm>
          <a:prstGeom prst="rect">
            <a:avLst/>
          </a:prstGeom>
          <a:noFill/>
        </p:spPr>
        <p:txBody>
          <a:bodyPr wrap="square" rtlCol="0">
            <a:spAutoFit/>
          </a:bodyPr>
          <a:lstStyle/>
          <a:p>
            <a:pPr indent="-274320">
              <a:tabLst>
                <a:tab pos="274320" algn="l"/>
              </a:tabLst>
            </a:pPr>
            <a:r>
              <a:rPr lang="en-US" sz="2400" b="1" dirty="0" smtClean="0">
                <a:solidFill>
                  <a:srgbClr val="C00000"/>
                </a:solidFill>
              </a:rPr>
              <a:t>SW Region</a:t>
            </a:r>
            <a:r>
              <a:rPr lang="en-US" sz="1400" b="1" dirty="0" smtClean="0">
                <a:solidFill>
                  <a:srgbClr val="C00000"/>
                </a:solidFill>
              </a:rPr>
              <a:t> (Madison &amp; La Crosse Offices)</a:t>
            </a:r>
            <a:endParaRPr lang="en-US" sz="1400" b="1" dirty="0">
              <a:solidFill>
                <a:srgbClr val="C00000"/>
              </a:solidFill>
            </a:endParaRPr>
          </a:p>
          <a:p>
            <a:pPr marL="457200" lvl="2" indent="-274320">
              <a:buFont typeface="Arial" panose="020B0604020202020204" pitchFamily="34" charset="0"/>
              <a:buChar char="•"/>
              <a:tabLst>
                <a:tab pos="274320" algn="l"/>
              </a:tabLst>
            </a:pPr>
            <a:r>
              <a:rPr lang="en-US" dirty="0">
                <a:solidFill>
                  <a:schemeClr val="tx2"/>
                </a:solidFill>
              </a:rPr>
              <a:t>Cindy Michalski, </a:t>
            </a:r>
            <a:r>
              <a:rPr lang="en-US" dirty="0" err="1">
                <a:solidFill>
                  <a:schemeClr val="tx2"/>
                </a:solidFill>
              </a:rPr>
              <a:t>WisDOT</a:t>
            </a:r>
            <a:r>
              <a:rPr lang="en-US" dirty="0">
                <a:solidFill>
                  <a:schemeClr val="tx2"/>
                </a:solidFill>
              </a:rPr>
              <a:t> LPA RE Coordinator</a:t>
            </a:r>
          </a:p>
          <a:p>
            <a:pPr marL="0" lvl="2" indent="457200">
              <a:tabLst>
                <a:tab pos="274320" algn="l"/>
              </a:tabLst>
            </a:pPr>
            <a:r>
              <a:rPr lang="en-US" sz="1200" dirty="0">
                <a:solidFill>
                  <a:schemeClr val="tx2"/>
                </a:solidFill>
              </a:rPr>
              <a:t>(715) 421-8350</a:t>
            </a:r>
          </a:p>
          <a:p>
            <a:pPr marL="0" lvl="2" indent="457200">
              <a:tabLst>
                <a:tab pos="274320" algn="l"/>
              </a:tabLst>
            </a:pPr>
            <a:r>
              <a:rPr lang="en-US" sz="1200" dirty="0">
                <a:solidFill>
                  <a:schemeClr val="tx2"/>
                </a:solidFill>
                <a:hlinkClick r:id="rId3"/>
              </a:rPr>
              <a:t>Cynthia.Michalski@dot.wi.gov</a:t>
            </a:r>
            <a:endParaRPr lang="en-US" sz="1200" dirty="0">
              <a:solidFill>
                <a:schemeClr val="tx2"/>
              </a:solidFill>
            </a:endParaRPr>
          </a:p>
          <a:p>
            <a:pPr marL="0" lvl="1">
              <a:lnSpc>
                <a:spcPct val="150000"/>
              </a:lnSpc>
              <a:tabLst>
                <a:tab pos="274320" algn="l"/>
              </a:tabLst>
            </a:pPr>
            <a:endParaRPr lang="en-US" dirty="0" smtClean="0">
              <a:solidFill>
                <a:schemeClr val="tx2"/>
              </a:solidFill>
            </a:endParaRPr>
          </a:p>
          <a:p>
            <a:pPr indent="-274320">
              <a:tabLst>
                <a:tab pos="274320" algn="l"/>
              </a:tabLst>
            </a:pPr>
            <a:r>
              <a:rPr lang="en-US" sz="2400" b="1" dirty="0" smtClean="0">
                <a:solidFill>
                  <a:srgbClr val="C00000"/>
                </a:solidFill>
              </a:rPr>
              <a:t>NC Region</a:t>
            </a:r>
            <a:r>
              <a:rPr lang="en-US" sz="1400" b="1" dirty="0">
                <a:solidFill>
                  <a:srgbClr val="C00000"/>
                </a:solidFill>
              </a:rPr>
              <a:t> </a:t>
            </a:r>
            <a:r>
              <a:rPr lang="en-US" sz="1400" b="1" dirty="0" smtClean="0">
                <a:solidFill>
                  <a:srgbClr val="C00000"/>
                </a:solidFill>
              </a:rPr>
              <a:t>(Wisconsin Rapids &amp; Rhinelander Offices</a:t>
            </a:r>
            <a:r>
              <a:rPr lang="en-US" sz="1400" b="1" dirty="0">
                <a:solidFill>
                  <a:srgbClr val="C00000"/>
                </a:solidFill>
              </a:rPr>
              <a:t>)</a:t>
            </a:r>
          </a:p>
          <a:p>
            <a:pPr marL="457200" lvl="2" indent="-274320">
              <a:buFont typeface="Arial" panose="020B0604020202020204" pitchFamily="34" charset="0"/>
              <a:buChar char="•"/>
              <a:tabLst>
                <a:tab pos="274320" algn="l"/>
              </a:tabLst>
            </a:pPr>
            <a:r>
              <a:rPr lang="en-US" dirty="0" smtClean="0">
                <a:solidFill>
                  <a:schemeClr val="tx2"/>
                </a:solidFill>
              </a:rPr>
              <a:t>Cindy Michalski, </a:t>
            </a:r>
            <a:r>
              <a:rPr lang="en-US" dirty="0" err="1" smtClean="0">
                <a:solidFill>
                  <a:schemeClr val="tx2"/>
                </a:solidFill>
              </a:rPr>
              <a:t>WisDOT</a:t>
            </a:r>
            <a:r>
              <a:rPr lang="en-US" dirty="0" smtClean="0">
                <a:solidFill>
                  <a:schemeClr val="tx2"/>
                </a:solidFill>
              </a:rPr>
              <a:t> LPA RE Coordinator</a:t>
            </a:r>
          </a:p>
          <a:p>
            <a:pPr marL="0" lvl="2" indent="457200">
              <a:tabLst>
                <a:tab pos="274320" algn="l"/>
              </a:tabLst>
            </a:pPr>
            <a:r>
              <a:rPr lang="en-US" sz="1200" dirty="0" smtClean="0">
                <a:solidFill>
                  <a:schemeClr val="tx2"/>
                </a:solidFill>
              </a:rPr>
              <a:t>(715) 421-8350</a:t>
            </a:r>
          </a:p>
          <a:p>
            <a:pPr marL="0" lvl="2" indent="457200">
              <a:tabLst>
                <a:tab pos="274320" algn="l"/>
              </a:tabLst>
            </a:pPr>
            <a:r>
              <a:rPr lang="en-US" sz="1200" dirty="0" smtClean="0">
                <a:hlinkClick r:id="rId3"/>
              </a:rPr>
              <a:t>Cynthia.Michalski@dot.wi.gov</a:t>
            </a:r>
            <a:endParaRPr lang="en-US" sz="1200" dirty="0" smtClean="0"/>
          </a:p>
          <a:p>
            <a:pPr marL="182880" lvl="2">
              <a:lnSpc>
                <a:spcPct val="150000"/>
              </a:lnSpc>
              <a:tabLst>
                <a:tab pos="274320" algn="l"/>
              </a:tabLst>
            </a:pPr>
            <a:endParaRPr lang="en-US" dirty="0">
              <a:solidFill>
                <a:schemeClr val="tx2"/>
              </a:solidFill>
            </a:endParaRPr>
          </a:p>
          <a:p>
            <a:pPr indent="-274320">
              <a:tabLst>
                <a:tab pos="274320" algn="l"/>
              </a:tabLst>
            </a:pPr>
            <a:endParaRPr lang="en-US" dirty="0" smtClean="0">
              <a:solidFill>
                <a:schemeClr val="tx2"/>
              </a:solidFill>
            </a:endParaRPr>
          </a:p>
          <a:p>
            <a:pPr indent="-274320">
              <a:tabLst>
                <a:tab pos="274320" algn="l"/>
              </a:tabLst>
            </a:pPr>
            <a:r>
              <a:rPr lang="en-US" sz="2400" b="1" dirty="0" smtClean="0">
                <a:solidFill>
                  <a:srgbClr val="C00000"/>
                </a:solidFill>
              </a:rPr>
              <a:t>NW Region</a:t>
            </a:r>
            <a:r>
              <a:rPr lang="en-US" sz="1400" b="1" dirty="0" smtClean="0">
                <a:solidFill>
                  <a:srgbClr val="C00000"/>
                </a:solidFill>
              </a:rPr>
              <a:t> (Eau Claire &amp; Superior Offices)</a:t>
            </a:r>
          </a:p>
          <a:p>
            <a:pPr marL="457200" lvl="2" indent="-274320">
              <a:buFont typeface="Arial" panose="020B0604020202020204" pitchFamily="34" charset="0"/>
              <a:buChar char="•"/>
              <a:tabLst>
                <a:tab pos="274320" algn="l"/>
              </a:tabLst>
            </a:pPr>
            <a:r>
              <a:rPr lang="en-US" dirty="0">
                <a:solidFill>
                  <a:schemeClr val="tx2"/>
                </a:solidFill>
              </a:rPr>
              <a:t>Cindy Michalski, </a:t>
            </a:r>
            <a:r>
              <a:rPr lang="en-US" dirty="0" err="1">
                <a:solidFill>
                  <a:schemeClr val="tx2"/>
                </a:solidFill>
              </a:rPr>
              <a:t>WisDOT</a:t>
            </a:r>
            <a:r>
              <a:rPr lang="en-US" dirty="0">
                <a:solidFill>
                  <a:schemeClr val="tx2"/>
                </a:solidFill>
              </a:rPr>
              <a:t> LPA RE Coordinator</a:t>
            </a:r>
          </a:p>
          <a:p>
            <a:pPr marL="0" lvl="2" indent="457200">
              <a:tabLst>
                <a:tab pos="274320" algn="l"/>
              </a:tabLst>
            </a:pPr>
            <a:r>
              <a:rPr lang="en-US" sz="1200" dirty="0" smtClean="0">
                <a:solidFill>
                  <a:schemeClr val="tx2"/>
                </a:solidFill>
              </a:rPr>
              <a:t>(</a:t>
            </a:r>
            <a:r>
              <a:rPr lang="en-US" sz="1200" dirty="0">
                <a:solidFill>
                  <a:schemeClr val="tx2"/>
                </a:solidFill>
              </a:rPr>
              <a:t>715) 421-8350</a:t>
            </a:r>
          </a:p>
          <a:p>
            <a:pPr marL="0" lvl="2" indent="457200">
              <a:tabLst>
                <a:tab pos="274320" algn="l"/>
              </a:tabLst>
            </a:pPr>
            <a:r>
              <a:rPr lang="en-US" sz="1200" dirty="0" smtClean="0">
                <a:solidFill>
                  <a:schemeClr val="tx2"/>
                </a:solidFill>
                <a:hlinkClick r:id="rId3"/>
              </a:rPr>
              <a:t>Cynthia.Michalski@dot.wi.gov</a:t>
            </a:r>
            <a:endParaRPr lang="en-US" sz="1200" dirty="0">
              <a:solidFill>
                <a:schemeClr val="tx2"/>
              </a:solidFill>
            </a:endParaRPr>
          </a:p>
          <a:p>
            <a:pPr indent="-274320">
              <a:tabLst>
                <a:tab pos="274320" algn="l"/>
              </a:tabLst>
            </a:pPr>
            <a:endParaRPr lang="en-US" sz="1200" dirty="0" smtClean="0"/>
          </a:p>
          <a:p>
            <a:pPr indent="-274320">
              <a:tabLst>
                <a:tab pos="274320" algn="l"/>
              </a:tabLst>
            </a:pPr>
            <a:endParaRPr lang="en-US" sz="1200" dirty="0" smtClean="0"/>
          </a:p>
        </p:txBody>
      </p:sp>
      <p:sp>
        <p:nvSpPr>
          <p:cNvPr id="4" name="Title 1"/>
          <p:cNvSpPr>
            <a:spLocks noGrp="1"/>
          </p:cNvSpPr>
          <p:nvPr>
            <p:ph type="title"/>
          </p:nvPr>
        </p:nvSpPr>
        <p:spPr>
          <a:xfrm>
            <a:off x="990600" y="0"/>
            <a:ext cx="7295444" cy="1165659"/>
          </a:xfrm>
        </p:spPr>
        <p:txBody>
          <a:bodyPr>
            <a:noAutofit/>
          </a:bodyPr>
          <a:lstStyle/>
          <a:p>
            <a:r>
              <a:rPr lang="en-US" sz="3600" b="1" dirty="0" smtClean="0">
                <a:solidFill>
                  <a:srgbClr val="C00000"/>
                </a:solidFill>
              </a:rPr>
              <a:t>Real Estate Oversight Team</a:t>
            </a:r>
            <a:endParaRPr lang="en-US" sz="3600" dirty="0">
              <a:solidFill>
                <a:srgbClr val="C00000"/>
              </a:solidFill>
            </a:endParaRPr>
          </a:p>
        </p:txBody>
      </p:sp>
    </p:spTree>
    <p:extLst>
      <p:ext uri="{BB962C8B-B14F-4D97-AF65-F5344CB8AC3E}">
        <p14:creationId xmlns:p14="http://schemas.microsoft.com/office/powerpoint/2010/main" val="267256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1622316"/>
            <a:ext cx="5943600" cy="4016484"/>
          </a:xfrm>
          <a:prstGeom prst="rect">
            <a:avLst/>
          </a:prstGeom>
          <a:noFill/>
        </p:spPr>
        <p:txBody>
          <a:bodyPr wrap="square" rtlCol="0">
            <a:spAutoFit/>
          </a:bodyPr>
          <a:lstStyle/>
          <a:p>
            <a:pPr indent="-274320">
              <a:tabLst>
                <a:tab pos="274320" algn="l"/>
              </a:tabLst>
            </a:pPr>
            <a:r>
              <a:rPr lang="en-US" sz="2400" b="1" dirty="0" smtClean="0">
                <a:solidFill>
                  <a:srgbClr val="C00000"/>
                </a:solidFill>
              </a:rPr>
              <a:t>SE Region</a:t>
            </a:r>
            <a:r>
              <a:rPr lang="en-US" sz="1400" b="1" dirty="0" smtClean="0">
                <a:solidFill>
                  <a:srgbClr val="C00000"/>
                </a:solidFill>
              </a:rPr>
              <a:t> (Waukesha Office)</a:t>
            </a:r>
            <a:endParaRPr lang="en-US" sz="1400" b="1" dirty="0">
              <a:solidFill>
                <a:srgbClr val="C00000"/>
              </a:solidFill>
            </a:endParaRPr>
          </a:p>
          <a:p>
            <a:pPr marL="457200" lvl="2" indent="-274320">
              <a:buFont typeface="Arial" panose="020B0604020202020204" pitchFamily="34" charset="0"/>
              <a:buChar char="•"/>
              <a:tabLst>
                <a:tab pos="274320" algn="l"/>
              </a:tabLst>
            </a:pPr>
            <a:r>
              <a:rPr lang="en-US" dirty="0" smtClean="0">
                <a:solidFill>
                  <a:schemeClr val="tx2"/>
                </a:solidFill>
              </a:rPr>
              <a:t>Bill Burki, </a:t>
            </a:r>
            <a:r>
              <a:rPr lang="en-US" dirty="0" err="1">
                <a:solidFill>
                  <a:schemeClr val="tx2"/>
                </a:solidFill>
              </a:rPr>
              <a:t>WisDOT</a:t>
            </a:r>
            <a:r>
              <a:rPr lang="en-US" dirty="0">
                <a:solidFill>
                  <a:schemeClr val="tx2"/>
                </a:solidFill>
              </a:rPr>
              <a:t> LPA RE Coordinator</a:t>
            </a:r>
          </a:p>
          <a:p>
            <a:pPr marL="0" lvl="2" indent="457200">
              <a:tabLst>
                <a:tab pos="274320" algn="l"/>
              </a:tabLst>
            </a:pPr>
            <a:r>
              <a:rPr lang="en-US" sz="1200" dirty="0" smtClean="0">
                <a:solidFill>
                  <a:schemeClr val="tx2"/>
                </a:solidFill>
              </a:rPr>
              <a:t>(414) 750-0390</a:t>
            </a:r>
            <a:endParaRPr lang="en-US" sz="1200" dirty="0">
              <a:solidFill>
                <a:schemeClr val="tx2"/>
              </a:solidFill>
            </a:endParaRPr>
          </a:p>
          <a:p>
            <a:pPr marL="0" lvl="2" indent="457200">
              <a:tabLst>
                <a:tab pos="274320" algn="l"/>
              </a:tabLst>
            </a:pPr>
            <a:r>
              <a:rPr lang="en-US" sz="1200" dirty="0" smtClean="0">
                <a:solidFill>
                  <a:schemeClr val="tx2"/>
                </a:solidFill>
                <a:hlinkClick r:id="rId3"/>
              </a:rPr>
              <a:t>William.burki@dot.wi.gov</a:t>
            </a:r>
            <a:endParaRPr lang="en-US" sz="1200" dirty="0">
              <a:solidFill>
                <a:schemeClr val="tx2"/>
              </a:solidFill>
            </a:endParaRPr>
          </a:p>
          <a:p>
            <a:pPr marL="0" lvl="1">
              <a:lnSpc>
                <a:spcPct val="150000"/>
              </a:lnSpc>
              <a:tabLst>
                <a:tab pos="274320" algn="l"/>
              </a:tabLst>
            </a:pPr>
            <a:endParaRPr lang="en-US" dirty="0" smtClean="0">
              <a:solidFill>
                <a:schemeClr val="tx2"/>
              </a:solidFill>
            </a:endParaRPr>
          </a:p>
          <a:p>
            <a:pPr indent="-274320">
              <a:tabLst>
                <a:tab pos="274320" algn="l"/>
              </a:tabLst>
            </a:pPr>
            <a:r>
              <a:rPr lang="en-US" sz="2400" b="1" dirty="0" smtClean="0">
                <a:solidFill>
                  <a:srgbClr val="C00000"/>
                </a:solidFill>
              </a:rPr>
              <a:t>NE Region</a:t>
            </a:r>
            <a:r>
              <a:rPr lang="en-US" sz="1400" b="1" dirty="0">
                <a:solidFill>
                  <a:srgbClr val="C00000"/>
                </a:solidFill>
              </a:rPr>
              <a:t> </a:t>
            </a:r>
            <a:r>
              <a:rPr lang="en-US" sz="1400" b="1" dirty="0" smtClean="0">
                <a:solidFill>
                  <a:srgbClr val="C00000"/>
                </a:solidFill>
              </a:rPr>
              <a:t>(Green Bay Office)</a:t>
            </a:r>
            <a:endParaRPr lang="en-US" sz="1400" b="1" dirty="0">
              <a:solidFill>
                <a:srgbClr val="C00000"/>
              </a:solidFill>
            </a:endParaRPr>
          </a:p>
          <a:p>
            <a:pPr marL="457200" lvl="2" indent="-274320">
              <a:buFont typeface="Arial" panose="020B0604020202020204" pitchFamily="34" charset="0"/>
              <a:buChar char="•"/>
              <a:tabLst>
                <a:tab pos="274320" algn="l"/>
              </a:tabLst>
            </a:pPr>
            <a:r>
              <a:rPr lang="en-US" dirty="0" smtClean="0">
                <a:solidFill>
                  <a:schemeClr val="tx2"/>
                </a:solidFill>
              </a:rPr>
              <a:t>VACANT, </a:t>
            </a:r>
            <a:r>
              <a:rPr lang="en-US" dirty="0" err="1" smtClean="0">
                <a:solidFill>
                  <a:schemeClr val="tx2"/>
                </a:solidFill>
              </a:rPr>
              <a:t>WisDOT</a:t>
            </a:r>
            <a:r>
              <a:rPr lang="en-US" dirty="0" smtClean="0">
                <a:solidFill>
                  <a:schemeClr val="tx2"/>
                </a:solidFill>
              </a:rPr>
              <a:t> LPA RE Coordinator</a:t>
            </a:r>
          </a:p>
          <a:p>
            <a:pPr marL="0" lvl="2" indent="457200">
              <a:tabLst>
                <a:tab pos="274320" algn="l"/>
              </a:tabLst>
            </a:pPr>
            <a:r>
              <a:rPr lang="en-US" sz="1200" dirty="0" smtClean="0">
                <a:solidFill>
                  <a:schemeClr val="tx2"/>
                </a:solidFill>
              </a:rPr>
              <a:t>(920) xxx-</a:t>
            </a:r>
            <a:r>
              <a:rPr lang="en-US" sz="1200" dirty="0" err="1" smtClean="0">
                <a:solidFill>
                  <a:schemeClr val="tx2"/>
                </a:solidFill>
              </a:rPr>
              <a:t>xxxx</a:t>
            </a:r>
            <a:endParaRPr lang="en-US" sz="1200" dirty="0" smtClean="0">
              <a:solidFill>
                <a:schemeClr val="tx2"/>
              </a:solidFill>
            </a:endParaRPr>
          </a:p>
          <a:p>
            <a:pPr marL="0" lvl="2" indent="457200">
              <a:tabLst>
                <a:tab pos="274320" algn="l"/>
              </a:tabLst>
            </a:pPr>
            <a:r>
              <a:rPr lang="en-US" sz="1200" dirty="0" smtClean="0">
                <a:hlinkClick r:id="rId4"/>
              </a:rPr>
              <a:t>xx.xxx@dot.wi.gov</a:t>
            </a:r>
            <a:endParaRPr lang="en-US" sz="1200" dirty="0" smtClean="0"/>
          </a:p>
          <a:p>
            <a:pPr indent="-274320">
              <a:tabLst>
                <a:tab pos="274320" algn="l"/>
              </a:tabLst>
            </a:pPr>
            <a:endParaRPr lang="en-US" dirty="0" smtClean="0">
              <a:solidFill>
                <a:schemeClr val="tx2"/>
              </a:solidFill>
            </a:endParaRPr>
          </a:p>
          <a:p>
            <a:pPr indent="-274320">
              <a:tabLst>
                <a:tab pos="274320" algn="l"/>
              </a:tabLst>
            </a:pPr>
            <a:r>
              <a:rPr lang="en-US" sz="2400" b="1" dirty="0" smtClean="0">
                <a:solidFill>
                  <a:srgbClr val="C00000"/>
                </a:solidFill>
              </a:rPr>
              <a:t>Central Office</a:t>
            </a:r>
          </a:p>
          <a:p>
            <a:pPr marL="457200" lvl="2" indent="-274320">
              <a:buFont typeface="Arial" panose="020B0604020202020204" pitchFamily="34" charset="0"/>
              <a:buChar char="•"/>
              <a:tabLst>
                <a:tab pos="274320" algn="l"/>
              </a:tabLst>
            </a:pPr>
            <a:r>
              <a:rPr lang="en-US" dirty="0" smtClean="0">
                <a:solidFill>
                  <a:schemeClr val="tx2"/>
                </a:solidFill>
              </a:rPr>
              <a:t>Kerry </a:t>
            </a:r>
            <a:r>
              <a:rPr lang="en-US" dirty="0" err="1" smtClean="0">
                <a:solidFill>
                  <a:schemeClr val="tx2"/>
                </a:solidFill>
              </a:rPr>
              <a:t>Paruleski,</a:t>
            </a:r>
            <a:r>
              <a:rPr lang="en-US" dirty="0" smtClean="0">
                <a:solidFill>
                  <a:schemeClr val="tx2"/>
                </a:solidFill>
              </a:rPr>
              <a:t> </a:t>
            </a:r>
            <a:r>
              <a:rPr lang="en-US" dirty="0" err="1" smtClean="0">
                <a:solidFill>
                  <a:schemeClr val="tx2"/>
                </a:solidFill>
              </a:rPr>
              <a:t>WisDOT</a:t>
            </a:r>
            <a:r>
              <a:rPr lang="en-US" dirty="0">
                <a:solidFill>
                  <a:schemeClr val="tx2"/>
                </a:solidFill>
              </a:rPr>
              <a:t> </a:t>
            </a:r>
            <a:r>
              <a:rPr lang="en-US" dirty="0" smtClean="0">
                <a:solidFill>
                  <a:schemeClr val="tx2"/>
                </a:solidFill>
              </a:rPr>
              <a:t>Statewide LPA </a:t>
            </a:r>
            <a:r>
              <a:rPr lang="en-US" dirty="0">
                <a:solidFill>
                  <a:schemeClr val="tx2"/>
                </a:solidFill>
              </a:rPr>
              <a:t>RE </a:t>
            </a:r>
            <a:r>
              <a:rPr lang="en-US" dirty="0" smtClean="0">
                <a:solidFill>
                  <a:schemeClr val="tx2"/>
                </a:solidFill>
              </a:rPr>
              <a:t>Facilitator</a:t>
            </a:r>
            <a:endParaRPr lang="en-US" dirty="0">
              <a:solidFill>
                <a:schemeClr val="tx2"/>
              </a:solidFill>
            </a:endParaRPr>
          </a:p>
          <a:p>
            <a:pPr marL="0" lvl="2" indent="457200">
              <a:tabLst>
                <a:tab pos="274320" algn="l"/>
              </a:tabLst>
            </a:pPr>
            <a:r>
              <a:rPr lang="en-US" sz="1200" dirty="0" smtClean="0">
                <a:solidFill>
                  <a:schemeClr val="tx2"/>
                </a:solidFill>
              </a:rPr>
              <a:t>Office :(414) 220-5461 or Cell: (414) 915-6558</a:t>
            </a:r>
            <a:endParaRPr lang="en-US" sz="1200" dirty="0">
              <a:solidFill>
                <a:schemeClr val="tx2"/>
              </a:solidFill>
            </a:endParaRPr>
          </a:p>
          <a:p>
            <a:pPr marL="0" lvl="2" indent="457200">
              <a:tabLst>
                <a:tab pos="274320" algn="l"/>
              </a:tabLst>
            </a:pPr>
            <a:r>
              <a:rPr lang="en-US" sz="1200" dirty="0" smtClean="0">
                <a:solidFill>
                  <a:schemeClr val="tx2"/>
                </a:solidFill>
                <a:hlinkClick r:id="rId5"/>
              </a:rPr>
              <a:t>Kerry.Paruleski@dot.wi.gov</a:t>
            </a:r>
            <a:endParaRPr lang="en-US" sz="1200" dirty="0" smtClean="0"/>
          </a:p>
          <a:p>
            <a:pPr indent="-274320">
              <a:tabLst>
                <a:tab pos="274320" algn="l"/>
              </a:tabLst>
            </a:pPr>
            <a:endParaRPr lang="en-US" sz="1200" dirty="0" smtClean="0"/>
          </a:p>
        </p:txBody>
      </p:sp>
      <p:sp>
        <p:nvSpPr>
          <p:cNvPr id="4" name="Title 1"/>
          <p:cNvSpPr>
            <a:spLocks noGrp="1"/>
          </p:cNvSpPr>
          <p:nvPr>
            <p:ph type="title"/>
          </p:nvPr>
        </p:nvSpPr>
        <p:spPr>
          <a:xfrm>
            <a:off x="990600" y="0"/>
            <a:ext cx="7295444" cy="1165659"/>
          </a:xfrm>
        </p:spPr>
        <p:txBody>
          <a:bodyPr>
            <a:noAutofit/>
          </a:bodyPr>
          <a:lstStyle/>
          <a:p>
            <a:r>
              <a:rPr lang="en-US" sz="3600" b="1" dirty="0" smtClean="0">
                <a:solidFill>
                  <a:srgbClr val="C00000"/>
                </a:solidFill>
              </a:rPr>
              <a:t>Real Estate Oversight Team</a:t>
            </a:r>
            <a:endParaRPr lang="en-US" sz="3600" dirty="0">
              <a:solidFill>
                <a:srgbClr val="C00000"/>
              </a:solidFill>
            </a:endParaRPr>
          </a:p>
        </p:txBody>
      </p:sp>
    </p:spTree>
    <p:extLst>
      <p:ext uri="{BB962C8B-B14F-4D97-AF65-F5344CB8AC3E}">
        <p14:creationId xmlns:p14="http://schemas.microsoft.com/office/powerpoint/2010/main" val="2078396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10356" y="-152400"/>
            <a:ext cx="7295444" cy="1165659"/>
          </a:xfrm>
        </p:spPr>
        <p:txBody>
          <a:bodyPr>
            <a:noAutofit/>
          </a:bodyPr>
          <a:lstStyle/>
          <a:p>
            <a:r>
              <a:rPr lang="en-US" sz="3600" b="1" dirty="0" smtClean="0">
                <a:solidFill>
                  <a:srgbClr val="C00000"/>
                </a:solidFill>
              </a:rPr>
              <a:t>Project Sponsor Responsibilities</a:t>
            </a:r>
            <a:endParaRPr lang="en-US" sz="3600" dirty="0">
              <a:solidFill>
                <a:srgbClr val="C00000"/>
              </a:solidFill>
            </a:endParaRPr>
          </a:p>
        </p:txBody>
      </p:sp>
      <p:sp>
        <p:nvSpPr>
          <p:cNvPr id="12" name="Content Placeholder 2"/>
          <p:cNvSpPr>
            <a:spLocks noGrp="1"/>
          </p:cNvSpPr>
          <p:nvPr>
            <p:ph idx="4294967295"/>
          </p:nvPr>
        </p:nvSpPr>
        <p:spPr>
          <a:xfrm>
            <a:off x="1143000" y="914400"/>
            <a:ext cx="7772400" cy="5562600"/>
          </a:xfrm>
        </p:spPr>
        <p:txBody>
          <a:bodyPr>
            <a:normAutofit lnSpcReduction="10000"/>
          </a:bodyPr>
          <a:lstStyle/>
          <a:p>
            <a:pPr marL="61913" indent="0">
              <a:buClr>
                <a:schemeClr val="bg1"/>
              </a:buClr>
              <a:buNone/>
            </a:pPr>
            <a:r>
              <a:rPr lang="en-US" sz="2600" dirty="0" smtClean="0">
                <a:solidFill>
                  <a:schemeClr val="tx2"/>
                </a:solidFill>
              </a:rPr>
              <a:t>Once a local government has applied and received an award of Federal funding for a project and the project agreement has been signed ….then what?</a:t>
            </a:r>
          </a:p>
          <a:p>
            <a:pPr marL="52388" indent="-15875">
              <a:buClr>
                <a:schemeClr val="tx2"/>
              </a:buClr>
              <a:buNone/>
            </a:pPr>
            <a:endParaRPr lang="en-US" sz="1500" b="1" dirty="0" smtClean="0">
              <a:solidFill>
                <a:schemeClr val="tx2"/>
              </a:solidFill>
            </a:endParaRPr>
          </a:p>
          <a:p>
            <a:pPr marL="52388" indent="-15875">
              <a:buClr>
                <a:schemeClr val="tx2"/>
              </a:buClr>
              <a:buNone/>
            </a:pPr>
            <a:r>
              <a:rPr lang="en-US" sz="3200" b="1" dirty="0" smtClean="0">
                <a:solidFill>
                  <a:schemeClr val="tx2"/>
                </a:solidFill>
              </a:rPr>
              <a:t>LPA's are expected to:</a:t>
            </a:r>
          </a:p>
          <a:p>
            <a:pPr marL="52388" indent="-15875">
              <a:buClr>
                <a:schemeClr val="tx2"/>
              </a:buClr>
              <a:buNone/>
            </a:pPr>
            <a:endParaRPr lang="en-US" sz="1800" dirty="0" smtClean="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Follow </a:t>
            </a:r>
            <a:r>
              <a:rPr lang="en-US" sz="2200" dirty="0" smtClean="0">
                <a:solidFill>
                  <a:schemeClr val="tx2"/>
                </a:solidFill>
              </a:rPr>
              <a:t>proper</a:t>
            </a:r>
            <a:r>
              <a:rPr lang="en-US" sz="2200" dirty="0" smtClean="0">
                <a:solidFill>
                  <a:schemeClr val="tx2"/>
                </a:solidFill>
              </a:rPr>
              <a:t> procedures</a:t>
            </a:r>
            <a:endParaRPr lang="en-US" sz="2200" dirty="0" smtClean="0">
              <a:solidFill>
                <a:schemeClr val="tx2"/>
              </a:solidFill>
            </a:endParaRPr>
          </a:p>
          <a:p>
            <a:pPr marL="457200" indent="-420688">
              <a:buClr>
                <a:schemeClr val="tx2"/>
              </a:buClr>
              <a:buSzPct val="100000"/>
              <a:buNone/>
            </a:pPr>
            <a:endParaRPr lang="en-US" sz="2200" dirty="0" smtClean="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Secure </a:t>
            </a:r>
            <a:r>
              <a:rPr lang="en-US" sz="2200" dirty="0" smtClean="0">
                <a:solidFill>
                  <a:schemeClr val="tx2"/>
                </a:solidFill>
              </a:rPr>
              <a:t>proper approvals</a:t>
            </a:r>
          </a:p>
          <a:p>
            <a:pPr marL="36512" indent="0">
              <a:buClr>
                <a:schemeClr val="tx2"/>
              </a:buClr>
              <a:buSzPct val="100000"/>
              <a:buNone/>
            </a:pPr>
            <a:endParaRPr lang="en-US" sz="2200" dirty="0" smtClean="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Ensure that all State and Federal procedures and laws are followed. </a:t>
            </a:r>
          </a:p>
          <a:p>
            <a:pPr marL="457200" indent="-420688">
              <a:buClr>
                <a:schemeClr val="tx2"/>
              </a:buClr>
              <a:buSzPct val="100000"/>
              <a:buFont typeface="Wingdings 2" pitchFamily="18" charset="2"/>
              <a:buChar char=""/>
            </a:pPr>
            <a:endParaRPr lang="en-US" sz="2200" dirty="0" smtClean="0">
              <a:solidFill>
                <a:schemeClr val="tx2"/>
              </a:solidFill>
            </a:endParaRPr>
          </a:p>
          <a:p>
            <a:pPr marL="457200" indent="-420688">
              <a:buClr>
                <a:schemeClr val="tx2"/>
              </a:buClr>
              <a:buSzPct val="100000"/>
              <a:buFont typeface="Wingdings 2" pitchFamily="18" charset="2"/>
              <a:buChar char=""/>
            </a:pPr>
            <a:r>
              <a:rPr lang="en-US" sz="2200" dirty="0" smtClean="0">
                <a:solidFill>
                  <a:schemeClr val="tx2"/>
                </a:solidFill>
              </a:rPr>
              <a:t>Honor the signed agreement </a:t>
            </a:r>
            <a:r>
              <a:rPr lang="en-US" sz="2200" dirty="0" smtClean="0">
                <a:solidFill>
                  <a:schemeClr val="tx2"/>
                </a:solidFill>
              </a:rPr>
              <a:t>– State Municipal Agreement (SMA)</a:t>
            </a:r>
            <a:endParaRPr lang="en-US" sz="2200" dirty="0" smtClean="0">
              <a:solidFill>
                <a:schemeClr val="tx2"/>
              </a:solidFill>
            </a:endParaRPr>
          </a:p>
          <a:p>
            <a:pPr>
              <a:buClr>
                <a:schemeClr val="tx2"/>
              </a:buClr>
              <a:buNone/>
            </a:pPr>
            <a:endParaRPr lang="en-US" dirty="0" smtClean="0">
              <a:solidFill>
                <a:schemeClr val="tx2"/>
              </a:solidFill>
            </a:endParaRPr>
          </a:p>
        </p:txBody>
      </p:sp>
    </p:spTree>
    <p:extLst>
      <p:ext uri="{BB962C8B-B14F-4D97-AF65-F5344CB8AC3E}">
        <p14:creationId xmlns:p14="http://schemas.microsoft.com/office/powerpoint/2010/main" val="10995529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95B3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11081</TotalTime>
  <Words>6014</Words>
  <Application>Microsoft Office PowerPoint</Application>
  <PresentationFormat>On-screen Show (4:3)</PresentationFormat>
  <Paragraphs>875</Paragraphs>
  <Slides>61</Slides>
  <Notes>61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Arial Black</vt:lpstr>
      <vt:lpstr>Calibri</vt:lpstr>
      <vt:lpstr>Courier New</vt:lpstr>
      <vt:lpstr>Symbol</vt:lpstr>
      <vt:lpstr>Times New Roman</vt:lpstr>
      <vt:lpstr>Verdana</vt:lpstr>
      <vt:lpstr>Wingdings</vt:lpstr>
      <vt:lpstr>Wingdings 2</vt:lpstr>
      <vt:lpstr>Solstice</vt:lpstr>
      <vt:lpstr>  WisDOT’s Local Public Agency Program       September 27, 2017 2017 WisDOT Statewide Real Estate Training Conference Hotel Marshfield, Wisconsin    </vt:lpstr>
      <vt:lpstr>Local Public Agency (LPA) Program</vt:lpstr>
      <vt:lpstr>WisDOt's Lpa program</vt:lpstr>
      <vt:lpstr>LPA Overview</vt:lpstr>
      <vt:lpstr>PowerPoint Presentation</vt:lpstr>
      <vt:lpstr>PowerPoint Presentation</vt:lpstr>
      <vt:lpstr>Real Estate Oversight Team</vt:lpstr>
      <vt:lpstr>Real Estate Oversight Team</vt:lpstr>
      <vt:lpstr>Project Sponsor Responsibilities</vt:lpstr>
      <vt:lpstr>Sponsor ROW Consultant Responsibilities</vt:lpstr>
      <vt:lpstr>WisDOT LPA RE Responsibilities</vt:lpstr>
      <vt:lpstr>FHWA Responsibilities</vt:lpstr>
      <vt:lpstr>1. Reads (Real Estate automated data system)</vt:lpstr>
      <vt:lpstr>1. READS</vt:lpstr>
      <vt:lpstr>READS – Project Information</vt:lpstr>
      <vt:lpstr>READS – Parcel Specific Information</vt:lpstr>
      <vt:lpstr>READS – Negotiation Information</vt:lpstr>
      <vt:lpstr>READS – Parcel Specific Documents</vt:lpstr>
      <vt:lpstr>READS – Project Specific Reports</vt:lpstr>
      <vt:lpstr>2. Policy &amp; procedure</vt:lpstr>
      <vt:lpstr>2. Policy &amp; Procedure Updates</vt:lpstr>
      <vt:lpstr>2. Policy &amp; procedure</vt:lpstr>
      <vt:lpstr>Relocation  </vt:lpstr>
      <vt:lpstr>2. Policy &amp; procedure</vt:lpstr>
      <vt:lpstr>Clear Title – Summary of Policy Revision</vt:lpstr>
      <vt:lpstr>Clear Title – WARNING to LPA</vt:lpstr>
      <vt:lpstr>Clear Title – IMPORTANT for LPA to KNOW</vt:lpstr>
      <vt:lpstr>Clear Title – Risk Assessment</vt:lpstr>
      <vt:lpstr>Clear Title – Risk Assessment</vt:lpstr>
      <vt:lpstr>Clear Title – Risk Assessment</vt:lpstr>
      <vt:lpstr>Clear Title – Risk Assessment</vt:lpstr>
      <vt:lpstr>Clear Title – New LPA Form</vt:lpstr>
      <vt:lpstr>Clear Title – Property Owner</vt:lpstr>
      <vt:lpstr>2. Policy &amp; procedure</vt:lpstr>
      <vt:lpstr>Less than Full Interest </vt:lpstr>
      <vt:lpstr>Less than Full Interest </vt:lpstr>
      <vt:lpstr>Less than Full Interest </vt:lpstr>
      <vt:lpstr>Less than Full Interest – IMPORTANT for LPA to KNOW</vt:lpstr>
      <vt:lpstr>Less than Full Interest – IMPORTANT for LPA to KNOW</vt:lpstr>
      <vt:lpstr>Less than Full Interest – IMPORTANT for LPA to KNOW</vt:lpstr>
      <vt:lpstr>Less than Full Interest – IMPORTANT for LPA to KNOW</vt:lpstr>
      <vt:lpstr>2. Policy &amp; procedure</vt:lpstr>
      <vt:lpstr>Consulting – Existing Policy</vt:lpstr>
      <vt:lpstr>Consulting – Proposed Policy </vt:lpstr>
      <vt:lpstr>Consulting – Proposed Policy </vt:lpstr>
      <vt:lpstr>Consulting – Proposed Policy </vt:lpstr>
      <vt:lpstr>Consulting – Proposed Policy </vt:lpstr>
      <vt:lpstr>Consulting – Proposed Policy </vt:lpstr>
      <vt:lpstr>3. Training</vt:lpstr>
      <vt:lpstr>Training</vt:lpstr>
      <vt:lpstr>Training - Summary of Test Webinar </vt:lpstr>
      <vt:lpstr>Training - Summary of Test Webinar</vt:lpstr>
      <vt:lpstr>Training - Summary of Test Webinar</vt:lpstr>
      <vt:lpstr>Training - Proposed Upcoming Training Offerings (webinars)</vt:lpstr>
      <vt:lpstr>Training - Proposed Upcoming Training Offerings (webinars)</vt:lpstr>
      <vt:lpstr>Training - Proposed Upcoming Training Offerings (webinars)</vt:lpstr>
      <vt:lpstr>Training - Proposed Upcoming Training Offerings (webinars)</vt:lpstr>
      <vt:lpstr>Training</vt:lpstr>
      <vt:lpstr>4. suggestions</vt:lpstr>
      <vt:lpstr>SUGGESTIONS FOR SAVINGS &amp;EFFICIENCIES</vt:lpstr>
      <vt:lpstr>PowerPoint Presentation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dc:creator>
  <cp:lastModifiedBy>PARULESKI, KERRY L</cp:lastModifiedBy>
  <cp:revision>436</cp:revision>
  <cp:lastPrinted>2017-09-25T21:02:27Z</cp:lastPrinted>
  <dcterms:created xsi:type="dcterms:W3CDTF">2013-06-28T13:41:01Z</dcterms:created>
  <dcterms:modified xsi:type="dcterms:W3CDTF">2017-09-25T21:07:25Z</dcterms:modified>
</cp:coreProperties>
</file>