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45"/>
  </p:notesMasterIdLst>
  <p:sldIdLst>
    <p:sldId id="257" r:id="rId2"/>
    <p:sldId id="290"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2" r:id="rId33"/>
    <p:sldId id="320" r:id="rId34"/>
    <p:sldId id="260" r:id="rId35"/>
    <p:sldId id="285" r:id="rId36"/>
    <p:sldId id="263" r:id="rId37"/>
    <p:sldId id="267" r:id="rId38"/>
    <p:sldId id="266" r:id="rId39"/>
    <p:sldId id="272" r:id="rId40"/>
    <p:sldId id="265" r:id="rId41"/>
    <p:sldId id="273"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258" r:id="rId63"/>
    <p:sldId id="283" r:id="rId64"/>
    <p:sldId id="274" r:id="rId65"/>
    <p:sldId id="284" r:id="rId66"/>
    <p:sldId id="281" r:id="rId67"/>
    <p:sldId id="282" r:id="rId68"/>
    <p:sldId id="286" r:id="rId69"/>
    <p:sldId id="351" r:id="rId70"/>
    <p:sldId id="352" r:id="rId71"/>
    <p:sldId id="353" r:id="rId72"/>
    <p:sldId id="354" r:id="rId73"/>
    <p:sldId id="355" r:id="rId74"/>
    <p:sldId id="356" r:id="rId75"/>
    <p:sldId id="357" r:id="rId76"/>
    <p:sldId id="358" r:id="rId77"/>
    <p:sldId id="359" r:id="rId78"/>
    <p:sldId id="360" r:id="rId79"/>
    <p:sldId id="361" r:id="rId80"/>
    <p:sldId id="362" r:id="rId81"/>
    <p:sldId id="363" r:id="rId82"/>
    <p:sldId id="364" r:id="rId83"/>
    <p:sldId id="365" r:id="rId84"/>
    <p:sldId id="277" r:id="rId85"/>
    <p:sldId id="278" r:id="rId86"/>
    <p:sldId id="271" r:id="rId87"/>
    <p:sldId id="270" r:id="rId88"/>
    <p:sldId id="280" r:id="rId89"/>
    <p:sldId id="287" r:id="rId90"/>
    <p:sldId id="366" r:id="rId91"/>
    <p:sldId id="367" r:id="rId92"/>
    <p:sldId id="368" r:id="rId93"/>
    <p:sldId id="369" r:id="rId94"/>
    <p:sldId id="370" r:id="rId95"/>
    <p:sldId id="371" r:id="rId96"/>
    <p:sldId id="372" r:id="rId97"/>
    <p:sldId id="373" r:id="rId98"/>
    <p:sldId id="374" r:id="rId99"/>
    <p:sldId id="375" r:id="rId100"/>
    <p:sldId id="376" r:id="rId101"/>
    <p:sldId id="377" r:id="rId102"/>
    <p:sldId id="378" r:id="rId103"/>
    <p:sldId id="379" r:id="rId104"/>
    <p:sldId id="380" r:id="rId105"/>
    <p:sldId id="381" r:id="rId106"/>
    <p:sldId id="382" r:id="rId107"/>
    <p:sldId id="383" r:id="rId108"/>
    <p:sldId id="384" r:id="rId109"/>
    <p:sldId id="385" r:id="rId110"/>
    <p:sldId id="386" r:id="rId111"/>
    <p:sldId id="387" r:id="rId112"/>
    <p:sldId id="388" r:id="rId113"/>
    <p:sldId id="389" r:id="rId114"/>
    <p:sldId id="390" r:id="rId115"/>
    <p:sldId id="391" r:id="rId116"/>
    <p:sldId id="392" r:id="rId117"/>
    <p:sldId id="393" r:id="rId118"/>
    <p:sldId id="394" r:id="rId119"/>
    <p:sldId id="395" r:id="rId120"/>
    <p:sldId id="396" r:id="rId121"/>
    <p:sldId id="397" r:id="rId122"/>
    <p:sldId id="398" r:id="rId123"/>
    <p:sldId id="399" r:id="rId124"/>
    <p:sldId id="400" r:id="rId125"/>
    <p:sldId id="401" r:id="rId126"/>
    <p:sldId id="402" r:id="rId127"/>
    <p:sldId id="403" r:id="rId128"/>
    <p:sldId id="404" r:id="rId129"/>
    <p:sldId id="405" r:id="rId130"/>
    <p:sldId id="406" r:id="rId131"/>
    <p:sldId id="407" r:id="rId132"/>
    <p:sldId id="408" r:id="rId133"/>
    <p:sldId id="409" r:id="rId134"/>
    <p:sldId id="410" r:id="rId135"/>
    <p:sldId id="343" r:id="rId136"/>
    <p:sldId id="344" r:id="rId137"/>
    <p:sldId id="345" r:id="rId138"/>
    <p:sldId id="346" r:id="rId139"/>
    <p:sldId id="347" r:id="rId140"/>
    <p:sldId id="348" r:id="rId141"/>
    <p:sldId id="349" r:id="rId142"/>
    <p:sldId id="350" r:id="rId143"/>
    <p:sldId id="261" r:id="rId1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68" d="100"/>
          <a:sy n="68" d="100"/>
        </p:scale>
        <p:origin x="5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B6A4A-74A7-4EC9-A128-F1357CB7F2CD}" type="datetimeFigureOut">
              <a:rPr lang="en-US" smtClean="0"/>
              <a:t>9/25/2017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75BDF1-6CAC-426E-8A3D-7CCE8F0E52A7}" type="slidenum">
              <a:rPr lang="en-US" smtClean="0"/>
              <a:t>‹#›</a:t>
            </a:fld>
            <a:endParaRPr lang="en-US"/>
          </a:p>
        </p:txBody>
      </p:sp>
    </p:spTree>
    <p:extLst>
      <p:ext uri="{BB962C8B-B14F-4D97-AF65-F5344CB8AC3E}">
        <p14:creationId xmlns:p14="http://schemas.microsoft.com/office/powerpoint/2010/main" val="713980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8B7D99-FF6B-4583-9BC4-1CE55946782B}" type="slidenum">
              <a:rPr lang="en-US" smtClean="0">
                <a:solidFill>
                  <a:prstClr val="black"/>
                </a:solidFill>
              </a:rPr>
              <a:pPr fontAlgn="base">
                <a:spcBef>
                  <a:spcPct val="0"/>
                </a:spcBef>
                <a:spcAft>
                  <a:spcPct val="0"/>
                </a:spcAft>
                <a:defRPr/>
              </a:pPr>
              <a:t>1</a:t>
            </a:fld>
            <a:endParaRPr lang="en-US">
              <a:solidFill>
                <a:prstClr val="black"/>
              </a:solidFill>
            </a:endParaRPr>
          </a:p>
        </p:txBody>
      </p:sp>
      <p:sp>
        <p:nvSpPr>
          <p:cNvPr id="5" name="Notes Placeholder 2"/>
          <p:cNvSpPr>
            <a:spLocks noGrp="1"/>
          </p:cNvSpPr>
          <p:nvPr>
            <p:ph type="body" idx="1"/>
          </p:nvPr>
        </p:nvSpPr>
        <p:spPr/>
        <p:txBody>
          <a:bodyPr>
            <a:normAutofit/>
          </a:bodyPr>
          <a:lstStyle/>
          <a:p>
            <a:pPr marL="232943" indent="-232943">
              <a:buFont typeface="+mj-lt"/>
              <a:buNone/>
              <a:defRPr/>
            </a:pPr>
            <a:endParaRPr lang="en-US" dirty="0">
              <a:latin typeface="Arial" pitchFamily="34" charset="0"/>
              <a:cs typeface="Arial" pitchFamily="34" charset="0"/>
            </a:endParaRPr>
          </a:p>
        </p:txBody>
      </p:sp>
    </p:spTree>
    <p:extLst>
      <p:ext uri="{BB962C8B-B14F-4D97-AF65-F5344CB8AC3E}">
        <p14:creationId xmlns:p14="http://schemas.microsoft.com/office/powerpoint/2010/main" val="2387073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75E478-14F6-4D70-BEC0-CD9D4AC6D79A}" type="slidenum">
              <a:rPr lang="en-US" smtClean="0"/>
              <a:t>49</a:t>
            </a:fld>
            <a:endParaRPr lang="en-US"/>
          </a:p>
        </p:txBody>
      </p:sp>
    </p:spTree>
    <p:extLst>
      <p:ext uri="{BB962C8B-B14F-4D97-AF65-F5344CB8AC3E}">
        <p14:creationId xmlns:p14="http://schemas.microsoft.com/office/powerpoint/2010/main" val="3777835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75E478-14F6-4D70-BEC0-CD9D4AC6D79A}" type="slidenum">
              <a:rPr lang="en-US" smtClean="0"/>
              <a:t>50</a:t>
            </a:fld>
            <a:endParaRPr lang="en-US"/>
          </a:p>
        </p:txBody>
      </p:sp>
    </p:spTree>
    <p:extLst>
      <p:ext uri="{BB962C8B-B14F-4D97-AF65-F5344CB8AC3E}">
        <p14:creationId xmlns:p14="http://schemas.microsoft.com/office/powerpoint/2010/main" val="3625984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75E478-14F6-4D70-BEC0-CD9D4AC6D79A}" type="slidenum">
              <a:rPr lang="en-US" smtClean="0"/>
              <a:t>51</a:t>
            </a:fld>
            <a:endParaRPr lang="en-US"/>
          </a:p>
        </p:txBody>
      </p:sp>
    </p:spTree>
    <p:extLst>
      <p:ext uri="{BB962C8B-B14F-4D97-AF65-F5344CB8AC3E}">
        <p14:creationId xmlns:p14="http://schemas.microsoft.com/office/powerpoint/2010/main" val="2338429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75E478-14F6-4D70-BEC0-CD9D4AC6D79A}" type="slidenum">
              <a:rPr lang="en-US" smtClean="0"/>
              <a:t>52</a:t>
            </a:fld>
            <a:endParaRPr lang="en-US"/>
          </a:p>
        </p:txBody>
      </p:sp>
    </p:spTree>
    <p:extLst>
      <p:ext uri="{BB962C8B-B14F-4D97-AF65-F5344CB8AC3E}">
        <p14:creationId xmlns:p14="http://schemas.microsoft.com/office/powerpoint/2010/main" val="1544043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93B9B5-1B99-47D8-87B9-49569F146325}" type="slidenum">
              <a:rPr lang="en-US" smtClean="0"/>
              <a:pPr/>
              <a:t>112</a:t>
            </a:fld>
            <a:endParaRPr lang="en-US" dirty="0"/>
          </a:p>
        </p:txBody>
      </p:sp>
    </p:spTree>
    <p:extLst>
      <p:ext uri="{BB962C8B-B14F-4D97-AF65-F5344CB8AC3E}">
        <p14:creationId xmlns:p14="http://schemas.microsoft.com/office/powerpoint/2010/main" val="1278922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rgbClr val="000000"/>
                </a:solidFill>
                <a:latin typeface="Calibri" pitchFamily="34" charset="0"/>
                <a:ea typeface="Calibri" pitchFamily="34" charset="0"/>
                <a:cs typeface="Calibri" pitchFamily="34" charset="0"/>
              </a:rPr>
              <a:t>sec. 32.19(2)(e)1.a., says, in part, “displaced person” means any person who moves from real property, a. “As a direct result of a written notice of intent to acquire or the acquisition of the real property, in whole or in part or subsequent to the issuance of a jurisdictional offer under this subchapter, for public purposes […]”</a:t>
            </a:r>
            <a:endParaRPr lang="en-US" dirty="0"/>
          </a:p>
        </p:txBody>
      </p:sp>
      <p:sp>
        <p:nvSpPr>
          <p:cNvPr id="4" name="Slide Number Placeholder 3"/>
          <p:cNvSpPr>
            <a:spLocks noGrp="1"/>
          </p:cNvSpPr>
          <p:nvPr>
            <p:ph type="sldNum" sz="quarter" idx="10"/>
          </p:nvPr>
        </p:nvSpPr>
        <p:spPr/>
        <p:txBody>
          <a:bodyPr/>
          <a:lstStyle/>
          <a:p>
            <a:fld id="{D793B9B5-1B99-47D8-87B9-49569F146325}" type="slidenum">
              <a:rPr lang="en-US" smtClean="0"/>
              <a:pPr/>
              <a:t>125</a:t>
            </a:fld>
            <a:endParaRPr lang="en-US" dirty="0"/>
          </a:p>
        </p:txBody>
      </p:sp>
    </p:spTree>
    <p:extLst>
      <p:ext uri="{BB962C8B-B14F-4D97-AF65-F5344CB8AC3E}">
        <p14:creationId xmlns:p14="http://schemas.microsoft.com/office/powerpoint/2010/main" val="3368714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845D7A-CB07-4A33-832F-C1849883020F}" type="slidenum">
              <a:rPr lang="en-US" smtClean="0"/>
              <a:t>2</a:t>
            </a:fld>
            <a:endParaRPr lang="en-US"/>
          </a:p>
        </p:txBody>
      </p:sp>
      <p:sp>
        <p:nvSpPr>
          <p:cNvPr id="5" name="Header Placeholder 4"/>
          <p:cNvSpPr>
            <a:spLocks noGrp="1"/>
          </p:cNvSpPr>
          <p:nvPr>
            <p:ph type="hdr" sz="quarter" idx="11"/>
          </p:nvPr>
        </p:nvSpPr>
        <p:spPr/>
        <p:txBody>
          <a:bodyPr/>
          <a:lstStyle/>
          <a:p>
            <a:r>
              <a:rPr lang="en-US"/>
              <a:t>Appraisal User Group </a:t>
            </a:r>
          </a:p>
        </p:txBody>
      </p:sp>
      <p:sp>
        <p:nvSpPr>
          <p:cNvPr id="6" name="Date Placeholder 5"/>
          <p:cNvSpPr>
            <a:spLocks noGrp="1"/>
          </p:cNvSpPr>
          <p:nvPr>
            <p:ph type="dt" idx="12"/>
          </p:nvPr>
        </p:nvSpPr>
        <p:spPr/>
        <p:txBody>
          <a:bodyPr/>
          <a:lstStyle/>
          <a:p>
            <a:r>
              <a:rPr lang="en-US"/>
              <a:t>3/25/2015</a:t>
            </a:r>
          </a:p>
        </p:txBody>
      </p:sp>
    </p:spTree>
    <p:extLst>
      <p:ext uri="{BB962C8B-B14F-4D97-AF65-F5344CB8AC3E}">
        <p14:creationId xmlns:p14="http://schemas.microsoft.com/office/powerpoint/2010/main" val="3079882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75E478-14F6-4D70-BEC0-CD9D4AC6D79A}" type="slidenum">
              <a:rPr lang="en-US" smtClean="0"/>
              <a:t>42</a:t>
            </a:fld>
            <a:endParaRPr lang="en-US"/>
          </a:p>
        </p:txBody>
      </p:sp>
    </p:spTree>
    <p:extLst>
      <p:ext uri="{BB962C8B-B14F-4D97-AF65-F5344CB8AC3E}">
        <p14:creationId xmlns:p14="http://schemas.microsoft.com/office/powerpoint/2010/main" val="3308032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75E478-14F6-4D70-BEC0-CD9D4AC6D79A}" type="slidenum">
              <a:rPr lang="en-US" smtClean="0"/>
              <a:t>43</a:t>
            </a:fld>
            <a:endParaRPr lang="en-US"/>
          </a:p>
        </p:txBody>
      </p:sp>
    </p:spTree>
    <p:extLst>
      <p:ext uri="{BB962C8B-B14F-4D97-AF65-F5344CB8AC3E}">
        <p14:creationId xmlns:p14="http://schemas.microsoft.com/office/powerpoint/2010/main" val="993651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75E478-14F6-4D70-BEC0-CD9D4AC6D79A}" type="slidenum">
              <a:rPr lang="en-US" smtClean="0"/>
              <a:t>44</a:t>
            </a:fld>
            <a:endParaRPr lang="en-US"/>
          </a:p>
        </p:txBody>
      </p:sp>
    </p:spTree>
    <p:extLst>
      <p:ext uri="{BB962C8B-B14F-4D97-AF65-F5344CB8AC3E}">
        <p14:creationId xmlns:p14="http://schemas.microsoft.com/office/powerpoint/2010/main" val="154455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75E478-14F6-4D70-BEC0-CD9D4AC6D79A}" type="slidenum">
              <a:rPr lang="en-US" smtClean="0"/>
              <a:t>45</a:t>
            </a:fld>
            <a:endParaRPr lang="en-US"/>
          </a:p>
        </p:txBody>
      </p:sp>
    </p:spTree>
    <p:extLst>
      <p:ext uri="{BB962C8B-B14F-4D97-AF65-F5344CB8AC3E}">
        <p14:creationId xmlns:p14="http://schemas.microsoft.com/office/powerpoint/2010/main" val="2065908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75E478-14F6-4D70-BEC0-CD9D4AC6D79A}" type="slidenum">
              <a:rPr lang="en-US" smtClean="0"/>
              <a:t>46</a:t>
            </a:fld>
            <a:endParaRPr lang="en-US"/>
          </a:p>
        </p:txBody>
      </p:sp>
    </p:spTree>
    <p:extLst>
      <p:ext uri="{BB962C8B-B14F-4D97-AF65-F5344CB8AC3E}">
        <p14:creationId xmlns:p14="http://schemas.microsoft.com/office/powerpoint/2010/main" val="351309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75E478-14F6-4D70-BEC0-CD9D4AC6D79A}" type="slidenum">
              <a:rPr lang="en-US" smtClean="0"/>
              <a:t>47</a:t>
            </a:fld>
            <a:endParaRPr lang="en-US"/>
          </a:p>
        </p:txBody>
      </p:sp>
    </p:spTree>
    <p:extLst>
      <p:ext uri="{BB962C8B-B14F-4D97-AF65-F5344CB8AC3E}">
        <p14:creationId xmlns:p14="http://schemas.microsoft.com/office/powerpoint/2010/main" val="2572351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75E478-14F6-4D70-BEC0-CD9D4AC6D79A}" type="slidenum">
              <a:rPr lang="en-US" smtClean="0"/>
              <a:t>48</a:t>
            </a:fld>
            <a:endParaRPr lang="en-US"/>
          </a:p>
        </p:txBody>
      </p:sp>
    </p:spTree>
    <p:extLst>
      <p:ext uri="{BB962C8B-B14F-4D97-AF65-F5344CB8AC3E}">
        <p14:creationId xmlns:p14="http://schemas.microsoft.com/office/powerpoint/2010/main" val="2085260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ndParaRPr>
          </a:p>
        </p:txBody>
      </p:sp>
      <p:sp>
        <p:nvSpPr>
          <p:cNvPr id="9" name="Title 8"/>
          <p:cNvSpPr>
            <a:spLocks noGrp="1"/>
          </p:cNvSpPr>
          <p:nvPr>
            <p:ph type="ctrTitle"/>
          </p:nvPr>
        </p:nvSpPr>
        <p:spPr>
          <a:xfrm>
            <a:off x="914400" y="1752602"/>
            <a:ext cx="103632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dirty="0"/>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Slide Number Placeholder 26"/>
          <p:cNvSpPr>
            <a:spLocks noGrp="1"/>
          </p:cNvSpPr>
          <p:nvPr>
            <p:ph type="sldNum" sz="quarter" idx="10"/>
          </p:nvPr>
        </p:nvSpPr>
        <p:spPr>
          <a:xfrm>
            <a:off x="11277601" y="6477001"/>
            <a:ext cx="740833" cy="296863"/>
          </a:xfrm>
          <a:prstGeom prst="rect">
            <a:avLst/>
          </a:prstGeom>
        </p:spPr>
        <p:txBody>
          <a:bodyPr/>
          <a:lstStyle>
            <a:lvl1pPr>
              <a:defRPr sz="1600" b="1" i="0" kern="900" baseline="0">
                <a:solidFill>
                  <a:schemeClr val="bg1"/>
                </a:solidFill>
              </a:defRPr>
            </a:lvl1pPr>
            <a:extLst/>
          </a:lstStyle>
          <a:p>
            <a:pPr fontAlgn="base">
              <a:spcBef>
                <a:spcPct val="0"/>
              </a:spcBef>
              <a:spcAft>
                <a:spcPct val="0"/>
              </a:spcAft>
              <a:defRPr/>
            </a:pPr>
            <a:fld id="{5B684031-2B27-41D7-A422-EB5A6A17407F}"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375516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Slide Number Placeholder 26"/>
          <p:cNvSpPr>
            <a:spLocks noGrp="1"/>
          </p:cNvSpPr>
          <p:nvPr>
            <p:ph type="sldNum" sz="quarter" idx="10"/>
          </p:nvPr>
        </p:nvSpPr>
        <p:spPr>
          <a:xfrm>
            <a:off x="11277601" y="6477001"/>
            <a:ext cx="740833" cy="296863"/>
          </a:xfrm>
          <a:prstGeom prst="rect">
            <a:avLst/>
          </a:prstGeom>
        </p:spPr>
        <p:txBody>
          <a:bodyPr/>
          <a:lstStyle>
            <a:lvl1pPr>
              <a:defRPr sz="1600" b="1" i="0" kern="900" baseline="0">
                <a:solidFill>
                  <a:schemeClr val="bg1"/>
                </a:solidFill>
              </a:defRPr>
            </a:lvl1pPr>
            <a:extLst/>
          </a:lstStyle>
          <a:p>
            <a:pPr fontAlgn="base">
              <a:spcBef>
                <a:spcPct val="0"/>
              </a:spcBef>
              <a:spcAft>
                <a:spcPct val="0"/>
              </a:spcAft>
              <a:defRPr/>
            </a:pPr>
            <a:fld id="{2B1E545E-887E-4998-A589-57452551ED61}"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04763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5" name="Content Placeholder 4"/>
          <p:cNvSpPr>
            <a:spLocks noGrp="1"/>
          </p:cNvSpPr>
          <p:nvPr>
            <p:ph sz="quarter" idx="2"/>
          </p:nvPr>
        </p:nvSpPr>
        <p:spPr>
          <a:xfrm>
            <a:off x="609600" y="1444295"/>
            <a:ext cx="5386917"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6"/>
          <p:cNvSpPr>
            <a:spLocks noGrp="1"/>
          </p:cNvSpPr>
          <p:nvPr>
            <p:ph type="sldNum" sz="quarter" idx="10"/>
          </p:nvPr>
        </p:nvSpPr>
        <p:spPr>
          <a:xfrm>
            <a:off x="11277601" y="6477001"/>
            <a:ext cx="740833" cy="296863"/>
          </a:xfrm>
          <a:prstGeom prst="rect">
            <a:avLst/>
          </a:prstGeom>
        </p:spPr>
        <p:txBody>
          <a:bodyPr/>
          <a:lstStyle>
            <a:lvl1pPr>
              <a:defRPr sz="1600" b="1" i="0" kern="900" baseline="0">
                <a:solidFill>
                  <a:schemeClr val="bg1"/>
                </a:solidFill>
              </a:defRPr>
            </a:lvl1pPr>
            <a:extLst/>
          </a:lstStyle>
          <a:p>
            <a:pPr fontAlgn="base">
              <a:spcBef>
                <a:spcPct val="0"/>
              </a:spcBef>
              <a:spcAft>
                <a:spcPct val="0"/>
              </a:spcAft>
              <a:defRPr/>
            </a:pPr>
            <a:fld id="{D954F569-2FD2-4C9C-83AA-49A945852B68}"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342853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p:cNvSpPr>
            <a:spLocks noGrp="1"/>
          </p:cNvSpPr>
          <p:nvPr>
            <p:ph type="sldNum" sz="quarter" idx="10"/>
          </p:nvPr>
        </p:nvSpPr>
        <p:spPr>
          <a:xfrm>
            <a:off x="11277601" y="6477001"/>
            <a:ext cx="740833" cy="296863"/>
          </a:xfrm>
          <a:prstGeom prst="rect">
            <a:avLst/>
          </a:prstGeom>
        </p:spPr>
        <p:txBody>
          <a:bodyPr/>
          <a:lstStyle>
            <a:lvl1pPr>
              <a:defRPr sz="1600" b="1" i="0" kern="900" baseline="0">
                <a:solidFill>
                  <a:schemeClr val="bg1"/>
                </a:solidFill>
              </a:defRPr>
            </a:lvl1pPr>
            <a:extLst/>
          </a:lstStyle>
          <a:p>
            <a:pPr fontAlgn="base">
              <a:spcBef>
                <a:spcPct val="0"/>
              </a:spcBef>
              <a:spcAft>
                <a:spcPct val="0"/>
              </a:spcAft>
              <a:defRPr/>
            </a:pPr>
            <a:fld id="{D8A2DFE8-48B1-480F-8160-27E964BB0B14}"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87152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dirty="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6"/>
          <p:cNvSpPr>
            <a:spLocks noGrp="1"/>
          </p:cNvSpPr>
          <p:nvPr>
            <p:ph type="sldNum" sz="quarter" idx="10"/>
          </p:nvPr>
        </p:nvSpPr>
        <p:spPr>
          <a:xfrm>
            <a:off x="11277601" y="6477001"/>
            <a:ext cx="740833" cy="296863"/>
          </a:xfrm>
          <a:prstGeom prst="rect">
            <a:avLst/>
          </a:prstGeom>
        </p:spPr>
        <p:txBody>
          <a:bodyPr/>
          <a:lstStyle>
            <a:lvl1pPr>
              <a:defRPr sz="1600" b="1" i="0" kern="900" baseline="0">
                <a:solidFill>
                  <a:schemeClr val="bg1"/>
                </a:solidFill>
              </a:defRPr>
            </a:lvl1pPr>
            <a:extLst/>
          </a:lstStyle>
          <a:p>
            <a:pPr fontAlgn="base">
              <a:spcBef>
                <a:spcPct val="0"/>
              </a:spcBef>
              <a:spcAft>
                <a:spcPct val="0"/>
              </a:spcAft>
              <a:defRPr/>
            </a:pPr>
            <a:fld id="{986E5BBC-D019-47A3-B274-F9A0C28C6B02}"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301542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p:cNvSpPr>
            <a:spLocks noGrp="1"/>
          </p:cNvSpPr>
          <p:nvPr>
            <p:ph type="sldNum" sz="quarter" idx="10"/>
          </p:nvPr>
        </p:nvSpPr>
        <p:spPr>
          <a:xfrm>
            <a:off x="11277601" y="6477001"/>
            <a:ext cx="740833" cy="296863"/>
          </a:xfrm>
          <a:prstGeom prst="rect">
            <a:avLst/>
          </a:prstGeom>
        </p:spPr>
        <p:txBody>
          <a:bodyPr/>
          <a:lstStyle>
            <a:lvl1pPr>
              <a:defRPr sz="1600" b="1" i="0" kern="900" baseline="0">
                <a:solidFill>
                  <a:schemeClr val="bg1"/>
                </a:solidFill>
              </a:defRPr>
            </a:lvl1pPr>
            <a:extLst/>
          </a:lstStyle>
          <a:p>
            <a:pPr fontAlgn="base">
              <a:spcBef>
                <a:spcPct val="0"/>
              </a:spcBef>
              <a:spcAft>
                <a:spcPct val="0"/>
              </a:spcAft>
              <a:defRPr/>
            </a:pPr>
            <a:fld id="{76D793AA-44E5-4408-9AFB-86944655B00D}"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453354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6"/>
          <p:cNvSpPr>
            <a:spLocks noGrp="1"/>
          </p:cNvSpPr>
          <p:nvPr>
            <p:ph type="sldNum" sz="quarter" idx="10"/>
          </p:nvPr>
        </p:nvSpPr>
        <p:spPr>
          <a:xfrm>
            <a:off x="11277601" y="6477001"/>
            <a:ext cx="740833" cy="296863"/>
          </a:xfrm>
          <a:prstGeom prst="rect">
            <a:avLst/>
          </a:prstGeom>
        </p:spPr>
        <p:txBody>
          <a:bodyPr/>
          <a:lstStyle>
            <a:lvl1pPr>
              <a:defRPr sz="1600" b="1" i="0" kern="900" baseline="0">
                <a:solidFill>
                  <a:schemeClr val="bg1"/>
                </a:solidFill>
              </a:defRPr>
            </a:lvl1pPr>
            <a:extLst/>
          </a:lstStyle>
          <a:p>
            <a:pPr fontAlgn="base">
              <a:spcBef>
                <a:spcPct val="0"/>
              </a:spcBef>
              <a:spcAft>
                <a:spcPct val="0"/>
              </a:spcAft>
              <a:defRPr/>
            </a:pPr>
            <a:fld id="{E14E4D5F-1E85-4D36-9615-B690F20696EA}"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252113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userDrawn="1"/>
        </p:nvSpPr>
        <p:spPr>
          <a:xfrm flipV="1">
            <a:off x="0" y="5206361"/>
            <a:ext cx="12192000" cy="17120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9" cstate="screen">
              <a:extLst>
                <a:ext uri="{28A0092B-C50C-407E-A947-70E740481C1C}">
                  <a14:useLocalDpi xmlns:a14="http://schemas.microsoft.com/office/drawing/2010/main"/>
                </a:ext>
              </a:extLst>
            </a:blip>
            <a:stretch>
              <a:fillRect/>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sz="18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609600" y="533400"/>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1030" name="Text Placeholder 29"/>
          <p:cNvSpPr>
            <a:spLocks noGrp="1"/>
          </p:cNvSpPr>
          <p:nvPr>
            <p:ph type="body" idx="1"/>
          </p:nvPr>
        </p:nvSpPr>
        <p:spPr bwMode="auto">
          <a:xfrm>
            <a:off x="609600" y="1676400"/>
            <a:ext cx="109728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descr="WisDOTlogo.gif"/>
          <p:cNvPicPr>
            <a:picLocks noChangeAspect="1"/>
          </p:cNvPicPr>
          <p:nvPr userDrawn="1"/>
        </p:nvPicPr>
        <p:blipFill>
          <a:blip r:embed="rId10" cstate="print"/>
          <a:stretch>
            <a:fillRect/>
          </a:stretch>
        </p:blipFill>
        <p:spPr>
          <a:xfrm>
            <a:off x="410669" y="5943600"/>
            <a:ext cx="1016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Tree>
    <p:extLst>
      <p:ext uri="{BB962C8B-B14F-4D97-AF65-F5344CB8AC3E}">
        <p14:creationId xmlns:p14="http://schemas.microsoft.com/office/powerpoint/2010/main" val="181707027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ftr="0"/>
  <p:txStyles>
    <p:title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westlaw.com/Find/Default.wl?rs=dfa1.0&amp;vr=2.0&amp;DB=1000260&amp;DocName=WIST32.09&amp;FindType=L&amp;ReferencePositionType=T&amp;ReferencePosition=SP_2939000044e57"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jpe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8.wmf"/></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jpeg"/><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westlaw.com/Find/Default.wl?rs=dfa1.0&amp;vr=2.0&amp;DB=0000595&amp;FindType=Y&amp;SerialNum=1971117820" TargetMode="External"/><Relationship Id="rId2" Type="http://schemas.openxmlformats.org/officeDocument/2006/relationships/hyperlink" Target="http://www.westlaw.com/Find/Default.wl?rs=dfa1.0&amp;vr=2.0&amp;DB=0000594&amp;FindType=Y&amp;SerialNum=1922108092"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www.westlaw.com/Find/Default.wl?rs=dfa1.0&amp;vr=2.0&amp;DB=1000260&amp;DocName=WIST32.09&amp;FindType=L&amp;ReferencePositionType=T&amp;ReferencePosition=SP_0bd500007a412" TargetMode="External"/><Relationship Id="rId4" Type="http://schemas.openxmlformats.org/officeDocument/2006/relationships/hyperlink" Target="http://www.westlaw.com/Find/Default.wl?rs=dfa1.0&amp;vr=2.0&amp;DB=0000595&amp;FindType=Y&amp;SerialNum=1961135693"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g"/></Relationships>
</file>

<file path=ppt/slides/_rels/slide79.xml.rels><?xml version="1.0" encoding="UTF-8" standalone="yes"?>
<Relationships xmlns="http://schemas.openxmlformats.org/package/2006/relationships"><Relationship Id="rId2" Type="http://schemas.openxmlformats.org/officeDocument/2006/relationships/hyperlink" Target="https://docs.legis.wisconsin.gov/document/statutes/32.05(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docs.legis.wisconsin.gov/document/statutes/32.05(9)" TargetMode="External"/><Relationship Id="rId7" Type="http://schemas.openxmlformats.org/officeDocument/2006/relationships/image" Target="../media/image69.png"/><Relationship Id="rId2" Type="http://schemas.openxmlformats.org/officeDocument/2006/relationships/hyperlink" Target="https://docs.legis.wisconsin.gov/document/statutes/ch.%20814" TargetMode="External"/><Relationship Id="rId1" Type="http://schemas.openxmlformats.org/officeDocument/2006/relationships/slideLayout" Target="../slideLayouts/slideLayout2.xml"/><Relationship Id="rId6" Type="http://schemas.openxmlformats.org/officeDocument/2006/relationships/image" Target="../media/image68.gif"/><Relationship Id="rId5" Type="http://schemas.openxmlformats.org/officeDocument/2006/relationships/image" Target="../media/image67.jpg"/><Relationship Id="rId4" Type="http://schemas.openxmlformats.org/officeDocument/2006/relationships/hyperlink" Target="https://docs.legis.wisconsin.gov/document/statutes/32.06(8)" TargetMode="External"/></Relationships>
</file>

<file path=ppt/slides/_rels/slide81.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81745"/>
            <a:ext cx="10363200" cy="1829761"/>
          </a:xfrm>
        </p:spPr>
        <p:txBody>
          <a:bodyPr>
            <a:normAutofit/>
          </a:bodyPr>
          <a:lstStyle/>
          <a:p>
            <a:pPr algn="l" eaLnBrk="1" fontAlgn="auto" hangingPunct="1">
              <a:spcAft>
                <a:spcPts val="0"/>
              </a:spcAft>
              <a:defRPr/>
            </a:pPr>
            <a:r>
              <a:rPr lang="en-US" dirty="0">
                <a:solidFill>
                  <a:schemeClr val="tx1"/>
                </a:solidFill>
              </a:rPr>
              <a:t>Litigation Issues and Case Law Update</a:t>
            </a:r>
          </a:p>
        </p:txBody>
      </p:sp>
      <p:sp>
        <p:nvSpPr>
          <p:cNvPr id="9219" name="Subtitle 2"/>
          <p:cNvSpPr>
            <a:spLocks noGrp="1"/>
          </p:cNvSpPr>
          <p:nvPr>
            <p:ph type="subTitle" idx="1"/>
          </p:nvPr>
        </p:nvSpPr>
        <p:spPr>
          <a:xfrm>
            <a:off x="914400" y="2871378"/>
            <a:ext cx="10363200" cy="1199704"/>
          </a:xfrm>
        </p:spPr>
        <p:txBody>
          <a:bodyPr/>
          <a:lstStyle/>
          <a:p>
            <a:pPr marR="0" eaLnBrk="1" hangingPunct="1"/>
            <a:r>
              <a:rPr lang="en-US" dirty="0">
                <a:solidFill>
                  <a:schemeClr val="bg1"/>
                </a:solidFill>
              </a:rPr>
              <a:t>Assistant General Counsel </a:t>
            </a:r>
          </a:p>
          <a:p>
            <a:pPr marR="0" eaLnBrk="1" hangingPunct="1"/>
            <a:r>
              <a:rPr lang="en-US" dirty="0">
                <a:solidFill>
                  <a:schemeClr val="tx1"/>
                </a:solidFill>
              </a:rPr>
              <a:t>Kathleen M. Batha </a:t>
            </a:r>
          </a:p>
          <a:p>
            <a:pPr marR="0" eaLnBrk="1" hangingPunct="1"/>
            <a:r>
              <a:rPr lang="en-US" dirty="0">
                <a:solidFill>
                  <a:schemeClr val="tx1"/>
                </a:solidFill>
              </a:rPr>
              <a:t>Assistant Attorney General</a:t>
            </a:r>
          </a:p>
          <a:p>
            <a:pPr marR="0" eaLnBrk="1" hangingPunct="1"/>
            <a:r>
              <a:rPr lang="en-US" dirty="0">
                <a:solidFill>
                  <a:schemeClr val="tx1"/>
                </a:solidFill>
              </a:rPr>
              <a:t>Peter S. Rank</a:t>
            </a:r>
          </a:p>
          <a:p>
            <a:pPr marR="0" eaLnBrk="1" hangingPunct="1"/>
            <a:r>
              <a:rPr lang="en-US" dirty="0">
                <a:solidFill>
                  <a:schemeClr val="tx1"/>
                </a:solidFill>
              </a:rPr>
              <a:t>September 28, 2017</a:t>
            </a:r>
          </a:p>
        </p:txBody>
      </p:sp>
    </p:spTree>
    <p:extLst>
      <p:ext uri="{BB962C8B-B14F-4D97-AF65-F5344CB8AC3E}">
        <p14:creationId xmlns:p14="http://schemas.microsoft.com/office/powerpoint/2010/main" val="1634649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LLC attempted to glue 1) the TLE to 2) the highway relocation</a:t>
            </a:r>
          </a:p>
        </p:txBody>
      </p:sp>
      <p:sp>
        <p:nvSpPr>
          <p:cNvPr id="3" name="Content Placeholder 2"/>
          <p:cNvSpPr>
            <a:spLocks noGrp="1"/>
          </p:cNvSpPr>
          <p:nvPr>
            <p:ph idx="1"/>
          </p:nvPr>
        </p:nvSpPr>
        <p:spPr/>
        <p:txBody>
          <a:bodyPr/>
          <a:lstStyle/>
          <a:p>
            <a:pPr>
              <a:buNone/>
            </a:pPr>
            <a:r>
              <a:rPr lang="en-US" dirty="0"/>
              <a:t>	“</a:t>
            </a:r>
            <a:r>
              <a:rPr lang="en-US" sz="2400" dirty="0"/>
              <a:t>Because the temporary limited easement and the relocation of 118th Avenue were both part of the same greater highway reconstruction project, the LLC argues its award for the temporary limited easement under </a:t>
            </a:r>
            <a:r>
              <a:rPr lang="en-US" sz="2400" dirty="0">
                <a:hlinkClick r:id="rId2"/>
              </a:rPr>
              <a:t>§ 32.09(6g)</a:t>
            </a:r>
            <a:r>
              <a:rPr lang="en-US" sz="2400" dirty="0"/>
              <a:t> should include damages for the commercial property's decline in value caused by the relocation of 118th Avenue.” ¶3. </a:t>
            </a:r>
          </a:p>
        </p:txBody>
      </p:sp>
      <p:pic>
        <p:nvPicPr>
          <p:cNvPr id="4" name="Picture 2" descr="C:\Users\DOTK5B\AppData\Local\Microsoft\Windows\Temporary Internet Files\Content.IE5\QBT4HNWD\5584804833_5747d37736_z[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86801" y="3733801"/>
            <a:ext cx="1207055" cy="2871805"/>
          </a:xfrm>
          <a:prstGeom prst="rect">
            <a:avLst/>
          </a:prstGeom>
          <a:noFill/>
        </p:spPr>
      </p:pic>
    </p:spTree>
    <p:extLst>
      <p:ext uri="{BB962C8B-B14F-4D97-AF65-F5344CB8AC3E}">
        <p14:creationId xmlns:p14="http://schemas.microsoft.com/office/powerpoint/2010/main" val="24478741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ller Property - View from Mound Road.jpg"/>
          <p:cNvPicPr/>
          <p:nvPr/>
        </p:nvPicPr>
        <p:blipFill>
          <a:blip r:embed="rId2" cstate="screen">
            <a:extLst>
              <a:ext uri="{28A0092B-C50C-407E-A947-70E740481C1C}">
                <a14:useLocalDpi xmlns:a14="http://schemas.microsoft.com/office/drawing/2010/main"/>
              </a:ext>
            </a:extLst>
          </a:blip>
          <a:stretch>
            <a:fillRect/>
          </a:stretch>
        </p:blipFill>
        <p:spPr>
          <a:xfrm>
            <a:off x="3048000" y="609600"/>
            <a:ext cx="5943600" cy="4343400"/>
          </a:xfrm>
          <a:prstGeom prst="rect">
            <a:avLst/>
          </a:prstGeom>
        </p:spPr>
      </p:pic>
      <p:sp>
        <p:nvSpPr>
          <p:cNvPr id="36865" name="Rectangle 1"/>
          <p:cNvSpPr>
            <a:spLocks noChangeArrowheads="1"/>
          </p:cNvSpPr>
          <p:nvPr/>
        </p:nvSpPr>
        <p:spPr bwMode="auto">
          <a:xfrm>
            <a:off x="2280571" y="5151295"/>
            <a:ext cx="7478458" cy="461665"/>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2400" b="1" dirty="0">
                <a:solidFill>
                  <a:schemeClr val="tx1"/>
                </a:solidFill>
                <a:latin typeface="Calibri" pitchFamily="34" charset="0"/>
                <a:ea typeface="Calibri" pitchFamily="34" charset="0"/>
                <a:cs typeface="Calibri" pitchFamily="34" charset="0"/>
              </a:rPr>
              <a:t>View of Waller Property looking South from Mound Road</a:t>
            </a:r>
            <a:endParaRPr lang="en-US" sz="24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590312175"/>
      </p:ext>
    </p:extLst>
  </p:cSld>
  <p:clrMapOvr>
    <a:masterClrMapping/>
  </p:clrMapOvr>
  <p:transition>
    <p:wipe dir="d"/>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066800"/>
            <a:ext cx="7086600" cy="369332"/>
          </a:xfrm>
          <a:prstGeom prst="rect">
            <a:avLst/>
          </a:prstGeom>
          <a:noFill/>
        </p:spPr>
        <p:txBody>
          <a:bodyPr wrap="square" rtlCol="0">
            <a:spAutoFit/>
          </a:bodyPr>
          <a:lstStyle/>
          <a:p>
            <a:endParaRPr lang="en-US" dirty="0"/>
          </a:p>
        </p:txBody>
      </p:sp>
      <p:sp>
        <p:nvSpPr>
          <p:cNvPr id="44034" name="Rectangle 2"/>
          <p:cNvSpPr>
            <a:spLocks noChangeArrowheads="1"/>
          </p:cNvSpPr>
          <p:nvPr/>
        </p:nvSpPr>
        <p:spPr bwMode="auto">
          <a:xfrm>
            <a:off x="834189" y="1251466"/>
            <a:ext cx="9376611" cy="4016484"/>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ts val="600"/>
              </a:spcBef>
              <a:spcAft>
                <a:spcPct val="0"/>
              </a:spcAft>
              <a:buFontTx/>
              <a:buChar char="•"/>
            </a:pPr>
            <a:r>
              <a:rPr lang="en-US" sz="2400" b="1" dirty="0">
                <a:latin typeface="Calibri" pitchFamily="34" charset="0"/>
                <a:ea typeface="Calibri" pitchFamily="34" charset="0"/>
                <a:cs typeface="Calibri" pitchFamily="34" charset="0"/>
              </a:rPr>
              <a:t>1989</a:t>
            </a:r>
            <a:r>
              <a:rPr lang="en-US" sz="2400" dirty="0">
                <a:latin typeface="Calibri" pitchFamily="34" charset="0"/>
                <a:ea typeface="Calibri" pitchFamily="34" charset="0"/>
                <a:cs typeface="Calibri" pitchFamily="34" charset="0"/>
              </a:rPr>
              <a:t> Wallers purchased approximately 1.5 acres for use as residence and (farmette) hobby farm</a:t>
            </a:r>
            <a:endParaRPr lang="en-US" sz="2400" b="1" dirty="0">
              <a:latin typeface="Calibri" pitchFamily="34" charset="0"/>
              <a:cs typeface="Calibri" pitchFamily="34" charset="0"/>
            </a:endParaRPr>
          </a:p>
          <a:p>
            <a:pPr eaLnBrk="0" fontAlgn="base" hangingPunct="0">
              <a:spcBef>
                <a:spcPts val="600"/>
              </a:spcBef>
              <a:spcAft>
                <a:spcPct val="0"/>
              </a:spcAft>
              <a:buFontTx/>
              <a:buChar char="•"/>
            </a:pPr>
            <a:r>
              <a:rPr lang="en-US" sz="2400" b="1" dirty="0">
                <a:latin typeface="Calibri" pitchFamily="34" charset="0"/>
                <a:cs typeface="Calibri" pitchFamily="34" charset="0"/>
              </a:rPr>
              <a:t>Existing encumbrances</a:t>
            </a:r>
            <a:r>
              <a:rPr lang="en-US" sz="2400" dirty="0">
                <a:latin typeface="Calibri" pitchFamily="34" charset="0"/>
                <a:cs typeface="Calibri" pitchFamily="34" charset="0"/>
              </a:rPr>
              <a:t>:</a:t>
            </a:r>
          </a:p>
          <a:p>
            <a:pPr lvl="1" eaLnBrk="0" fontAlgn="base" hangingPunct="0">
              <a:buFontTx/>
              <a:buChar char="•"/>
            </a:pPr>
            <a:r>
              <a:rPr lang="en-US" sz="2400" dirty="0">
                <a:latin typeface="Calibri" pitchFamily="34" charset="0"/>
                <a:cs typeface="Calibri" pitchFamily="34" charset="0"/>
              </a:rPr>
              <a:t>20 foot transmission line easement along north property line</a:t>
            </a:r>
          </a:p>
          <a:p>
            <a:pPr lvl="1" eaLnBrk="0" fontAlgn="base" hangingPunct="0">
              <a:buFontTx/>
              <a:buChar char="•"/>
            </a:pPr>
            <a:r>
              <a:rPr lang="en-US" sz="2400" dirty="0">
                <a:latin typeface="Calibri" pitchFamily="34" charset="0"/>
                <a:cs typeface="Calibri" pitchFamily="34" charset="0"/>
              </a:rPr>
              <a:t>25 foot highway setback along Mound Road</a:t>
            </a:r>
          </a:p>
          <a:p>
            <a:pPr lvl="1" eaLnBrk="0" fontAlgn="base" hangingPunct="0">
              <a:buFontTx/>
              <a:buChar char="•"/>
            </a:pPr>
            <a:r>
              <a:rPr lang="en-US" sz="2400" dirty="0">
                <a:latin typeface="Calibri" pitchFamily="34" charset="0"/>
                <a:cs typeface="Calibri" pitchFamily="34" charset="0"/>
              </a:rPr>
              <a:t>50 foot highway setback along I-43</a:t>
            </a:r>
            <a:endParaRPr lang="en-US" sz="2400" b="1" dirty="0">
              <a:latin typeface="Calibri" pitchFamily="34" charset="0"/>
              <a:ea typeface="Calibri" pitchFamily="34" charset="0"/>
              <a:cs typeface="Calibri" pitchFamily="34" charset="0"/>
            </a:endParaRPr>
          </a:p>
          <a:p>
            <a:pPr eaLnBrk="0" fontAlgn="base" hangingPunct="0">
              <a:spcBef>
                <a:spcPts val="600"/>
              </a:spcBef>
              <a:spcAft>
                <a:spcPct val="0"/>
              </a:spcAft>
              <a:buFontTx/>
              <a:buChar char="•"/>
            </a:pPr>
            <a:r>
              <a:rPr lang="en-US" sz="2400" b="1" dirty="0">
                <a:latin typeface="Calibri" pitchFamily="34" charset="0"/>
                <a:ea typeface="Calibri" pitchFamily="34" charset="0"/>
                <a:cs typeface="Calibri" pitchFamily="34" charset="0"/>
              </a:rPr>
              <a:t>Prior to March, 2008</a:t>
            </a:r>
            <a:r>
              <a:rPr lang="en-US" sz="2400" dirty="0">
                <a:latin typeface="Calibri" pitchFamily="34" charset="0"/>
                <a:ea typeface="Calibri" pitchFamily="34" charset="0"/>
                <a:cs typeface="Calibri" pitchFamily="34" charset="0"/>
              </a:rPr>
              <a:t>, ATC initiated negotiations to acquire two 45 foot utility easements for construction of high voltage overhead electrical transmission lines, which traversed two sides of triangular property</a:t>
            </a:r>
            <a:endParaRPr lang="en-US" sz="2400" b="1" dirty="0">
              <a:latin typeface="Calibri" pitchFamily="34" charset="0"/>
              <a:ea typeface="Calibri" pitchFamily="34" charset="0"/>
              <a:cs typeface="Calibri" pitchFamily="34" charset="0"/>
            </a:endParaRPr>
          </a:p>
          <a:p>
            <a:pPr eaLnBrk="0" fontAlgn="base" hangingPunct="0">
              <a:spcBef>
                <a:spcPts val="600"/>
              </a:spcBef>
              <a:buFontTx/>
              <a:buChar char="•"/>
            </a:pPr>
            <a:r>
              <a:rPr lang="en-US" sz="2400" b="1" dirty="0">
                <a:latin typeface="Calibri" pitchFamily="34" charset="0"/>
                <a:ea typeface="Calibri" pitchFamily="34" charset="0"/>
                <a:cs typeface="Calibri" pitchFamily="34" charset="0"/>
              </a:rPr>
              <a:t>March 20, 2008, </a:t>
            </a:r>
            <a:r>
              <a:rPr lang="en-US" sz="2400" dirty="0">
                <a:latin typeface="Calibri" pitchFamily="34" charset="0"/>
                <a:ea typeface="Calibri" pitchFamily="34" charset="0"/>
                <a:cs typeface="Calibri" pitchFamily="34" charset="0"/>
              </a:rPr>
              <a:t>negotiations fail and ATC issues its Jurisdictional Offer</a:t>
            </a:r>
            <a:endParaRPr lang="en-US" sz="2400" dirty="0">
              <a:latin typeface="Arial" pitchFamily="34" charset="0"/>
              <a:cs typeface="Arial" pitchFamily="34" charset="0"/>
            </a:endParaRPr>
          </a:p>
        </p:txBody>
      </p:sp>
      <p:sp>
        <p:nvSpPr>
          <p:cNvPr id="5" name="TextBox 4"/>
          <p:cNvSpPr txBox="1"/>
          <p:nvPr/>
        </p:nvSpPr>
        <p:spPr>
          <a:xfrm>
            <a:off x="2133600" y="304801"/>
            <a:ext cx="63246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fontAlgn="base">
              <a:spcBef>
                <a:spcPct val="0"/>
              </a:spcBef>
              <a:spcAft>
                <a:spcPct val="0"/>
              </a:spcAft>
            </a:pPr>
            <a:r>
              <a:rPr lang="en-US" sz="3200" b="1" dirty="0">
                <a:latin typeface="Calibri" pitchFamily="34" charset="0"/>
                <a:ea typeface="Calibri" pitchFamily="34" charset="0"/>
                <a:cs typeface="Calibri" pitchFamily="34" charset="0"/>
              </a:rPr>
              <a:t>Facts and Early Procedural History:</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1142236073"/>
      </p:ext>
    </p:extLst>
  </p:cSld>
  <p:clrMapOvr>
    <a:masterClrMapping/>
  </p:clrMapOvr>
  <p:transition>
    <p:wipe dir="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descr="electricity,Fotolia,grids,Photographs,power lines,powers,sunsets,tower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932"/>
          <a:stretch/>
        </p:blipFill>
        <p:spPr bwMode="auto">
          <a:xfrm>
            <a:off x="6079959" y="3028313"/>
            <a:ext cx="3948545" cy="2806504"/>
          </a:xfrm>
          <a:prstGeom prst="rect">
            <a:avLst/>
          </a:prstGeom>
          <a:noFill/>
        </p:spPr>
      </p:pic>
      <p:sp>
        <p:nvSpPr>
          <p:cNvPr id="49153" name="Rectangle 1"/>
          <p:cNvSpPr>
            <a:spLocks noChangeArrowheads="1"/>
          </p:cNvSpPr>
          <p:nvPr/>
        </p:nvSpPr>
        <p:spPr bwMode="auto">
          <a:xfrm>
            <a:off x="978568" y="1857057"/>
            <a:ext cx="8923421" cy="830997"/>
          </a:xfrm>
          <a:prstGeom prst="rect">
            <a:avLst/>
          </a:prstGeom>
          <a:solidFill>
            <a:schemeClr val="bg1"/>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Tx/>
              <a:buChar char="•"/>
            </a:pPr>
            <a:r>
              <a:rPr lang="en-US" sz="2400" b="1" dirty="0">
                <a:latin typeface="Calibri" pitchFamily="34" charset="0"/>
                <a:ea typeface="Calibri" pitchFamily="34" charset="0"/>
                <a:cs typeface="Calibri" pitchFamily="34" charset="0"/>
              </a:rPr>
              <a:t>August 2009, the Wallers moved to new residence “after the [] transmission lines had been installed and fully charged”</a:t>
            </a:r>
            <a:endParaRPr lang="en-US" sz="2400" b="1" dirty="0">
              <a:latin typeface="Arial" pitchFamily="34" charset="0"/>
              <a:cs typeface="Arial" pitchFamily="34" charset="0"/>
            </a:endParaRPr>
          </a:p>
        </p:txBody>
      </p:sp>
      <p:sp>
        <p:nvSpPr>
          <p:cNvPr id="3" name="TextBox 2"/>
          <p:cNvSpPr txBox="1"/>
          <p:nvPr/>
        </p:nvSpPr>
        <p:spPr>
          <a:xfrm>
            <a:off x="978568" y="685801"/>
            <a:ext cx="8317832" cy="830997"/>
          </a:xfrm>
          <a:prstGeom prst="rect">
            <a:avLst/>
          </a:prstGeom>
          <a:solidFill>
            <a:schemeClr val="bg1"/>
          </a:solidFill>
        </p:spPr>
        <p:txBody>
          <a:bodyPr wrap="square" rtlCol="0">
            <a:spAutoFit/>
          </a:bodyPr>
          <a:lstStyle/>
          <a:p>
            <a:pPr>
              <a:buFont typeface="Arial" pitchFamily="34" charset="0"/>
              <a:buChar char="•"/>
            </a:pPr>
            <a:r>
              <a:rPr lang="en-US" sz="2400" b="1" dirty="0"/>
              <a:t>December 2008 – Wallers filed claim for relocation benefits with ATC – ATC denied Wallers were displaced</a:t>
            </a:r>
          </a:p>
        </p:txBody>
      </p:sp>
    </p:spTree>
    <p:extLst>
      <p:ext uri="{BB962C8B-B14F-4D97-AF65-F5344CB8AC3E}">
        <p14:creationId xmlns:p14="http://schemas.microsoft.com/office/powerpoint/2010/main" val="3560389633"/>
      </p:ext>
    </p:extLst>
  </p:cSld>
  <p:clrMapOvr>
    <a:masterClrMapping/>
  </p:clrMapOvr>
  <p:transition>
    <p:wip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6010" y="521370"/>
            <a:ext cx="39624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t>Details of the Acquisition</a:t>
            </a:r>
          </a:p>
        </p:txBody>
      </p:sp>
      <p:pic>
        <p:nvPicPr>
          <p:cNvPr id="3" name="Picture 2" descr="Excerpt of Property Layout WI Sup Ct 071613.jpg"/>
          <p:cNvPicPr/>
          <p:nvPr/>
        </p:nvPicPr>
        <p:blipFill>
          <a:blip r:embed="rId2" cstate="screen">
            <a:extLst>
              <a:ext uri="{28A0092B-C50C-407E-A947-70E740481C1C}">
                <a14:useLocalDpi xmlns:a14="http://schemas.microsoft.com/office/drawing/2010/main"/>
              </a:ext>
            </a:extLst>
          </a:blip>
          <a:stretch>
            <a:fillRect/>
          </a:stretch>
        </p:blipFill>
        <p:spPr>
          <a:xfrm>
            <a:off x="6637421" y="521370"/>
            <a:ext cx="4800600" cy="5638800"/>
          </a:xfrm>
          <a:prstGeom prst="rect">
            <a:avLst/>
          </a:prstGeom>
        </p:spPr>
      </p:pic>
    </p:spTree>
    <p:extLst>
      <p:ext uri="{BB962C8B-B14F-4D97-AF65-F5344CB8AC3E}">
        <p14:creationId xmlns:p14="http://schemas.microsoft.com/office/powerpoint/2010/main" val="3587438964"/>
      </p:ext>
    </p:extLst>
  </p:cSld>
  <p:clrMapOvr>
    <a:masterClrMapping/>
  </p:clrMapOvr>
  <p:transition>
    <p:wedg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28601"/>
            <a:ext cx="3276600"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base">
              <a:spcBef>
                <a:spcPct val="0"/>
              </a:spcBef>
              <a:spcAft>
                <a:spcPct val="0"/>
              </a:spcAft>
            </a:pPr>
            <a:r>
              <a:rPr lang="en-US" sz="3200" b="1" dirty="0">
                <a:latin typeface="Calibri" pitchFamily="34" charset="0"/>
                <a:ea typeface="Calibri" pitchFamily="34" charset="0"/>
                <a:cs typeface="Calibri" pitchFamily="34" charset="0"/>
              </a:rPr>
              <a:t>Facts:  Appraisals</a:t>
            </a:r>
            <a:endParaRPr lang="en-US" sz="2800" dirty="0">
              <a:latin typeface="Arial" pitchFamily="34" charset="0"/>
              <a:cs typeface="Arial" pitchFamily="34" charset="0"/>
            </a:endParaRPr>
          </a:p>
        </p:txBody>
      </p:sp>
      <p:sp>
        <p:nvSpPr>
          <p:cNvPr id="3" name="TextBox 2"/>
          <p:cNvSpPr txBox="1"/>
          <p:nvPr/>
        </p:nvSpPr>
        <p:spPr>
          <a:xfrm>
            <a:off x="513348" y="1066800"/>
            <a:ext cx="6778408" cy="4462760"/>
          </a:xfrm>
          <a:prstGeom prst="rect">
            <a:avLst/>
          </a:prstGeom>
          <a:solidFill>
            <a:schemeClr val="bg1"/>
          </a:solidFill>
        </p:spPr>
        <p:txBody>
          <a:bodyPr wrap="square" rtlCol="0">
            <a:spAutoFit/>
          </a:bodyPr>
          <a:lstStyle/>
          <a:p>
            <a:pPr lvl="1" eaLnBrk="0" fontAlgn="base" hangingPunct="0">
              <a:spcBef>
                <a:spcPct val="0"/>
              </a:spcBef>
              <a:spcAft>
                <a:spcPts val="600"/>
              </a:spcAft>
              <a:buFont typeface="Symbol" pitchFamily="18" charset="2"/>
              <a:buChar char=""/>
            </a:pPr>
            <a:r>
              <a:rPr lang="en-US" sz="2000" b="1" dirty="0">
                <a:latin typeface="Calibri" pitchFamily="34" charset="0"/>
                <a:ea typeface="Calibri" pitchFamily="34" charset="0"/>
                <a:cs typeface="Calibri" pitchFamily="34" charset="0"/>
              </a:rPr>
              <a:t>Before value</a:t>
            </a:r>
            <a:r>
              <a:rPr lang="en-US" sz="2000" dirty="0">
                <a:latin typeface="Calibri" pitchFamily="34" charset="0"/>
                <a:ea typeface="Calibri" pitchFamily="34" charset="0"/>
                <a:cs typeface="Calibri" pitchFamily="34" charset="0"/>
              </a:rPr>
              <a:t>:</a:t>
            </a:r>
            <a:endParaRPr lang="en-US" sz="2000" dirty="0">
              <a:latin typeface="Arial" pitchFamily="34" charset="0"/>
              <a:cs typeface="Arial" pitchFamily="34" charset="0"/>
            </a:endParaRPr>
          </a:p>
          <a:p>
            <a:pPr lvl="2" eaLnBrk="0" fontAlgn="base" hangingPunct="0">
              <a:spcBef>
                <a:spcPct val="0"/>
              </a:spcBef>
              <a:spcAft>
                <a:spcPct val="0"/>
              </a:spcAft>
            </a:pPr>
            <a:r>
              <a:rPr lang="en-US" dirty="0">
                <a:latin typeface="Calibri" pitchFamily="34" charset="0"/>
                <a:ea typeface="Calibri" pitchFamily="34" charset="0"/>
                <a:cs typeface="Calibri" pitchFamily="34" charset="0"/>
              </a:rPr>
              <a:t>Rolling (for ATC) - $130K ($75.5K Land; $54.5 Improvements)</a:t>
            </a:r>
            <a:endParaRPr lang="en-US" dirty="0">
              <a:latin typeface="Arial" pitchFamily="34" charset="0"/>
              <a:cs typeface="Arial" pitchFamily="34" charset="0"/>
            </a:endParaRPr>
          </a:p>
          <a:p>
            <a:pPr lvl="2" eaLnBrk="0" fontAlgn="base" hangingPunct="0">
              <a:spcBef>
                <a:spcPct val="0"/>
              </a:spcBef>
              <a:spcAft>
                <a:spcPct val="0"/>
              </a:spcAft>
            </a:pPr>
            <a:r>
              <a:rPr lang="en-US" dirty="0">
                <a:latin typeface="Calibri" pitchFamily="34" charset="0"/>
                <a:ea typeface="Calibri" pitchFamily="34" charset="0"/>
                <a:cs typeface="Calibri" pitchFamily="34" charset="0"/>
              </a:rPr>
              <a:t>Sullivan and Kielisch (for Waller) - $132</a:t>
            </a:r>
            <a:endParaRPr lang="en-US" dirty="0">
              <a:latin typeface="Arial" pitchFamily="34" charset="0"/>
              <a:cs typeface="Arial" pitchFamily="34" charset="0"/>
            </a:endParaRPr>
          </a:p>
          <a:p>
            <a:pPr lvl="1" eaLnBrk="0" fontAlgn="base" hangingPunct="0">
              <a:spcBef>
                <a:spcPct val="0"/>
              </a:spcBef>
              <a:spcAft>
                <a:spcPct val="0"/>
              </a:spcAft>
              <a:buFont typeface="Symbol" pitchFamily="18" charset="2"/>
              <a:buChar char=""/>
            </a:pPr>
            <a:endParaRPr lang="en-US" b="1" dirty="0">
              <a:latin typeface="Calibri" pitchFamily="34" charset="0"/>
              <a:ea typeface="Calibri" pitchFamily="34" charset="0"/>
              <a:cs typeface="Calibri" pitchFamily="34" charset="0"/>
            </a:endParaRPr>
          </a:p>
          <a:p>
            <a:pPr lvl="1" eaLnBrk="0" fontAlgn="base" hangingPunct="0">
              <a:spcBef>
                <a:spcPct val="0"/>
              </a:spcBef>
              <a:spcAft>
                <a:spcPts val="600"/>
              </a:spcAft>
              <a:buFont typeface="Symbol" pitchFamily="18" charset="2"/>
              <a:buChar char=""/>
            </a:pPr>
            <a:r>
              <a:rPr lang="en-US" sz="2000" b="1" dirty="0">
                <a:latin typeface="Calibri" pitchFamily="34" charset="0"/>
                <a:ea typeface="Calibri" pitchFamily="34" charset="0"/>
                <a:cs typeface="Calibri" pitchFamily="34" charset="0"/>
              </a:rPr>
              <a:t>After value</a:t>
            </a:r>
            <a:r>
              <a:rPr lang="en-US" sz="2000" dirty="0">
                <a:latin typeface="Calibri" pitchFamily="34" charset="0"/>
                <a:ea typeface="Calibri" pitchFamily="34" charset="0"/>
                <a:cs typeface="Calibri" pitchFamily="34" charset="0"/>
              </a:rPr>
              <a:t>:</a:t>
            </a:r>
            <a:endParaRPr lang="en-US" sz="2000" dirty="0">
              <a:latin typeface="Arial" pitchFamily="34" charset="0"/>
              <a:cs typeface="Arial" pitchFamily="34" charset="0"/>
            </a:endParaRPr>
          </a:p>
          <a:p>
            <a:pPr lvl="2" eaLnBrk="0" fontAlgn="base" hangingPunct="0">
              <a:spcBef>
                <a:spcPct val="0"/>
              </a:spcBef>
              <a:spcAft>
                <a:spcPct val="0"/>
              </a:spcAft>
            </a:pPr>
            <a:r>
              <a:rPr lang="en-US" dirty="0">
                <a:latin typeface="Calibri" pitchFamily="34" charset="0"/>
                <a:ea typeface="Calibri" pitchFamily="34" charset="0"/>
                <a:cs typeface="Calibri" pitchFamily="34" charset="0"/>
              </a:rPr>
              <a:t>Rolling - $55,500</a:t>
            </a:r>
            <a:endParaRPr lang="en-US" dirty="0">
              <a:latin typeface="Arial" pitchFamily="34" charset="0"/>
              <a:cs typeface="Arial" pitchFamily="34" charset="0"/>
            </a:endParaRPr>
          </a:p>
          <a:p>
            <a:pPr lvl="3" eaLnBrk="0" fontAlgn="base" hangingPunct="0">
              <a:spcBef>
                <a:spcPct val="0"/>
              </a:spcBef>
              <a:spcAft>
                <a:spcPct val="0"/>
              </a:spcAft>
              <a:buFont typeface="Wingdings" pitchFamily="2" charset="2"/>
              <a:buChar char=""/>
            </a:pPr>
            <a:r>
              <a:rPr lang="en-US" dirty="0">
                <a:latin typeface="Calibri" pitchFamily="34" charset="0"/>
                <a:ea typeface="Calibri" pitchFamily="34" charset="0"/>
                <a:cs typeface="Calibri" pitchFamily="34" charset="0"/>
              </a:rPr>
              <a:t>“residential improvements [were] rendered totally obsolete.  Highest and best use changes from improved residential to vacant industrial land.”</a:t>
            </a:r>
            <a:endParaRPr lang="en-US" dirty="0">
              <a:latin typeface="Arial" pitchFamily="34" charset="0"/>
              <a:cs typeface="Arial" pitchFamily="34" charset="0"/>
            </a:endParaRPr>
          </a:p>
          <a:p>
            <a:pPr lvl="2" eaLnBrk="0" fontAlgn="base" hangingPunct="0">
              <a:spcBef>
                <a:spcPct val="0"/>
              </a:spcBef>
              <a:spcAft>
                <a:spcPct val="0"/>
              </a:spcAft>
            </a:pPr>
            <a:endParaRPr lang="en-US" dirty="0">
              <a:latin typeface="Calibri" pitchFamily="34" charset="0"/>
              <a:ea typeface="Calibri" pitchFamily="34" charset="0"/>
              <a:cs typeface="Calibri" pitchFamily="34" charset="0"/>
            </a:endParaRPr>
          </a:p>
          <a:p>
            <a:pPr lvl="2" eaLnBrk="0" fontAlgn="base" hangingPunct="0">
              <a:spcBef>
                <a:spcPct val="0"/>
              </a:spcBef>
              <a:spcAft>
                <a:spcPct val="0"/>
              </a:spcAft>
            </a:pPr>
            <a:r>
              <a:rPr lang="en-US" dirty="0">
                <a:latin typeface="Calibri" pitchFamily="34" charset="0"/>
                <a:ea typeface="Calibri" pitchFamily="34" charset="0"/>
                <a:cs typeface="Calibri" pitchFamily="34" charset="0"/>
              </a:rPr>
              <a:t>Sullivan and Kielisch - $15,500</a:t>
            </a:r>
          </a:p>
          <a:p>
            <a:pPr lvl="3" eaLnBrk="0" fontAlgn="base" hangingPunct="0">
              <a:spcBef>
                <a:spcPct val="0"/>
              </a:spcBef>
              <a:spcAft>
                <a:spcPct val="0"/>
              </a:spcAft>
              <a:buFont typeface="Arial" pitchFamily="34" charset="0"/>
              <a:buChar char="•"/>
            </a:pPr>
            <a:r>
              <a:rPr lang="en-US" dirty="0"/>
              <a:t>“the restricted use of the property and the giving up of the right to control the easement area” represented a one hundred percent loss of property value </a:t>
            </a:r>
            <a:r>
              <a:rPr lang="en-US" u="sng" dirty="0"/>
              <a:t>to the Wallers</a:t>
            </a:r>
            <a:r>
              <a:rPr lang="en-US" dirty="0"/>
              <a:t>. </a:t>
            </a:r>
          </a:p>
        </p:txBody>
      </p:sp>
      <p:pic>
        <p:nvPicPr>
          <p:cNvPr id="47111" name="Picture 7" descr="Report spiral notebook"/>
          <p:cNvPicPr>
            <a:picLocks noChangeAspect="1" noChangeArrowheads="1"/>
          </p:cNvPicPr>
          <p:nvPr/>
        </p:nvPicPr>
        <p:blipFill>
          <a:blip r:embed="rId2" cstate="print"/>
          <a:srcRect/>
          <a:stretch>
            <a:fillRect/>
          </a:stretch>
        </p:blipFill>
        <p:spPr bwMode="auto">
          <a:xfrm>
            <a:off x="7772400" y="1981200"/>
            <a:ext cx="2209800" cy="2514600"/>
          </a:xfrm>
          <a:prstGeom prst="rect">
            <a:avLst/>
          </a:prstGeom>
          <a:noFill/>
        </p:spPr>
      </p:pic>
    </p:spTree>
    <p:extLst>
      <p:ext uri="{BB962C8B-B14F-4D97-AF65-F5344CB8AC3E}">
        <p14:creationId xmlns:p14="http://schemas.microsoft.com/office/powerpoint/2010/main" val="1903248960"/>
      </p:ext>
    </p:extLst>
  </p:cSld>
  <p:clrMapOvr>
    <a:masterClrMapping/>
  </p:clrMapOvr>
  <p:transition>
    <p:dissolv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74595"/>
            <a:ext cx="29718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t>ATC’s Various Offers:</a:t>
            </a:r>
          </a:p>
        </p:txBody>
      </p:sp>
      <p:sp>
        <p:nvSpPr>
          <p:cNvPr id="3" name="TextBox 2"/>
          <p:cNvSpPr txBox="1"/>
          <p:nvPr/>
        </p:nvSpPr>
        <p:spPr>
          <a:xfrm>
            <a:off x="685800" y="1600201"/>
            <a:ext cx="5867400" cy="707886"/>
          </a:xfrm>
          <a:prstGeom prst="rect">
            <a:avLst/>
          </a:prstGeom>
          <a:solidFill>
            <a:schemeClr val="bg1"/>
          </a:solidFill>
        </p:spPr>
        <p:txBody>
          <a:bodyPr wrap="square" rtlCol="0">
            <a:spAutoFit/>
          </a:bodyPr>
          <a:lstStyle/>
          <a:p>
            <a:pPr>
              <a:buFont typeface="Arial" pitchFamily="34" charset="0"/>
              <a:buChar char="•"/>
            </a:pPr>
            <a:r>
              <a:rPr lang="en-US" sz="2000" b="1" dirty="0"/>
              <a:t>October 8, 2007:  $49K Easements Only later increased to $84,600 - Rejected</a:t>
            </a:r>
          </a:p>
        </p:txBody>
      </p:sp>
      <p:sp>
        <p:nvSpPr>
          <p:cNvPr id="4" name="TextBox 3"/>
          <p:cNvSpPr txBox="1"/>
          <p:nvPr/>
        </p:nvSpPr>
        <p:spPr>
          <a:xfrm>
            <a:off x="685800" y="2514600"/>
            <a:ext cx="5791200" cy="1323439"/>
          </a:xfrm>
          <a:prstGeom prst="rect">
            <a:avLst/>
          </a:prstGeom>
          <a:solidFill>
            <a:schemeClr val="bg1"/>
          </a:solidFill>
        </p:spPr>
        <p:txBody>
          <a:bodyPr wrap="square" rtlCol="0">
            <a:spAutoFit/>
          </a:bodyPr>
          <a:lstStyle/>
          <a:p>
            <a:pPr>
              <a:buFont typeface="Arial" pitchFamily="34" charset="0"/>
              <a:buChar char="•"/>
            </a:pPr>
            <a:r>
              <a:rPr lang="en-US" sz="2000" b="1" dirty="0"/>
              <a:t>March 14, 2008:  $99,500 Easements Only</a:t>
            </a:r>
          </a:p>
          <a:p>
            <a:pPr lvl="1"/>
            <a:r>
              <a:rPr lang="en-US" sz="2000" b="1" dirty="0"/>
              <a:t>- Conditional Alternate Offer:  $132K for entire property</a:t>
            </a:r>
          </a:p>
          <a:p>
            <a:pPr lvl="2">
              <a:buFont typeface="Arial" pitchFamily="34" charset="0"/>
              <a:buChar char="•"/>
            </a:pPr>
            <a:r>
              <a:rPr lang="en-US" sz="2000" b="1" dirty="0"/>
              <a:t>Required Relocation Benefits Waiver</a:t>
            </a:r>
          </a:p>
        </p:txBody>
      </p:sp>
      <p:sp>
        <p:nvSpPr>
          <p:cNvPr id="6" name="TextBox 5"/>
          <p:cNvSpPr txBox="1"/>
          <p:nvPr/>
        </p:nvSpPr>
        <p:spPr>
          <a:xfrm>
            <a:off x="723900" y="4114800"/>
            <a:ext cx="5791200" cy="1015663"/>
          </a:xfrm>
          <a:prstGeom prst="rect">
            <a:avLst/>
          </a:prstGeom>
          <a:solidFill>
            <a:schemeClr val="bg1"/>
          </a:solidFill>
        </p:spPr>
        <p:txBody>
          <a:bodyPr wrap="square" rtlCol="0">
            <a:spAutoFit/>
          </a:bodyPr>
          <a:lstStyle/>
          <a:p>
            <a:pPr>
              <a:buFont typeface="Arial" pitchFamily="34" charset="0"/>
              <a:buChar char="•"/>
            </a:pPr>
            <a:r>
              <a:rPr lang="en-US" sz="2000" b="1" dirty="0"/>
              <a:t>March 20, 2008:  ATC Issued Jurisdictional Offer for $99,500 Easements Only – Waller Rejected JO</a:t>
            </a:r>
          </a:p>
        </p:txBody>
      </p:sp>
      <p:pic>
        <p:nvPicPr>
          <p:cNvPr id="3074" name="Picture 2" descr="C:\Users\dotj1b\AppData\Local\Microsoft\Windows\Temporary Internet Files\Content.IE5\VOI3S5OK\MP900448494[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58000" y="1828800"/>
            <a:ext cx="3124200" cy="2286000"/>
          </a:xfrm>
          <a:prstGeom prst="rect">
            <a:avLst/>
          </a:prstGeom>
          <a:noFill/>
        </p:spPr>
      </p:pic>
      <p:pic>
        <p:nvPicPr>
          <p:cNvPr id="3075" name="Picture 3" descr="C:\Users\dotj1b\AppData\Local\Microsoft\Windows\Temporary Internet Files\Content.IE5\4D66F0PJ\MC900105216[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89920" y="4305156"/>
            <a:ext cx="1848917" cy="1339596"/>
          </a:xfrm>
          <a:prstGeom prst="rect">
            <a:avLst/>
          </a:prstGeom>
          <a:noFill/>
        </p:spPr>
      </p:pic>
    </p:spTree>
    <p:extLst>
      <p:ext uri="{BB962C8B-B14F-4D97-AF65-F5344CB8AC3E}">
        <p14:creationId xmlns:p14="http://schemas.microsoft.com/office/powerpoint/2010/main" val="1661225206"/>
      </p:ext>
    </p:extLst>
  </p:cSld>
  <p:clrMapOvr>
    <a:masterClrMapping/>
  </p:clrMapOvr>
  <p:transition>
    <p:wipe dir="u"/>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838200"/>
            <a:ext cx="7543800" cy="1446550"/>
          </a:xfrm>
          <a:prstGeom prst="rect">
            <a:avLst/>
          </a:prstGeom>
          <a:noFill/>
        </p:spPr>
        <p:txBody>
          <a:bodyPr wrap="square" rtlCol="0">
            <a:spAutoFit/>
          </a:bodyPr>
          <a:lstStyle/>
          <a:p>
            <a:pPr algn="ctr"/>
            <a:r>
              <a:rPr lang="en-US" sz="3200" b="1" u="sng" dirty="0"/>
              <a:t>Part 3:</a:t>
            </a:r>
            <a:r>
              <a:rPr lang="en-US" sz="3200" b="1" dirty="0"/>
              <a:t>  </a:t>
            </a:r>
          </a:p>
          <a:p>
            <a:r>
              <a:rPr lang="en-US" sz="2800" b="1" dirty="0"/>
              <a:t>Commission Appeal and Right to Take Challenge</a:t>
            </a:r>
          </a:p>
        </p:txBody>
      </p:sp>
      <p:pic>
        <p:nvPicPr>
          <p:cNvPr id="6147" name="Picture 3" descr="C:\Users\dotj1b\AppData\Local\Microsoft\Windows\Temporary Internet Files\Content.IE5\M2419PUU\MP900341775[1].jpg"/>
          <p:cNvPicPr>
            <a:picLocks noChangeAspect="1" noChangeArrowheads="1"/>
          </p:cNvPicPr>
          <p:nvPr/>
        </p:nvPicPr>
        <p:blipFill>
          <a:blip r:embed="rId2" cstate="print"/>
          <a:srcRect/>
          <a:stretch>
            <a:fillRect/>
          </a:stretch>
        </p:blipFill>
        <p:spPr bwMode="auto">
          <a:xfrm>
            <a:off x="4343400" y="2590800"/>
            <a:ext cx="3657600" cy="2609088"/>
          </a:xfrm>
          <a:prstGeom prst="rect">
            <a:avLst/>
          </a:prstGeom>
          <a:noFill/>
        </p:spPr>
      </p:pic>
    </p:spTree>
    <p:extLst>
      <p:ext uri="{BB962C8B-B14F-4D97-AF65-F5344CB8AC3E}">
        <p14:creationId xmlns:p14="http://schemas.microsoft.com/office/powerpoint/2010/main" val="1448484232"/>
      </p:ext>
    </p:extLst>
  </p:cSld>
  <p:clrMapOvr>
    <a:masterClrMapping/>
  </p:clrMapOvr>
  <p:transition>
    <p:pull dir="ld"/>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850232" y="1872482"/>
            <a:ext cx="9360568" cy="337015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Tx/>
              <a:buChar char="•"/>
            </a:pPr>
            <a:r>
              <a:rPr lang="en-US" b="1" dirty="0">
                <a:latin typeface="Calibri" pitchFamily="34" charset="0"/>
                <a:ea typeface="Calibri" pitchFamily="34" charset="0"/>
                <a:cs typeface="Calibri" pitchFamily="34" charset="0"/>
              </a:rPr>
              <a:t>April 25, 2008 </a:t>
            </a:r>
            <a:r>
              <a:rPr lang="en-US" dirty="0">
                <a:latin typeface="Calibri" pitchFamily="34" charset="0"/>
                <a:ea typeface="Calibri" pitchFamily="34" charset="0"/>
                <a:cs typeface="Calibri" pitchFamily="34" charset="0"/>
              </a:rPr>
              <a:t>– the Wallers filed action in Walworth County challenging ATC’s proposed acquisition under the </a:t>
            </a:r>
            <a:r>
              <a:rPr lang="en-US" b="1" dirty="0">
                <a:latin typeface="Calibri" pitchFamily="34" charset="0"/>
                <a:ea typeface="Calibri" pitchFamily="34" charset="0"/>
                <a:cs typeface="Calibri" pitchFamily="34" charset="0"/>
              </a:rPr>
              <a:t>right-to-take provisions </a:t>
            </a:r>
            <a:r>
              <a:rPr lang="en-US" dirty="0">
                <a:latin typeface="Calibri" pitchFamily="34" charset="0"/>
                <a:ea typeface="Calibri" pitchFamily="34" charset="0"/>
                <a:cs typeface="Calibri" pitchFamily="34" charset="0"/>
              </a:rPr>
              <a:t>found in Wis. Stat. sec. 32.06(5)</a:t>
            </a:r>
          </a:p>
          <a:p>
            <a:pPr lvl="1" fontAlgn="base">
              <a:spcBef>
                <a:spcPct val="0"/>
              </a:spcBef>
              <a:spcAft>
                <a:spcPct val="0"/>
              </a:spcAft>
              <a:buFontTx/>
              <a:buChar char="•"/>
            </a:pPr>
            <a:r>
              <a:rPr lang="en-US" dirty="0">
                <a:latin typeface="Calibri" pitchFamily="34" charset="0"/>
                <a:ea typeface="Calibri" pitchFamily="34" charset="0"/>
                <a:cs typeface="Calibri" pitchFamily="34" charset="0"/>
              </a:rPr>
              <a:t>alleged that ATC’s acquisition would leave them with an </a:t>
            </a:r>
            <a:r>
              <a:rPr lang="en-US" b="1" dirty="0">
                <a:latin typeface="Calibri" pitchFamily="34" charset="0"/>
                <a:ea typeface="Calibri" pitchFamily="34" charset="0"/>
                <a:cs typeface="Calibri" pitchFamily="34" charset="0"/>
              </a:rPr>
              <a:t>uneconomic remnant for their remainder property</a:t>
            </a:r>
            <a:r>
              <a:rPr lang="en-US" dirty="0">
                <a:latin typeface="Calibri" pitchFamily="34" charset="0"/>
                <a:ea typeface="Calibri" pitchFamily="34" charset="0"/>
                <a:cs typeface="Calibri" pitchFamily="34" charset="0"/>
              </a:rPr>
              <a:t>, which would therefore compel ATC to provide relocation benefits</a:t>
            </a:r>
            <a:endParaRPr lang="en-US" dirty="0">
              <a:latin typeface="Arial" pitchFamily="34" charset="0"/>
              <a:cs typeface="Arial" pitchFamily="34" charset="0"/>
            </a:endParaRPr>
          </a:p>
          <a:p>
            <a:pPr eaLnBrk="0" fontAlgn="base" hangingPunct="0">
              <a:spcBef>
                <a:spcPts val="600"/>
              </a:spcBef>
              <a:spcAft>
                <a:spcPct val="0"/>
              </a:spcAft>
              <a:buFontTx/>
              <a:buChar char="•"/>
            </a:pPr>
            <a:r>
              <a:rPr lang="en-US" b="1" dirty="0">
                <a:latin typeface="Calibri" pitchFamily="34" charset="0"/>
                <a:ea typeface="Calibri" pitchFamily="34" charset="0"/>
                <a:cs typeface="Calibri" pitchFamily="34" charset="0"/>
              </a:rPr>
              <a:t>June 11, 2008 </a:t>
            </a:r>
            <a:r>
              <a:rPr lang="en-US" dirty="0">
                <a:latin typeface="Calibri" pitchFamily="34" charset="0"/>
                <a:ea typeface="Calibri" pitchFamily="34" charset="0"/>
                <a:cs typeface="Calibri" pitchFamily="34" charset="0"/>
              </a:rPr>
              <a:t>– [Property Valuation No. 1] Condemnation Commission finds:</a:t>
            </a:r>
            <a:endParaRPr lang="en-US" dirty="0">
              <a:latin typeface="Arial" pitchFamily="34" charset="0"/>
              <a:cs typeface="Arial" pitchFamily="34" charset="0"/>
            </a:endParaRPr>
          </a:p>
          <a:p>
            <a:pPr lvl="1" eaLnBrk="0" fontAlgn="base" hangingPunct="0">
              <a:spcBef>
                <a:spcPct val="0"/>
              </a:spcBef>
              <a:spcAft>
                <a:spcPct val="0"/>
              </a:spcAft>
              <a:buFont typeface="Symbol" pitchFamily="18" charset="2"/>
              <a:buChar char=""/>
            </a:pPr>
            <a:r>
              <a:rPr lang="en-US" dirty="0">
                <a:latin typeface="Calibri" pitchFamily="34" charset="0"/>
                <a:ea typeface="Calibri" pitchFamily="34" charset="0"/>
                <a:cs typeface="Calibri" pitchFamily="34" charset="0"/>
              </a:rPr>
              <a:t>FMV Before = $130K</a:t>
            </a:r>
            <a:endParaRPr lang="en-US" dirty="0">
              <a:latin typeface="Arial" pitchFamily="34" charset="0"/>
              <a:cs typeface="Arial" pitchFamily="34" charset="0"/>
            </a:endParaRPr>
          </a:p>
          <a:p>
            <a:pPr lvl="1" eaLnBrk="0" fontAlgn="base" hangingPunct="0">
              <a:spcBef>
                <a:spcPct val="0"/>
              </a:spcBef>
              <a:spcAft>
                <a:spcPct val="0"/>
              </a:spcAft>
              <a:buFont typeface="Symbol" pitchFamily="18" charset="2"/>
              <a:buChar char=""/>
            </a:pPr>
            <a:r>
              <a:rPr lang="en-US" dirty="0">
                <a:latin typeface="Calibri" pitchFamily="34" charset="0"/>
                <a:ea typeface="Calibri" pitchFamily="34" charset="0"/>
                <a:cs typeface="Calibri" pitchFamily="34" charset="0"/>
              </a:rPr>
              <a:t>FMV After = $40K</a:t>
            </a:r>
            <a:endParaRPr lang="en-US" dirty="0">
              <a:latin typeface="Arial" pitchFamily="34" charset="0"/>
              <a:cs typeface="Arial" pitchFamily="34" charset="0"/>
            </a:endParaRPr>
          </a:p>
          <a:p>
            <a:pPr lvl="1" eaLnBrk="0" fontAlgn="base" hangingPunct="0">
              <a:spcBef>
                <a:spcPct val="0"/>
              </a:spcBef>
              <a:spcAft>
                <a:spcPct val="0"/>
              </a:spcAft>
              <a:buFont typeface="Symbol" pitchFamily="18" charset="2"/>
              <a:buChar char=""/>
            </a:pPr>
            <a:r>
              <a:rPr lang="en-US" dirty="0">
                <a:latin typeface="Calibri" pitchFamily="34" charset="0"/>
                <a:ea typeface="Calibri" pitchFamily="34" charset="0"/>
                <a:cs typeface="Calibri" pitchFamily="34" charset="0"/>
              </a:rPr>
              <a:t>Award = $90K</a:t>
            </a:r>
            <a:endParaRPr lang="en-US" dirty="0">
              <a:latin typeface="Arial" pitchFamily="34" charset="0"/>
              <a:cs typeface="Arial" pitchFamily="34" charset="0"/>
            </a:endParaRPr>
          </a:p>
          <a:p>
            <a:pPr eaLnBrk="0" fontAlgn="base" hangingPunct="0">
              <a:spcBef>
                <a:spcPts val="600"/>
              </a:spcBef>
              <a:spcAft>
                <a:spcPct val="0"/>
              </a:spcAft>
              <a:buFontTx/>
              <a:buChar char="•"/>
            </a:pPr>
            <a:r>
              <a:rPr lang="en-US" b="1" dirty="0">
                <a:solidFill>
                  <a:srgbClr val="FF0000"/>
                </a:solidFill>
                <a:latin typeface="Calibri" pitchFamily="34" charset="0"/>
                <a:ea typeface="Calibri" pitchFamily="34" charset="0"/>
                <a:cs typeface="Calibri" pitchFamily="34" charset="0"/>
              </a:rPr>
              <a:t>Waller (by stipulation of parties) accepted Commission Award and Appealed Award to Circuit Court</a:t>
            </a:r>
            <a:endParaRPr lang="en-US" b="1" dirty="0">
              <a:solidFill>
                <a:srgbClr val="FF0000"/>
              </a:solidFill>
              <a:latin typeface="Arial" pitchFamily="34" charset="0"/>
              <a:cs typeface="Arial" pitchFamily="34" charset="0"/>
            </a:endParaRPr>
          </a:p>
          <a:p>
            <a:pPr eaLnBrk="0" fontAlgn="base" hangingPunct="0">
              <a:spcBef>
                <a:spcPts val="600"/>
              </a:spcBef>
              <a:spcAft>
                <a:spcPct val="0"/>
              </a:spcAft>
              <a:buFontTx/>
              <a:buChar char="•"/>
            </a:pPr>
            <a:r>
              <a:rPr lang="en-US" b="1" dirty="0">
                <a:solidFill>
                  <a:srgbClr val="FF0000"/>
                </a:solidFill>
                <a:latin typeface="Calibri" pitchFamily="34" charset="0"/>
                <a:ea typeface="Calibri" pitchFamily="34" charset="0"/>
                <a:cs typeface="Calibri" pitchFamily="34" charset="0"/>
              </a:rPr>
              <a:t>Waller separately appealed circuit court denial of relief under right-to-take procedure</a:t>
            </a:r>
          </a:p>
        </p:txBody>
      </p:sp>
      <p:sp>
        <p:nvSpPr>
          <p:cNvPr id="3" name="TextBox 2"/>
          <p:cNvSpPr txBox="1"/>
          <p:nvPr/>
        </p:nvSpPr>
        <p:spPr>
          <a:xfrm>
            <a:off x="1074821" y="998622"/>
            <a:ext cx="3629526"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a:t>Procedural History</a:t>
            </a:r>
          </a:p>
        </p:txBody>
      </p:sp>
    </p:spTree>
    <p:extLst>
      <p:ext uri="{BB962C8B-B14F-4D97-AF65-F5344CB8AC3E}">
        <p14:creationId xmlns:p14="http://schemas.microsoft.com/office/powerpoint/2010/main" val="1671557411"/>
      </p:ext>
    </p:extLst>
  </p:cSld>
  <p:clrMapOvr>
    <a:masterClrMapping/>
  </p:clrMapOvr>
  <p:transition>
    <p:pull dir="d"/>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2895600" y="2521371"/>
            <a:ext cx="7086600" cy="83099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ts val="600"/>
              </a:spcBef>
              <a:spcAft>
                <a:spcPct val="0"/>
              </a:spcAft>
              <a:buFontTx/>
              <a:buChar char="•"/>
            </a:pPr>
            <a:r>
              <a:rPr lang="en-US" sz="2400" b="1" dirty="0">
                <a:latin typeface="Calibri" pitchFamily="34" charset="0"/>
                <a:ea typeface="Calibri" pitchFamily="34" charset="0"/>
                <a:cs typeface="Calibri" pitchFamily="34" charset="0"/>
              </a:rPr>
              <a:t>November 8, 2008</a:t>
            </a:r>
            <a:r>
              <a:rPr lang="en-US" sz="2400" dirty="0">
                <a:latin typeface="Calibri" pitchFamily="34" charset="0"/>
                <a:ea typeface="Calibri" pitchFamily="34" charset="0"/>
                <a:cs typeface="Calibri" pitchFamily="34" charset="0"/>
              </a:rPr>
              <a:t>. Wallers’ Right to Take </a:t>
            </a:r>
            <a:r>
              <a:rPr lang="en-US" sz="2400" b="1" i="1" u="sng" dirty="0">
                <a:latin typeface="Calibri" pitchFamily="34" charset="0"/>
                <a:ea typeface="Calibri" pitchFamily="34" charset="0"/>
                <a:cs typeface="Calibri" pitchFamily="34" charset="0"/>
              </a:rPr>
              <a:t>Dismissed</a:t>
            </a:r>
            <a:r>
              <a:rPr lang="en-US" sz="2400" dirty="0">
                <a:latin typeface="Calibri" pitchFamily="34" charset="0"/>
                <a:ea typeface="Calibri" pitchFamily="34" charset="0"/>
                <a:cs typeface="Calibri" pitchFamily="34" charset="0"/>
              </a:rPr>
              <a:t>. 	</a:t>
            </a:r>
            <a:r>
              <a:rPr lang="en-US" sz="2400" b="1" dirty="0">
                <a:solidFill>
                  <a:srgbClr val="FF0000"/>
                </a:solidFill>
                <a:latin typeface="Calibri" pitchFamily="34" charset="0"/>
                <a:cs typeface="Calibri" pitchFamily="34" charset="0"/>
              </a:rPr>
              <a:t>Waller appealed.</a:t>
            </a:r>
            <a:endParaRPr lang="en-US" sz="2400" b="1" dirty="0">
              <a:solidFill>
                <a:srgbClr val="FF0000"/>
              </a:solidFill>
              <a:latin typeface="Arial" pitchFamily="34" charset="0"/>
              <a:cs typeface="Arial" pitchFamily="34" charset="0"/>
            </a:endParaRPr>
          </a:p>
        </p:txBody>
      </p:sp>
      <p:sp>
        <p:nvSpPr>
          <p:cNvPr id="3" name="TextBox 2"/>
          <p:cNvSpPr txBox="1"/>
          <p:nvPr/>
        </p:nvSpPr>
        <p:spPr>
          <a:xfrm>
            <a:off x="2895600" y="914401"/>
            <a:ext cx="45720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Trial Court Hearing (Kennedy, J.)</a:t>
            </a:r>
          </a:p>
        </p:txBody>
      </p:sp>
    </p:spTree>
    <p:extLst>
      <p:ext uri="{BB962C8B-B14F-4D97-AF65-F5344CB8AC3E}">
        <p14:creationId xmlns:p14="http://schemas.microsoft.com/office/powerpoint/2010/main" val="1633341978"/>
      </p:ext>
    </p:extLst>
  </p:cSld>
  <p:clrMapOvr>
    <a:masterClrMapping/>
  </p:clrMapOvr>
  <p:transition>
    <p:wipe dir="d"/>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9642" y="477252"/>
            <a:ext cx="7543800" cy="1446550"/>
          </a:xfrm>
          <a:prstGeom prst="rect">
            <a:avLst/>
          </a:prstGeom>
          <a:noFill/>
        </p:spPr>
        <p:txBody>
          <a:bodyPr wrap="square" rtlCol="0">
            <a:spAutoFit/>
          </a:bodyPr>
          <a:lstStyle/>
          <a:p>
            <a:pPr algn="ctr"/>
            <a:r>
              <a:rPr lang="en-US" sz="3200" b="1" u="sng" dirty="0"/>
              <a:t>Part 4: </a:t>
            </a:r>
          </a:p>
          <a:p>
            <a:r>
              <a:rPr lang="en-US" sz="2800" b="1" dirty="0"/>
              <a:t>The Long and Winding Appellate Court Journey</a:t>
            </a:r>
          </a:p>
        </p:txBody>
      </p:sp>
      <p:pic>
        <p:nvPicPr>
          <p:cNvPr id="5" name="Picture 3" descr="Australia,automobiles,cars,driving,Great Ocean Road,nature,trips,roads,Southern Ocean,transportation,travels,vehicles,leisure"/>
          <p:cNvPicPr>
            <a:picLocks noChangeAspect="1" noChangeArrowheads="1"/>
          </p:cNvPicPr>
          <p:nvPr/>
        </p:nvPicPr>
        <p:blipFill>
          <a:blip r:embed="rId2" cstate="print"/>
          <a:srcRect/>
          <a:stretch>
            <a:fillRect/>
          </a:stretch>
        </p:blipFill>
        <p:spPr bwMode="auto">
          <a:xfrm>
            <a:off x="4239126" y="1668379"/>
            <a:ext cx="3503595" cy="3705726"/>
          </a:xfrm>
          <a:prstGeom prst="rect">
            <a:avLst/>
          </a:prstGeom>
          <a:noFill/>
        </p:spPr>
      </p:pic>
    </p:spTree>
    <p:extLst>
      <p:ext uri="{BB962C8B-B14F-4D97-AF65-F5344CB8AC3E}">
        <p14:creationId xmlns:p14="http://schemas.microsoft.com/office/powerpoint/2010/main" val="867542210"/>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 Stat. sec. 32.09(6g):</a:t>
            </a:r>
          </a:p>
        </p:txBody>
      </p:sp>
      <p:sp>
        <p:nvSpPr>
          <p:cNvPr id="3" name="Content Placeholder 2"/>
          <p:cNvSpPr>
            <a:spLocks noGrp="1"/>
          </p:cNvSpPr>
          <p:nvPr>
            <p:ph idx="1"/>
          </p:nvPr>
        </p:nvSpPr>
        <p:spPr/>
        <p:txBody>
          <a:bodyPr>
            <a:normAutofit lnSpcReduction="10000"/>
          </a:bodyPr>
          <a:lstStyle/>
          <a:p>
            <a:pPr>
              <a:spcBef>
                <a:spcPts val="0"/>
              </a:spcBef>
              <a:buNone/>
            </a:pPr>
            <a:r>
              <a:rPr lang="en-US" dirty="0"/>
              <a:t>	</a:t>
            </a:r>
            <a:r>
              <a:rPr lang="en-US" sz="2800" dirty="0"/>
              <a:t>“In the case of the taking of an </a:t>
            </a:r>
            <a:r>
              <a:rPr lang="en-US" sz="2800" u="sng" dirty="0"/>
              <a:t>easement</a:t>
            </a:r>
            <a:r>
              <a:rPr lang="en-US" sz="2800" dirty="0"/>
              <a:t>, the compensation to be paid by the </a:t>
            </a:r>
            <a:r>
              <a:rPr lang="en-US" sz="2800" dirty="0" err="1"/>
              <a:t>condemnor</a:t>
            </a:r>
            <a:endParaRPr lang="en-US" sz="2800" dirty="0"/>
          </a:p>
          <a:p>
            <a:pPr>
              <a:spcBef>
                <a:spcPts val="0"/>
              </a:spcBef>
              <a:buNone/>
            </a:pPr>
            <a:r>
              <a:rPr lang="en-US" sz="2800" dirty="0"/>
              <a:t>	shall be determined by deducting from the</a:t>
            </a:r>
          </a:p>
          <a:p>
            <a:pPr>
              <a:spcBef>
                <a:spcPts val="0"/>
              </a:spcBef>
              <a:buNone/>
            </a:pPr>
            <a:r>
              <a:rPr lang="en-US" sz="2800" dirty="0"/>
              <a:t>	fair market value of the whole property</a:t>
            </a:r>
          </a:p>
          <a:p>
            <a:pPr>
              <a:spcBef>
                <a:spcPts val="0"/>
              </a:spcBef>
              <a:buNone/>
            </a:pPr>
            <a:r>
              <a:rPr lang="en-US" sz="2800" dirty="0"/>
              <a:t>    immediately </a:t>
            </a:r>
            <a:r>
              <a:rPr lang="en-US" sz="2800" u="sng" dirty="0"/>
              <a:t>before</a:t>
            </a:r>
            <a:r>
              <a:rPr lang="en-US" sz="2800" dirty="0"/>
              <a:t> the date of evaluation, the fair market value of the </a:t>
            </a:r>
            <a:r>
              <a:rPr lang="en-US" sz="2800" u="sng" dirty="0"/>
              <a:t>remainder </a:t>
            </a:r>
            <a:r>
              <a:rPr lang="en-US" sz="2800" dirty="0"/>
              <a:t>immediately after the date of evaluation, assuming the</a:t>
            </a:r>
          </a:p>
          <a:p>
            <a:pPr>
              <a:spcBef>
                <a:spcPts val="0"/>
              </a:spcBef>
              <a:buNone/>
            </a:pPr>
            <a:r>
              <a:rPr lang="en-US" sz="2800" dirty="0"/>
              <a:t>    completion of the public</a:t>
            </a:r>
          </a:p>
          <a:p>
            <a:pPr>
              <a:spcBef>
                <a:spcPts val="0"/>
              </a:spcBef>
              <a:buNone/>
            </a:pPr>
            <a:r>
              <a:rPr lang="en-US" sz="2800" dirty="0"/>
              <a:t>     improvement […].”</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3340" y="4143450"/>
            <a:ext cx="2133600" cy="1842160"/>
          </a:xfrm>
          <a:prstGeom prst="rect">
            <a:avLst/>
          </a:prstGeom>
        </p:spPr>
      </p:pic>
    </p:spTree>
    <p:extLst>
      <p:ext uri="{BB962C8B-B14F-4D97-AF65-F5344CB8AC3E}">
        <p14:creationId xmlns:p14="http://schemas.microsoft.com/office/powerpoint/2010/main" val="4327650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2209800" y="533401"/>
            <a:ext cx="8001000" cy="95410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800" b="1" i="1" dirty="0">
                <a:solidFill>
                  <a:schemeClr val="tx1"/>
                </a:solidFill>
                <a:latin typeface="Calibri" pitchFamily="34" charset="0"/>
                <a:ea typeface="Calibri" pitchFamily="34" charset="0"/>
                <a:cs typeface="Calibri" pitchFamily="34" charset="0"/>
              </a:rPr>
              <a:t>Waller v. ATC</a:t>
            </a:r>
            <a:r>
              <a:rPr lang="en-US" sz="2800" b="1" dirty="0">
                <a:solidFill>
                  <a:schemeClr val="tx1"/>
                </a:solidFill>
                <a:latin typeface="Calibri" pitchFamily="34" charset="0"/>
                <a:ea typeface="Calibri" pitchFamily="34" charset="0"/>
                <a:cs typeface="Calibri" pitchFamily="34" charset="0"/>
              </a:rPr>
              <a:t>, 322 Wis.2d 255, 776 N.W.2d 612 </a:t>
            </a:r>
          </a:p>
          <a:p>
            <a:pPr algn="ctr" fontAlgn="base">
              <a:spcBef>
                <a:spcPct val="0"/>
              </a:spcBef>
              <a:spcAft>
                <a:spcPct val="0"/>
              </a:spcAft>
            </a:pPr>
            <a:r>
              <a:rPr lang="en-US" sz="2800" b="1" dirty="0">
                <a:solidFill>
                  <a:schemeClr val="tx1"/>
                </a:solidFill>
                <a:latin typeface="Calibri" pitchFamily="34" charset="0"/>
                <a:ea typeface="Calibri" pitchFamily="34" charset="0"/>
                <a:cs typeface="Calibri" pitchFamily="34" charset="0"/>
              </a:rPr>
              <a:t>(Wis. App. October, 2009) (</a:t>
            </a:r>
            <a:r>
              <a:rPr lang="en-US" sz="2800" b="1" i="1" dirty="0">
                <a:solidFill>
                  <a:srgbClr val="FF0000"/>
                </a:solidFill>
                <a:latin typeface="Calibri" pitchFamily="34" charset="0"/>
                <a:ea typeface="Calibri" pitchFamily="34" charset="0"/>
                <a:cs typeface="Calibri" pitchFamily="34" charset="0"/>
              </a:rPr>
              <a:t>Waller I </a:t>
            </a:r>
            <a:r>
              <a:rPr lang="en-US" sz="2800" b="1" dirty="0">
                <a:latin typeface="Calibri" pitchFamily="34" charset="0"/>
                <a:ea typeface="Calibri" pitchFamily="34" charset="0"/>
                <a:cs typeface="Calibri" pitchFamily="34" charset="0"/>
              </a:rPr>
              <a:t>)</a:t>
            </a:r>
            <a:endParaRPr lang="en-US" sz="2800" b="1" dirty="0">
              <a:solidFill>
                <a:schemeClr val="tx1"/>
              </a:solidFill>
              <a:latin typeface="Calibri" pitchFamily="34" charset="0"/>
              <a:ea typeface="Calibri" pitchFamily="34" charset="0"/>
              <a:cs typeface="Calibri" pitchFamily="34" charset="0"/>
            </a:endParaRPr>
          </a:p>
        </p:txBody>
      </p:sp>
      <p:sp>
        <p:nvSpPr>
          <p:cNvPr id="4" name="TextBox 3"/>
          <p:cNvSpPr txBox="1"/>
          <p:nvPr/>
        </p:nvSpPr>
        <p:spPr>
          <a:xfrm>
            <a:off x="1106905" y="2812198"/>
            <a:ext cx="8722895" cy="1200329"/>
          </a:xfrm>
          <a:prstGeom prst="rect">
            <a:avLst/>
          </a:prstGeom>
          <a:solidFill>
            <a:schemeClr val="bg1"/>
          </a:solidFill>
        </p:spPr>
        <p:txBody>
          <a:bodyPr wrap="square" rtlCol="0">
            <a:spAutoFit/>
          </a:bodyPr>
          <a:lstStyle/>
          <a:p>
            <a:pPr>
              <a:buFont typeface="Arial" pitchFamily="34" charset="0"/>
              <a:buChar char="•"/>
            </a:pPr>
            <a:r>
              <a:rPr lang="en-US" sz="2400" b="1" dirty="0"/>
              <a:t>Sole issue</a:t>
            </a:r>
            <a:r>
              <a:rPr lang="en-US" sz="2400" dirty="0"/>
              <a:t>:  </a:t>
            </a:r>
            <a:r>
              <a:rPr lang="en-US" sz="2400" b="1" dirty="0">
                <a:solidFill>
                  <a:schemeClr val="accent6">
                    <a:lumMod val="50000"/>
                  </a:schemeClr>
                </a:solidFill>
              </a:rPr>
              <a:t>whether the question of the existence of an uneconomic remnant is </a:t>
            </a:r>
            <a:r>
              <a:rPr lang="en-US" sz="2400" b="1" u="sng" dirty="0">
                <a:solidFill>
                  <a:schemeClr val="accent6">
                    <a:lumMod val="50000"/>
                  </a:schemeClr>
                </a:solidFill>
              </a:rPr>
              <a:t>properly raised </a:t>
            </a:r>
            <a:r>
              <a:rPr lang="en-US" sz="2400" b="1" dirty="0">
                <a:solidFill>
                  <a:schemeClr val="accent6">
                    <a:lumMod val="50000"/>
                  </a:schemeClr>
                </a:solidFill>
              </a:rPr>
              <a:t>in an action under the </a:t>
            </a:r>
            <a:r>
              <a:rPr lang="en-US" sz="2400" b="1" u="sng" dirty="0">
                <a:solidFill>
                  <a:schemeClr val="accent6">
                    <a:lumMod val="50000"/>
                  </a:schemeClr>
                </a:solidFill>
              </a:rPr>
              <a:t>right to take </a:t>
            </a:r>
            <a:r>
              <a:rPr lang="en-US" sz="2400" b="1" dirty="0">
                <a:solidFill>
                  <a:schemeClr val="accent6">
                    <a:lumMod val="50000"/>
                  </a:schemeClr>
                </a:solidFill>
              </a:rPr>
              <a:t>statute, Wis. Stat. sec. 32.06(5)</a:t>
            </a:r>
          </a:p>
        </p:txBody>
      </p:sp>
      <p:sp>
        <p:nvSpPr>
          <p:cNvPr id="5" name="TextBox 4"/>
          <p:cNvSpPr txBox="1"/>
          <p:nvPr/>
        </p:nvSpPr>
        <p:spPr>
          <a:xfrm>
            <a:off x="1163052" y="4243359"/>
            <a:ext cx="8610600" cy="1200329"/>
          </a:xfrm>
          <a:prstGeom prst="rect">
            <a:avLst/>
          </a:prstGeom>
          <a:solidFill>
            <a:schemeClr val="bg1"/>
          </a:solidFill>
        </p:spPr>
        <p:txBody>
          <a:bodyPr wrap="square" rtlCol="0">
            <a:spAutoFit/>
          </a:bodyPr>
          <a:lstStyle/>
          <a:p>
            <a:pPr>
              <a:buFont typeface="Arial" pitchFamily="34" charset="0"/>
              <a:buChar char="•"/>
            </a:pPr>
            <a:r>
              <a:rPr lang="en-US" sz="2400" b="1" dirty="0"/>
              <a:t>Held:  Circuit Court should not have dismissed Wallers’ Right to Take. Decision </a:t>
            </a:r>
            <a:r>
              <a:rPr lang="en-US" sz="2400" b="1" i="1" dirty="0">
                <a:solidFill>
                  <a:srgbClr val="FF0000"/>
                </a:solidFill>
              </a:rPr>
              <a:t>Reversed and remanded with directions</a:t>
            </a:r>
            <a:r>
              <a:rPr lang="en-US" b="1" dirty="0"/>
              <a:t>. </a:t>
            </a:r>
            <a:endParaRPr lang="en-US" dirty="0"/>
          </a:p>
        </p:txBody>
      </p:sp>
      <p:sp>
        <p:nvSpPr>
          <p:cNvPr id="6" name="TextBox 5"/>
          <p:cNvSpPr txBox="1"/>
          <p:nvPr/>
        </p:nvSpPr>
        <p:spPr>
          <a:xfrm>
            <a:off x="609600" y="1981201"/>
            <a:ext cx="9220200" cy="830997"/>
          </a:xfrm>
          <a:prstGeom prst="rect">
            <a:avLst/>
          </a:prstGeom>
          <a:solidFill>
            <a:schemeClr val="bg1"/>
          </a:solidFill>
        </p:spPr>
        <p:txBody>
          <a:bodyPr wrap="square" rtlCol="0">
            <a:spAutoFit/>
          </a:bodyPr>
          <a:lstStyle/>
          <a:p>
            <a:pPr lvl="1" eaLnBrk="0" fontAlgn="base" hangingPunct="0">
              <a:spcBef>
                <a:spcPts val="1200"/>
              </a:spcBef>
              <a:spcAft>
                <a:spcPct val="0"/>
              </a:spcAft>
              <a:buFont typeface="Symbol" pitchFamily="18" charset="2"/>
              <a:buChar char=""/>
            </a:pPr>
            <a:r>
              <a:rPr lang="en-US" sz="2400" b="1" dirty="0">
                <a:latin typeface="Calibri" pitchFamily="34" charset="0"/>
                <a:ea typeface="Calibri" pitchFamily="34" charset="0"/>
                <a:cs typeface="Calibri" pitchFamily="34" charset="0"/>
              </a:rPr>
              <a:t>Court of Appeals to construe interplay between two statutes -  Uneconomic remnant statute and right to take statute</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2647724851"/>
      </p:ext>
    </p:extLst>
  </p:cSld>
  <p:clrMapOvr>
    <a:masterClrMapping/>
  </p:clrMapOvr>
  <p:transition>
    <p:wipe dir="u"/>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2286000" y="565667"/>
            <a:ext cx="7543800" cy="83099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400" b="1" dirty="0">
                <a:solidFill>
                  <a:schemeClr val="tx1"/>
                </a:solidFill>
                <a:latin typeface="Calibri" pitchFamily="34" charset="0"/>
                <a:ea typeface="Calibri" pitchFamily="34" charset="0"/>
                <a:cs typeface="Calibri" pitchFamily="34" charset="0"/>
              </a:rPr>
              <a:t>June, 2010 - Remand to Walworth County Circuit Court: (Race, J., Presiding over Right to Take </a:t>
            </a:r>
            <a:r>
              <a:rPr lang="en-US" sz="2400" b="1" i="1" u="sng" dirty="0">
                <a:solidFill>
                  <a:schemeClr val="tx1"/>
                </a:solidFill>
                <a:latin typeface="Calibri" pitchFamily="34" charset="0"/>
                <a:ea typeface="Calibri" pitchFamily="34" charset="0"/>
                <a:cs typeface="Calibri" pitchFamily="34" charset="0"/>
              </a:rPr>
              <a:t>and</a:t>
            </a:r>
            <a:r>
              <a:rPr lang="en-US" sz="2400" b="1" dirty="0">
                <a:solidFill>
                  <a:schemeClr val="tx1"/>
                </a:solidFill>
                <a:latin typeface="Calibri" pitchFamily="34" charset="0"/>
                <a:ea typeface="Calibri" pitchFamily="34" charset="0"/>
                <a:cs typeface="Calibri" pitchFamily="34" charset="0"/>
              </a:rPr>
              <a:t>  3 day Jury Trial) </a:t>
            </a:r>
            <a:endParaRPr lang="en-US" sz="2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821714345"/>
      </p:ext>
    </p:extLst>
  </p:cSld>
  <p:clrMapOvr>
    <a:masterClrMapping/>
  </p:clrMapOvr>
  <p:transition>
    <p:wip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2209800" y="1447800"/>
            <a:ext cx="5410200" cy="163121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eaLnBrk="0" fontAlgn="base" hangingPunct="0">
              <a:spcBef>
                <a:spcPct val="0"/>
              </a:spcBef>
              <a:spcAft>
                <a:spcPct val="0"/>
              </a:spcAft>
              <a:buFont typeface="Symbol" pitchFamily="18" charset="2"/>
              <a:buChar char=""/>
            </a:pPr>
            <a:r>
              <a:rPr lang="en-US" sz="2800" b="1" dirty="0">
                <a:latin typeface="Calibri" pitchFamily="34" charset="0"/>
                <a:ea typeface="Calibri" pitchFamily="34" charset="0"/>
                <a:cs typeface="Calibri" pitchFamily="34" charset="0"/>
              </a:rPr>
              <a:t>Jury found </a:t>
            </a:r>
            <a:r>
              <a:rPr lang="en-US" sz="2800" b="1" dirty="0">
                <a:solidFill>
                  <a:srgbClr val="FF0000"/>
                </a:solidFill>
                <a:latin typeface="Calibri" pitchFamily="34" charset="0"/>
                <a:ea typeface="Calibri" pitchFamily="34" charset="0"/>
                <a:cs typeface="Calibri" pitchFamily="34" charset="0"/>
              </a:rPr>
              <a:t>damages at $94K</a:t>
            </a:r>
            <a:endParaRPr lang="en-US" sz="2800" b="1" dirty="0">
              <a:solidFill>
                <a:srgbClr val="FF0000"/>
              </a:solidFill>
              <a:latin typeface="Arial" pitchFamily="34" charset="0"/>
              <a:cs typeface="Arial" pitchFamily="34" charset="0"/>
            </a:endParaRPr>
          </a:p>
          <a:p>
            <a:pPr lvl="2" eaLnBrk="0" fontAlgn="base" hangingPunct="0">
              <a:spcBef>
                <a:spcPct val="0"/>
              </a:spcBef>
              <a:spcAft>
                <a:spcPct val="0"/>
              </a:spcAft>
            </a:pPr>
            <a:r>
              <a:rPr lang="en-US" sz="2400" b="1" dirty="0">
                <a:latin typeface="Calibri" pitchFamily="34" charset="0"/>
                <a:ea typeface="Calibri" pitchFamily="34" charset="0"/>
                <a:cs typeface="Calibri" pitchFamily="34" charset="0"/>
              </a:rPr>
              <a:t>Special Verdict:</a:t>
            </a:r>
            <a:endParaRPr lang="en-US" sz="2400" b="1" dirty="0">
              <a:latin typeface="Arial" pitchFamily="34" charset="0"/>
              <a:cs typeface="Arial" pitchFamily="34" charset="0"/>
            </a:endParaRPr>
          </a:p>
          <a:p>
            <a:pPr lvl="3" eaLnBrk="0" fontAlgn="base" hangingPunct="0">
              <a:spcBef>
                <a:spcPct val="0"/>
              </a:spcBef>
              <a:spcAft>
                <a:spcPct val="0"/>
              </a:spcAft>
              <a:buFont typeface="Wingdings" pitchFamily="2" charset="2"/>
              <a:buChar char=""/>
            </a:pPr>
            <a:r>
              <a:rPr lang="en-US" sz="2400" b="1" dirty="0">
                <a:latin typeface="Calibri" pitchFamily="34" charset="0"/>
                <a:ea typeface="Calibri" pitchFamily="34" charset="0"/>
                <a:cs typeface="Calibri" pitchFamily="34" charset="0"/>
              </a:rPr>
              <a:t>Before value - $132K</a:t>
            </a:r>
            <a:endParaRPr lang="en-US" sz="2400" b="1" dirty="0">
              <a:latin typeface="Arial" pitchFamily="34" charset="0"/>
              <a:cs typeface="Arial" pitchFamily="34" charset="0"/>
            </a:endParaRPr>
          </a:p>
          <a:p>
            <a:pPr lvl="3" eaLnBrk="0" fontAlgn="base" hangingPunct="0">
              <a:spcBef>
                <a:spcPct val="0"/>
              </a:spcBef>
              <a:spcAft>
                <a:spcPct val="0"/>
              </a:spcAft>
              <a:buFont typeface="Wingdings" pitchFamily="2" charset="2"/>
              <a:buChar char=""/>
            </a:pPr>
            <a:r>
              <a:rPr lang="en-US" sz="2400" b="1" dirty="0">
                <a:solidFill>
                  <a:srgbClr val="FF0000"/>
                </a:solidFill>
                <a:latin typeface="Calibri" pitchFamily="34" charset="0"/>
                <a:ea typeface="Calibri" pitchFamily="34" charset="0"/>
                <a:cs typeface="Calibri" pitchFamily="34" charset="0"/>
              </a:rPr>
              <a:t>After value - $38K</a:t>
            </a:r>
            <a:endParaRPr lang="en-US" sz="2400" b="1" dirty="0">
              <a:solidFill>
                <a:srgbClr val="FF0000"/>
              </a:solidFill>
              <a:latin typeface="Arial" pitchFamily="34" charset="0"/>
              <a:cs typeface="Arial" pitchFamily="34" charset="0"/>
            </a:endParaRPr>
          </a:p>
        </p:txBody>
      </p:sp>
      <p:sp>
        <p:nvSpPr>
          <p:cNvPr id="3" name="TextBox 2"/>
          <p:cNvSpPr txBox="1"/>
          <p:nvPr/>
        </p:nvSpPr>
        <p:spPr>
          <a:xfrm>
            <a:off x="2209800" y="609601"/>
            <a:ext cx="487680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a:t>Jury Verdict No. 1 (Valuation No. 2)</a:t>
            </a:r>
          </a:p>
        </p:txBody>
      </p:sp>
      <p:pic>
        <p:nvPicPr>
          <p:cNvPr id="55300" name="Picture 4" descr="courthouses,courtrooms,courts,government,juries,jury boxes,law,legal systems,people,persons"/>
          <p:cNvPicPr>
            <a:picLocks noChangeAspect="1" noChangeArrowheads="1"/>
          </p:cNvPicPr>
          <p:nvPr/>
        </p:nvPicPr>
        <p:blipFill>
          <a:blip r:embed="rId3" cstate="print"/>
          <a:srcRect/>
          <a:stretch>
            <a:fillRect/>
          </a:stretch>
        </p:blipFill>
        <p:spPr bwMode="auto">
          <a:xfrm>
            <a:off x="7784432" y="2947987"/>
            <a:ext cx="3095626" cy="3095625"/>
          </a:xfrm>
          <a:prstGeom prst="rect">
            <a:avLst/>
          </a:prstGeom>
          <a:noFill/>
        </p:spPr>
      </p:pic>
      <p:pic>
        <p:nvPicPr>
          <p:cNvPr id="4098" name="Picture 2" descr="C:\Users\dotj1b\AppData\Local\Microsoft\Windows\Temporary Internet Files\Content.IE5\F0G4BT1Q\MC900059740[1].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57601" y="3429000"/>
            <a:ext cx="2014537" cy="2133600"/>
          </a:xfrm>
          <a:prstGeom prst="rect">
            <a:avLst/>
          </a:prstGeom>
          <a:noFill/>
        </p:spPr>
      </p:pic>
    </p:spTree>
    <p:extLst>
      <p:ext uri="{BB962C8B-B14F-4D97-AF65-F5344CB8AC3E}">
        <p14:creationId xmlns:p14="http://schemas.microsoft.com/office/powerpoint/2010/main" val="941931486"/>
      </p:ext>
    </p:extLst>
  </p:cSld>
  <p:clrMapOvr>
    <a:masterClrMapping/>
  </p:clrMapOvr>
  <p:transition>
    <p:wipe dir="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42737" y="1644136"/>
            <a:ext cx="9129963" cy="156966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fontAlgn="base">
              <a:spcBef>
                <a:spcPct val="0"/>
              </a:spcBef>
              <a:spcAft>
                <a:spcPct val="0"/>
              </a:spcAft>
              <a:buFont typeface="Arial" panose="020B0604020202020204" pitchFamily="34" charset="0"/>
              <a:buChar char="•"/>
            </a:pPr>
            <a:r>
              <a:rPr lang="en-US" sz="3200" b="1" dirty="0">
                <a:latin typeface="Calibri" pitchFamily="34" charset="0"/>
                <a:ea typeface="Calibri" pitchFamily="34" charset="0"/>
                <a:cs typeface="Calibri" pitchFamily="34" charset="0"/>
              </a:rPr>
              <a:t>After subsequent evidentiary hearing, Circuit Court entered judgment </a:t>
            </a:r>
            <a:r>
              <a:rPr lang="en-US" sz="3200" b="1" dirty="0">
                <a:solidFill>
                  <a:srgbClr val="0070C0"/>
                </a:solidFill>
                <a:latin typeface="Calibri" pitchFamily="34" charset="0"/>
                <a:ea typeface="Calibri" pitchFamily="34" charset="0"/>
                <a:cs typeface="Calibri" pitchFamily="34" charset="0"/>
              </a:rPr>
              <a:t>dismissing Waller’s uneconomic remnant lawsuit</a:t>
            </a:r>
            <a:endParaRPr lang="en-US" sz="3200" b="1" dirty="0">
              <a:solidFill>
                <a:srgbClr val="0070C0"/>
              </a:solidFill>
              <a:latin typeface="Arial" pitchFamily="34" charset="0"/>
              <a:cs typeface="Arial" pitchFamily="34" charset="0"/>
            </a:endParaRPr>
          </a:p>
        </p:txBody>
      </p:sp>
      <p:sp>
        <p:nvSpPr>
          <p:cNvPr id="10" name="TextBox 9"/>
          <p:cNvSpPr txBox="1"/>
          <p:nvPr/>
        </p:nvSpPr>
        <p:spPr>
          <a:xfrm>
            <a:off x="1042737" y="3717757"/>
            <a:ext cx="3581400" cy="523220"/>
          </a:xfrm>
          <a:prstGeom prst="rect">
            <a:avLst/>
          </a:prstGeom>
          <a:solidFill>
            <a:schemeClr val="bg1"/>
          </a:solidFill>
        </p:spPr>
        <p:txBody>
          <a:bodyPr wrap="square" rtlCol="0">
            <a:spAutoFit/>
          </a:bodyPr>
          <a:lstStyle/>
          <a:p>
            <a:pPr>
              <a:buFont typeface="Arial" pitchFamily="34" charset="0"/>
              <a:buChar char="•"/>
            </a:pPr>
            <a:r>
              <a:rPr lang="en-US" sz="2800" b="1" dirty="0">
                <a:solidFill>
                  <a:srgbClr val="FF0000"/>
                </a:solidFill>
              </a:rPr>
              <a:t>Waller appealed</a:t>
            </a:r>
          </a:p>
        </p:txBody>
      </p:sp>
    </p:spTree>
    <p:extLst>
      <p:ext uri="{BB962C8B-B14F-4D97-AF65-F5344CB8AC3E}">
        <p14:creationId xmlns:p14="http://schemas.microsoft.com/office/powerpoint/2010/main" val="3356259025"/>
      </p:ext>
    </p:extLst>
  </p:cSld>
  <p:clrMapOvr>
    <a:masterClrMapping/>
  </p:clrMapOvr>
  <p:transition>
    <p:wipe dir="u"/>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1267326" y="2333402"/>
            <a:ext cx="8051348" cy="156966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2400" dirty="0">
                <a:latin typeface="Calibri" pitchFamily="34" charset="0"/>
                <a:ea typeface="Calibri" pitchFamily="34" charset="0"/>
                <a:cs typeface="Calibri" pitchFamily="34" charset="0"/>
              </a:rPr>
              <a:t>The Court of Appeals concludes: Whether the remaining property after a partial taking has “little value” or is “of substantially impaired economic viability” </a:t>
            </a:r>
            <a:r>
              <a:rPr lang="en-US" sz="2400" i="1" u="sng" dirty="0">
                <a:latin typeface="Calibri" pitchFamily="34" charset="0"/>
                <a:ea typeface="Calibri" pitchFamily="34" charset="0"/>
                <a:cs typeface="Calibri" pitchFamily="34" charset="0"/>
              </a:rPr>
              <a:t>is </a:t>
            </a:r>
            <a:r>
              <a:rPr lang="en-US" sz="2400" b="1" i="1" u="sng" dirty="0">
                <a:latin typeface="Calibri" pitchFamily="34" charset="0"/>
                <a:ea typeface="Calibri" pitchFamily="34" charset="0"/>
                <a:cs typeface="Calibri" pitchFamily="34" charset="0"/>
              </a:rPr>
              <a:t>a factual question for the circuit court to resolve</a:t>
            </a:r>
            <a:r>
              <a:rPr lang="en-US" sz="2400" b="1" dirty="0">
                <a:latin typeface="Calibri" pitchFamily="34" charset="0"/>
                <a:ea typeface="Calibri" pitchFamily="34" charset="0"/>
                <a:cs typeface="Calibri" pitchFamily="34" charset="0"/>
              </a:rPr>
              <a:t>!!</a:t>
            </a:r>
            <a:endParaRPr lang="en-US" sz="2400" dirty="0">
              <a:latin typeface="Arial" pitchFamily="34" charset="0"/>
              <a:cs typeface="Arial" pitchFamily="34" charset="0"/>
            </a:endParaRPr>
          </a:p>
        </p:txBody>
      </p:sp>
      <p:sp>
        <p:nvSpPr>
          <p:cNvPr id="4" name="TextBox 3"/>
          <p:cNvSpPr txBox="1"/>
          <p:nvPr/>
        </p:nvSpPr>
        <p:spPr>
          <a:xfrm>
            <a:off x="1267326" y="1183107"/>
            <a:ext cx="8887326"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fontAlgn="base">
              <a:spcBef>
                <a:spcPct val="0"/>
              </a:spcBef>
              <a:spcAft>
                <a:spcPct val="0"/>
              </a:spcAft>
            </a:pPr>
            <a:r>
              <a:rPr lang="en-US" sz="2400" b="1" i="1" dirty="0">
                <a:latin typeface="Calibri" pitchFamily="34" charset="0"/>
                <a:ea typeface="Calibri" pitchFamily="34" charset="0"/>
                <a:cs typeface="Calibri" pitchFamily="34" charset="0"/>
              </a:rPr>
              <a:t>Waller v. ATC</a:t>
            </a:r>
            <a:r>
              <a:rPr lang="en-US" sz="2400" b="1" dirty="0">
                <a:latin typeface="Calibri" pitchFamily="34" charset="0"/>
                <a:ea typeface="Calibri" pitchFamily="34" charset="0"/>
                <a:cs typeface="Calibri" pitchFamily="34" charset="0"/>
              </a:rPr>
              <a:t>, 334 Wis.2d 740, 799 N.W.2d 487 (Wis. App. May, 2011) (</a:t>
            </a:r>
            <a:r>
              <a:rPr lang="en-US" sz="2400" b="1" i="1" dirty="0">
                <a:solidFill>
                  <a:srgbClr val="FF0000"/>
                </a:solidFill>
                <a:latin typeface="Calibri" pitchFamily="34" charset="0"/>
                <a:ea typeface="Calibri" pitchFamily="34" charset="0"/>
                <a:cs typeface="Calibri" pitchFamily="34" charset="0"/>
              </a:rPr>
              <a:t>Waller II </a:t>
            </a:r>
            <a:r>
              <a:rPr lang="en-US" sz="2400" b="1" dirty="0">
                <a:latin typeface="Calibri" pitchFamily="34" charset="0"/>
                <a:ea typeface="Calibri" pitchFamily="34" charset="0"/>
                <a:cs typeface="Calibri" pitchFamily="34" charset="0"/>
              </a:rPr>
              <a:t>)</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456222481"/>
      </p:ext>
    </p:extLst>
  </p:cSld>
  <p:clrMapOvr>
    <a:masterClrMapping/>
  </p:clrMapOvr>
  <p:transition>
    <p:wedg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2209800" y="1371601"/>
            <a:ext cx="8001000" cy="172354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b="1" dirty="0">
                <a:latin typeface="Calibri" pitchFamily="34" charset="0"/>
                <a:ea typeface="Calibri" pitchFamily="34" charset="0"/>
                <a:cs typeface="Calibri" pitchFamily="34" charset="0"/>
              </a:rPr>
              <a:t>Held</a:t>
            </a:r>
            <a:r>
              <a:rPr lang="en-US" sz="2400" dirty="0">
                <a:latin typeface="Calibri" pitchFamily="34" charset="0"/>
                <a:ea typeface="Calibri" pitchFamily="34" charset="0"/>
                <a:cs typeface="Calibri" pitchFamily="34" charset="0"/>
              </a:rPr>
              <a:t>:  </a:t>
            </a:r>
            <a:r>
              <a:rPr lang="en-US" sz="2400" b="1" dirty="0">
                <a:latin typeface="Calibri" pitchFamily="34" charset="0"/>
                <a:ea typeface="Calibri" pitchFamily="34" charset="0"/>
                <a:cs typeface="Calibri" pitchFamily="34" charset="0"/>
              </a:rPr>
              <a:t>Circuit Court </a:t>
            </a:r>
            <a:r>
              <a:rPr lang="en-US" sz="2400" b="1" i="1" dirty="0">
                <a:latin typeface="Calibri" pitchFamily="34" charset="0"/>
                <a:ea typeface="Calibri" pitchFamily="34" charset="0"/>
                <a:cs typeface="Calibri" pitchFamily="34" charset="0"/>
              </a:rPr>
              <a:t>Reversed and remanded with directions</a:t>
            </a:r>
            <a:r>
              <a:rPr lang="en-US" sz="2400" b="1" dirty="0">
                <a:latin typeface="Calibri" pitchFamily="34" charset="0"/>
                <a:ea typeface="Calibri" pitchFamily="34" charset="0"/>
                <a:cs typeface="Calibri" pitchFamily="34" charset="0"/>
              </a:rPr>
              <a:t>.</a:t>
            </a:r>
            <a:endParaRPr lang="en-US" sz="2400" dirty="0">
              <a:latin typeface="Arial" pitchFamily="34" charset="0"/>
              <a:cs typeface="Arial" pitchFamily="34" charset="0"/>
            </a:endParaRPr>
          </a:p>
          <a:p>
            <a:pPr eaLnBrk="0" fontAlgn="base" hangingPunct="0">
              <a:spcBef>
                <a:spcPts val="1200"/>
              </a:spcBef>
              <a:spcAft>
                <a:spcPct val="0"/>
              </a:spcAft>
              <a:buFont typeface="Arial" pitchFamily="34" charset="0"/>
              <a:buChar char="•"/>
            </a:pPr>
            <a:r>
              <a:rPr lang="en-US" sz="2400" b="1" dirty="0">
                <a:solidFill>
                  <a:srgbClr val="000000"/>
                </a:solidFill>
                <a:latin typeface="Calibri" pitchFamily="34" charset="0"/>
                <a:ea typeface="Calibri" pitchFamily="34" charset="0"/>
                <a:cs typeface="Calibri" pitchFamily="34" charset="0"/>
              </a:rPr>
              <a:t>A court must </a:t>
            </a:r>
            <a:r>
              <a:rPr lang="en-US" sz="2400" b="1" u="sng" dirty="0">
                <a:solidFill>
                  <a:srgbClr val="000000"/>
                </a:solidFill>
                <a:latin typeface="Calibri" pitchFamily="34" charset="0"/>
                <a:ea typeface="Calibri" pitchFamily="34" charset="0"/>
                <a:cs typeface="Calibri" pitchFamily="34" charset="0"/>
              </a:rPr>
              <a:t>first determine </a:t>
            </a:r>
            <a:r>
              <a:rPr lang="en-US" sz="2400" b="1" dirty="0">
                <a:solidFill>
                  <a:srgbClr val="000000"/>
                </a:solidFill>
                <a:latin typeface="Calibri" pitchFamily="34" charset="0"/>
                <a:ea typeface="Calibri" pitchFamily="34" charset="0"/>
                <a:cs typeface="Calibri" pitchFamily="34" charset="0"/>
              </a:rPr>
              <a:t>whether a property is an uneconomic remnant </a:t>
            </a:r>
            <a:r>
              <a:rPr lang="en-US" sz="2400" b="1" i="1" u="sng" dirty="0">
                <a:solidFill>
                  <a:srgbClr val="000000"/>
                </a:solidFill>
                <a:latin typeface="Calibri" pitchFamily="34" charset="0"/>
                <a:ea typeface="Calibri" pitchFamily="34" charset="0"/>
                <a:cs typeface="Calibri" pitchFamily="34" charset="0"/>
              </a:rPr>
              <a:t>before</a:t>
            </a:r>
            <a:r>
              <a:rPr lang="en-US" sz="2400" b="1" dirty="0">
                <a:solidFill>
                  <a:srgbClr val="000000"/>
                </a:solidFill>
                <a:latin typeface="Calibri" pitchFamily="34" charset="0"/>
                <a:ea typeface="Calibri" pitchFamily="34" charset="0"/>
                <a:cs typeface="Calibri" pitchFamily="34" charset="0"/>
              </a:rPr>
              <a:t> moving on to the just compensation issue.</a:t>
            </a:r>
            <a:endParaRPr lang="en-US" sz="2400" dirty="0">
              <a:latin typeface="Arial" pitchFamily="34" charset="0"/>
              <a:cs typeface="Arial" pitchFamily="34" charset="0"/>
            </a:endParaRPr>
          </a:p>
        </p:txBody>
      </p:sp>
      <p:sp>
        <p:nvSpPr>
          <p:cNvPr id="5" name="TextBox 4"/>
          <p:cNvSpPr txBox="1"/>
          <p:nvPr/>
        </p:nvSpPr>
        <p:spPr>
          <a:xfrm>
            <a:off x="2514599" y="533401"/>
            <a:ext cx="3052011"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a:t>Waller II, Cont’d.</a:t>
            </a:r>
          </a:p>
        </p:txBody>
      </p:sp>
      <p:pic>
        <p:nvPicPr>
          <p:cNvPr id="57348" name="Picture 4" descr="business,crises,men,metaphors,people,ships,sinking,troubles"/>
          <p:cNvPicPr>
            <a:picLocks noChangeAspect="1" noChangeArrowheads="1"/>
          </p:cNvPicPr>
          <p:nvPr/>
        </p:nvPicPr>
        <p:blipFill>
          <a:blip r:embed="rId2" cstate="print"/>
          <a:srcRect/>
          <a:stretch>
            <a:fillRect/>
          </a:stretch>
        </p:blipFill>
        <p:spPr bwMode="auto">
          <a:xfrm>
            <a:off x="7628021" y="2851486"/>
            <a:ext cx="3095626" cy="3095625"/>
          </a:xfrm>
          <a:prstGeom prst="rect">
            <a:avLst/>
          </a:prstGeom>
          <a:noFill/>
        </p:spPr>
      </p:pic>
      <p:sp>
        <p:nvSpPr>
          <p:cNvPr id="7" name="TextBox 6"/>
          <p:cNvSpPr txBox="1"/>
          <p:nvPr/>
        </p:nvSpPr>
        <p:spPr>
          <a:xfrm>
            <a:off x="7696200" y="4953001"/>
            <a:ext cx="838200" cy="646331"/>
          </a:xfrm>
          <a:prstGeom prst="rect">
            <a:avLst/>
          </a:prstGeom>
          <a:noFill/>
        </p:spPr>
        <p:txBody>
          <a:bodyPr wrap="square" rtlCol="0">
            <a:spAutoFit/>
          </a:bodyPr>
          <a:lstStyle/>
          <a:p>
            <a:r>
              <a:rPr lang="en-US" dirty="0">
                <a:solidFill>
                  <a:srgbClr val="FFFF00"/>
                </a:solidFill>
              </a:rPr>
              <a:t>HMS </a:t>
            </a:r>
            <a:r>
              <a:rPr lang="en-US" i="1" dirty="0">
                <a:solidFill>
                  <a:srgbClr val="FFFF00"/>
                </a:solidFill>
              </a:rPr>
              <a:t>Waller</a:t>
            </a:r>
          </a:p>
        </p:txBody>
      </p:sp>
    </p:spTree>
    <p:extLst>
      <p:ext uri="{BB962C8B-B14F-4D97-AF65-F5344CB8AC3E}">
        <p14:creationId xmlns:p14="http://schemas.microsoft.com/office/powerpoint/2010/main" val="3925078871"/>
      </p:ext>
    </p:extLst>
  </p:cSld>
  <p:clrMapOvr>
    <a:masterClrMapping/>
  </p:clrMapOvr>
  <p:transition>
    <p:pull dir="d"/>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4189" y="838201"/>
            <a:ext cx="8233611"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t>January 2012 – Remand No. 2 (Carlson, J.)</a:t>
            </a:r>
          </a:p>
        </p:txBody>
      </p:sp>
      <p:sp>
        <p:nvSpPr>
          <p:cNvPr id="3" name="TextBox 2"/>
          <p:cNvSpPr txBox="1"/>
          <p:nvPr/>
        </p:nvSpPr>
        <p:spPr>
          <a:xfrm>
            <a:off x="2209800" y="1600201"/>
            <a:ext cx="7467600" cy="1538883"/>
          </a:xfrm>
          <a:prstGeom prst="rect">
            <a:avLst/>
          </a:prstGeom>
          <a:solidFill>
            <a:schemeClr val="bg1"/>
          </a:solidFill>
        </p:spPr>
        <p:txBody>
          <a:bodyPr wrap="square" rtlCol="0">
            <a:spAutoFit/>
          </a:bodyPr>
          <a:lstStyle/>
          <a:p>
            <a:pPr>
              <a:buFont typeface="Arial" pitchFamily="34" charset="0"/>
              <a:buChar char="•"/>
            </a:pPr>
            <a:r>
              <a:rPr lang="en-US" sz="2400" b="1" dirty="0"/>
              <a:t>Two day bench trial </a:t>
            </a:r>
            <a:r>
              <a:rPr lang="en-US" sz="2400" dirty="0"/>
              <a:t>on right to take case on whether an uneconomic remnant existed</a:t>
            </a:r>
          </a:p>
          <a:p>
            <a:pPr>
              <a:spcBef>
                <a:spcPts val="1200"/>
              </a:spcBef>
              <a:buFont typeface="Arial" pitchFamily="34" charset="0"/>
              <a:buChar char="•"/>
            </a:pPr>
            <a:r>
              <a:rPr lang="en-US" dirty="0"/>
              <a:t>Most of </a:t>
            </a:r>
            <a:r>
              <a:rPr lang="en-US" b="1" u="sng" dirty="0"/>
              <a:t>same witnesses who testified in valuation trial </a:t>
            </a:r>
            <a:r>
              <a:rPr lang="en-US" dirty="0"/>
              <a:t>testified again and their </a:t>
            </a:r>
            <a:r>
              <a:rPr lang="en-US" b="1" u="sng" dirty="0"/>
              <a:t>testimony was “largely the same.”</a:t>
            </a:r>
          </a:p>
        </p:txBody>
      </p:sp>
      <p:sp>
        <p:nvSpPr>
          <p:cNvPr id="4" name="TextBox 3"/>
          <p:cNvSpPr txBox="1"/>
          <p:nvPr/>
        </p:nvSpPr>
        <p:spPr>
          <a:xfrm>
            <a:off x="2209800" y="3581400"/>
            <a:ext cx="3962400" cy="1938992"/>
          </a:xfrm>
          <a:prstGeom prst="rect">
            <a:avLst/>
          </a:prstGeom>
          <a:solidFill>
            <a:schemeClr val="bg1"/>
          </a:solidFill>
        </p:spPr>
        <p:txBody>
          <a:bodyPr wrap="square" rtlCol="0">
            <a:spAutoFit/>
          </a:bodyPr>
          <a:lstStyle/>
          <a:p>
            <a:r>
              <a:rPr lang="en-US" sz="2400" b="1" i="1" dirty="0"/>
              <a:t>Lo and Behold </a:t>
            </a:r>
            <a:r>
              <a:rPr lang="en-US" sz="2400" b="1" dirty="0"/>
              <a:t>- Held:  </a:t>
            </a:r>
            <a:r>
              <a:rPr lang="en-US" sz="2400" dirty="0"/>
              <a:t>Wallers’ remaining </a:t>
            </a:r>
            <a:r>
              <a:rPr lang="en-US" sz="2400" b="1" dirty="0">
                <a:solidFill>
                  <a:srgbClr val="FF0000"/>
                </a:solidFill>
              </a:rPr>
              <a:t>property meets the standard for an uneconomic remnant</a:t>
            </a:r>
          </a:p>
        </p:txBody>
      </p:sp>
      <p:pic>
        <p:nvPicPr>
          <p:cNvPr id="62468" name="Picture 4" descr="business,businessmen,careers,emotions,employees,jobs,males,occupations,office,people at work,persons,readings,shocked,surprised,vocations,workers,working"/>
          <p:cNvPicPr>
            <a:picLocks noChangeAspect="1" noChangeArrowheads="1"/>
          </p:cNvPicPr>
          <p:nvPr/>
        </p:nvPicPr>
        <p:blipFill>
          <a:blip r:embed="rId2" cstate="print"/>
          <a:srcRect/>
          <a:stretch>
            <a:fillRect/>
          </a:stretch>
        </p:blipFill>
        <p:spPr bwMode="auto">
          <a:xfrm>
            <a:off x="7800474" y="3003083"/>
            <a:ext cx="3095626" cy="3095625"/>
          </a:xfrm>
          <a:prstGeom prst="rect">
            <a:avLst/>
          </a:prstGeom>
          <a:noFill/>
        </p:spPr>
      </p:pic>
    </p:spTree>
    <p:extLst>
      <p:ext uri="{BB962C8B-B14F-4D97-AF65-F5344CB8AC3E}">
        <p14:creationId xmlns:p14="http://schemas.microsoft.com/office/powerpoint/2010/main" val="2618370040"/>
      </p:ext>
    </p:extLst>
  </p:cSld>
  <p:clrMapOvr>
    <a:masterClrMapping/>
  </p:clrMapOvr>
  <p:transition>
    <p:dissolv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558" y="4408171"/>
            <a:ext cx="9007642" cy="116955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t>Final Judgment</a:t>
            </a:r>
            <a:r>
              <a:rPr lang="en-US" sz="2400" dirty="0"/>
              <a:t>:</a:t>
            </a:r>
          </a:p>
          <a:p>
            <a:pPr>
              <a:spcBef>
                <a:spcPts val="600"/>
              </a:spcBef>
              <a:buFont typeface="Arial" pitchFamily="34" charset="0"/>
              <a:buChar char="•"/>
            </a:pPr>
            <a:r>
              <a:rPr lang="en-US" b="1" dirty="0"/>
              <a:t>ATC to pay additional $47K compensation to acquire entire property</a:t>
            </a:r>
          </a:p>
          <a:p>
            <a:pPr>
              <a:spcBef>
                <a:spcPts val="600"/>
              </a:spcBef>
              <a:buFont typeface="Arial" pitchFamily="34" charset="0"/>
              <a:buChar char="•"/>
            </a:pPr>
            <a:r>
              <a:rPr lang="en-US" b="1" dirty="0"/>
              <a:t>Waller to Quit Claim property to ATC</a:t>
            </a:r>
          </a:p>
        </p:txBody>
      </p:sp>
      <p:sp>
        <p:nvSpPr>
          <p:cNvPr id="4" name="TextBox 3"/>
          <p:cNvSpPr txBox="1"/>
          <p:nvPr/>
        </p:nvSpPr>
        <p:spPr>
          <a:xfrm>
            <a:off x="593558" y="1524001"/>
            <a:ext cx="9388642" cy="2800767"/>
          </a:xfrm>
          <a:prstGeom prst="rect">
            <a:avLst/>
          </a:prstGeom>
          <a:solidFill>
            <a:schemeClr val="bg1"/>
          </a:solidFill>
        </p:spPr>
        <p:txBody>
          <a:bodyPr wrap="square" rtlCol="0">
            <a:spAutoFit/>
          </a:bodyPr>
          <a:lstStyle/>
          <a:p>
            <a:pPr>
              <a:buFont typeface="Arial" pitchFamily="34" charset="0"/>
              <a:buChar char="•"/>
            </a:pPr>
            <a:r>
              <a:rPr lang="en-US" sz="2400" b="1" dirty="0"/>
              <a:t>Property suffered “substantially impaired economic viability” because</a:t>
            </a:r>
            <a:r>
              <a:rPr lang="en-US" sz="2400" dirty="0"/>
              <a:t>:</a:t>
            </a:r>
          </a:p>
          <a:p>
            <a:pPr lvl="1">
              <a:spcBef>
                <a:spcPts val="600"/>
              </a:spcBef>
              <a:buFont typeface="Arial" pitchFamily="34" charset="0"/>
              <a:buChar char="•"/>
            </a:pPr>
            <a:r>
              <a:rPr lang="en-US" b="1" dirty="0"/>
              <a:t>JO of $99,500 set damages at 76% of agreed upon before value of $130K</a:t>
            </a:r>
          </a:p>
          <a:p>
            <a:pPr lvl="1">
              <a:spcBef>
                <a:spcPts val="600"/>
              </a:spcBef>
              <a:buFont typeface="Arial" pitchFamily="34" charset="0"/>
              <a:buChar char="•"/>
            </a:pPr>
            <a:r>
              <a:rPr lang="en-US" b="1" dirty="0"/>
              <a:t>Both appraisers agreed HBU after was as vacant industrial land</a:t>
            </a:r>
          </a:p>
          <a:p>
            <a:pPr lvl="1">
              <a:spcBef>
                <a:spcPts val="600"/>
              </a:spcBef>
              <a:buFont typeface="Arial" pitchFamily="34" charset="0"/>
              <a:buChar char="•"/>
            </a:pPr>
            <a:r>
              <a:rPr lang="en-US" b="1" dirty="0"/>
              <a:t>Once both lines “activated” Wallers experienced “regular electronic interference” prompting health concerns for themselves and potential buyers</a:t>
            </a:r>
          </a:p>
          <a:p>
            <a:pPr lvl="1">
              <a:spcBef>
                <a:spcPts val="600"/>
              </a:spcBef>
              <a:buFont typeface="Arial" pitchFamily="34" charset="0"/>
              <a:buChar char="•"/>
            </a:pPr>
            <a:r>
              <a:rPr lang="en-US" b="1" dirty="0"/>
              <a:t>Vegetation removal substantially reduced attractiveness of site and eliminated sound barrier between home and interstate highway</a:t>
            </a:r>
          </a:p>
        </p:txBody>
      </p:sp>
      <p:sp>
        <p:nvSpPr>
          <p:cNvPr id="5" name="TextBox 4"/>
          <p:cNvSpPr txBox="1"/>
          <p:nvPr/>
        </p:nvSpPr>
        <p:spPr>
          <a:xfrm>
            <a:off x="3048000" y="609601"/>
            <a:ext cx="5823284"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t>Rationale for Outcome - Remand No. 2</a:t>
            </a:r>
          </a:p>
        </p:txBody>
      </p:sp>
    </p:spTree>
    <p:extLst>
      <p:ext uri="{BB962C8B-B14F-4D97-AF65-F5344CB8AC3E}">
        <p14:creationId xmlns:p14="http://schemas.microsoft.com/office/powerpoint/2010/main" val="1963002937"/>
      </p:ext>
    </p:extLst>
  </p:cSld>
  <p:clrMapOvr>
    <a:masterClrMapping/>
  </p:clrMapOvr>
  <p:transition>
    <p:wipe dir="d"/>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3368" y="1600201"/>
            <a:ext cx="8807116" cy="2092881"/>
          </a:xfrm>
          <a:prstGeom prst="rect">
            <a:avLst/>
          </a:prstGeom>
          <a:solidFill>
            <a:schemeClr val="bg1"/>
          </a:solidFill>
        </p:spPr>
        <p:txBody>
          <a:bodyPr wrap="square" rtlCol="0">
            <a:spAutoFit/>
          </a:bodyPr>
          <a:lstStyle/>
          <a:p>
            <a:pPr>
              <a:buFont typeface="Arial" pitchFamily="34" charset="0"/>
              <a:buChar char="•"/>
            </a:pPr>
            <a:r>
              <a:rPr lang="en-US" sz="2000" b="1" dirty="0"/>
              <a:t>Waller Testified that they </a:t>
            </a:r>
            <a:r>
              <a:rPr lang="en-US" sz="2000" b="1" dirty="0">
                <a:solidFill>
                  <a:srgbClr val="FF0000"/>
                </a:solidFill>
              </a:rPr>
              <a:t>moved based on ATC’s JO and appraisal conclusions that easements destroyed value of residential improvements </a:t>
            </a:r>
          </a:p>
          <a:p>
            <a:pPr>
              <a:spcBef>
                <a:spcPts val="1200"/>
              </a:spcBef>
              <a:buFont typeface="Arial" pitchFamily="34" charset="0"/>
              <a:buChar char="•"/>
            </a:pPr>
            <a:r>
              <a:rPr lang="en-US" sz="2000" b="1" dirty="0"/>
              <a:t>Dept. of Commerce staff testified that Waller home no longer decent safe or sanitary and that home had been “degraded to an industrial lot.”</a:t>
            </a:r>
          </a:p>
        </p:txBody>
      </p:sp>
      <p:sp>
        <p:nvSpPr>
          <p:cNvPr id="5" name="TextBox 4"/>
          <p:cNvSpPr txBox="1"/>
          <p:nvPr/>
        </p:nvSpPr>
        <p:spPr>
          <a:xfrm>
            <a:off x="1283368" y="4495801"/>
            <a:ext cx="8622632" cy="646331"/>
          </a:xfrm>
          <a:prstGeom prst="rect">
            <a:avLst/>
          </a:prstGeom>
          <a:solidFill>
            <a:schemeClr val="bg1"/>
          </a:solidFill>
        </p:spPr>
        <p:txBody>
          <a:bodyPr wrap="square" rtlCol="0">
            <a:spAutoFit/>
          </a:bodyPr>
          <a:lstStyle/>
          <a:p>
            <a:pPr>
              <a:buFont typeface="Arial" pitchFamily="34" charset="0"/>
              <a:buChar char="•"/>
            </a:pPr>
            <a:r>
              <a:rPr lang="en-US" b="1" dirty="0"/>
              <a:t>Court found Wallers sustained $26K in costs associated with acquisition and relocation of replacement property</a:t>
            </a:r>
          </a:p>
        </p:txBody>
      </p:sp>
      <p:sp>
        <p:nvSpPr>
          <p:cNvPr id="7" name="TextBox 6"/>
          <p:cNvSpPr txBox="1"/>
          <p:nvPr/>
        </p:nvSpPr>
        <p:spPr>
          <a:xfrm>
            <a:off x="850232" y="533401"/>
            <a:ext cx="10411326"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t>January, 2012 – Relocation Benefits Eligibility Tried in Walworth County Circuit Court (Carlson, J.)</a:t>
            </a:r>
          </a:p>
        </p:txBody>
      </p:sp>
      <p:sp>
        <p:nvSpPr>
          <p:cNvPr id="8" name="TextBox 7"/>
          <p:cNvSpPr txBox="1"/>
          <p:nvPr/>
        </p:nvSpPr>
        <p:spPr>
          <a:xfrm>
            <a:off x="1283368" y="3886201"/>
            <a:ext cx="824163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Determined:  </a:t>
            </a:r>
            <a:r>
              <a:rPr lang="en-US" dirty="0"/>
              <a:t>Wallers  displaced pursuant to Wis. Stat. sec. 32.19(4)(a)</a:t>
            </a:r>
          </a:p>
        </p:txBody>
      </p:sp>
    </p:spTree>
    <p:extLst>
      <p:ext uri="{BB962C8B-B14F-4D97-AF65-F5344CB8AC3E}">
        <p14:creationId xmlns:p14="http://schemas.microsoft.com/office/powerpoint/2010/main" val="951811130"/>
      </p:ext>
    </p:extLst>
  </p:cSld>
  <p:clrMapOvr>
    <a:masterClrMapping/>
  </p:clrMapOvr>
  <p:transition>
    <p:wip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874" y="1752601"/>
            <a:ext cx="9737557" cy="2616101"/>
          </a:xfrm>
          <a:prstGeom prst="rect">
            <a:avLst/>
          </a:prstGeom>
          <a:solidFill>
            <a:schemeClr val="bg1"/>
          </a:solidFill>
        </p:spPr>
        <p:txBody>
          <a:bodyPr wrap="square" rtlCol="0">
            <a:spAutoFit/>
          </a:bodyPr>
          <a:lstStyle/>
          <a:p>
            <a:pPr>
              <a:buFont typeface="Arial" pitchFamily="34" charset="0"/>
              <a:buChar char="•"/>
            </a:pPr>
            <a:r>
              <a:rPr lang="en-US" sz="2400" dirty="0"/>
              <a:t>Found that ATC’s having conditioned purchase of entire property on </a:t>
            </a:r>
            <a:r>
              <a:rPr lang="en-US" sz="2400" b="1" u="sng" dirty="0"/>
              <a:t>waiver of relocation benefits constituted a failure to negotiate in good faith</a:t>
            </a:r>
          </a:p>
          <a:p>
            <a:pPr>
              <a:spcBef>
                <a:spcPts val="1200"/>
              </a:spcBef>
              <a:buFont typeface="Arial" pitchFamily="34" charset="0"/>
              <a:buChar char="•"/>
            </a:pPr>
            <a:r>
              <a:rPr lang="en-US" sz="2400" dirty="0"/>
              <a:t>When a condemnor fails to resolve the issue of uneconomic remnant prior to [issuing the JO], the cost of litigation shifts to the condemnor</a:t>
            </a:r>
          </a:p>
          <a:p>
            <a:pPr>
              <a:spcBef>
                <a:spcPts val="1200"/>
              </a:spcBef>
              <a:buFont typeface="Arial" pitchFamily="34" charset="0"/>
              <a:buChar char="•"/>
            </a:pPr>
            <a:r>
              <a:rPr lang="en-US" sz="2400" b="1" i="1" u="sng" dirty="0">
                <a:solidFill>
                  <a:srgbClr val="FF0000"/>
                </a:solidFill>
              </a:rPr>
              <a:t>Court awarded Waller $211K in litigation expenses</a:t>
            </a:r>
            <a:endParaRPr lang="en-US" dirty="0"/>
          </a:p>
        </p:txBody>
      </p:sp>
      <p:sp>
        <p:nvSpPr>
          <p:cNvPr id="3" name="TextBox 2"/>
          <p:cNvSpPr txBox="1"/>
          <p:nvPr/>
        </p:nvSpPr>
        <p:spPr>
          <a:xfrm>
            <a:off x="2005263" y="457201"/>
            <a:ext cx="8390021"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t>March 2012:  Additional Two Day Hearing </a:t>
            </a:r>
          </a:p>
          <a:p>
            <a:pPr algn="ctr"/>
            <a:r>
              <a:rPr lang="en-US" sz="2400" b="1" dirty="0"/>
              <a:t>on Litigation Expenses:</a:t>
            </a:r>
          </a:p>
        </p:txBody>
      </p:sp>
      <p:sp>
        <p:nvSpPr>
          <p:cNvPr id="4" name="TextBox 3"/>
          <p:cNvSpPr txBox="1"/>
          <p:nvPr/>
        </p:nvSpPr>
        <p:spPr>
          <a:xfrm>
            <a:off x="2478505" y="4547937"/>
            <a:ext cx="71628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solidFill>
                  <a:srgbClr val="FF0000"/>
                </a:solidFill>
              </a:rPr>
              <a:t>ATC appealed – petitioned for discretionary bypass of Ct. App., directly to Wisconsin Supreme Court, which was granted January, 2013</a:t>
            </a:r>
          </a:p>
        </p:txBody>
      </p:sp>
    </p:spTree>
    <p:extLst>
      <p:ext uri="{BB962C8B-B14F-4D97-AF65-F5344CB8AC3E}">
        <p14:creationId xmlns:p14="http://schemas.microsoft.com/office/powerpoint/2010/main" val="784417946"/>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DOT moves to exclude any “damages” due to the highway relocation</a:t>
            </a:r>
          </a:p>
        </p:txBody>
      </p:sp>
      <p:sp>
        <p:nvSpPr>
          <p:cNvPr id="3" name="Content Placeholder 2"/>
          <p:cNvSpPr>
            <a:spLocks noGrp="1"/>
          </p:cNvSpPr>
          <p:nvPr>
            <p:ph idx="1"/>
          </p:nvPr>
        </p:nvSpPr>
        <p:spPr/>
        <p:txBody>
          <a:bodyPr>
            <a:normAutofit/>
          </a:bodyPr>
          <a:lstStyle/>
          <a:p>
            <a:r>
              <a:rPr lang="en-US" dirty="0"/>
              <a:t>In the circuit court, DOT filed a motion in </a:t>
            </a:r>
            <a:r>
              <a:rPr lang="en-US" dirty="0" err="1"/>
              <a:t>limine</a:t>
            </a:r>
            <a:r>
              <a:rPr lang="en-US" dirty="0"/>
              <a:t> to prohibit property owner from introducing any evidence related to seeking compensation </a:t>
            </a:r>
            <a:r>
              <a:rPr lang="en-US" dirty="0">
                <a:solidFill>
                  <a:srgbClr val="FF0000"/>
                </a:solidFill>
              </a:rPr>
              <a:t>“for any item whatsoever other than the temporary limited easement.” </a:t>
            </a:r>
          </a:p>
          <a:p>
            <a:pPr>
              <a:spcBef>
                <a:spcPts val="0"/>
              </a:spcBef>
            </a:pPr>
            <a:r>
              <a:rPr lang="en-US" dirty="0"/>
              <a:t>The Circuit Court </a:t>
            </a:r>
            <a:r>
              <a:rPr lang="en-US" u="sng" dirty="0"/>
              <a:t>granted</a:t>
            </a:r>
            <a:r>
              <a:rPr lang="en-US" dirty="0"/>
              <a:t> the motion, thus </a:t>
            </a:r>
          </a:p>
          <a:p>
            <a:pPr>
              <a:spcBef>
                <a:spcPts val="0"/>
              </a:spcBef>
              <a:buNone/>
            </a:pPr>
            <a:r>
              <a:rPr lang="en-US" dirty="0"/>
              <a:t>	giving DOT the </a:t>
            </a:r>
            <a:r>
              <a:rPr lang="en-US" u="sng" dirty="0"/>
              <a:t>win</a:t>
            </a:r>
            <a:r>
              <a:rPr lang="en-US" dirty="0"/>
              <a:t> in circuit court.</a:t>
            </a:r>
          </a:p>
        </p:txBody>
      </p:sp>
      <p:pic>
        <p:nvPicPr>
          <p:cNvPr id="2050" name="Picture 2" descr="C:\Users\DOTK5B\AppData\Local\Microsoft\Windows\Temporary Internet Files\Content.IE5\3CWTCPEF\prize-cup-trophy-victory-medallion-stars-15626-large[1].png"/>
          <p:cNvPicPr>
            <a:picLocks noChangeAspect="1" noChangeArrowheads="1"/>
          </p:cNvPicPr>
          <p:nvPr/>
        </p:nvPicPr>
        <p:blipFill>
          <a:blip r:embed="rId2" cstate="print"/>
          <a:srcRect/>
          <a:stretch>
            <a:fillRect/>
          </a:stretch>
        </p:blipFill>
        <p:spPr bwMode="auto">
          <a:xfrm flipH="1">
            <a:off x="8534400" y="4724401"/>
            <a:ext cx="1408807" cy="1401763"/>
          </a:xfrm>
          <a:prstGeom prst="rect">
            <a:avLst/>
          </a:prstGeom>
          <a:noFill/>
        </p:spPr>
      </p:pic>
    </p:spTree>
    <p:extLst>
      <p:ext uri="{BB962C8B-B14F-4D97-AF65-F5344CB8AC3E}">
        <p14:creationId xmlns:p14="http://schemas.microsoft.com/office/powerpoint/2010/main" val="313227455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1363579" y="794267"/>
            <a:ext cx="10138610" cy="83099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b="1" dirty="0">
                <a:solidFill>
                  <a:srgbClr val="000000"/>
                </a:solidFill>
                <a:latin typeface="Calibri" pitchFamily="34" charset="0"/>
                <a:ea typeface="Calibri" pitchFamily="34" charset="0"/>
                <a:cs typeface="Calibri" pitchFamily="34" charset="0"/>
              </a:rPr>
              <a:t>Supreme Court Review:  </a:t>
            </a:r>
            <a:r>
              <a:rPr lang="en-US" sz="2400" dirty="0">
                <a:solidFill>
                  <a:srgbClr val="000000"/>
                </a:solidFill>
                <a:latin typeface="Calibri" pitchFamily="34" charset="0"/>
                <a:ea typeface="Calibri" pitchFamily="34" charset="0"/>
                <a:cs typeface="Calibri" pitchFamily="34" charset="0"/>
              </a:rPr>
              <a:t>(</a:t>
            </a:r>
            <a:r>
              <a:rPr lang="en-US" sz="2400" b="1" i="1" dirty="0">
                <a:solidFill>
                  <a:srgbClr val="000000"/>
                </a:solidFill>
                <a:latin typeface="Calibri" pitchFamily="34" charset="0"/>
                <a:ea typeface="Calibri" pitchFamily="34" charset="0"/>
                <a:cs typeface="Calibri" pitchFamily="34" charset="0"/>
              </a:rPr>
              <a:t>Waller v. ATC</a:t>
            </a:r>
            <a:r>
              <a:rPr lang="en-US" sz="2400" dirty="0">
                <a:solidFill>
                  <a:srgbClr val="000000"/>
                </a:solidFill>
                <a:latin typeface="Calibri" pitchFamily="34" charset="0"/>
                <a:ea typeface="Calibri" pitchFamily="34" charset="0"/>
                <a:cs typeface="Calibri" pitchFamily="34" charset="0"/>
              </a:rPr>
              <a:t>, 2013 WI 77, 833 N.W.2d 764, (July 16, 3013)(Prosser, J.)(Bradley dissent) (Gableman did not participate). (</a:t>
            </a:r>
            <a:r>
              <a:rPr lang="en-US" sz="2400" b="1" i="1" dirty="0">
                <a:solidFill>
                  <a:srgbClr val="FF0000"/>
                </a:solidFill>
                <a:latin typeface="Calibri" pitchFamily="34" charset="0"/>
                <a:ea typeface="Calibri" pitchFamily="34" charset="0"/>
                <a:cs typeface="Calibri" pitchFamily="34" charset="0"/>
              </a:rPr>
              <a:t>Waller III</a:t>
            </a:r>
            <a:r>
              <a:rPr lang="en-US" sz="2400" dirty="0">
                <a:solidFill>
                  <a:srgbClr val="FF0000"/>
                </a:solidFill>
                <a:latin typeface="Calibri" pitchFamily="34" charset="0"/>
                <a:ea typeface="Calibri" pitchFamily="34" charset="0"/>
                <a:cs typeface="Calibri" pitchFamily="34" charset="0"/>
              </a:rPr>
              <a:t>?)</a:t>
            </a:r>
            <a:endParaRPr lang="en-US" sz="2400" dirty="0">
              <a:solidFill>
                <a:srgbClr val="FF0000"/>
              </a:solidFill>
              <a:latin typeface="Arial" pitchFamily="34" charset="0"/>
              <a:cs typeface="Arial" pitchFamily="34" charset="0"/>
            </a:endParaRPr>
          </a:p>
        </p:txBody>
      </p:sp>
      <p:sp>
        <p:nvSpPr>
          <p:cNvPr id="58370" name="Rectangle 2"/>
          <p:cNvSpPr>
            <a:spLocks noChangeArrowheads="1"/>
          </p:cNvSpPr>
          <p:nvPr/>
        </p:nvSpPr>
        <p:spPr bwMode="auto">
          <a:xfrm>
            <a:off x="1363579" y="1849217"/>
            <a:ext cx="9930063" cy="3662541"/>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fontAlgn="base">
              <a:spcBef>
                <a:spcPct val="0"/>
              </a:spcBef>
              <a:spcAft>
                <a:spcPct val="0"/>
              </a:spcAft>
              <a:buFont typeface="Symbol" pitchFamily="18" charset="2"/>
              <a:buChar char=""/>
            </a:pPr>
            <a:r>
              <a:rPr lang="en-US" sz="2400" b="1" i="1" dirty="0">
                <a:solidFill>
                  <a:srgbClr val="000000"/>
                </a:solidFill>
                <a:latin typeface="Calibri" pitchFamily="34" charset="0"/>
                <a:ea typeface="Calibri" pitchFamily="34" charset="0"/>
                <a:cs typeface="Calibri" pitchFamily="34" charset="0"/>
              </a:rPr>
              <a:t>Held</a:t>
            </a:r>
            <a:r>
              <a:rPr lang="en-US" sz="2400" b="1" dirty="0">
                <a:solidFill>
                  <a:srgbClr val="000000"/>
                </a:solidFill>
                <a:latin typeface="Calibri" pitchFamily="34" charset="0"/>
                <a:ea typeface="Calibri" pitchFamily="34" charset="0"/>
                <a:cs typeface="Calibri" pitchFamily="34" charset="0"/>
              </a:rPr>
              <a:t>:  Carlson AFFIRMED</a:t>
            </a:r>
            <a:endParaRPr lang="en-US" sz="2400" dirty="0">
              <a:latin typeface="Arial" pitchFamily="34" charset="0"/>
              <a:cs typeface="Arial" pitchFamily="34" charset="0"/>
            </a:endParaRPr>
          </a:p>
          <a:p>
            <a:pPr lvl="1" eaLnBrk="0" fontAlgn="base" hangingPunct="0">
              <a:spcBef>
                <a:spcPts val="1200"/>
              </a:spcBef>
              <a:spcAft>
                <a:spcPct val="0"/>
              </a:spcAft>
              <a:buFont typeface="Symbol" pitchFamily="18" charset="2"/>
              <a:buChar char=""/>
            </a:pPr>
            <a:r>
              <a:rPr lang="en-US" sz="2400" b="1" dirty="0">
                <a:solidFill>
                  <a:srgbClr val="000000"/>
                </a:solidFill>
                <a:latin typeface="Calibri" pitchFamily="34" charset="0"/>
                <a:ea typeface="Calibri" pitchFamily="34" charset="0"/>
                <a:cs typeface="Calibri" pitchFamily="34" charset="0"/>
              </a:rPr>
              <a:t>4 Issues:</a:t>
            </a:r>
            <a:endParaRPr lang="en-US" sz="2400" dirty="0">
              <a:latin typeface="Arial" pitchFamily="34" charset="0"/>
              <a:cs typeface="Arial" pitchFamily="34" charset="0"/>
            </a:endParaRPr>
          </a:p>
          <a:p>
            <a:pPr lvl="2" eaLnBrk="0" fontAlgn="base" hangingPunct="0">
              <a:spcBef>
                <a:spcPct val="0"/>
              </a:spcBef>
              <a:spcAft>
                <a:spcPct val="0"/>
              </a:spcAft>
            </a:pPr>
            <a:r>
              <a:rPr lang="en-US" sz="2400" b="1" dirty="0">
                <a:solidFill>
                  <a:srgbClr val="000000"/>
                </a:solidFill>
                <a:latin typeface="Calibri" pitchFamily="34" charset="0"/>
                <a:ea typeface="Calibri" pitchFamily="34" charset="0"/>
                <a:cs typeface="Calibri" pitchFamily="34" charset="0"/>
              </a:rPr>
              <a:t>1. </a:t>
            </a:r>
            <a:r>
              <a:rPr lang="en-US" sz="2400" b="1" dirty="0">
                <a:solidFill>
                  <a:srgbClr val="0070C0"/>
                </a:solidFill>
                <a:latin typeface="Calibri" pitchFamily="34" charset="0"/>
                <a:ea typeface="Calibri" pitchFamily="34" charset="0"/>
                <a:cs typeface="Calibri" pitchFamily="34" charset="0"/>
              </a:rPr>
              <a:t>When</a:t>
            </a:r>
            <a:r>
              <a:rPr lang="en-US" sz="2400" b="1" dirty="0">
                <a:solidFill>
                  <a:srgbClr val="000000"/>
                </a:solidFill>
                <a:latin typeface="Calibri" pitchFamily="34" charset="0"/>
                <a:ea typeface="Calibri" pitchFamily="34" charset="0"/>
                <a:cs typeface="Calibri" pitchFamily="34" charset="0"/>
              </a:rPr>
              <a:t> </a:t>
            </a:r>
            <a:r>
              <a:rPr lang="en-US" sz="2400" dirty="0">
                <a:solidFill>
                  <a:srgbClr val="000000"/>
                </a:solidFill>
                <a:latin typeface="Calibri" pitchFamily="34" charset="0"/>
                <a:ea typeface="Calibri" pitchFamily="34" charset="0"/>
                <a:cs typeface="Calibri" pitchFamily="34" charset="0"/>
              </a:rPr>
              <a:t>must a property owner raise an uneconomic remnant claim? </a:t>
            </a:r>
            <a:r>
              <a:rPr lang="en-US" sz="2400" dirty="0">
                <a:solidFill>
                  <a:srgbClr val="FF0000"/>
                </a:solidFill>
                <a:latin typeface="Calibri" pitchFamily="34" charset="0"/>
                <a:ea typeface="Calibri" pitchFamily="34" charset="0"/>
                <a:cs typeface="Calibri" pitchFamily="34" charset="0"/>
              </a:rPr>
              <a:t>In a right to take action.</a:t>
            </a:r>
            <a:endParaRPr lang="en-US" sz="2400" dirty="0">
              <a:latin typeface="Arial" pitchFamily="34" charset="0"/>
              <a:cs typeface="Arial" pitchFamily="34" charset="0"/>
            </a:endParaRPr>
          </a:p>
          <a:p>
            <a:pPr lvl="2" eaLnBrk="0" fontAlgn="base" hangingPunct="0">
              <a:spcBef>
                <a:spcPts val="1200"/>
              </a:spcBef>
              <a:spcAft>
                <a:spcPct val="0"/>
              </a:spcAft>
            </a:pPr>
            <a:r>
              <a:rPr lang="en-US" sz="2400" b="1" dirty="0">
                <a:solidFill>
                  <a:srgbClr val="000000"/>
                </a:solidFill>
                <a:latin typeface="Calibri" pitchFamily="34" charset="0"/>
                <a:ea typeface="Calibri" pitchFamily="34" charset="0"/>
                <a:cs typeface="Calibri" pitchFamily="34" charset="0"/>
              </a:rPr>
              <a:t>2. </a:t>
            </a:r>
            <a:r>
              <a:rPr lang="en-US" sz="2400" b="1" dirty="0">
                <a:solidFill>
                  <a:srgbClr val="0070C0"/>
                </a:solidFill>
                <a:latin typeface="Calibri" pitchFamily="34" charset="0"/>
                <a:ea typeface="Calibri" pitchFamily="34" charset="0"/>
                <a:cs typeface="Calibri" pitchFamily="34" charset="0"/>
              </a:rPr>
              <a:t>Were</a:t>
            </a:r>
            <a:r>
              <a:rPr lang="en-US" sz="2400" b="1" dirty="0">
                <a:solidFill>
                  <a:srgbClr val="000000"/>
                </a:solidFill>
                <a:latin typeface="Calibri" pitchFamily="34" charset="0"/>
                <a:ea typeface="Calibri" pitchFamily="34" charset="0"/>
                <a:cs typeface="Calibri" pitchFamily="34" charset="0"/>
              </a:rPr>
              <a:t> </a:t>
            </a:r>
            <a:r>
              <a:rPr lang="en-US" sz="2400" dirty="0">
                <a:solidFill>
                  <a:srgbClr val="000000"/>
                </a:solidFill>
                <a:latin typeface="Calibri" pitchFamily="34" charset="0"/>
                <a:ea typeface="Calibri" pitchFamily="34" charset="0"/>
                <a:cs typeface="Calibri" pitchFamily="34" charset="0"/>
              </a:rPr>
              <a:t>Wallers left with an uneconomic remnant? </a:t>
            </a:r>
            <a:r>
              <a:rPr lang="en-US" sz="2400" dirty="0">
                <a:solidFill>
                  <a:srgbClr val="FF0000"/>
                </a:solidFill>
                <a:latin typeface="Calibri" pitchFamily="34" charset="0"/>
                <a:ea typeface="Calibri" pitchFamily="34" charset="0"/>
                <a:cs typeface="Calibri" pitchFamily="34" charset="0"/>
              </a:rPr>
              <a:t>Yes.</a:t>
            </a:r>
            <a:endParaRPr lang="en-US" sz="2400" dirty="0">
              <a:latin typeface="Arial" pitchFamily="34" charset="0"/>
              <a:cs typeface="Arial" pitchFamily="34" charset="0"/>
            </a:endParaRPr>
          </a:p>
          <a:p>
            <a:pPr lvl="2" eaLnBrk="0" fontAlgn="base" hangingPunct="0">
              <a:spcBef>
                <a:spcPts val="1200"/>
              </a:spcBef>
              <a:spcAft>
                <a:spcPct val="0"/>
              </a:spcAft>
            </a:pPr>
            <a:r>
              <a:rPr lang="en-US" sz="2400" b="1" dirty="0">
                <a:solidFill>
                  <a:srgbClr val="000000"/>
                </a:solidFill>
                <a:latin typeface="Calibri" pitchFamily="34" charset="0"/>
                <a:ea typeface="Calibri" pitchFamily="34" charset="0"/>
                <a:cs typeface="Calibri" pitchFamily="34" charset="0"/>
              </a:rPr>
              <a:t>3. </a:t>
            </a:r>
            <a:r>
              <a:rPr lang="en-US" sz="2400" b="1" dirty="0">
                <a:solidFill>
                  <a:srgbClr val="0070C0"/>
                </a:solidFill>
                <a:latin typeface="Calibri" pitchFamily="34" charset="0"/>
                <a:ea typeface="Calibri" pitchFamily="34" charset="0"/>
                <a:cs typeface="Calibri" pitchFamily="34" charset="0"/>
              </a:rPr>
              <a:t>Are</a:t>
            </a:r>
            <a:r>
              <a:rPr lang="en-US" sz="2400" b="1" dirty="0">
                <a:solidFill>
                  <a:srgbClr val="000000"/>
                </a:solidFill>
                <a:latin typeface="Calibri" pitchFamily="34" charset="0"/>
                <a:ea typeface="Calibri" pitchFamily="34" charset="0"/>
                <a:cs typeface="Calibri" pitchFamily="34" charset="0"/>
              </a:rPr>
              <a:t> </a:t>
            </a:r>
            <a:r>
              <a:rPr lang="en-US" sz="2400" dirty="0">
                <a:solidFill>
                  <a:srgbClr val="000000"/>
                </a:solidFill>
                <a:latin typeface="Calibri" pitchFamily="34" charset="0"/>
                <a:ea typeface="Calibri" pitchFamily="34" charset="0"/>
                <a:cs typeface="Calibri" pitchFamily="34" charset="0"/>
              </a:rPr>
              <a:t>the Wallers entitled to litigation expenses? </a:t>
            </a:r>
            <a:r>
              <a:rPr lang="en-US" sz="2400" dirty="0">
                <a:solidFill>
                  <a:srgbClr val="FF0000"/>
                </a:solidFill>
                <a:latin typeface="Calibri" pitchFamily="34" charset="0"/>
                <a:ea typeface="Calibri" pitchFamily="34" charset="0"/>
                <a:cs typeface="Calibri" pitchFamily="34" charset="0"/>
              </a:rPr>
              <a:t>Yes.</a:t>
            </a:r>
            <a:endParaRPr lang="en-US" sz="2400" dirty="0">
              <a:latin typeface="Arial" pitchFamily="34" charset="0"/>
              <a:cs typeface="Arial" pitchFamily="34" charset="0"/>
            </a:endParaRPr>
          </a:p>
          <a:p>
            <a:pPr lvl="2" eaLnBrk="0" fontAlgn="base" hangingPunct="0">
              <a:spcBef>
                <a:spcPts val="1200"/>
              </a:spcBef>
              <a:spcAft>
                <a:spcPct val="0"/>
              </a:spcAft>
            </a:pPr>
            <a:r>
              <a:rPr lang="en-US" sz="2400" b="1" dirty="0">
                <a:solidFill>
                  <a:srgbClr val="000000"/>
                </a:solidFill>
                <a:latin typeface="Calibri" pitchFamily="34" charset="0"/>
                <a:ea typeface="Calibri" pitchFamily="34" charset="0"/>
                <a:cs typeface="Calibri" pitchFamily="34" charset="0"/>
              </a:rPr>
              <a:t>4. </a:t>
            </a:r>
            <a:r>
              <a:rPr lang="en-US" sz="2400" b="1" dirty="0">
                <a:solidFill>
                  <a:srgbClr val="0070C0"/>
                </a:solidFill>
                <a:latin typeface="Calibri" pitchFamily="34" charset="0"/>
                <a:ea typeface="Calibri" pitchFamily="34" charset="0"/>
                <a:cs typeface="Calibri" pitchFamily="34" charset="0"/>
              </a:rPr>
              <a:t>Are</a:t>
            </a:r>
            <a:r>
              <a:rPr lang="en-US" sz="2400" b="1" dirty="0">
                <a:solidFill>
                  <a:srgbClr val="000000"/>
                </a:solidFill>
                <a:latin typeface="Calibri" pitchFamily="34" charset="0"/>
                <a:ea typeface="Calibri" pitchFamily="34" charset="0"/>
                <a:cs typeface="Calibri" pitchFamily="34" charset="0"/>
              </a:rPr>
              <a:t> </a:t>
            </a:r>
            <a:r>
              <a:rPr lang="en-US" sz="2400" dirty="0">
                <a:solidFill>
                  <a:srgbClr val="000000"/>
                </a:solidFill>
                <a:latin typeface="Calibri" pitchFamily="34" charset="0"/>
                <a:ea typeface="Calibri" pitchFamily="34" charset="0"/>
                <a:cs typeface="Calibri" pitchFamily="34" charset="0"/>
              </a:rPr>
              <a:t>the Wallers “displaced persons” entitling them to relocation benefits? </a:t>
            </a:r>
            <a:r>
              <a:rPr lang="en-US" sz="2400" dirty="0">
                <a:solidFill>
                  <a:srgbClr val="FF0000"/>
                </a:solidFill>
                <a:latin typeface="Calibri" pitchFamily="34" charset="0"/>
                <a:ea typeface="Calibri" pitchFamily="34" charset="0"/>
                <a:cs typeface="Calibri" pitchFamily="34" charset="0"/>
              </a:rPr>
              <a:t>Yes.</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345299481"/>
      </p:ext>
    </p:extLst>
  </p:cSld>
  <p:clrMapOvr>
    <a:masterClrMapping/>
  </p:clrMapOvr>
  <p:transition>
    <p:wipe dir="u"/>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1138991" y="1777209"/>
            <a:ext cx="10250904" cy="246221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2" fontAlgn="base">
              <a:spcBef>
                <a:spcPct val="0"/>
              </a:spcBef>
              <a:spcAft>
                <a:spcPts val="600"/>
              </a:spcAft>
            </a:pPr>
            <a:r>
              <a:rPr lang="en-US" sz="2400" dirty="0">
                <a:solidFill>
                  <a:srgbClr val="000000"/>
                </a:solidFill>
                <a:latin typeface="Calibri" pitchFamily="34" charset="0"/>
                <a:ea typeface="Calibri" pitchFamily="34" charset="0"/>
                <a:cs typeface="Calibri" pitchFamily="34" charset="0"/>
              </a:rPr>
              <a:t>The </a:t>
            </a:r>
            <a:r>
              <a:rPr lang="en-US" sz="2400" b="1" dirty="0">
                <a:solidFill>
                  <a:srgbClr val="FF0000"/>
                </a:solidFill>
                <a:latin typeface="Calibri" pitchFamily="34" charset="0"/>
                <a:ea typeface="Calibri" pitchFamily="34" charset="0"/>
                <a:cs typeface="Calibri" pitchFamily="34" charset="0"/>
              </a:rPr>
              <a:t>Right to Take Statute </a:t>
            </a:r>
            <a:r>
              <a:rPr lang="en-US" sz="2400" dirty="0">
                <a:solidFill>
                  <a:srgbClr val="000000"/>
                </a:solidFill>
                <a:latin typeface="Calibri" pitchFamily="34" charset="0"/>
                <a:ea typeface="Calibri" pitchFamily="34" charset="0"/>
                <a:cs typeface="Calibri" pitchFamily="34" charset="0"/>
              </a:rPr>
              <a:t>sets out the proper </a:t>
            </a:r>
            <a:r>
              <a:rPr lang="en-US" sz="2400" dirty="0">
                <a:latin typeface="Calibri" pitchFamily="34" charset="0"/>
                <a:ea typeface="Calibri" pitchFamily="34" charset="0"/>
                <a:cs typeface="Calibri" pitchFamily="34" charset="0"/>
              </a:rPr>
              <a:t>and</a:t>
            </a:r>
            <a:r>
              <a:rPr lang="en-US" sz="2400" b="1" u="sng" dirty="0">
                <a:solidFill>
                  <a:srgbClr val="FF0000"/>
                </a:solidFill>
                <a:latin typeface="Calibri" pitchFamily="34" charset="0"/>
                <a:ea typeface="Calibri" pitchFamily="34" charset="0"/>
                <a:cs typeface="Calibri" pitchFamily="34" charset="0"/>
              </a:rPr>
              <a:t> exclusive</a:t>
            </a:r>
            <a:r>
              <a:rPr lang="en-US" sz="2400" u="sng" dirty="0">
                <a:solidFill>
                  <a:srgbClr val="FF0000"/>
                </a:solidFill>
                <a:latin typeface="Calibri" pitchFamily="34" charset="0"/>
                <a:ea typeface="Calibri" pitchFamily="34" charset="0"/>
                <a:cs typeface="Calibri" pitchFamily="34" charset="0"/>
              </a:rPr>
              <a:t> </a:t>
            </a:r>
            <a:r>
              <a:rPr lang="en-US" sz="2400" b="1" u="sng" dirty="0">
                <a:solidFill>
                  <a:srgbClr val="FF0000"/>
                </a:solidFill>
                <a:latin typeface="Calibri" pitchFamily="34" charset="0"/>
                <a:ea typeface="Calibri" pitchFamily="34" charset="0"/>
                <a:cs typeface="Calibri" pitchFamily="34" charset="0"/>
              </a:rPr>
              <a:t>way</a:t>
            </a:r>
            <a:r>
              <a:rPr lang="en-US" sz="2400" u="sng" dirty="0">
                <a:solidFill>
                  <a:srgbClr val="FF0000"/>
                </a:solidFill>
                <a:latin typeface="Calibri" pitchFamily="34" charset="0"/>
                <a:ea typeface="Calibri" pitchFamily="34" charset="0"/>
                <a:cs typeface="Calibri" pitchFamily="34" charset="0"/>
              </a:rPr>
              <a:t> </a:t>
            </a:r>
            <a:r>
              <a:rPr lang="en-US" sz="2400" dirty="0">
                <a:solidFill>
                  <a:srgbClr val="000000"/>
                </a:solidFill>
                <a:latin typeface="Calibri" pitchFamily="34" charset="0"/>
                <a:ea typeface="Calibri" pitchFamily="34" charset="0"/>
                <a:cs typeface="Calibri" pitchFamily="34" charset="0"/>
              </a:rPr>
              <a:t>for a property owner to raise an owner’s claim:</a:t>
            </a:r>
            <a:endParaRPr lang="en-US" sz="2400" dirty="0">
              <a:latin typeface="Arial" pitchFamily="34" charset="0"/>
              <a:cs typeface="Arial" pitchFamily="34" charset="0"/>
            </a:endParaRPr>
          </a:p>
          <a:p>
            <a:pPr marL="457200" lvl="4" eaLnBrk="0" fontAlgn="base" hangingPunct="0">
              <a:spcAft>
                <a:spcPts val="600"/>
              </a:spcAft>
              <a:buFont typeface="Wingdings" pitchFamily="2" charset="2"/>
              <a:buChar char=""/>
            </a:pPr>
            <a:r>
              <a:rPr lang="en-US" sz="2400" dirty="0">
                <a:solidFill>
                  <a:srgbClr val="000000"/>
                </a:solidFill>
                <a:latin typeface="Calibri" pitchFamily="34" charset="0"/>
                <a:ea typeface="Calibri" pitchFamily="34" charset="0"/>
                <a:cs typeface="Calibri" pitchFamily="34" charset="0"/>
              </a:rPr>
              <a:t>When a condemnor fails to make such an offer, that failure indicates that the condemnor </a:t>
            </a:r>
            <a:r>
              <a:rPr lang="en-US" sz="2400" u="sng" dirty="0">
                <a:solidFill>
                  <a:srgbClr val="000000"/>
                </a:solidFill>
                <a:latin typeface="Calibri" pitchFamily="34" charset="0"/>
                <a:ea typeface="Calibri" pitchFamily="34" charset="0"/>
                <a:cs typeface="Calibri" pitchFamily="34" charset="0"/>
              </a:rPr>
              <a:t>disputes</a:t>
            </a:r>
            <a:r>
              <a:rPr lang="en-US" sz="2400" dirty="0">
                <a:solidFill>
                  <a:srgbClr val="000000"/>
                </a:solidFill>
                <a:latin typeface="Calibri" pitchFamily="34" charset="0"/>
                <a:ea typeface="Calibri" pitchFamily="34" charset="0"/>
                <a:cs typeface="Calibri" pitchFamily="34" charset="0"/>
              </a:rPr>
              <a:t> the UR’s existence.</a:t>
            </a:r>
            <a:endParaRPr lang="en-US" sz="2400" dirty="0">
              <a:latin typeface="Arial" pitchFamily="34" charset="0"/>
              <a:cs typeface="Arial" pitchFamily="34" charset="0"/>
            </a:endParaRPr>
          </a:p>
          <a:p>
            <a:pPr marL="457200" lvl="4" eaLnBrk="0" fontAlgn="base" hangingPunct="0">
              <a:spcAft>
                <a:spcPct val="0"/>
              </a:spcAft>
              <a:buFont typeface="Wingdings" pitchFamily="2" charset="2"/>
              <a:buChar char=""/>
            </a:pPr>
            <a:r>
              <a:rPr lang="en-US" sz="2400" dirty="0">
                <a:solidFill>
                  <a:srgbClr val="000000"/>
                </a:solidFill>
                <a:latin typeface="Calibri" pitchFamily="34" charset="0"/>
                <a:ea typeface="Calibri" pitchFamily="34" charset="0"/>
                <a:cs typeface="Calibri" pitchFamily="34" charset="0"/>
              </a:rPr>
              <a:t>When a condemnor makes an offer for an uneconomic remnant such offer </a:t>
            </a:r>
            <a:r>
              <a:rPr lang="en-US" sz="2400" u="sng" dirty="0">
                <a:solidFill>
                  <a:srgbClr val="000000"/>
                </a:solidFill>
                <a:latin typeface="Calibri" pitchFamily="34" charset="0"/>
                <a:ea typeface="Calibri" pitchFamily="34" charset="0"/>
                <a:cs typeface="Calibri" pitchFamily="34" charset="0"/>
              </a:rPr>
              <a:t>acknowledges</a:t>
            </a:r>
            <a:r>
              <a:rPr lang="en-US" sz="2400" dirty="0">
                <a:solidFill>
                  <a:srgbClr val="000000"/>
                </a:solidFill>
                <a:latin typeface="Calibri" pitchFamily="34" charset="0"/>
                <a:ea typeface="Calibri" pitchFamily="34" charset="0"/>
                <a:cs typeface="Calibri" pitchFamily="34" charset="0"/>
              </a:rPr>
              <a:t> the existence of the uneconomic remnant</a:t>
            </a:r>
            <a:endParaRPr lang="en-US" sz="2400" dirty="0">
              <a:latin typeface="Arial" pitchFamily="34" charset="0"/>
              <a:cs typeface="Arial" pitchFamily="34" charset="0"/>
            </a:endParaRPr>
          </a:p>
        </p:txBody>
      </p:sp>
      <p:sp>
        <p:nvSpPr>
          <p:cNvPr id="3" name="TextBox 2"/>
          <p:cNvSpPr txBox="1"/>
          <p:nvPr/>
        </p:nvSpPr>
        <p:spPr>
          <a:xfrm>
            <a:off x="2438400" y="304801"/>
            <a:ext cx="68580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t>Issue 1:  When Must a Property Owner Raise an Uneconomic Remnant Claim ?</a:t>
            </a:r>
          </a:p>
        </p:txBody>
      </p:sp>
    </p:spTree>
    <p:extLst>
      <p:ext uri="{BB962C8B-B14F-4D97-AF65-F5344CB8AC3E}">
        <p14:creationId xmlns:p14="http://schemas.microsoft.com/office/powerpoint/2010/main" val="126882971"/>
      </p:ext>
    </p:extLst>
  </p:cSld>
  <p:clrMapOvr>
    <a:masterClrMapping/>
  </p:clrMapOvr>
  <p:transition>
    <p:wedg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304801"/>
            <a:ext cx="6172200"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dirty="0"/>
              <a:t>Issue 1:  When to Claim UER– Cont’d.</a:t>
            </a:r>
          </a:p>
        </p:txBody>
      </p:sp>
      <p:sp>
        <p:nvSpPr>
          <p:cNvPr id="3" name="TextBox 2"/>
          <p:cNvSpPr txBox="1"/>
          <p:nvPr/>
        </p:nvSpPr>
        <p:spPr>
          <a:xfrm>
            <a:off x="2470484" y="1814156"/>
            <a:ext cx="6934200" cy="830997"/>
          </a:xfrm>
          <a:prstGeom prst="rect">
            <a:avLst/>
          </a:prstGeom>
          <a:solidFill>
            <a:schemeClr val="bg1"/>
          </a:solidFill>
        </p:spPr>
        <p:txBody>
          <a:bodyPr wrap="square" rtlCol="0">
            <a:spAutoFit/>
          </a:bodyPr>
          <a:lstStyle/>
          <a:p>
            <a:pPr eaLnBrk="0" fontAlgn="base" hangingPunct="0">
              <a:spcBef>
                <a:spcPts val="600"/>
              </a:spcBef>
              <a:spcAft>
                <a:spcPct val="0"/>
              </a:spcAft>
              <a:buFont typeface="Wingdings" pitchFamily="2" charset="2"/>
              <a:buChar char=""/>
            </a:pPr>
            <a:r>
              <a:rPr lang="en-US" sz="2400" dirty="0">
                <a:solidFill>
                  <a:srgbClr val="000000"/>
                </a:solidFill>
                <a:latin typeface="Calibri" pitchFamily="34" charset="0"/>
                <a:ea typeface="Calibri" pitchFamily="34" charset="0"/>
                <a:cs typeface="Calibri" pitchFamily="34" charset="0"/>
              </a:rPr>
              <a:t>Right to take action </a:t>
            </a:r>
            <a:r>
              <a:rPr lang="en-US" sz="2400" b="1" u="sng" dirty="0">
                <a:solidFill>
                  <a:srgbClr val="000000"/>
                </a:solidFill>
                <a:latin typeface="Calibri" pitchFamily="34" charset="0"/>
                <a:ea typeface="Calibri" pitchFamily="34" charset="0"/>
                <a:cs typeface="Calibri" pitchFamily="34" charset="0"/>
              </a:rPr>
              <a:t>must be decided promptly </a:t>
            </a:r>
            <a:r>
              <a:rPr lang="en-US" sz="2400" b="1" i="1" u="sng" dirty="0">
                <a:solidFill>
                  <a:srgbClr val="FF0000"/>
                </a:solidFill>
                <a:latin typeface="Calibri" pitchFamily="34" charset="0"/>
                <a:ea typeface="Calibri" pitchFamily="34" charset="0"/>
                <a:cs typeface="Calibri" pitchFamily="34" charset="0"/>
              </a:rPr>
              <a:t>by the court</a:t>
            </a:r>
            <a:r>
              <a:rPr lang="en-US" sz="2400" dirty="0">
                <a:solidFill>
                  <a:srgbClr val="000000"/>
                </a:solidFill>
                <a:latin typeface="Calibri" pitchFamily="34" charset="0"/>
                <a:ea typeface="Calibri" pitchFamily="34" charset="0"/>
                <a:cs typeface="Calibri" pitchFamily="34" charset="0"/>
              </a:rPr>
              <a:t>. </a:t>
            </a:r>
          </a:p>
        </p:txBody>
      </p:sp>
      <p:pic>
        <p:nvPicPr>
          <p:cNvPr id="76802" name="Picture 2" descr="business,businessmen,deadlines,hourglasses,men,metaphors,persons,time management,times,people"/>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372642" y="2879559"/>
            <a:ext cx="2609558" cy="3095625"/>
          </a:xfrm>
          <a:prstGeom prst="rect">
            <a:avLst/>
          </a:prstGeom>
          <a:noFill/>
        </p:spPr>
      </p:pic>
    </p:spTree>
    <p:extLst>
      <p:ext uri="{BB962C8B-B14F-4D97-AF65-F5344CB8AC3E}">
        <p14:creationId xmlns:p14="http://schemas.microsoft.com/office/powerpoint/2010/main" val="3401552085"/>
      </p:ext>
    </p:extLst>
  </p:cSld>
  <p:clrMapOvr>
    <a:masterClrMapping/>
  </p:clrMapOvr>
  <p:transition>
    <p:pull dir="d"/>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4539915" y="2502932"/>
            <a:ext cx="6593305" cy="320087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Arial" pitchFamily="34" charset="0"/>
              <a:buChar char="•"/>
            </a:pPr>
            <a:r>
              <a:rPr lang="en-US" sz="2400" dirty="0">
                <a:solidFill>
                  <a:srgbClr val="FF0000"/>
                </a:solidFill>
                <a:latin typeface="Calibri" pitchFamily="34" charset="0"/>
                <a:ea typeface="Calibri" pitchFamily="34" charset="0"/>
                <a:cs typeface="Calibri" pitchFamily="34" charset="0"/>
              </a:rPr>
              <a:t>Yes</a:t>
            </a:r>
            <a:r>
              <a:rPr lang="en-US" sz="2400" dirty="0">
                <a:solidFill>
                  <a:srgbClr val="000000"/>
                </a:solidFill>
                <a:latin typeface="Calibri" pitchFamily="34" charset="0"/>
                <a:ea typeface="Calibri" pitchFamily="34" charset="0"/>
                <a:cs typeface="Calibri" pitchFamily="34" charset="0"/>
              </a:rPr>
              <a:t>.  Waller’s property is uneconomic because of its </a:t>
            </a:r>
            <a:r>
              <a:rPr lang="en-US" sz="2400" b="1" u="sng" dirty="0">
                <a:solidFill>
                  <a:srgbClr val="000000"/>
                </a:solidFill>
                <a:latin typeface="Calibri" pitchFamily="34" charset="0"/>
                <a:ea typeface="Calibri" pitchFamily="34" charset="0"/>
                <a:cs typeface="Calibri" pitchFamily="34" charset="0"/>
              </a:rPr>
              <a:t>size, shape and condition </a:t>
            </a:r>
            <a:r>
              <a:rPr lang="en-US" sz="2400" dirty="0">
                <a:solidFill>
                  <a:srgbClr val="000000"/>
                </a:solidFill>
                <a:latin typeface="Calibri" pitchFamily="34" charset="0"/>
                <a:ea typeface="Calibri" pitchFamily="34" charset="0"/>
                <a:cs typeface="Calibri" pitchFamily="34" charset="0"/>
              </a:rPr>
              <a:t>as to be of </a:t>
            </a:r>
            <a:r>
              <a:rPr lang="en-US" sz="2400" b="1" u="sng" dirty="0">
                <a:solidFill>
                  <a:srgbClr val="000000"/>
                </a:solidFill>
                <a:latin typeface="Calibri" pitchFamily="34" charset="0"/>
                <a:ea typeface="Calibri" pitchFamily="34" charset="0"/>
                <a:cs typeface="Calibri" pitchFamily="34" charset="0"/>
              </a:rPr>
              <a:t>substantially impaired economic viability </a:t>
            </a:r>
            <a:r>
              <a:rPr lang="en-US" sz="2400" dirty="0">
                <a:solidFill>
                  <a:srgbClr val="000000"/>
                </a:solidFill>
                <a:latin typeface="Calibri" pitchFamily="34" charset="0"/>
                <a:ea typeface="Calibri" pitchFamily="34" charset="0"/>
                <a:cs typeface="Calibri" pitchFamily="34" charset="0"/>
              </a:rPr>
              <a:t>as either a residential or industrial parcel</a:t>
            </a:r>
          </a:p>
          <a:p>
            <a:pPr lvl="1" eaLnBrk="0" fontAlgn="base" hangingPunct="0">
              <a:spcBef>
                <a:spcPts val="1200"/>
              </a:spcBef>
              <a:spcAft>
                <a:spcPct val="0"/>
              </a:spcAft>
              <a:buFont typeface="Wingdings" pitchFamily="2" charset="2"/>
              <a:buChar char=""/>
            </a:pPr>
            <a:r>
              <a:rPr lang="en-US" sz="2400" dirty="0">
                <a:solidFill>
                  <a:srgbClr val="000000"/>
                </a:solidFill>
                <a:latin typeface="Calibri" pitchFamily="34" charset="0"/>
                <a:ea typeface="Calibri" pitchFamily="34" charset="0"/>
                <a:cs typeface="Calibri" pitchFamily="34" charset="0"/>
              </a:rPr>
              <a:t>The easements “substantially diminished the </a:t>
            </a:r>
            <a:r>
              <a:rPr lang="en-US" sz="2400" b="1" i="1" u="sng" dirty="0">
                <a:solidFill>
                  <a:srgbClr val="000000"/>
                </a:solidFill>
                <a:latin typeface="Calibri" pitchFamily="34" charset="0"/>
                <a:ea typeface="Calibri" pitchFamily="34" charset="0"/>
                <a:cs typeface="Calibri" pitchFamily="34" charset="0"/>
              </a:rPr>
              <a:t>desirability, practicality, and value </a:t>
            </a:r>
            <a:r>
              <a:rPr lang="en-US" sz="2400" dirty="0">
                <a:solidFill>
                  <a:srgbClr val="000000"/>
                </a:solidFill>
                <a:latin typeface="Calibri" pitchFamily="34" charset="0"/>
                <a:ea typeface="Calibri" pitchFamily="34" charset="0"/>
                <a:cs typeface="Calibri" pitchFamily="34" charset="0"/>
              </a:rPr>
              <a:t>of the Wallers’ property for either a residential or industrial user</a:t>
            </a:r>
            <a:endParaRPr lang="en-US" sz="2400" dirty="0">
              <a:latin typeface="Arial" pitchFamily="34" charset="0"/>
              <a:cs typeface="Arial" pitchFamily="34" charset="0"/>
            </a:endParaRPr>
          </a:p>
        </p:txBody>
      </p:sp>
      <p:sp>
        <p:nvSpPr>
          <p:cNvPr id="3" name="TextBox 2"/>
          <p:cNvSpPr txBox="1"/>
          <p:nvPr/>
        </p:nvSpPr>
        <p:spPr>
          <a:xfrm>
            <a:off x="2743200" y="838201"/>
            <a:ext cx="67056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t>Issue Two:  Were Wallers Left With an Uneconomic Remnant?</a:t>
            </a:r>
          </a:p>
        </p:txBody>
      </p:sp>
      <p:pic>
        <p:nvPicPr>
          <p:cNvPr id="64515" name="Picture 3" descr="bills,businesses,cash,desires,dollars,emotions,greed,metaphors,monies,persons,profits,visions"/>
          <p:cNvPicPr>
            <a:picLocks noChangeAspect="1" noChangeArrowheads="1"/>
          </p:cNvPicPr>
          <p:nvPr/>
        </p:nvPicPr>
        <p:blipFill>
          <a:blip r:embed="rId2" cstate="print"/>
          <a:srcRect/>
          <a:stretch>
            <a:fillRect/>
          </a:stretch>
        </p:blipFill>
        <p:spPr bwMode="auto">
          <a:xfrm>
            <a:off x="669758" y="1933075"/>
            <a:ext cx="3095626" cy="3095625"/>
          </a:xfrm>
          <a:prstGeom prst="rect">
            <a:avLst/>
          </a:prstGeom>
          <a:noFill/>
        </p:spPr>
      </p:pic>
    </p:spTree>
    <p:extLst>
      <p:ext uri="{BB962C8B-B14F-4D97-AF65-F5344CB8AC3E}">
        <p14:creationId xmlns:p14="http://schemas.microsoft.com/office/powerpoint/2010/main" val="1078429322"/>
      </p:ext>
    </p:extLst>
  </p:cSld>
  <p:clrMapOvr>
    <a:masterClrMapping/>
  </p:clrMapOvr>
  <p:transition>
    <p:dissolv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2554706" y="1896189"/>
            <a:ext cx="6934200" cy="120032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b="1" dirty="0">
                <a:solidFill>
                  <a:srgbClr val="FF0000"/>
                </a:solidFill>
                <a:latin typeface="Calibri" pitchFamily="34" charset="0"/>
                <a:ea typeface="Calibri" pitchFamily="34" charset="0"/>
                <a:cs typeface="Calibri" pitchFamily="34" charset="0"/>
              </a:rPr>
              <a:t>Yes</a:t>
            </a:r>
            <a:r>
              <a:rPr lang="en-US" sz="2400" b="1" dirty="0">
                <a:solidFill>
                  <a:srgbClr val="000000"/>
                </a:solidFill>
                <a:latin typeface="Calibri" pitchFamily="34" charset="0"/>
                <a:ea typeface="Calibri" pitchFamily="34" charset="0"/>
                <a:cs typeface="Calibri" pitchFamily="34" charset="0"/>
              </a:rPr>
              <a:t>. </a:t>
            </a:r>
            <a:r>
              <a:rPr lang="en-US" sz="2400" dirty="0">
                <a:solidFill>
                  <a:srgbClr val="000000"/>
                </a:solidFill>
                <a:latin typeface="Calibri" pitchFamily="34" charset="0"/>
                <a:ea typeface="Calibri" pitchFamily="34" charset="0"/>
                <a:cs typeface="Calibri" pitchFamily="34" charset="0"/>
              </a:rPr>
              <a:t>Because Waller prevailed on their uneconomic remnant claim, they were entitled to litigation expenses under sec. 32.28.</a:t>
            </a:r>
            <a:endParaRPr lang="en-US" sz="2400" dirty="0">
              <a:latin typeface="Arial" pitchFamily="34" charset="0"/>
              <a:cs typeface="Arial" pitchFamily="34" charset="0"/>
            </a:endParaRPr>
          </a:p>
        </p:txBody>
      </p:sp>
      <p:sp>
        <p:nvSpPr>
          <p:cNvPr id="3" name="TextBox 2"/>
          <p:cNvSpPr txBox="1"/>
          <p:nvPr/>
        </p:nvSpPr>
        <p:spPr>
          <a:xfrm>
            <a:off x="1796715" y="762001"/>
            <a:ext cx="8791073"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dirty="0"/>
              <a:t>Issue Three:  Are Wallers Entitled to Litigation Expenses?</a:t>
            </a:r>
          </a:p>
        </p:txBody>
      </p:sp>
      <p:pic>
        <p:nvPicPr>
          <p:cNvPr id="8194" name="Picture 2" descr="C:\Users\dotj1b\AppData\Local\Microsoft\Windows\Temporary Internet Files\Content.IE5\PLFD7WJO\MP900382637[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93506" y="3096518"/>
            <a:ext cx="2590800" cy="3048000"/>
          </a:xfrm>
          <a:prstGeom prst="rect">
            <a:avLst/>
          </a:prstGeom>
          <a:noFill/>
        </p:spPr>
      </p:pic>
      <p:pic>
        <p:nvPicPr>
          <p:cNvPr id="8195" name="Picture 3" descr="C:\Users\dotj1b\AppData\Local\Microsoft\Windows\Temporary Internet Files\Content.IE5\4D66F0PJ\MC900212159[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11906" y="3276599"/>
            <a:ext cx="2362200" cy="2277770"/>
          </a:xfrm>
          <a:prstGeom prst="rect">
            <a:avLst/>
          </a:prstGeom>
          <a:noFill/>
        </p:spPr>
      </p:pic>
    </p:spTree>
    <p:extLst>
      <p:ext uri="{BB962C8B-B14F-4D97-AF65-F5344CB8AC3E}">
        <p14:creationId xmlns:p14="http://schemas.microsoft.com/office/powerpoint/2010/main" val="2190014566"/>
      </p:ext>
    </p:extLst>
  </p:cSld>
  <p:clrMapOvr>
    <a:masterClrMapping/>
  </p:clrMapOvr>
  <p:transition>
    <p:wipe dir="d"/>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5486400" y="2921660"/>
            <a:ext cx="4724400" cy="238526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ts val="600"/>
              </a:spcAft>
            </a:pPr>
            <a:r>
              <a:rPr lang="en-US" sz="2400" b="1" dirty="0">
                <a:solidFill>
                  <a:srgbClr val="FF0000"/>
                </a:solidFill>
                <a:latin typeface="Calibri" pitchFamily="34" charset="0"/>
                <a:ea typeface="Calibri" pitchFamily="34" charset="0"/>
                <a:cs typeface="Calibri" pitchFamily="34" charset="0"/>
              </a:rPr>
              <a:t>Yes</a:t>
            </a:r>
            <a:r>
              <a:rPr lang="en-US" sz="2400" dirty="0">
                <a:solidFill>
                  <a:srgbClr val="000000"/>
                </a:solidFill>
                <a:latin typeface="Calibri" pitchFamily="34" charset="0"/>
                <a:ea typeface="Calibri" pitchFamily="34" charset="0"/>
                <a:cs typeface="Calibri" pitchFamily="34" charset="0"/>
              </a:rPr>
              <a:t>.  </a:t>
            </a:r>
            <a:r>
              <a:rPr lang="en-US" sz="2400" b="1" u="sng" dirty="0">
                <a:solidFill>
                  <a:srgbClr val="000000"/>
                </a:solidFill>
                <a:latin typeface="Calibri" pitchFamily="34" charset="0"/>
                <a:ea typeface="Calibri" pitchFamily="34" charset="0"/>
                <a:cs typeface="Calibri" pitchFamily="34" charset="0"/>
              </a:rPr>
              <a:t>Wallers were displaced persons </a:t>
            </a:r>
            <a:r>
              <a:rPr lang="en-US" sz="2400" dirty="0">
                <a:solidFill>
                  <a:srgbClr val="000000"/>
                </a:solidFill>
                <a:latin typeface="Calibri" pitchFamily="34" charset="0"/>
                <a:ea typeface="Calibri" pitchFamily="34" charset="0"/>
                <a:cs typeface="Calibri" pitchFamily="34" charset="0"/>
              </a:rPr>
              <a:t>under sec. 32.19(2)(e)1.a., </a:t>
            </a:r>
            <a:r>
              <a:rPr lang="en-US" sz="2400" b="1" u="sng" dirty="0">
                <a:solidFill>
                  <a:srgbClr val="FF0000"/>
                </a:solidFill>
                <a:latin typeface="Calibri" pitchFamily="34" charset="0"/>
                <a:ea typeface="Calibri" pitchFamily="34" charset="0"/>
                <a:cs typeface="Calibri" pitchFamily="34" charset="0"/>
              </a:rPr>
              <a:t>because they moved “as a direct result” of ATC’s Jurisdictional Offer</a:t>
            </a:r>
            <a:endParaRPr lang="en-US" sz="2400" b="1" u="sng" dirty="0">
              <a:solidFill>
                <a:srgbClr val="FF0000"/>
              </a:solidFill>
              <a:latin typeface="Arial" pitchFamily="34" charset="0"/>
              <a:cs typeface="Arial" pitchFamily="34" charset="0"/>
            </a:endParaRPr>
          </a:p>
          <a:p>
            <a:pPr lvl="1" eaLnBrk="0" fontAlgn="base" hangingPunct="0">
              <a:spcBef>
                <a:spcPct val="0"/>
              </a:spcBef>
              <a:spcAft>
                <a:spcPct val="0"/>
              </a:spcAft>
              <a:buFont typeface="Wingdings" pitchFamily="2" charset="2"/>
              <a:buChar char=""/>
            </a:pPr>
            <a:r>
              <a:rPr lang="en-US" sz="2400" dirty="0">
                <a:solidFill>
                  <a:srgbClr val="000000"/>
                </a:solidFill>
                <a:latin typeface="Calibri" pitchFamily="34" charset="0"/>
                <a:ea typeface="Calibri" pitchFamily="34" charset="0"/>
                <a:cs typeface="Calibri" pitchFamily="34" charset="0"/>
              </a:rPr>
              <a:t>Circuit court’s factual findings held </a:t>
            </a:r>
            <a:r>
              <a:rPr lang="en-US" sz="2400" b="1" dirty="0">
                <a:solidFill>
                  <a:srgbClr val="000000"/>
                </a:solidFill>
                <a:latin typeface="Calibri" pitchFamily="34" charset="0"/>
                <a:ea typeface="Calibri" pitchFamily="34" charset="0"/>
                <a:cs typeface="Calibri" pitchFamily="34" charset="0"/>
              </a:rPr>
              <a:t>not to be clearly erroneous</a:t>
            </a:r>
            <a:endParaRPr lang="en-US" sz="2400" b="1" dirty="0">
              <a:latin typeface="Arial" pitchFamily="34" charset="0"/>
              <a:cs typeface="Arial" pitchFamily="34" charset="0"/>
            </a:endParaRPr>
          </a:p>
        </p:txBody>
      </p:sp>
      <p:sp>
        <p:nvSpPr>
          <p:cNvPr id="3" name="TextBox 2"/>
          <p:cNvSpPr txBox="1"/>
          <p:nvPr/>
        </p:nvSpPr>
        <p:spPr>
          <a:xfrm>
            <a:off x="2819400" y="838201"/>
            <a:ext cx="6019800"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t>Issue Four:  Are the Wallers Displaced Persons Entitling Them to Relocation Benefits?</a:t>
            </a:r>
          </a:p>
        </p:txBody>
      </p:sp>
      <p:pic>
        <p:nvPicPr>
          <p:cNvPr id="66563" name="Picture 3" descr="courts,gavels,government,justice,law,legal"/>
          <p:cNvPicPr>
            <a:picLocks noChangeAspect="1" noChangeArrowheads="1"/>
          </p:cNvPicPr>
          <p:nvPr/>
        </p:nvPicPr>
        <p:blipFill>
          <a:blip r:embed="rId3" cstate="print"/>
          <a:srcRect/>
          <a:stretch>
            <a:fillRect/>
          </a:stretch>
        </p:blipFill>
        <p:spPr bwMode="auto">
          <a:xfrm>
            <a:off x="2133600" y="2667001"/>
            <a:ext cx="3095626" cy="3095625"/>
          </a:xfrm>
          <a:prstGeom prst="rect">
            <a:avLst/>
          </a:prstGeom>
          <a:noFill/>
        </p:spPr>
      </p:pic>
    </p:spTree>
    <p:extLst>
      <p:ext uri="{BB962C8B-B14F-4D97-AF65-F5344CB8AC3E}">
        <p14:creationId xmlns:p14="http://schemas.microsoft.com/office/powerpoint/2010/main" val="2576828293"/>
      </p:ext>
    </p:extLst>
  </p:cSld>
  <p:clrMapOvr>
    <a:masterClrMapping/>
  </p:clrMapOvr>
  <p:transition>
    <p:wip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609601"/>
            <a:ext cx="78486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t>Having Affirmed </a:t>
            </a:r>
            <a:r>
              <a:rPr lang="en-US" sz="2800" b="1" i="1" dirty="0"/>
              <a:t>Waller II</a:t>
            </a:r>
            <a:r>
              <a:rPr lang="en-US" sz="2800" b="1" dirty="0"/>
              <a:t>, What Was the Court’s Rationale?  How Did We Get Here?</a:t>
            </a:r>
          </a:p>
        </p:txBody>
      </p:sp>
      <p:sp>
        <p:nvSpPr>
          <p:cNvPr id="5" name="TextBox 4"/>
          <p:cNvSpPr txBox="1"/>
          <p:nvPr/>
        </p:nvSpPr>
        <p:spPr>
          <a:xfrm>
            <a:off x="2590800" y="1752601"/>
            <a:ext cx="3581400" cy="830997"/>
          </a:xfrm>
          <a:prstGeom prst="rect">
            <a:avLst/>
          </a:prstGeom>
          <a:solidFill>
            <a:schemeClr val="bg1"/>
          </a:solidFill>
        </p:spPr>
        <p:txBody>
          <a:bodyPr wrap="square" rtlCol="0">
            <a:spAutoFit/>
          </a:bodyPr>
          <a:lstStyle/>
          <a:p>
            <a:r>
              <a:rPr lang="en-US" sz="2400" b="1" dirty="0"/>
              <a:t>Answer:  </a:t>
            </a:r>
            <a:r>
              <a:rPr lang="en-US" sz="2400" b="1" i="1" dirty="0">
                <a:solidFill>
                  <a:srgbClr val="FF0000"/>
                </a:solidFill>
              </a:rPr>
              <a:t>Quite a Journey!!</a:t>
            </a:r>
          </a:p>
        </p:txBody>
      </p:sp>
      <p:pic>
        <p:nvPicPr>
          <p:cNvPr id="10243" name="Picture 3" descr="C:\Users\dotj1b\AppData\Local\Microsoft\Windows\Temporary Internet Files\Content.IE5\O00LKZN6\MC900300950[1].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34200" y="2590800"/>
            <a:ext cx="3200400" cy="2590800"/>
          </a:xfrm>
          <a:prstGeom prst="rect">
            <a:avLst/>
          </a:prstGeom>
          <a:noFill/>
        </p:spPr>
      </p:pic>
    </p:spTree>
    <p:extLst>
      <p:ext uri="{BB962C8B-B14F-4D97-AF65-F5344CB8AC3E}">
        <p14:creationId xmlns:p14="http://schemas.microsoft.com/office/powerpoint/2010/main" val="3243001400"/>
      </p:ext>
    </p:extLst>
  </p:cSld>
  <p:clrMapOvr>
    <a:masterClrMapping/>
  </p:clrMapOvr>
  <p:transition>
    <p:wipe dir="u"/>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457201"/>
            <a:ext cx="6553200"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eaLnBrk="0" fontAlgn="base" hangingPunct="0">
              <a:spcBef>
                <a:spcPct val="0"/>
              </a:spcBef>
              <a:spcAft>
                <a:spcPct val="0"/>
              </a:spcAft>
            </a:pPr>
            <a:r>
              <a:rPr lang="en-US" sz="2800" b="1" dirty="0">
                <a:solidFill>
                  <a:srgbClr val="000000"/>
                </a:solidFill>
                <a:latin typeface="Calibri" pitchFamily="34" charset="0"/>
                <a:cs typeface="Calibri" pitchFamily="34" charset="0"/>
              </a:rPr>
              <a:t>Ct. review of legislative history of UER statute dating back to 1977</a:t>
            </a:r>
          </a:p>
        </p:txBody>
      </p:sp>
      <p:sp>
        <p:nvSpPr>
          <p:cNvPr id="3" name="TextBox 2"/>
          <p:cNvSpPr txBox="1"/>
          <p:nvPr/>
        </p:nvSpPr>
        <p:spPr>
          <a:xfrm>
            <a:off x="1155032" y="1600200"/>
            <a:ext cx="10058400" cy="3231654"/>
          </a:xfrm>
          <a:prstGeom prst="rect">
            <a:avLst/>
          </a:prstGeom>
          <a:solidFill>
            <a:schemeClr val="bg1"/>
          </a:solidFill>
        </p:spPr>
        <p:txBody>
          <a:bodyPr wrap="square" rtlCol="0">
            <a:spAutoFit/>
          </a:bodyPr>
          <a:lstStyle/>
          <a:p>
            <a:pPr eaLnBrk="0" fontAlgn="base" hangingPunct="0">
              <a:spcBef>
                <a:spcPct val="0"/>
              </a:spcBef>
              <a:spcAft>
                <a:spcPct val="0"/>
              </a:spcAft>
            </a:pPr>
            <a:r>
              <a:rPr lang="en-US" sz="2400" b="1" dirty="0">
                <a:solidFill>
                  <a:srgbClr val="000000"/>
                </a:solidFill>
                <a:latin typeface="Calibri" pitchFamily="34" charset="0"/>
                <a:cs typeface="Calibri" pitchFamily="34" charset="0"/>
              </a:rPr>
              <a:t>Conclusions: related to Legislative History:</a:t>
            </a:r>
          </a:p>
          <a:p>
            <a:pPr eaLnBrk="0" fontAlgn="base" hangingPunct="0">
              <a:spcBef>
                <a:spcPts val="600"/>
              </a:spcBef>
              <a:spcAft>
                <a:spcPct val="0"/>
              </a:spcAft>
              <a:buFont typeface="Arial" pitchFamily="34" charset="0"/>
              <a:buChar char="•"/>
            </a:pPr>
            <a:r>
              <a:rPr lang="en-US" sz="2000" b="1" dirty="0">
                <a:solidFill>
                  <a:srgbClr val="000000"/>
                </a:solidFill>
                <a:latin typeface="Calibri" pitchFamily="34" charset="0"/>
                <a:cs typeface="Calibri" pitchFamily="34" charset="0"/>
              </a:rPr>
              <a:t>Legislative history shows condemnors were given authority </a:t>
            </a:r>
            <a:r>
              <a:rPr lang="en-US" sz="2000" b="1" dirty="0">
                <a:solidFill>
                  <a:srgbClr val="0070C0"/>
                </a:solidFill>
                <a:latin typeface="Calibri" pitchFamily="34" charset="0"/>
                <a:cs typeface="Calibri" pitchFamily="34" charset="0"/>
              </a:rPr>
              <a:t>to acquire </a:t>
            </a:r>
            <a:r>
              <a:rPr lang="en-US" sz="2000" b="1" dirty="0">
                <a:solidFill>
                  <a:srgbClr val="000000"/>
                </a:solidFill>
                <a:latin typeface="Calibri" pitchFamily="34" charset="0"/>
                <a:cs typeface="Calibri" pitchFamily="34" charset="0"/>
              </a:rPr>
              <a:t>uneconomic remnants, </a:t>
            </a:r>
            <a:r>
              <a:rPr lang="en-US" sz="2000" b="1" u="sng" dirty="0">
                <a:solidFill>
                  <a:srgbClr val="0070C0"/>
                </a:solidFill>
                <a:latin typeface="Calibri" pitchFamily="34" charset="0"/>
                <a:cs typeface="Calibri" pitchFamily="34" charset="0"/>
              </a:rPr>
              <a:t>not</a:t>
            </a:r>
            <a:r>
              <a:rPr lang="en-US" sz="2000" b="1" dirty="0">
                <a:solidFill>
                  <a:srgbClr val="0070C0"/>
                </a:solidFill>
                <a:latin typeface="Calibri" pitchFamily="34" charset="0"/>
                <a:cs typeface="Calibri" pitchFamily="34" charset="0"/>
              </a:rPr>
              <a:t> the sole authority to </a:t>
            </a:r>
            <a:r>
              <a:rPr lang="en-US" sz="2000" b="1" dirty="0">
                <a:solidFill>
                  <a:srgbClr val="FF0000"/>
                </a:solidFill>
                <a:latin typeface="Calibri" pitchFamily="34" charset="0"/>
                <a:cs typeface="Calibri" pitchFamily="34" charset="0"/>
              </a:rPr>
              <a:t>determine</a:t>
            </a:r>
            <a:r>
              <a:rPr lang="en-US" sz="2000" b="1" dirty="0">
                <a:solidFill>
                  <a:srgbClr val="0070C0"/>
                </a:solidFill>
                <a:latin typeface="Calibri" pitchFamily="34" charset="0"/>
                <a:cs typeface="Calibri" pitchFamily="34" charset="0"/>
              </a:rPr>
              <a:t> </a:t>
            </a:r>
            <a:r>
              <a:rPr lang="en-US" sz="2000" b="1" dirty="0">
                <a:solidFill>
                  <a:srgbClr val="000000"/>
                </a:solidFill>
                <a:latin typeface="Calibri" pitchFamily="34" charset="0"/>
                <a:cs typeface="Calibri" pitchFamily="34" charset="0"/>
              </a:rPr>
              <a:t>when UERs exist</a:t>
            </a:r>
          </a:p>
          <a:p>
            <a:pPr eaLnBrk="0" fontAlgn="base" hangingPunct="0">
              <a:spcBef>
                <a:spcPts val="600"/>
              </a:spcBef>
              <a:spcAft>
                <a:spcPct val="0"/>
              </a:spcAft>
              <a:buFont typeface="Arial" pitchFamily="34" charset="0"/>
              <a:buChar char="•"/>
            </a:pPr>
            <a:r>
              <a:rPr lang="en-US" sz="2000" b="1" dirty="0">
                <a:latin typeface="Calibri" pitchFamily="34" charset="0"/>
                <a:ea typeface="Calibri" pitchFamily="34" charset="0"/>
                <a:cs typeface="Calibri" pitchFamily="34" charset="0"/>
              </a:rPr>
              <a:t>If the condemnor fails to acknowledge the existence of the uneconomic remnant, the </a:t>
            </a:r>
            <a:r>
              <a:rPr lang="en-US" sz="2000" b="1" u="sng" dirty="0">
                <a:solidFill>
                  <a:srgbClr val="FF0000"/>
                </a:solidFill>
                <a:latin typeface="Calibri" pitchFamily="34" charset="0"/>
                <a:ea typeface="Calibri" pitchFamily="34" charset="0"/>
                <a:cs typeface="Calibri" pitchFamily="34" charset="0"/>
              </a:rPr>
              <a:t>condemnee must have some recourse to assert and prove the uneconomic remnant claim</a:t>
            </a:r>
            <a:endParaRPr lang="en-US" sz="2000" b="1" dirty="0">
              <a:latin typeface="Calibri" pitchFamily="34" charset="0"/>
              <a:ea typeface="Calibri" pitchFamily="34" charset="0"/>
              <a:cs typeface="Calibri" pitchFamily="34" charset="0"/>
            </a:endParaRPr>
          </a:p>
          <a:p>
            <a:pPr eaLnBrk="0" fontAlgn="base" hangingPunct="0">
              <a:spcBef>
                <a:spcPts val="600"/>
              </a:spcBef>
              <a:spcAft>
                <a:spcPct val="0"/>
              </a:spcAft>
              <a:buFont typeface="Arial" pitchFamily="34" charset="0"/>
              <a:buChar char="•"/>
            </a:pPr>
            <a:r>
              <a:rPr lang="en-US" sz="2000" b="1" dirty="0">
                <a:latin typeface="Calibri" pitchFamily="34" charset="0"/>
                <a:cs typeface="Calibri" pitchFamily="34" charset="0"/>
              </a:rPr>
              <a:t>Ct emphasizes the specific language of the right to take provision that such action shall be</a:t>
            </a:r>
            <a:r>
              <a:rPr lang="en-US" sz="2000" b="1" dirty="0">
                <a:solidFill>
                  <a:srgbClr val="FF0000"/>
                </a:solidFill>
                <a:latin typeface="Calibri" pitchFamily="34" charset="0"/>
                <a:cs typeface="Calibri" pitchFamily="34" charset="0"/>
              </a:rPr>
              <a:t> </a:t>
            </a:r>
            <a:r>
              <a:rPr lang="en-US" sz="2000" b="1" u="sng" dirty="0">
                <a:solidFill>
                  <a:srgbClr val="FF0000"/>
                </a:solidFill>
                <a:latin typeface="Calibri" pitchFamily="34" charset="0"/>
                <a:cs typeface="Calibri" pitchFamily="34" charset="0"/>
              </a:rPr>
              <a:t>the only manner </a:t>
            </a:r>
            <a:r>
              <a:rPr lang="en-US" sz="2000" b="1" dirty="0">
                <a:latin typeface="Calibri" pitchFamily="34" charset="0"/>
                <a:cs typeface="Calibri" pitchFamily="34" charset="0"/>
              </a:rPr>
              <a:t>in which </a:t>
            </a:r>
            <a:r>
              <a:rPr lang="en-US" sz="2000" b="1" u="sng" dirty="0">
                <a:solidFill>
                  <a:srgbClr val="FF0000"/>
                </a:solidFill>
                <a:latin typeface="Calibri" pitchFamily="34" charset="0"/>
                <a:cs typeface="Calibri" pitchFamily="34" charset="0"/>
              </a:rPr>
              <a:t>any issue </a:t>
            </a:r>
            <a:r>
              <a:rPr lang="en-US" sz="2000" b="1" dirty="0">
                <a:latin typeface="Calibri" pitchFamily="34" charset="0"/>
                <a:cs typeface="Calibri" pitchFamily="34" charset="0"/>
              </a:rPr>
              <a:t>other than the amount of just compensation or other proceedings to perfect title … may be raised.</a:t>
            </a:r>
          </a:p>
          <a:p>
            <a:pPr eaLnBrk="0" fontAlgn="base" hangingPunct="0">
              <a:spcBef>
                <a:spcPts val="600"/>
              </a:spcBef>
              <a:spcAft>
                <a:spcPct val="0"/>
              </a:spcAft>
              <a:buFont typeface="Arial" pitchFamily="34" charset="0"/>
              <a:buChar char="•"/>
            </a:pPr>
            <a:r>
              <a:rPr lang="en-US" sz="2000" b="1" dirty="0">
                <a:latin typeface="Calibri" pitchFamily="34" charset="0"/>
                <a:cs typeface="Calibri" pitchFamily="34" charset="0"/>
              </a:rPr>
              <a:t>Trial Court Application of UER Statute to Waller facts </a:t>
            </a:r>
            <a:r>
              <a:rPr lang="en-US" sz="2000" b="1" i="1" u="sng" dirty="0">
                <a:solidFill>
                  <a:srgbClr val="FF0000"/>
                </a:solidFill>
                <a:latin typeface="Calibri" pitchFamily="34" charset="0"/>
                <a:cs typeface="Calibri" pitchFamily="34" charset="0"/>
              </a:rPr>
              <a:t>AFFIRMED</a:t>
            </a:r>
            <a:endParaRPr lang="en-US" sz="2000" b="1" i="1" u="sng"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433512148"/>
      </p:ext>
    </p:extLst>
  </p:cSld>
  <p:clrMapOvr>
    <a:masterClrMapping/>
  </p:clrMapOvr>
  <p:transition>
    <p:pull dir="d"/>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4979" y="2438400"/>
            <a:ext cx="8847221" cy="2308324"/>
          </a:xfrm>
          <a:prstGeom prst="rect">
            <a:avLst/>
          </a:prstGeom>
          <a:solidFill>
            <a:schemeClr val="bg1"/>
          </a:solidFill>
        </p:spPr>
        <p:txBody>
          <a:bodyPr wrap="square">
            <a:spAutoFit/>
          </a:bodyPr>
          <a:lstStyle/>
          <a:p>
            <a:pPr eaLnBrk="0" fontAlgn="base" hangingPunct="0">
              <a:spcBef>
                <a:spcPct val="0"/>
              </a:spcBef>
              <a:spcAft>
                <a:spcPct val="0"/>
              </a:spcAft>
              <a:buFont typeface="Arial" pitchFamily="34" charset="0"/>
              <a:buChar char="•"/>
            </a:pPr>
            <a:r>
              <a:rPr lang="en-US" sz="2400" b="1" dirty="0">
                <a:latin typeface="Calibri" pitchFamily="34" charset="0"/>
                <a:ea typeface="Calibri" pitchFamily="34" charset="0"/>
                <a:cs typeface="Calibri" pitchFamily="34" charset="0"/>
              </a:rPr>
              <a:t>Substantially impaired economic viability is shown where:</a:t>
            </a:r>
          </a:p>
          <a:p>
            <a:pPr lvl="1" eaLnBrk="0" fontAlgn="base" hangingPunct="0">
              <a:spcBef>
                <a:spcPct val="0"/>
              </a:spcBef>
              <a:spcAft>
                <a:spcPct val="0"/>
              </a:spcAft>
              <a:buFont typeface="Arial" pitchFamily="34" charset="0"/>
              <a:buChar char="•"/>
            </a:pPr>
            <a:r>
              <a:rPr lang="en-US" sz="2000" dirty="0">
                <a:latin typeface="Calibri" pitchFamily="34" charset="0"/>
                <a:ea typeface="Calibri" pitchFamily="34" charset="0"/>
                <a:cs typeface="Calibri" pitchFamily="34" charset="0"/>
              </a:rPr>
              <a:t>appraisals reveal a picture of </a:t>
            </a:r>
            <a:r>
              <a:rPr lang="en-US" sz="2000" b="1" dirty="0">
                <a:latin typeface="Calibri" pitchFamily="34" charset="0"/>
                <a:ea typeface="Calibri" pitchFamily="34" charset="0"/>
                <a:cs typeface="Calibri" pitchFamily="34" charset="0"/>
              </a:rPr>
              <a:t>a property </a:t>
            </a:r>
            <a:r>
              <a:rPr lang="en-US" sz="2000" dirty="0">
                <a:latin typeface="Calibri" pitchFamily="34" charset="0"/>
                <a:ea typeface="Calibri" pitchFamily="34" charset="0"/>
                <a:cs typeface="Calibri" pitchFamily="34" charset="0"/>
              </a:rPr>
              <a:t>(so dramatically affected by the easements)</a:t>
            </a:r>
            <a:r>
              <a:rPr lang="en-US" sz="2000" b="1" dirty="0">
                <a:latin typeface="Calibri" pitchFamily="34" charset="0"/>
                <a:ea typeface="Calibri" pitchFamily="34" charset="0"/>
                <a:cs typeface="Calibri" pitchFamily="34" charset="0"/>
              </a:rPr>
              <a:t> </a:t>
            </a:r>
            <a:r>
              <a:rPr lang="en-US" sz="2000" dirty="0">
                <a:latin typeface="Calibri" pitchFamily="34" charset="0"/>
                <a:ea typeface="Calibri" pitchFamily="34" charset="0"/>
                <a:cs typeface="Calibri" pitchFamily="34" charset="0"/>
              </a:rPr>
              <a:t>that it </a:t>
            </a:r>
            <a:r>
              <a:rPr lang="en-US" sz="2000" b="1" dirty="0">
                <a:latin typeface="Calibri" pitchFamily="34" charset="0"/>
                <a:ea typeface="Calibri" pitchFamily="34" charset="0"/>
                <a:cs typeface="Calibri" pitchFamily="34" charset="0"/>
              </a:rPr>
              <a:t>has limited residential and industrial use after the taking</a:t>
            </a:r>
            <a:r>
              <a:rPr lang="en-US" sz="2000" dirty="0">
                <a:latin typeface="Calibri" pitchFamily="34" charset="0"/>
                <a:ea typeface="Calibri" pitchFamily="34" charset="0"/>
                <a:cs typeface="Calibri" pitchFamily="34" charset="0"/>
              </a:rPr>
              <a:t>;</a:t>
            </a:r>
          </a:p>
          <a:p>
            <a:pPr lvl="1" eaLnBrk="0" fontAlgn="base" hangingPunct="0">
              <a:spcBef>
                <a:spcPct val="0"/>
              </a:spcBef>
              <a:spcAft>
                <a:spcPct val="0"/>
              </a:spcAft>
              <a:buFont typeface="Arial" pitchFamily="34" charset="0"/>
              <a:buChar char="•"/>
            </a:pPr>
            <a:r>
              <a:rPr lang="en-US" sz="2000" b="1" dirty="0">
                <a:latin typeface="Calibri" pitchFamily="34" charset="0"/>
                <a:ea typeface="Calibri" pitchFamily="34" charset="0"/>
                <a:cs typeface="Calibri" pitchFamily="34" charset="0"/>
              </a:rPr>
              <a:t>reduced sound barrier from </a:t>
            </a:r>
            <a:r>
              <a:rPr lang="en-US" sz="2000" dirty="0">
                <a:latin typeface="Calibri" pitchFamily="34" charset="0"/>
                <a:ea typeface="Calibri" pitchFamily="34" charset="0"/>
                <a:cs typeface="Calibri" pitchFamily="34" charset="0"/>
              </a:rPr>
              <a:t>the interstate; and</a:t>
            </a:r>
          </a:p>
          <a:p>
            <a:pPr lvl="1" eaLnBrk="0" fontAlgn="base" hangingPunct="0">
              <a:spcBef>
                <a:spcPct val="0"/>
              </a:spcBef>
              <a:spcAft>
                <a:spcPct val="0"/>
              </a:spcAft>
              <a:buFont typeface="Arial" pitchFamily="34" charset="0"/>
              <a:buChar char="•"/>
            </a:pPr>
            <a:r>
              <a:rPr lang="en-US" sz="2000" dirty="0">
                <a:latin typeface="Calibri" pitchFamily="34" charset="0"/>
                <a:ea typeface="Calibri" pitchFamily="34" charset="0"/>
                <a:cs typeface="Calibri" pitchFamily="34" charset="0"/>
              </a:rPr>
              <a:t> </a:t>
            </a:r>
            <a:r>
              <a:rPr lang="en-US" sz="2000" b="1" dirty="0">
                <a:latin typeface="Calibri" pitchFamily="34" charset="0"/>
                <a:ea typeface="Calibri" pitchFamily="34" charset="0"/>
                <a:cs typeface="Calibri" pitchFamily="34" charset="0"/>
              </a:rPr>
              <a:t>perceived electromagnetic disturbances </a:t>
            </a:r>
            <a:r>
              <a:rPr lang="en-US" sz="2000" dirty="0">
                <a:latin typeface="Calibri" pitchFamily="34" charset="0"/>
                <a:ea typeface="Calibri" pitchFamily="34" charset="0"/>
                <a:cs typeface="Calibri" pitchFamily="34" charset="0"/>
              </a:rPr>
              <a:t>that </a:t>
            </a:r>
            <a:r>
              <a:rPr lang="en-US" sz="2000" b="1" i="1" dirty="0">
                <a:solidFill>
                  <a:srgbClr val="FF0000"/>
                </a:solidFill>
                <a:latin typeface="Calibri" pitchFamily="34" charset="0"/>
                <a:ea typeface="Calibri" pitchFamily="34" charset="0"/>
                <a:cs typeface="Calibri" pitchFamily="34" charset="0"/>
              </a:rPr>
              <a:t>would likely rattle any potential buyer, further diminish the attractiveness and usability of the property</a:t>
            </a:r>
            <a:r>
              <a:rPr lang="en-US" sz="2000" dirty="0">
                <a:latin typeface="Calibri" pitchFamily="34" charset="0"/>
                <a:ea typeface="Calibri" pitchFamily="34" charset="0"/>
                <a:cs typeface="Calibri" pitchFamily="34" charset="0"/>
              </a:rPr>
              <a:t> […]”</a:t>
            </a:r>
            <a:endParaRPr lang="en-US" sz="2000" dirty="0">
              <a:latin typeface="Arial" pitchFamily="34" charset="0"/>
              <a:cs typeface="Arial" pitchFamily="34" charset="0"/>
            </a:endParaRPr>
          </a:p>
        </p:txBody>
      </p:sp>
      <p:sp>
        <p:nvSpPr>
          <p:cNvPr id="3" name="TextBox 2"/>
          <p:cNvSpPr txBox="1"/>
          <p:nvPr/>
        </p:nvSpPr>
        <p:spPr>
          <a:xfrm>
            <a:off x="753979" y="533401"/>
            <a:ext cx="97536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dirty="0"/>
              <a:t>What About the Inverse Condemnation?</a:t>
            </a:r>
          </a:p>
        </p:txBody>
      </p:sp>
      <p:sp>
        <p:nvSpPr>
          <p:cNvPr id="4" name="TextBox 3"/>
          <p:cNvSpPr txBox="1"/>
          <p:nvPr/>
        </p:nvSpPr>
        <p:spPr>
          <a:xfrm>
            <a:off x="1134979" y="1147346"/>
            <a:ext cx="8466221" cy="1200329"/>
          </a:xfrm>
          <a:prstGeom prst="rect">
            <a:avLst/>
          </a:prstGeom>
          <a:solidFill>
            <a:schemeClr val="bg1"/>
          </a:solidFill>
        </p:spPr>
        <p:txBody>
          <a:bodyPr wrap="square" rtlCol="0">
            <a:spAutoFit/>
          </a:bodyPr>
          <a:lstStyle/>
          <a:p>
            <a:pPr eaLnBrk="0" fontAlgn="base" hangingPunct="0">
              <a:spcBef>
                <a:spcPct val="0"/>
              </a:spcBef>
              <a:spcAft>
                <a:spcPct val="0"/>
              </a:spcAft>
              <a:buFont typeface="Arial" pitchFamily="34" charset="0"/>
              <a:buChar char="•"/>
            </a:pPr>
            <a:r>
              <a:rPr lang="en-US" sz="2400" dirty="0">
                <a:latin typeface="Calibri" pitchFamily="34" charset="0"/>
                <a:ea typeface="Calibri" pitchFamily="34" charset="0"/>
                <a:cs typeface="Calibri" pitchFamily="34" charset="0"/>
              </a:rPr>
              <a:t>inappropriate because Waller never claimed ATC occupied entire property – only that easements substantially impaired the economic viability</a:t>
            </a:r>
            <a:endParaRPr lang="en-US" sz="2400" dirty="0">
              <a:latin typeface="Arial" pitchFamily="34" charset="0"/>
              <a:cs typeface="Arial" pitchFamily="34" charset="0"/>
            </a:endParaRPr>
          </a:p>
        </p:txBody>
      </p:sp>
      <p:sp>
        <p:nvSpPr>
          <p:cNvPr id="6" name="TextBox 5"/>
          <p:cNvSpPr txBox="1"/>
          <p:nvPr/>
        </p:nvSpPr>
        <p:spPr>
          <a:xfrm>
            <a:off x="1207168" y="4967264"/>
            <a:ext cx="6934200" cy="461665"/>
          </a:xfrm>
          <a:prstGeom prst="rect">
            <a:avLst/>
          </a:prstGeom>
          <a:solidFill>
            <a:schemeClr val="bg1"/>
          </a:solidFill>
        </p:spPr>
        <p:txBody>
          <a:bodyPr wrap="square" rtlCol="0">
            <a:spAutoFit/>
          </a:bodyPr>
          <a:lstStyle/>
          <a:p>
            <a:pPr eaLnBrk="0" fontAlgn="base" hangingPunct="0">
              <a:spcBef>
                <a:spcPct val="0"/>
              </a:spcBef>
              <a:spcAft>
                <a:spcPct val="0"/>
              </a:spcAft>
              <a:buFont typeface="Wingdings" pitchFamily="2" charset="2"/>
              <a:buChar char=""/>
            </a:pPr>
            <a:r>
              <a:rPr lang="en-US" sz="2400" dirty="0">
                <a:latin typeface="Calibri" pitchFamily="34" charset="0"/>
                <a:ea typeface="Calibri" pitchFamily="34" charset="0"/>
                <a:cs typeface="Calibri" pitchFamily="34" charset="0"/>
              </a:rPr>
              <a:t>Such </a:t>
            </a:r>
            <a:r>
              <a:rPr lang="en-US" sz="2400" b="1" u="sng" dirty="0">
                <a:latin typeface="Calibri" pitchFamily="34" charset="0"/>
                <a:ea typeface="Calibri" pitchFamily="34" charset="0"/>
                <a:cs typeface="Calibri" pitchFamily="34" charset="0"/>
              </a:rPr>
              <a:t>factual findings are </a:t>
            </a:r>
            <a:r>
              <a:rPr lang="en-US" sz="2400" b="1" u="sng" dirty="0">
                <a:solidFill>
                  <a:srgbClr val="FF0000"/>
                </a:solidFill>
                <a:latin typeface="Calibri" pitchFamily="34" charset="0"/>
                <a:ea typeface="Calibri" pitchFamily="34" charset="0"/>
                <a:cs typeface="Calibri" pitchFamily="34" charset="0"/>
              </a:rPr>
              <a:t>not clearly erroneous</a:t>
            </a:r>
            <a:r>
              <a:rPr lang="en-US" sz="2400" dirty="0">
                <a:latin typeface="Calibri" pitchFamily="34" charset="0"/>
                <a:ea typeface="Calibri" pitchFamily="34" charset="0"/>
                <a:cs typeface="Calibri" pitchFamily="34" charset="0"/>
              </a:rPr>
              <a:t>.</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598547987"/>
      </p:ext>
    </p:extLst>
  </p:cSld>
  <p:clrMapOvr>
    <a:masterClrMapping/>
  </p:clrMapOvr>
  <p:transition>
    <p:dissolv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2810" y="1649951"/>
            <a:ext cx="8077200" cy="2123658"/>
          </a:xfrm>
          <a:prstGeom prst="rect">
            <a:avLst/>
          </a:prstGeom>
          <a:solidFill>
            <a:schemeClr val="bg1"/>
          </a:solidFill>
        </p:spPr>
        <p:txBody>
          <a:bodyPr wrap="square">
            <a:spAutoFit/>
          </a:bodyPr>
          <a:lstStyle/>
          <a:p>
            <a:pPr eaLnBrk="0" fontAlgn="base" hangingPunct="0">
              <a:spcBef>
                <a:spcPct val="0"/>
              </a:spcBef>
              <a:spcAft>
                <a:spcPct val="0"/>
              </a:spcAft>
              <a:buFont typeface="Arial" pitchFamily="34" charset="0"/>
              <a:buChar char="•"/>
            </a:pPr>
            <a:r>
              <a:rPr lang="en-US" sz="2400" b="1" dirty="0">
                <a:solidFill>
                  <a:srgbClr val="FF0000"/>
                </a:solidFill>
                <a:latin typeface="Calibri" pitchFamily="34" charset="0"/>
                <a:ea typeface="Calibri" pitchFamily="34" charset="0"/>
                <a:cs typeface="Calibri" pitchFamily="34" charset="0"/>
              </a:rPr>
              <a:t>Awarding litigation expenses </a:t>
            </a:r>
            <a:r>
              <a:rPr lang="en-US" sz="2400" b="1" dirty="0">
                <a:latin typeface="Calibri" pitchFamily="34" charset="0"/>
                <a:ea typeface="Calibri" pitchFamily="34" charset="0"/>
                <a:cs typeface="Calibri" pitchFamily="34" charset="0"/>
              </a:rPr>
              <a:t>under [the circumstances in </a:t>
            </a:r>
            <a:r>
              <a:rPr lang="en-US" sz="2400" b="1" i="1" dirty="0">
                <a:latin typeface="Calibri" pitchFamily="34" charset="0"/>
                <a:ea typeface="Calibri" pitchFamily="34" charset="0"/>
                <a:cs typeface="Calibri" pitchFamily="34" charset="0"/>
              </a:rPr>
              <a:t>Warehouse II</a:t>
            </a:r>
            <a:r>
              <a:rPr lang="en-US" sz="2400" b="1" dirty="0">
                <a:latin typeface="Calibri" pitchFamily="34" charset="0"/>
                <a:ea typeface="Calibri" pitchFamily="34" charset="0"/>
                <a:cs typeface="Calibri" pitchFamily="34" charset="0"/>
              </a:rPr>
              <a:t>] </a:t>
            </a:r>
            <a:r>
              <a:rPr lang="en-US" sz="2400" b="1" dirty="0">
                <a:solidFill>
                  <a:srgbClr val="FF0000"/>
                </a:solidFill>
                <a:latin typeface="Calibri" pitchFamily="34" charset="0"/>
                <a:ea typeface="Calibri" pitchFamily="34" charset="0"/>
                <a:cs typeface="Calibri" pitchFamily="34" charset="0"/>
              </a:rPr>
              <a:t>furthered the statutory purposes </a:t>
            </a:r>
            <a:r>
              <a:rPr lang="en-US" sz="2400" b="1" dirty="0">
                <a:latin typeface="Calibri" pitchFamily="34" charset="0"/>
                <a:ea typeface="Calibri" pitchFamily="34" charset="0"/>
                <a:cs typeface="Calibri" pitchFamily="34" charset="0"/>
              </a:rPr>
              <a:t>“to […] recover litigation expenses for condemnees with legitimate challenges to the actions of condemnors” and “to </a:t>
            </a:r>
            <a:r>
              <a:rPr lang="en-US" sz="2400" b="1" dirty="0">
                <a:solidFill>
                  <a:srgbClr val="FF0000"/>
                </a:solidFill>
                <a:latin typeface="Calibri" pitchFamily="34" charset="0"/>
                <a:ea typeface="Calibri" pitchFamily="34" charset="0"/>
                <a:cs typeface="Calibri" pitchFamily="34" charset="0"/>
              </a:rPr>
              <a:t>discourage a condemnor from making a low-ball offer to save money</a:t>
            </a:r>
            <a:r>
              <a:rPr lang="en-US" sz="2400" b="1" dirty="0">
                <a:latin typeface="Calibri" pitchFamily="34" charset="0"/>
                <a:ea typeface="Calibri" pitchFamily="34" charset="0"/>
                <a:cs typeface="Calibri" pitchFamily="34" charset="0"/>
              </a:rPr>
              <a:t>.” </a:t>
            </a:r>
          </a:p>
          <a:p>
            <a:pPr eaLnBrk="0" fontAlgn="base" hangingPunct="0">
              <a:spcBef>
                <a:spcPct val="0"/>
              </a:spcBef>
              <a:spcAft>
                <a:spcPct val="0"/>
              </a:spcAft>
              <a:buFont typeface="Courier New" pitchFamily="49" charset="0"/>
              <a:buChar char="o"/>
            </a:pPr>
            <a:endParaRPr lang="en-US" sz="1200" dirty="0">
              <a:latin typeface="Arial" pitchFamily="34" charset="0"/>
              <a:cs typeface="Arial" pitchFamily="34" charset="0"/>
            </a:endParaRPr>
          </a:p>
        </p:txBody>
      </p:sp>
      <p:sp>
        <p:nvSpPr>
          <p:cNvPr id="4" name="TextBox 3"/>
          <p:cNvSpPr txBox="1"/>
          <p:nvPr/>
        </p:nvSpPr>
        <p:spPr>
          <a:xfrm>
            <a:off x="1941095" y="685800"/>
            <a:ext cx="7860631"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t>Issue 3:  Awarding Litigation Expenses</a:t>
            </a:r>
          </a:p>
        </p:txBody>
      </p:sp>
      <p:pic>
        <p:nvPicPr>
          <p:cNvPr id="8089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050424" y="3537432"/>
            <a:ext cx="1934907" cy="2634768"/>
          </a:xfrm>
          <a:prstGeom prst="rect">
            <a:avLst/>
          </a:prstGeom>
          <a:noFill/>
          <a:ln w="9525">
            <a:noFill/>
            <a:miter lim="800000"/>
            <a:headEnd/>
            <a:tailEnd/>
          </a:ln>
          <a:effectLst/>
        </p:spPr>
      </p:pic>
    </p:spTree>
    <p:extLst>
      <p:ext uri="{BB962C8B-B14F-4D97-AF65-F5344CB8AC3E}">
        <p14:creationId xmlns:p14="http://schemas.microsoft.com/office/powerpoint/2010/main" val="1697079998"/>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Circuit court’s reasoning:</a:t>
            </a:r>
          </a:p>
        </p:txBody>
      </p:sp>
      <p:sp>
        <p:nvSpPr>
          <p:cNvPr id="3" name="Content Placeholder 2"/>
          <p:cNvSpPr>
            <a:spLocks noGrp="1"/>
          </p:cNvSpPr>
          <p:nvPr>
            <p:ph idx="1"/>
          </p:nvPr>
        </p:nvSpPr>
        <p:spPr/>
        <p:txBody>
          <a:bodyPr/>
          <a:lstStyle/>
          <a:p>
            <a:pPr>
              <a:buNone/>
            </a:pPr>
            <a:r>
              <a:rPr lang="en-US" dirty="0"/>
              <a:t>	The circuit court concluded that the LLC's loss of direct access and proximity to 118th Avenue “was caused by the vacation of the street [ 118th Avenue], not by the taking of any property from the plaintiff.”</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00319" y="3602509"/>
            <a:ext cx="3352800" cy="2514600"/>
          </a:xfrm>
          <a:prstGeom prst="rect">
            <a:avLst/>
          </a:prstGeom>
        </p:spPr>
      </p:pic>
    </p:spTree>
    <p:extLst>
      <p:ext uri="{BB962C8B-B14F-4D97-AF65-F5344CB8AC3E}">
        <p14:creationId xmlns:p14="http://schemas.microsoft.com/office/powerpoint/2010/main" val="33732904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8194" y="1616242"/>
            <a:ext cx="8895347" cy="3354765"/>
          </a:xfrm>
          <a:prstGeom prst="rect">
            <a:avLst/>
          </a:prstGeom>
          <a:solidFill>
            <a:schemeClr val="bg1"/>
          </a:solidFill>
        </p:spPr>
        <p:txBody>
          <a:bodyPr wrap="square">
            <a:spAutoFit/>
          </a:bodyPr>
          <a:lstStyle/>
          <a:p>
            <a:pPr eaLnBrk="0" fontAlgn="base" hangingPunct="0">
              <a:spcBef>
                <a:spcPct val="0"/>
              </a:spcBef>
              <a:spcAft>
                <a:spcPct val="0"/>
              </a:spcAft>
              <a:buFont typeface="Arial" pitchFamily="34" charset="0"/>
              <a:buChar char="•"/>
            </a:pPr>
            <a:r>
              <a:rPr lang="en-US" sz="2400" b="1" dirty="0">
                <a:latin typeface="Calibri" pitchFamily="34" charset="0"/>
                <a:cs typeface="Calibri" pitchFamily="34" charset="0"/>
              </a:rPr>
              <a:t>It is was </a:t>
            </a:r>
            <a:r>
              <a:rPr lang="en-US" sz="2400" b="1" dirty="0">
                <a:solidFill>
                  <a:srgbClr val="FF0000"/>
                </a:solidFill>
                <a:latin typeface="Calibri" pitchFamily="34" charset="0"/>
                <a:cs typeface="Calibri" pitchFamily="34" charset="0"/>
              </a:rPr>
              <a:t>not error </a:t>
            </a:r>
            <a:r>
              <a:rPr lang="en-US" sz="2400" b="1" dirty="0">
                <a:latin typeface="Calibri" pitchFamily="34" charset="0"/>
                <a:cs typeface="Calibri" pitchFamily="34" charset="0"/>
              </a:rPr>
              <a:t>for the circuit court to conclude Wallers were entitled to litigation expenses</a:t>
            </a:r>
          </a:p>
          <a:p>
            <a:pPr eaLnBrk="0" fontAlgn="base" hangingPunct="0">
              <a:spcBef>
                <a:spcPts val="1200"/>
              </a:spcBef>
              <a:spcAft>
                <a:spcPct val="0"/>
              </a:spcAft>
              <a:buFont typeface="Arial" pitchFamily="34" charset="0"/>
              <a:buChar char="•"/>
            </a:pPr>
            <a:r>
              <a:rPr lang="en-US" sz="2400" b="1" dirty="0">
                <a:latin typeface="Calibri" pitchFamily="34" charset="0"/>
                <a:cs typeface="Calibri" pitchFamily="34" charset="0"/>
              </a:rPr>
              <a:t>Whether ATC </a:t>
            </a:r>
            <a:r>
              <a:rPr lang="en-US" sz="2400" b="1" dirty="0">
                <a:solidFill>
                  <a:srgbClr val="FF0000"/>
                </a:solidFill>
                <a:latin typeface="Calibri" pitchFamily="34" charset="0"/>
                <a:cs typeface="Calibri" pitchFamily="34" charset="0"/>
              </a:rPr>
              <a:t>negotiated in good faith was a factual determination </a:t>
            </a:r>
            <a:r>
              <a:rPr lang="en-US" sz="2400" b="1" dirty="0">
                <a:latin typeface="Calibri" pitchFamily="34" charset="0"/>
                <a:cs typeface="Calibri" pitchFamily="34" charset="0"/>
              </a:rPr>
              <a:t>“best addressed” by the circuit court</a:t>
            </a:r>
          </a:p>
          <a:p>
            <a:pPr eaLnBrk="0" fontAlgn="base" hangingPunct="0">
              <a:spcBef>
                <a:spcPts val="1200"/>
              </a:spcBef>
              <a:spcAft>
                <a:spcPct val="0"/>
              </a:spcAft>
              <a:buFont typeface="Arial" pitchFamily="34" charset="0"/>
              <a:buChar char="•"/>
            </a:pPr>
            <a:r>
              <a:rPr lang="en-US" sz="2400" b="1" dirty="0">
                <a:latin typeface="Calibri" pitchFamily="34" charset="0"/>
                <a:cs typeface="Calibri" pitchFamily="34" charset="0"/>
              </a:rPr>
              <a:t>Because the Wallers could have been made whole only by a JO that included relocation benefits, accepting ATC’s offer for $132K would have short changed the Wallers and awarding litigation expenses furthers the purposes of the statute.</a:t>
            </a:r>
          </a:p>
        </p:txBody>
      </p:sp>
      <p:sp>
        <p:nvSpPr>
          <p:cNvPr id="4" name="TextBox 3"/>
          <p:cNvSpPr txBox="1"/>
          <p:nvPr/>
        </p:nvSpPr>
        <p:spPr>
          <a:xfrm>
            <a:off x="2839452" y="733926"/>
            <a:ext cx="6412832"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t>Litigation Expenses – Cont’d.</a:t>
            </a:r>
          </a:p>
        </p:txBody>
      </p:sp>
    </p:spTree>
    <p:extLst>
      <p:ext uri="{BB962C8B-B14F-4D97-AF65-F5344CB8AC3E}">
        <p14:creationId xmlns:p14="http://schemas.microsoft.com/office/powerpoint/2010/main" val="479257955"/>
      </p:ext>
    </p:extLst>
  </p:cSld>
  <p:clrMapOvr>
    <a:masterClrMapping/>
  </p:clrMapOvr>
  <p:transition>
    <p:wip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8379" y="1600200"/>
            <a:ext cx="8149389" cy="3724096"/>
          </a:xfrm>
          <a:prstGeom prst="rect">
            <a:avLst/>
          </a:prstGeom>
          <a:solidFill>
            <a:schemeClr val="bg1"/>
          </a:solidFill>
        </p:spPr>
        <p:txBody>
          <a:bodyPr wrap="square">
            <a:spAutoFit/>
          </a:bodyPr>
          <a:lstStyle/>
          <a:p>
            <a:pPr eaLnBrk="0" fontAlgn="base" hangingPunct="0">
              <a:spcBef>
                <a:spcPct val="0"/>
              </a:spcBef>
              <a:spcAft>
                <a:spcPct val="0"/>
              </a:spcAft>
            </a:pPr>
            <a:r>
              <a:rPr lang="en-US" sz="2400" dirty="0">
                <a:solidFill>
                  <a:srgbClr val="000000"/>
                </a:solidFill>
                <a:latin typeface="Calibri" pitchFamily="34" charset="0"/>
                <a:ea typeface="Calibri" pitchFamily="34" charset="0"/>
                <a:cs typeface="Calibri" pitchFamily="34" charset="0"/>
              </a:rPr>
              <a:t>The relocation statute contains no explicit requirement that a person’s move must be “forced” or involuntary in order to render that person “displaced.”</a:t>
            </a:r>
            <a:endParaRPr lang="en-US" sz="2400" dirty="0">
              <a:latin typeface="Arial" pitchFamily="34" charset="0"/>
              <a:cs typeface="Arial" pitchFamily="34" charset="0"/>
            </a:endParaRPr>
          </a:p>
          <a:p>
            <a:pPr lvl="2" eaLnBrk="0" fontAlgn="base" hangingPunct="0">
              <a:spcBef>
                <a:spcPts val="1200"/>
              </a:spcBef>
              <a:spcAft>
                <a:spcPct val="0"/>
              </a:spcAft>
              <a:buFont typeface="Wingdings" pitchFamily="2" charset="2"/>
              <a:buChar char=""/>
            </a:pPr>
            <a:r>
              <a:rPr lang="en-US" sz="2400" dirty="0">
                <a:solidFill>
                  <a:srgbClr val="000000"/>
                </a:solidFill>
                <a:latin typeface="Calibri" pitchFamily="34" charset="0"/>
                <a:ea typeface="Calibri" pitchFamily="34" charset="0"/>
                <a:cs typeface="Calibri" pitchFamily="34" charset="0"/>
              </a:rPr>
              <a:t>If the legislature intended to provide for relocation benefits only for person who were “forced” to move, it could have done so.</a:t>
            </a:r>
          </a:p>
          <a:p>
            <a:pPr lvl="1" eaLnBrk="0" fontAlgn="base" hangingPunct="0">
              <a:spcBef>
                <a:spcPts val="1200"/>
              </a:spcBef>
              <a:spcAft>
                <a:spcPct val="0"/>
              </a:spcAft>
              <a:buFont typeface="Wingdings" pitchFamily="2" charset="2"/>
              <a:buChar char=""/>
            </a:pPr>
            <a:r>
              <a:rPr lang="en-US" sz="2400" dirty="0">
                <a:solidFill>
                  <a:srgbClr val="000000"/>
                </a:solidFill>
                <a:latin typeface="Calibri" pitchFamily="34" charset="0"/>
                <a:cs typeface="Calibri" pitchFamily="34" charset="0"/>
              </a:rPr>
              <a:t>Circuit Court’s </a:t>
            </a:r>
            <a:r>
              <a:rPr lang="en-US" sz="2400" dirty="0">
                <a:solidFill>
                  <a:srgbClr val="FF0000"/>
                </a:solidFill>
                <a:latin typeface="Calibri" pitchFamily="34" charset="0"/>
                <a:cs typeface="Calibri" pitchFamily="34" charset="0"/>
              </a:rPr>
              <a:t>finding that Wallers move was “a direct result … in whole or in part” because of ATC’s JO is not clearly erroneous</a:t>
            </a:r>
            <a:r>
              <a:rPr lang="en-US" sz="2400" dirty="0">
                <a:solidFill>
                  <a:srgbClr val="000000"/>
                </a:solidFill>
                <a:latin typeface="Calibri" pitchFamily="34" charset="0"/>
                <a:cs typeface="Calibri" pitchFamily="34" charset="0"/>
              </a:rPr>
              <a:t>.</a:t>
            </a:r>
            <a:endParaRPr lang="en-US" sz="2400" dirty="0">
              <a:latin typeface="Arial" pitchFamily="34" charset="0"/>
              <a:cs typeface="Arial" pitchFamily="34" charset="0"/>
            </a:endParaRPr>
          </a:p>
        </p:txBody>
      </p:sp>
      <p:sp>
        <p:nvSpPr>
          <p:cNvPr id="3" name="TextBox 2"/>
          <p:cNvSpPr txBox="1"/>
          <p:nvPr/>
        </p:nvSpPr>
        <p:spPr>
          <a:xfrm>
            <a:off x="1668379" y="786064"/>
            <a:ext cx="8149389"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a:t>Issue Four:  Eligibility for Relocation Benefits</a:t>
            </a:r>
          </a:p>
        </p:txBody>
      </p:sp>
    </p:spTree>
    <p:extLst>
      <p:ext uri="{BB962C8B-B14F-4D97-AF65-F5344CB8AC3E}">
        <p14:creationId xmlns:p14="http://schemas.microsoft.com/office/powerpoint/2010/main" val="2223996864"/>
      </p:ext>
    </p:extLst>
  </p:cSld>
  <p:clrMapOvr>
    <a:masterClrMapping/>
  </p:clrMapOvr>
  <p:transition>
    <p:wipe dir="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0695" y="260686"/>
            <a:ext cx="7583905"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t>Ramifications of the Waller Decision?</a:t>
            </a:r>
          </a:p>
        </p:txBody>
      </p:sp>
      <p:sp>
        <p:nvSpPr>
          <p:cNvPr id="4" name="TextBox 3"/>
          <p:cNvSpPr txBox="1"/>
          <p:nvPr/>
        </p:nvSpPr>
        <p:spPr>
          <a:xfrm>
            <a:off x="850231" y="1066800"/>
            <a:ext cx="10619873" cy="4324261"/>
          </a:xfrm>
          <a:prstGeom prst="rect">
            <a:avLst/>
          </a:prstGeom>
          <a:solidFill>
            <a:schemeClr val="bg1"/>
          </a:solidFill>
        </p:spPr>
        <p:txBody>
          <a:bodyPr wrap="square" rtlCol="0">
            <a:spAutoFit/>
          </a:bodyPr>
          <a:lstStyle/>
          <a:p>
            <a:r>
              <a:rPr lang="en-US" sz="2400" b="1" dirty="0">
                <a:solidFill>
                  <a:srgbClr val="FF0000"/>
                </a:solidFill>
              </a:rPr>
              <a:t>How are </a:t>
            </a:r>
            <a:r>
              <a:rPr lang="en-US" sz="2400" b="1" dirty="0" err="1">
                <a:solidFill>
                  <a:srgbClr val="FF0000"/>
                </a:solidFill>
              </a:rPr>
              <a:t>condemnors</a:t>
            </a:r>
            <a:r>
              <a:rPr lang="en-US" sz="2400" b="1" dirty="0">
                <a:solidFill>
                  <a:srgbClr val="FF0000"/>
                </a:solidFill>
              </a:rPr>
              <a:t> to decide whether the remainder is uneconomic?</a:t>
            </a:r>
          </a:p>
          <a:p>
            <a:r>
              <a:rPr lang="en-US" sz="2400" b="1" dirty="0">
                <a:solidFill>
                  <a:srgbClr val="0070C0"/>
                </a:solidFill>
              </a:rPr>
              <a:t>Q: Are property owner comments enough?</a:t>
            </a:r>
          </a:p>
          <a:p>
            <a:pPr>
              <a:spcBef>
                <a:spcPts val="600"/>
              </a:spcBef>
            </a:pPr>
            <a:r>
              <a:rPr lang="en-US" sz="2400" b="1" dirty="0">
                <a:solidFill>
                  <a:srgbClr val="0070C0"/>
                </a:solidFill>
              </a:rPr>
              <a:t>Q: How will appraisers and risk managers determine whether an acquisition has “substantially diminished the ‘desirability, practicality and value of [remainder of the] property’”?</a:t>
            </a:r>
          </a:p>
          <a:p>
            <a:pPr>
              <a:spcBef>
                <a:spcPts val="1200"/>
              </a:spcBef>
            </a:pPr>
            <a:r>
              <a:rPr lang="en-US" sz="2400" b="1" dirty="0">
                <a:solidFill>
                  <a:srgbClr val="FF0000"/>
                </a:solidFill>
              </a:rPr>
              <a:t>Q: How will the courts make such determinations? What standards apply?</a:t>
            </a:r>
          </a:p>
          <a:p>
            <a:pPr>
              <a:spcBef>
                <a:spcPts val="1200"/>
              </a:spcBef>
            </a:pPr>
            <a:r>
              <a:rPr lang="en-US" sz="2400" b="1" dirty="0">
                <a:solidFill>
                  <a:srgbClr val="0070C0"/>
                </a:solidFill>
              </a:rPr>
              <a:t>Q: Does </a:t>
            </a:r>
            <a:r>
              <a:rPr lang="en-US" sz="2400" b="1" i="1" dirty="0">
                <a:solidFill>
                  <a:srgbClr val="0070C0"/>
                </a:solidFill>
              </a:rPr>
              <a:t>Waller III </a:t>
            </a:r>
            <a:r>
              <a:rPr lang="en-US" sz="2400" b="1" dirty="0">
                <a:solidFill>
                  <a:srgbClr val="0070C0"/>
                </a:solidFill>
              </a:rPr>
              <a:t>invite evaluations that use prohibited use of income evidence when testing diminished viability?</a:t>
            </a:r>
          </a:p>
          <a:p>
            <a:pPr>
              <a:spcBef>
                <a:spcPts val="1200"/>
              </a:spcBef>
            </a:pPr>
            <a:r>
              <a:rPr lang="en-US" sz="2400" b="1" dirty="0">
                <a:solidFill>
                  <a:srgbClr val="0070C0"/>
                </a:solidFill>
              </a:rPr>
              <a:t>Q: Is a change to the HBU enough to trigger the duty to ask?</a:t>
            </a:r>
          </a:p>
        </p:txBody>
      </p:sp>
    </p:spTree>
    <p:extLst>
      <p:ext uri="{BB962C8B-B14F-4D97-AF65-F5344CB8AC3E}">
        <p14:creationId xmlns:p14="http://schemas.microsoft.com/office/powerpoint/2010/main" val="1868655885"/>
      </p:ext>
    </p:extLst>
  </p:cSld>
  <p:clrMapOvr>
    <a:masterClrMapping/>
  </p:clrMapOvr>
  <p:transition>
    <p:wip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533400"/>
            <a:ext cx="56388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dirty="0"/>
              <a:t>Ramifications – Cont’d.?</a:t>
            </a:r>
          </a:p>
        </p:txBody>
      </p:sp>
      <p:sp>
        <p:nvSpPr>
          <p:cNvPr id="3" name="TextBox 2"/>
          <p:cNvSpPr txBox="1"/>
          <p:nvPr/>
        </p:nvSpPr>
        <p:spPr>
          <a:xfrm>
            <a:off x="701842" y="1621304"/>
            <a:ext cx="6172200"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a:t>Who will actually benefit from this change in the law?</a:t>
            </a:r>
          </a:p>
          <a:p>
            <a:pPr lvl="1">
              <a:buFont typeface="Arial" pitchFamily="34" charset="0"/>
              <a:buChar char="•"/>
            </a:pPr>
            <a:r>
              <a:rPr lang="en-US" sz="2400" b="1" dirty="0"/>
              <a:t>Land owners?</a:t>
            </a:r>
          </a:p>
          <a:p>
            <a:pPr lvl="1">
              <a:buFont typeface="Arial" pitchFamily="34" charset="0"/>
              <a:buChar char="•"/>
            </a:pPr>
            <a:r>
              <a:rPr lang="en-US" sz="2400" b="1" dirty="0"/>
              <a:t>Legal Counsel?</a:t>
            </a:r>
          </a:p>
          <a:p>
            <a:pPr lvl="1">
              <a:buFont typeface="Arial" pitchFamily="34" charset="0"/>
              <a:buChar char="•"/>
            </a:pPr>
            <a:r>
              <a:rPr lang="en-US" sz="2400" b="1" dirty="0"/>
              <a:t>Rate and Taxpayers?</a:t>
            </a:r>
          </a:p>
        </p:txBody>
      </p:sp>
      <p:sp>
        <p:nvSpPr>
          <p:cNvPr id="6" name="TextBox 5"/>
          <p:cNvSpPr txBox="1"/>
          <p:nvPr/>
        </p:nvSpPr>
        <p:spPr>
          <a:xfrm>
            <a:off x="1692442" y="4124980"/>
            <a:ext cx="5181600" cy="1077218"/>
          </a:xfrm>
          <a:prstGeom prst="rect">
            <a:avLst/>
          </a:prstGeom>
          <a:solidFill>
            <a:schemeClr val="bg1"/>
          </a:solidFill>
        </p:spPr>
        <p:txBody>
          <a:bodyPr wrap="square" rtlCol="0">
            <a:spAutoFit/>
          </a:bodyPr>
          <a:lstStyle/>
          <a:p>
            <a:r>
              <a:rPr lang="en-US" sz="3200" b="1" dirty="0"/>
              <a:t>In the end, only time will tell.</a:t>
            </a:r>
          </a:p>
        </p:txBody>
      </p:sp>
      <p:pic>
        <p:nvPicPr>
          <p:cNvPr id="9218" name="Picture 2" descr="C:\Users\dotj1b\AppData\Local\Microsoft\Windows\Temporary Internet Files\Content.IE5\PLFD7WJO\MC900383536[1].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779043" y="2157663"/>
            <a:ext cx="2362200" cy="2286000"/>
          </a:xfrm>
          <a:prstGeom prst="rect">
            <a:avLst/>
          </a:prstGeom>
          <a:noFill/>
        </p:spPr>
      </p:pic>
    </p:spTree>
    <p:extLst>
      <p:ext uri="{BB962C8B-B14F-4D97-AF65-F5344CB8AC3E}">
        <p14:creationId xmlns:p14="http://schemas.microsoft.com/office/powerpoint/2010/main" val="3363882190"/>
      </p:ext>
    </p:extLst>
  </p:cSld>
  <p:clrMapOvr>
    <a:masterClrMapping/>
  </p:clrMapOvr>
  <p:transition>
    <p:wipe dir="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ller Salt Box Rd Replacement.jpg"/>
          <p:cNvPicPr/>
          <p:nvPr/>
        </p:nvPicPr>
        <p:blipFill>
          <a:blip r:embed="rId2" cstate="screen">
            <a:extLst>
              <a:ext uri="{28A0092B-C50C-407E-A947-70E740481C1C}">
                <a14:useLocalDpi xmlns:a14="http://schemas.microsoft.com/office/drawing/2010/main"/>
              </a:ext>
            </a:extLst>
          </a:blip>
          <a:stretch>
            <a:fillRect/>
          </a:stretch>
        </p:blipFill>
        <p:spPr>
          <a:xfrm>
            <a:off x="3124200" y="914401"/>
            <a:ext cx="5943600" cy="3923665"/>
          </a:xfrm>
          <a:prstGeom prst="rect">
            <a:avLst/>
          </a:prstGeom>
        </p:spPr>
      </p:pic>
      <p:sp>
        <p:nvSpPr>
          <p:cNvPr id="3" name="TextBox 2"/>
          <p:cNvSpPr txBox="1"/>
          <p:nvPr/>
        </p:nvSpPr>
        <p:spPr>
          <a:xfrm>
            <a:off x="3276600" y="5257800"/>
            <a:ext cx="5791200" cy="369332"/>
          </a:xfrm>
          <a:prstGeom prst="rect">
            <a:avLst/>
          </a:prstGeom>
          <a:noFill/>
        </p:spPr>
        <p:txBody>
          <a:bodyPr wrap="square" rtlCol="0">
            <a:spAutoFit/>
          </a:bodyPr>
          <a:lstStyle/>
          <a:p>
            <a:r>
              <a:rPr lang="en-US" b="1" dirty="0"/>
              <a:t>The Waller Replacement Property</a:t>
            </a:r>
          </a:p>
        </p:txBody>
      </p:sp>
    </p:spTree>
    <p:extLst>
      <p:ext uri="{BB962C8B-B14F-4D97-AF65-F5344CB8AC3E}">
        <p14:creationId xmlns:p14="http://schemas.microsoft.com/office/powerpoint/2010/main" val="1210094070"/>
      </p:ext>
    </p:extLst>
  </p:cSld>
  <p:clrMapOvr>
    <a:masterClrMapping/>
  </p:clrMapOvr>
  <p:transition>
    <p:wedge/>
  </p:transition>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solidFill>
              </a:rPr>
              <a:t>The Unit Rule requires that real estate be valued as a single entity.</a:t>
            </a:r>
          </a:p>
          <a:p>
            <a:r>
              <a:rPr lang="en-US" dirty="0">
                <a:solidFill>
                  <a:schemeClr val="bg1"/>
                </a:solidFill>
              </a:rPr>
              <a:t>A single award is made that represents the value of the property as a whole and not a sum of its parts.</a:t>
            </a:r>
          </a:p>
          <a:p>
            <a:r>
              <a:rPr lang="en-US" dirty="0">
                <a:solidFill>
                  <a:schemeClr val="bg1"/>
                </a:solidFill>
              </a:rPr>
              <a:t>Requires real estate to be valued in respect to its gross value as a single entity as if there were one owner.</a:t>
            </a:r>
          </a:p>
          <a:p>
            <a:r>
              <a:rPr lang="en-US" dirty="0">
                <a:solidFill>
                  <a:schemeClr val="bg1"/>
                </a:solidFill>
              </a:rPr>
              <a:t>“The compensation awarded is for the land itself and not for the sum of the different interests therein.” </a:t>
            </a:r>
            <a:r>
              <a:rPr lang="en-US" i="1" dirty="0">
                <a:solidFill>
                  <a:schemeClr val="bg1"/>
                </a:solidFill>
              </a:rPr>
              <a:t>Green Bay Broad. Co. v. Redevelopment Authority of City of Green Bay</a:t>
            </a:r>
            <a:r>
              <a:rPr lang="en-US" dirty="0">
                <a:solidFill>
                  <a:schemeClr val="bg1"/>
                </a:solidFill>
              </a:rPr>
              <a:t>, 116 Wis.2d 1, 342 N.W.2d 27 (1983).</a:t>
            </a:r>
          </a:p>
          <a:p>
            <a:endParaRPr lang="en-US" dirty="0">
              <a:solidFill>
                <a:schemeClr val="bg1"/>
              </a:solidFill>
            </a:endParaRP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solidFill>
                  <a:schemeClr val="bg1"/>
                </a:solidFill>
              </a:rPr>
              <a:t>Reviewing the Unit Rule</a:t>
            </a:r>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B1E545E-887E-4998-A589-57452551ED61}" type="slidenum">
              <a:rPr lang="en-US" smtClean="0">
                <a:solidFill>
                  <a:srgbClr val="FFFFFF"/>
                </a:solidFill>
              </a:rPr>
              <a:pPr fontAlgn="base">
                <a:spcBef>
                  <a:spcPct val="0"/>
                </a:spcBef>
                <a:spcAft>
                  <a:spcPct val="0"/>
                </a:spcAft>
                <a:defRPr/>
              </a:pPr>
              <a:t>135</a:t>
            </a:fld>
            <a:endParaRPr lang="en-US" dirty="0">
              <a:solidFill>
                <a:srgbClr val="FFFFFF"/>
              </a:solidFill>
            </a:endParaRPr>
          </a:p>
        </p:txBody>
      </p:sp>
    </p:spTree>
    <p:extLst>
      <p:ext uri="{BB962C8B-B14F-4D97-AF65-F5344CB8AC3E}">
        <p14:creationId xmlns:p14="http://schemas.microsoft.com/office/powerpoint/2010/main" val="386038002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solidFill>
                <a:schemeClr val="bg1"/>
              </a:solidFill>
            </a:endParaRPr>
          </a:p>
          <a:p>
            <a:r>
              <a:rPr lang="en-US" dirty="0">
                <a:solidFill>
                  <a:schemeClr val="bg1"/>
                </a:solidFill>
              </a:rPr>
              <a:t>“The unit rule is designed to protect the interests of the </a:t>
            </a:r>
            <a:r>
              <a:rPr lang="en-US" dirty="0" err="1">
                <a:solidFill>
                  <a:schemeClr val="bg1"/>
                </a:solidFill>
              </a:rPr>
              <a:t>condemnor</a:t>
            </a:r>
            <a:r>
              <a:rPr lang="en-US" dirty="0">
                <a:solidFill>
                  <a:schemeClr val="bg1"/>
                </a:solidFill>
              </a:rPr>
              <a:t> and not to protect the interests of the </a:t>
            </a:r>
            <a:r>
              <a:rPr lang="en-US" dirty="0" err="1">
                <a:solidFill>
                  <a:schemeClr val="bg1"/>
                </a:solidFill>
              </a:rPr>
              <a:t>condemnee</a:t>
            </a:r>
            <a:r>
              <a:rPr lang="en-US" dirty="0">
                <a:solidFill>
                  <a:schemeClr val="bg1"/>
                </a:solidFill>
              </a:rPr>
              <a:t>.” </a:t>
            </a:r>
            <a:r>
              <a:rPr lang="en-US" i="1" dirty="0">
                <a:solidFill>
                  <a:schemeClr val="bg1"/>
                </a:solidFill>
              </a:rPr>
              <a:t>Green Bay Broadcasting Co.</a:t>
            </a:r>
            <a:r>
              <a:rPr lang="en-US" dirty="0">
                <a:solidFill>
                  <a:schemeClr val="bg1"/>
                </a:solidFill>
              </a:rPr>
              <a:t>, 116 Wis.2d at 11</a:t>
            </a:r>
          </a:p>
          <a:p>
            <a:r>
              <a:rPr lang="en-US" dirty="0">
                <a:solidFill>
                  <a:schemeClr val="bg1"/>
                </a:solidFill>
              </a:rPr>
              <a:t>“Contracts between the owners of different interest in the land should not be permitted to result in a total sum which is in excess of the whole value of the undivided fee.”</a:t>
            </a:r>
            <a:r>
              <a:rPr lang="en-US" i="1" dirty="0">
                <a:solidFill>
                  <a:schemeClr val="bg1"/>
                </a:solidFill>
              </a:rPr>
              <a:t> Green Bay Broadcasting Co.</a:t>
            </a:r>
            <a:r>
              <a:rPr lang="en-US" dirty="0">
                <a:solidFill>
                  <a:schemeClr val="bg1"/>
                </a:solidFill>
              </a:rPr>
              <a:t>, 116 Wis.2d at 11</a:t>
            </a:r>
          </a:p>
          <a:p>
            <a:endParaRPr lang="en-US" dirty="0">
              <a:solidFill>
                <a:schemeClr val="bg1"/>
              </a:solidFill>
            </a:endParaRPr>
          </a:p>
        </p:txBody>
      </p:sp>
      <p:sp>
        <p:nvSpPr>
          <p:cNvPr id="3" name="Title 2"/>
          <p:cNvSpPr>
            <a:spLocks noGrp="1"/>
          </p:cNvSpPr>
          <p:nvPr>
            <p:ph type="title"/>
          </p:nvPr>
        </p:nvSpPr>
        <p:spPr/>
        <p:txBody>
          <a:bodyPr/>
          <a:lstStyle/>
          <a:p>
            <a:r>
              <a:rPr lang="en-US" dirty="0">
                <a:solidFill>
                  <a:schemeClr val="bg1"/>
                </a:solidFill>
              </a:rPr>
              <a:t>Unit Rule</a:t>
            </a:r>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B1E545E-887E-4998-A589-57452551ED61}" type="slidenum">
              <a:rPr lang="en-US" smtClean="0">
                <a:solidFill>
                  <a:srgbClr val="FFFFFF"/>
                </a:solidFill>
              </a:rPr>
              <a:pPr fontAlgn="base">
                <a:spcBef>
                  <a:spcPct val="0"/>
                </a:spcBef>
                <a:spcAft>
                  <a:spcPct val="0"/>
                </a:spcAft>
                <a:defRPr/>
              </a:pPr>
              <a:t>136</a:t>
            </a:fld>
            <a:endParaRPr lang="en-US" dirty="0">
              <a:solidFill>
                <a:srgbClr val="FFFFFF"/>
              </a:solidFill>
            </a:endParaRPr>
          </a:p>
        </p:txBody>
      </p:sp>
    </p:spTree>
    <p:extLst>
      <p:ext uri="{BB962C8B-B14F-4D97-AF65-F5344CB8AC3E}">
        <p14:creationId xmlns:p14="http://schemas.microsoft.com/office/powerpoint/2010/main" val="237932516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16908"/>
            <a:ext cx="10972800" cy="3873500"/>
          </a:xfrm>
        </p:spPr>
        <p:txBody>
          <a:bodyPr/>
          <a:lstStyle/>
          <a:p>
            <a:r>
              <a:rPr lang="en-US" dirty="0">
                <a:solidFill>
                  <a:schemeClr val="bg1"/>
                </a:solidFill>
              </a:rPr>
              <a:t>This was put to the test in </a:t>
            </a:r>
            <a:r>
              <a:rPr lang="en-US" i="1" dirty="0">
                <a:solidFill>
                  <a:schemeClr val="bg1"/>
                </a:solidFill>
              </a:rPr>
              <a:t>City of Milwaukee Post No. 2874 Veteran of Foreign Wars v. Redevelopment Authority of City of Milwaukee</a:t>
            </a:r>
            <a:r>
              <a:rPr lang="en-US" dirty="0">
                <a:solidFill>
                  <a:schemeClr val="bg1"/>
                </a:solidFill>
              </a:rPr>
              <a:t>, 2009 WI 84, 319 Wis.2d 553, 768 N.W.2d 749</a:t>
            </a:r>
          </a:p>
          <a:p>
            <a:r>
              <a:rPr lang="en-US" dirty="0">
                <a:solidFill>
                  <a:schemeClr val="bg1"/>
                </a:solidFill>
              </a:rPr>
              <a:t>Facts: VFW held a 99 year renewable lease in the condemned building for rent of $1/year. A jury determined that the fair market value of the building was $0. Cost of demolition = value of underlying vacant land. No value as improved.</a:t>
            </a:r>
          </a:p>
          <a:p>
            <a:r>
              <a:rPr lang="en-US" dirty="0">
                <a:solidFill>
                  <a:schemeClr val="bg1"/>
                </a:solidFill>
              </a:rPr>
              <a:t>VFW made the compelling argument that the terms of its lease were exceedingly favorable, and that leasehold interest had value notwithstanding the property’s lack of value.</a:t>
            </a:r>
          </a:p>
        </p:txBody>
      </p:sp>
      <p:sp>
        <p:nvSpPr>
          <p:cNvPr id="3" name="Title 2"/>
          <p:cNvSpPr>
            <a:spLocks noGrp="1"/>
          </p:cNvSpPr>
          <p:nvPr>
            <p:ph type="title"/>
          </p:nvPr>
        </p:nvSpPr>
        <p:spPr/>
        <p:txBody>
          <a:bodyPr/>
          <a:lstStyle/>
          <a:p>
            <a:r>
              <a:rPr lang="en-US" dirty="0">
                <a:solidFill>
                  <a:schemeClr val="bg1"/>
                </a:solidFill>
              </a:rPr>
              <a:t>Unit Rule</a:t>
            </a:r>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B1E545E-887E-4998-A589-57452551ED61}" type="slidenum">
              <a:rPr lang="en-US" smtClean="0">
                <a:solidFill>
                  <a:srgbClr val="FFFFFF"/>
                </a:solidFill>
              </a:rPr>
              <a:pPr fontAlgn="base">
                <a:spcBef>
                  <a:spcPct val="0"/>
                </a:spcBef>
                <a:spcAft>
                  <a:spcPct val="0"/>
                </a:spcAft>
                <a:defRPr/>
              </a:pPr>
              <a:t>137</a:t>
            </a:fld>
            <a:endParaRPr lang="en-US" dirty="0">
              <a:solidFill>
                <a:srgbClr val="FFFFFF"/>
              </a:solidFill>
            </a:endParaRPr>
          </a:p>
        </p:txBody>
      </p:sp>
    </p:spTree>
    <p:extLst>
      <p:ext uri="{BB962C8B-B14F-4D97-AF65-F5344CB8AC3E}">
        <p14:creationId xmlns:p14="http://schemas.microsoft.com/office/powerpoint/2010/main" val="254742537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solidFill>
              </a:rPr>
              <a:t>Unit rule “comports with the principle that just compensation ‘means a compensation that would be just in regard to the public, as well as in regard to the individual…” </a:t>
            </a:r>
            <a:r>
              <a:rPr lang="en-US" i="1" dirty="0">
                <a:solidFill>
                  <a:schemeClr val="bg1"/>
                </a:solidFill>
              </a:rPr>
              <a:t>VFW</a:t>
            </a:r>
            <a:r>
              <a:rPr lang="en-US" dirty="0">
                <a:solidFill>
                  <a:schemeClr val="bg1"/>
                </a:solidFill>
              </a:rPr>
              <a:t>, 2009 WI 84 at ¶ 50</a:t>
            </a:r>
          </a:p>
          <a:p>
            <a:r>
              <a:rPr lang="en-US" dirty="0">
                <a:solidFill>
                  <a:schemeClr val="bg1"/>
                </a:solidFill>
              </a:rPr>
              <a:t>“Under the unit rule, the public pays the full value of the property that it takes but is not required to pay excess value attributable to contracts between the owners of different interests in the property.” </a:t>
            </a:r>
            <a:r>
              <a:rPr lang="en-US" i="1" dirty="0">
                <a:solidFill>
                  <a:schemeClr val="bg1"/>
                </a:solidFill>
              </a:rPr>
              <a:t>VFW, </a:t>
            </a:r>
            <a:r>
              <a:rPr lang="en-US" dirty="0">
                <a:solidFill>
                  <a:schemeClr val="bg1"/>
                </a:solidFill>
              </a:rPr>
              <a:t>2009 WI 84 at ¶ 51</a:t>
            </a:r>
          </a:p>
          <a:p>
            <a:endParaRPr lang="en-US" dirty="0">
              <a:solidFill>
                <a:schemeClr val="bg1"/>
              </a:solidFill>
            </a:endParaRPr>
          </a:p>
          <a:p>
            <a:endParaRPr lang="en-US" i="1" dirty="0">
              <a:solidFill>
                <a:schemeClr val="bg1"/>
              </a:solidFill>
            </a:endParaRPr>
          </a:p>
        </p:txBody>
      </p:sp>
      <p:sp>
        <p:nvSpPr>
          <p:cNvPr id="3" name="Title 2"/>
          <p:cNvSpPr>
            <a:spLocks noGrp="1"/>
          </p:cNvSpPr>
          <p:nvPr>
            <p:ph type="title"/>
          </p:nvPr>
        </p:nvSpPr>
        <p:spPr/>
        <p:txBody>
          <a:bodyPr/>
          <a:lstStyle/>
          <a:p>
            <a:r>
              <a:rPr lang="en-US" dirty="0">
                <a:solidFill>
                  <a:schemeClr val="bg1"/>
                </a:solidFill>
              </a:rPr>
              <a:t>Unit Rule</a:t>
            </a:r>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B1E545E-887E-4998-A589-57452551ED61}" type="slidenum">
              <a:rPr lang="en-US" smtClean="0">
                <a:solidFill>
                  <a:srgbClr val="FFFFFF"/>
                </a:solidFill>
              </a:rPr>
              <a:pPr fontAlgn="base">
                <a:spcBef>
                  <a:spcPct val="0"/>
                </a:spcBef>
                <a:spcAft>
                  <a:spcPct val="0"/>
                </a:spcAft>
                <a:defRPr/>
              </a:pPr>
              <a:t>138</a:t>
            </a:fld>
            <a:endParaRPr lang="en-US" dirty="0">
              <a:solidFill>
                <a:srgbClr val="FFFFFF"/>
              </a:solidFill>
            </a:endParaRPr>
          </a:p>
        </p:txBody>
      </p:sp>
    </p:spTree>
    <p:extLst>
      <p:ext uri="{BB962C8B-B14F-4D97-AF65-F5344CB8AC3E}">
        <p14:creationId xmlns:p14="http://schemas.microsoft.com/office/powerpoint/2010/main" val="183325200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solidFill>
              </a:rPr>
              <a:t>A lease favorable to the lessor does not increase the fair market value of the fee simple estate. </a:t>
            </a:r>
            <a:r>
              <a:rPr lang="en-US" i="1" dirty="0">
                <a:solidFill>
                  <a:schemeClr val="bg1"/>
                </a:solidFill>
              </a:rPr>
              <a:t>VFW; Walgreen Co. v. City of Madison</a:t>
            </a:r>
            <a:r>
              <a:rPr lang="en-US" dirty="0">
                <a:solidFill>
                  <a:schemeClr val="bg1"/>
                </a:solidFill>
              </a:rPr>
              <a:t>, 2008 WI 80, 311 Wis.2d 158, 752 N.W.2d 687.</a:t>
            </a:r>
          </a:p>
          <a:p>
            <a:r>
              <a:rPr lang="en-US" dirty="0">
                <a:solidFill>
                  <a:schemeClr val="bg1"/>
                </a:solidFill>
              </a:rPr>
              <a:t>Likewise a “negative lease” unfavorable to the lessor does not effect the fair market value of the real estate, or support an independent valuation of the lease. </a:t>
            </a:r>
            <a:r>
              <a:rPr lang="en-US" i="1" dirty="0">
                <a:solidFill>
                  <a:schemeClr val="bg1"/>
                </a:solidFill>
              </a:rPr>
              <a:t>VFW</a:t>
            </a:r>
            <a:endParaRPr lang="en-US" dirty="0">
              <a:solidFill>
                <a:schemeClr val="bg1"/>
              </a:solidFill>
            </a:endParaRPr>
          </a:p>
          <a:p>
            <a:endParaRPr lang="en-US" dirty="0"/>
          </a:p>
        </p:txBody>
      </p:sp>
      <p:sp>
        <p:nvSpPr>
          <p:cNvPr id="3" name="Title 2"/>
          <p:cNvSpPr>
            <a:spLocks noGrp="1"/>
          </p:cNvSpPr>
          <p:nvPr>
            <p:ph type="title"/>
          </p:nvPr>
        </p:nvSpPr>
        <p:spPr/>
        <p:txBody>
          <a:bodyPr/>
          <a:lstStyle/>
          <a:p>
            <a:r>
              <a:rPr lang="en-US" dirty="0">
                <a:solidFill>
                  <a:schemeClr val="bg1"/>
                </a:solidFill>
              </a:rPr>
              <a:t>Unit Rule</a:t>
            </a:r>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B1E545E-887E-4998-A589-57452551ED61}" type="slidenum">
              <a:rPr lang="en-US" smtClean="0">
                <a:solidFill>
                  <a:srgbClr val="FFFFFF"/>
                </a:solidFill>
              </a:rPr>
              <a:pPr fontAlgn="base">
                <a:spcBef>
                  <a:spcPct val="0"/>
                </a:spcBef>
                <a:spcAft>
                  <a:spcPct val="0"/>
                </a:spcAft>
                <a:defRPr/>
              </a:pPr>
              <a:t>139</a:t>
            </a:fld>
            <a:endParaRPr lang="en-US" dirty="0">
              <a:solidFill>
                <a:srgbClr val="FFFFFF"/>
              </a:solidFill>
            </a:endParaRPr>
          </a:p>
        </p:txBody>
      </p:sp>
    </p:spTree>
    <p:extLst>
      <p:ext uri="{BB962C8B-B14F-4D97-AF65-F5344CB8AC3E}">
        <p14:creationId xmlns:p14="http://schemas.microsoft.com/office/powerpoint/2010/main" val="1442015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court of appeals reversed the circuit court…</a:t>
            </a:r>
          </a:p>
        </p:txBody>
      </p:sp>
      <p:sp>
        <p:nvSpPr>
          <p:cNvPr id="3" name="Content Placeholder 2"/>
          <p:cNvSpPr>
            <a:spLocks noGrp="1"/>
          </p:cNvSpPr>
          <p:nvPr>
            <p:ph idx="1"/>
          </p:nvPr>
        </p:nvSpPr>
        <p:spPr>
          <a:xfrm>
            <a:off x="1981200" y="1676401"/>
            <a:ext cx="8229600" cy="4525963"/>
          </a:xfrm>
        </p:spPr>
        <p:txBody>
          <a:bodyPr/>
          <a:lstStyle/>
          <a:p>
            <a:pPr>
              <a:buNone/>
            </a:pPr>
            <a:r>
              <a:rPr lang="en-US" dirty="0"/>
              <a:t>	On November 20, 2013, the court of appeals </a:t>
            </a:r>
            <a:r>
              <a:rPr lang="en-US" u="sng" dirty="0"/>
              <a:t>reversed</a:t>
            </a:r>
            <a:r>
              <a:rPr lang="en-US" dirty="0"/>
              <a:t> the circuit court's decision granting the DOT's motion in </a:t>
            </a:r>
            <a:r>
              <a:rPr lang="en-US" dirty="0" err="1"/>
              <a:t>limine</a:t>
            </a:r>
            <a:r>
              <a:rPr lang="en-US" dirty="0"/>
              <a:t>. […] The court of appeals reasoned that “the temporary easement was integrally connected with the property's loss of direct access and proximity to 118th Avenue.”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25249" y="4490935"/>
            <a:ext cx="2743200" cy="1711429"/>
          </a:xfrm>
          <a:prstGeom prst="rect">
            <a:avLst/>
          </a:prstGeom>
        </p:spPr>
      </p:pic>
    </p:spTree>
    <p:extLst>
      <p:ext uri="{BB962C8B-B14F-4D97-AF65-F5344CB8AC3E}">
        <p14:creationId xmlns:p14="http://schemas.microsoft.com/office/powerpoint/2010/main" val="228998210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solidFill>
              </a:rPr>
              <a:t>We’re not in the business of indemnifying property owners against the risks that they undertake. </a:t>
            </a:r>
          </a:p>
          <a:p>
            <a:r>
              <a:rPr lang="en-US" dirty="0">
                <a:solidFill>
                  <a:schemeClr val="bg1"/>
                </a:solidFill>
              </a:rPr>
              <a:t>And likewise we’re not in the business of compensating for “sweetheart” deals made through business-contractual </a:t>
            </a:r>
            <a:r>
              <a:rPr lang="en-US" dirty="0" err="1">
                <a:solidFill>
                  <a:schemeClr val="bg1"/>
                </a:solidFill>
              </a:rPr>
              <a:t>arrangments</a:t>
            </a:r>
            <a:r>
              <a:rPr lang="en-US" dirty="0">
                <a:solidFill>
                  <a:schemeClr val="bg1"/>
                </a:solidFill>
              </a:rPr>
              <a:t>.</a:t>
            </a:r>
          </a:p>
          <a:p>
            <a:endParaRPr lang="en-US" dirty="0"/>
          </a:p>
        </p:txBody>
      </p:sp>
      <p:sp>
        <p:nvSpPr>
          <p:cNvPr id="3" name="Title 2"/>
          <p:cNvSpPr>
            <a:spLocks noGrp="1"/>
          </p:cNvSpPr>
          <p:nvPr>
            <p:ph type="title"/>
          </p:nvPr>
        </p:nvSpPr>
        <p:spPr/>
        <p:txBody>
          <a:bodyPr/>
          <a:lstStyle/>
          <a:p>
            <a:r>
              <a:rPr lang="en-US" dirty="0">
                <a:solidFill>
                  <a:schemeClr val="bg1"/>
                </a:solidFill>
              </a:rPr>
              <a:t>Unit Rule</a:t>
            </a:r>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B1E545E-887E-4998-A589-57452551ED61}" type="slidenum">
              <a:rPr lang="en-US" smtClean="0">
                <a:solidFill>
                  <a:srgbClr val="FFFFFF"/>
                </a:solidFill>
              </a:rPr>
              <a:pPr fontAlgn="base">
                <a:spcBef>
                  <a:spcPct val="0"/>
                </a:spcBef>
                <a:spcAft>
                  <a:spcPct val="0"/>
                </a:spcAft>
                <a:defRPr/>
              </a:pPr>
              <a:t>140</a:t>
            </a:fld>
            <a:endParaRPr lang="en-US" dirty="0">
              <a:solidFill>
                <a:srgbClr val="FFFFFF"/>
              </a:solidFill>
            </a:endParaRPr>
          </a:p>
        </p:txBody>
      </p:sp>
    </p:spTree>
    <p:extLst>
      <p:ext uri="{BB962C8B-B14F-4D97-AF65-F5344CB8AC3E}">
        <p14:creationId xmlns:p14="http://schemas.microsoft.com/office/powerpoint/2010/main" val="415122968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solidFill>
              </a:rPr>
              <a:t>But remember the unit rule doesn’t apply to immovable fixtures that are a “divisible interest”.</a:t>
            </a:r>
          </a:p>
          <a:p>
            <a:r>
              <a:rPr lang="en-US" i="1" dirty="0">
                <a:solidFill>
                  <a:schemeClr val="bg1"/>
                </a:solidFill>
              </a:rPr>
              <a:t>Green Bay Redevelopment Auth. V. Bee Frank, Inc.</a:t>
            </a:r>
            <a:r>
              <a:rPr lang="en-US" dirty="0">
                <a:solidFill>
                  <a:schemeClr val="bg1"/>
                </a:solidFill>
              </a:rPr>
              <a:t>, 120 Wis.2d 402, 355 N.W.2d 240 (1984).</a:t>
            </a:r>
            <a:endParaRPr lang="en-US" i="1" dirty="0">
              <a:solidFill>
                <a:schemeClr val="bg1"/>
              </a:solidFill>
            </a:endParaRPr>
          </a:p>
        </p:txBody>
      </p:sp>
      <p:sp>
        <p:nvSpPr>
          <p:cNvPr id="3" name="Title 2"/>
          <p:cNvSpPr>
            <a:spLocks noGrp="1"/>
          </p:cNvSpPr>
          <p:nvPr>
            <p:ph type="title"/>
          </p:nvPr>
        </p:nvSpPr>
        <p:spPr/>
        <p:txBody>
          <a:bodyPr/>
          <a:lstStyle/>
          <a:p>
            <a:r>
              <a:rPr lang="en-US" dirty="0">
                <a:solidFill>
                  <a:schemeClr val="bg1"/>
                </a:solidFill>
              </a:rPr>
              <a:t>Unit Rule</a:t>
            </a:r>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B1E545E-887E-4998-A589-57452551ED61}" type="slidenum">
              <a:rPr lang="en-US" smtClean="0">
                <a:solidFill>
                  <a:srgbClr val="FFFFFF"/>
                </a:solidFill>
              </a:rPr>
              <a:pPr fontAlgn="base">
                <a:spcBef>
                  <a:spcPct val="0"/>
                </a:spcBef>
                <a:spcAft>
                  <a:spcPct val="0"/>
                </a:spcAft>
                <a:defRPr/>
              </a:pPr>
              <a:t>141</a:t>
            </a:fld>
            <a:endParaRPr lang="en-US" dirty="0">
              <a:solidFill>
                <a:srgbClr val="FFFFFF"/>
              </a:solidFill>
            </a:endParaRPr>
          </a:p>
        </p:txBody>
      </p:sp>
    </p:spTree>
    <p:extLst>
      <p:ext uri="{BB962C8B-B14F-4D97-AF65-F5344CB8AC3E}">
        <p14:creationId xmlns:p14="http://schemas.microsoft.com/office/powerpoint/2010/main" val="10449462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997675"/>
            <a:ext cx="10972800" cy="3873500"/>
          </a:xfrm>
        </p:spPr>
        <p:txBody>
          <a:bodyPr/>
          <a:lstStyle/>
          <a:p>
            <a:r>
              <a:rPr lang="en-US" dirty="0">
                <a:solidFill>
                  <a:schemeClr val="bg1"/>
                </a:solidFill>
              </a:rPr>
              <a:t>The unit rule has been applied to many cases involving leases</a:t>
            </a:r>
          </a:p>
          <a:p>
            <a:r>
              <a:rPr lang="en-US" dirty="0">
                <a:solidFill>
                  <a:schemeClr val="bg1"/>
                </a:solidFill>
              </a:rPr>
              <a:t>But … the law on easements and the unit rule is less clear</a:t>
            </a:r>
          </a:p>
          <a:p>
            <a:pPr lvl="1"/>
            <a:r>
              <a:rPr lang="en-US" dirty="0">
                <a:solidFill>
                  <a:schemeClr val="bg1"/>
                </a:solidFill>
              </a:rPr>
              <a:t>Valuing property encumbered by restrictive easements</a:t>
            </a:r>
          </a:p>
          <a:p>
            <a:pPr lvl="1"/>
            <a:r>
              <a:rPr lang="en-US" dirty="0">
                <a:solidFill>
                  <a:schemeClr val="bg1"/>
                </a:solidFill>
              </a:rPr>
              <a:t>Access easements- subservient versus dominant properties</a:t>
            </a:r>
          </a:p>
          <a:p>
            <a:pPr lvl="1"/>
            <a:r>
              <a:rPr lang="en-US" dirty="0">
                <a:solidFill>
                  <a:schemeClr val="bg1"/>
                </a:solidFill>
              </a:rPr>
              <a:t>Billboards</a:t>
            </a:r>
          </a:p>
          <a:p>
            <a:r>
              <a:rPr lang="en-US" dirty="0">
                <a:solidFill>
                  <a:schemeClr val="bg1"/>
                </a:solidFill>
              </a:rPr>
              <a:t>These are unsettled issues, so when faced with these types of issues seek necessary guidance.</a:t>
            </a:r>
            <a:endParaRPr lang="en-US" dirty="0"/>
          </a:p>
        </p:txBody>
      </p:sp>
      <p:sp>
        <p:nvSpPr>
          <p:cNvPr id="3" name="Title 2"/>
          <p:cNvSpPr>
            <a:spLocks noGrp="1"/>
          </p:cNvSpPr>
          <p:nvPr>
            <p:ph type="title"/>
          </p:nvPr>
        </p:nvSpPr>
        <p:spPr/>
        <p:txBody>
          <a:bodyPr>
            <a:normAutofit/>
          </a:bodyPr>
          <a:lstStyle/>
          <a:p>
            <a:r>
              <a:rPr lang="en-US" dirty="0">
                <a:solidFill>
                  <a:schemeClr val="bg1"/>
                </a:solidFill>
              </a:rPr>
              <a:t>Unit Rule</a:t>
            </a:r>
            <a:br>
              <a:rPr lang="en-US" dirty="0">
                <a:solidFill>
                  <a:schemeClr val="bg1"/>
                </a:solidFill>
              </a:rPr>
            </a:br>
            <a:r>
              <a:rPr lang="en-US" sz="2700" dirty="0">
                <a:solidFill>
                  <a:schemeClr val="bg1"/>
                </a:solidFill>
              </a:rPr>
              <a:t>Legal issue on the horizon</a:t>
            </a:r>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B1E545E-887E-4998-A589-57452551ED61}" type="slidenum">
              <a:rPr lang="en-US" smtClean="0">
                <a:solidFill>
                  <a:srgbClr val="FFFFFF"/>
                </a:solidFill>
              </a:rPr>
              <a:pPr fontAlgn="base">
                <a:spcBef>
                  <a:spcPct val="0"/>
                </a:spcBef>
                <a:spcAft>
                  <a:spcPct val="0"/>
                </a:spcAft>
                <a:defRPr/>
              </a:pPr>
              <a:t>142</a:t>
            </a:fld>
            <a:endParaRPr lang="en-US" dirty="0">
              <a:solidFill>
                <a:srgbClr val="FFFFFF"/>
              </a:solidFill>
            </a:endParaRPr>
          </a:p>
        </p:txBody>
      </p:sp>
    </p:spTree>
    <p:extLst>
      <p:ext uri="{BB962C8B-B14F-4D97-AF65-F5344CB8AC3E}">
        <p14:creationId xmlns:p14="http://schemas.microsoft.com/office/powerpoint/2010/main" val="360915531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057401" y="1371600"/>
            <a:ext cx="7851775" cy="1828800"/>
          </a:xfrm>
        </p:spPr>
        <p:txBody>
          <a:bodyPr/>
          <a:lstStyle/>
          <a:p>
            <a:pPr>
              <a:defRPr/>
            </a:pPr>
            <a:endParaRPr lang="en-US" dirty="0"/>
          </a:p>
        </p:txBody>
      </p:sp>
      <p:sp>
        <p:nvSpPr>
          <p:cNvPr id="29699" name="Subtitle 4"/>
          <p:cNvSpPr>
            <a:spLocks noGrp="1"/>
          </p:cNvSpPr>
          <p:nvPr>
            <p:ph type="subTitle" idx="1"/>
          </p:nvPr>
        </p:nvSpPr>
        <p:spPr>
          <a:xfrm>
            <a:off x="2057400" y="3228975"/>
            <a:ext cx="7854950" cy="1752600"/>
          </a:xfrm>
        </p:spPr>
        <p:txBody>
          <a:bodyPr/>
          <a:lstStyle/>
          <a:p>
            <a:pPr marR="0"/>
            <a:endParaRPr lang="en-US"/>
          </a:p>
        </p:txBody>
      </p:sp>
      <p:pic>
        <p:nvPicPr>
          <p:cNvPr id="29700" name="Picture 2" descr="http://www.advfund.com/img/user_images/19503.jpg"/>
          <p:cNvPicPr>
            <a:picLocks noChangeAspect="1" noChangeArrowheads="1"/>
          </p:cNvPicPr>
          <p:nvPr/>
        </p:nvPicPr>
        <p:blipFill>
          <a:blip r:embed="rId2" cstate="print"/>
          <a:srcRect/>
          <a:stretch>
            <a:fillRect/>
          </a:stretch>
        </p:blipFill>
        <p:spPr bwMode="auto">
          <a:xfrm>
            <a:off x="2170915" y="614292"/>
            <a:ext cx="7277885" cy="4848225"/>
          </a:xfrm>
          <a:prstGeom prst="rect">
            <a:avLst/>
          </a:prstGeom>
          <a:noFill/>
          <a:ln w="9525">
            <a:noFill/>
            <a:miter lim="800000"/>
            <a:headEnd/>
            <a:tailEnd/>
          </a:ln>
        </p:spPr>
      </p:pic>
      <p:sp>
        <p:nvSpPr>
          <p:cNvPr id="5" name="Slide Number Placeholder 4"/>
          <p:cNvSpPr>
            <a:spLocks noGrp="1"/>
          </p:cNvSpPr>
          <p:nvPr>
            <p:ph type="sldNum" sz="quarter" idx="4294967295"/>
          </p:nvPr>
        </p:nvSpPr>
        <p:spPr>
          <a:xfrm>
            <a:off x="9448800" y="6356351"/>
            <a:ext cx="762000" cy="365125"/>
          </a:xfrm>
          <a:prstGeom prst="rect">
            <a:avLst/>
          </a:prstGeom>
        </p:spPr>
        <p:txBody>
          <a:bodyPr/>
          <a:lstStyle/>
          <a:p>
            <a:fld id="{BD779DCB-1419-49A2-8B4A-170FA933B547}" type="slidenum">
              <a:rPr lang="en-US" smtClean="0"/>
              <a:pPr/>
              <a:t>143</a:t>
            </a:fld>
            <a:endParaRPr lang="en-US"/>
          </a:p>
        </p:txBody>
      </p:sp>
    </p:spTree>
    <p:extLst>
      <p:ext uri="{BB962C8B-B14F-4D97-AF65-F5344CB8AC3E}">
        <p14:creationId xmlns:p14="http://schemas.microsoft.com/office/powerpoint/2010/main" val="1462976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DOT files a petition for review in the Wisconsin Supreme Court</a:t>
            </a:r>
          </a:p>
        </p:txBody>
      </p:sp>
      <p:sp>
        <p:nvSpPr>
          <p:cNvPr id="3" name="Content Placeholder 2"/>
          <p:cNvSpPr>
            <a:spLocks noGrp="1"/>
          </p:cNvSpPr>
          <p:nvPr>
            <p:ph idx="1"/>
          </p:nvPr>
        </p:nvSpPr>
        <p:spPr/>
        <p:txBody>
          <a:bodyPr/>
          <a:lstStyle/>
          <a:p>
            <a:pPr>
              <a:buNone/>
            </a:pPr>
            <a:r>
              <a:rPr lang="en-US" dirty="0"/>
              <a:t>	</a:t>
            </a:r>
          </a:p>
          <a:p>
            <a:pPr>
              <a:buNone/>
            </a:pPr>
            <a:r>
              <a:rPr lang="en-US" dirty="0"/>
              <a:t>The supreme court granted the petition. </a:t>
            </a:r>
          </a:p>
          <a:p>
            <a:pPr>
              <a:buNone/>
            </a:pP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5800" y="3048001"/>
            <a:ext cx="3429000" cy="2566393"/>
          </a:xfrm>
          <a:prstGeom prst="rect">
            <a:avLst/>
          </a:prstGeom>
        </p:spPr>
      </p:pic>
    </p:spTree>
    <p:extLst>
      <p:ext uri="{BB962C8B-B14F-4D97-AF65-F5344CB8AC3E}">
        <p14:creationId xmlns:p14="http://schemas.microsoft.com/office/powerpoint/2010/main" val="1822956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Wisconsin Supreme Court</a:t>
            </a:r>
          </a:p>
        </p:txBody>
      </p:sp>
      <p:sp>
        <p:nvSpPr>
          <p:cNvPr id="3" name="Content Placeholder 2"/>
          <p:cNvSpPr>
            <a:spLocks noGrp="1"/>
          </p:cNvSpPr>
          <p:nvPr>
            <p:ph idx="1"/>
          </p:nvPr>
        </p:nvSpPr>
        <p:spPr/>
        <p:txBody>
          <a:bodyPr>
            <a:normAutofit/>
          </a:bodyPr>
          <a:lstStyle/>
          <a:p>
            <a:pPr>
              <a:spcBef>
                <a:spcPts val="0"/>
              </a:spcBef>
              <a:buNone/>
            </a:pPr>
            <a:r>
              <a:rPr lang="en-US" dirty="0"/>
              <a:t>	</a:t>
            </a:r>
            <a:r>
              <a:rPr lang="en-US" sz="2600" dirty="0"/>
              <a:t>DOT argued the LLC's damages for the temporary limited easement may not include damages for the LLC's loss of direct access and proximity to 118th Avenue </a:t>
            </a:r>
            <a:r>
              <a:rPr lang="en-US" sz="2600" dirty="0">
                <a:solidFill>
                  <a:srgbClr val="FF0000"/>
                </a:solidFill>
              </a:rPr>
              <a:t>because the temporary limited easement did not cause the LLC to lose direct access and</a:t>
            </a:r>
          </a:p>
          <a:p>
            <a:pPr>
              <a:spcBef>
                <a:spcPts val="0"/>
              </a:spcBef>
              <a:buNone/>
            </a:pPr>
            <a:r>
              <a:rPr lang="en-US" sz="2600" dirty="0">
                <a:solidFill>
                  <a:srgbClr val="FF0000"/>
                </a:solidFill>
              </a:rPr>
              <a:t>	proximity to 118th Avenue</a:t>
            </a:r>
            <a:r>
              <a:rPr lang="en-US" sz="2600" dirty="0"/>
              <a:t>. </a:t>
            </a:r>
          </a:p>
          <a:p>
            <a:pPr>
              <a:spcBef>
                <a:spcPts val="0"/>
              </a:spcBef>
              <a:buNone/>
            </a:pPr>
            <a:r>
              <a:rPr lang="en-US" sz="2600" dirty="0"/>
              <a:t>	Instead, according to the DOT, </a:t>
            </a:r>
            <a:r>
              <a:rPr lang="en-US" sz="2600" dirty="0">
                <a:solidFill>
                  <a:srgbClr val="FF0000"/>
                </a:solidFill>
              </a:rPr>
              <a:t>the</a:t>
            </a:r>
          </a:p>
          <a:p>
            <a:pPr>
              <a:spcBef>
                <a:spcPts val="0"/>
              </a:spcBef>
              <a:buNone/>
            </a:pPr>
            <a:r>
              <a:rPr lang="en-US" sz="2600" dirty="0">
                <a:solidFill>
                  <a:srgbClr val="FF0000"/>
                </a:solidFill>
              </a:rPr>
              <a:t>	relocation of 118th Avenue caused</a:t>
            </a:r>
          </a:p>
          <a:p>
            <a:pPr>
              <a:spcBef>
                <a:spcPts val="0"/>
              </a:spcBef>
              <a:buNone/>
            </a:pPr>
            <a:r>
              <a:rPr lang="en-US" sz="2600" dirty="0">
                <a:solidFill>
                  <a:srgbClr val="FF0000"/>
                </a:solidFill>
              </a:rPr>
              <a:t>	</a:t>
            </a:r>
            <a:r>
              <a:rPr lang="en-US" sz="2400" dirty="0">
                <a:solidFill>
                  <a:srgbClr val="FF0000"/>
                </a:solidFill>
              </a:rPr>
              <a:t>the loss of direct access</a:t>
            </a:r>
            <a:r>
              <a:rPr lang="en-US" sz="2400" dirty="0"/>
              <a:t> to 118</a:t>
            </a:r>
            <a:r>
              <a:rPr lang="en-US" sz="2400" baseline="30000" dirty="0"/>
              <a:t>th</a:t>
            </a:r>
            <a:r>
              <a:rPr lang="en-US" sz="2400" dirty="0"/>
              <a:t>Avenue.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05074" y="3581400"/>
            <a:ext cx="3130484" cy="3036570"/>
          </a:xfrm>
          <a:prstGeom prst="rect">
            <a:avLst/>
          </a:prstGeom>
        </p:spPr>
      </p:pic>
    </p:spTree>
    <p:extLst>
      <p:ext uri="{BB962C8B-B14F-4D97-AF65-F5344CB8AC3E}">
        <p14:creationId xmlns:p14="http://schemas.microsoft.com/office/powerpoint/2010/main" val="580268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Relevant Wisconsin </a:t>
            </a:r>
            <a:r>
              <a:rPr lang="en-US" dirty="0" err="1"/>
              <a:t>Caselaw</a:t>
            </a:r>
            <a:endParaRPr lang="en-US" dirty="0"/>
          </a:p>
        </p:txBody>
      </p:sp>
      <p:sp>
        <p:nvSpPr>
          <p:cNvPr id="6" name="Content Placeholder 5"/>
          <p:cNvSpPr>
            <a:spLocks noGrp="1"/>
          </p:cNvSpPr>
          <p:nvPr>
            <p:ph idx="1"/>
          </p:nvPr>
        </p:nvSpPr>
        <p:spPr/>
        <p:txBody>
          <a:bodyPr>
            <a:normAutofit/>
          </a:bodyPr>
          <a:lstStyle/>
          <a:p>
            <a:pPr>
              <a:buNone/>
            </a:pPr>
            <a:r>
              <a:rPr lang="en-US" dirty="0"/>
              <a:t>	</a:t>
            </a:r>
            <a:r>
              <a:rPr lang="en-US" sz="2000" dirty="0"/>
              <a:t>“The State may exercise its police power to authorize the relocation of a highway. </a:t>
            </a:r>
            <a:r>
              <a:rPr lang="en-US" sz="2000" i="1" dirty="0">
                <a:hlinkClick r:id="rId2"/>
              </a:rPr>
              <a:t>Chicago &amp; N.W. Ry. Co.,</a:t>
            </a:r>
            <a:r>
              <a:rPr lang="en-US" sz="2000" dirty="0">
                <a:hlinkClick r:id="rId2"/>
              </a:rPr>
              <a:t> 178 Wis. at 491, 188 N.W. 86</a:t>
            </a:r>
            <a:r>
              <a:rPr lang="en-US" sz="2000" dirty="0"/>
              <a:t> [1922] (‘The state has ample power, in the exercise of the police power, to authorize the relocation of the highway in order to protect the public....’) (citations omitted). ‘Where access to a highway is controlled under the exercise of the police power and reasonable access remains, no compensation is required.’ </a:t>
            </a:r>
            <a:r>
              <a:rPr lang="en-US" sz="2000" i="1" dirty="0">
                <a:hlinkClick r:id="rId3"/>
              </a:rPr>
              <a:t>Schneider v. State,</a:t>
            </a:r>
            <a:r>
              <a:rPr lang="en-US" sz="2000" dirty="0">
                <a:hlinkClick r:id="rId3"/>
              </a:rPr>
              <a:t> 51 Wis.2d 458, 462, 187 N.W.2d 172 (1971)</a:t>
            </a:r>
            <a:r>
              <a:rPr lang="en-US" sz="2000" dirty="0"/>
              <a:t> (citing </a:t>
            </a:r>
            <a:r>
              <a:rPr lang="en-US" sz="2000" i="1" dirty="0">
                <a:hlinkClick r:id="rId4"/>
              </a:rPr>
              <a:t>Nick,</a:t>
            </a:r>
            <a:r>
              <a:rPr lang="en-US" sz="2000" dirty="0">
                <a:hlinkClick r:id="rId4"/>
              </a:rPr>
              <a:t> 13 Wis.2d 511, 109 N.W.2d 71</a:t>
            </a:r>
            <a:r>
              <a:rPr lang="en-US" sz="2000" dirty="0"/>
              <a:t>). Eminent domain can occur contemporaneously with the exercise of police power. </a:t>
            </a:r>
            <a:r>
              <a:rPr lang="en-US" sz="2000" dirty="0">
                <a:hlinkClick r:id="rId5"/>
              </a:rPr>
              <a:t>Wis. Stat. § 32.09(4)</a:t>
            </a:r>
            <a:r>
              <a:rPr lang="en-US" sz="2000" dirty="0"/>
              <a:t>.” ¶ 31.</a:t>
            </a:r>
          </a:p>
          <a:p>
            <a:pPr>
              <a:buNone/>
            </a:pPr>
            <a:endParaRPr lang="en-US" dirty="0"/>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93545" y="3613150"/>
            <a:ext cx="2316480" cy="2895600"/>
          </a:xfrm>
          <a:prstGeom prst="rect">
            <a:avLst/>
          </a:prstGeom>
        </p:spPr>
      </p:pic>
    </p:spTree>
    <p:extLst>
      <p:ext uri="{BB962C8B-B14F-4D97-AF65-F5344CB8AC3E}">
        <p14:creationId xmlns:p14="http://schemas.microsoft.com/office/powerpoint/2010/main" val="2778757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 Stat. sec. 32.09(4)</a:t>
            </a:r>
          </a:p>
        </p:txBody>
      </p:sp>
      <p:sp>
        <p:nvSpPr>
          <p:cNvPr id="3" name="Content Placeholder 2"/>
          <p:cNvSpPr>
            <a:spLocks noGrp="1"/>
          </p:cNvSpPr>
          <p:nvPr>
            <p:ph idx="1"/>
          </p:nvPr>
        </p:nvSpPr>
        <p:spPr/>
        <p:txBody>
          <a:bodyPr>
            <a:normAutofit/>
          </a:bodyPr>
          <a:lstStyle/>
          <a:p>
            <a:pPr>
              <a:buNone/>
            </a:pPr>
            <a:r>
              <a:rPr lang="en-US" dirty="0"/>
              <a:t>	</a:t>
            </a:r>
          </a:p>
          <a:p>
            <a:pPr>
              <a:buNone/>
            </a:pPr>
            <a:endParaRPr lang="en-US" dirty="0"/>
          </a:p>
          <a:p>
            <a:pPr>
              <a:buNone/>
            </a:pPr>
            <a:r>
              <a:rPr lang="en-US" dirty="0"/>
              <a:t>	</a:t>
            </a:r>
          </a:p>
          <a:p>
            <a:pPr>
              <a:buNone/>
            </a:pPr>
            <a:r>
              <a:rPr lang="en-US" dirty="0"/>
              <a:t>	“If a depreciation in value of property results from an exercise of the </a:t>
            </a:r>
            <a:r>
              <a:rPr lang="en-US" dirty="0">
                <a:solidFill>
                  <a:srgbClr val="FF0000"/>
                </a:solidFill>
              </a:rPr>
              <a:t>police power</a:t>
            </a:r>
            <a:r>
              <a:rPr lang="en-US" dirty="0"/>
              <a:t>, even though in conjunction with the taking by eminent domain, no compensation may be paid for such depreciation except as expressly allowed in subs. (5)(b) and (6) and s. 32.19.”</a:t>
            </a:r>
          </a:p>
          <a:p>
            <a:pPr>
              <a:buNone/>
            </a:pPr>
            <a:r>
              <a:rPr lang="en-US" dirty="0"/>
              <a:t>	</a:t>
            </a:r>
          </a:p>
        </p:txBody>
      </p:sp>
      <p:pic>
        <p:nvPicPr>
          <p:cNvPr id="4" name="Picture 5" descr="C:\Users\DOTK5B\AppData\Local\Microsoft\Windows\Temporary Internet Files\Content.IE5\5X471OFS\toy-police-officers-hat[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01" y="1143000"/>
            <a:ext cx="2857501" cy="1905000"/>
          </a:xfrm>
          <a:prstGeom prst="rect">
            <a:avLst/>
          </a:prstGeom>
          <a:noFill/>
        </p:spPr>
      </p:pic>
    </p:spTree>
    <p:extLst>
      <p:ext uri="{BB962C8B-B14F-4D97-AF65-F5344CB8AC3E}">
        <p14:creationId xmlns:p14="http://schemas.microsoft.com/office/powerpoint/2010/main" val="2499288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Police Power </a:t>
            </a:r>
            <a:r>
              <a:rPr lang="en-US" dirty="0"/>
              <a:t>and </a:t>
            </a:r>
            <a:r>
              <a:rPr lang="en-US" dirty="0">
                <a:solidFill>
                  <a:srgbClr val="00B050"/>
                </a:solidFill>
              </a:rPr>
              <a:t>Eminent Domain </a:t>
            </a:r>
            <a:r>
              <a:rPr lang="en-US" dirty="0"/>
              <a:t>May Both Be Exercised in Same Project</a:t>
            </a:r>
          </a:p>
        </p:txBody>
      </p:sp>
      <p:sp>
        <p:nvSpPr>
          <p:cNvPr id="3" name="Content Placeholder 2"/>
          <p:cNvSpPr>
            <a:spLocks noGrp="1"/>
          </p:cNvSpPr>
          <p:nvPr>
            <p:ph idx="1"/>
          </p:nvPr>
        </p:nvSpPr>
        <p:spPr/>
        <p:txBody>
          <a:bodyPr>
            <a:normAutofit/>
          </a:bodyPr>
          <a:lstStyle/>
          <a:p>
            <a:pPr>
              <a:buNone/>
            </a:pPr>
            <a:r>
              <a:rPr lang="en-US" dirty="0"/>
              <a:t>	</a:t>
            </a:r>
          </a:p>
          <a:p>
            <a:pPr>
              <a:buNone/>
            </a:pPr>
            <a:r>
              <a:rPr lang="en-US" dirty="0"/>
              <a:t>	“Distinct projects are frequently undertaken during a highway construction project, but that does not necessarily merge each project into one single compensable act. We explained in </a:t>
            </a:r>
            <a:r>
              <a:rPr lang="en-US" i="1" dirty="0" err="1"/>
              <a:t>Jantz</a:t>
            </a:r>
            <a:r>
              <a:rPr lang="en-US" dirty="0"/>
              <a:t> [1974] that the fact “[t]hat both undertakings are related to a single overall highway improvement purpose does not merge the actions into a single act....”</a:t>
            </a:r>
          </a:p>
        </p:txBody>
      </p:sp>
    </p:spTree>
    <p:extLst>
      <p:ext uri="{BB962C8B-B14F-4D97-AF65-F5344CB8AC3E}">
        <p14:creationId xmlns:p14="http://schemas.microsoft.com/office/powerpoint/2010/main" val="1712025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i="1" dirty="0"/>
              <a:t>118</a:t>
            </a:r>
            <a:r>
              <a:rPr lang="en-US" b="1" i="1" baseline="30000" dirty="0"/>
              <a:t>th</a:t>
            </a:r>
            <a:r>
              <a:rPr lang="en-US" b="1" i="1" dirty="0"/>
              <a:t> Street Kenosha, LLC v. Wisconsin DOT</a:t>
            </a:r>
            <a:br>
              <a:rPr lang="en-US" dirty="0"/>
            </a:br>
            <a:endParaRPr lang="en-US" dirty="0"/>
          </a:p>
        </p:txBody>
      </p:sp>
      <p:sp>
        <p:nvSpPr>
          <p:cNvPr id="3" name="Subtitle 2"/>
          <p:cNvSpPr>
            <a:spLocks noGrp="1"/>
          </p:cNvSpPr>
          <p:nvPr>
            <p:ph type="subTitle" idx="1"/>
          </p:nvPr>
        </p:nvSpPr>
        <p:spPr/>
        <p:txBody>
          <a:bodyPr>
            <a:normAutofit fontScale="70000" lnSpcReduction="20000"/>
          </a:bodyPr>
          <a:lstStyle/>
          <a:p>
            <a:r>
              <a:rPr lang="en-US" sz="2000" b="1" dirty="0">
                <a:solidFill>
                  <a:schemeClr val="tx1"/>
                </a:solidFill>
              </a:rPr>
              <a:t>2014 WI 125</a:t>
            </a:r>
          </a:p>
          <a:p>
            <a:r>
              <a:rPr lang="en-US" sz="2000" b="1" dirty="0">
                <a:solidFill>
                  <a:schemeClr val="tx1"/>
                </a:solidFill>
              </a:rPr>
              <a:t>359 Wis. 2d 30, 856 N.W.2d 486</a:t>
            </a:r>
          </a:p>
          <a:p>
            <a:r>
              <a:rPr lang="en-US" sz="2000" b="1" dirty="0">
                <a:solidFill>
                  <a:schemeClr val="tx1"/>
                </a:solidFill>
              </a:rPr>
              <a:t> </a:t>
            </a:r>
          </a:p>
          <a:p>
            <a:r>
              <a:rPr lang="en-US" sz="2000" b="1" dirty="0">
                <a:solidFill>
                  <a:schemeClr val="tx1"/>
                </a:solidFill>
              </a:rPr>
              <a:t>Wisconsin Supreme Court</a:t>
            </a:r>
          </a:p>
          <a:p>
            <a:r>
              <a:rPr lang="en-US" sz="2000" b="1" dirty="0">
                <a:solidFill>
                  <a:schemeClr val="tx1"/>
                </a:solidFill>
              </a:rPr>
              <a:t>Decided December 10, 2014</a:t>
            </a:r>
          </a:p>
          <a:p>
            <a:endParaRPr lang="en-US" dirty="0"/>
          </a:p>
        </p:txBody>
      </p:sp>
    </p:spTree>
    <p:extLst>
      <p:ext uri="{BB962C8B-B14F-4D97-AF65-F5344CB8AC3E}">
        <p14:creationId xmlns:p14="http://schemas.microsoft.com/office/powerpoint/2010/main" val="1082644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33" y="792891"/>
            <a:ext cx="10972800" cy="1143000"/>
          </a:xfrm>
        </p:spPr>
        <p:txBody>
          <a:bodyPr>
            <a:normAutofit fontScale="90000"/>
          </a:bodyPr>
          <a:lstStyle/>
          <a:p>
            <a:pPr lvl="1" algn="ctr" rtl="0">
              <a:spcBef>
                <a:spcPct val="0"/>
              </a:spcBef>
            </a:pPr>
            <a:r>
              <a:rPr lang="en-US" sz="3600" b="1" i="1" dirty="0" err="1"/>
              <a:t>Jantz</a:t>
            </a:r>
            <a:r>
              <a:rPr lang="en-US" sz="3600" b="1" i="1" dirty="0"/>
              <a:t> v. DOT</a:t>
            </a:r>
            <a:r>
              <a:rPr lang="en-US" sz="3600" b="1" dirty="0"/>
              <a:t>, </a:t>
            </a:r>
            <a:r>
              <a:rPr lang="en-US" sz="3600" dirty="0"/>
              <a:t>63</a:t>
            </a:r>
            <a:r>
              <a:rPr lang="en-US" sz="3600" b="1" dirty="0"/>
              <a:t> </a:t>
            </a:r>
            <a:r>
              <a:rPr lang="en-US" sz="3600" dirty="0"/>
              <a:t>Wis. 2d 404, 217 N.W.2d 266 (1974) </a:t>
            </a:r>
            <a:br>
              <a:rPr lang="en-US" sz="2700" dirty="0"/>
            </a:br>
            <a:r>
              <a:rPr lang="en-US" sz="2700" dirty="0"/>
              <a:t>Pre-project (1966)                 Post-project (2003)</a:t>
            </a:r>
            <a:br>
              <a:rPr lang="en-US" sz="1600" dirty="0"/>
            </a:br>
            <a:endParaRPr lang="en-US" dirty="0"/>
          </a:p>
        </p:txBody>
      </p:sp>
      <p:pic>
        <p:nvPicPr>
          <p:cNvPr id="4" name="Content Placeholder 3"/>
          <p:cNvPicPr>
            <a:picLocks noGrp="1"/>
          </p:cNvPicPr>
          <p:nvPr>
            <p:ph idx="1"/>
          </p:nvPr>
        </p:nvPicPr>
        <p:blipFill>
          <a:blip r:embed="rId2" cstate="print"/>
          <a:srcRect/>
          <a:stretch>
            <a:fillRect/>
          </a:stretch>
        </p:blipFill>
        <p:spPr bwMode="auto">
          <a:xfrm>
            <a:off x="1981201" y="1524001"/>
            <a:ext cx="3708699" cy="4525963"/>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6477000" y="1524000"/>
            <a:ext cx="3581400" cy="4495800"/>
          </a:xfrm>
          <a:prstGeom prst="rect">
            <a:avLst/>
          </a:prstGeom>
          <a:noFill/>
          <a:ln w="9525">
            <a:noFill/>
            <a:miter lim="800000"/>
            <a:headEnd/>
            <a:tailEnd/>
          </a:ln>
        </p:spPr>
      </p:pic>
    </p:spTree>
    <p:extLst>
      <p:ext uri="{BB962C8B-B14F-4D97-AF65-F5344CB8AC3E}">
        <p14:creationId xmlns:p14="http://schemas.microsoft.com/office/powerpoint/2010/main" val="1251381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Jantz</a:t>
            </a:r>
            <a:r>
              <a:rPr lang="en-US" i="1" dirty="0"/>
              <a:t> v. DOT</a:t>
            </a:r>
            <a:endParaRPr lang="en-US" dirty="0"/>
          </a:p>
        </p:txBody>
      </p:sp>
      <p:sp>
        <p:nvSpPr>
          <p:cNvPr id="3" name="Content Placeholder 2"/>
          <p:cNvSpPr>
            <a:spLocks noGrp="1"/>
          </p:cNvSpPr>
          <p:nvPr>
            <p:ph idx="1"/>
          </p:nvPr>
        </p:nvSpPr>
        <p:spPr/>
        <p:txBody>
          <a:bodyPr/>
          <a:lstStyle/>
          <a:p>
            <a:pPr>
              <a:spcBef>
                <a:spcPts val="0"/>
              </a:spcBef>
              <a:buNone/>
            </a:pPr>
            <a:r>
              <a:rPr lang="en-US" dirty="0"/>
              <a:t>	</a:t>
            </a:r>
            <a:r>
              <a:rPr lang="en-US" sz="2800" dirty="0" err="1"/>
              <a:t>Jantz</a:t>
            </a:r>
            <a:r>
              <a:rPr lang="en-US" sz="2800" dirty="0"/>
              <a:t> sought damages for a partial taking of land that occurred during a highway relocation. </a:t>
            </a:r>
            <a:r>
              <a:rPr lang="en-US" sz="2800" dirty="0" err="1"/>
              <a:t>Jantz</a:t>
            </a:r>
            <a:r>
              <a:rPr lang="en-US" sz="2800" dirty="0"/>
              <a:t> owned a bar and grill that abutted USH 41–45</a:t>
            </a:r>
          </a:p>
          <a:p>
            <a:pPr>
              <a:spcBef>
                <a:spcPts val="0"/>
              </a:spcBef>
              <a:buNone/>
            </a:pPr>
            <a:r>
              <a:rPr lang="en-US" sz="2800" dirty="0"/>
              <a:t>   and Maple Road in</a:t>
            </a:r>
          </a:p>
          <a:p>
            <a:pPr>
              <a:spcBef>
                <a:spcPts val="0"/>
              </a:spcBef>
              <a:buNone/>
            </a:pPr>
            <a:r>
              <a:rPr lang="en-US" sz="2800" dirty="0"/>
              <a:t>   Washington County.</a:t>
            </a:r>
          </a:p>
          <a:p>
            <a:pPr>
              <a:spcBef>
                <a:spcPts val="0"/>
              </a:spcBef>
              <a:buNone/>
            </a:pPr>
            <a:r>
              <a:rPr lang="en-US" sz="2800" dirty="0"/>
              <a:t>   </a:t>
            </a:r>
            <a:r>
              <a:rPr lang="en-US" sz="2800" dirty="0" err="1"/>
              <a:t>Jantz's</a:t>
            </a:r>
            <a:r>
              <a:rPr lang="en-US" sz="2800" dirty="0"/>
              <a:t> property had</a:t>
            </a:r>
          </a:p>
          <a:p>
            <a:pPr>
              <a:spcBef>
                <a:spcPts val="0"/>
              </a:spcBef>
              <a:buNone/>
            </a:pPr>
            <a:r>
              <a:rPr lang="en-US" sz="2800" dirty="0">
                <a:solidFill>
                  <a:srgbClr val="FF0000"/>
                </a:solidFill>
              </a:rPr>
              <a:t>   access </a:t>
            </a:r>
            <a:r>
              <a:rPr lang="en-US" sz="2800" dirty="0"/>
              <a:t>to Highway 41–45</a:t>
            </a:r>
          </a:p>
          <a:p>
            <a:pPr>
              <a:spcBef>
                <a:spcPts val="0"/>
              </a:spcBef>
              <a:buNone/>
            </a:pPr>
            <a:r>
              <a:rPr lang="en-US" sz="2800" dirty="0"/>
              <a:t>   </a:t>
            </a:r>
            <a:r>
              <a:rPr lang="en-US" sz="2800" dirty="0">
                <a:solidFill>
                  <a:srgbClr val="FF0000"/>
                </a:solidFill>
              </a:rPr>
              <a:t>only via Maple Road</a:t>
            </a:r>
            <a:r>
              <a:rPr lang="en-US" sz="2800" dirty="0"/>
              <a:t>.</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78283" y="3048000"/>
            <a:ext cx="3294794" cy="3503292"/>
          </a:xfrm>
          <a:prstGeom prst="rect">
            <a:avLst/>
          </a:prstGeom>
        </p:spPr>
      </p:pic>
    </p:spTree>
    <p:extLst>
      <p:ext uri="{BB962C8B-B14F-4D97-AF65-F5344CB8AC3E}">
        <p14:creationId xmlns:p14="http://schemas.microsoft.com/office/powerpoint/2010/main" val="1447416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err="1"/>
              <a:t>Jantz</a:t>
            </a:r>
            <a:r>
              <a:rPr lang="en-US" i="1" dirty="0"/>
              <a:t> </a:t>
            </a:r>
            <a:r>
              <a:rPr lang="en-US" dirty="0"/>
              <a:t>Project Described</a:t>
            </a:r>
          </a:p>
        </p:txBody>
      </p:sp>
      <p:sp>
        <p:nvSpPr>
          <p:cNvPr id="3" name="Content Placeholder 2"/>
          <p:cNvSpPr>
            <a:spLocks noGrp="1"/>
          </p:cNvSpPr>
          <p:nvPr>
            <p:ph idx="1"/>
          </p:nvPr>
        </p:nvSpPr>
        <p:spPr/>
        <p:txBody>
          <a:bodyPr>
            <a:normAutofit/>
          </a:bodyPr>
          <a:lstStyle/>
          <a:p>
            <a:pPr>
              <a:spcBef>
                <a:spcPts val="0"/>
              </a:spcBef>
              <a:buNone/>
            </a:pPr>
            <a:r>
              <a:rPr lang="en-US" dirty="0"/>
              <a:t>	</a:t>
            </a:r>
            <a:r>
              <a:rPr lang="en-US" sz="2600" dirty="0"/>
              <a:t>DOT acquired .38 acres of </a:t>
            </a:r>
            <a:r>
              <a:rPr lang="en-US" sz="2600" dirty="0" err="1"/>
              <a:t>Jantz's</a:t>
            </a:r>
            <a:r>
              <a:rPr lang="en-US" sz="2600" dirty="0"/>
              <a:t> land adjacent to Highway 41–45. </a:t>
            </a:r>
            <a:r>
              <a:rPr lang="en-US" sz="2600" dirty="0">
                <a:solidFill>
                  <a:srgbClr val="FF0000"/>
                </a:solidFill>
              </a:rPr>
              <a:t>The property taken did not include </a:t>
            </a:r>
            <a:r>
              <a:rPr lang="en-US" sz="2600" dirty="0" err="1">
                <a:solidFill>
                  <a:srgbClr val="FF0000"/>
                </a:solidFill>
              </a:rPr>
              <a:t>Jantz's</a:t>
            </a:r>
            <a:r>
              <a:rPr lang="en-US" sz="2600" dirty="0">
                <a:solidFill>
                  <a:srgbClr val="FF0000"/>
                </a:solidFill>
              </a:rPr>
              <a:t> point of access to the highway.  </a:t>
            </a:r>
            <a:r>
              <a:rPr lang="en-US" sz="2600" dirty="0"/>
              <a:t>The DOT built additional highway lanes on the strip of land acquired from </a:t>
            </a:r>
            <a:r>
              <a:rPr lang="en-US" sz="2600" dirty="0" err="1"/>
              <a:t>Jantz</a:t>
            </a:r>
            <a:r>
              <a:rPr lang="en-US" sz="2600" dirty="0"/>
              <a:t>. DOT also relocated Maple Road. </a:t>
            </a:r>
            <a:r>
              <a:rPr lang="en-US" sz="2600" u="sng" dirty="0" err="1">
                <a:solidFill>
                  <a:srgbClr val="FF0000"/>
                </a:solidFill>
              </a:rPr>
              <a:t>Jantz's</a:t>
            </a:r>
            <a:r>
              <a:rPr lang="en-US" sz="2600" u="sng" dirty="0">
                <a:solidFill>
                  <a:srgbClr val="FF0000"/>
                </a:solidFill>
              </a:rPr>
              <a:t> property maintained access to Highway 41–45 via Maple Road.</a:t>
            </a:r>
            <a:r>
              <a:rPr lang="en-US" sz="2600" dirty="0"/>
              <a:t> </a:t>
            </a:r>
            <a:r>
              <a:rPr lang="en-US" sz="2600" dirty="0" err="1"/>
              <a:t>Jantz</a:t>
            </a:r>
            <a:r>
              <a:rPr lang="en-US" sz="2600" dirty="0"/>
              <a:t> tried to persuade the court that the value of her bar and grill declined because the </a:t>
            </a:r>
            <a:r>
              <a:rPr lang="en-US" sz="2600" dirty="0">
                <a:solidFill>
                  <a:srgbClr val="FF0000"/>
                </a:solidFill>
              </a:rPr>
              <a:t>roadway relocation left her with circuitous access </a:t>
            </a:r>
            <a:r>
              <a:rPr lang="en-US" sz="2600" dirty="0"/>
              <a:t>to the highway.</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33007" y="4817978"/>
            <a:ext cx="1451113" cy="1463843"/>
          </a:xfrm>
          <a:prstGeom prst="rect">
            <a:avLst/>
          </a:prstGeom>
        </p:spPr>
      </p:pic>
    </p:spTree>
    <p:extLst>
      <p:ext uri="{BB962C8B-B14F-4D97-AF65-F5344CB8AC3E}">
        <p14:creationId xmlns:p14="http://schemas.microsoft.com/office/powerpoint/2010/main" val="3228962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118</a:t>
            </a:r>
            <a:r>
              <a:rPr lang="en-US" i="1" baseline="30000" dirty="0"/>
              <a:t>th</a:t>
            </a:r>
            <a:r>
              <a:rPr lang="en-US" i="1" dirty="0"/>
              <a:t> Street </a:t>
            </a:r>
            <a:r>
              <a:rPr lang="en-US" dirty="0"/>
              <a:t>court discusses </a:t>
            </a:r>
            <a:r>
              <a:rPr lang="en-US" i="1" dirty="0" err="1"/>
              <a:t>Jantz</a:t>
            </a:r>
            <a:r>
              <a:rPr lang="en-US" i="1" dirty="0"/>
              <a:t>, cont’d.</a:t>
            </a:r>
            <a:r>
              <a:rPr lang="en-US" dirty="0"/>
              <a:t>:</a:t>
            </a:r>
          </a:p>
        </p:txBody>
      </p:sp>
      <p:sp>
        <p:nvSpPr>
          <p:cNvPr id="3" name="Content Placeholder 2"/>
          <p:cNvSpPr>
            <a:spLocks noGrp="1"/>
          </p:cNvSpPr>
          <p:nvPr>
            <p:ph idx="1"/>
          </p:nvPr>
        </p:nvSpPr>
        <p:spPr/>
        <p:txBody>
          <a:bodyPr>
            <a:normAutofit/>
          </a:bodyPr>
          <a:lstStyle/>
          <a:p>
            <a:pPr>
              <a:buNone/>
            </a:pPr>
            <a:r>
              <a:rPr lang="en-US" dirty="0"/>
              <a:t>	</a:t>
            </a:r>
            <a:r>
              <a:rPr lang="en-US" sz="2600" dirty="0"/>
              <a:t>¶ 47. “On appeal, we upheld the circuit court's exclusion of […] evidence [that the circuity of access or change in grade reduced the value of </a:t>
            </a:r>
            <a:r>
              <a:rPr lang="en-US" sz="2600" dirty="0" err="1"/>
              <a:t>Jantz's</a:t>
            </a:r>
            <a:r>
              <a:rPr lang="en-US" sz="2600" dirty="0"/>
              <a:t> property]. We reasoned that </a:t>
            </a:r>
            <a:r>
              <a:rPr lang="en-US" sz="2600" dirty="0">
                <a:solidFill>
                  <a:srgbClr val="FF0000"/>
                </a:solidFill>
              </a:rPr>
              <a:t>the relocation of Maple Road was separate from the partial taking of land</a:t>
            </a:r>
            <a:r>
              <a:rPr lang="en-US" sz="2600" dirty="0"/>
              <a:t>. In other words, </a:t>
            </a:r>
            <a:r>
              <a:rPr lang="en-US" sz="2600" dirty="0">
                <a:solidFill>
                  <a:srgbClr val="FF0000"/>
                </a:solidFill>
              </a:rPr>
              <a:t>damages for the circuitous access to the relocated highway were not included in the compensation for the partial taking because those damages were not ‘a consequence of the taking of .38 acre of land</a:t>
            </a:r>
            <a:r>
              <a:rPr lang="en-US" sz="2600" dirty="0"/>
              <a:t>....’  ¶ 48  (citations omitted). </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71919" y="4835525"/>
            <a:ext cx="1905000" cy="1428750"/>
          </a:xfrm>
          <a:prstGeom prst="rect">
            <a:avLst/>
          </a:prstGeom>
        </p:spPr>
      </p:pic>
    </p:spTree>
    <p:extLst>
      <p:ext uri="{BB962C8B-B14F-4D97-AF65-F5344CB8AC3E}">
        <p14:creationId xmlns:p14="http://schemas.microsoft.com/office/powerpoint/2010/main" val="2348742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Taking Does Not Necessitate Compensation for Exercise of Police Power in Same Project</a:t>
            </a:r>
          </a:p>
        </p:txBody>
      </p:sp>
      <p:sp>
        <p:nvSpPr>
          <p:cNvPr id="3" name="Content Placeholder 2"/>
          <p:cNvSpPr>
            <a:spLocks noGrp="1"/>
          </p:cNvSpPr>
          <p:nvPr>
            <p:ph idx="1"/>
          </p:nvPr>
        </p:nvSpPr>
        <p:spPr/>
        <p:txBody>
          <a:bodyPr>
            <a:normAutofit/>
          </a:bodyPr>
          <a:lstStyle/>
          <a:p>
            <a:pPr>
              <a:buNone/>
            </a:pPr>
            <a:r>
              <a:rPr lang="en-US" dirty="0"/>
              <a:t>	</a:t>
            </a:r>
          </a:p>
          <a:p>
            <a:pPr>
              <a:buNone/>
            </a:pPr>
            <a:r>
              <a:rPr lang="en-US" dirty="0"/>
              <a:t>	“</a:t>
            </a:r>
            <a:r>
              <a:rPr lang="en-US" dirty="0">
                <a:solidFill>
                  <a:srgbClr val="FF0000"/>
                </a:solidFill>
              </a:rPr>
              <a:t>Even if the relocation of Maple Road and the partial taking </a:t>
            </a:r>
            <a:r>
              <a:rPr lang="en-US" dirty="0"/>
              <a:t>of </a:t>
            </a:r>
            <a:r>
              <a:rPr lang="en-US" dirty="0" err="1"/>
              <a:t>Jantz's</a:t>
            </a:r>
            <a:r>
              <a:rPr lang="en-US" dirty="0"/>
              <a:t> land were somehow ‘</a:t>
            </a:r>
            <a:r>
              <a:rPr lang="en-US" dirty="0">
                <a:solidFill>
                  <a:srgbClr val="FF0000"/>
                </a:solidFill>
              </a:rPr>
              <a:t>related to a single overall highway improvement purpose</a:t>
            </a:r>
            <a:r>
              <a:rPr lang="en-US" dirty="0"/>
              <a:t>,’ that fact </a:t>
            </a:r>
            <a:r>
              <a:rPr lang="en-US" dirty="0">
                <a:solidFill>
                  <a:srgbClr val="FF0000"/>
                </a:solidFill>
              </a:rPr>
              <a:t>would not transform the partial taking claim into a valid claim for damages based on the highway project's negative effect on </a:t>
            </a:r>
            <a:r>
              <a:rPr lang="en-US" dirty="0" err="1">
                <a:solidFill>
                  <a:srgbClr val="FF0000"/>
                </a:solidFill>
              </a:rPr>
              <a:t>Jantz's</a:t>
            </a:r>
            <a:r>
              <a:rPr lang="en-US" dirty="0">
                <a:solidFill>
                  <a:srgbClr val="FF0000"/>
                </a:solidFill>
              </a:rPr>
              <a:t> business</a:t>
            </a:r>
            <a:r>
              <a:rPr lang="en-US" dirty="0"/>
              <a:t>.” ¶ 48 (</a:t>
            </a:r>
            <a:r>
              <a:rPr lang="en-US" i="1" dirty="0"/>
              <a:t>118</a:t>
            </a:r>
            <a:r>
              <a:rPr lang="en-US" i="1" baseline="30000" dirty="0"/>
              <a:t>th</a:t>
            </a:r>
            <a:r>
              <a:rPr lang="en-US" i="1" dirty="0"/>
              <a:t> Street</a:t>
            </a:r>
            <a:r>
              <a:rPr lang="en-US" dirty="0"/>
              <a:t>). </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5334000"/>
            <a:ext cx="2228850" cy="1252614"/>
          </a:xfrm>
          <a:prstGeom prst="rect">
            <a:avLst/>
          </a:prstGeom>
        </p:spPr>
      </p:pic>
    </p:spTree>
    <p:extLst>
      <p:ext uri="{BB962C8B-B14F-4D97-AF65-F5344CB8AC3E}">
        <p14:creationId xmlns:p14="http://schemas.microsoft.com/office/powerpoint/2010/main" val="3667599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384" y="755822"/>
            <a:ext cx="10972800" cy="1143000"/>
          </a:xfrm>
        </p:spPr>
        <p:txBody>
          <a:bodyPr>
            <a:normAutofit fontScale="90000"/>
          </a:bodyPr>
          <a:lstStyle/>
          <a:p>
            <a:pPr lvl="1" algn="ctr" rtl="0">
              <a:spcBef>
                <a:spcPct val="0"/>
              </a:spcBef>
            </a:pPr>
            <a:r>
              <a:rPr lang="en-US" sz="2700" b="1" i="1" dirty="0" err="1"/>
              <a:t>Jantz</a:t>
            </a:r>
            <a:r>
              <a:rPr lang="en-US" sz="2700" b="1" i="1" dirty="0"/>
              <a:t> v. DOT</a:t>
            </a:r>
            <a:r>
              <a:rPr lang="en-US" sz="2700" b="1" dirty="0"/>
              <a:t>, </a:t>
            </a:r>
            <a:r>
              <a:rPr lang="en-US" sz="2700" dirty="0"/>
              <a:t>63</a:t>
            </a:r>
            <a:r>
              <a:rPr lang="en-US" sz="2700" b="1" dirty="0"/>
              <a:t> </a:t>
            </a:r>
            <a:r>
              <a:rPr lang="en-US" sz="2700" dirty="0"/>
              <a:t>Wis. 2d 404, 217 N.W.2d 266 (1974)</a:t>
            </a:r>
            <a:br>
              <a:rPr lang="en-US" sz="2700" dirty="0"/>
            </a:br>
            <a:r>
              <a:rPr lang="en-US" sz="2700" dirty="0"/>
              <a:t>Pre-project (1966)                            Post-project (2003)</a:t>
            </a:r>
            <a:br>
              <a:rPr lang="en-US" sz="1600" dirty="0"/>
            </a:br>
            <a:endParaRPr lang="en-US" dirty="0"/>
          </a:p>
        </p:txBody>
      </p:sp>
      <p:pic>
        <p:nvPicPr>
          <p:cNvPr id="4" name="Content Placeholder 3"/>
          <p:cNvPicPr>
            <a:picLocks noGrp="1"/>
          </p:cNvPicPr>
          <p:nvPr>
            <p:ph idx="1"/>
          </p:nvPr>
        </p:nvPicPr>
        <p:blipFill>
          <a:blip r:embed="rId2" cstate="print"/>
          <a:srcRect/>
          <a:stretch>
            <a:fillRect/>
          </a:stretch>
        </p:blipFill>
        <p:spPr bwMode="auto">
          <a:xfrm>
            <a:off x="1981201" y="1524001"/>
            <a:ext cx="3708699" cy="4525963"/>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6477000" y="1524000"/>
            <a:ext cx="3581400" cy="4495800"/>
          </a:xfrm>
          <a:prstGeom prst="rect">
            <a:avLst/>
          </a:prstGeom>
          <a:noFill/>
          <a:ln w="9525">
            <a:noFill/>
            <a:miter lim="800000"/>
            <a:headEnd/>
            <a:tailEnd/>
          </a:ln>
        </p:spPr>
      </p:pic>
    </p:spTree>
    <p:extLst>
      <p:ext uri="{BB962C8B-B14F-4D97-AF65-F5344CB8AC3E}">
        <p14:creationId xmlns:p14="http://schemas.microsoft.com/office/powerpoint/2010/main" val="2670759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t>
            </a:r>
            <a:r>
              <a:rPr lang="en-US" i="1" dirty="0"/>
              <a:t>118</a:t>
            </a:r>
            <a:r>
              <a:rPr lang="en-US" i="1" baseline="30000" dirty="0"/>
              <a:t>th</a:t>
            </a:r>
            <a:r>
              <a:rPr lang="en-US" i="1" dirty="0"/>
              <a:t> Street</a:t>
            </a:r>
            <a:r>
              <a:rPr lang="en-US" dirty="0"/>
              <a:t> court, having considered </a:t>
            </a:r>
            <a:r>
              <a:rPr lang="en-US" i="1" dirty="0" err="1"/>
              <a:t>Jantz</a:t>
            </a:r>
            <a:r>
              <a:rPr lang="en-US" dirty="0"/>
              <a:t>, and other cases…</a:t>
            </a:r>
          </a:p>
        </p:txBody>
      </p:sp>
      <p:sp>
        <p:nvSpPr>
          <p:cNvPr id="3" name="Content Placeholder 2"/>
          <p:cNvSpPr>
            <a:spLocks noGrp="1"/>
          </p:cNvSpPr>
          <p:nvPr>
            <p:ph idx="1"/>
          </p:nvPr>
        </p:nvSpPr>
        <p:spPr/>
        <p:txBody>
          <a:bodyPr>
            <a:normAutofit/>
          </a:bodyPr>
          <a:lstStyle/>
          <a:p>
            <a:pPr>
              <a:buNone/>
            </a:pPr>
            <a:r>
              <a:rPr lang="en-US" dirty="0"/>
              <a:t>	</a:t>
            </a:r>
          </a:p>
          <a:p>
            <a:pPr>
              <a:spcBef>
                <a:spcPts val="0"/>
              </a:spcBef>
              <a:buNone/>
            </a:pPr>
            <a:r>
              <a:rPr lang="en-US" dirty="0"/>
              <a:t>	“Here, the temporary limited easement provided the LLC with additional access to 74th Place, but </a:t>
            </a:r>
            <a:r>
              <a:rPr lang="en-US" dirty="0">
                <a:solidFill>
                  <a:srgbClr val="FF0000"/>
                </a:solidFill>
              </a:rPr>
              <a:t>the easement did not</a:t>
            </a:r>
          </a:p>
          <a:p>
            <a:pPr>
              <a:spcBef>
                <a:spcPts val="0"/>
              </a:spcBef>
              <a:buNone/>
            </a:pPr>
            <a:r>
              <a:rPr lang="en-US" dirty="0">
                <a:solidFill>
                  <a:srgbClr val="FF0000"/>
                </a:solidFill>
              </a:rPr>
              <a:t>	cause the LLC to lose direct access</a:t>
            </a:r>
          </a:p>
          <a:p>
            <a:pPr>
              <a:spcBef>
                <a:spcPts val="0"/>
              </a:spcBef>
              <a:buNone/>
            </a:pPr>
            <a:r>
              <a:rPr lang="en-US" dirty="0">
                <a:solidFill>
                  <a:srgbClr val="FF0000"/>
                </a:solidFill>
              </a:rPr>
              <a:t>    and proximity to</a:t>
            </a:r>
          </a:p>
          <a:p>
            <a:pPr>
              <a:spcBef>
                <a:spcPts val="0"/>
              </a:spcBef>
              <a:buNone/>
            </a:pPr>
            <a:r>
              <a:rPr lang="en-US" dirty="0">
                <a:solidFill>
                  <a:srgbClr val="FF0000"/>
                </a:solidFill>
              </a:rPr>
              <a:t>    118th Avenue.</a:t>
            </a:r>
            <a:r>
              <a:rPr lang="en-US" dirty="0"/>
              <a:t>” ¶ 36.</a:t>
            </a:r>
          </a:p>
          <a:p>
            <a:pPr>
              <a:buNone/>
            </a:pP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6781800" y="1676400"/>
            <a:ext cx="4800600" cy="4800600"/>
          </a:xfrm>
          <a:prstGeom prst="rect">
            <a:avLst/>
          </a:prstGeom>
          <a:noFill/>
          <a:ln>
            <a:noFill/>
          </a:ln>
        </p:spPr>
      </p:pic>
    </p:spTree>
    <p:extLst>
      <p:ext uri="{BB962C8B-B14F-4D97-AF65-F5344CB8AC3E}">
        <p14:creationId xmlns:p14="http://schemas.microsoft.com/office/powerpoint/2010/main" val="872497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118</a:t>
            </a:r>
            <a:r>
              <a:rPr lang="en-US" i="1" baseline="30000" dirty="0"/>
              <a:t>th</a:t>
            </a:r>
            <a:r>
              <a:rPr lang="en-US" i="1" dirty="0"/>
              <a:t> Street </a:t>
            </a:r>
            <a:r>
              <a:rPr lang="en-US" dirty="0"/>
              <a:t>court rejects application of </a:t>
            </a:r>
            <a:r>
              <a:rPr lang="en-US" i="1" dirty="0"/>
              <a:t>National Auto</a:t>
            </a:r>
          </a:p>
        </p:txBody>
      </p:sp>
      <p:sp>
        <p:nvSpPr>
          <p:cNvPr id="3" name="Content Placeholder 2"/>
          <p:cNvSpPr>
            <a:spLocks noGrp="1"/>
          </p:cNvSpPr>
          <p:nvPr>
            <p:ph idx="1"/>
          </p:nvPr>
        </p:nvSpPr>
        <p:spPr/>
        <p:txBody>
          <a:bodyPr>
            <a:normAutofit/>
          </a:bodyPr>
          <a:lstStyle/>
          <a:p>
            <a:pPr>
              <a:buNone/>
            </a:pPr>
            <a:r>
              <a:rPr lang="en-US" dirty="0"/>
              <a:t>	The court in </a:t>
            </a:r>
            <a:r>
              <a:rPr lang="en-US" i="1" dirty="0"/>
              <a:t>118</a:t>
            </a:r>
            <a:r>
              <a:rPr lang="en-US" i="1" baseline="30000" dirty="0"/>
              <a:t>th</a:t>
            </a:r>
            <a:r>
              <a:rPr lang="en-US" i="1" dirty="0"/>
              <a:t> Street </a:t>
            </a:r>
            <a:r>
              <a:rPr lang="en-US" dirty="0"/>
              <a:t>distinguished </a:t>
            </a:r>
            <a:r>
              <a:rPr lang="en-US" i="1" dirty="0"/>
              <a:t>National Auto </a:t>
            </a:r>
            <a:r>
              <a:rPr lang="en-US" i="1" dirty="0" err="1"/>
              <a:t>Truckstops</a:t>
            </a:r>
            <a:r>
              <a:rPr lang="en-US" i="1" dirty="0"/>
              <a:t>, Inc. v. DOT</a:t>
            </a:r>
            <a:r>
              <a:rPr lang="en-US" dirty="0"/>
              <a:t>, 2003 WI 95, 263 Wis. 2d 649, 665 N.W.2d 198, in which “the </a:t>
            </a:r>
            <a:r>
              <a:rPr lang="en-US" dirty="0" err="1"/>
              <a:t>truckstop's</a:t>
            </a:r>
            <a:r>
              <a:rPr lang="en-US" dirty="0"/>
              <a:t> strip of land, which contained </a:t>
            </a:r>
            <a:r>
              <a:rPr lang="en-US" dirty="0">
                <a:solidFill>
                  <a:srgbClr val="FF0000"/>
                </a:solidFill>
              </a:rPr>
              <a:t>the only points of direct access to the highway, was taken</a:t>
            </a:r>
            <a:r>
              <a:rPr lang="en-US" dirty="0"/>
              <a:t>. […] The DOT used eminent domain to acquire .27 acres from the </a:t>
            </a:r>
            <a:r>
              <a:rPr lang="en-US" dirty="0" err="1"/>
              <a:t>truckstop</a:t>
            </a:r>
            <a:r>
              <a:rPr lang="en-US" dirty="0"/>
              <a:t> to build a frontage road on the land taken and to widen the highway to four lanes.” ¶ 52. </a:t>
            </a:r>
          </a:p>
          <a:p>
            <a:pPr>
              <a:buNone/>
            </a:pPr>
            <a:endParaRPr lang="en-US" dirty="0"/>
          </a:p>
        </p:txBody>
      </p:sp>
    </p:spTree>
    <p:extLst>
      <p:ext uri="{BB962C8B-B14F-4D97-AF65-F5344CB8AC3E}">
        <p14:creationId xmlns:p14="http://schemas.microsoft.com/office/powerpoint/2010/main" val="3947355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Distinguishing </a:t>
            </a:r>
            <a:r>
              <a:rPr lang="en-US" i="1" dirty="0"/>
              <a:t>National Auto, </a:t>
            </a:r>
            <a:r>
              <a:rPr lang="en-US" dirty="0"/>
              <a:t>cont’d</a:t>
            </a:r>
          </a:p>
        </p:txBody>
      </p:sp>
      <p:sp>
        <p:nvSpPr>
          <p:cNvPr id="3" name="Content Placeholder 2"/>
          <p:cNvSpPr>
            <a:spLocks noGrp="1"/>
          </p:cNvSpPr>
          <p:nvPr>
            <p:ph idx="1"/>
          </p:nvPr>
        </p:nvSpPr>
        <p:spPr/>
        <p:txBody>
          <a:bodyPr>
            <a:normAutofit/>
          </a:bodyPr>
          <a:lstStyle/>
          <a:p>
            <a:pPr>
              <a:spcBef>
                <a:spcPts val="0"/>
              </a:spcBef>
              <a:buNone/>
            </a:pPr>
            <a:r>
              <a:rPr lang="en-US" dirty="0"/>
              <a:t>	“Central to the court's determination that the evidence [that the </a:t>
            </a:r>
            <a:r>
              <a:rPr lang="en-US" dirty="0" err="1"/>
              <a:t>truckstop</a:t>
            </a:r>
            <a:r>
              <a:rPr lang="en-US" dirty="0"/>
              <a:t> declined in value because of its loss of two points of direct access to the highway] was admissible, was the fact that </a:t>
            </a:r>
            <a:r>
              <a:rPr lang="en-US" dirty="0">
                <a:solidFill>
                  <a:srgbClr val="FF0000"/>
                </a:solidFill>
              </a:rPr>
              <a:t>the property taken</a:t>
            </a:r>
          </a:p>
          <a:p>
            <a:pPr>
              <a:spcBef>
                <a:spcPts val="0"/>
              </a:spcBef>
              <a:buNone/>
            </a:pPr>
            <a:r>
              <a:rPr lang="en-US" dirty="0">
                <a:solidFill>
                  <a:srgbClr val="FF0000"/>
                </a:solidFill>
              </a:rPr>
              <a:t>	contained the access points.” </a:t>
            </a:r>
            <a:r>
              <a:rPr lang="en-US" dirty="0"/>
              <a:t>¶ 53. </a:t>
            </a:r>
          </a:p>
          <a:p>
            <a:pPr>
              <a:buNone/>
            </a:pP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32093" y="3033585"/>
            <a:ext cx="3501892" cy="3078163"/>
          </a:xfrm>
          <a:prstGeom prst="rect">
            <a:avLst/>
          </a:prstGeom>
        </p:spPr>
      </p:pic>
    </p:spTree>
    <p:extLst>
      <p:ext uri="{BB962C8B-B14F-4D97-AF65-F5344CB8AC3E}">
        <p14:creationId xmlns:p14="http://schemas.microsoft.com/office/powerpoint/2010/main" val="216614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of why </a:t>
            </a:r>
            <a:r>
              <a:rPr lang="en-US" i="1" dirty="0"/>
              <a:t>National Auto </a:t>
            </a:r>
            <a:r>
              <a:rPr lang="en-US" dirty="0"/>
              <a:t>does not control in </a:t>
            </a:r>
            <a:r>
              <a:rPr lang="en-US" i="1" dirty="0"/>
              <a:t>118</a:t>
            </a:r>
            <a:r>
              <a:rPr lang="en-US" i="1" baseline="30000" dirty="0"/>
              <a:t>th</a:t>
            </a:r>
            <a:r>
              <a:rPr lang="en-US" i="1" dirty="0"/>
              <a:t> Street</a:t>
            </a:r>
            <a:r>
              <a:rPr lang="en-US" dirty="0"/>
              <a:t>:</a:t>
            </a:r>
          </a:p>
        </p:txBody>
      </p:sp>
      <p:sp>
        <p:nvSpPr>
          <p:cNvPr id="3" name="Content Placeholder 2"/>
          <p:cNvSpPr>
            <a:spLocks noGrp="1"/>
          </p:cNvSpPr>
          <p:nvPr>
            <p:ph idx="1"/>
          </p:nvPr>
        </p:nvSpPr>
        <p:spPr>
          <a:xfrm>
            <a:off x="1986481" y="1752601"/>
            <a:ext cx="8229600" cy="4525963"/>
          </a:xfrm>
        </p:spPr>
        <p:txBody>
          <a:bodyPr>
            <a:normAutofit/>
          </a:bodyPr>
          <a:lstStyle/>
          <a:p>
            <a:pPr>
              <a:buNone/>
            </a:pPr>
            <a:r>
              <a:rPr lang="en-US" dirty="0"/>
              <a:t> </a:t>
            </a:r>
          </a:p>
          <a:p>
            <a:pPr>
              <a:buNone/>
            </a:pPr>
            <a:r>
              <a:rPr lang="en-US" dirty="0"/>
              <a:t>	In </a:t>
            </a:r>
            <a:r>
              <a:rPr lang="en-US" i="1" dirty="0"/>
              <a:t>118</a:t>
            </a:r>
            <a:r>
              <a:rPr lang="en-US" i="1" baseline="30000" dirty="0"/>
              <a:t>th</a:t>
            </a:r>
            <a:r>
              <a:rPr lang="en-US" i="1" dirty="0"/>
              <a:t> Street</a:t>
            </a:r>
            <a:r>
              <a:rPr lang="en-US" dirty="0"/>
              <a:t>, “[u]</a:t>
            </a:r>
            <a:r>
              <a:rPr lang="en-US" dirty="0" err="1"/>
              <a:t>nlike</a:t>
            </a:r>
            <a:r>
              <a:rPr lang="en-US" dirty="0"/>
              <a:t> the taking in </a:t>
            </a:r>
            <a:r>
              <a:rPr lang="en-US" i="1" dirty="0"/>
              <a:t>National Auto </a:t>
            </a:r>
            <a:r>
              <a:rPr lang="en-US" i="1" dirty="0" err="1"/>
              <a:t>Truckstops</a:t>
            </a:r>
            <a:r>
              <a:rPr lang="en-US" i="1" dirty="0"/>
              <a:t>,</a:t>
            </a:r>
            <a:r>
              <a:rPr lang="en-US" dirty="0"/>
              <a:t> the </a:t>
            </a:r>
            <a:r>
              <a:rPr lang="en-US" dirty="0">
                <a:solidFill>
                  <a:srgbClr val="FF0000"/>
                </a:solidFill>
              </a:rPr>
              <a:t>temporary limited easement at issue did not cause the LLC to lose direct access and proximity to 118th Avenue</a:t>
            </a:r>
            <a:r>
              <a:rPr lang="en-US" dirty="0"/>
              <a:t>.” ¶ 55. </a:t>
            </a:r>
          </a:p>
        </p:txBody>
      </p:sp>
    </p:spTree>
    <p:extLst>
      <p:ext uri="{BB962C8B-B14F-4D97-AF65-F5344CB8AC3E}">
        <p14:creationId xmlns:p14="http://schemas.microsoft.com/office/powerpoint/2010/main" val="382884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aerial</a:t>
            </a:r>
          </a:p>
        </p:txBody>
      </p:sp>
      <p:pic>
        <p:nvPicPr>
          <p:cNvPr id="1026"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2598665" y="1600201"/>
            <a:ext cx="6994670" cy="4525963"/>
          </a:xfrm>
          <a:prstGeom prst="rect">
            <a:avLst/>
          </a:prstGeom>
          <a:noFill/>
          <a:ln w="9525">
            <a:noFill/>
            <a:miter lim="800000"/>
            <a:headEnd/>
            <a:tailEnd/>
          </a:ln>
        </p:spPr>
      </p:pic>
    </p:spTree>
    <p:extLst>
      <p:ext uri="{BB962C8B-B14F-4D97-AF65-F5344CB8AC3E}">
        <p14:creationId xmlns:p14="http://schemas.microsoft.com/office/powerpoint/2010/main" val="2089533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a:t>	</a:t>
            </a:r>
          </a:p>
          <a:p>
            <a:pPr>
              <a:buNone/>
            </a:pPr>
            <a:endParaRPr lang="en-US" dirty="0"/>
          </a:p>
          <a:p>
            <a:pPr>
              <a:buNone/>
            </a:pPr>
            <a:r>
              <a:rPr lang="en-US" dirty="0"/>
              <a:t>	“[D]</a:t>
            </a:r>
            <a:r>
              <a:rPr lang="en-US" dirty="0" err="1"/>
              <a:t>amages</a:t>
            </a:r>
            <a:r>
              <a:rPr lang="en-US" dirty="0"/>
              <a:t> for a partial taking </a:t>
            </a:r>
            <a:r>
              <a:rPr lang="en-US" dirty="0">
                <a:solidFill>
                  <a:srgbClr val="FF0000"/>
                </a:solidFill>
              </a:rPr>
              <a:t>cannot include damages for the impact caused by loss of access to a highway if the loss of access resulted from the relocation of the highway</a:t>
            </a:r>
            <a:r>
              <a:rPr lang="en-US" dirty="0"/>
              <a:t>, rather than from the taking.” ¶ 57. </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10286" y="274639"/>
            <a:ext cx="5371428" cy="1333333"/>
          </a:xfrm>
          <a:prstGeom prst="rect">
            <a:avLst/>
          </a:prstGeom>
        </p:spPr>
      </p:pic>
    </p:spTree>
    <p:extLst>
      <p:ext uri="{BB962C8B-B14F-4D97-AF65-F5344CB8AC3E}">
        <p14:creationId xmlns:p14="http://schemas.microsoft.com/office/powerpoint/2010/main" val="2298217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Police power   or   Eminent domain </a:t>
            </a:r>
            <a:br>
              <a:rPr lang="en-US" dirty="0"/>
            </a:br>
            <a:r>
              <a:rPr lang="en-US" dirty="0"/>
              <a:t>or Both?</a:t>
            </a:r>
          </a:p>
        </p:txBody>
      </p:sp>
      <p:pic>
        <p:nvPicPr>
          <p:cNvPr id="1028" name="Picture 4" descr="C:\Users\DOTK5B\AppData\Local\Microsoft\Windows\Temporary Internet Files\Content.IE5\5X471OFS\illustration-Fork-in-the-road-decisions-300x241[1].jpg"/>
          <p:cNvPicPr>
            <a:picLocks noChangeAspect="1" noChangeArrowheads="1"/>
          </p:cNvPicPr>
          <p:nvPr/>
        </p:nvPicPr>
        <p:blipFill>
          <a:blip r:embed="rId2" cstate="print"/>
          <a:srcRect/>
          <a:stretch>
            <a:fillRect/>
          </a:stretch>
        </p:blipFill>
        <p:spPr bwMode="auto">
          <a:xfrm>
            <a:off x="4038600" y="1776222"/>
            <a:ext cx="4144205" cy="3329178"/>
          </a:xfrm>
          <a:prstGeom prst="rect">
            <a:avLst/>
          </a:prstGeom>
          <a:noFill/>
        </p:spPr>
      </p:pic>
    </p:spTree>
    <p:extLst>
      <p:ext uri="{BB962C8B-B14F-4D97-AF65-F5344CB8AC3E}">
        <p14:creationId xmlns:p14="http://schemas.microsoft.com/office/powerpoint/2010/main" val="3488450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Key Points</a:t>
            </a:r>
          </a:p>
        </p:txBody>
      </p:sp>
      <p:sp>
        <p:nvSpPr>
          <p:cNvPr id="3" name="Content Placeholder 2"/>
          <p:cNvSpPr>
            <a:spLocks noGrp="1"/>
          </p:cNvSpPr>
          <p:nvPr>
            <p:ph idx="1"/>
          </p:nvPr>
        </p:nvSpPr>
        <p:spPr/>
        <p:txBody>
          <a:bodyPr>
            <a:normAutofit/>
          </a:bodyPr>
          <a:lstStyle/>
          <a:p>
            <a:pPr>
              <a:buNone/>
            </a:pPr>
            <a:r>
              <a:rPr lang="en-US" dirty="0"/>
              <a:t>	1. Relocation of a highway is not compensable (citing </a:t>
            </a:r>
            <a:r>
              <a:rPr lang="en-US" i="1" dirty="0"/>
              <a:t>Chicago &amp; N.W. Ry. Co. </a:t>
            </a:r>
            <a:r>
              <a:rPr lang="en-US" dirty="0"/>
              <a:t>(1922) and other cases in support).</a:t>
            </a:r>
          </a:p>
          <a:p>
            <a:pPr>
              <a:buNone/>
            </a:pPr>
            <a:r>
              <a:rPr lang="en-US" dirty="0"/>
              <a:t>	2. Police power (</a:t>
            </a:r>
            <a:r>
              <a:rPr lang="en-US" dirty="0" err="1"/>
              <a:t>noncompensable</a:t>
            </a:r>
            <a:r>
              <a:rPr lang="en-US" dirty="0"/>
              <a:t> except in rare cases) can be  exercised in same project as takings under eminent domain (citing </a:t>
            </a:r>
            <a:r>
              <a:rPr lang="en-US" i="1" dirty="0" err="1"/>
              <a:t>Jantz</a:t>
            </a:r>
            <a:r>
              <a:rPr lang="en-US" dirty="0"/>
              <a:t> and other cases in support).</a:t>
            </a:r>
          </a:p>
          <a:p>
            <a:pPr>
              <a:buNone/>
            </a:pPr>
            <a:r>
              <a:rPr lang="en-US" dirty="0"/>
              <a:t>	</a:t>
            </a:r>
          </a:p>
          <a:p>
            <a:pPr>
              <a:buNone/>
            </a:pPr>
            <a:endParaRPr lang="en-US" dirty="0"/>
          </a:p>
        </p:txBody>
      </p:sp>
      <p:pic>
        <p:nvPicPr>
          <p:cNvPr id="4098" name="Picture 2" descr="C:\Users\DOTK5B\AppData\Local\Microsoft\Windows\Temporary Internet Files\Content.IE5\T0HPK4PK\old-key-illustration[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56685" y="533400"/>
            <a:ext cx="1349367" cy="1037806"/>
          </a:xfrm>
          <a:prstGeom prst="rect">
            <a:avLst/>
          </a:prstGeom>
          <a:noFill/>
        </p:spPr>
      </p:pic>
      <p:pic>
        <p:nvPicPr>
          <p:cNvPr id="4099" name="Picture 3" descr="C:\Users\DOTK5B\AppData\Local\Microsoft\Windows\Temporary Internet Files\Content.IE5\HSUG6Z3B\key-7364-large[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0989" y="540239"/>
            <a:ext cx="914400" cy="1045464"/>
          </a:xfrm>
          <a:prstGeom prst="rect">
            <a:avLst/>
          </a:prstGeom>
          <a:noFill/>
        </p:spPr>
      </p:pic>
    </p:spTree>
    <p:extLst>
      <p:ext uri="{BB962C8B-B14F-4D97-AF65-F5344CB8AC3E}">
        <p14:creationId xmlns:p14="http://schemas.microsoft.com/office/powerpoint/2010/main" val="3094589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 cont’d.</a:t>
            </a:r>
          </a:p>
        </p:txBody>
      </p:sp>
      <p:sp>
        <p:nvSpPr>
          <p:cNvPr id="3" name="Content Placeholder 2"/>
          <p:cNvSpPr>
            <a:spLocks noGrp="1"/>
          </p:cNvSpPr>
          <p:nvPr>
            <p:ph idx="1"/>
          </p:nvPr>
        </p:nvSpPr>
        <p:spPr/>
        <p:txBody>
          <a:bodyPr>
            <a:normAutofit fontScale="92500" lnSpcReduction="10000"/>
          </a:bodyPr>
          <a:lstStyle/>
          <a:p>
            <a:pPr>
              <a:buNone/>
            </a:pPr>
            <a:r>
              <a:rPr lang="en-US" dirty="0"/>
              <a:t>	3. If a taking does not “cause” the change in access,  compensation does not properly include damages for diminution in value based on that change in access: </a:t>
            </a:r>
          </a:p>
          <a:p>
            <a:pPr>
              <a:buNone/>
            </a:pPr>
            <a:r>
              <a:rPr lang="en-US" dirty="0"/>
              <a:t>	“The </a:t>
            </a:r>
            <a:r>
              <a:rPr lang="en-US" u="sng" dirty="0"/>
              <a:t>temporary limited easement </a:t>
            </a:r>
            <a:r>
              <a:rPr lang="en-US" dirty="0"/>
              <a:t>at issue </a:t>
            </a:r>
            <a:r>
              <a:rPr lang="en-US" u="sng" dirty="0"/>
              <a:t>did not cause the relocation of 118th Avenue nor did the LLC lose direct access and proximity to 118th Avenue because of the easement</a:t>
            </a:r>
            <a:r>
              <a:rPr lang="en-US" dirty="0"/>
              <a:t>. Therefore, compensation due for this temporary limited easement does not properly include damages for the commercial property's diminution in value based on its lost direct access and proximity to 118th Avenue, which resulted from the relocation of 118th Avenue.” ¶ 55. </a:t>
            </a:r>
          </a:p>
        </p:txBody>
      </p:sp>
      <p:pic>
        <p:nvPicPr>
          <p:cNvPr id="5122" name="Picture 2" descr="C:\Users\DOTK5B\AppData\Local\Microsoft\Windows\Temporary Internet Files\Content.IE5\HSUG6Z3B\key-7364-large[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5829300" y="685546"/>
            <a:ext cx="533400" cy="609854"/>
          </a:xfrm>
          <a:prstGeom prst="rect">
            <a:avLst/>
          </a:prstGeom>
          <a:noFill/>
        </p:spPr>
      </p:pic>
    </p:spTree>
    <p:extLst>
      <p:ext uri="{BB962C8B-B14F-4D97-AF65-F5344CB8AC3E}">
        <p14:creationId xmlns:p14="http://schemas.microsoft.com/office/powerpoint/2010/main" val="1525503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solidFill>
              </a:rPr>
              <a:t>Facts:</a:t>
            </a:r>
          </a:p>
          <a:p>
            <a:pPr lvl="1"/>
            <a:r>
              <a:rPr lang="en-US" dirty="0">
                <a:solidFill>
                  <a:schemeClr val="bg1"/>
                </a:solidFill>
              </a:rPr>
              <a:t>DOT eliminated Hoffer’s direct driveway connection with STH 19, a controlled access highway</a:t>
            </a:r>
          </a:p>
          <a:p>
            <a:pPr lvl="1"/>
            <a:r>
              <a:rPr lang="en-US" dirty="0">
                <a:solidFill>
                  <a:schemeClr val="bg1"/>
                </a:solidFill>
              </a:rPr>
              <a:t>DOT acquired .72 acres of Hoffer’s land to extend </a:t>
            </a:r>
            <a:r>
              <a:rPr lang="en-US" dirty="0" err="1">
                <a:solidFill>
                  <a:schemeClr val="bg1"/>
                </a:solidFill>
              </a:rPr>
              <a:t>Frohling</a:t>
            </a:r>
            <a:r>
              <a:rPr lang="en-US" dirty="0">
                <a:solidFill>
                  <a:schemeClr val="bg1"/>
                </a:solidFill>
              </a:rPr>
              <a:t> Lane to provide  Hoffer’s property alternate access. Hoffer did not challenge the award as it related to the .72 acres taken.</a:t>
            </a:r>
          </a:p>
          <a:p>
            <a:pPr lvl="1"/>
            <a:r>
              <a:rPr lang="en-US" dirty="0">
                <a:solidFill>
                  <a:schemeClr val="bg1"/>
                </a:solidFill>
              </a:rPr>
              <a:t>Hoffer argued that there should be a jury determination as to whether the alternate access was reasonable, and also to the extent of damages resulting from closing of the direct access to STH 19.</a:t>
            </a:r>
          </a:p>
        </p:txBody>
      </p:sp>
      <p:sp>
        <p:nvSpPr>
          <p:cNvPr id="3" name="Title 2"/>
          <p:cNvSpPr>
            <a:spLocks noGrp="1"/>
          </p:cNvSpPr>
          <p:nvPr>
            <p:ph type="title"/>
          </p:nvPr>
        </p:nvSpPr>
        <p:spPr/>
        <p:txBody>
          <a:bodyPr>
            <a:normAutofit fontScale="90000"/>
          </a:bodyPr>
          <a:lstStyle/>
          <a:p>
            <a:r>
              <a:rPr lang="en-US" dirty="0">
                <a:solidFill>
                  <a:schemeClr val="bg1"/>
                </a:solidFill>
              </a:rPr>
              <a:t>Hoffer Properties, LLC v. Wisconsin Department of Transportation</a:t>
            </a:r>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B1E545E-887E-4998-A589-57452551ED61}" type="slidenum">
              <a:rPr lang="en-US" smtClean="0">
                <a:solidFill>
                  <a:srgbClr val="FFFFFF"/>
                </a:solidFill>
              </a:rPr>
              <a:pPr fontAlgn="base">
                <a:spcBef>
                  <a:spcPct val="0"/>
                </a:spcBef>
                <a:spcAft>
                  <a:spcPct val="0"/>
                </a:spcAft>
                <a:defRPr/>
              </a:pPr>
              <a:t>34</a:t>
            </a:fld>
            <a:endParaRPr lang="en-US" dirty="0">
              <a:solidFill>
                <a:srgbClr val="FFFFFF"/>
              </a:solidFill>
            </a:endParaRPr>
          </a:p>
        </p:txBody>
      </p:sp>
    </p:spTree>
    <p:extLst>
      <p:ext uri="{BB962C8B-B14F-4D97-AF65-F5344CB8AC3E}">
        <p14:creationId xmlns:p14="http://schemas.microsoft.com/office/powerpoint/2010/main" val="3704282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solidFill>
              </a:rPr>
              <a:t>Holding</a:t>
            </a:r>
          </a:p>
          <a:p>
            <a:pPr lvl="1"/>
            <a:r>
              <a:rPr lang="en-US" dirty="0">
                <a:solidFill>
                  <a:schemeClr val="bg1"/>
                </a:solidFill>
              </a:rPr>
              <a:t>Wis. Stat. § 84.25(3) authorized DOT to change Hoffer’s access to STH 19 in whatever way it deems “necessary or desirable.”</a:t>
            </a:r>
          </a:p>
          <a:p>
            <a:pPr lvl="2"/>
            <a:r>
              <a:rPr lang="en-US" dirty="0">
                <a:solidFill>
                  <a:schemeClr val="bg1"/>
                </a:solidFill>
              </a:rPr>
              <a:t>Exercise of the police power not compensable under Wis. Stat. § 32.09 as long as alternate access is given that “does not deprive the abutting owner of all or substantially all beneficial use of the property.”</a:t>
            </a:r>
          </a:p>
          <a:p>
            <a:pPr lvl="1"/>
            <a:r>
              <a:rPr lang="en-US" dirty="0">
                <a:solidFill>
                  <a:schemeClr val="bg1"/>
                </a:solidFill>
              </a:rPr>
              <a:t>When DOT changes an abutting property owner’s access to a controlled-access highway but other access exists, “the abutting property owner is precluded from compensation pursuant to Wis. Stat. § 32.09(6)(b) as a matter of law”</a:t>
            </a:r>
          </a:p>
          <a:p>
            <a:pPr lvl="1"/>
            <a:r>
              <a:rPr lang="en-US" dirty="0">
                <a:solidFill>
                  <a:schemeClr val="bg1"/>
                </a:solidFill>
              </a:rPr>
              <a:t>No jury determination of reasonableness is required.</a:t>
            </a:r>
          </a:p>
        </p:txBody>
      </p:sp>
      <p:sp>
        <p:nvSpPr>
          <p:cNvPr id="3" name="Title 2"/>
          <p:cNvSpPr>
            <a:spLocks noGrp="1"/>
          </p:cNvSpPr>
          <p:nvPr>
            <p:ph type="title"/>
          </p:nvPr>
        </p:nvSpPr>
        <p:spPr/>
        <p:txBody>
          <a:bodyPr>
            <a:normAutofit fontScale="90000"/>
          </a:bodyPr>
          <a:lstStyle/>
          <a:p>
            <a:r>
              <a:rPr lang="en-US" dirty="0">
                <a:solidFill>
                  <a:schemeClr val="bg1"/>
                </a:solidFill>
              </a:rPr>
              <a:t>Hoffer Properties, LLC v. Wisconsin Department of Transportation</a:t>
            </a:r>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B1E545E-887E-4998-A589-57452551ED61}" type="slidenum">
              <a:rPr lang="en-US" smtClean="0">
                <a:solidFill>
                  <a:srgbClr val="FFFFFF"/>
                </a:solidFill>
              </a:rPr>
              <a:pPr fontAlgn="base">
                <a:spcBef>
                  <a:spcPct val="0"/>
                </a:spcBef>
                <a:spcAft>
                  <a:spcPct val="0"/>
                </a:spcAft>
                <a:defRPr/>
              </a:pPr>
              <a:t>35</a:t>
            </a:fld>
            <a:endParaRPr lang="en-US" dirty="0">
              <a:solidFill>
                <a:srgbClr val="FFFFFF"/>
              </a:solidFill>
            </a:endParaRPr>
          </a:p>
        </p:txBody>
      </p:sp>
    </p:spTree>
    <p:extLst>
      <p:ext uri="{BB962C8B-B14F-4D97-AF65-F5344CB8AC3E}">
        <p14:creationId xmlns:p14="http://schemas.microsoft.com/office/powerpoint/2010/main" val="1672171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solidFill>
              </a:rPr>
              <a:t>“After a valid controlled-access designation has been made, however, DOT may change an abutting owner’s access to the highway without compensation, pursuant to Wis. Stat. § 84.25(3), in whatever way it ‘deems necessary and desirable’ as long as it provides other access that does not deprive the abutting owner of all or substantially all beneficial use of the property.”</a:t>
            </a:r>
          </a:p>
          <a:p>
            <a:r>
              <a:rPr lang="en-US" dirty="0">
                <a:solidFill>
                  <a:schemeClr val="bg1"/>
                </a:solidFill>
              </a:rPr>
              <a:t>The lead opinion of 3 justices suggests any claim would be through inverse condemnation and must meet that standard for a regulatory taking.</a:t>
            </a:r>
          </a:p>
        </p:txBody>
      </p:sp>
      <p:sp>
        <p:nvSpPr>
          <p:cNvPr id="3" name="Title 2"/>
          <p:cNvSpPr>
            <a:spLocks noGrp="1"/>
          </p:cNvSpPr>
          <p:nvPr>
            <p:ph type="title"/>
          </p:nvPr>
        </p:nvSpPr>
        <p:spPr/>
        <p:txBody>
          <a:bodyPr/>
          <a:lstStyle/>
          <a:p>
            <a:r>
              <a:rPr lang="en-US" dirty="0">
                <a:solidFill>
                  <a:schemeClr val="bg1"/>
                </a:solidFill>
              </a:rPr>
              <a:t>Hoffer Properties, LLC</a:t>
            </a:r>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B1E545E-887E-4998-A589-57452551ED61}" type="slidenum">
              <a:rPr lang="en-US" smtClean="0">
                <a:solidFill>
                  <a:srgbClr val="FFFFFF"/>
                </a:solidFill>
              </a:rPr>
              <a:pPr fontAlgn="base">
                <a:spcBef>
                  <a:spcPct val="0"/>
                </a:spcBef>
                <a:spcAft>
                  <a:spcPct val="0"/>
                </a:spcAft>
                <a:defRPr/>
              </a:pPr>
              <a:t>36</a:t>
            </a:fld>
            <a:endParaRPr lang="en-US" dirty="0">
              <a:solidFill>
                <a:srgbClr val="FFFFFF"/>
              </a:solidFill>
            </a:endParaRPr>
          </a:p>
        </p:txBody>
      </p:sp>
    </p:spTree>
    <p:extLst>
      <p:ext uri="{BB962C8B-B14F-4D97-AF65-F5344CB8AC3E}">
        <p14:creationId xmlns:p14="http://schemas.microsoft.com/office/powerpoint/2010/main" val="2603455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solidFill>
              </a:rPr>
              <a:t>“Hoffer mistakenly styles its argument upon eminent domain when in actuality it prosecutes a separate and distinct claim based upon a challenge to DOT’s exercise of the police power.”</a:t>
            </a:r>
          </a:p>
          <a:p>
            <a:r>
              <a:rPr lang="en-US" dirty="0">
                <a:solidFill>
                  <a:schemeClr val="bg1"/>
                </a:solidFill>
              </a:rPr>
              <a:t>“Two separate acts occurred . . .”</a:t>
            </a:r>
          </a:p>
          <a:p>
            <a:r>
              <a:rPr lang="en-US" dirty="0">
                <a:solidFill>
                  <a:schemeClr val="bg1"/>
                </a:solidFill>
              </a:rPr>
              <a:t>“separately exercised its power of eminent domain”</a:t>
            </a:r>
          </a:p>
          <a:p>
            <a:endParaRPr lang="en-US" dirty="0">
              <a:solidFill>
                <a:schemeClr val="bg1"/>
              </a:solidFill>
            </a:endParaRPr>
          </a:p>
        </p:txBody>
      </p:sp>
      <p:sp>
        <p:nvSpPr>
          <p:cNvPr id="3" name="Title 2"/>
          <p:cNvSpPr>
            <a:spLocks noGrp="1"/>
          </p:cNvSpPr>
          <p:nvPr>
            <p:ph type="title"/>
          </p:nvPr>
        </p:nvSpPr>
        <p:spPr/>
        <p:txBody>
          <a:bodyPr>
            <a:normAutofit/>
          </a:bodyPr>
          <a:lstStyle/>
          <a:p>
            <a:r>
              <a:rPr lang="en-US" dirty="0">
                <a:solidFill>
                  <a:schemeClr val="bg1"/>
                </a:solidFill>
              </a:rPr>
              <a:t>Hoffer Properties, LLC</a:t>
            </a:r>
            <a:br>
              <a:rPr lang="en-US" dirty="0">
                <a:solidFill>
                  <a:schemeClr val="bg1"/>
                </a:solidFill>
              </a:rPr>
            </a:br>
            <a:r>
              <a:rPr lang="en-US" sz="2700" dirty="0">
                <a:solidFill>
                  <a:schemeClr val="bg1"/>
                </a:solidFill>
              </a:rPr>
              <a:t>Separate and Distinct Actions</a:t>
            </a:r>
            <a:endParaRPr lang="en-US" sz="2700"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B1E545E-887E-4998-A589-57452551ED61}" type="slidenum">
              <a:rPr lang="en-US" smtClean="0">
                <a:solidFill>
                  <a:srgbClr val="FFFFFF"/>
                </a:solidFill>
              </a:rPr>
              <a:pPr fontAlgn="base">
                <a:spcBef>
                  <a:spcPct val="0"/>
                </a:spcBef>
                <a:spcAft>
                  <a:spcPct val="0"/>
                </a:spcAft>
                <a:defRPr/>
              </a:pPr>
              <a:t>37</a:t>
            </a:fld>
            <a:endParaRPr lang="en-US" dirty="0">
              <a:solidFill>
                <a:srgbClr val="FFFFFF"/>
              </a:solidFill>
            </a:endParaRPr>
          </a:p>
        </p:txBody>
      </p:sp>
    </p:spTree>
    <p:extLst>
      <p:ext uri="{BB962C8B-B14F-4D97-AF65-F5344CB8AC3E}">
        <p14:creationId xmlns:p14="http://schemas.microsoft.com/office/powerpoint/2010/main" val="667474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solidFill>
              </a:rPr>
              <a:t>Take away: It is important for the DOT to ensure the separate and distinct acts</a:t>
            </a:r>
          </a:p>
          <a:p>
            <a:pPr lvl="1"/>
            <a:r>
              <a:rPr lang="en-US" dirty="0">
                <a:solidFill>
                  <a:schemeClr val="bg1"/>
                </a:solidFill>
              </a:rPr>
              <a:t>Police power </a:t>
            </a:r>
          </a:p>
          <a:p>
            <a:pPr lvl="1"/>
            <a:r>
              <a:rPr lang="en-US" dirty="0">
                <a:solidFill>
                  <a:schemeClr val="bg1"/>
                </a:solidFill>
              </a:rPr>
              <a:t>Taking of property rights by eminent domain</a:t>
            </a:r>
          </a:p>
          <a:p>
            <a:r>
              <a:rPr lang="en-US" dirty="0">
                <a:solidFill>
                  <a:schemeClr val="bg1"/>
                </a:solidFill>
              </a:rPr>
              <a:t>Clearly establish the separate actions</a:t>
            </a:r>
          </a:p>
          <a:p>
            <a:pPr lvl="1"/>
            <a:r>
              <a:rPr lang="en-US" dirty="0">
                <a:solidFill>
                  <a:schemeClr val="bg1"/>
                </a:solidFill>
              </a:rPr>
              <a:t>Through clear communication</a:t>
            </a:r>
          </a:p>
          <a:p>
            <a:pPr lvl="1"/>
            <a:r>
              <a:rPr lang="en-US" dirty="0">
                <a:solidFill>
                  <a:schemeClr val="bg1"/>
                </a:solidFill>
              </a:rPr>
              <a:t>Through documentation that establishes the separate and distinct acts</a:t>
            </a:r>
          </a:p>
          <a:p>
            <a:endParaRPr lang="en-US" dirty="0">
              <a:solidFill>
                <a:schemeClr val="bg1"/>
              </a:solidFill>
            </a:endParaRPr>
          </a:p>
        </p:txBody>
      </p:sp>
      <p:sp>
        <p:nvSpPr>
          <p:cNvPr id="3" name="Title 2"/>
          <p:cNvSpPr>
            <a:spLocks noGrp="1"/>
          </p:cNvSpPr>
          <p:nvPr>
            <p:ph type="title"/>
          </p:nvPr>
        </p:nvSpPr>
        <p:spPr/>
        <p:txBody>
          <a:bodyPr>
            <a:normAutofit/>
          </a:bodyPr>
          <a:lstStyle/>
          <a:p>
            <a:r>
              <a:rPr lang="en-US" dirty="0">
                <a:solidFill>
                  <a:schemeClr val="bg1"/>
                </a:solidFill>
              </a:rPr>
              <a:t>Hoffer Properties, LLC</a:t>
            </a:r>
            <a:br>
              <a:rPr lang="en-US" dirty="0">
                <a:solidFill>
                  <a:schemeClr val="bg1"/>
                </a:solidFill>
              </a:rPr>
            </a:br>
            <a:r>
              <a:rPr lang="en-US" sz="2700" dirty="0">
                <a:solidFill>
                  <a:schemeClr val="bg1"/>
                </a:solidFill>
              </a:rPr>
              <a:t>Separate and Distinct Actions</a:t>
            </a:r>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B1E545E-887E-4998-A589-57452551ED61}" type="slidenum">
              <a:rPr lang="en-US" smtClean="0">
                <a:solidFill>
                  <a:srgbClr val="FFFFFF"/>
                </a:solidFill>
              </a:rPr>
              <a:pPr fontAlgn="base">
                <a:spcBef>
                  <a:spcPct val="0"/>
                </a:spcBef>
                <a:spcAft>
                  <a:spcPct val="0"/>
                </a:spcAft>
                <a:defRPr/>
              </a:pPr>
              <a:t>38</a:t>
            </a:fld>
            <a:endParaRPr lang="en-US" dirty="0">
              <a:solidFill>
                <a:srgbClr val="FFFFFF"/>
              </a:solidFill>
            </a:endParaRPr>
          </a:p>
        </p:txBody>
      </p:sp>
    </p:spTree>
    <p:extLst>
      <p:ext uri="{BB962C8B-B14F-4D97-AF65-F5344CB8AC3E}">
        <p14:creationId xmlns:p14="http://schemas.microsoft.com/office/powerpoint/2010/main" val="3166451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solidFill>
              </a:rPr>
              <a:t>The Court is careful in limiting the language of the decision to police power actions under Wis. Stat. § 84.25 </a:t>
            </a:r>
          </a:p>
        </p:txBody>
      </p:sp>
      <p:sp>
        <p:nvSpPr>
          <p:cNvPr id="3" name="Title 2"/>
          <p:cNvSpPr>
            <a:spLocks noGrp="1"/>
          </p:cNvSpPr>
          <p:nvPr>
            <p:ph type="title"/>
          </p:nvPr>
        </p:nvSpPr>
        <p:spPr/>
        <p:txBody>
          <a:bodyPr>
            <a:normAutofit/>
          </a:bodyPr>
          <a:lstStyle/>
          <a:p>
            <a:r>
              <a:rPr lang="en-US" dirty="0">
                <a:solidFill>
                  <a:schemeClr val="bg1"/>
                </a:solidFill>
              </a:rPr>
              <a:t>Hoffer Properties, LLC</a:t>
            </a:r>
            <a:br>
              <a:rPr lang="en-US" dirty="0">
                <a:solidFill>
                  <a:schemeClr val="bg1"/>
                </a:solidFill>
              </a:rPr>
            </a:br>
            <a:r>
              <a:rPr lang="en-US" sz="2700" dirty="0">
                <a:solidFill>
                  <a:schemeClr val="bg1"/>
                </a:solidFill>
              </a:rPr>
              <a:t>Some questions are left unanswered</a:t>
            </a:r>
            <a:endParaRPr lang="en-US" sz="2700"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B1E545E-887E-4998-A589-57452551ED61}" type="slidenum">
              <a:rPr lang="en-US" smtClean="0">
                <a:solidFill>
                  <a:srgbClr val="FFFFFF"/>
                </a:solidFill>
              </a:rPr>
              <a:pPr fontAlgn="base">
                <a:spcBef>
                  <a:spcPct val="0"/>
                </a:spcBef>
                <a:spcAft>
                  <a:spcPct val="0"/>
                </a:spcAft>
                <a:defRPr/>
              </a:pPr>
              <a:t>39</a:t>
            </a:fld>
            <a:endParaRPr lang="en-US" dirty="0">
              <a:solidFill>
                <a:srgbClr val="FFFFFF"/>
              </a:solidFill>
            </a:endParaRPr>
          </a:p>
        </p:txBody>
      </p:sp>
    </p:spTree>
    <p:extLst>
      <p:ext uri="{BB962C8B-B14F-4D97-AF65-F5344CB8AC3E}">
        <p14:creationId xmlns:p14="http://schemas.microsoft.com/office/powerpoint/2010/main" val="65541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aerial</a:t>
            </a:r>
          </a:p>
        </p:txBody>
      </p:sp>
      <p:pic>
        <p:nvPicPr>
          <p:cNvPr id="2050"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2598665" y="1600201"/>
            <a:ext cx="6994670" cy="4525963"/>
          </a:xfrm>
          <a:prstGeom prst="rect">
            <a:avLst/>
          </a:prstGeom>
          <a:noFill/>
          <a:ln w="9525">
            <a:noFill/>
            <a:miter lim="800000"/>
            <a:headEnd/>
            <a:tailEnd/>
          </a:ln>
        </p:spPr>
      </p:pic>
    </p:spTree>
    <p:extLst>
      <p:ext uri="{BB962C8B-B14F-4D97-AF65-F5344CB8AC3E}">
        <p14:creationId xmlns:p14="http://schemas.microsoft.com/office/powerpoint/2010/main" val="30777595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solidFill>
              </a:rPr>
              <a:t>What about police power under other statutes?</a:t>
            </a:r>
          </a:p>
          <a:p>
            <a:r>
              <a:rPr lang="en-US" dirty="0">
                <a:solidFill>
                  <a:schemeClr val="bg1"/>
                </a:solidFill>
              </a:rPr>
              <a:t>The lead opinion suggests that the language of the statute is going to be important.</a:t>
            </a:r>
          </a:p>
          <a:p>
            <a:pPr lvl="1"/>
            <a:r>
              <a:rPr lang="en-US" dirty="0">
                <a:solidFill>
                  <a:schemeClr val="bg1"/>
                </a:solidFill>
              </a:rPr>
              <a:t>References to 84.295</a:t>
            </a:r>
          </a:p>
          <a:p>
            <a:pPr lvl="1"/>
            <a:r>
              <a:rPr lang="en-US" dirty="0">
                <a:solidFill>
                  <a:schemeClr val="bg1"/>
                </a:solidFill>
              </a:rPr>
              <a:t>Statutory interpretation of 84.25</a:t>
            </a:r>
          </a:p>
        </p:txBody>
      </p:sp>
      <p:sp>
        <p:nvSpPr>
          <p:cNvPr id="3" name="Title 2"/>
          <p:cNvSpPr>
            <a:spLocks noGrp="1"/>
          </p:cNvSpPr>
          <p:nvPr>
            <p:ph type="title"/>
          </p:nvPr>
        </p:nvSpPr>
        <p:spPr/>
        <p:txBody>
          <a:bodyPr>
            <a:normAutofit/>
          </a:bodyPr>
          <a:lstStyle/>
          <a:p>
            <a:r>
              <a:rPr lang="en-US" dirty="0">
                <a:solidFill>
                  <a:schemeClr val="bg1"/>
                </a:solidFill>
              </a:rPr>
              <a:t>Hoffer Properties, LLC</a:t>
            </a:r>
            <a:br>
              <a:rPr lang="en-US" dirty="0">
                <a:solidFill>
                  <a:schemeClr val="bg1"/>
                </a:solidFill>
              </a:rPr>
            </a:br>
            <a:r>
              <a:rPr lang="en-US" sz="2700" dirty="0">
                <a:solidFill>
                  <a:schemeClr val="bg1"/>
                </a:solidFill>
              </a:rPr>
              <a:t>Some questions are left unanswered</a:t>
            </a:r>
            <a:endParaRPr lang="en-US" sz="2700"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B1E545E-887E-4998-A589-57452551ED61}" type="slidenum">
              <a:rPr lang="en-US" smtClean="0">
                <a:solidFill>
                  <a:srgbClr val="FFFFFF"/>
                </a:solidFill>
              </a:rPr>
              <a:pPr fontAlgn="base">
                <a:spcBef>
                  <a:spcPct val="0"/>
                </a:spcBef>
                <a:spcAft>
                  <a:spcPct val="0"/>
                </a:spcAft>
                <a:defRPr/>
              </a:pPr>
              <a:t>40</a:t>
            </a:fld>
            <a:endParaRPr lang="en-US" dirty="0">
              <a:solidFill>
                <a:srgbClr val="FFFFFF"/>
              </a:solidFill>
            </a:endParaRPr>
          </a:p>
        </p:txBody>
      </p:sp>
    </p:spTree>
    <p:extLst>
      <p:ext uri="{BB962C8B-B14F-4D97-AF65-F5344CB8AC3E}">
        <p14:creationId xmlns:p14="http://schemas.microsoft.com/office/powerpoint/2010/main" val="1841220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solidFill>
              </a:rPr>
              <a:t>Final take </a:t>
            </a:r>
            <a:r>
              <a:rPr lang="en-US" dirty="0" err="1">
                <a:solidFill>
                  <a:schemeClr val="bg1"/>
                </a:solidFill>
              </a:rPr>
              <a:t>aways</a:t>
            </a:r>
            <a:r>
              <a:rPr lang="en-US" dirty="0">
                <a:solidFill>
                  <a:schemeClr val="bg1"/>
                </a:solidFill>
              </a:rPr>
              <a:t>:</a:t>
            </a:r>
          </a:p>
          <a:p>
            <a:pPr lvl="1"/>
            <a:r>
              <a:rPr lang="en-US" dirty="0">
                <a:solidFill>
                  <a:schemeClr val="bg1"/>
                </a:solidFill>
              </a:rPr>
              <a:t>Hoffer Properties advances the 118</a:t>
            </a:r>
            <a:r>
              <a:rPr lang="en-US" baseline="30000" dirty="0">
                <a:solidFill>
                  <a:schemeClr val="bg1"/>
                </a:solidFill>
              </a:rPr>
              <a:t>th</a:t>
            </a:r>
            <a:r>
              <a:rPr lang="en-US" dirty="0">
                <a:solidFill>
                  <a:schemeClr val="bg1"/>
                </a:solidFill>
              </a:rPr>
              <a:t> St. decision affirming use of DOT’s police power under 84.25 does not require compensation expect in limited instances.</a:t>
            </a:r>
          </a:p>
          <a:p>
            <a:pPr lvl="2"/>
            <a:r>
              <a:rPr lang="en-US" dirty="0">
                <a:solidFill>
                  <a:schemeClr val="bg1"/>
                </a:solidFill>
              </a:rPr>
              <a:t>Alternate access must exist</a:t>
            </a:r>
          </a:p>
          <a:p>
            <a:pPr lvl="2"/>
            <a:r>
              <a:rPr lang="en-US" dirty="0">
                <a:solidFill>
                  <a:schemeClr val="bg1"/>
                </a:solidFill>
              </a:rPr>
              <a:t>And the property must not be deprived of substantially all value.</a:t>
            </a:r>
          </a:p>
          <a:p>
            <a:pPr lvl="1"/>
            <a:r>
              <a:rPr lang="en-US" dirty="0">
                <a:solidFill>
                  <a:schemeClr val="bg1"/>
                </a:solidFill>
              </a:rPr>
              <a:t>Use of the police power is a separate distinct act.</a:t>
            </a:r>
          </a:p>
          <a:p>
            <a:pPr lvl="1"/>
            <a:r>
              <a:rPr lang="en-US" dirty="0">
                <a:solidFill>
                  <a:schemeClr val="bg1"/>
                </a:solidFill>
              </a:rPr>
              <a:t>Be aware that access control and use of the police power under authority outside of 84.25 will be evaluated based on that statutory language.</a:t>
            </a:r>
            <a:endParaRPr lang="en-US" dirty="0"/>
          </a:p>
          <a:p>
            <a:pPr lvl="1"/>
            <a:r>
              <a:rPr lang="en-US" dirty="0">
                <a:solidFill>
                  <a:schemeClr val="bg1"/>
                </a:solidFill>
              </a:rPr>
              <a:t>When faced with a police power issue - seek necessary guidance.</a:t>
            </a:r>
          </a:p>
        </p:txBody>
      </p:sp>
      <p:sp>
        <p:nvSpPr>
          <p:cNvPr id="3" name="Title 2"/>
          <p:cNvSpPr>
            <a:spLocks noGrp="1"/>
          </p:cNvSpPr>
          <p:nvPr>
            <p:ph type="title"/>
          </p:nvPr>
        </p:nvSpPr>
        <p:spPr/>
        <p:txBody>
          <a:bodyPr/>
          <a:lstStyle/>
          <a:p>
            <a:r>
              <a:rPr lang="en-US" dirty="0">
                <a:solidFill>
                  <a:schemeClr val="bg1"/>
                </a:solidFill>
              </a:rPr>
              <a:t>Hoffer Properties, LLC</a:t>
            </a:r>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B1E545E-887E-4998-A589-57452551ED61}" type="slidenum">
              <a:rPr lang="en-US" smtClean="0">
                <a:solidFill>
                  <a:srgbClr val="FFFFFF"/>
                </a:solidFill>
              </a:rPr>
              <a:pPr fontAlgn="base">
                <a:spcBef>
                  <a:spcPct val="0"/>
                </a:spcBef>
                <a:spcAft>
                  <a:spcPct val="0"/>
                </a:spcAft>
                <a:defRPr/>
              </a:pPr>
              <a:t>41</a:t>
            </a:fld>
            <a:endParaRPr lang="en-US" dirty="0">
              <a:solidFill>
                <a:srgbClr val="FFFFFF"/>
              </a:solidFill>
            </a:endParaRPr>
          </a:p>
        </p:txBody>
      </p:sp>
    </p:spTree>
    <p:extLst>
      <p:ext uri="{BB962C8B-B14F-4D97-AF65-F5344CB8AC3E}">
        <p14:creationId xmlns:p14="http://schemas.microsoft.com/office/powerpoint/2010/main" val="40143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RECENT DRIVEWAY DECISIONS:</a:t>
            </a:r>
            <a:br>
              <a:rPr lang="en-US" b="1" dirty="0"/>
            </a:br>
            <a:r>
              <a:rPr lang="en-US" b="1" i="1" dirty="0"/>
              <a:t>LEE</a:t>
            </a:r>
            <a:r>
              <a:rPr lang="en-US" b="1" dirty="0"/>
              <a:t> AND </a:t>
            </a:r>
            <a:r>
              <a:rPr lang="en-US" b="1" i="1" dirty="0"/>
              <a:t>SLATER</a:t>
            </a:r>
          </a:p>
        </p:txBody>
      </p:sp>
      <p:sp>
        <p:nvSpPr>
          <p:cNvPr id="3" name="Content Placeholder 2"/>
          <p:cNvSpPr>
            <a:spLocks noGrp="1"/>
          </p:cNvSpPr>
          <p:nvPr>
            <p:ph idx="1"/>
          </p:nvPr>
        </p:nvSpPr>
        <p:spPr/>
        <p:txBody>
          <a:bodyPr/>
          <a:lstStyle/>
          <a:p>
            <a:endParaRPr lang="en-US" b="1" i="1" dirty="0"/>
          </a:p>
          <a:p>
            <a:r>
              <a:rPr lang="en-US" b="1" i="1" dirty="0"/>
              <a:t>Lee v. WisDOT</a:t>
            </a:r>
            <a:r>
              <a:rPr lang="en-US" dirty="0"/>
              <a:t>, Appeal No. 14AP2304 (Unpublished per </a:t>
            </a:r>
            <a:r>
              <a:rPr lang="en-US" dirty="0" err="1"/>
              <a:t>curiam</a:t>
            </a:r>
            <a:r>
              <a:rPr lang="en-US" dirty="0"/>
              <a:t>) issued August 26, 2015</a:t>
            </a:r>
          </a:p>
          <a:p>
            <a:endParaRPr lang="en-US" dirty="0"/>
          </a:p>
          <a:p>
            <a:r>
              <a:rPr lang="en-US" b="1" i="1" dirty="0"/>
              <a:t>Slater v. WisDOT</a:t>
            </a:r>
            <a:r>
              <a:rPr lang="en-US" b="1" dirty="0"/>
              <a:t>, </a:t>
            </a:r>
            <a:r>
              <a:rPr lang="en-US" dirty="0"/>
              <a:t>Appeal No. 15AP1628 (Unpublished per </a:t>
            </a:r>
            <a:r>
              <a:rPr lang="en-US" dirty="0" err="1"/>
              <a:t>curiam</a:t>
            </a:r>
            <a:r>
              <a:rPr lang="en-US" dirty="0"/>
              <a:t>) issued July 27, 2016</a:t>
            </a:r>
          </a:p>
          <a:p>
            <a:endParaRPr lang="en-US" dirty="0"/>
          </a:p>
          <a:p>
            <a:endParaRPr lang="en-US" dirty="0"/>
          </a:p>
        </p:txBody>
      </p:sp>
    </p:spTree>
    <p:extLst>
      <p:ext uri="{BB962C8B-B14F-4D97-AF65-F5344CB8AC3E}">
        <p14:creationId xmlns:p14="http://schemas.microsoft.com/office/powerpoint/2010/main" val="709969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b="1" dirty="0"/>
              <a:t>Lee</a:t>
            </a:r>
            <a:r>
              <a:rPr lang="en-US" dirty="0"/>
              <a:t> </a:t>
            </a:r>
            <a:r>
              <a:rPr lang="en-US" b="1" dirty="0"/>
              <a:t>Parcel</a:t>
            </a: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5666" y="699415"/>
            <a:ext cx="7129648" cy="5489829"/>
          </a:xfrm>
          <a:prstGeom prst="rect">
            <a:avLst/>
          </a:prstGeom>
        </p:spPr>
      </p:pic>
    </p:spTree>
    <p:extLst>
      <p:ext uri="{BB962C8B-B14F-4D97-AF65-F5344CB8AC3E}">
        <p14:creationId xmlns:p14="http://schemas.microsoft.com/office/powerpoint/2010/main" val="801796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450" y="146050"/>
            <a:ext cx="10515600" cy="1325563"/>
          </a:xfrm>
        </p:spPr>
        <p:txBody>
          <a:bodyPr>
            <a:normAutofit fontScale="90000"/>
          </a:bodyPr>
          <a:lstStyle/>
          <a:p>
            <a:r>
              <a:rPr lang="en-US" b="1" dirty="0"/>
              <a:t>1983 Site Plan for Parcel Now Owned by Lee</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rot="16200000">
            <a:off x="4382181" y="-206373"/>
            <a:ext cx="5311092" cy="8208054"/>
          </a:xfrm>
        </p:spPr>
      </p:pic>
    </p:spTree>
    <p:extLst>
      <p:ext uri="{BB962C8B-B14F-4D97-AF65-F5344CB8AC3E}">
        <p14:creationId xmlns:p14="http://schemas.microsoft.com/office/powerpoint/2010/main" val="1200550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1983 Site Plan Indicated Driveway</a:t>
            </a:r>
            <a:br>
              <a:rPr lang="en-US" b="1" dirty="0"/>
            </a:br>
            <a:r>
              <a:rPr lang="en-US" b="1" dirty="0"/>
              <a:t>to USH 18 was Temporary</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spcBef>
                <a:spcPts val="0"/>
              </a:spcBef>
              <a:buNone/>
            </a:pPr>
            <a:r>
              <a:rPr lang="en-US" dirty="0"/>
              <a:t>Site plan approved by the Wisconsin Department</a:t>
            </a:r>
          </a:p>
          <a:p>
            <a:pPr marL="0" indent="0">
              <a:spcBef>
                <a:spcPts val="0"/>
              </a:spcBef>
              <a:buNone/>
            </a:pPr>
            <a:r>
              <a:rPr lang="en-US" dirty="0"/>
              <a:t>of Industry, Labor and Human Relations</a:t>
            </a:r>
          </a:p>
          <a:p>
            <a:pPr marL="0" indent="0">
              <a:spcBef>
                <a:spcPts val="0"/>
              </a:spcBef>
              <a:buNone/>
            </a:pPr>
            <a:r>
              <a:rPr lang="en-US" dirty="0"/>
              <a:t>on December 5, 1983 regarding the parcel</a:t>
            </a:r>
          </a:p>
          <a:p>
            <a:pPr marL="0" indent="0">
              <a:spcBef>
                <a:spcPts val="0"/>
              </a:spcBef>
              <a:buNone/>
            </a:pPr>
            <a:r>
              <a:rPr lang="en-US" dirty="0"/>
              <a:t>now owned by Lee indicates that the</a:t>
            </a:r>
          </a:p>
          <a:p>
            <a:pPr marL="0" indent="0">
              <a:spcBef>
                <a:spcPts val="0"/>
              </a:spcBef>
              <a:buNone/>
            </a:pPr>
            <a:r>
              <a:rPr lang="en-US" dirty="0"/>
              <a:t>USH 18 driveway was temporary</a:t>
            </a:r>
          </a:p>
          <a:p>
            <a:pPr marL="0" indent="0">
              <a:spcBef>
                <a:spcPts val="0"/>
              </a:spcBef>
              <a:buNone/>
            </a:pPr>
            <a:r>
              <a:rPr lang="en-US" dirty="0"/>
              <a:t>and would ultimately be removed.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8184358" y="2751138"/>
            <a:ext cx="3333750" cy="2500313"/>
          </a:xfrm>
          <a:prstGeom prst="rect">
            <a:avLst/>
          </a:prstGeom>
        </p:spPr>
      </p:pic>
    </p:spTree>
    <p:extLst>
      <p:ext uri="{BB962C8B-B14F-4D97-AF65-F5344CB8AC3E}">
        <p14:creationId xmlns:p14="http://schemas.microsoft.com/office/powerpoint/2010/main" val="1151229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1965 Award of Damages Leaves</a:t>
            </a:r>
            <a:br>
              <a:rPr lang="en-US" b="1" dirty="0"/>
            </a:br>
            <a:r>
              <a:rPr lang="en-US" b="1" dirty="0"/>
              <a:t>Two Residential Access Points</a:t>
            </a:r>
          </a:p>
        </p:txBody>
      </p:sp>
      <p:sp>
        <p:nvSpPr>
          <p:cNvPr id="3" name="Content Placeholder 2"/>
          <p:cNvSpPr>
            <a:spLocks noGrp="1"/>
          </p:cNvSpPr>
          <p:nvPr>
            <p:ph idx="1"/>
          </p:nvPr>
        </p:nvSpPr>
        <p:spPr/>
        <p:txBody>
          <a:bodyPr>
            <a:normAutofit fontScale="92500" lnSpcReduction="10000"/>
          </a:bodyPr>
          <a:lstStyle/>
          <a:p>
            <a:r>
              <a:rPr lang="en-US" dirty="0"/>
              <a:t>By Award of Damages recorded December 22, 1965, WisDOT acquired a tract of land in Waukesha County, </a:t>
            </a:r>
            <a:r>
              <a:rPr lang="en-US" dirty="0" err="1"/>
              <a:t>includinh</a:t>
            </a:r>
            <a:r>
              <a:rPr lang="en-US" dirty="0"/>
              <a:t> “all existing future or potential common law or statutory easements or rights of access between the right of way of the highway, currently designated as [USH 18] and all of the abutting remaining real property of the owner[ …].”  Excepted from this acquisition, however, was “the right of access to said highway from abutting lands by means of </a:t>
            </a:r>
            <a:r>
              <a:rPr lang="en-US" dirty="0">
                <a:solidFill>
                  <a:srgbClr val="FF0000"/>
                </a:solidFill>
              </a:rPr>
              <a:t>two residential access points</a:t>
            </a:r>
            <a:r>
              <a:rPr lang="en-US" dirty="0"/>
              <a:t> on the south side of [USH 18] pursuant to the provisions of Section 86.07(2), Wisconsin Statutes.”  “Said access points to be used for residential purposes only; </a:t>
            </a:r>
            <a:r>
              <a:rPr lang="en-US" dirty="0">
                <a:solidFill>
                  <a:srgbClr val="FF0000"/>
                </a:solidFill>
              </a:rPr>
              <a:t>such right to continue only so long as used for said purposes</a:t>
            </a:r>
            <a:r>
              <a:rPr lang="en-US" dirty="0"/>
              <a:t>.” </a:t>
            </a:r>
            <a:endParaRPr lang="en-US" i="1" dirty="0"/>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91575" y="-138112"/>
            <a:ext cx="1828800" cy="1828800"/>
          </a:xfrm>
          <a:prstGeom prst="rect">
            <a:avLst/>
          </a:prstGeom>
        </p:spPr>
      </p:pic>
    </p:spTree>
    <p:extLst>
      <p:ext uri="{BB962C8B-B14F-4D97-AF65-F5344CB8AC3E}">
        <p14:creationId xmlns:p14="http://schemas.microsoft.com/office/powerpoint/2010/main" val="32650073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b="1" dirty="0"/>
            </a:br>
            <a:r>
              <a:rPr lang="en-US" b="1" dirty="0"/>
              <a:t>1983- One of Two Quit Claim Deeds Recorded</a:t>
            </a:r>
            <a:br>
              <a:rPr lang="en-US" b="1" dirty="0"/>
            </a:br>
            <a:endParaRPr lang="en-US" b="1" dirty="0"/>
          </a:p>
        </p:txBody>
      </p:sp>
      <p:sp>
        <p:nvSpPr>
          <p:cNvPr id="3" name="Content Placeholder 2"/>
          <p:cNvSpPr>
            <a:spLocks noGrp="1"/>
          </p:cNvSpPr>
          <p:nvPr>
            <p:ph idx="1"/>
          </p:nvPr>
        </p:nvSpPr>
        <p:spPr/>
        <p:txBody>
          <a:bodyPr>
            <a:normAutofit lnSpcReduction="10000"/>
          </a:bodyPr>
          <a:lstStyle/>
          <a:p>
            <a:pPr marL="0" indent="0">
              <a:buNone/>
            </a:pPr>
            <a:endParaRPr lang="en-US" dirty="0"/>
          </a:p>
          <a:p>
            <a:pPr marL="0" indent="0">
              <a:spcBef>
                <a:spcPts val="0"/>
              </a:spcBef>
              <a:buNone/>
            </a:pPr>
            <a:r>
              <a:rPr lang="en-US" dirty="0"/>
              <a:t>In 1983, the then-owner of the land now owned</a:t>
            </a:r>
          </a:p>
          <a:p>
            <a:pPr marL="0" indent="0">
              <a:spcBef>
                <a:spcPts val="0"/>
              </a:spcBef>
              <a:buNone/>
            </a:pPr>
            <a:r>
              <a:rPr lang="en-US" dirty="0"/>
              <a:t>by Lee, granted WisDOT “[a]</a:t>
            </a:r>
            <a:r>
              <a:rPr lang="en-US" dirty="0" err="1"/>
              <a:t>ll</a:t>
            </a:r>
            <a:r>
              <a:rPr lang="en-US" dirty="0"/>
              <a:t> right of title or interest</a:t>
            </a:r>
          </a:p>
          <a:p>
            <a:pPr marL="0" indent="0">
              <a:spcBef>
                <a:spcPts val="0"/>
              </a:spcBef>
              <a:buNone/>
            </a:pPr>
            <a:r>
              <a:rPr lang="en-US" dirty="0"/>
              <a:t>the grantors may have in any right of access between</a:t>
            </a:r>
          </a:p>
          <a:p>
            <a:pPr marL="0" indent="0">
              <a:spcBef>
                <a:spcPts val="0"/>
              </a:spcBef>
              <a:buNone/>
            </a:pPr>
            <a:r>
              <a:rPr lang="en-US" dirty="0"/>
              <a:t>USH 18” and their. “The purpose of this instrument</a:t>
            </a:r>
          </a:p>
          <a:p>
            <a:pPr marL="0" indent="0">
              <a:spcBef>
                <a:spcPts val="0"/>
              </a:spcBef>
              <a:buNone/>
            </a:pPr>
            <a:r>
              <a:rPr lang="en-US" dirty="0"/>
              <a:t>[was] to release the grantor’s rights of access to the</a:t>
            </a:r>
          </a:p>
          <a:p>
            <a:pPr marL="0" indent="0">
              <a:spcBef>
                <a:spcPts val="0"/>
              </a:spcBef>
              <a:buNone/>
            </a:pPr>
            <a:r>
              <a:rPr lang="en-US" dirty="0"/>
              <a:t>two residential access points allowed in the</a:t>
            </a:r>
          </a:p>
          <a:p>
            <a:pPr marL="0" indent="0">
              <a:spcBef>
                <a:spcPts val="0"/>
              </a:spcBef>
              <a:buNone/>
            </a:pPr>
            <a:r>
              <a:rPr lang="en-US" dirty="0"/>
              <a:t>[December 22, 1965 Award of Damages], but to reserve</a:t>
            </a:r>
          </a:p>
          <a:p>
            <a:pPr marL="0" indent="0">
              <a:spcBef>
                <a:spcPts val="0"/>
              </a:spcBef>
              <a:buNone/>
            </a:pPr>
            <a:r>
              <a:rPr lang="en-US" dirty="0"/>
              <a:t>to the grantors one private driveway granted to them by</a:t>
            </a:r>
          </a:p>
          <a:p>
            <a:pPr marL="0" indent="0">
              <a:spcBef>
                <a:spcPts val="0"/>
              </a:spcBef>
              <a:buNone/>
            </a:pPr>
            <a:r>
              <a:rPr lang="en-US" dirty="0"/>
              <a:t>a quit claim deed signed March 3, 1983.” </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41450" y="1676400"/>
            <a:ext cx="1992561" cy="4397375"/>
          </a:xfrm>
          <a:prstGeom prst="rect">
            <a:avLst/>
          </a:prstGeom>
        </p:spPr>
      </p:pic>
    </p:spTree>
    <p:extLst>
      <p:ext uri="{BB962C8B-B14F-4D97-AF65-F5344CB8AC3E}">
        <p14:creationId xmlns:p14="http://schemas.microsoft.com/office/powerpoint/2010/main" val="2158801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1983- The Other Quit Claim Deed</a:t>
            </a:r>
          </a:p>
        </p:txBody>
      </p:sp>
      <p:sp>
        <p:nvSpPr>
          <p:cNvPr id="3" name="Content Placeholder 2"/>
          <p:cNvSpPr>
            <a:spLocks noGrp="1"/>
          </p:cNvSpPr>
          <p:nvPr>
            <p:ph idx="1"/>
          </p:nvPr>
        </p:nvSpPr>
        <p:spPr/>
        <p:txBody>
          <a:bodyPr>
            <a:normAutofit fontScale="92500" lnSpcReduction="20000"/>
          </a:bodyPr>
          <a:lstStyle/>
          <a:p>
            <a:pPr marL="0" indent="0">
              <a:buNone/>
            </a:pPr>
            <a:endParaRPr lang="en-US" dirty="0"/>
          </a:p>
          <a:p>
            <a:pPr marL="0" indent="0">
              <a:spcBef>
                <a:spcPts val="0"/>
              </a:spcBef>
              <a:buNone/>
            </a:pPr>
            <a:r>
              <a:rPr lang="en-US" dirty="0"/>
              <a:t>In 1983, WisDOT granted to the then-owner of the land</a:t>
            </a:r>
          </a:p>
          <a:p>
            <a:pPr marL="0" indent="0">
              <a:spcBef>
                <a:spcPts val="0"/>
              </a:spcBef>
              <a:buNone/>
            </a:pPr>
            <a:r>
              <a:rPr lang="en-US" dirty="0"/>
              <a:t>Western Development, “[t]he right to one private</a:t>
            </a:r>
          </a:p>
          <a:p>
            <a:pPr marL="0" indent="0">
              <a:spcBef>
                <a:spcPts val="0"/>
              </a:spcBef>
              <a:buNone/>
            </a:pPr>
            <a:r>
              <a:rPr lang="en-US" dirty="0"/>
              <a:t>driveway, to be constructed pursuant to the</a:t>
            </a:r>
          </a:p>
          <a:p>
            <a:pPr marL="0" indent="0">
              <a:spcBef>
                <a:spcPts val="0"/>
              </a:spcBef>
              <a:buNone/>
            </a:pPr>
            <a:r>
              <a:rPr lang="en-US" dirty="0"/>
              <a:t>provisions of Section 86.07(2), </a:t>
            </a:r>
            <a:r>
              <a:rPr lang="en-US" dirty="0" err="1"/>
              <a:t>Wis</a:t>
            </a:r>
            <a:r>
              <a:rPr lang="en-US" dirty="0"/>
              <a:t>[.] Stat[.],</a:t>
            </a:r>
          </a:p>
          <a:p>
            <a:pPr marL="0" indent="0">
              <a:spcBef>
                <a:spcPts val="0"/>
              </a:spcBef>
              <a:buNone/>
            </a:pPr>
            <a:r>
              <a:rPr lang="en-US" dirty="0"/>
              <a:t>between USH 18 and [land now owned</a:t>
            </a:r>
          </a:p>
          <a:p>
            <a:pPr marL="0" indent="0">
              <a:spcBef>
                <a:spcPts val="0"/>
              </a:spcBef>
              <a:buNone/>
            </a:pPr>
            <a:r>
              <a:rPr lang="en-US" dirty="0"/>
              <a:t>by Lee]. </a:t>
            </a:r>
          </a:p>
          <a:p>
            <a:r>
              <a:rPr lang="en-US" dirty="0"/>
              <a:t>At some point thereafter, a one-way, </a:t>
            </a:r>
            <a:r>
              <a:rPr lang="en-US" dirty="0">
                <a:solidFill>
                  <a:srgbClr val="FF0000"/>
                </a:solidFill>
              </a:rPr>
              <a:t>right-in only</a:t>
            </a:r>
            <a:r>
              <a:rPr lang="en-US" dirty="0"/>
              <a:t> </a:t>
            </a:r>
            <a:r>
              <a:rPr lang="en-US" dirty="0">
                <a:solidFill>
                  <a:srgbClr val="FF0000"/>
                </a:solidFill>
              </a:rPr>
              <a:t>driveway</a:t>
            </a:r>
            <a:r>
              <a:rPr lang="en-US" dirty="0"/>
              <a:t>, was constructed to connect the property with USH 18. Lee purchased the property in 2001. The property had the right-in only driveway to USH 18, and two full driveways to Paramount Drive to the rear of the building.</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15739" y="397209"/>
            <a:ext cx="1790700" cy="3372686"/>
          </a:xfrm>
          <a:prstGeom prst="rect">
            <a:avLst/>
          </a:prstGeom>
        </p:spPr>
      </p:pic>
    </p:spTree>
    <p:extLst>
      <p:ext uri="{BB962C8B-B14F-4D97-AF65-F5344CB8AC3E}">
        <p14:creationId xmlns:p14="http://schemas.microsoft.com/office/powerpoint/2010/main" val="2446406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Lee’s Driveway to USH 18 Revoked in 2013</a:t>
            </a:r>
          </a:p>
        </p:txBody>
      </p:sp>
      <p:sp>
        <p:nvSpPr>
          <p:cNvPr id="3" name="Content Placeholder 2"/>
          <p:cNvSpPr>
            <a:spLocks noGrp="1"/>
          </p:cNvSpPr>
          <p:nvPr>
            <p:ph idx="1"/>
          </p:nvPr>
        </p:nvSpPr>
        <p:spPr/>
        <p:txBody>
          <a:bodyPr/>
          <a:lstStyle/>
          <a:p>
            <a:endParaRPr lang="en-US" dirty="0"/>
          </a:p>
          <a:p>
            <a:pPr marL="0" indent="0">
              <a:buNone/>
            </a:pPr>
            <a:r>
              <a:rPr lang="en-US" dirty="0"/>
              <a:t>WisDOT issued a driveway revocation to Lee in 2013, as part of an Access Management Project. Lee’s property had alternate access to the highway system by way of two driveways to Paramount Drive .</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24300" y="3746350"/>
            <a:ext cx="3619500" cy="2430613"/>
          </a:xfrm>
          <a:prstGeom prst="rect">
            <a:avLst/>
          </a:prstGeom>
        </p:spPr>
      </p:pic>
    </p:spTree>
    <p:extLst>
      <p:ext uri="{BB962C8B-B14F-4D97-AF65-F5344CB8AC3E}">
        <p14:creationId xmlns:p14="http://schemas.microsoft.com/office/powerpoint/2010/main" val="3610071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u="sng" dirty="0"/>
              <a:t>Procedural History</a:t>
            </a:r>
            <a:r>
              <a:rPr lang="en-US" dirty="0"/>
              <a:t>: </a:t>
            </a:r>
            <a:br>
              <a:rPr lang="en-US" dirty="0"/>
            </a:br>
            <a:endParaRPr lang="en-US" dirty="0"/>
          </a:p>
        </p:txBody>
      </p:sp>
      <p:sp>
        <p:nvSpPr>
          <p:cNvPr id="3" name="Content Placeholder 2"/>
          <p:cNvSpPr>
            <a:spLocks noGrp="1"/>
          </p:cNvSpPr>
          <p:nvPr>
            <p:ph idx="1"/>
          </p:nvPr>
        </p:nvSpPr>
        <p:spPr/>
        <p:txBody>
          <a:bodyPr>
            <a:normAutofit/>
          </a:bodyPr>
          <a:lstStyle/>
          <a:p>
            <a:r>
              <a:rPr lang="en-US" dirty="0"/>
              <a:t>DOT recorded an award of damages for a temporary limited easement (TLE) to reconfigure a single driveway connection onto 74</a:t>
            </a:r>
            <a:r>
              <a:rPr lang="en-US" baseline="30000" dirty="0"/>
              <a:t>th</a:t>
            </a:r>
            <a:r>
              <a:rPr lang="en-US" dirty="0"/>
              <a:t> Place, into a double-throated driveway onto 74</a:t>
            </a:r>
            <a:r>
              <a:rPr lang="en-US" baseline="30000" dirty="0"/>
              <a:t>th</a:t>
            </a:r>
            <a:r>
              <a:rPr lang="en-US" dirty="0"/>
              <a:t> Place.</a:t>
            </a:r>
          </a:p>
          <a:p>
            <a:r>
              <a:rPr lang="en-US" dirty="0"/>
              <a:t>Separately, 118</a:t>
            </a:r>
            <a:r>
              <a:rPr lang="en-US" baseline="30000" dirty="0"/>
              <a:t>th</a:t>
            </a:r>
            <a:r>
              <a:rPr lang="en-US" dirty="0"/>
              <a:t> Avenue was relocated farther to the east of the parcel.</a:t>
            </a:r>
          </a:p>
          <a:p>
            <a:r>
              <a:rPr lang="en-US" dirty="0"/>
              <a:t>No property was taken from the parcel.</a:t>
            </a:r>
          </a:p>
          <a:p>
            <a:r>
              <a:rPr lang="en-US" dirty="0"/>
              <a:t>The parcel’s boundaries remained intact.</a:t>
            </a:r>
          </a:p>
          <a:p>
            <a:endParaRPr lang="en-US"/>
          </a:p>
          <a:p>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1000" y="152401"/>
            <a:ext cx="1841696" cy="1575135"/>
          </a:xfrm>
          <a:prstGeom prst="rect">
            <a:avLst/>
          </a:prstGeom>
        </p:spPr>
      </p:pic>
    </p:spTree>
    <p:extLst>
      <p:ext uri="{BB962C8B-B14F-4D97-AF65-F5344CB8AC3E}">
        <p14:creationId xmlns:p14="http://schemas.microsoft.com/office/powerpoint/2010/main" val="1259273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Division of Hearings and Appeals Upholds DOT’s Revocation of Lee’s driveway to USH 18</a:t>
            </a:r>
          </a:p>
        </p:txBody>
      </p:sp>
      <p:sp>
        <p:nvSpPr>
          <p:cNvPr id="3" name="Content Placeholder 2"/>
          <p:cNvSpPr>
            <a:spLocks noGrp="1"/>
          </p:cNvSpPr>
          <p:nvPr>
            <p:ph idx="1"/>
          </p:nvPr>
        </p:nvSpPr>
        <p:spPr/>
        <p:txBody>
          <a:bodyPr/>
          <a:lstStyle/>
          <a:p>
            <a:r>
              <a:rPr lang="en-US" dirty="0"/>
              <a:t>Lee appealed to the Division of Hearings and Appeals (DHA) from WisDOT’s driveway revocation decision.</a:t>
            </a:r>
          </a:p>
          <a:p>
            <a:pPr>
              <a:spcBef>
                <a:spcPts val="0"/>
              </a:spcBef>
            </a:pPr>
            <a:r>
              <a:rPr lang="en-US" dirty="0">
                <a:solidFill>
                  <a:srgbClr val="FF0000"/>
                </a:solidFill>
              </a:rPr>
              <a:t>In DHA, Lee argued that WisDOT must pay just</a:t>
            </a:r>
          </a:p>
          <a:p>
            <a:pPr marL="0" indent="0">
              <a:spcBef>
                <a:spcPts val="0"/>
              </a:spcBef>
              <a:buNone/>
            </a:pPr>
            <a:r>
              <a:rPr lang="en-US" dirty="0">
                <a:solidFill>
                  <a:srgbClr val="FF0000"/>
                </a:solidFill>
              </a:rPr>
              <a:t>   compensation </a:t>
            </a:r>
            <a:r>
              <a:rPr lang="en-US" dirty="0"/>
              <a:t>for removal of the driveway to USH 18. </a:t>
            </a:r>
          </a:p>
          <a:p>
            <a:r>
              <a:rPr lang="en-US" dirty="0"/>
              <a:t>After a hearing in DHA, but before DHA issued its Decision, Lee filed a lawsuit against DOT in circuit court to seek just compensation.</a:t>
            </a:r>
          </a:p>
          <a:p>
            <a:r>
              <a:rPr lang="en-US" dirty="0"/>
              <a:t>While Lee’s lawsuit against DOT was pending, </a:t>
            </a:r>
            <a:r>
              <a:rPr lang="en-US" dirty="0">
                <a:solidFill>
                  <a:srgbClr val="FF0000"/>
                </a:solidFill>
              </a:rPr>
              <a:t>DHA issued its Decision upholding DOT’s revocation decision, concluding Lee had reasonable access to his property via Paramount Drive</a:t>
            </a:r>
            <a:r>
              <a:rPr lang="en-US" dirty="0"/>
              <a:t>.</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85023" y="2238374"/>
            <a:ext cx="2075101" cy="1177925"/>
          </a:xfrm>
          <a:prstGeom prst="rect">
            <a:avLst/>
          </a:prstGeom>
        </p:spPr>
      </p:pic>
    </p:spTree>
    <p:extLst>
      <p:ext uri="{BB962C8B-B14F-4D97-AF65-F5344CB8AC3E}">
        <p14:creationId xmlns:p14="http://schemas.microsoft.com/office/powerpoint/2010/main" val="7601487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2769"/>
            <a:ext cx="10972800" cy="1143000"/>
          </a:xfrm>
        </p:spPr>
        <p:txBody>
          <a:bodyPr>
            <a:noAutofit/>
          </a:bodyPr>
          <a:lstStyle/>
          <a:p>
            <a:pPr algn="ctr"/>
            <a:r>
              <a:rPr lang="en-US" sz="2400" b="1" dirty="0"/>
              <a:t>The Circuit Court and Court of Appeals Agree With Lee, that DOT is Required to Pay Just Compensation if the Driveway Connection is Removed</a:t>
            </a:r>
          </a:p>
        </p:txBody>
      </p:sp>
      <p:sp>
        <p:nvSpPr>
          <p:cNvPr id="3" name="Content Placeholder 2"/>
          <p:cNvSpPr>
            <a:spLocks noGrp="1"/>
          </p:cNvSpPr>
          <p:nvPr>
            <p:ph idx="1"/>
          </p:nvPr>
        </p:nvSpPr>
        <p:spPr>
          <a:xfrm>
            <a:off x="609600" y="1435769"/>
            <a:ext cx="10972800" cy="3873500"/>
          </a:xfrm>
        </p:spPr>
        <p:txBody>
          <a:bodyPr/>
          <a:lstStyle/>
          <a:p>
            <a:r>
              <a:rPr lang="en-US" sz="2400" dirty="0"/>
              <a:t>Applying contract law principles, the court of appeals concluded that the Quit Claim Deed in 1983, “conveys to Lee an irrevocable compensable property right because:</a:t>
            </a:r>
          </a:p>
          <a:p>
            <a:r>
              <a:rPr lang="en-US" sz="2400" dirty="0"/>
              <a:t>1. The Quit Claim Deed, under Wis. Stat. § 706.10(4), “pass[</a:t>
            </a:r>
            <a:r>
              <a:rPr lang="en-US" sz="2400" dirty="0" err="1"/>
              <a:t>ed</a:t>
            </a:r>
            <a:r>
              <a:rPr lang="en-US" sz="2400" dirty="0"/>
              <a:t>] all of the interest in or appurtenant to the land described which the grantor could lawfully convey.” Thus, the court reasoned DOT passed any ownership interest in the driveway connection to Lee’s predecessor.</a:t>
            </a:r>
          </a:p>
          <a:p>
            <a:r>
              <a:rPr lang="en-US" sz="2400" dirty="0"/>
              <a:t>2. DOT drafted the Quit Claim Deed and could have chosen words to make the driveway connection </a:t>
            </a:r>
            <a:r>
              <a:rPr lang="en-US" sz="2400" dirty="0">
                <a:solidFill>
                  <a:srgbClr val="FF0000"/>
                </a:solidFill>
              </a:rPr>
              <a:t>subject to permitting and revocation </a:t>
            </a:r>
            <a:r>
              <a:rPr lang="en-US" sz="2400" dirty="0"/>
              <a:t>but did not do so.</a:t>
            </a:r>
          </a:p>
        </p:txBody>
      </p:sp>
    </p:spTree>
    <p:extLst>
      <p:ext uri="{BB962C8B-B14F-4D97-AF65-F5344CB8AC3E}">
        <p14:creationId xmlns:p14="http://schemas.microsoft.com/office/powerpoint/2010/main" val="628259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endParaRPr lang="en-US" dirty="0"/>
          </a:p>
          <a:p>
            <a:r>
              <a:rPr lang="en-US" dirty="0"/>
              <a:t>The court of appeals, in effect, concluded that WisDOT had bargained away its police power to control driveway connections on USH 18 under Wis. Stat. § 86.07 by granting a driveway to Lee’s predecessor by Quit Claim Deed in 1983. Yet case law is clear: the state is almost never estopped (prevented) from exercising its police power.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332622" y="713668"/>
            <a:ext cx="3238500" cy="1133475"/>
          </a:xfr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54854" y="363660"/>
            <a:ext cx="1971675" cy="2396548"/>
          </a:xfrm>
          <a:prstGeom prst="rect">
            <a:avLst/>
          </a:prstGeom>
        </p:spPr>
      </p:pic>
    </p:spTree>
    <p:extLst>
      <p:ext uri="{BB962C8B-B14F-4D97-AF65-F5344CB8AC3E}">
        <p14:creationId xmlns:p14="http://schemas.microsoft.com/office/powerpoint/2010/main" val="22012616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31409"/>
            <a:ext cx="10972800" cy="1143000"/>
          </a:xfrm>
        </p:spPr>
        <p:txBody>
          <a:bodyPr/>
          <a:lstStyle/>
          <a:p>
            <a:pPr algn="ctr"/>
            <a:r>
              <a:rPr lang="en-US" b="1" i="1" dirty="0"/>
              <a:t>Slater v. DOT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866901" y="1274409"/>
            <a:ext cx="8181974" cy="5275662"/>
          </a:xfrm>
        </p:spPr>
      </p:pic>
      <p:sp>
        <p:nvSpPr>
          <p:cNvPr id="5" name="Multiply 4"/>
          <p:cNvSpPr/>
          <p:nvPr/>
        </p:nvSpPr>
        <p:spPr>
          <a:xfrm>
            <a:off x="6198870" y="4223385"/>
            <a:ext cx="365760" cy="365760"/>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2781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Slater</a:t>
            </a:r>
            <a:r>
              <a:rPr lang="en-US" b="1" dirty="0"/>
              <a:t> Facts</a:t>
            </a:r>
          </a:p>
        </p:txBody>
      </p:sp>
      <p:sp>
        <p:nvSpPr>
          <p:cNvPr id="3" name="Content Placeholder 2"/>
          <p:cNvSpPr>
            <a:spLocks noGrp="1"/>
          </p:cNvSpPr>
          <p:nvPr>
            <p:ph idx="1"/>
          </p:nvPr>
        </p:nvSpPr>
        <p:spPr/>
        <p:txBody>
          <a:bodyPr>
            <a:normAutofit fontScale="92500" lnSpcReduction="20000"/>
          </a:bodyPr>
          <a:lstStyle/>
          <a:p>
            <a:r>
              <a:rPr lang="en-US" dirty="0"/>
              <a:t>The Slater parcel is adjacent to USH 18 near the northeast quadrant of the intersection of USH 18 and Springdale Road, in the City of Waukesha.</a:t>
            </a:r>
          </a:p>
          <a:p>
            <a:r>
              <a:rPr lang="en-US" dirty="0"/>
              <a:t>The parcel has a 36 foot wide perpetual easement across the parcel to the west. The perpetual easement provides ingress and egress from the Slater parcel to Springdale Road. The Slater parcel is currently improved with an office building that includes an architectural business office, and four parking stalls. There is also a driveway to the east of the Slater parcel (to a Sonic Restaurant parking lot) marked with arrows directing traffic both east and west. </a:t>
            </a:r>
            <a:r>
              <a:rPr lang="en-US" dirty="0">
                <a:solidFill>
                  <a:srgbClr val="FF0000"/>
                </a:solidFill>
              </a:rPr>
              <a:t>There is also a driveway that provides one-way ingress from the USH 18 westbound lanes into the subject parcel; this is the “subject driveway” that was revoked.</a:t>
            </a:r>
          </a:p>
          <a:p>
            <a:endParaRPr lang="en-US" b="1" dirty="0"/>
          </a:p>
        </p:txBody>
      </p:sp>
    </p:spTree>
    <p:extLst>
      <p:ext uri="{BB962C8B-B14F-4D97-AF65-F5344CB8AC3E}">
        <p14:creationId xmlns:p14="http://schemas.microsoft.com/office/powerpoint/2010/main" val="12654698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1966 Driveway Permit Issued</a:t>
            </a:r>
          </a:p>
        </p:txBody>
      </p:sp>
      <p:sp>
        <p:nvSpPr>
          <p:cNvPr id="3" name="Content Placeholder 2"/>
          <p:cNvSpPr>
            <a:spLocks noGrp="1"/>
          </p:cNvSpPr>
          <p:nvPr>
            <p:ph idx="1"/>
          </p:nvPr>
        </p:nvSpPr>
        <p:spPr/>
        <p:txBody>
          <a:bodyPr/>
          <a:lstStyle/>
          <a:p>
            <a:r>
              <a:rPr lang="en-US" dirty="0"/>
              <a:t>In 1966, DOT acquired all access to the land at issue and provided the then-owner with the ability to apply for driveway permits under Wis. Stat. § 86.07(2).   Also in 1966, DOT issued a permit to Sunray DX Oil Co., then-owner of land that included the parcel now owned by Slater.</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08167" y="3613150"/>
            <a:ext cx="2381582" cy="2657846"/>
          </a:xfrm>
          <a:prstGeom prst="rect">
            <a:avLst/>
          </a:prstGeom>
        </p:spPr>
      </p:pic>
    </p:spTree>
    <p:extLst>
      <p:ext uri="{BB962C8B-B14F-4D97-AF65-F5344CB8AC3E}">
        <p14:creationId xmlns:p14="http://schemas.microsoft.com/office/powerpoint/2010/main" val="11563472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Slater’s Driveway Permit Revoked, 2012</a:t>
            </a:r>
          </a:p>
        </p:txBody>
      </p:sp>
      <p:sp>
        <p:nvSpPr>
          <p:cNvPr id="3" name="Content Placeholder 2"/>
          <p:cNvSpPr>
            <a:spLocks noGrp="1"/>
          </p:cNvSpPr>
          <p:nvPr>
            <p:ph idx="1"/>
          </p:nvPr>
        </p:nvSpPr>
        <p:spPr/>
        <p:txBody>
          <a:bodyPr/>
          <a:lstStyle/>
          <a:p>
            <a:r>
              <a:rPr lang="en-US" dirty="0"/>
              <a:t>On September 6, 2012, DOT notified the Slaters that Permit No. 67-27-66 (issued in 1966) would be revoked under Wis. Stat. § 86.07(2) DOT explained: “the existing driveway is located within the right turn lane of the Springdale Road intersection. A driveway thus located can potentially increase the risk of crashes at the intersection […].”</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05175" y="3809999"/>
            <a:ext cx="2038350" cy="2876550"/>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30862" y="3762373"/>
            <a:ext cx="3130775" cy="3051201"/>
          </a:xfrm>
          <a:prstGeom prst="rect">
            <a:avLst/>
          </a:prstGeom>
        </p:spPr>
      </p:pic>
    </p:spTree>
    <p:extLst>
      <p:ext uri="{BB962C8B-B14F-4D97-AF65-F5344CB8AC3E}">
        <p14:creationId xmlns:p14="http://schemas.microsoft.com/office/powerpoint/2010/main" val="1094128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Circuit Court Events </a:t>
            </a:r>
          </a:p>
        </p:txBody>
      </p:sp>
      <p:sp>
        <p:nvSpPr>
          <p:cNvPr id="3" name="Content Placeholder 2"/>
          <p:cNvSpPr>
            <a:spLocks noGrp="1"/>
          </p:cNvSpPr>
          <p:nvPr>
            <p:ph idx="1"/>
          </p:nvPr>
        </p:nvSpPr>
        <p:spPr>
          <a:xfrm>
            <a:off x="609600" y="1849688"/>
            <a:ext cx="10972800" cy="3873500"/>
          </a:xfrm>
        </p:spPr>
        <p:txBody>
          <a:bodyPr>
            <a:normAutofit fontScale="92500" lnSpcReduction="20000"/>
          </a:bodyPr>
          <a:lstStyle/>
          <a:p>
            <a:r>
              <a:rPr lang="en-US" dirty="0"/>
              <a:t>Slater appealed from the revocation of the driveway permit to the Division of Hearings and Appeals (DHA).</a:t>
            </a:r>
          </a:p>
          <a:p>
            <a:endParaRPr lang="en-US" dirty="0"/>
          </a:p>
          <a:p>
            <a:r>
              <a:rPr lang="en-US" dirty="0"/>
              <a:t>After a hearing, DHA determined there was ample evidence to support DOT’s decision to revoke the driveway permit. </a:t>
            </a:r>
            <a:r>
              <a:rPr lang="en-US" dirty="0">
                <a:solidFill>
                  <a:srgbClr val="FF0000"/>
                </a:solidFill>
              </a:rPr>
              <a:t>DHA found there was reasonable alternative access available to their property</a:t>
            </a:r>
            <a:r>
              <a:rPr lang="en-US" dirty="0"/>
              <a:t>.</a:t>
            </a:r>
          </a:p>
          <a:p>
            <a:endParaRPr lang="en-US" dirty="0"/>
          </a:p>
          <a:p>
            <a:r>
              <a:rPr lang="en-US" dirty="0"/>
              <a:t>Slater appealed from the DHA decision to circuit court. The circuit court sent the matter back to DHA for more evidence. After the case returned to the circuit court, </a:t>
            </a:r>
            <a:r>
              <a:rPr lang="en-US" dirty="0">
                <a:solidFill>
                  <a:srgbClr val="FF0000"/>
                </a:solidFill>
              </a:rPr>
              <a:t>the circuit court reversed DHA’s decision that had been in favor of DOT.</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29425" y="301371"/>
            <a:ext cx="1619250" cy="1524254"/>
          </a:xfrm>
          <a:prstGeom prst="rect">
            <a:avLst/>
          </a:prstGeom>
        </p:spPr>
      </p:pic>
    </p:spTree>
    <p:extLst>
      <p:ext uri="{BB962C8B-B14F-4D97-AF65-F5344CB8AC3E}">
        <p14:creationId xmlns:p14="http://schemas.microsoft.com/office/powerpoint/2010/main" val="13192319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DOT Appeals to Court of Appeals </a:t>
            </a:r>
          </a:p>
        </p:txBody>
      </p:sp>
      <p:sp>
        <p:nvSpPr>
          <p:cNvPr id="3" name="Content Placeholder 2"/>
          <p:cNvSpPr>
            <a:spLocks noGrp="1"/>
          </p:cNvSpPr>
          <p:nvPr>
            <p:ph idx="1"/>
          </p:nvPr>
        </p:nvSpPr>
        <p:spPr/>
        <p:txBody>
          <a:bodyPr>
            <a:normAutofit fontScale="92500" lnSpcReduction="10000"/>
          </a:bodyPr>
          <a:lstStyle/>
          <a:p>
            <a:r>
              <a:rPr lang="en-US" dirty="0"/>
              <a:t>The court of appeals, by law, reviews the decision of DHA, not the decision of the circuit court.</a:t>
            </a:r>
          </a:p>
          <a:p>
            <a:r>
              <a:rPr lang="en-US" dirty="0"/>
              <a:t>The court of appeals concluded: “The record contains substantial evidence that </a:t>
            </a:r>
            <a:r>
              <a:rPr lang="en-US" dirty="0">
                <a:solidFill>
                  <a:srgbClr val="FF0000"/>
                </a:solidFill>
              </a:rPr>
              <a:t>the Slaters have reasonable alternative access to their property</a:t>
            </a:r>
            <a:r>
              <a:rPr lang="en-US" dirty="0"/>
              <a:t> from the west (via Springdale Road using the AT&amp;T easement) and from the east (via Heritage Lane using the drive-through restaurant parking lot).”</a:t>
            </a:r>
          </a:p>
          <a:p>
            <a:r>
              <a:rPr lang="en-US" dirty="0"/>
              <a:t>“Because the </a:t>
            </a:r>
            <a:r>
              <a:rPr lang="en-US" dirty="0">
                <a:solidFill>
                  <a:srgbClr val="FF0000"/>
                </a:solidFill>
              </a:rPr>
              <a:t>Slaters’ property benefits from an easement</a:t>
            </a:r>
            <a:r>
              <a:rPr lang="en-US" dirty="0"/>
              <a:t>, losing the driveway does not require the Slaters to trespass over the property of another to reach their property.”</a:t>
            </a:r>
          </a:p>
          <a:p>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63513" y="552449"/>
            <a:ext cx="3152237" cy="1067821"/>
          </a:xfrm>
          <a:prstGeom prst="rect">
            <a:avLst/>
          </a:prstGeom>
        </p:spPr>
      </p:pic>
    </p:spTree>
    <p:extLst>
      <p:ext uri="{BB962C8B-B14F-4D97-AF65-F5344CB8AC3E}">
        <p14:creationId xmlns:p14="http://schemas.microsoft.com/office/powerpoint/2010/main" val="36956515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Wisconsin Supreme Court Denies Review</a:t>
            </a:r>
          </a:p>
        </p:txBody>
      </p:sp>
      <p:sp>
        <p:nvSpPr>
          <p:cNvPr id="3" name="Content Placeholder 2"/>
          <p:cNvSpPr>
            <a:spLocks noGrp="1"/>
          </p:cNvSpPr>
          <p:nvPr>
            <p:ph idx="1"/>
          </p:nvPr>
        </p:nvSpPr>
        <p:spPr/>
        <p:txBody>
          <a:bodyPr/>
          <a:lstStyle/>
          <a:p>
            <a:endParaRPr lang="en-US" dirty="0"/>
          </a:p>
          <a:p>
            <a:endParaRPr lang="en-US" dirty="0"/>
          </a:p>
          <a:p>
            <a:pPr marL="0" indent="0">
              <a:buNone/>
            </a:pPr>
            <a:r>
              <a:rPr lang="en-US" dirty="0"/>
              <a:t>Slater petitioned the Wisconsin Supreme Court for review; the petition was denied in November, 2016.</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29075" y="3776663"/>
            <a:ext cx="3200400" cy="2400300"/>
          </a:xfrm>
          <a:prstGeom prst="rect">
            <a:avLst/>
          </a:prstGeom>
        </p:spPr>
      </p:pic>
    </p:spTree>
    <p:extLst>
      <p:ext uri="{BB962C8B-B14F-4D97-AF65-F5344CB8AC3E}">
        <p14:creationId xmlns:p14="http://schemas.microsoft.com/office/powerpoint/2010/main" val="3507851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Supreme court’s recitation of the facts in </a:t>
            </a:r>
            <a:r>
              <a:rPr lang="en-US" i="1" dirty="0"/>
              <a:t>118</a:t>
            </a:r>
            <a:r>
              <a:rPr lang="en-US" i="1" baseline="30000" dirty="0"/>
              <a:t>th</a:t>
            </a:r>
            <a:r>
              <a:rPr lang="en-US" i="1" dirty="0"/>
              <a:t> Street</a:t>
            </a:r>
            <a:r>
              <a:rPr lang="en-US" dirty="0"/>
              <a:t>:</a:t>
            </a:r>
          </a:p>
        </p:txBody>
      </p:sp>
      <p:sp>
        <p:nvSpPr>
          <p:cNvPr id="3" name="Content Placeholder 2"/>
          <p:cNvSpPr>
            <a:spLocks noGrp="1"/>
          </p:cNvSpPr>
          <p:nvPr>
            <p:ph idx="1"/>
          </p:nvPr>
        </p:nvSpPr>
        <p:spPr/>
        <p:txBody>
          <a:bodyPr/>
          <a:lstStyle/>
          <a:p>
            <a:pPr>
              <a:buNone/>
            </a:pPr>
            <a:r>
              <a:rPr lang="en-US" dirty="0"/>
              <a:t>	“</a:t>
            </a:r>
            <a:r>
              <a:rPr lang="en-US" sz="2800" dirty="0"/>
              <a:t>The LLC owns commercial property consisting of a four-store shopping center in the City of Kenosha. Before 2010 the commercial property had </a:t>
            </a:r>
            <a:r>
              <a:rPr lang="en-US" sz="2800" u="sng" dirty="0"/>
              <a:t>direct access to 118th Avenue by a driveway </a:t>
            </a:r>
            <a:r>
              <a:rPr lang="en-US" sz="2800" dirty="0"/>
              <a:t>onto 118th Avenue </a:t>
            </a:r>
            <a:r>
              <a:rPr lang="en-US" sz="2800" u="sng" dirty="0"/>
              <a:t>and indirect access to 118th Avenue by a driveway onto 74th Place</a:t>
            </a:r>
            <a:r>
              <a:rPr lang="en-US" sz="2800" dirty="0"/>
              <a:t>, a private road that intersected with 118th Avenue.” </a:t>
            </a:r>
          </a:p>
          <a:p>
            <a:pPr>
              <a:buNone/>
            </a:pPr>
            <a:r>
              <a:rPr lang="en-US" sz="2800" dirty="0"/>
              <a:t>	¶2 (emphasis</a:t>
            </a:r>
            <a:r>
              <a:rPr lang="en-US" dirty="0"/>
              <a:t> added).</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39000" y="4305300"/>
            <a:ext cx="2971800" cy="2228850"/>
          </a:xfrm>
          <a:prstGeom prst="rect">
            <a:avLst/>
          </a:prstGeom>
        </p:spPr>
      </p:pic>
    </p:spTree>
    <p:extLst>
      <p:ext uri="{BB962C8B-B14F-4D97-AF65-F5344CB8AC3E}">
        <p14:creationId xmlns:p14="http://schemas.microsoft.com/office/powerpoint/2010/main" val="39475568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Slater Driveway Removed November, 2016</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981325" y="1665288"/>
            <a:ext cx="6353175" cy="4764881"/>
          </a:xfrm>
        </p:spPr>
      </p:pic>
    </p:spTree>
    <p:extLst>
      <p:ext uri="{BB962C8B-B14F-4D97-AF65-F5344CB8AC3E}">
        <p14:creationId xmlns:p14="http://schemas.microsoft.com/office/powerpoint/2010/main" val="30417536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635756" y="991435"/>
            <a:ext cx="4663813" cy="4351338"/>
          </a:xfrm>
        </p:spPr>
      </p:pic>
    </p:spTree>
    <p:extLst>
      <p:ext uri="{BB962C8B-B14F-4D97-AF65-F5344CB8AC3E}">
        <p14:creationId xmlns:p14="http://schemas.microsoft.com/office/powerpoint/2010/main" val="17186175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solidFill>
              </a:rPr>
              <a:t>Evidence of adjacent sales where the purchaser has the power to take by eminent domain are not admissible.</a:t>
            </a:r>
          </a:p>
          <a:p>
            <a:pPr lvl="1"/>
            <a:r>
              <a:rPr lang="en-US" dirty="0">
                <a:solidFill>
                  <a:schemeClr val="bg1"/>
                </a:solidFill>
              </a:rPr>
              <a:t>No matter how comparable and physically similar. </a:t>
            </a:r>
            <a:r>
              <a:rPr lang="en-US" i="1" dirty="0">
                <a:solidFill>
                  <a:schemeClr val="bg1"/>
                </a:solidFill>
              </a:rPr>
              <a:t>Kirkpatrick v. State</a:t>
            </a:r>
            <a:r>
              <a:rPr lang="en-US" dirty="0">
                <a:solidFill>
                  <a:schemeClr val="bg1"/>
                </a:solidFill>
              </a:rPr>
              <a:t>, 53 Wis.2d 522, 192 N.W.2d 856</a:t>
            </a:r>
          </a:p>
          <a:p>
            <a:r>
              <a:rPr lang="en-US" dirty="0">
                <a:solidFill>
                  <a:schemeClr val="bg1"/>
                </a:solidFill>
              </a:rPr>
              <a:t>Not admissible because they do not reflect fair market value. </a:t>
            </a:r>
          </a:p>
          <a:p>
            <a:r>
              <a:rPr lang="en-US" dirty="0">
                <a:solidFill>
                  <a:schemeClr val="bg1"/>
                </a:solidFill>
              </a:rPr>
              <a:t>Rooted in the court’s opinion in </a:t>
            </a:r>
            <a:r>
              <a:rPr lang="en-US" i="1" dirty="0" err="1">
                <a:solidFill>
                  <a:schemeClr val="bg1"/>
                </a:solidFill>
              </a:rPr>
              <a:t>Blick</a:t>
            </a:r>
            <a:r>
              <a:rPr lang="en-US" i="1" dirty="0">
                <a:solidFill>
                  <a:schemeClr val="bg1"/>
                </a:solidFill>
              </a:rPr>
              <a:t> v. Ozaukee County</a:t>
            </a:r>
            <a:r>
              <a:rPr lang="en-US" dirty="0">
                <a:solidFill>
                  <a:schemeClr val="bg1"/>
                </a:solidFill>
              </a:rPr>
              <a:t>, 180 Wis. 45, 192 N.W. 380 (1923)</a:t>
            </a:r>
          </a:p>
          <a:p>
            <a:r>
              <a:rPr lang="en-US" dirty="0">
                <a:solidFill>
                  <a:schemeClr val="bg1"/>
                </a:solidFill>
              </a:rPr>
              <a:t>Reaffirmed by </a:t>
            </a:r>
            <a:r>
              <a:rPr lang="en-US" i="1" dirty="0" err="1">
                <a:solidFill>
                  <a:schemeClr val="bg1"/>
                </a:solidFill>
              </a:rPr>
              <a:t>Pinczkowski</a:t>
            </a:r>
            <a:r>
              <a:rPr lang="en-US" i="1" dirty="0">
                <a:solidFill>
                  <a:schemeClr val="bg1"/>
                </a:solidFill>
              </a:rPr>
              <a:t> v. Milwaukee County</a:t>
            </a:r>
            <a:r>
              <a:rPr lang="en-US" dirty="0">
                <a:solidFill>
                  <a:schemeClr val="bg1"/>
                </a:solidFill>
              </a:rPr>
              <a:t>, 2005 WI 161, ¶ 16, 286 Wis. 2d 339, 706 N.W.2d 642.</a:t>
            </a:r>
            <a:endParaRPr lang="en-US" i="1" dirty="0"/>
          </a:p>
        </p:txBody>
      </p:sp>
      <p:sp>
        <p:nvSpPr>
          <p:cNvPr id="3" name="Title 2"/>
          <p:cNvSpPr>
            <a:spLocks noGrp="1"/>
          </p:cNvSpPr>
          <p:nvPr>
            <p:ph type="title"/>
          </p:nvPr>
        </p:nvSpPr>
        <p:spPr/>
        <p:txBody>
          <a:bodyPr>
            <a:normAutofit/>
          </a:bodyPr>
          <a:lstStyle/>
          <a:p>
            <a:r>
              <a:rPr lang="en-US" dirty="0">
                <a:solidFill>
                  <a:schemeClr val="bg1"/>
                </a:solidFill>
              </a:rPr>
              <a:t>Oldies but still good (law)</a:t>
            </a:r>
            <a:br>
              <a:rPr lang="en-US" dirty="0">
                <a:solidFill>
                  <a:schemeClr val="bg1"/>
                </a:solidFill>
              </a:rPr>
            </a:br>
            <a:r>
              <a:rPr lang="en-US" sz="2700" dirty="0">
                <a:solidFill>
                  <a:schemeClr val="bg1"/>
                </a:solidFill>
              </a:rPr>
              <a:t>The </a:t>
            </a:r>
            <a:r>
              <a:rPr lang="en-US" sz="2700" dirty="0" err="1">
                <a:solidFill>
                  <a:schemeClr val="bg1"/>
                </a:solidFill>
              </a:rPr>
              <a:t>Blick</a:t>
            </a:r>
            <a:r>
              <a:rPr lang="en-US" sz="2700" dirty="0">
                <a:solidFill>
                  <a:schemeClr val="bg1"/>
                </a:solidFill>
              </a:rPr>
              <a:t> Rule</a:t>
            </a:r>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B1E545E-887E-4998-A589-57452551ED61}" type="slidenum">
              <a:rPr lang="en-US" smtClean="0">
                <a:solidFill>
                  <a:srgbClr val="FFFFFF"/>
                </a:solidFill>
              </a:rPr>
              <a:pPr fontAlgn="base">
                <a:spcBef>
                  <a:spcPct val="0"/>
                </a:spcBef>
                <a:spcAft>
                  <a:spcPct val="0"/>
                </a:spcAft>
                <a:defRPr/>
              </a:pPr>
              <a:t>62</a:t>
            </a:fld>
            <a:endParaRPr lang="en-US" dirty="0">
              <a:solidFill>
                <a:srgbClr val="FFFFFF"/>
              </a:solidFill>
            </a:endParaRPr>
          </a:p>
        </p:txBody>
      </p:sp>
    </p:spTree>
    <p:extLst>
      <p:ext uri="{BB962C8B-B14F-4D97-AF65-F5344CB8AC3E}">
        <p14:creationId xmlns:p14="http://schemas.microsoft.com/office/powerpoint/2010/main" val="17220981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solidFill>
              </a:rPr>
              <a:t>“[G]</a:t>
            </a:r>
            <a:r>
              <a:rPr lang="en-US" dirty="0" err="1">
                <a:solidFill>
                  <a:schemeClr val="bg1"/>
                </a:solidFill>
              </a:rPr>
              <a:t>iven</a:t>
            </a:r>
            <a:r>
              <a:rPr lang="en-US" dirty="0">
                <a:solidFill>
                  <a:schemeClr val="bg1"/>
                </a:solidFill>
              </a:rPr>
              <a:t> the rationale behind the </a:t>
            </a:r>
            <a:r>
              <a:rPr lang="en-US" i="1" dirty="0" err="1">
                <a:solidFill>
                  <a:schemeClr val="bg1"/>
                </a:solidFill>
              </a:rPr>
              <a:t>Blick</a:t>
            </a:r>
            <a:r>
              <a:rPr lang="en-US" dirty="0">
                <a:solidFill>
                  <a:schemeClr val="bg1"/>
                </a:solidFill>
              </a:rPr>
              <a:t> line of cases, it makes no difference whether </a:t>
            </a:r>
            <a:r>
              <a:rPr lang="en-US" dirty="0" err="1">
                <a:solidFill>
                  <a:schemeClr val="bg1"/>
                </a:solidFill>
              </a:rPr>
              <a:t>Pinczkowski</a:t>
            </a:r>
            <a:r>
              <a:rPr lang="en-US" dirty="0">
                <a:solidFill>
                  <a:schemeClr val="bg1"/>
                </a:solidFill>
              </a:rPr>
              <a:t> sought to offer evidence of the sale price for the adjacent properties directly or whether she sought to have her appraisers rely on those prices as a basis for their estimates of value.” </a:t>
            </a:r>
            <a:r>
              <a:rPr lang="en-US" i="1" dirty="0" err="1">
                <a:solidFill>
                  <a:schemeClr val="bg1"/>
                </a:solidFill>
              </a:rPr>
              <a:t>Pinczkowski</a:t>
            </a:r>
            <a:r>
              <a:rPr lang="en-US" dirty="0">
                <a:solidFill>
                  <a:schemeClr val="bg1"/>
                </a:solidFill>
              </a:rPr>
              <a:t>, 2005 WI 161, ¶ 39.</a:t>
            </a:r>
          </a:p>
          <a:p>
            <a:r>
              <a:rPr lang="en-US" dirty="0">
                <a:solidFill>
                  <a:schemeClr val="bg1"/>
                </a:solidFill>
              </a:rPr>
              <a:t>The court went on to say: “The adjacent property sales were inherently unreliable indicators of market value and, in that sense, not comparable sales.”</a:t>
            </a:r>
            <a:endParaRPr lang="en-US" dirty="0"/>
          </a:p>
        </p:txBody>
      </p:sp>
      <p:sp>
        <p:nvSpPr>
          <p:cNvPr id="3" name="Title 2"/>
          <p:cNvSpPr>
            <a:spLocks noGrp="1"/>
          </p:cNvSpPr>
          <p:nvPr>
            <p:ph type="title"/>
          </p:nvPr>
        </p:nvSpPr>
        <p:spPr/>
        <p:txBody>
          <a:bodyPr>
            <a:normAutofit/>
          </a:bodyPr>
          <a:lstStyle/>
          <a:p>
            <a:r>
              <a:rPr lang="en-US" dirty="0">
                <a:solidFill>
                  <a:schemeClr val="bg1"/>
                </a:solidFill>
              </a:rPr>
              <a:t>Oldies but still good (law)</a:t>
            </a:r>
            <a:br>
              <a:rPr lang="en-US" dirty="0">
                <a:solidFill>
                  <a:schemeClr val="bg1"/>
                </a:solidFill>
              </a:rPr>
            </a:br>
            <a:r>
              <a:rPr lang="en-US" sz="2700" dirty="0">
                <a:solidFill>
                  <a:schemeClr val="bg1"/>
                </a:solidFill>
              </a:rPr>
              <a:t>The </a:t>
            </a:r>
            <a:r>
              <a:rPr lang="en-US" sz="2700" dirty="0" err="1">
                <a:solidFill>
                  <a:schemeClr val="bg1"/>
                </a:solidFill>
              </a:rPr>
              <a:t>Blick</a:t>
            </a:r>
            <a:r>
              <a:rPr lang="en-US" sz="2700" dirty="0">
                <a:solidFill>
                  <a:schemeClr val="bg1"/>
                </a:solidFill>
              </a:rPr>
              <a:t> Rule</a:t>
            </a:r>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B1E545E-887E-4998-A589-57452551ED61}" type="slidenum">
              <a:rPr lang="en-US" smtClean="0">
                <a:solidFill>
                  <a:srgbClr val="FFFFFF"/>
                </a:solidFill>
              </a:rPr>
              <a:pPr fontAlgn="base">
                <a:spcBef>
                  <a:spcPct val="0"/>
                </a:spcBef>
                <a:spcAft>
                  <a:spcPct val="0"/>
                </a:spcAft>
                <a:defRPr/>
              </a:pPr>
              <a:t>63</a:t>
            </a:fld>
            <a:endParaRPr lang="en-US" dirty="0">
              <a:solidFill>
                <a:srgbClr val="FFFFFF"/>
              </a:solidFill>
            </a:endParaRPr>
          </a:p>
        </p:txBody>
      </p:sp>
    </p:spTree>
    <p:extLst>
      <p:ext uri="{BB962C8B-B14F-4D97-AF65-F5344CB8AC3E}">
        <p14:creationId xmlns:p14="http://schemas.microsoft.com/office/powerpoint/2010/main" val="33052199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err="1">
                <a:solidFill>
                  <a:schemeClr val="bg1"/>
                </a:solidFill>
              </a:rPr>
              <a:t>Pinczkowski</a:t>
            </a:r>
            <a:r>
              <a:rPr lang="en-US" i="1" dirty="0">
                <a:solidFill>
                  <a:schemeClr val="bg1"/>
                </a:solidFill>
              </a:rPr>
              <a:t> </a:t>
            </a:r>
            <a:r>
              <a:rPr lang="en-US" dirty="0">
                <a:solidFill>
                  <a:schemeClr val="bg1"/>
                </a:solidFill>
              </a:rPr>
              <a:t>also reaffirmed long standing Wisconsin law that unaccepted offers to purchase are not admissible as evidence of fair market value.</a:t>
            </a:r>
          </a:p>
          <a:p>
            <a:r>
              <a:rPr lang="en-US" dirty="0">
                <a:solidFill>
                  <a:schemeClr val="bg1"/>
                </a:solidFill>
              </a:rPr>
              <a:t>But… exceptions may arise that would allow for the admission of offers “when made with actual intent and pursuant to actual effort to purchase.” </a:t>
            </a:r>
            <a:r>
              <a:rPr lang="en-US" i="1" dirty="0">
                <a:solidFill>
                  <a:schemeClr val="bg1"/>
                </a:solidFill>
              </a:rPr>
              <a:t>Fox Wisconsin Theatres, Inc. v. City of Waukesha, </a:t>
            </a:r>
            <a:r>
              <a:rPr lang="en-US" dirty="0">
                <a:solidFill>
                  <a:schemeClr val="bg1"/>
                </a:solidFill>
              </a:rPr>
              <a:t>253 Wis. 452, 456, 34 N.W.2d 782 (1948). </a:t>
            </a:r>
          </a:p>
        </p:txBody>
      </p:sp>
      <p:sp>
        <p:nvSpPr>
          <p:cNvPr id="3" name="Title 2"/>
          <p:cNvSpPr>
            <a:spLocks noGrp="1"/>
          </p:cNvSpPr>
          <p:nvPr>
            <p:ph type="title"/>
          </p:nvPr>
        </p:nvSpPr>
        <p:spPr/>
        <p:txBody>
          <a:bodyPr>
            <a:normAutofit/>
          </a:bodyPr>
          <a:lstStyle/>
          <a:p>
            <a:r>
              <a:rPr lang="en-US" dirty="0">
                <a:solidFill>
                  <a:schemeClr val="bg1"/>
                </a:solidFill>
              </a:rPr>
              <a:t>Oldies but still good (law)</a:t>
            </a:r>
            <a:br>
              <a:rPr lang="en-US" dirty="0">
                <a:solidFill>
                  <a:schemeClr val="bg1"/>
                </a:solidFill>
              </a:rPr>
            </a:br>
            <a:r>
              <a:rPr lang="en-US" sz="2700" dirty="0">
                <a:solidFill>
                  <a:schemeClr val="bg1"/>
                </a:solidFill>
              </a:rPr>
              <a:t>Offers to purchase</a:t>
            </a:r>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B1E545E-887E-4998-A589-57452551ED61}" type="slidenum">
              <a:rPr lang="en-US" smtClean="0">
                <a:solidFill>
                  <a:srgbClr val="FFFFFF"/>
                </a:solidFill>
              </a:rPr>
              <a:pPr fontAlgn="base">
                <a:spcBef>
                  <a:spcPct val="0"/>
                </a:spcBef>
                <a:spcAft>
                  <a:spcPct val="0"/>
                </a:spcAft>
                <a:defRPr/>
              </a:pPr>
              <a:t>64</a:t>
            </a:fld>
            <a:endParaRPr lang="en-US" dirty="0">
              <a:solidFill>
                <a:srgbClr val="FFFFFF"/>
              </a:solidFill>
            </a:endParaRPr>
          </a:p>
        </p:txBody>
      </p:sp>
    </p:spTree>
    <p:extLst>
      <p:ext uri="{BB962C8B-B14F-4D97-AF65-F5344CB8AC3E}">
        <p14:creationId xmlns:p14="http://schemas.microsoft.com/office/powerpoint/2010/main" val="39525546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solidFill>
              </a:rPr>
              <a:t>Take away: don’t rely solely upon offers to purchase to support a conclusion of fair market value</a:t>
            </a:r>
          </a:p>
          <a:p>
            <a:r>
              <a:rPr lang="en-US" dirty="0">
                <a:solidFill>
                  <a:schemeClr val="bg1"/>
                </a:solidFill>
              </a:rPr>
              <a:t>But, if there is a well supported bona fide offer on a property, it may be relevant to support a conclusion fair market value that is supported by comparable sale data. </a:t>
            </a:r>
          </a:p>
        </p:txBody>
      </p:sp>
      <p:sp>
        <p:nvSpPr>
          <p:cNvPr id="3" name="Title 2"/>
          <p:cNvSpPr>
            <a:spLocks noGrp="1"/>
          </p:cNvSpPr>
          <p:nvPr>
            <p:ph type="title"/>
          </p:nvPr>
        </p:nvSpPr>
        <p:spPr/>
        <p:txBody>
          <a:bodyPr>
            <a:normAutofit/>
          </a:bodyPr>
          <a:lstStyle/>
          <a:p>
            <a:r>
              <a:rPr lang="en-US" dirty="0">
                <a:solidFill>
                  <a:schemeClr val="bg1"/>
                </a:solidFill>
              </a:rPr>
              <a:t>Oldies but still good (law)</a:t>
            </a:r>
            <a:br>
              <a:rPr lang="en-US" dirty="0">
                <a:solidFill>
                  <a:schemeClr val="bg1"/>
                </a:solidFill>
              </a:rPr>
            </a:br>
            <a:r>
              <a:rPr lang="en-US" sz="2700" dirty="0">
                <a:solidFill>
                  <a:schemeClr val="bg1"/>
                </a:solidFill>
              </a:rPr>
              <a:t>Offers to purchase</a:t>
            </a:r>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B1E545E-887E-4998-A589-57452551ED61}" type="slidenum">
              <a:rPr lang="en-US" smtClean="0">
                <a:solidFill>
                  <a:srgbClr val="FFFFFF"/>
                </a:solidFill>
              </a:rPr>
              <a:pPr fontAlgn="base">
                <a:spcBef>
                  <a:spcPct val="0"/>
                </a:spcBef>
                <a:spcAft>
                  <a:spcPct val="0"/>
                </a:spcAft>
                <a:defRPr/>
              </a:pPr>
              <a:t>65</a:t>
            </a:fld>
            <a:endParaRPr lang="en-US" dirty="0">
              <a:solidFill>
                <a:srgbClr val="FFFFFF"/>
              </a:solidFill>
            </a:endParaRPr>
          </a:p>
        </p:txBody>
      </p:sp>
    </p:spTree>
    <p:extLst>
      <p:ext uri="{BB962C8B-B14F-4D97-AF65-F5344CB8AC3E}">
        <p14:creationId xmlns:p14="http://schemas.microsoft.com/office/powerpoint/2010/main" val="8777282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solidFill>
              </a:rPr>
              <a:t>“Evidence of the price paid for condemned real property on a sale prior to the proceedings in which condemnation is sought is generally admissible in such proceedings, at least where the sale is voluntary, is not too remote in point of time, or is not otherwise shown to have no probative value.” </a:t>
            </a:r>
            <a:r>
              <a:rPr lang="en-US" i="1" dirty="0" err="1">
                <a:solidFill>
                  <a:schemeClr val="bg1"/>
                </a:solidFill>
              </a:rPr>
              <a:t>Huse</a:t>
            </a:r>
            <a:r>
              <a:rPr lang="en-US" i="1" dirty="0">
                <a:solidFill>
                  <a:schemeClr val="bg1"/>
                </a:solidFill>
              </a:rPr>
              <a:t> v. Milwaukee County Expressway </a:t>
            </a:r>
            <a:r>
              <a:rPr lang="en-US" i="1" dirty="0" err="1">
                <a:solidFill>
                  <a:schemeClr val="bg1"/>
                </a:solidFill>
              </a:rPr>
              <a:t>Comm</a:t>
            </a:r>
            <a:r>
              <a:rPr lang="en-US" dirty="0">
                <a:solidFill>
                  <a:schemeClr val="bg1"/>
                </a:solidFill>
              </a:rPr>
              <a:t>, 16 Wis.2d 225, 228, 114 N.W.2d 429 (1962).</a:t>
            </a:r>
          </a:p>
          <a:p>
            <a:r>
              <a:rPr lang="en-US" dirty="0">
                <a:solidFill>
                  <a:schemeClr val="bg1"/>
                </a:solidFill>
              </a:rPr>
              <a:t>In </a:t>
            </a:r>
            <a:r>
              <a:rPr lang="en-US" i="1" dirty="0" err="1">
                <a:solidFill>
                  <a:schemeClr val="bg1"/>
                </a:solidFill>
              </a:rPr>
              <a:t>Huse</a:t>
            </a:r>
            <a:r>
              <a:rPr lang="en-US" i="1" dirty="0">
                <a:solidFill>
                  <a:schemeClr val="bg1"/>
                </a:solidFill>
              </a:rPr>
              <a:t> </a:t>
            </a:r>
            <a:r>
              <a:rPr lang="en-US" dirty="0">
                <a:solidFill>
                  <a:schemeClr val="bg1"/>
                </a:solidFill>
              </a:rPr>
              <a:t>the lapse of time was 11 years from prior sale to condemnation.</a:t>
            </a:r>
          </a:p>
          <a:p>
            <a:endParaRPr lang="en-US" dirty="0"/>
          </a:p>
        </p:txBody>
      </p:sp>
      <p:sp>
        <p:nvSpPr>
          <p:cNvPr id="3" name="Title 2"/>
          <p:cNvSpPr>
            <a:spLocks noGrp="1"/>
          </p:cNvSpPr>
          <p:nvPr>
            <p:ph type="title"/>
          </p:nvPr>
        </p:nvSpPr>
        <p:spPr/>
        <p:txBody>
          <a:bodyPr>
            <a:normAutofit/>
          </a:bodyPr>
          <a:lstStyle/>
          <a:p>
            <a:r>
              <a:rPr lang="en-US" dirty="0">
                <a:solidFill>
                  <a:schemeClr val="bg1"/>
                </a:solidFill>
              </a:rPr>
              <a:t>Oldies but still good (law)</a:t>
            </a:r>
            <a:br>
              <a:rPr lang="en-US" dirty="0">
                <a:solidFill>
                  <a:schemeClr val="bg1"/>
                </a:solidFill>
              </a:rPr>
            </a:br>
            <a:r>
              <a:rPr lang="en-US" sz="2700" dirty="0">
                <a:solidFill>
                  <a:schemeClr val="bg1"/>
                </a:solidFill>
              </a:rPr>
              <a:t>Prior sale of the same property</a:t>
            </a:r>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B1E545E-887E-4998-A589-57452551ED61}" type="slidenum">
              <a:rPr lang="en-US" smtClean="0">
                <a:solidFill>
                  <a:srgbClr val="FFFFFF"/>
                </a:solidFill>
              </a:rPr>
              <a:pPr fontAlgn="base">
                <a:spcBef>
                  <a:spcPct val="0"/>
                </a:spcBef>
                <a:spcAft>
                  <a:spcPct val="0"/>
                </a:spcAft>
                <a:defRPr/>
              </a:pPr>
              <a:t>66</a:t>
            </a:fld>
            <a:endParaRPr lang="en-US" dirty="0">
              <a:solidFill>
                <a:srgbClr val="FFFFFF"/>
              </a:solidFill>
            </a:endParaRPr>
          </a:p>
        </p:txBody>
      </p:sp>
    </p:spTree>
    <p:extLst>
      <p:ext uri="{BB962C8B-B14F-4D97-AF65-F5344CB8AC3E}">
        <p14:creationId xmlns:p14="http://schemas.microsoft.com/office/powerpoint/2010/main" val="35093396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solidFill>
              </a:rPr>
              <a:t>Admissibility will be based on the facts of the case, and the discretion of the trial court. The standard is whether it has probative value.</a:t>
            </a:r>
          </a:p>
          <a:p>
            <a:r>
              <a:rPr lang="en-US" dirty="0">
                <a:solidFill>
                  <a:schemeClr val="bg1"/>
                </a:solidFill>
              </a:rPr>
              <a:t>Generally the prior sale price is admissible- whether the sale was too remote in time, not representative of current market, </a:t>
            </a:r>
            <a:r>
              <a:rPr lang="en-US" dirty="0" err="1">
                <a:solidFill>
                  <a:schemeClr val="bg1"/>
                </a:solidFill>
              </a:rPr>
              <a:t>etc</a:t>
            </a:r>
            <a:r>
              <a:rPr lang="en-US" dirty="0">
                <a:solidFill>
                  <a:schemeClr val="bg1"/>
                </a:solidFill>
              </a:rPr>
              <a:t> goes to the weight of the evidence not admissibility. </a:t>
            </a:r>
            <a:r>
              <a:rPr lang="en-US" i="1" dirty="0" err="1">
                <a:solidFill>
                  <a:schemeClr val="bg1"/>
                </a:solidFill>
              </a:rPr>
              <a:t>Herro</a:t>
            </a:r>
            <a:r>
              <a:rPr lang="en-US" i="1" dirty="0">
                <a:solidFill>
                  <a:schemeClr val="bg1"/>
                </a:solidFill>
              </a:rPr>
              <a:t> v. Department of Natural Resources</a:t>
            </a:r>
            <a:r>
              <a:rPr lang="en-US" dirty="0">
                <a:solidFill>
                  <a:schemeClr val="bg1"/>
                </a:solidFill>
              </a:rPr>
              <a:t>, 67 Wis.2d 407, 423, 227 N.W.2d 456 (1975).</a:t>
            </a:r>
          </a:p>
        </p:txBody>
      </p:sp>
      <p:sp>
        <p:nvSpPr>
          <p:cNvPr id="3" name="Title 2"/>
          <p:cNvSpPr>
            <a:spLocks noGrp="1"/>
          </p:cNvSpPr>
          <p:nvPr>
            <p:ph type="title"/>
          </p:nvPr>
        </p:nvSpPr>
        <p:spPr/>
        <p:txBody>
          <a:bodyPr>
            <a:normAutofit/>
          </a:bodyPr>
          <a:lstStyle/>
          <a:p>
            <a:r>
              <a:rPr lang="en-US" dirty="0">
                <a:solidFill>
                  <a:schemeClr val="bg1"/>
                </a:solidFill>
              </a:rPr>
              <a:t>Oldies but still good (law)</a:t>
            </a:r>
            <a:br>
              <a:rPr lang="en-US" dirty="0">
                <a:solidFill>
                  <a:schemeClr val="bg1"/>
                </a:solidFill>
              </a:rPr>
            </a:br>
            <a:r>
              <a:rPr lang="en-US" sz="2700" dirty="0">
                <a:solidFill>
                  <a:schemeClr val="bg1"/>
                </a:solidFill>
              </a:rPr>
              <a:t>Prior sale of the same property</a:t>
            </a:r>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B1E545E-887E-4998-A589-57452551ED61}" type="slidenum">
              <a:rPr lang="en-US" smtClean="0">
                <a:solidFill>
                  <a:srgbClr val="FFFFFF"/>
                </a:solidFill>
              </a:rPr>
              <a:pPr fontAlgn="base">
                <a:spcBef>
                  <a:spcPct val="0"/>
                </a:spcBef>
                <a:spcAft>
                  <a:spcPct val="0"/>
                </a:spcAft>
                <a:defRPr/>
              </a:pPr>
              <a:t>67</a:t>
            </a:fld>
            <a:endParaRPr lang="en-US" dirty="0">
              <a:solidFill>
                <a:srgbClr val="FFFFFF"/>
              </a:solidFill>
            </a:endParaRPr>
          </a:p>
        </p:txBody>
      </p:sp>
    </p:spTree>
    <p:extLst>
      <p:ext uri="{BB962C8B-B14F-4D97-AF65-F5344CB8AC3E}">
        <p14:creationId xmlns:p14="http://schemas.microsoft.com/office/powerpoint/2010/main" val="33662400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solidFill>
              </a:rPr>
              <a:t>Take </a:t>
            </a:r>
            <a:r>
              <a:rPr lang="en-US" dirty="0" err="1">
                <a:solidFill>
                  <a:schemeClr val="bg1"/>
                </a:solidFill>
              </a:rPr>
              <a:t>aways</a:t>
            </a:r>
            <a:r>
              <a:rPr lang="en-US" dirty="0">
                <a:solidFill>
                  <a:schemeClr val="bg1"/>
                </a:solidFill>
              </a:rPr>
              <a:t>- prior sales can be relevant</a:t>
            </a:r>
          </a:p>
          <a:p>
            <a:r>
              <a:rPr lang="en-US" dirty="0">
                <a:solidFill>
                  <a:schemeClr val="bg1"/>
                </a:solidFill>
              </a:rPr>
              <a:t>And not just to support the final conclusion of the fair market value</a:t>
            </a:r>
          </a:p>
          <a:p>
            <a:pPr lvl="1"/>
            <a:r>
              <a:rPr lang="en-US" dirty="0">
                <a:solidFill>
                  <a:schemeClr val="bg1"/>
                </a:solidFill>
              </a:rPr>
              <a:t>From a litigation stand point a prior sale price can be an anchor number for the decision maker.</a:t>
            </a:r>
          </a:p>
          <a:p>
            <a:endParaRPr lang="en-US" dirty="0">
              <a:solidFill>
                <a:schemeClr val="bg1"/>
              </a:solidFill>
            </a:endParaRPr>
          </a:p>
        </p:txBody>
      </p:sp>
      <p:sp>
        <p:nvSpPr>
          <p:cNvPr id="3" name="Title 2"/>
          <p:cNvSpPr>
            <a:spLocks noGrp="1"/>
          </p:cNvSpPr>
          <p:nvPr>
            <p:ph type="title"/>
          </p:nvPr>
        </p:nvSpPr>
        <p:spPr/>
        <p:txBody>
          <a:bodyPr>
            <a:normAutofit/>
          </a:bodyPr>
          <a:lstStyle/>
          <a:p>
            <a:r>
              <a:rPr lang="en-US" dirty="0">
                <a:solidFill>
                  <a:schemeClr val="bg1"/>
                </a:solidFill>
              </a:rPr>
              <a:t>Oldies but still good (law)</a:t>
            </a:r>
            <a:br>
              <a:rPr lang="en-US" dirty="0">
                <a:solidFill>
                  <a:schemeClr val="bg1"/>
                </a:solidFill>
              </a:rPr>
            </a:br>
            <a:r>
              <a:rPr lang="en-US" sz="2700" dirty="0">
                <a:solidFill>
                  <a:schemeClr val="bg1"/>
                </a:solidFill>
              </a:rPr>
              <a:t>Prior sale of the same property</a:t>
            </a:r>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B1E545E-887E-4998-A589-57452551ED61}" type="slidenum">
              <a:rPr lang="en-US" smtClean="0">
                <a:solidFill>
                  <a:srgbClr val="FFFFFF"/>
                </a:solidFill>
              </a:rPr>
              <a:pPr fontAlgn="base">
                <a:spcBef>
                  <a:spcPct val="0"/>
                </a:spcBef>
                <a:spcAft>
                  <a:spcPct val="0"/>
                </a:spcAft>
                <a:defRPr/>
              </a:pPr>
              <a:t>68</a:t>
            </a:fld>
            <a:endParaRPr lang="en-US" dirty="0">
              <a:solidFill>
                <a:srgbClr val="FFFFFF"/>
              </a:solidFill>
            </a:endParaRPr>
          </a:p>
        </p:txBody>
      </p:sp>
    </p:spTree>
    <p:extLst>
      <p:ext uri="{BB962C8B-B14F-4D97-AF65-F5344CB8AC3E}">
        <p14:creationId xmlns:p14="http://schemas.microsoft.com/office/powerpoint/2010/main" val="1335017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b="1" i="1" dirty="0"/>
            </a:br>
            <a:br>
              <a:rPr lang="en-US" b="1" i="1" dirty="0"/>
            </a:br>
            <a:br>
              <a:rPr lang="en-US" b="1" i="1" dirty="0"/>
            </a:br>
            <a:br>
              <a:rPr lang="en-US" b="1" i="1" dirty="0"/>
            </a:br>
            <a:br>
              <a:rPr lang="en-US" b="1" i="1" dirty="0"/>
            </a:br>
            <a:r>
              <a:rPr lang="en-US" b="1" i="1" dirty="0"/>
              <a:t>Sai Ram v. DOT</a:t>
            </a:r>
            <a:br>
              <a:rPr lang="en-US" b="1" i="1" dirty="0"/>
            </a:br>
            <a:r>
              <a:rPr lang="en-US" sz="3600" dirty="0"/>
              <a:t>Wisconsin Court of Appeals No. 2014AP133 </a:t>
            </a:r>
            <a:br>
              <a:rPr lang="en-US" sz="3600" dirty="0"/>
            </a:br>
            <a:r>
              <a:rPr lang="en-US" sz="3600" dirty="0"/>
              <a:t>December 18, 2014</a:t>
            </a:r>
            <a:br>
              <a:rPr lang="en-US" sz="3600" dirty="0"/>
            </a:br>
            <a:r>
              <a:rPr lang="en-US" sz="3600" dirty="0"/>
              <a:t>Unpublished per </a:t>
            </a:r>
            <a:r>
              <a:rPr lang="en-US" sz="3600" dirty="0" err="1"/>
              <a:t>curiam</a:t>
            </a:r>
            <a:r>
              <a:rPr lang="en-US" sz="3600" dirty="0"/>
              <a:t> decision</a:t>
            </a:r>
            <a:endParaRPr lang="en-US" sz="3600" b="1" i="1" dirty="0"/>
          </a:p>
        </p:txBody>
      </p:sp>
      <p:sp>
        <p:nvSpPr>
          <p:cNvPr id="3" name="Subtitle 2"/>
          <p:cNvSpPr>
            <a:spLocks noGrp="1"/>
          </p:cNvSpPr>
          <p:nvPr>
            <p:ph type="subTitle" idx="1"/>
          </p:nvPr>
        </p:nvSpPr>
        <p:spPr/>
        <p:txBody>
          <a:bodyPr>
            <a:noAutofit/>
          </a:bodyPr>
          <a:lstStyle/>
          <a:p>
            <a:pPr>
              <a:spcBef>
                <a:spcPts val="0"/>
              </a:spcBef>
            </a:pPr>
            <a:endParaRPr lang="en-US" sz="3200" dirty="0"/>
          </a:p>
          <a:p>
            <a:pPr>
              <a:spcBef>
                <a:spcPts val="0"/>
              </a:spcBef>
            </a:pPr>
            <a:r>
              <a:rPr lang="en-US" sz="3200" dirty="0"/>
              <a:t>Or, Why an Administrative Revision is Inadmissible in a Valuation Trial, and Should Fail to Provide a Basis for a Successful Right to Take Action</a:t>
            </a:r>
          </a:p>
        </p:txBody>
      </p:sp>
    </p:spTree>
    <p:extLst>
      <p:ext uri="{BB962C8B-B14F-4D97-AF65-F5344CB8AC3E}">
        <p14:creationId xmlns:p14="http://schemas.microsoft.com/office/powerpoint/2010/main" val="3730692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a:t>DOT’s three relevant acts…</a:t>
            </a:r>
          </a:p>
        </p:txBody>
      </p:sp>
      <p:sp>
        <p:nvSpPr>
          <p:cNvPr id="7" name="Content Placeholder 6"/>
          <p:cNvSpPr>
            <a:spLocks noGrp="1"/>
          </p:cNvSpPr>
          <p:nvPr>
            <p:ph idx="1"/>
          </p:nvPr>
        </p:nvSpPr>
        <p:spPr/>
        <p:txBody>
          <a:bodyPr>
            <a:normAutofit/>
          </a:bodyPr>
          <a:lstStyle/>
          <a:p>
            <a:pPr>
              <a:buNone/>
            </a:pPr>
            <a:r>
              <a:rPr lang="en-US" dirty="0"/>
              <a:t>	</a:t>
            </a:r>
            <a:r>
              <a:rPr lang="en-US" sz="2800" dirty="0"/>
              <a:t>In 2010 the DOT:</a:t>
            </a:r>
          </a:p>
          <a:p>
            <a:pPr>
              <a:buNone/>
            </a:pPr>
            <a:r>
              <a:rPr lang="en-US" sz="2800" dirty="0"/>
              <a:t>	(1) relocated 118th Avenue to the east</a:t>
            </a:r>
          </a:p>
          <a:p>
            <a:pPr>
              <a:buNone/>
            </a:pPr>
            <a:r>
              <a:rPr lang="en-US" sz="2800" dirty="0"/>
              <a:t>	one block, thus eliminating the commercial property's direct access to 118th Avenue;</a:t>
            </a:r>
          </a:p>
          <a:p>
            <a:pPr>
              <a:buNone/>
            </a:pPr>
            <a:r>
              <a:rPr lang="en-US" sz="2800" dirty="0"/>
              <a:t>	(2) acquired a temporary limited easement [.262 acres] that authorized the DOT to construct a new double-throated driveway to 74th Place; and</a:t>
            </a:r>
          </a:p>
          <a:p>
            <a:pPr>
              <a:buNone/>
            </a:pPr>
            <a:r>
              <a:rPr lang="en-US" sz="2800" dirty="0"/>
              <a:t>	(3) constructed that new driveway onto 74th Place.</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53400" y="1066800"/>
            <a:ext cx="2286000" cy="1524000"/>
          </a:xfrm>
          <a:prstGeom prst="rect">
            <a:avLst/>
          </a:prstGeom>
        </p:spPr>
      </p:pic>
    </p:spTree>
    <p:extLst>
      <p:ext uri="{BB962C8B-B14F-4D97-AF65-F5344CB8AC3E}">
        <p14:creationId xmlns:p14="http://schemas.microsoft.com/office/powerpoint/2010/main" val="23178797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Sai Ram</a:t>
            </a:r>
            <a:r>
              <a:rPr lang="en-US" b="1" dirty="0"/>
              <a:t>: The Facts</a:t>
            </a:r>
          </a:p>
        </p:txBody>
      </p:sp>
      <p:sp>
        <p:nvSpPr>
          <p:cNvPr id="3" name="Content Placeholder 2"/>
          <p:cNvSpPr>
            <a:spLocks noGrp="1"/>
          </p:cNvSpPr>
          <p:nvPr>
            <p:ph idx="1"/>
          </p:nvPr>
        </p:nvSpPr>
        <p:spPr/>
        <p:txBody>
          <a:bodyPr/>
          <a:lstStyle/>
          <a:p>
            <a:endParaRPr lang="en-US" dirty="0"/>
          </a:p>
          <a:p>
            <a:r>
              <a:rPr lang="en-US" dirty="0"/>
              <a:t>In a valuation case in circuit court filed by Sai Ram against DOT under Wis. Stat. § 32.05(11), Sai Ram demanded that DOT produce the appraisal report upon which the jurisdictional offer (JO) was based.</a:t>
            </a:r>
          </a:p>
          <a:p>
            <a:r>
              <a:rPr lang="en-US" dirty="0"/>
              <a:t>DOT’s award of damages = $250,000</a:t>
            </a:r>
          </a:p>
          <a:p>
            <a:r>
              <a:rPr lang="en-US" dirty="0"/>
              <a:t>DOT’s pre-JO appraisal report = $67,000 for just compensation</a:t>
            </a:r>
          </a:p>
          <a:p>
            <a:r>
              <a:rPr lang="en-US" dirty="0"/>
              <a:t>Another DOT appraisal report, made after the award = $80,000</a:t>
            </a:r>
          </a:p>
          <a:p>
            <a:r>
              <a:rPr lang="en-US" dirty="0"/>
              <a:t>Sai Ram’s pre-award appraisals = $244,000 and $950,000</a:t>
            </a:r>
          </a:p>
          <a:p>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5011" y="4644986"/>
            <a:ext cx="1604865" cy="1825534"/>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1347" y="365125"/>
            <a:ext cx="1774177" cy="1700844"/>
          </a:xfrm>
          <a:prstGeom prst="rect">
            <a:avLst/>
          </a:prstGeom>
        </p:spPr>
      </p:pic>
    </p:spTree>
    <p:extLst>
      <p:ext uri="{BB962C8B-B14F-4D97-AF65-F5344CB8AC3E}">
        <p14:creationId xmlns:p14="http://schemas.microsoft.com/office/powerpoint/2010/main" val="42792935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sz="3100" b="1" dirty="0"/>
              <a:t>What was Sai Ram’s goal?  To convince the court to admit the Administrative Revision into evidence to increase the chances of an attorney fee award.</a:t>
            </a:r>
            <a:br>
              <a:rPr lang="en-US" dirty="0"/>
            </a:br>
            <a:endParaRPr lang="en-US" dirty="0"/>
          </a:p>
        </p:txBody>
      </p:sp>
      <p:sp>
        <p:nvSpPr>
          <p:cNvPr id="3" name="Content Placeholder 2"/>
          <p:cNvSpPr>
            <a:spLocks noGrp="1"/>
          </p:cNvSpPr>
          <p:nvPr>
            <p:ph idx="1"/>
          </p:nvPr>
        </p:nvSpPr>
        <p:spPr/>
        <p:txBody>
          <a:bodyPr/>
          <a:lstStyle/>
          <a:p>
            <a:r>
              <a:rPr lang="en-US" sz="2400" dirty="0"/>
              <a:t>Sai Ram argued that because of the wide gap between DOT’s pre-award appraisal of $67,000 and the JO amount of $250,000, it followed that, in Sai Ram’s logic, the JO was not based on that appraisal.</a:t>
            </a:r>
          </a:p>
          <a:p>
            <a:endParaRPr lang="en-US" dirty="0"/>
          </a:p>
          <a:p>
            <a:endParaRPr lang="en-US" dirty="0"/>
          </a:p>
          <a:p>
            <a:r>
              <a:rPr lang="en-US" sz="2400" dirty="0"/>
              <a:t>Sai Ram tried to persuade the court that DOT violated Wis. Stat. § 32.05(2)(b), that the </a:t>
            </a:r>
            <a:r>
              <a:rPr lang="en-US" sz="2400" dirty="0" err="1"/>
              <a:t>condemnor</a:t>
            </a:r>
            <a:r>
              <a:rPr lang="en-US" sz="2400" dirty="0"/>
              <a:t> provide the </a:t>
            </a:r>
            <a:r>
              <a:rPr lang="en-US" sz="2400" dirty="0" err="1"/>
              <a:t>condemnee</a:t>
            </a:r>
            <a:r>
              <a:rPr lang="en-US" sz="2400" dirty="0"/>
              <a:t> with “a full narrative appraisal upon with the jurisdictional offer is based.”</a:t>
            </a:r>
          </a:p>
          <a:p>
            <a:r>
              <a:rPr lang="en-US" sz="2400" dirty="0"/>
              <a:t>Short of an appraisal concluding $250,000, Sai Ram </a:t>
            </a:r>
            <a:r>
              <a:rPr lang="en-US" sz="2400" dirty="0">
                <a:solidFill>
                  <a:srgbClr val="FF0000"/>
                </a:solidFill>
              </a:rPr>
              <a:t>asked that DOT produce the paperwork on which the $250,000 JO was based</a:t>
            </a:r>
            <a:r>
              <a:rPr lang="en-US" sz="2400"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326622" y="2819400"/>
            <a:ext cx="1455575" cy="1028941"/>
          </a:xfrm>
          <a:prstGeom prst="rect">
            <a:avLst/>
          </a:prstGeom>
        </p:spPr>
      </p:pic>
    </p:spTree>
    <p:extLst>
      <p:ext uri="{BB962C8B-B14F-4D97-AF65-F5344CB8AC3E}">
        <p14:creationId xmlns:p14="http://schemas.microsoft.com/office/powerpoint/2010/main" val="14483183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Administrative Revision</a:t>
            </a:r>
          </a:p>
        </p:txBody>
      </p:sp>
      <p:sp>
        <p:nvSpPr>
          <p:cNvPr id="3" name="Content Placeholder 2"/>
          <p:cNvSpPr>
            <a:spLocks noGrp="1"/>
          </p:cNvSpPr>
          <p:nvPr>
            <p:ph idx="1"/>
          </p:nvPr>
        </p:nvSpPr>
        <p:spPr/>
        <p:txBody>
          <a:bodyPr/>
          <a:lstStyle/>
          <a:p>
            <a:pPr>
              <a:spcBef>
                <a:spcPts val="600"/>
              </a:spcBef>
            </a:pPr>
            <a:r>
              <a:rPr lang="en-US" dirty="0"/>
              <a:t>DOT provided Sai Ram with a copy of its Administrative Revision which compared elements of DOT’s $67,000 appraisal with Sai Ram’s appraisal of $950,000.</a:t>
            </a:r>
          </a:p>
          <a:p>
            <a:pPr>
              <a:spcBef>
                <a:spcPts val="0"/>
              </a:spcBef>
            </a:pPr>
            <a:r>
              <a:rPr lang="en-US" dirty="0"/>
              <a:t>The Administrative Revision contained a Justification that, in part, asserted that DOT’s pre-JO $67,000 appraisal failed to consider a cost to cure for realigning the entrance to Sai Ram’s gas station, whereas Sai Ram’s $244,000 appraisal did so. The authors of the administrative Revision stated they gave more</a:t>
            </a:r>
          </a:p>
          <a:p>
            <a:pPr marL="0" indent="0">
              <a:spcBef>
                <a:spcPts val="0"/>
              </a:spcBef>
              <a:buNone/>
            </a:pPr>
            <a:r>
              <a:rPr lang="en-US" dirty="0"/>
              <a:t>   weight to the $244,000 appraisal.</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0093" y="137693"/>
            <a:ext cx="2351233" cy="1581205"/>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30653" y="4643225"/>
            <a:ext cx="3079265" cy="2049675"/>
          </a:xfrm>
          <a:prstGeom prst="rect">
            <a:avLst/>
          </a:prstGeom>
        </p:spPr>
      </p:pic>
    </p:spTree>
    <p:extLst>
      <p:ext uri="{BB962C8B-B14F-4D97-AF65-F5344CB8AC3E}">
        <p14:creationId xmlns:p14="http://schemas.microsoft.com/office/powerpoint/2010/main" val="31770128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DOT Moves to Exclude the Administrative </a:t>
            </a:r>
            <a:br>
              <a:rPr lang="en-US" sz="3200" b="1" dirty="0"/>
            </a:br>
            <a:r>
              <a:rPr lang="en-US" sz="3200" b="1" dirty="0"/>
              <a:t>Revision</a:t>
            </a:r>
          </a:p>
        </p:txBody>
      </p:sp>
      <p:sp>
        <p:nvSpPr>
          <p:cNvPr id="3" name="Content Placeholder 2"/>
          <p:cNvSpPr>
            <a:spLocks noGrp="1"/>
          </p:cNvSpPr>
          <p:nvPr>
            <p:ph idx="1"/>
          </p:nvPr>
        </p:nvSpPr>
        <p:spPr/>
        <p:txBody>
          <a:bodyPr>
            <a:normAutofit fontScale="85000" lnSpcReduction="20000"/>
          </a:bodyPr>
          <a:lstStyle/>
          <a:p>
            <a:endParaRPr lang="en-US" dirty="0"/>
          </a:p>
          <a:p>
            <a:endParaRPr lang="en-US" dirty="0"/>
          </a:p>
          <a:p>
            <a:r>
              <a:rPr lang="en-US" dirty="0"/>
              <a:t>DOT filed a motion to exclude the Administrative Revision.</a:t>
            </a:r>
          </a:p>
          <a:p>
            <a:r>
              <a:rPr lang="en-US" dirty="0"/>
              <a:t>The circuit court granted DOT’s motion, concluding that the Administrative Revision was an “</a:t>
            </a:r>
            <a:r>
              <a:rPr lang="en-US" dirty="0">
                <a:solidFill>
                  <a:srgbClr val="FF0000"/>
                </a:solidFill>
              </a:rPr>
              <a:t>offer of compromise</a:t>
            </a:r>
            <a:r>
              <a:rPr lang="en-US" dirty="0"/>
              <a:t>.”</a:t>
            </a:r>
          </a:p>
          <a:p>
            <a:r>
              <a:rPr lang="en-US" dirty="0"/>
              <a:t>Under Wis. Stat. § 904.08, with some exceptions not relevant here,</a:t>
            </a:r>
          </a:p>
          <a:p>
            <a:pPr marL="0" indent="0">
              <a:buNone/>
            </a:pPr>
            <a:r>
              <a:rPr lang="en-US" dirty="0"/>
              <a:t>“</a:t>
            </a:r>
            <a:r>
              <a:rPr lang="en-US" b="1" dirty="0"/>
              <a:t>Compromise and offers to compromise.</a:t>
            </a:r>
            <a:r>
              <a:rPr lang="en-US" dirty="0"/>
              <a:t> </a:t>
            </a:r>
            <a:r>
              <a:rPr lang="en-US" dirty="0">
                <a:solidFill>
                  <a:srgbClr val="FF0000"/>
                </a:solidFill>
              </a:rPr>
              <a:t>Evidence of furnishing or offering </a:t>
            </a:r>
            <a:r>
              <a:rPr lang="en-US" dirty="0"/>
              <a:t>or promising to furnish, or accepting or offering or promising to accept, a </a:t>
            </a:r>
            <a:r>
              <a:rPr lang="en-US" dirty="0">
                <a:solidFill>
                  <a:srgbClr val="FF0000"/>
                </a:solidFill>
              </a:rPr>
              <a:t>valuable consideration in compromising or attempting to compromise a claim</a:t>
            </a:r>
            <a:r>
              <a:rPr lang="en-US" dirty="0"/>
              <a:t> which was disputed as to either validity or amount, </a:t>
            </a:r>
            <a:r>
              <a:rPr lang="en-US" dirty="0">
                <a:solidFill>
                  <a:srgbClr val="FF0000"/>
                </a:solidFill>
              </a:rPr>
              <a:t>is not admissible </a:t>
            </a:r>
            <a:r>
              <a:rPr lang="en-US" dirty="0"/>
              <a:t>to prove liability for or invalidity of the claim or its amount. Evidence of conduct or statements made in compromise negotiations is likewise not admissible. […]”</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6170" y="274133"/>
            <a:ext cx="2186230" cy="1661535"/>
          </a:xfrm>
          <a:prstGeom prst="rect">
            <a:avLst/>
          </a:prstGeom>
        </p:spPr>
      </p:pic>
    </p:spTree>
    <p:extLst>
      <p:ext uri="{BB962C8B-B14F-4D97-AF65-F5344CB8AC3E}">
        <p14:creationId xmlns:p14="http://schemas.microsoft.com/office/powerpoint/2010/main" val="20402107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Else Was DOT Not Required to Produce?</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Despite Sai Ram’s request, the judge ruled that </a:t>
            </a:r>
            <a:r>
              <a:rPr lang="en-US" dirty="0">
                <a:solidFill>
                  <a:srgbClr val="FF0000"/>
                </a:solidFill>
              </a:rPr>
              <a:t>DOT did not have to provide an appraisal report that equaled the amount of the JO</a:t>
            </a:r>
            <a:r>
              <a:rPr lang="en-US" dirty="0"/>
              <a:t>.</a:t>
            </a:r>
          </a:p>
          <a:p>
            <a:pPr marL="0" indent="0">
              <a:spcBef>
                <a:spcPts val="0"/>
              </a:spcBef>
              <a:buNone/>
            </a:pPr>
            <a:endParaRPr lang="en-US" dirty="0"/>
          </a:p>
          <a:p>
            <a:pPr marL="0" indent="0">
              <a:spcBef>
                <a:spcPts val="0"/>
              </a:spcBef>
              <a:buNone/>
            </a:pPr>
            <a:r>
              <a:rPr lang="en-US" dirty="0">
                <a:solidFill>
                  <a:srgbClr val="FF0000"/>
                </a:solidFill>
              </a:rPr>
              <a:t>Editor’s side note</a:t>
            </a:r>
            <a:r>
              <a:rPr lang="en-US" dirty="0"/>
              <a:t>: The  circuit court transcript shows: when Sai Ram argued, regarding the $250,000 administrative revision, that DOT "must return and produce a formal appraisal report by a licensed appraiser that justifies this $250,000 jurisdictional offer," the court responded, in part: "after what we've been through in this country, they're supposed</a:t>
            </a:r>
          </a:p>
          <a:p>
            <a:pPr marL="0" indent="0">
              <a:spcBef>
                <a:spcPts val="0"/>
              </a:spcBef>
              <a:buNone/>
            </a:pPr>
            <a:r>
              <a:rPr lang="en-US" dirty="0"/>
              <a:t>to call around to an appraiser and say we would like you to</a:t>
            </a:r>
          </a:p>
          <a:p>
            <a:pPr marL="0" indent="0">
              <a:spcBef>
                <a:spcPts val="0"/>
              </a:spcBef>
              <a:buNone/>
            </a:pPr>
            <a:r>
              <a:rPr lang="en-US" dirty="0"/>
              <a:t>appraise this property for $250,000—we would all be in jail.” </a:t>
            </a:r>
          </a:p>
          <a:p>
            <a:endParaRPr lang="en-US" dirty="0"/>
          </a:p>
          <a:p>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06573" y="4250175"/>
            <a:ext cx="1875827" cy="1829511"/>
          </a:xfrm>
          <a:prstGeom prst="rect">
            <a:avLst/>
          </a:prstGeom>
        </p:spPr>
      </p:pic>
    </p:spTree>
    <p:extLst>
      <p:ext uri="{BB962C8B-B14F-4D97-AF65-F5344CB8AC3E}">
        <p14:creationId xmlns:p14="http://schemas.microsoft.com/office/powerpoint/2010/main" val="2871964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Jury Trial</a:t>
            </a:r>
          </a:p>
        </p:txBody>
      </p:sp>
      <p:sp>
        <p:nvSpPr>
          <p:cNvPr id="3" name="Content Placeholder 2"/>
          <p:cNvSpPr>
            <a:spLocks noGrp="1"/>
          </p:cNvSpPr>
          <p:nvPr>
            <p:ph idx="1"/>
          </p:nvPr>
        </p:nvSpPr>
        <p:spPr/>
        <p:txBody>
          <a:bodyPr/>
          <a:lstStyle/>
          <a:p>
            <a:r>
              <a:rPr lang="en-US" dirty="0"/>
              <a:t>Results: the jury awarded Sai Ram $100,000. </a:t>
            </a:r>
          </a:p>
          <a:p>
            <a:r>
              <a:rPr lang="en-US" dirty="0"/>
              <a:t>Where the basic award = $250,000, Sai Ram was required to pay back $150,000. (Wis. Stat. § 32.05(11)(a)).</a:t>
            </a:r>
          </a:p>
          <a:p>
            <a:r>
              <a:rPr lang="en-US" dirty="0">
                <a:solidFill>
                  <a:srgbClr val="FF0000"/>
                </a:solidFill>
              </a:rPr>
              <a:t>Editor’s side note</a:t>
            </a:r>
            <a:r>
              <a:rPr lang="en-US" dirty="0"/>
              <a:t>: If the court had allowed the Administrative Revision into evidence, a hypothetical jury split may have been between $250,000 and $950,000, or just compensation of $600,000, resulting in eligibility for attorney fees under Wis. Stat. § 32.28.</a:t>
            </a:r>
          </a:p>
          <a:p>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10605" y="320095"/>
            <a:ext cx="2978798" cy="18016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44509" y="4984680"/>
            <a:ext cx="2391264" cy="1455234"/>
          </a:xfrm>
          <a:prstGeom prst="rect">
            <a:avLst/>
          </a:prstGeom>
        </p:spPr>
      </p:pic>
    </p:spTree>
    <p:extLst>
      <p:ext uri="{BB962C8B-B14F-4D97-AF65-F5344CB8AC3E}">
        <p14:creationId xmlns:p14="http://schemas.microsoft.com/office/powerpoint/2010/main" val="15403432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Sai Ram’s Unsuccessful Appeal to the Court of Appeals</a:t>
            </a:r>
          </a:p>
        </p:txBody>
      </p:sp>
      <p:sp>
        <p:nvSpPr>
          <p:cNvPr id="3" name="Content Placeholder 2"/>
          <p:cNvSpPr>
            <a:spLocks noGrp="1"/>
          </p:cNvSpPr>
          <p:nvPr>
            <p:ph idx="1"/>
          </p:nvPr>
        </p:nvSpPr>
        <p:spPr/>
        <p:txBody>
          <a:bodyPr>
            <a:normAutofit fontScale="92500"/>
          </a:bodyPr>
          <a:lstStyle/>
          <a:p>
            <a:r>
              <a:rPr lang="en-US" dirty="0"/>
              <a:t>Among other things, Sai Ram argued that because DOT failed to provide it with the appraisal on which the JO was based, the case should be remanded to the circuit court for a new trial.</a:t>
            </a:r>
          </a:p>
          <a:p>
            <a:endParaRPr lang="en-US" dirty="0"/>
          </a:p>
          <a:p>
            <a:endParaRPr lang="en-US" dirty="0"/>
          </a:p>
          <a:p>
            <a:endParaRPr lang="en-US" dirty="0"/>
          </a:p>
          <a:p>
            <a:r>
              <a:rPr lang="en-US" dirty="0"/>
              <a:t>The Court of Appeals rejected Sai Ram’s argument, concluding that any such argument would have to be raised in a </a:t>
            </a:r>
            <a:r>
              <a:rPr lang="en-US" dirty="0">
                <a:solidFill>
                  <a:srgbClr val="FF0000"/>
                </a:solidFill>
              </a:rPr>
              <a:t>Right to Take </a:t>
            </a:r>
            <a:r>
              <a:rPr lang="en-US" dirty="0"/>
              <a:t>case under Wis. Stat. § 32.05(5), filed within 40 days of the issuance of the JO.</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76425" y="2468060"/>
            <a:ext cx="2620833" cy="1703541"/>
          </a:xfrm>
          <a:prstGeom prst="rect">
            <a:avLst/>
          </a:prstGeom>
        </p:spPr>
      </p:pic>
    </p:spTree>
    <p:extLst>
      <p:ext uri="{BB962C8B-B14F-4D97-AF65-F5344CB8AC3E}">
        <p14:creationId xmlns:p14="http://schemas.microsoft.com/office/powerpoint/2010/main" val="6895712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br>
            <a:r>
              <a:rPr lang="en-US"/>
              <a:t>Implications of the Sai Ram Decision</a:t>
            </a:r>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sz="3200" dirty="0"/>
              <a:t>Looking ahead</a:t>
            </a:r>
            <a:r>
              <a:rPr lang="en-US" dirty="0"/>
              <a:t>…</a:t>
            </a: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44229" y="1809582"/>
            <a:ext cx="5615041" cy="4211281"/>
          </a:xfrm>
          <a:prstGeom prst="rect">
            <a:avLst/>
          </a:prstGeom>
        </p:spPr>
      </p:pic>
    </p:spTree>
    <p:extLst>
      <p:ext uri="{BB962C8B-B14F-4D97-AF65-F5344CB8AC3E}">
        <p14:creationId xmlns:p14="http://schemas.microsoft.com/office/powerpoint/2010/main" val="15289167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What if a Landowner Files a Right to Take Case Based on an Administrative Revision?</a:t>
            </a:r>
          </a:p>
        </p:txBody>
      </p:sp>
      <p:sp>
        <p:nvSpPr>
          <p:cNvPr id="3" name="Content Placeholder 2"/>
          <p:cNvSpPr>
            <a:spLocks noGrp="1"/>
          </p:cNvSpPr>
          <p:nvPr>
            <p:ph idx="1"/>
          </p:nvPr>
        </p:nvSpPr>
        <p:spPr/>
        <p:txBody>
          <a:bodyPr/>
          <a:lstStyle/>
          <a:p>
            <a:r>
              <a:rPr lang="en-US" sz="2400" dirty="0"/>
              <a:t>If a landowner files a Right to Take case under Wis. Stat. § 32.05(5) alleging that DOT failed to provide the landowner with an appraisal on which the JO was based (because the JO and the pre-JO appraisal reflect different conclusions of just compensation), there are numerous statutory and case law obstacles that the landowner must surmount.</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69078" y="4001294"/>
            <a:ext cx="2857500" cy="1981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5527" y="3966177"/>
            <a:ext cx="2472612" cy="23036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8200" y="4326030"/>
            <a:ext cx="1844195" cy="165646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746872" y="3966178"/>
            <a:ext cx="2854961" cy="2016316"/>
          </a:xfrm>
          <a:prstGeom prst="rect">
            <a:avLst/>
          </a:prstGeom>
        </p:spPr>
      </p:pic>
    </p:spTree>
    <p:extLst>
      <p:ext uri="{BB962C8B-B14F-4D97-AF65-F5344CB8AC3E}">
        <p14:creationId xmlns:p14="http://schemas.microsoft.com/office/powerpoint/2010/main" val="4611482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Defenses in Right to Take Actions Based on Administrative Revision</a:t>
            </a:r>
          </a:p>
        </p:txBody>
      </p:sp>
      <p:sp>
        <p:nvSpPr>
          <p:cNvPr id="3" name="Content Placeholder 2"/>
          <p:cNvSpPr>
            <a:spLocks noGrp="1"/>
          </p:cNvSpPr>
          <p:nvPr>
            <p:ph idx="1"/>
          </p:nvPr>
        </p:nvSpPr>
        <p:spPr/>
        <p:txBody>
          <a:bodyPr>
            <a:normAutofit lnSpcReduction="10000"/>
          </a:bodyPr>
          <a:lstStyle/>
          <a:p>
            <a:pPr marL="0" indent="0">
              <a:buNone/>
            </a:pPr>
            <a:r>
              <a:rPr lang="en-US" dirty="0"/>
              <a:t>1. The JO is based on DOT’s pre-JO appraisal even if the amount of just compensation reached in the pre-JO appraisal and the amount of the JO do not match.</a:t>
            </a:r>
          </a:p>
          <a:p>
            <a:pPr marL="0" indent="0">
              <a:buNone/>
            </a:pPr>
            <a:r>
              <a:rPr lang="en-US" dirty="0"/>
              <a:t>Provisions in Wis. Stat. </a:t>
            </a:r>
            <a:r>
              <a:rPr lang="en-US" dirty="0" err="1"/>
              <a:t>ch.</a:t>
            </a:r>
            <a:r>
              <a:rPr lang="en-US" dirty="0"/>
              <a:t> 32, and case law, encourage DOT to negotiate prior to issuing the JO. </a:t>
            </a:r>
            <a:r>
              <a:rPr lang="en-US" i="1" dirty="0"/>
              <a:t>E.g., </a:t>
            </a:r>
            <a:r>
              <a:rPr lang="en-US" dirty="0"/>
              <a:t>Wis. Stat. § 32.05(2a), “</a:t>
            </a:r>
            <a:r>
              <a:rPr lang="en-US" cap="small" dirty="0"/>
              <a:t>Negotiation.</a:t>
            </a:r>
            <a:r>
              <a:rPr lang="en-US" dirty="0"/>
              <a:t> </a:t>
            </a:r>
            <a:r>
              <a:rPr lang="en-US" dirty="0">
                <a:solidFill>
                  <a:srgbClr val="FF0000"/>
                </a:solidFill>
              </a:rPr>
              <a:t>Before making the jurisdictional offer</a:t>
            </a:r>
            <a:r>
              <a:rPr lang="en-US" dirty="0"/>
              <a:t> provided in sub. </a:t>
            </a:r>
            <a:r>
              <a:rPr lang="en-US" dirty="0">
                <a:hlinkClick r:id="rId2" tooltip="Statutes 32.05(3)"/>
              </a:rPr>
              <a:t>(3)</a:t>
            </a:r>
            <a:r>
              <a:rPr lang="en-US" dirty="0"/>
              <a:t>, </a:t>
            </a:r>
            <a:r>
              <a:rPr lang="en-US" dirty="0">
                <a:solidFill>
                  <a:srgbClr val="FF0000"/>
                </a:solidFill>
              </a:rPr>
              <a:t>the </a:t>
            </a:r>
            <a:r>
              <a:rPr lang="en-US" dirty="0" err="1">
                <a:solidFill>
                  <a:srgbClr val="FF0000"/>
                </a:solidFill>
              </a:rPr>
              <a:t>condemnor</a:t>
            </a:r>
            <a:r>
              <a:rPr lang="en-US" dirty="0">
                <a:solidFill>
                  <a:srgbClr val="FF0000"/>
                </a:solidFill>
              </a:rPr>
              <a:t> shall attempt to negotiate </a:t>
            </a:r>
            <a:r>
              <a:rPr lang="en-US" dirty="0"/>
              <a:t>personally with the owner or one of the owners or his or her representative of the property sought to be taken for the purchase of the same. In such negotiation </a:t>
            </a:r>
            <a:r>
              <a:rPr lang="en-US" dirty="0">
                <a:solidFill>
                  <a:srgbClr val="FF0000"/>
                </a:solidFill>
              </a:rPr>
              <a:t>the </a:t>
            </a:r>
            <a:r>
              <a:rPr lang="en-US" dirty="0" err="1">
                <a:solidFill>
                  <a:srgbClr val="FF0000"/>
                </a:solidFill>
              </a:rPr>
              <a:t>condemnor</a:t>
            </a:r>
            <a:r>
              <a:rPr lang="en-US" dirty="0">
                <a:solidFill>
                  <a:srgbClr val="FF0000"/>
                </a:solidFill>
              </a:rPr>
              <a:t> shall consider the owner's appraisal </a:t>
            </a:r>
            <a:r>
              <a:rPr lang="en-US" dirty="0"/>
              <a:t>[…].”</a:t>
            </a:r>
          </a:p>
        </p:txBody>
      </p:sp>
    </p:spTree>
    <p:extLst>
      <p:ext uri="{BB962C8B-B14F-4D97-AF65-F5344CB8AC3E}">
        <p14:creationId xmlns:p14="http://schemas.microsoft.com/office/powerpoint/2010/main" val="301859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“after” condition:</a:t>
            </a:r>
          </a:p>
        </p:txBody>
      </p:sp>
      <p:sp>
        <p:nvSpPr>
          <p:cNvPr id="3" name="Content Placeholder 2"/>
          <p:cNvSpPr>
            <a:spLocks noGrp="1"/>
          </p:cNvSpPr>
          <p:nvPr>
            <p:ph idx="1"/>
          </p:nvPr>
        </p:nvSpPr>
        <p:spPr/>
        <p:txBody>
          <a:bodyPr>
            <a:normAutofit lnSpcReduction="10000"/>
          </a:bodyPr>
          <a:lstStyle/>
          <a:p>
            <a:pPr>
              <a:buNone/>
            </a:pPr>
            <a:r>
              <a:rPr lang="en-US" dirty="0"/>
              <a:t>	In the after condition, the property had two driveways to 74th Place, indirect access to 118th Avenue via 74th Place, and no direct access to 118th Avenue.</a:t>
            </a:r>
          </a:p>
          <a:p>
            <a:pPr>
              <a:buNone/>
            </a:pPr>
            <a:endParaRPr lang="en-US" dirty="0"/>
          </a:p>
          <a:p>
            <a:pPr>
              <a:buNone/>
            </a:pPr>
            <a:r>
              <a:rPr lang="en-US" dirty="0"/>
              <a:t>	DOT paid $21,000 for TLE. </a:t>
            </a:r>
          </a:p>
          <a:p>
            <a:pPr>
              <a:buNone/>
            </a:pPr>
            <a:endParaRPr lang="en-US" dirty="0"/>
          </a:p>
          <a:p>
            <a:pPr>
              <a:spcBef>
                <a:spcPts val="0"/>
              </a:spcBef>
              <a:buNone/>
            </a:pPr>
            <a:r>
              <a:rPr lang="en-US" dirty="0"/>
              <a:t>	The parties stipulated</a:t>
            </a:r>
          </a:p>
          <a:p>
            <a:pPr>
              <a:spcBef>
                <a:spcPts val="0"/>
              </a:spcBef>
              <a:buNone/>
            </a:pPr>
            <a:r>
              <a:rPr lang="en-US" dirty="0"/>
              <a:t>	that $21,000 was adequate</a:t>
            </a:r>
          </a:p>
          <a:p>
            <a:pPr>
              <a:spcBef>
                <a:spcPts val="0"/>
              </a:spcBef>
              <a:buNone/>
            </a:pPr>
            <a:r>
              <a:rPr lang="en-US" dirty="0"/>
              <a:t>	compensation for the TLE. </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46077" y="2819400"/>
            <a:ext cx="2689225" cy="3073400"/>
          </a:xfrm>
          <a:prstGeom prst="rect">
            <a:avLst/>
          </a:prstGeom>
        </p:spPr>
      </p:pic>
    </p:spTree>
    <p:extLst>
      <p:ext uri="{BB962C8B-B14F-4D97-AF65-F5344CB8AC3E}">
        <p14:creationId xmlns:p14="http://schemas.microsoft.com/office/powerpoint/2010/main" val="26024652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Wis. Stat. § 32.28(3)(d)</a:t>
            </a:r>
          </a:p>
        </p:txBody>
      </p:sp>
      <p:sp>
        <p:nvSpPr>
          <p:cNvPr id="3" name="Content Placeholder 2"/>
          <p:cNvSpPr>
            <a:spLocks noGrp="1"/>
          </p:cNvSpPr>
          <p:nvPr>
            <p:ph idx="1"/>
          </p:nvPr>
        </p:nvSpPr>
        <p:spPr/>
        <p:txBody>
          <a:bodyPr>
            <a:normAutofit lnSpcReduction="10000"/>
          </a:bodyPr>
          <a:lstStyle/>
          <a:p>
            <a:pPr marL="0" indent="0">
              <a:buNone/>
            </a:pPr>
            <a:r>
              <a:rPr lang="en-US" b="1" dirty="0"/>
              <a:t>(3)</a:t>
            </a:r>
            <a:r>
              <a:rPr lang="en-US" dirty="0"/>
              <a:t> In lieu of costs under </a:t>
            </a:r>
            <a:r>
              <a:rPr lang="en-US" dirty="0" err="1"/>
              <a:t>ch.</a:t>
            </a:r>
            <a:r>
              <a:rPr lang="en-US" dirty="0"/>
              <a:t> </a:t>
            </a:r>
            <a:r>
              <a:rPr lang="en-US" dirty="0">
                <a:hlinkClick r:id="rId2" tooltip="Statutes ch. 814"/>
              </a:rPr>
              <a:t>814</a:t>
            </a:r>
            <a:r>
              <a:rPr lang="en-US" dirty="0"/>
              <a:t>, </a:t>
            </a:r>
            <a:r>
              <a:rPr lang="en-US" dirty="0">
                <a:solidFill>
                  <a:srgbClr val="FF0000"/>
                </a:solidFill>
              </a:rPr>
              <a:t>litigation expenses </a:t>
            </a:r>
            <a:r>
              <a:rPr lang="en-US" dirty="0"/>
              <a:t>shall be awarded to the </a:t>
            </a:r>
            <a:r>
              <a:rPr lang="en-US" dirty="0" err="1"/>
              <a:t>condemnee</a:t>
            </a:r>
            <a:r>
              <a:rPr lang="en-US" dirty="0"/>
              <a:t> if: […]</a:t>
            </a:r>
          </a:p>
          <a:p>
            <a:pPr marL="0" indent="0">
              <a:buNone/>
            </a:pPr>
            <a:r>
              <a:rPr lang="en-US" sz="2400" dirty="0"/>
              <a:t>“(d) The award of the condemnation commission under s. </a:t>
            </a:r>
            <a:r>
              <a:rPr lang="en-US" sz="2400" dirty="0">
                <a:hlinkClick r:id="rId3" tooltip="Statutes 32.05(9)"/>
              </a:rPr>
              <a:t>32.05 (9)</a:t>
            </a:r>
            <a:r>
              <a:rPr lang="en-US" sz="2400" dirty="0"/>
              <a:t> or </a:t>
            </a:r>
            <a:r>
              <a:rPr lang="en-US" sz="2400" dirty="0">
                <a:hlinkClick r:id="rId4" tooltip="Statutes 32.06(8)"/>
              </a:rPr>
              <a:t>32.06 (8)</a:t>
            </a:r>
            <a:r>
              <a:rPr lang="en-US" sz="2400" dirty="0"/>
              <a:t> exceeds the jurisdictional offer </a:t>
            </a:r>
            <a:r>
              <a:rPr lang="en-US" sz="2400" dirty="0">
                <a:solidFill>
                  <a:srgbClr val="FF0000"/>
                </a:solidFill>
              </a:rPr>
              <a:t>or the highest written offer prior to the jurisdictional offer</a:t>
            </a:r>
            <a:r>
              <a:rPr lang="en-US" sz="2400" dirty="0"/>
              <a:t> by at least $700 and at least 15 percent and neither party appeals the award to the circuit court”</a:t>
            </a:r>
          </a:p>
          <a:p>
            <a:pPr marL="0" indent="0">
              <a:buNone/>
            </a:pPr>
            <a:r>
              <a:rPr lang="en-US" dirty="0"/>
              <a:t>Query: If the Legislature intended to preclude the </a:t>
            </a:r>
            <a:r>
              <a:rPr lang="en-US" dirty="0" err="1"/>
              <a:t>condemnor</a:t>
            </a:r>
            <a:r>
              <a:rPr lang="en-US" dirty="0"/>
              <a:t> from exercising its discretion to modify a pre-JO offer, for any reason, why would there be a reference within the statute to “highest written offer prior to the jurisdictional offer”?  </a:t>
            </a:r>
          </a:p>
        </p:txBody>
      </p:sp>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010003" y="230188"/>
            <a:ext cx="2159000" cy="1460500"/>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98191" y="5430417"/>
            <a:ext cx="2214164" cy="1158842"/>
          </a:xfrm>
          <a:prstGeom prst="rect">
            <a:avLst/>
          </a:prstGeom>
        </p:spPr>
      </p:pic>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94723" y="282805"/>
            <a:ext cx="996684" cy="1355265"/>
          </a:xfrm>
          <a:prstGeom prst="rect">
            <a:avLst/>
          </a:prstGeom>
        </p:spPr>
      </p:pic>
    </p:spTree>
    <p:extLst>
      <p:ext uri="{BB962C8B-B14F-4D97-AF65-F5344CB8AC3E}">
        <p14:creationId xmlns:p14="http://schemas.microsoft.com/office/powerpoint/2010/main" val="38346628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Benson v. City of La Crosse</a:t>
            </a:r>
            <a:r>
              <a:rPr lang="en-US" dirty="0"/>
              <a:t>, </a:t>
            </a:r>
            <a:r>
              <a:rPr lang="en-US" sz="2800" dirty="0"/>
              <a:t>101 Wis. 2d 691, 697, 305 N.W.2d 184 (Ct. App. 1981)</a:t>
            </a:r>
          </a:p>
        </p:txBody>
      </p:sp>
      <p:sp>
        <p:nvSpPr>
          <p:cNvPr id="3" name="Content Placeholder 2"/>
          <p:cNvSpPr>
            <a:spLocks noGrp="1"/>
          </p:cNvSpPr>
          <p:nvPr>
            <p:ph idx="1"/>
          </p:nvPr>
        </p:nvSpPr>
        <p:spPr/>
        <p:txBody>
          <a:bodyPr/>
          <a:lstStyle/>
          <a:p>
            <a:endParaRPr lang="en-US" dirty="0"/>
          </a:p>
          <a:p>
            <a:pPr marL="0" indent="0">
              <a:buNone/>
            </a:pPr>
            <a:r>
              <a:rPr lang="en-US" dirty="0"/>
              <a:t>Citing Wis. Stat. § 32.28(3)(d) (the litigation expenses statute), the court observed: “The legislative purpose in providing litigation expenses to a claimant who improves a municipality’s highest written offer or jurisdictional offer by at least 15 percent is </a:t>
            </a:r>
            <a:r>
              <a:rPr lang="en-US" dirty="0">
                <a:solidFill>
                  <a:srgbClr val="FF0000"/>
                </a:solidFill>
              </a:rPr>
              <a:t>to encourage the municipality to engage in meaningful negotiations</a:t>
            </a:r>
            <a:r>
              <a:rPr lang="en-US" dirty="0"/>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875866" y="3920806"/>
            <a:ext cx="2161102" cy="2161102"/>
          </a:xfrm>
          <a:prstGeom prst="rect">
            <a:avLst/>
          </a:prstGeom>
        </p:spPr>
      </p:pic>
    </p:spTree>
    <p:extLst>
      <p:ext uri="{BB962C8B-B14F-4D97-AF65-F5344CB8AC3E}">
        <p14:creationId xmlns:p14="http://schemas.microsoft.com/office/powerpoint/2010/main" val="10549606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0"/>
              </a:spcBef>
            </a:pPr>
            <a:r>
              <a:rPr lang="en-US" dirty="0"/>
              <a:t>This court has held that </a:t>
            </a:r>
            <a:r>
              <a:rPr lang="en-US" dirty="0">
                <a:solidFill>
                  <a:srgbClr val="FF0000"/>
                </a:solidFill>
              </a:rPr>
              <a:t>offers to purchase land made by the </a:t>
            </a:r>
            <a:r>
              <a:rPr lang="en-US" dirty="0" err="1">
                <a:solidFill>
                  <a:srgbClr val="FF0000"/>
                </a:solidFill>
              </a:rPr>
              <a:t>condemnor</a:t>
            </a:r>
            <a:r>
              <a:rPr lang="en-US" dirty="0">
                <a:solidFill>
                  <a:srgbClr val="FF0000"/>
                </a:solidFill>
              </a:rPr>
              <a:t> during negotiations</a:t>
            </a:r>
            <a:r>
              <a:rPr lang="en-US" dirty="0"/>
              <a:t> prior to the institution of condemnation proceedings </a:t>
            </a:r>
            <a:r>
              <a:rPr lang="en-US" dirty="0">
                <a:solidFill>
                  <a:srgbClr val="FF0000"/>
                </a:solidFill>
              </a:rPr>
              <a:t>are</a:t>
            </a:r>
            <a:r>
              <a:rPr lang="en-US" dirty="0"/>
              <a:t> privileged and </a:t>
            </a:r>
            <a:r>
              <a:rPr lang="en-US" dirty="0">
                <a:solidFill>
                  <a:srgbClr val="FF0000"/>
                </a:solidFill>
              </a:rPr>
              <a:t>inadmissible</a:t>
            </a:r>
            <a:r>
              <a:rPr lang="en-US" dirty="0"/>
              <a:t>. </a:t>
            </a:r>
          </a:p>
          <a:p>
            <a:pPr marL="0" indent="0">
              <a:spcBef>
                <a:spcPts val="0"/>
              </a:spcBef>
              <a:buNone/>
            </a:pPr>
            <a:r>
              <a:rPr lang="en-US" dirty="0">
                <a:solidFill>
                  <a:srgbClr val="FF0000"/>
                </a:solidFill>
              </a:rPr>
              <a:t>   The basis for the rule is the policy to encourage settlements.”</a:t>
            </a:r>
          </a:p>
        </p:txBody>
      </p:sp>
      <p:sp>
        <p:nvSpPr>
          <p:cNvPr id="4" name="Rectangle 1"/>
          <p:cNvSpPr>
            <a:spLocks noGrp="1" noChangeArrowheads="1"/>
          </p:cNvSpPr>
          <p:nvPr>
            <p:ph type="title"/>
          </p:nvPr>
        </p:nvSpPr>
        <p:spPr bwMode="auto">
          <a:xfrm>
            <a:off x="838200" y="504687"/>
            <a:ext cx="9224961"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Herro</a:t>
            </a:r>
            <a:r>
              <a:rPr kumimoji="0" lang="en-US" altLang="en-US"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v. DNR</a:t>
            </a:r>
            <a:r>
              <a:rPr kumimoji="0" lang="en-US" altLang="en-US"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n-US" altLang="en-US" b="0" i="1" u="none" strike="noStrike" cap="none" normalizeH="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800" b="0" u="none" strike="noStrike" cap="none" normalizeH="0" dirty="0">
                <a:ln>
                  <a:noFill/>
                </a:ln>
                <a:solidFill>
                  <a:schemeClr val="tx1"/>
                </a:solidFill>
                <a:effectLst/>
                <a:latin typeface="Arial" panose="020B0604020202020204" pitchFamily="34" charset="0"/>
                <a:ea typeface="Times New Roman" panose="02020603050405020304" pitchFamily="18" charset="0"/>
              </a:rPr>
              <a:t>67 Wis. 2d 407, 430, 227 N.W.2d 456 (1975) (citing</a:t>
            </a:r>
            <a:br>
              <a:rPr kumimoji="0" lang="en-US" altLang="en-US" sz="1800" b="0" u="none" strike="noStrike" cap="none" normalizeH="0" dirty="0">
                <a:ln>
                  <a:noFill/>
                </a:ln>
                <a:solidFill>
                  <a:schemeClr val="tx1"/>
                </a:solidFill>
                <a:effectLst/>
                <a:latin typeface="Arial" panose="020B0604020202020204" pitchFamily="34" charset="0"/>
                <a:ea typeface="Times New Roman" panose="02020603050405020304" pitchFamily="18" charset="0"/>
              </a:rPr>
            </a:br>
            <a:r>
              <a:rPr lang="en-US" altLang="en-US" sz="1800" i="1" dirty="0">
                <a:latin typeface="Arial" panose="020B0604020202020204" pitchFamily="34" charset="0"/>
                <a:ea typeface="Times New Roman" panose="02020603050405020304" pitchFamily="18" charset="0"/>
              </a:rPr>
              <a:t>Connor v. Michigan Wisconsin Pipe Line Co., </a:t>
            </a:r>
            <a:r>
              <a:rPr lang="en-US" altLang="en-US" sz="1800" dirty="0">
                <a:latin typeface="Arial" panose="020B0604020202020204" pitchFamily="34" charset="0"/>
                <a:ea typeface="Times New Roman" panose="02020603050405020304" pitchFamily="18" charset="0"/>
              </a:rPr>
              <a:t>15 Wis. 2d 614, 113 N.W.2d 121 (1962))</a:t>
            </a:r>
            <a:r>
              <a:rPr kumimoji="0" lang="en-US" altLang="en-US" sz="1800" b="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u="none" strike="noStrike" cap="none" normalizeH="0" baseline="0" dirty="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85991" y="3472542"/>
            <a:ext cx="2797629" cy="2797629"/>
          </a:xfrm>
          <a:prstGeom prst="rect">
            <a:avLst/>
          </a:prstGeom>
        </p:spPr>
      </p:pic>
    </p:spTree>
    <p:extLst>
      <p:ext uri="{BB962C8B-B14F-4D97-AF65-F5344CB8AC3E}">
        <p14:creationId xmlns:p14="http://schemas.microsoft.com/office/powerpoint/2010/main" val="35579895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In Wisconsin, DOT’s determination of just compensation, while beginning with an appraisal, or series of appraisals, is followed by a statutorily mandated attempt at negotiation. There are minimum standards that appraisers must follow in determining just compensation. (Wis. Stat. §32.09). Although these rules guide appraisers in their analysis, this is merely a first step leading to the ultimate determination of just compensation. In the period between the first appraisal and the JO, the parties may attempt to convince each other of the strength of their relative views of the land’s value. The JO will be based on DOT’s pre-JO appraisal, but it need not reflect the exact amount of just compensation found by DOT’s appraiser.</a:t>
            </a:r>
          </a:p>
          <a:p>
            <a:endParaRPr lang="en-US" dirty="0"/>
          </a:p>
          <a:p>
            <a:endParaRPr lang="en-US" dirty="0"/>
          </a:p>
          <a:p>
            <a:endParaRPr lang="en-US" sz="1600" dirty="0"/>
          </a:p>
          <a:p>
            <a:endParaRPr lang="en-US" sz="1600" dirty="0"/>
          </a:p>
        </p:txBody>
      </p:sp>
    </p:spTree>
    <p:extLst>
      <p:ext uri="{BB962C8B-B14F-4D97-AF65-F5344CB8AC3E}">
        <p14:creationId xmlns:p14="http://schemas.microsoft.com/office/powerpoint/2010/main" val="21020485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err="1">
                <a:solidFill>
                  <a:schemeClr val="bg1"/>
                </a:solidFill>
              </a:rPr>
              <a:t>Leathem</a:t>
            </a:r>
            <a:r>
              <a:rPr lang="en-US" i="1" dirty="0">
                <a:solidFill>
                  <a:schemeClr val="bg1"/>
                </a:solidFill>
              </a:rPr>
              <a:t> Smith Lodge, Inc. V. State of Wisconsin</a:t>
            </a:r>
            <a:r>
              <a:rPr lang="en-US" dirty="0">
                <a:solidFill>
                  <a:schemeClr val="bg1"/>
                </a:solidFill>
              </a:rPr>
              <a:t>, 94 Wis.2d 406, 288 N.W.2d 808 (Wis. 1980).</a:t>
            </a:r>
          </a:p>
          <a:p>
            <a:r>
              <a:rPr lang="en-US" dirty="0">
                <a:solidFill>
                  <a:schemeClr val="bg1"/>
                </a:solidFill>
              </a:rPr>
              <a:t>Partial taking case</a:t>
            </a:r>
          </a:p>
          <a:p>
            <a:r>
              <a:rPr lang="en-US" dirty="0">
                <a:solidFill>
                  <a:schemeClr val="bg1"/>
                </a:solidFill>
              </a:rPr>
              <a:t>Issue: was trial court’s refusal to admit evidence of value utilizing the income method appropriate.</a:t>
            </a:r>
          </a:p>
          <a:p>
            <a:r>
              <a:rPr lang="en-US" dirty="0">
                <a:solidFill>
                  <a:schemeClr val="bg1"/>
                </a:solidFill>
              </a:rPr>
              <a:t>Holding: “Wisconsin law holds that income evidence is never admissible where there is evidence of comparable sales” </a:t>
            </a:r>
            <a:r>
              <a:rPr lang="en-US" i="1" dirty="0">
                <a:solidFill>
                  <a:schemeClr val="bg1"/>
                </a:solidFill>
              </a:rPr>
              <a:t>citing Rosen v. Milwaukee</a:t>
            </a:r>
            <a:r>
              <a:rPr lang="en-US" dirty="0">
                <a:solidFill>
                  <a:schemeClr val="bg1"/>
                </a:solidFill>
              </a:rPr>
              <a:t>, 72 Wis.2d 653, 662-63, 242 N.W.2d 681 (1976)</a:t>
            </a:r>
            <a:r>
              <a:rPr lang="en-US" dirty="0"/>
              <a:t> </a:t>
            </a:r>
          </a:p>
        </p:txBody>
      </p:sp>
      <p:sp>
        <p:nvSpPr>
          <p:cNvPr id="3" name="Title 2"/>
          <p:cNvSpPr>
            <a:spLocks noGrp="1"/>
          </p:cNvSpPr>
          <p:nvPr>
            <p:ph type="title"/>
          </p:nvPr>
        </p:nvSpPr>
        <p:spPr/>
        <p:txBody>
          <a:bodyPr>
            <a:normAutofit fontScale="90000"/>
          </a:bodyPr>
          <a:lstStyle/>
          <a:p>
            <a:r>
              <a:rPr lang="en-US" sz="4000" dirty="0">
                <a:solidFill>
                  <a:schemeClr val="bg1"/>
                </a:solidFill>
              </a:rPr>
              <a:t>A (slightly more recent) Oldie:</a:t>
            </a:r>
            <a:br>
              <a:rPr lang="en-US" sz="4000" dirty="0">
                <a:solidFill>
                  <a:schemeClr val="bg1"/>
                </a:solidFill>
              </a:rPr>
            </a:br>
            <a:r>
              <a:rPr lang="en-US" sz="4000" dirty="0">
                <a:solidFill>
                  <a:schemeClr val="bg1"/>
                </a:solidFill>
              </a:rPr>
              <a:t>Income Approach</a:t>
            </a:r>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B1E545E-887E-4998-A589-57452551ED61}" type="slidenum">
              <a:rPr lang="en-US" smtClean="0">
                <a:solidFill>
                  <a:srgbClr val="FFFFFF"/>
                </a:solidFill>
              </a:rPr>
              <a:pPr fontAlgn="base">
                <a:spcBef>
                  <a:spcPct val="0"/>
                </a:spcBef>
                <a:spcAft>
                  <a:spcPct val="0"/>
                </a:spcAft>
                <a:defRPr/>
              </a:pPr>
              <a:t>84</a:t>
            </a:fld>
            <a:endParaRPr lang="en-US" dirty="0">
              <a:solidFill>
                <a:srgbClr val="FFFFFF"/>
              </a:solidFill>
            </a:endParaRPr>
          </a:p>
        </p:txBody>
      </p:sp>
    </p:spTree>
    <p:extLst>
      <p:ext uri="{BB962C8B-B14F-4D97-AF65-F5344CB8AC3E}">
        <p14:creationId xmlns:p14="http://schemas.microsoft.com/office/powerpoint/2010/main" val="9002956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solidFill>
              </a:rPr>
              <a:t>Reaffirmed in </a:t>
            </a:r>
            <a:r>
              <a:rPr lang="en-US" i="1" dirty="0" err="1">
                <a:solidFill>
                  <a:schemeClr val="bg1"/>
                </a:solidFill>
              </a:rPr>
              <a:t>Rademann</a:t>
            </a:r>
            <a:r>
              <a:rPr lang="en-US" i="1" dirty="0">
                <a:solidFill>
                  <a:schemeClr val="bg1"/>
                </a:solidFill>
              </a:rPr>
              <a:t> v. State Dept. of Transp.</a:t>
            </a:r>
            <a:r>
              <a:rPr lang="en-US" dirty="0">
                <a:solidFill>
                  <a:schemeClr val="bg1"/>
                </a:solidFill>
              </a:rPr>
              <a:t>, 2002 WI App 59, 252 Wis.2d 191, 252 Wis.2d 191.</a:t>
            </a:r>
          </a:p>
          <a:p>
            <a:r>
              <a:rPr lang="en-US" dirty="0">
                <a:solidFill>
                  <a:schemeClr val="bg1"/>
                </a:solidFill>
              </a:rPr>
              <a:t>“As a starting point, it should be noted that income evidence is never admissible where there is evidence of comparable sales.”</a:t>
            </a:r>
          </a:p>
          <a:p>
            <a:r>
              <a:rPr lang="en-US" dirty="0">
                <a:solidFill>
                  <a:schemeClr val="bg1"/>
                </a:solidFill>
              </a:rPr>
              <a:t>Income evidence involving commercial properties is inadmissible “because income is dependent upon too many variables to serve as a reliable guide in determining fair market value.” </a:t>
            </a:r>
          </a:p>
          <a:p>
            <a:r>
              <a:rPr lang="en-US" dirty="0">
                <a:solidFill>
                  <a:schemeClr val="bg1"/>
                </a:solidFill>
              </a:rPr>
              <a:t>“…it is nearly impossible to ascertain how much of the income can be attributed to the owner’s management …”</a:t>
            </a:r>
            <a:endParaRPr lang="en-US" dirty="0"/>
          </a:p>
        </p:txBody>
      </p:sp>
      <p:sp>
        <p:nvSpPr>
          <p:cNvPr id="3" name="Title 2"/>
          <p:cNvSpPr>
            <a:spLocks noGrp="1"/>
          </p:cNvSpPr>
          <p:nvPr>
            <p:ph type="title"/>
          </p:nvPr>
        </p:nvSpPr>
        <p:spPr/>
        <p:txBody>
          <a:bodyPr>
            <a:normAutofit/>
          </a:bodyPr>
          <a:lstStyle/>
          <a:p>
            <a:r>
              <a:rPr lang="en-US" sz="4400" dirty="0">
                <a:solidFill>
                  <a:schemeClr val="bg1"/>
                </a:solidFill>
              </a:rPr>
              <a:t>Income Approach</a:t>
            </a:r>
            <a:endParaRPr lang="en-US" sz="2700" dirty="0">
              <a:solidFill>
                <a:schemeClr val="bg1"/>
              </a:solidFill>
            </a:endParaRPr>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B1E545E-887E-4998-A589-57452551ED61}" type="slidenum">
              <a:rPr lang="en-US" smtClean="0">
                <a:solidFill>
                  <a:srgbClr val="FFFFFF"/>
                </a:solidFill>
              </a:rPr>
              <a:pPr fontAlgn="base">
                <a:spcBef>
                  <a:spcPct val="0"/>
                </a:spcBef>
                <a:spcAft>
                  <a:spcPct val="0"/>
                </a:spcAft>
                <a:defRPr/>
              </a:pPr>
              <a:t>85</a:t>
            </a:fld>
            <a:endParaRPr lang="en-US" dirty="0">
              <a:solidFill>
                <a:srgbClr val="FFFFFF"/>
              </a:solidFill>
            </a:endParaRPr>
          </a:p>
        </p:txBody>
      </p:sp>
    </p:spTree>
    <p:extLst>
      <p:ext uri="{BB962C8B-B14F-4D97-AF65-F5344CB8AC3E}">
        <p14:creationId xmlns:p14="http://schemas.microsoft.com/office/powerpoint/2010/main" val="39721743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solidFill>
              </a:rPr>
              <a:t>But…</a:t>
            </a:r>
          </a:p>
          <a:p>
            <a:r>
              <a:rPr lang="en-US" dirty="0">
                <a:solidFill>
                  <a:schemeClr val="bg1"/>
                </a:solidFill>
              </a:rPr>
              <a:t>The income approach may be appropriate in unique circumstances</a:t>
            </a:r>
          </a:p>
          <a:p>
            <a:r>
              <a:rPr lang="en-US" dirty="0">
                <a:solidFill>
                  <a:schemeClr val="bg1"/>
                </a:solidFill>
              </a:rPr>
              <a:t>(1) Profit is produced without the owner’s labor; (2) profits derived from the property’s use is its chief value; (3) When the property is so unique no reliable comparable sales data is available. </a:t>
            </a:r>
          </a:p>
          <a:p>
            <a:r>
              <a:rPr lang="en-US" dirty="0">
                <a:solidFill>
                  <a:schemeClr val="bg1"/>
                </a:solidFill>
              </a:rPr>
              <a:t>This comes from the lead opinion of </a:t>
            </a:r>
            <a:r>
              <a:rPr lang="en-US" i="1" dirty="0">
                <a:solidFill>
                  <a:schemeClr val="bg1"/>
                </a:solidFill>
              </a:rPr>
              <a:t>Vivid, Inc. v. Fiedler</a:t>
            </a:r>
            <a:r>
              <a:rPr lang="en-US" dirty="0">
                <a:solidFill>
                  <a:schemeClr val="bg1"/>
                </a:solidFill>
              </a:rPr>
              <a:t>, 219 Wis.2d 764, 580 N.W.2d 644 (1998) (case involving valuation of a billboard) citing </a:t>
            </a:r>
            <a:r>
              <a:rPr lang="en-US" i="1" dirty="0" err="1">
                <a:solidFill>
                  <a:schemeClr val="bg1"/>
                </a:solidFill>
              </a:rPr>
              <a:t>Leathem</a:t>
            </a:r>
            <a:r>
              <a:rPr lang="en-US" i="1" dirty="0">
                <a:solidFill>
                  <a:schemeClr val="bg1"/>
                </a:solidFill>
              </a:rPr>
              <a:t> Smith</a:t>
            </a:r>
            <a:endParaRPr lang="en-US" dirty="0">
              <a:solidFill>
                <a:schemeClr val="bg1"/>
              </a:solidFill>
            </a:endParaRPr>
          </a:p>
          <a:p>
            <a:endParaRPr lang="en-US" dirty="0"/>
          </a:p>
        </p:txBody>
      </p:sp>
      <p:sp>
        <p:nvSpPr>
          <p:cNvPr id="3" name="Title 2"/>
          <p:cNvSpPr>
            <a:spLocks noGrp="1"/>
          </p:cNvSpPr>
          <p:nvPr>
            <p:ph type="title"/>
          </p:nvPr>
        </p:nvSpPr>
        <p:spPr/>
        <p:txBody>
          <a:bodyPr/>
          <a:lstStyle/>
          <a:p>
            <a:r>
              <a:rPr lang="en-US" sz="4400" dirty="0">
                <a:solidFill>
                  <a:schemeClr val="bg1"/>
                </a:solidFill>
              </a:rPr>
              <a:t>Income Approach</a:t>
            </a:r>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B1E545E-887E-4998-A589-57452551ED61}" type="slidenum">
              <a:rPr lang="en-US" smtClean="0">
                <a:solidFill>
                  <a:srgbClr val="FFFFFF"/>
                </a:solidFill>
              </a:rPr>
              <a:pPr fontAlgn="base">
                <a:spcBef>
                  <a:spcPct val="0"/>
                </a:spcBef>
                <a:spcAft>
                  <a:spcPct val="0"/>
                </a:spcAft>
                <a:defRPr/>
              </a:pPr>
              <a:t>86</a:t>
            </a:fld>
            <a:endParaRPr lang="en-US" dirty="0">
              <a:solidFill>
                <a:srgbClr val="FFFFFF"/>
              </a:solidFill>
            </a:endParaRPr>
          </a:p>
        </p:txBody>
      </p:sp>
    </p:spTree>
    <p:extLst>
      <p:ext uri="{BB962C8B-B14F-4D97-AF65-F5344CB8AC3E}">
        <p14:creationId xmlns:p14="http://schemas.microsoft.com/office/powerpoint/2010/main" val="42106559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solidFill>
              </a:rPr>
              <a:t>But…</a:t>
            </a:r>
          </a:p>
          <a:p>
            <a:r>
              <a:rPr lang="en-US" dirty="0">
                <a:solidFill>
                  <a:schemeClr val="bg1"/>
                </a:solidFill>
              </a:rPr>
              <a:t>Don’t forget the cost approach to value improvements of unique special use properties</a:t>
            </a:r>
          </a:p>
          <a:p>
            <a:r>
              <a:rPr lang="en-US" i="1" dirty="0">
                <a:solidFill>
                  <a:schemeClr val="bg1"/>
                </a:solidFill>
              </a:rPr>
              <a:t>Nestle USA v. Wisconsin Dept. of Revenue</a:t>
            </a:r>
            <a:r>
              <a:rPr lang="en-US" dirty="0">
                <a:solidFill>
                  <a:schemeClr val="bg1"/>
                </a:solidFill>
              </a:rPr>
              <a:t>, 2011 WI 4, 331 Wis.2d 256, 795 N.W.2d 46</a:t>
            </a:r>
          </a:p>
          <a:p>
            <a:pPr lvl="1"/>
            <a:r>
              <a:rPr lang="en-US" i="1" dirty="0">
                <a:solidFill>
                  <a:schemeClr val="bg1"/>
                </a:solidFill>
              </a:rPr>
              <a:t>Nestle</a:t>
            </a:r>
            <a:r>
              <a:rPr lang="en-US" dirty="0">
                <a:solidFill>
                  <a:schemeClr val="bg1"/>
                </a:solidFill>
              </a:rPr>
              <a:t> is a tax assessment case. The property was improved by a infant formula production facility, a highly specialized manufacturing plant not easily converted to other uses. Nestle appealed the tax valuation that was based upon the cost approach.</a:t>
            </a:r>
          </a:p>
          <a:p>
            <a:pPr lvl="1"/>
            <a:r>
              <a:rPr lang="en-US" dirty="0">
                <a:solidFill>
                  <a:schemeClr val="bg1"/>
                </a:solidFill>
              </a:rPr>
              <a:t>Holding: DOR properly used the cost method in valuing the property.</a:t>
            </a:r>
          </a:p>
        </p:txBody>
      </p:sp>
      <p:sp>
        <p:nvSpPr>
          <p:cNvPr id="3" name="Title 2"/>
          <p:cNvSpPr>
            <a:spLocks noGrp="1"/>
          </p:cNvSpPr>
          <p:nvPr>
            <p:ph type="title"/>
          </p:nvPr>
        </p:nvSpPr>
        <p:spPr/>
        <p:txBody>
          <a:bodyPr/>
          <a:lstStyle/>
          <a:p>
            <a:r>
              <a:rPr lang="en-US" sz="4400" dirty="0">
                <a:solidFill>
                  <a:schemeClr val="bg1"/>
                </a:solidFill>
              </a:rPr>
              <a:t>Income Approach</a:t>
            </a:r>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B1E545E-887E-4998-A589-57452551ED61}" type="slidenum">
              <a:rPr lang="en-US" smtClean="0">
                <a:solidFill>
                  <a:srgbClr val="FFFFFF"/>
                </a:solidFill>
              </a:rPr>
              <a:pPr fontAlgn="base">
                <a:spcBef>
                  <a:spcPct val="0"/>
                </a:spcBef>
                <a:spcAft>
                  <a:spcPct val="0"/>
                </a:spcAft>
                <a:defRPr/>
              </a:pPr>
              <a:t>87</a:t>
            </a:fld>
            <a:endParaRPr lang="en-US" dirty="0">
              <a:solidFill>
                <a:srgbClr val="FFFFFF"/>
              </a:solidFill>
            </a:endParaRPr>
          </a:p>
        </p:txBody>
      </p:sp>
    </p:spTree>
    <p:extLst>
      <p:ext uri="{BB962C8B-B14F-4D97-AF65-F5344CB8AC3E}">
        <p14:creationId xmlns:p14="http://schemas.microsoft.com/office/powerpoint/2010/main" val="16198836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a:solidFill>
                  <a:schemeClr val="bg1"/>
                </a:solidFill>
              </a:rPr>
              <a:t>Milwaukee Rescue Mission, Inc. v. Redevelopment Authority</a:t>
            </a:r>
            <a:r>
              <a:rPr lang="en-US" dirty="0">
                <a:solidFill>
                  <a:schemeClr val="bg1"/>
                </a:solidFill>
              </a:rPr>
              <a:t>, 161 Wis.2d 472, 468 N.W.2d 663 (1991)</a:t>
            </a:r>
          </a:p>
          <a:p>
            <a:r>
              <a:rPr lang="en-US" dirty="0">
                <a:solidFill>
                  <a:schemeClr val="bg1"/>
                </a:solidFill>
              </a:rPr>
              <a:t>Cost approach was appropriate. </a:t>
            </a:r>
          </a:p>
          <a:p>
            <a:r>
              <a:rPr lang="en-US" dirty="0">
                <a:solidFill>
                  <a:schemeClr val="bg1"/>
                </a:solidFill>
              </a:rPr>
              <a:t>The property was a “special use property” built for a specific purpose and not easily convertible to other uses.</a:t>
            </a:r>
          </a:p>
          <a:p>
            <a:endParaRPr lang="en-US" dirty="0">
              <a:solidFill>
                <a:schemeClr val="bg1"/>
              </a:solidFill>
            </a:endParaRPr>
          </a:p>
        </p:txBody>
      </p:sp>
      <p:sp>
        <p:nvSpPr>
          <p:cNvPr id="3" name="Title 2"/>
          <p:cNvSpPr>
            <a:spLocks noGrp="1"/>
          </p:cNvSpPr>
          <p:nvPr>
            <p:ph type="title"/>
          </p:nvPr>
        </p:nvSpPr>
        <p:spPr/>
        <p:txBody>
          <a:bodyPr/>
          <a:lstStyle/>
          <a:p>
            <a:r>
              <a:rPr lang="en-US" sz="4400" dirty="0">
                <a:solidFill>
                  <a:schemeClr val="bg1"/>
                </a:solidFill>
              </a:rPr>
              <a:t>Income Approach</a:t>
            </a:r>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B1E545E-887E-4998-A589-57452551ED61}" type="slidenum">
              <a:rPr lang="en-US" smtClean="0">
                <a:solidFill>
                  <a:srgbClr val="FFFFFF"/>
                </a:solidFill>
              </a:rPr>
              <a:pPr fontAlgn="base">
                <a:spcBef>
                  <a:spcPct val="0"/>
                </a:spcBef>
                <a:spcAft>
                  <a:spcPct val="0"/>
                </a:spcAft>
                <a:defRPr/>
              </a:pPr>
              <a:t>88</a:t>
            </a:fld>
            <a:endParaRPr lang="en-US" dirty="0">
              <a:solidFill>
                <a:srgbClr val="FFFFFF"/>
              </a:solidFill>
            </a:endParaRPr>
          </a:p>
        </p:txBody>
      </p:sp>
    </p:spTree>
    <p:extLst>
      <p:ext uri="{BB962C8B-B14F-4D97-AF65-F5344CB8AC3E}">
        <p14:creationId xmlns:p14="http://schemas.microsoft.com/office/powerpoint/2010/main" val="42290706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solidFill>
              </a:rPr>
              <a:t>Take </a:t>
            </a:r>
            <a:r>
              <a:rPr lang="en-US" dirty="0" err="1">
                <a:solidFill>
                  <a:schemeClr val="bg1"/>
                </a:solidFill>
              </a:rPr>
              <a:t>aways</a:t>
            </a:r>
            <a:r>
              <a:rPr lang="en-US" dirty="0">
                <a:solidFill>
                  <a:schemeClr val="bg1"/>
                </a:solidFill>
              </a:rPr>
              <a:t>: </a:t>
            </a:r>
          </a:p>
          <a:p>
            <a:pPr lvl="1"/>
            <a:r>
              <a:rPr lang="en-US" dirty="0">
                <a:solidFill>
                  <a:schemeClr val="bg1"/>
                </a:solidFill>
              </a:rPr>
              <a:t>The income approach is generally inadmissible in Wisconsin</a:t>
            </a:r>
          </a:p>
          <a:p>
            <a:pPr lvl="1"/>
            <a:r>
              <a:rPr lang="en-US" dirty="0">
                <a:solidFill>
                  <a:schemeClr val="bg1"/>
                </a:solidFill>
              </a:rPr>
              <a:t>It may be appropriate, but only in very unique situations</a:t>
            </a:r>
          </a:p>
          <a:p>
            <a:pPr lvl="1"/>
            <a:r>
              <a:rPr lang="en-US" dirty="0">
                <a:solidFill>
                  <a:schemeClr val="bg1"/>
                </a:solidFill>
              </a:rPr>
              <a:t>And for special use properties the cost approach may be favored.</a:t>
            </a:r>
          </a:p>
        </p:txBody>
      </p:sp>
      <p:sp>
        <p:nvSpPr>
          <p:cNvPr id="3" name="Title 2"/>
          <p:cNvSpPr>
            <a:spLocks noGrp="1"/>
          </p:cNvSpPr>
          <p:nvPr>
            <p:ph type="title"/>
          </p:nvPr>
        </p:nvSpPr>
        <p:spPr/>
        <p:txBody>
          <a:bodyPr/>
          <a:lstStyle/>
          <a:p>
            <a:r>
              <a:rPr lang="en-US" sz="4400" dirty="0">
                <a:solidFill>
                  <a:schemeClr val="bg1"/>
                </a:solidFill>
              </a:rPr>
              <a:t>Income Approach</a:t>
            </a:r>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B1E545E-887E-4998-A589-57452551ED61}" type="slidenum">
              <a:rPr lang="en-US" smtClean="0">
                <a:solidFill>
                  <a:srgbClr val="FFFFFF"/>
                </a:solidFill>
              </a:rPr>
              <a:pPr fontAlgn="base">
                <a:spcBef>
                  <a:spcPct val="0"/>
                </a:spcBef>
                <a:spcAft>
                  <a:spcPct val="0"/>
                </a:spcAft>
                <a:defRPr/>
              </a:pPr>
              <a:t>89</a:t>
            </a:fld>
            <a:endParaRPr lang="en-US" dirty="0">
              <a:solidFill>
                <a:srgbClr val="FFFFFF"/>
              </a:solidFill>
            </a:endParaRPr>
          </a:p>
        </p:txBody>
      </p:sp>
    </p:spTree>
    <p:extLst>
      <p:ext uri="{BB962C8B-B14F-4D97-AF65-F5344CB8AC3E}">
        <p14:creationId xmlns:p14="http://schemas.microsoft.com/office/powerpoint/2010/main" val="2244530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LLC’s alleged damages due to the highway’s relocation</a:t>
            </a:r>
          </a:p>
        </p:txBody>
      </p:sp>
      <p:sp>
        <p:nvSpPr>
          <p:cNvPr id="3" name="Content Placeholder 2"/>
          <p:cNvSpPr>
            <a:spLocks noGrp="1"/>
          </p:cNvSpPr>
          <p:nvPr>
            <p:ph idx="1"/>
          </p:nvPr>
        </p:nvSpPr>
        <p:spPr/>
        <p:txBody>
          <a:bodyPr/>
          <a:lstStyle/>
          <a:p>
            <a:r>
              <a:rPr lang="en-US" dirty="0"/>
              <a:t>The LLC hired an appraiser who “determined that the commercial property's value declined by $400,000 because the relocation of 118th Avenue caused the commercial property to lose direct access and proximity to 118th Avenue.”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79957" y="3311499"/>
            <a:ext cx="3164474" cy="2107540"/>
          </a:xfrm>
          <a:prstGeom prst="rect">
            <a:avLst/>
          </a:prstGeom>
        </p:spPr>
      </p:pic>
    </p:spTree>
    <p:extLst>
      <p:ext uri="{BB962C8B-B14F-4D97-AF65-F5344CB8AC3E}">
        <p14:creationId xmlns:p14="http://schemas.microsoft.com/office/powerpoint/2010/main" val="1498283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cerpt of Property Layout WI Sup Ct 071613.jpg"/>
          <p:cNvPicPr/>
          <p:nvPr/>
        </p:nvPicPr>
        <p:blipFill>
          <a:blip r:embed="rId2" cstate="screen">
            <a:extLst>
              <a:ext uri="{28A0092B-C50C-407E-A947-70E740481C1C}">
                <a14:useLocalDpi xmlns:a14="http://schemas.microsoft.com/office/drawing/2010/main"/>
              </a:ext>
            </a:extLst>
          </a:blip>
          <a:stretch>
            <a:fillRect/>
          </a:stretch>
        </p:blipFill>
        <p:spPr>
          <a:xfrm>
            <a:off x="3276601" y="994610"/>
            <a:ext cx="4800600" cy="5638800"/>
          </a:xfrm>
          <a:prstGeom prst="rect">
            <a:avLst/>
          </a:prstGeom>
        </p:spPr>
      </p:pic>
      <p:sp>
        <p:nvSpPr>
          <p:cNvPr id="1025" name="Rectangle 1"/>
          <p:cNvSpPr>
            <a:spLocks noChangeArrowheads="1"/>
          </p:cNvSpPr>
          <p:nvPr/>
        </p:nvSpPr>
        <p:spPr bwMode="auto">
          <a:xfrm>
            <a:off x="3276601" y="457201"/>
            <a:ext cx="5565113"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2400" b="1" i="1" dirty="0">
                <a:latin typeface="Calibri" pitchFamily="34" charset="0"/>
                <a:ea typeface="Calibri" pitchFamily="34" charset="0"/>
                <a:cs typeface="Calibri" pitchFamily="34" charset="0"/>
              </a:rPr>
              <a:t>Waller v. ATC</a:t>
            </a:r>
            <a:r>
              <a:rPr lang="en-US" sz="2400" b="1" dirty="0">
                <a:latin typeface="Calibri" pitchFamily="34" charset="0"/>
                <a:ea typeface="Calibri" pitchFamily="34" charset="0"/>
                <a:cs typeface="Calibri" pitchFamily="34" charset="0"/>
              </a:rPr>
              <a:t>, 2013 WI 77, 833 N.W.2d 764</a:t>
            </a:r>
          </a:p>
          <a:p>
            <a:pPr algn="ctr" fontAlgn="base">
              <a:spcBef>
                <a:spcPct val="0"/>
              </a:spcBef>
              <a:spcAft>
                <a:spcPct val="0"/>
              </a:spcAft>
            </a:pPr>
            <a:r>
              <a:rPr lang="en-US" sz="2400" b="1" dirty="0">
                <a:latin typeface="Calibri" pitchFamily="34" charset="0"/>
                <a:ea typeface="Calibri" pitchFamily="34" charset="0"/>
                <a:cs typeface="Calibri" pitchFamily="34" charset="0"/>
              </a:rPr>
              <a:t>(Decided July 16, 2013)</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4986781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2526" y="304800"/>
            <a:ext cx="10619874" cy="1427747"/>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US" sz="3600" dirty="0"/>
              <a:t>Use of Right to Take Procedures to Compel Condemnors to Acquire Uneconomic Remnants </a:t>
            </a:r>
          </a:p>
        </p:txBody>
      </p:sp>
      <p:sp>
        <p:nvSpPr>
          <p:cNvPr id="3" name="TextBox 2"/>
          <p:cNvSpPr txBox="1"/>
          <p:nvPr/>
        </p:nvSpPr>
        <p:spPr>
          <a:xfrm>
            <a:off x="557463" y="3696528"/>
            <a:ext cx="6248400" cy="1200329"/>
          </a:xfrm>
          <a:prstGeom prst="rect">
            <a:avLst/>
          </a:prstGeom>
          <a:noFill/>
        </p:spPr>
        <p:txBody>
          <a:bodyPr wrap="square" rtlCol="0">
            <a:spAutoFit/>
          </a:bodyPr>
          <a:lstStyle/>
          <a:p>
            <a:r>
              <a:rPr lang="en-US" sz="2400" b="1" dirty="0"/>
              <a:t>Kathleen Batha</a:t>
            </a:r>
          </a:p>
          <a:p>
            <a:r>
              <a:rPr lang="en-US" sz="2400" b="1" dirty="0"/>
              <a:t>Office of General Counsel</a:t>
            </a:r>
          </a:p>
          <a:p>
            <a:r>
              <a:rPr lang="en-US" sz="2400" b="1" dirty="0"/>
              <a:t>(revision of Joel V. </a:t>
            </a:r>
            <a:r>
              <a:rPr lang="en-US" sz="2400" b="1" dirty="0" err="1"/>
              <a:t>Batha’s</a:t>
            </a:r>
            <a:r>
              <a:rPr lang="en-US" sz="2400" b="1" dirty="0"/>
              <a:t> presentation)</a:t>
            </a:r>
          </a:p>
        </p:txBody>
      </p:sp>
      <p:pic>
        <p:nvPicPr>
          <p:cNvPr id="5" name="Picture 5" descr="C:\jvb\Stats &amp; Regs\Photos etc\Flag Center Logo.jpg"/>
          <p:cNvPicPr>
            <a:picLocks noChangeAspect="1" noChangeArrowheads="1"/>
          </p:cNvPicPr>
          <p:nvPr/>
        </p:nvPicPr>
        <p:blipFill>
          <a:blip r:embed="rId2" cstate="print"/>
          <a:srcRect/>
          <a:stretch>
            <a:fillRect/>
          </a:stretch>
        </p:blipFill>
        <p:spPr bwMode="auto">
          <a:xfrm>
            <a:off x="6673516" y="2133602"/>
            <a:ext cx="3048000" cy="2362200"/>
          </a:xfrm>
          <a:prstGeom prst="rect">
            <a:avLst/>
          </a:prstGeom>
          <a:noFill/>
          <a:ln w="9525">
            <a:noFill/>
            <a:miter lim="800000"/>
            <a:headEnd/>
            <a:tailEnd/>
          </a:ln>
        </p:spPr>
      </p:pic>
      <p:pic>
        <p:nvPicPr>
          <p:cNvPr id="6" name="Picture 9" descr="C:\jvb\Stats &amp; Regs\Photos etc\Real Estate Dept Sign 02.jpg"/>
          <p:cNvPicPr>
            <a:picLocks noChangeAspect="1" noChangeArrowheads="1"/>
          </p:cNvPicPr>
          <p:nvPr/>
        </p:nvPicPr>
        <p:blipFill>
          <a:blip r:embed="rId3" cstate="print"/>
          <a:srcRect/>
          <a:stretch>
            <a:fillRect/>
          </a:stretch>
        </p:blipFill>
        <p:spPr bwMode="auto">
          <a:xfrm>
            <a:off x="1672390" y="2141622"/>
            <a:ext cx="3200400" cy="904875"/>
          </a:xfrm>
          <a:prstGeom prst="rect">
            <a:avLst/>
          </a:prstGeom>
          <a:noFill/>
          <a:ln w="9525">
            <a:noFill/>
            <a:miter lim="800000"/>
            <a:headEnd/>
            <a:tailEnd/>
          </a:ln>
        </p:spPr>
      </p:pic>
    </p:spTree>
    <p:extLst>
      <p:ext uri="{BB962C8B-B14F-4D97-AF65-F5344CB8AC3E}">
        <p14:creationId xmlns:p14="http://schemas.microsoft.com/office/powerpoint/2010/main" val="3794432639"/>
      </p:ext>
    </p:extLst>
  </p:cSld>
  <p:clrMapOvr>
    <a:masterClrMapping/>
  </p:clrMapOvr>
  <p:transition>
    <p:dissolv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Presentation Contents</a:t>
            </a:r>
          </a:p>
        </p:txBody>
      </p:sp>
      <p:sp>
        <p:nvSpPr>
          <p:cNvPr id="3" name="Content Placeholder 2"/>
          <p:cNvSpPr>
            <a:spLocks noGrp="1"/>
          </p:cNvSpPr>
          <p:nvPr>
            <p:ph idx="1"/>
          </p:nvPr>
        </p:nvSpPr>
        <p:spPr>
          <a:xfrm>
            <a:off x="2171700" y="1917033"/>
            <a:ext cx="7822532" cy="3408946"/>
          </a:xfrm>
          <a:solidFill>
            <a:schemeClr val="bg1"/>
          </a:solidFill>
          <a:ln w="38100">
            <a:solidFill>
              <a:srgbClr val="0070C0"/>
            </a:solidFill>
          </a:ln>
        </p:spPr>
        <p:txBody>
          <a:bodyPr>
            <a:normAutofit/>
          </a:bodyPr>
          <a:lstStyle/>
          <a:p>
            <a:r>
              <a:rPr lang="en-US" b="1" dirty="0"/>
              <a:t>Part 1</a:t>
            </a:r>
            <a:r>
              <a:rPr lang="en-US" dirty="0"/>
              <a:t>:  Implicated Statutes</a:t>
            </a:r>
          </a:p>
          <a:p>
            <a:r>
              <a:rPr lang="en-US" b="1" dirty="0"/>
              <a:t>Part 2:  </a:t>
            </a:r>
            <a:r>
              <a:rPr lang="en-US" dirty="0"/>
              <a:t>The Waller Property Acquisition</a:t>
            </a:r>
          </a:p>
          <a:p>
            <a:r>
              <a:rPr lang="en-US" b="1" dirty="0"/>
              <a:t>Part 3:  </a:t>
            </a:r>
            <a:r>
              <a:rPr lang="en-US" dirty="0"/>
              <a:t>Waller Commission Appeal and Simultaneous Right to Take Challenge</a:t>
            </a:r>
          </a:p>
          <a:p>
            <a:r>
              <a:rPr lang="en-US" b="1" dirty="0"/>
              <a:t>Part 4:  </a:t>
            </a:r>
            <a:r>
              <a:rPr lang="en-US" b="1" i="1" dirty="0"/>
              <a:t>Waller III</a:t>
            </a:r>
            <a:r>
              <a:rPr lang="en-US" i="1" dirty="0"/>
              <a:t>, </a:t>
            </a:r>
            <a:r>
              <a:rPr lang="en-US" sz="2200" dirty="0">
                <a:solidFill>
                  <a:srgbClr val="000000"/>
                </a:solidFill>
                <a:latin typeface="Calibri" pitchFamily="34" charset="0"/>
                <a:ea typeface="Calibri" pitchFamily="34" charset="0"/>
                <a:cs typeface="Calibri" pitchFamily="34" charset="0"/>
              </a:rPr>
              <a:t>2013 WI 77 (Wis. July 16, 3013)</a:t>
            </a:r>
            <a:endParaRPr lang="en-US" sz="2200" i="1" dirty="0"/>
          </a:p>
          <a:p>
            <a:r>
              <a:rPr lang="en-US" b="1" dirty="0"/>
              <a:t>Ramifications of the Waller III Decision</a:t>
            </a:r>
            <a:endParaRPr lang="en-US" dirty="0"/>
          </a:p>
        </p:txBody>
      </p:sp>
    </p:spTree>
    <p:extLst>
      <p:ext uri="{BB962C8B-B14F-4D97-AF65-F5344CB8AC3E}">
        <p14:creationId xmlns:p14="http://schemas.microsoft.com/office/powerpoint/2010/main" val="3816039562"/>
      </p:ext>
    </p:extLst>
  </p:cSld>
  <p:clrMapOvr>
    <a:masterClrMapping/>
  </p:clrMapOvr>
  <p:transition>
    <p:pull dir="u"/>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tj1b\AppData\Local\Microsoft\Windows\Temporary Internet Files\Content.IE5\F0G4BT1Q\MP900305710[1].jpg"/>
          <p:cNvPicPr>
            <a:picLocks noChangeAspect="1" noChangeArrowheads="1"/>
          </p:cNvPicPr>
          <p:nvPr/>
        </p:nvPicPr>
        <p:blipFill>
          <a:blip r:embed="rId2" cstate="print"/>
          <a:srcRect/>
          <a:stretch>
            <a:fillRect/>
          </a:stretch>
        </p:blipFill>
        <p:spPr bwMode="auto">
          <a:xfrm>
            <a:off x="7391400" y="1828800"/>
            <a:ext cx="2571750" cy="3657600"/>
          </a:xfrm>
          <a:prstGeom prst="rect">
            <a:avLst/>
          </a:prstGeom>
          <a:noFill/>
          <a:effectLst>
            <a:glow rad="228600">
              <a:schemeClr val="accent2">
                <a:satMod val="175000"/>
                <a:alpha val="40000"/>
              </a:schemeClr>
            </a:glow>
          </a:effectLst>
        </p:spPr>
      </p:pic>
      <p:sp>
        <p:nvSpPr>
          <p:cNvPr id="4" name="TextBox 3"/>
          <p:cNvSpPr txBox="1"/>
          <p:nvPr/>
        </p:nvSpPr>
        <p:spPr>
          <a:xfrm>
            <a:off x="2743200" y="609601"/>
            <a:ext cx="5486400" cy="584775"/>
          </a:xfrm>
          <a:prstGeom prst="rect">
            <a:avLst/>
          </a:prstGeom>
          <a:solidFill>
            <a:schemeClr val="bg1"/>
          </a:solidFill>
          <a:ln w="38100">
            <a:solidFill>
              <a:srgbClr val="FF0000"/>
            </a:solidFill>
          </a:ln>
        </p:spPr>
        <p:txBody>
          <a:bodyPr wrap="square" rtlCol="0">
            <a:spAutoFit/>
          </a:bodyPr>
          <a:lstStyle/>
          <a:p>
            <a:pPr algn="ctr"/>
            <a:r>
              <a:rPr lang="en-US" sz="3200" b="1" dirty="0"/>
              <a:t>Part 1:  Implicated Statutes</a:t>
            </a:r>
          </a:p>
        </p:txBody>
      </p:sp>
      <p:sp>
        <p:nvSpPr>
          <p:cNvPr id="6" name="TextBox 5"/>
          <p:cNvSpPr txBox="1"/>
          <p:nvPr/>
        </p:nvSpPr>
        <p:spPr>
          <a:xfrm>
            <a:off x="2133600" y="2057402"/>
            <a:ext cx="4648200" cy="3323987"/>
          </a:xfrm>
          <a:prstGeom prst="rect">
            <a:avLst/>
          </a:prstGeom>
          <a:solidFill>
            <a:schemeClr val="bg1"/>
          </a:solidFill>
          <a:ln w="28575">
            <a:solidFill>
              <a:srgbClr val="0070C0"/>
            </a:solidFill>
          </a:ln>
        </p:spPr>
        <p:txBody>
          <a:bodyPr wrap="square" rtlCol="0">
            <a:spAutoFit/>
          </a:bodyPr>
          <a:lstStyle/>
          <a:p>
            <a:pPr>
              <a:buFont typeface="Arial" pitchFamily="34" charset="0"/>
              <a:buChar char="•"/>
            </a:pPr>
            <a:r>
              <a:rPr lang="en-US" sz="2400" b="1" dirty="0"/>
              <a:t>Wis. Stat. sec. 32.06(3m)</a:t>
            </a:r>
          </a:p>
          <a:p>
            <a:pPr lvl="1">
              <a:buFont typeface="Arial" pitchFamily="34" charset="0"/>
              <a:buChar char="•"/>
            </a:pPr>
            <a:r>
              <a:rPr lang="en-US" sz="2400" b="1" dirty="0"/>
              <a:t>Uneconomic Remnant</a:t>
            </a:r>
          </a:p>
          <a:p>
            <a:pPr lvl="1"/>
            <a:endParaRPr lang="en-US" sz="2400" b="1" dirty="0"/>
          </a:p>
          <a:p>
            <a:pPr>
              <a:buFont typeface="Arial" pitchFamily="34" charset="0"/>
              <a:buChar char="•"/>
            </a:pPr>
            <a:r>
              <a:rPr lang="en-US" sz="2400" b="1" dirty="0"/>
              <a:t>Wis. Stat. sec. 32.06(5)</a:t>
            </a:r>
          </a:p>
          <a:p>
            <a:pPr lvl="1">
              <a:buFont typeface="Arial" pitchFamily="34" charset="0"/>
              <a:buChar char="•"/>
            </a:pPr>
            <a:r>
              <a:rPr lang="en-US" sz="2400" b="1" dirty="0"/>
              <a:t>Right to Take</a:t>
            </a:r>
          </a:p>
          <a:p>
            <a:pPr lvl="1"/>
            <a:endParaRPr lang="en-US" sz="2400" b="1" dirty="0"/>
          </a:p>
          <a:p>
            <a:pPr>
              <a:buFont typeface="Arial" pitchFamily="34" charset="0"/>
              <a:buChar char="•"/>
            </a:pPr>
            <a:r>
              <a:rPr lang="en-US" sz="2400" b="1" dirty="0"/>
              <a:t>Wis. Stat. sec. 32.28(3)(b)</a:t>
            </a:r>
          </a:p>
          <a:p>
            <a:pPr lvl="1">
              <a:buFont typeface="Arial" pitchFamily="34" charset="0"/>
              <a:buChar char="•"/>
            </a:pPr>
            <a:r>
              <a:rPr lang="en-US" sz="2400" b="1" dirty="0"/>
              <a:t>Litigation Fee Shifting</a:t>
            </a:r>
            <a:endParaRPr lang="en-US" b="1" dirty="0"/>
          </a:p>
          <a:p>
            <a:pPr algn="ctr">
              <a:buFont typeface="Arial" pitchFamily="34" charset="0"/>
              <a:buChar char="•"/>
            </a:pPr>
            <a:endParaRPr lang="en-US" b="1" dirty="0"/>
          </a:p>
        </p:txBody>
      </p:sp>
    </p:spTree>
    <p:extLst>
      <p:ext uri="{BB962C8B-B14F-4D97-AF65-F5344CB8AC3E}">
        <p14:creationId xmlns:p14="http://schemas.microsoft.com/office/powerpoint/2010/main" val="4018866645"/>
      </p:ext>
    </p:extLst>
  </p:cSld>
  <p:clrMapOvr>
    <a:masterClrMapping/>
  </p:clrMapOvr>
  <p:transition>
    <p:pull dir="d"/>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9000" y="685801"/>
            <a:ext cx="533400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t>Uneconomic Remnant Statute: </a:t>
            </a:r>
          </a:p>
          <a:p>
            <a:pPr algn="ctr"/>
            <a:r>
              <a:rPr lang="en-US" sz="2400" b="1" dirty="0"/>
              <a:t>Wis. Stat. sec. 32.06(3m)</a:t>
            </a:r>
          </a:p>
        </p:txBody>
      </p:sp>
      <p:sp>
        <p:nvSpPr>
          <p:cNvPr id="4" name="TextBox 3"/>
          <p:cNvSpPr txBox="1"/>
          <p:nvPr/>
        </p:nvSpPr>
        <p:spPr>
          <a:xfrm>
            <a:off x="1042737" y="1981200"/>
            <a:ext cx="9994231" cy="3200876"/>
          </a:xfrm>
          <a:prstGeom prst="rect">
            <a:avLst/>
          </a:prstGeom>
          <a:solidFill>
            <a:schemeClr val="bg1"/>
          </a:solidFill>
        </p:spPr>
        <p:txBody>
          <a:bodyPr wrap="square" rtlCol="0">
            <a:spAutoFit/>
          </a:bodyPr>
          <a:lstStyle/>
          <a:p>
            <a:r>
              <a:rPr lang="en-US" dirty="0"/>
              <a:t> </a:t>
            </a:r>
            <a:r>
              <a:rPr lang="en-US" sz="2400" b="1" dirty="0"/>
              <a:t>Definition. In this section, "uneconomic remnant" means the property remaining after a partial taking of property, if the property remaining is of such </a:t>
            </a:r>
            <a:r>
              <a:rPr lang="en-US" sz="2400" b="1" dirty="0">
                <a:solidFill>
                  <a:srgbClr val="FF0000"/>
                </a:solidFill>
              </a:rPr>
              <a:t>size, shape or condition </a:t>
            </a:r>
            <a:r>
              <a:rPr lang="en-US" sz="2400" b="1" dirty="0"/>
              <a:t>as to be of little value </a:t>
            </a:r>
            <a:r>
              <a:rPr lang="en-US" sz="2400" b="1" i="1" u="sng" dirty="0">
                <a:solidFill>
                  <a:srgbClr val="7030A0"/>
                </a:solidFill>
              </a:rPr>
              <a:t>or</a:t>
            </a:r>
            <a:r>
              <a:rPr lang="en-US" sz="2400" b="1" dirty="0"/>
              <a:t> of </a:t>
            </a:r>
            <a:r>
              <a:rPr lang="en-US" sz="2400" b="1" dirty="0">
                <a:solidFill>
                  <a:srgbClr val="FF0000"/>
                </a:solidFill>
              </a:rPr>
              <a:t>substantially impaired economic viability.</a:t>
            </a:r>
            <a:r>
              <a:rPr lang="en-US" sz="2400" b="1" dirty="0"/>
              <a:t> </a:t>
            </a:r>
          </a:p>
          <a:p>
            <a:pPr>
              <a:spcBef>
                <a:spcPts val="1200"/>
              </a:spcBef>
            </a:pPr>
            <a:r>
              <a:rPr lang="en-US" sz="2400" b="1" dirty="0"/>
              <a:t>If acquisition of only part of a property would leave its owner with an uneconomic remnant, the condemnor shall offer to acquire the remnant concurrently and may acquire it by purchase or by condemnation if the owner consents. </a:t>
            </a:r>
          </a:p>
        </p:txBody>
      </p:sp>
    </p:spTree>
    <p:extLst>
      <p:ext uri="{BB962C8B-B14F-4D97-AF65-F5344CB8AC3E}">
        <p14:creationId xmlns:p14="http://schemas.microsoft.com/office/powerpoint/2010/main" val="3911013589"/>
      </p:ext>
    </p:extLst>
  </p:cSld>
  <p:clrMapOvr>
    <a:masterClrMapping/>
  </p:clrMapOvr>
  <p:transition>
    <p:wipe dir="u"/>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457201"/>
            <a:ext cx="6705600"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t>Court Action to Contest the Right of Condemnation:  Wis. Stat. sec. 32.06(5)</a:t>
            </a:r>
          </a:p>
        </p:txBody>
      </p:sp>
      <p:sp>
        <p:nvSpPr>
          <p:cNvPr id="3" name="TextBox 2"/>
          <p:cNvSpPr txBox="1"/>
          <p:nvPr/>
        </p:nvSpPr>
        <p:spPr>
          <a:xfrm>
            <a:off x="753979" y="1951845"/>
            <a:ext cx="10780294" cy="4062651"/>
          </a:xfrm>
          <a:prstGeom prst="rect">
            <a:avLst/>
          </a:prstGeom>
          <a:solidFill>
            <a:schemeClr val="bg1"/>
          </a:solidFill>
        </p:spPr>
        <p:txBody>
          <a:bodyPr wrap="square" rtlCol="0">
            <a:spAutoFit/>
          </a:bodyPr>
          <a:lstStyle/>
          <a:p>
            <a:r>
              <a:rPr lang="en-US" sz="2400" b="1" dirty="0"/>
              <a:t>When an owner desires to contest the right of the condemnor to condemn </a:t>
            </a:r>
            <a:r>
              <a:rPr lang="en-US" sz="2400" b="1" i="1" u="sng" dirty="0">
                <a:solidFill>
                  <a:srgbClr val="0070C0"/>
                </a:solidFill>
              </a:rPr>
              <a:t>the property described in the jurisdictional offer</a:t>
            </a:r>
            <a:r>
              <a:rPr lang="en-US" sz="2400" b="1" dirty="0">
                <a:solidFill>
                  <a:srgbClr val="0070C0"/>
                </a:solidFill>
              </a:rPr>
              <a:t> </a:t>
            </a:r>
            <a:r>
              <a:rPr lang="en-US" sz="2400" b="1" dirty="0"/>
              <a:t>for any reason other than that the amount of compensation offered is inadequate, such owner may within 40 days from the date of personal service of the jurisdictional offer […], commence an action in the circuit court of the county wherein the property is located, naming the condemnor as defendant. Such action </a:t>
            </a:r>
            <a:r>
              <a:rPr lang="en-US" sz="2400" b="1" i="1" u="sng" dirty="0">
                <a:solidFill>
                  <a:srgbClr val="FF0000"/>
                </a:solidFill>
              </a:rPr>
              <a:t>shall be the only manner in </a:t>
            </a:r>
            <a:r>
              <a:rPr lang="en-US" sz="2400" b="1" dirty="0">
                <a:solidFill>
                  <a:srgbClr val="FF0000"/>
                </a:solidFill>
              </a:rPr>
              <a:t>which </a:t>
            </a:r>
            <a:r>
              <a:rPr lang="en-US" sz="2400" b="1" i="1" u="sng" dirty="0">
                <a:solidFill>
                  <a:srgbClr val="FF0000"/>
                </a:solidFill>
              </a:rPr>
              <a:t>any issue </a:t>
            </a:r>
            <a:r>
              <a:rPr lang="en-US" sz="2400" b="1" dirty="0">
                <a:solidFill>
                  <a:srgbClr val="FF0000"/>
                </a:solidFill>
              </a:rPr>
              <a:t>other than the amount of just compensation […] may be raised </a:t>
            </a:r>
            <a:r>
              <a:rPr lang="en-US" sz="2400" b="1" dirty="0"/>
              <a:t>pertaining to the condemnation of the property described in the jurisdictional offer. […]. </a:t>
            </a:r>
          </a:p>
          <a:p>
            <a:endParaRPr lang="en-US" dirty="0"/>
          </a:p>
        </p:txBody>
      </p:sp>
    </p:spTree>
    <p:extLst>
      <p:ext uri="{BB962C8B-B14F-4D97-AF65-F5344CB8AC3E}">
        <p14:creationId xmlns:p14="http://schemas.microsoft.com/office/powerpoint/2010/main" val="243340922"/>
      </p:ext>
    </p:extLst>
  </p:cSld>
  <p:clrMapOvr>
    <a:masterClrMapping/>
  </p:clrMapOvr>
  <p:transition>
    <p:dissolv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8989" y="1066801"/>
            <a:ext cx="10026315"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buFont typeface="Arial" pitchFamily="34" charset="0"/>
              <a:buChar char="•"/>
            </a:pPr>
            <a:r>
              <a:rPr lang="en-US" sz="2400" b="1" dirty="0"/>
              <a:t>Litigation Fee Shifting Statute: </a:t>
            </a:r>
          </a:p>
          <a:p>
            <a:pPr algn="ctr"/>
            <a:r>
              <a:rPr lang="en-US" sz="2400" b="1" dirty="0"/>
              <a:t>Wis. Stat. sec. 32.28(3)(b)</a:t>
            </a:r>
          </a:p>
        </p:txBody>
      </p:sp>
      <p:sp>
        <p:nvSpPr>
          <p:cNvPr id="3" name="TextBox 2"/>
          <p:cNvSpPr txBox="1"/>
          <p:nvPr/>
        </p:nvSpPr>
        <p:spPr>
          <a:xfrm>
            <a:off x="1138989" y="2438400"/>
            <a:ext cx="9881937" cy="2308324"/>
          </a:xfrm>
          <a:prstGeom prst="rect">
            <a:avLst/>
          </a:prstGeom>
          <a:solidFill>
            <a:schemeClr val="bg1"/>
          </a:solidFill>
        </p:spPr>
        <p:txBody>
          <a:bodyPr wrap="square" rtlCol="0">
            <a:spAutoFit/>
          </a:bodyPr>
          <a:lstStyle/>
          <a:p>
            <a:r>
              <a:rPr lang="en-US" sz="2400" b="1" dirty="0"/>
              <a:t>(3) In lieu of costs under ch. 814, litigation expenses shall be awarded to the condemnee if: </a:t>
            </a:r>
          </a:p>
          <a:p>
            <a:pPr marL="342900" indent="-342900"/>
            <a:r>
              <a:rPr lang="en-US" sz="2400" b="1" dirty="0"/>
              <a:t> </a:t>
            </a:r>
          </a:p>
          <a:p>
            <a:pPr marL="342900" indent="-342900"/>
            <a:r>
              <a:rPr lang="en-US" sz="2400" b="1" dirty="0"/>
              <a:t>(b) The court determines that the condemnor does not have the right to condemn part or all of the property described in the jurisdictional offer or there is no necessity for its taking;</a:t>
            </a:r>
          </a:p>
        </p:txBody>
      </p:sp>
    </p:spTree>
    <p:extLst>
      <p:ext uri="{BB962C8B-B14F-4D97-AF65-F5344CB8AC3E}">
        <p14:creationId xmlns:p14="http://schemas.microsoft.com/office/powerpoint/2010/main" val="954886943"/>
      </p:ext>
    </p:extLst>
  </p:cSld>
  <p:clrMapOvr>
    <a:masterClrMapping/>
  </p:clrMapOvr>
  <p:transition>
    <p:pull dir="d"/>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1705" y="1066801"/>
            <a:ext cx="7579895" cy="523220"/>
          </a:xfrm>
          <a:prstGeom prst="rect">
            <a:avLst/>
          </a:prstGeom>
          <a:noFill/>
          <a:ln w="38100">
            <a:solidFill>
              <a:srgbClr val="0070C0"/>
            </a:solidFill>
          </a:ln>
        </p:spPr>
        <p:txBody>
          <a:bodyPr wrap="square" rtlCol="0">
            <a:spAutoFit/>
          </a:bodyPr>
          <a:lstStyle/>
          <a:p>
            <a:r>
              <a:rPr lang="en-US" sz="2800" b="1" dirty="0"/>
              <a:t>Part 2:  The Waller Property Acquisition</a:t>
            </a:r>
          </a:p>
        </p:txBody>
      </p:sp>
      <p:pic>
        <p:nvPicPr>
          <p:cNvPr id="2050" name="Picture 2" descr="C:\Users\dotj1b\AppData\Local\Microsoft\Windows\Temporary Internet Files\Content.IE5\F0G4BT1Q\MC900382585[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06779" y="1914525"/>
            <a:ext cx="4343400" cy="3657600"/>
          </a:xfrm>
          <a:prstGeom prst="rect">
            <a:avLst/>
          </a:prstGeom>
          <a:noFill/>
        </p:spPr>
      </p:pic>
      <p:pic>
        <p:nvPicPr>
          <p:cNvPr id="2051" name="Picture 3" descr="C:\Users\dotj1b\AppData\Local\Microsoft\Windows\Temporary Internet Files\Content.IE5\82J4NH9C\MM900395748[1].gif"/>
          <p:cNvPicPr>
            <a:picLocks noChangeAspect="1" noChangeArrowheads="1" noCrop="1"/>
          </p:cNvPicPr>
          <p:nvPr/>
        </p:nvPicPr>
        <p:blipFill>
          <a:blip r:embed="rId3" cstate="print"/>
          <a:srcRect/>
          <a:stretch>
            <a:fillRect/>
          </a:stretch>
        </p:blipFill>
        <p:spPr bwMode="auto">
          <a:xfrm>
            <a:off x="5943600" y="5334000"/>
            <a:ext cx="952500" cy="476250"/>
          </a:xfrm>
          <a:prstGeom prst="rect">
            <a:avLst/>
          </a:prstGeom>
          <a:noFill/>
        </p:spPr>
      </p:pic>
    </p:spTree>
    <p:extLst>
      <p:ext uri="{BB962C8B-B14F-4D97-AF65-F5344CB8AC3E}">
        <p14:creationId xmlns:p14="http://schemas.microsoft.com/office/powerpoint/2010/main" val="3645215864"/>
      </p:ext>
    </p:extLst>
  </p:cSld>
  <p:clrMapOvr>
    <a:masterClrMapping/>
  </p:clrMapOvr>
  <p:transition>
    <p:wedg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ller Property Aerial Photo.jpg"/>
          <p:cNvPicPr/>
          <p:nvPr/>
        </p:nvPicPr>
        <p:blipFill>
          <a:blip r:embed="rId2" cstate="print"/>
          <a:stretch>
            <a:fillRect/>
          </a:stretch>
        </p:blipFill>
        <p:spPr>
          <a:xfrm>
            <a:off x="2931695" y="1271336"/>
            <a:ext cx="6324600" cy="4343400"/>
          </a:xfrm>
          <a:prstGeom prst="rect">
            <a:avLst/>
          </a:prstGeom>
        </p:spPr>
      </p:pic>
      <p:sp>
        <p:nvSpPr>
          <p:cNvPr id="3" name="TextBox 2"/>
          <p:cNvSpPr txBox="1"/>
          <p:nvPr/>
        </p:nvSpPr>
        <p:spPr>
          <a:xfrm>
            <a:off x="1540042" y="533401"/>
            <a:ext cx="6918158"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t>Images of the Waller Property</a:t>
            </a:r>
            <a:r>
              <a:rPr lang="en-US" dirty="0"/>
              <a:t>:</a:t>
            </a:r>
          </a:p>
        </p:txBody>
      </p:sp>
    </p:spTree>
    <p:extLst>
      <p:ext uri="{BB962C8B-B14F-4D97-AF65-F5344CB8AC3E}">
        <p14:creationId xmlns:p14="http://schemas.microsoft.com/office/powerpoint/2010/main" val="2935443008"/>
      </p:ext>
    </p:extLst>
  </p:cSld>
  <p:clrMapOvr>
    <a:masterClrMapping/>
  </p:clrMapOvr>
  <p:transition>
    <p:dissolv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ller Property - View from Interstate.jpg"/>
          <p:cNvPicPr/>
          <p:nvPr/>
        </p:nvPicPr>
        <p:blipFill>
          <a:blip r:embed="rId2" cstate="screen">
            <a:extLst>
              <a:ext uri="{28A0092B-C50C-407E-A947-70E740481C1C}">
                <a14:useLocalDpi xmlns:a14="http://schemas.microsoft.com/office/drawing/2010/main"/>
              </a:ext>
            </a:extLst>
          </a:blip>
          <a:stretch>
            <a:fillRect/>
          </a:stretch>
        </p:blipFill>
        <p:spPr>
          <a:xfrm>
            <a:off x="2667000" y="533400"/>
            <a:ext cx="6400800" cy="4495800"/>
          </a:xfrm>
          <a:prstGeom prst="rect">
            <a:avLst/>
          </a:prstGeom>
        </p:spPr>
      </p:pic>
      <p:sp>
        <p:nvSpPr>
          <p:cNvPr id="37889" name="Rectangle 1"/>
          <p:cNvSpPr>
            <a:spLocks noChangeArrowheads="1"/>
          </p:cNvSpPr>
          <p:nvPr/>
        </p:nvSpPr>
        <p:spPr bwMode="auto">
          <a:xfrm>
            <a:off x="2750943" y="5189622"/>
            <a:ext cx="6316857" cy="46166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2400" b="1" dirty="0">
                <a:solidFill>
                  <a:schemeClr val="tx1"/>
                </a:solidFill>
                <a:latin typeface="Calibri" pitchFamily="34" charset="0"/>
                <a:ea typeface="Calibri" pitchFamily="34" charset="0"/>
                <a:cs typeface="Calibri" pitchFamily="34" charset="0"/>
              </a:rPr>
              <a:t>View of Waller Property looking North from I-43</a:t>
            </a:r>
            <a:endParaRPr lang="en-US" sz="24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318125299"/>
      </p:ext>
    </p:extLst>
  </p:cSld>
  <p:clrMapOvr>
    <a:masterClrMapping/>
  </p:clrMapOvr>
  <p:transition>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2011</TotalTime>
  <Words>7677</Words>
  <Application>Microsoft Office PowerPoint</Application>
  <PresentationFormat>Widescreen</PresentationFormat>
  <Paragraphs>621</Paragraphs>
  <Slides>143</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143</vt:i4>
      </vt:variant>
    </vt:vector>
  </HeadingPairs>
  <TitlesOfParts>
    <vt:vector size="152" baseType="lpstr">
      <vt:lpstr>Arial</vt:lpstr>
      <vt:lpstr>Calibri</vt:lpstr>
      <vt:lpstr>Courier New</vt:lpstr>
      <vt:lpstr>Symbol</vt:lpstr>
      <vt:lpstr>Times New Roman</vt:lpstr>
      <vt:lpstr>Wingdings</vt:lpstr>
      <vt:lpstr>Wingdings 2</vt:lpstr>
      <vt:lpstr>Wingdings 3</vt:lpstr>
      <vt:lpstr>Concourse</vt:lpstr>
      <vt:lpstr>Litigation Issues and Case Law Update</vt:lpstr>
      <vt:lpstr>118th Street Kenosha, LLC v. Wisconsin DOT </vt:lpstr>
      <vt:lpstr>Before aerial</vt:lpstr>
      <vt:lpstr>After aerial</vt:lpstr>
      <vt:lpstr>Procedural History:  </vt:lpstr>
      <vt:lpstr>Supreme court’s recitation of the facts in 118th Street:</vt:lpstr>
      <vt:lpstr>DOT’s three relevant acts…</vt:lpstr>
      <vt:lpstr>The “after” condition:</vt:lpstr>
      <vt:lpstr>The LLC’s alleged damages due to the highway’s relocation</vt:lpstr>
      <vt:lpstr>The LLC attempted to glue 1) the TLE to 2) the highway relocation</vt:lpstr>
      <vt:lpstr>Wis. Stat. sec. 32.09(6g):</vt:lpstr>
      <vt:lpstr>DOT moves to exclude any “damages” due to the highway relocation</vt:lpstr>
      <vt:lpstr>Circuit court’s reasoning:</vt:lpstr>
      <vt:lpstr>The court of appeals reversed the circuit court…</vt:lpstr>
      <vt:lpstr>DOT files a petition for review in the Wisconsin Supreme Court</vt:lpstr>
      <vt:lpstr>In the Wisconsin Supreme Court</vt:lpstr>
      <vt:lpstr>Relevant Wisconsin Caselaw</vt:lpstr>
      <vt:lpstr>Wis. Stat. sec. 32.09(4)</vt:lpstr>
      <vt:lpstr>Police Power and Eminent Domain May Both Be Exercised in Same Project</vt:lpstr>
      <vt:lpstr>Jantz v. DOT, 63 Wis. 2d 404, 217 N.W.2d 266 (1974)  Pre-project (1966)                 Post-project (2003) </vt:lpstr>
      <vt:lpstr>Jantz v. DOT</vt:lpstr>
      <vt:lpstr>Jantz Project Described</vt:lpstr>
      <vt:lpstr>118th Street court discusses Jantz, cont’d.:</vt:lpstr>
      <vt:lpstr>A Taking Does Not Necessitate Compensation for Exercise of Police Power in Same Project</vt:lpstr>
      <vt:lpstr>Jantz v. DOT, 63 Wis. 2d 404, 217 N.W.2d 266 (1974) Pre-project (1966)                            Post-project (2003) </vt:lpstr>
      <vt:lpstr>The 118th Street court, having considered Jantz, and other cases…</vt:lpstr>
      <vt:lpstr>118th Street court rejects application of National Auto</vt:lpstr>
      <vt:lpstr>Distinguishing National Auto, cont’d</vt:lpstr>
      <vt:lpstr>Summary of why National Auto does not control in 118th Street:</vt:lpstr>
      <vt:lpstr>PowerPoint Presentation</vt:lpstr>
      <vt:lpstr>Police power   or   Eminent domain  or Both?</vt:lpstr>
      <vt:lpstr>   Key Points</vt:lpstr>
      <vt:lpstr>Key Points, cont’d.</vt:lpstr>
      <vt:lpstr>Hoffer Properties, LLC v. Wisconsin Department of Transportation</vt:lpstr>
      <vt:lpstr>Hoffer Properties, LLC v. Wisconsin Department of Transportation</vt:lpstr>
      <vt:lpstr>Hoffer Properties, LLC</vt:lpstr>
      <vt:lpstr>Hoffer Properties, LLC Separate and Distinct Actions</vt:lpstr>
      <vt:lpstr>Hoffer Properties, LLC Separate and Distinct Actions</vt:lpstr>
      <vt:lpstr>Hoffer Properties, LLC Some questions are left unanswered</vt:lpstr>
      <vt:lpstr>Hoffer Properties, LLC Some questions are left unanswered</vt:lpstr>
      <vt:lpstr>Hoffer Properties, LLC</vt:lpstr>
      <vt:lpstr>RECENT DRIVEWAY DECISIONS: LEE AND SLATER</vt:lpstr>
      <vt:lpstr>Lee Parcel</vt:lpstr>
      <vt:lpstr>1983 Site Plan for Parcel Now Owned by Lee</vt:lpstr>
      <vt:lpstr>1983 Site Plan Indicated Driveway to USH 18 was Temporary</vt:lpstr>
      <vt:lpstr>1965 Award of Damages Leaves Two Residential Access Points</vt:lpstr>
      <vt:lpstr> 1983- One of Two Quit Claim Deeds Recorded </vt:lpstr>
      <vt:lpstr>1983- The Other Quit Claim Deed</vt:lpstr>
      <vt:lpstr>Lee’s Driveway to USH 18 Revoked in 2013</vt:lpstr>
      <vt:lpstr>Division of Hearings and Appeals Upholds DOT’s Revocation of Lee’s driveway to USH 18</vt:lpstr>
      <vt:lpstr>The Circuit Court and Court of Appeals Agree With Lee, that DOT is Required to Pay Just Compensation if the Driveway Connection is Removed</vt:lpstr>
      <vt:lpstr>PowerPoint Presentation</vt:lpstr>
      <vt:lpstr>Slater v. DOT</vt:lpstr>
      <vt:lpstr>Slater Facts</vt:lpstr>
      <vt:lpstr>1966 Driveway Permit Issued</vt:lpstr>
      <vt:lpstr>Slater’s Driveway Permit Revoked, 2012</vt:lpstr>
      <vt:lpstr>Circuit Court Events </vt:lpstr>
      <vt:lpstr>DOT Appeals to Court of Appeals </vt:lpstr>
      <vt:lpstr>Wisconsin Supreme Court Denies Review</vt:lpstr>
      <vt:lpstr>Slater Driveway Removed November, 2016</vt:lpstr>
      <vt:lpstr>PowerPoint Presentation</vt:lpstr>
      <vt:lpstr>Oldies but still good (law) The Blick Rule</vt:lpstr>
      <vt:lpstr>Oldies but still good (law) The Blick Rule</vt:lpstr>
      <vt:lpstr>Oldies but still good (law) Offers to purchase</vt:lpstr>
      <vt:lpstr>Oldies but still good (law) Offers to purchase</vt:lpstr>
      <vt:lpstr>Oldies but still good (law) Prior sale of the same property</vt:lpstr>
      <vt:lpstr>Oldies but still good (law) Prior sale of the same property</vt:lpstr>
      <vt:lpstr>Oldies but still good (law) Prior sale of the same property</vt:lpstr>
      <vt:lpstr>     Sai Ram v. DOT Wisconsin Court of Appeals No. 2014AP133  December 18, 2014 Unpublished per curiam decision</vt:lpstr>
      <vt:lpstr>Sai Ram: The Facts</vt:lpstr>
      <vt:lpstr> What was Sai Ram’s goal?  To convince the court to admit the Administrative Revision into evidence to increase the chances of an attorney fee award. </vt:lpstr>
      <vt:lpstr>The Administrative Revision</vt:lpstr>
      <vt:lpstr>DOT Moves to Exclude the Administrative  Revision</vt:lpstr>
      <vt:lpstr>What Else Was DOT Not Required to Produce?</vt:lpstr>
      <vt:lpstr>The Jury Trial</vt:lpstr>
      <vt:lpstr>Sai Ram’s Unsuccessful Appeal to the Court of Appeals</vt:lpstr>
      <vt:lpstr> Implications of the Sai Ram Decision</vt:lpstr>
      <vt:lpstr>What if a Landowner Files a Right to Take Case Based on an Administrative Revision?</vt:lpstr>
      <vt:lpstr>Defenses in Right to Take Actions Based on Administrative Revision</vt:lpstr>
      <vt:lpstr>Wis. Stat. § 32.28(3)(d)</vt:lpstr>
      <vt:lpstr>Benson v. City of La Crosse, 101 Wis. 2d 691, 697, 305 N.W.2d 184 (Ct. App. 1981)</vt:lpstr>
      <vt:lpstr>Herro v. DNR, 67 Wis. 2d 407, 430, 227 N.W.2d 456 (1975) (citing Connor v. Michigan Wisconsin Pipe Line Co., 15 Wis. 2d 614, 113 N.W.2d 121 (1962)) </vt:lpstr>
      <vt:lpstr>Conclusion</vt:lpstr>
      <vt:lpstr>A (slightly more recent) Oldie: Income Approach</vt:lpstr>
      <vt:lpstr>Income Approach</vt:lpstr>
      <vt:lpstr>Income Approach</vt:lpstr>
      <vt:lpstr>Income Approach</vt:lpstr>
      <vt:lpstr>Income Approach</vt:lpstr>
      <vt:lpstr>Income Approach</vt:lpstr>
      <vt:lpstr>PowerPoint Presentation</vt:lpstr>
      <vt:lpstr>Use of Right to Take Procedures to Compel Condemnors to Acquire Uneconomic Remnants </vt:lpstr>
      <vt:lpstr>Presentation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Reviewing the Unit Rule</vt:lpstr>
      <vt:lpstr>Unit Rule</vt:lpstr>
      <vt:lpstr>Unit Rule</vt:lpstr>
      <vt:lpstr>Unit Rule</vt:lpstr>
      <vt:lpstr>Unit Rule</vt:lpstr>
      <vt:lpstr>Unit Rule</vt:lpstr>
      <vt:lpstr>Unit Rule</vt:lpstr>
      <vt:lpstr>Unit Rule Legal issue on the horizon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Litigation Issues and Case Law Update</dc:title>
  <dc:creator>Rank, Peter S.</dc:creator>
  <cp:lastModifiedBy>KOTTKE, ANDREW D</cp:lastModifiedBy>
  <cp:revision>44</cp:revision>
  <dcterms:created xsi:type="dcterms:W3CDTF">2017-09-13T14:55:37Z</dcterms:created>
  <dcterms:modified xsi:type="dcterms:W3CDTF">2017-09-25T14:24:01Z</dcterms:modified>
</cp:coreProperties>
</file>