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56" r:id="rId2"/>
    <p:sldId id="339" r:id="rId3"/>
    <p:sldId id="476" r:id="rId4"/>
    <p:sldId id="485" r:id="rId5"/>
    <p:sldId id="486" r:id="rId6"/>
    <p:sldId id="487" r:id="rId7"/>
    <p:sldId id="480" r:id="rId8"/>
    <p:sldId id="481" r:id="rId9"/>
    <p:sldId id="488" r:id="rId10"/>
    <p:sldId id="483" r:id="rId11"/>
    <p:sldId id="484" r:id="rId12"/>
    <p:sldId id="489" r:id="rId13"/>
    <p:sldId id="466" r:id="rId14"/>
    <p:sldId id="467" r:id="rId15"/>
    <p:sldId id="468" r:id="rId16"/>
    <p:sldId id="469" r:id="rId17"/>
    <p:sldId id="470" r:id="rId18"/>
    <p:sldId id="471" r:id="rId19"/>
    <p:sldId id="472" r:id="rId20"/>
    <p:sldId id="473" r:id="rId21"/>
    <p:sldId id="474" r:id="rId22"/>
    <p:sldId id="475" r:id="rId23"/>
    <p:sldId id="383" r:id="rId24"/>
    <p:sldId id="390" r:id="rId25"/>
    <p:sldId id="414" r:id="rId26"/>
    <p:sldId id="415" r:id="rId27"/>
    <p:sldId id="413" r:id="rId28"/>
    <p:sldId id="408" r:id="rId29"/>
    <p:sldId id="409" r:id="rId30"/>
    <p:sldId id="424" r:id="rId31"/>
    <p:sldId id="423" r:id="rId32"/>
    <p:sldId id="444" r:id="rId33"/>
    <p:sldId id="410" r:id="rId34"/>
    <p:sldId id="406" r:id="rId35"/>
    <p:sldId id="411" r:id="rId36"/>
    <p:sldId id="412" r:id="rId37"/>
    <p:sldId id="397" r:id="rId38"/>
    <p:sldId id="463" r:id="rId39"/>
    <p:sldId id="437" r:id="rId40"/>
    <p:sldId id="464" r:id="rId41"/>
    <p:sldId id="465" r:id="rId42"/>
    <p:sldId id="429" r:id="rId43"/>
    <p:sldId id="442" r:id="rId44"/>
    <p:sldId id="441" r:id="rId45"/>
    <p:sldId id="445" r:id="rId46"/>
    <p:sldId id="461" r:id="rId47"/>
    <p:sldId id="436" r:id="rId48"/>
    <p:sldId id="395" r:id="rId49"/>
    <p:sldId id="308" r:id="rId5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WER, CYNTHIA R" initials="FCR" lastIdx="86" clrIdx="0">
    <p:extLst>
      <p:ext uri="{19B8F6BF-5375-455C-9EA6-DF929625EA0E}">
        <p15:presenceInfo xmlns:p15="http://schemas.microsoft.com/office/powerpoint/2012/main" userId="S-1-5-21-2014430026-1432593244-2068819953-48933" providerId="AD"/>
      </p:ext>
    </p:extLst>
  </p:cmAuthor>
  <p:cmAuthor id="2" name="WIESEN, JOSHUA J" initials="WJJ" lastIdx="7" clrIdx="1">
    <p:extLst>
      <p:ext uri="{19B8F6BF-5375-455C-9EA6-DF929625EA0E}">
        <p15:presenceInfo xmlns:p15="http://schemas.microsoft.com/office/powerpoint/2012/main" userId="S-1-5-21-2014430026-1432593244-2068819953-48935" providerId="AD"/>
      </p:ext>
    </p:extLst>
  </p:cmAuthor>
  <p:cmAuthor id="3" name="SCHUMACHER, JAMES D" initials="SJD" lastIdx="12" clrIdx="2">
    <p:extLst>
      <p:ext uri="{19B8F6BF-5375-455C-9EA6-DF929625EA0E}">
        <p15:presenceInfo xmlns:p15="http://schemas.microsoft.com/office/powerpoint/2012/main" userId="S-1-5-21-2014430026-1432593244-2068819953-489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9899"/>
    <a:srgbClr val="646B86"/>
    <a:srgbClr val="002060"/>
    <a:srgbClr val="00B0F0"/>
    <a:srgbClr val="D16349"/>
    <a:srgbClr val="FFFF00"/>
    <a:srgbClr val="0070C0"/>
    <a:srgbClr val="7F7F7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1" autoAdjust="0"/>
    <p:restoredTop sz="88677" autoAdjust="0"/>
  </p:normalViewPr>
  <p:slideViewPr>
    <p:cSldViewPr>
      <p:cViewPr varScale="1">
        <p:scale>
          <a:sx n="60" d="100"/>
          <a:sy n="60" d="100"/>
        </p:scale>
        <p:origin x="154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41CCD4-0B5E-402F-A005-06A21CF972A7}" type="datetimeFigureOut">
              <a:rPr lang="en-US" smtClean="0"/>
              <a:pPr/>
              <a:t>9/25/2017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12F0EBF-4F24-48A9-9D12-86EB51D7CB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21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D9618-92C1-4241-98ED-8A4A86898B2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51706-6B11-4B52-B314-814B05E3AF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915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A537DF5-E04B-4293-9B54-091605C89976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Start 9:00	or 12:30</a:t>
            </a:r>
          </a:p>
        </p:txBody>
      </p:sp>
    </p:spTree>
    <p:extLst>
      <p:ext uri="{BB962C8B-B14F-4D97-AF65-F5344CB8AC3E}">
        <p14:creationId xmlns:p14="http://schemas.microsoft.com/office/powerpoint/2010/main" val="3906544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C680E66-1582-439E-8FE5-CBCFA23090FE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Start 9:00	or 12:30</a:t>
            </a:r>
          </a:p>
        </p:txBody>
      </p:sp>
    </p:spTree>
    <p:extLst>
      <p:ext uri="{BB962C8B-B14F-4D97-AF65-F5344CB8AC3E}">
        <p14:creationId xmlns:p14="http://schemas.microsoft.com/office/powerpoint/2010/main" val="450863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51706-6B11-4B52-B314-814B05E3AF6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02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</a:t>
            </a:r>
            <a:r>
              <a:rPr lang="en-US" baseline="0" dirty="0"/>
              <a:t> of accesses – Red School house, Diner 45 – get access involved, research titles/as-</a:t>
            </a:r>
            <a:r>
              <a:rPr lang="en-US" baseline="0" dirty="0" err="1"/>
              <a:t>builts</a:t>
            </a:r>
            <a:endParaRPr lang="en-US" baseline="0" dirty="0"/>
          </a:p>
          <a:p>
            <a:r>
              <a:rPr lang="en-US" baseline="0" dirty="0"/>
              <a:t>Median Closures – USH 12, STH 23 – Close before project if possible</a:t>
            </a:r>
          </a:p>
          <a:p>
            <a:r>
              <a:rPr lang="en-US" baseline="0" dirty="0"/>
              <a:t>Driveway closures – police power if possible</a:t>
            </a:r>
          </a:p>
          <a:p>
            <a:r>
              <a:rPr lang="en-US" baseline="0" dirty="0"/>
              <a:t>Redesigning owner’s site – McDonalds…..get all in writing with General Counsel review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51706-6B11-4B52-B314-814B05E3AF6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862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51706-6B11-4B52-B314-814B05E3AF6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029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51706-6B11-4B52-B314-814B05E3AF60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954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8DD4-9EC7-4699-B23A-16C109F7F44D}" type="datetimeFigureOut">
              <a:rPr lang="en-US" smtClean="0"/>
              <a:pPr/>
              <a:t>9/25/2017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3A81128-58F9-4D3F-9B4E-04F49D45A8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8DD4-9EC7-4699-B23A-16C109F7F44D}" type="datetimeFigureOut">
              <a:rPr lang="en-US" smtClean="0"/>
              <a:pPr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1128-58F9-4D3F-9B4E-04F49D45A8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3A81128-58F9-4D3F-9B4E-04F49D45A8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8DD4-9EC7-4699-B23A-16C109F7F44D}" type="datetimeFigureOut">
              <a:rPr lang="en-US" smtClean="0"/>
              <a:pPr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8DD4-9EC7-4699-B23A-16C109F7F44D}" type="datetimeFigureOut">
              <a:rPr lang="en-US" smtClean="0"/>
              <a:pPr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3A81128-58F9-4D3F-9B4E-04F49D45A8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8DD4-9EC7-4699-B23A-16C109F7F44D}" type="datetimeFigureOut">
              <a:rPr lang="en-US" smtClean="0"/>
              <a:pPr/>
              <a:t>9/25/2017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3A81128-58F9-4D3F-9B4E-04F49D45A8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F9E78DD4-9EC7-4699-B23A-16C109F7F44D}" type="datetimeFigureOut">
              <a:rPr lang="en-US" smtClean="0"/>
              <a:pPr/>
              <a:t>9/25/2017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1128-58F9-4D3F-9B4E-04F49D45A8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8DD4-9EC7-4699-B23A-16C109F7F44D}" type="datetimeFigureOut">
              <a:rPr lang="en-US" smtClean="0"/>
              <a:pPr/>
              <a:t>9/25/2017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3A81128-58F9-4D3F-9B4E-04F49D45A8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8DD4-9EC7-4699-B23A-16C109F7F44D}" type="datetimeFigureOut">
              <a:rPr lang="en-US" smtClean="0"/>
              <a:pPr/>
              <a:t>9/25/2017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3A81128-58F9-4D3F-9B4E-04F49D45A8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8DD4-9EC7-4699-B23A-16C109F7F44D}" type="datetimeFigureOut">
              <a:rPr lang="en-US" smtClean="0"/>
              <a:pPr/>
              <a:t>9/25/2017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3A81128-58F9-4D3F-9B4E-04F49D45A8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3A81128-58F9-4D3F-9B4E-04F49D45A8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8DD4-9EC7-4699-B23A-16C109F7F44D}" type="datetimeFigureOut">
              <a:rPr lang="en-US" smtClean="0"/>
              <a:pPr/>
              <a:t>9/25/2017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3A81128-58F9-4D3F-9B4E-04F49D45A8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F9E78DD4-9EC7-4699-B23A-16C109F7F44D}" type="datetimeFigureOut">
              <a:rPr lang="en-US" smtClean="0"/>
              <a:pPr/>
              <a:t>9/25/2017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F9E78DD4-9EC7-4699-B23A-16C109F7F44D}" type="datetimeFigureOut">
              <a:rPr lang="en-US" smtClean="0"/>
              <a:pPr/>
              <a:t>9/25/2017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3A81128-58F9-4D3F-9B4E-04F49D45A8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743200"/>
            <a:ext cx="7696200" cy="31242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WisDOT</a:t>
            </a:r>
          </a:p>
          <a:p>
            <a:r>
              <a:rPr lang="en-US" sz="2800" dirty="0">
                <a:solidFill>
                  <a:srgbClr val="002060"/>
                </a:solidFill>
              </a:rPr>
              <a:t>2017 Real estate Conference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Influencing the Highway Project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September 27,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6" r="5770" b="36540"/>
          <a:stretch/>
        </p:blipFill>
        <p:spPr>
          <a:xfrm>
            <a:off x="2857500" y="3739392"/>
            <a:ext cx="3429000" cy="2737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570" y="4574588"/>
            <a:ext cx="1295121" cy="12951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39589" y="381000"/>
            <a:ext cx="7544360" cy="55749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tx1"/>
                </a:solidFill>
              </a:rPr>
              <a:t>Programming Performance Measures</a:t>
            </a:r>
          </a:p>
        </p:txBody>
      </p:sp>
      <p:sp>
        <p:nvSpPr>
          <p:cNvPr id="819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739589" y="1409140"/>
            <a:ext cx="7544360" cy="4593011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altLang="en-US" sz="1677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en-US" sz="1900" b="1" dirty="0">
                <a:latin typeface="Arial" panose="020B0604020202020204" pitchFamily="34" charset="0"/>
              </a:rPr>
              <a:t>    Program on Budget Indices (POBI)   </a:t>
            </a:r>
          </a:p>
          <a:p>
            <a:pPr lvl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Program On Budget At Scoping (POBS) </a:t>
            </a:r>
          </a:p>
          <a:p>
            <a:pPr lvl="2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200" b="1" dirty="0">
                <a:latin typeface="Arial" panose="020B0604020202020204" pitchFamily="34" charset="0"/>
              </a:rPr>
              <a:t>PSOT Estimate within 10% of PLOT Estimate.   </a:t>
            </a:r>
            <a:r>
              <a:rPr lang="en-US" altLang="en-US" sz="1200" b="1" dirty="0">
                <a:solidFill>
                  <a:srgbClr val="FF0000"/>
                </a:solidFill>
                <a:latin typeface="Arial" panose="020B0604020202020204" pitchFamily="34" charset="0"/>
              </a:rPr>
              <a:t>So…how accurate were you with program scoping?</a:t>
            </a:r>
            <a:endParaRPr lang="en-US" altLang="en-US" sz="12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509588" lvl="1" indent="0">
              <a:lnSpc>
                <a:spcPct val="90000"/>
              </a:lnSpc>
              <a:buNone/>
              <a:defRPr/>
            </a:pPr>
            <a:endParaRPr lang="en-US" altLang="en-US" sz="16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lvl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Program On Budget Let (POBL)</a:t>
            </a:r>
          </a:p>
          <a:p>
            <a:pPr lvl="2">
              <a:lnSpc>
                <a:spcPct val="90000"/>
              </a:lnSpc>
              <a:buClr>
                <a:srgbClr val="00B050"/>
              </a:buClr>
              <a:buSzPct val="100000"/>
              <a:defRPr/>
            </a:pPr>
            <a:r>
              <a:rPr lang="en-US" altLang="en-US" sz="1200" b="1" dirty="0">
                <a:latin typeface="Arial" panose="020B0604020202020204" pitchFamily="34" charset="0"/>
              </a:rPr>
              <a:t>PSOT estimate within 10% of LET award amount.   </a:t>
            </a:r>
            <a:r>
              <a:rPr lang="en-US" altLang="en-US" sz="1200" b="1" dirty="0">
                <a:solidFill>
                  <a:srgbClr val="FF0000"/>
                </a:solidFill>
                <a:latin typeface="Arial" panose="020B0604020202020204" pitchFamily="34" charset="0"/>
              </a:rPr>
              <a:t>So…how accurate were you with project scoping?</a:t>
            </a:r>
          </a:p>
          <a:p>
            <a:pPr lvl="1">
              <a:lnSpc>
                <a:spcPct val="90000"/>
              </a:lnSpc>
              <a:defRPr/>
            </a:pPr>
            <a:endParaRPr lang="en-US" altLang="en-US" sz="16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386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39589" y="457200"/>
            <a:ext cx="7544360" cy="55749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tx1"/>
                </a:solidFill>
                <a:latin typeface="Georgia" panose="02040502050405020303" pitchFamily="18" charset="0"/>
              </a:rPr>
              <a:t>Programming Performance Measures</a:t>
            </a:r>
          </a:p>
        </p:txBody>
      </p:sp>
      <p:sp>
        <p:nvSpPr>
          <p:cNvPr id="819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739589" y="1409140"/>
            <a:ext cx="7544360" cy="4593011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altLang="en-US" sz="1677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en-US" sz="1900" b="1" dirty="0">
                <a:latin typeface="Arial" panose="020B0604020202020204" pitchFamily="34" charset="0"/>
              </a:rPr>
              <a:t>    What Does This Mean to R/E  </a:t>
            </a:r>
            <a:r>
              <a:rPr lang="en-US" altLang="en-US" sz="19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</a:p>
          <a:p>
            <a:pPr lvl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600" b="1" i="1" dirty="0">
                <a:solidFill>
                  <a:srgbClr val="FF0000"/>
                </a:solidFill>
                <a:latin typeface="Arial" panose="020B0604020202020204" pitchFamily="34" charset="0"/>
              </a:rPr>
              <a:t>Early Involvement</a:t>
            </a:r>
            <a:r>
              <a:rPr lang="en-US" altLang="en-US" sz="1600" b="1" dirty="0">
                <a:solidFill>
                  <a:srgbClr val="000099"/>
                </a:solidFill>
                <a:latin typeface="Arial" panose="020B0604020202020204" pitchFamily="34" charset="0"/>
              </a:rPr>
              <a:t>…</a:t>
            </a:r>
            <a:r>
              <a:rPr lang="en-US" altLang="en-US" sz="1600" b="1" i="1" dirty="0">
                <a:solidFill>
                  <a:srgbClr val="FF0000"/>
                </a:solidFill>
                <a:latin typeface="Arial" panose="020B0604020202020204" pitchFamily="34" charset="0"/>
              </a:rPr>
              <a:t>Continuous Involvement</a:t>
            </a:r>
          </a:p>
          <a:p>
            <a:pPr lvl="2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Arial" panose="020B0604020202020204" pitchFamily="34" charset="0"/>
              </a:rPr>
              <a:t>Need to part of the Program Scoping…PLOT…LC 10…PY 6-8. </a:t>
            </a:r>
          </a:p>
          <a:p>
            <a:pPr lvl="2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Arial" panose="020B0604020202020204" pitchFamily="34" charset="0"/>
              </a:rPr>
              <a:t>Need to part of the Project Scoping … PSOT…LC 11…PY 4</a:t>
            </a:r>
          </a:p>
          <a:p>
            <a:pPr lvl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altLang="en-US" sz="16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If we are successful with these measures…you have </a:t>
            </a:r>
            <a:r>
              <a:rPr lang="en-US" altLang="en-US" sz="1600" b="1" u="sng" dirty="0">
                <a:solidFill>
                  <a:schemeClr val="tx1"/>
                </a:solidFill>
                <a:latin typeface="Arial" panose="020B0604020202020204" pitchFamily="34" charset="0"/>
              </a:rPr>
              <a:t>no less</a:t>
            </a:r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 than 3-1/2 years and up to 5-1/2 years to get R/E purchased on any project.  </a:t>
            </a:r>
          </a:p>
          <a:p>
            <a:pPr lvl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US" altLang="en-US" sz="16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PY 4 through PY 1 are the Delivery Years.  They are not the ‘figure out what we’re doing’ years.  </a:t>
            </a:r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altLang="en-US" sz="1412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altLang="en-US" sz="1412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449660" lvl="1" indent="0">
              <a:lnSpc>
                <a:spcPct val="90000"/>
              </a:lnSpc>
              <a:buNone/>
              <a:defRPr/>
            </a:pPr>
            <a:endParaRPr lang="en-US" altLang="en-US" sz="1412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449660" lvl="1" indent="0">
              <a:lnSpc>
                <a:spcPct val="90000"/>
              </a:lnSpc>
              <a:buNone/>
              <a:defRPr/>
            </a:pPr>
            <a:endParaRPr lang="en-US" altLang="en-US" sz="1412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004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39589" y="457200"/>
            <a:ext cx="7544360" cy="55749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tx1"/>
                </a:solidFill>
              </a:rPr>
              <a:t>Advanceable Program</a:t>
            </a:r>
          </a:p>
        </p:txBody>
      </p:sp>
      <p:sp>
        <p:nvSpPr>
          <p:cNvPr id="819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739589" y="1409140"/>
            <a:ext cx="7544360" cy="459301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677" b="1" dirty="0">
                <a:latin typeface="Arial" panose="020B0604020202020204" pitchFamily="34" charset="0"/>
              </a:rPr>
              <a:t>Statutory requirement that WisDOT have 30% of </a:t>
            </a:r>
            <a:r>
              <a:rPr lang="en-US" altLang="en-US" sz="1677" b="1" u="sng" dirty="0">
                <a:latin typeface="Arial" panose="020B0604020202020204" pitchFamily="34" charset="0"/>
              </a:rPr>
              <a:t>total program funds </a:t>
            </a:r>
            <a:r>
              <a:rPr lang="en-US" altLang="en-US" sz="1677" b="1" dirty="0">
                <a:latin typeface="Arial" panose="020B0604020202020204" pitchFamily="34" charset="0"/>
              </a:rPr>
              <a:t>for State Highway Rehabilitation (SHR) </a:t>
            </a:r>
            <a:r>
              <a:rPr lang="en-US" altLang="en-US" sz="1677" b="1" u="sng" dirty="0">
                <a:latin typeface="Arial" panose="020B0604020202020204" pitchFamily="34" charset="0"/>
              </a:rPr>
              <a:t>and</a:t>
            </a:r>
            <a:r>
              <a:rPr lang="en-US" altLang="en-US" sz="1677" b="1" dirty="0">
                <a:latin typeface="Arial" panose="020B0604020202020204" pitchFamily="34" charset="0"/>
              </a:rPr>
              <a:t> Major Projects as advanceable projects with completed designs.     </a:t>
            </a:r>
          </a:p>
          <a:p>
            <a:pPr lvl="1" eaLnBrk="1" hangingPunct="1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235" b="1" dirty="0">
                <a:solidFill>
                  <a:schemeClr val="tx1"/>
                </a:solidFill>
                <a:latin typeface="Arial" panose="020B0604020202020204" pitchFamily="34" charset="0"/>
              </a:rPr>
              <a:t>This equates to more or less 50% of the annual Regional 3R and BB Programs. </a:t>
            </a:r>
          </a:p>
          <a:p>
            <a:pPr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altLang="en-US" sz="1677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677" b="1" dirty="0">
                <a:latin typeface="Arial" panose="020B0604020202020204" pitchFamily="34" charset="0"/>
              </a:rPr>
              <a:t>Advanceable Projects are identified in FIIPS having a date in the Early PSE (EPSE) field. </a:t>
            </a:r>
            <a:r>
              <a:rPr lang="en-US" altLang="en-US" sz="1677" b="1" i="1" dirty="0">
                <a:latin typeface="Arial" panose="020B0604020202020204" pitchFamily="34" charset="0"/>
              </a:rPr>
              <a:t> </a:t>
            </a:r>
            <a:r>
              <a:rPr lang="en-US" altLang="en-US" sz="1677" b="1" i="1" dirty="0">
                <a:solidFill>
                  <a:srgbClr val="FF0000"/>
                </a:solidFill>
                <a:latin typeface="Arial" panose="020B0604020202020204" pitchFamily="34" charset="0"/>
              </a:rPr>
              <a:t>If tagged with EPSE…EPSE is your completion date.  No ifs…no ands…no buts.  Repeat after me…ESPE is your PSE. </a:t>
            </a:r>
            <a:r>
              <a:rPr lang="en-US" altLang="en-US" sz="1677" b="1" i="1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altLang="en-US" sz="1677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altLang="en-US" sz="1677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677" b="1" dirty="0">
                <a:latin typeface="Arial" panose="020B0604020202020204" pitchFamily="34" charset="0"/>
              </a:rPr>
              <a:t>There are performance measures for the Advanceable Program. </a:t>
            </a:r>
          </a:p>
          <a:p>
            <a:pPr lvl="1" eaLnBrk="1" hangingPunct="1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235" b="1" i="1" dirty="0">
                <a:solidFill>
                  <a:schemeClr val="tx1"/>
                </a:solidFill>
                <a:latin typeface="Arial" panose="020B0604020202020204" pitchFamily="34" charset="0"/>
              </a:rPr>
              <a:t>Advanceable Program Levels</a:t>
            </a:r>
            <a:r>
              <a:rPr lang="en-US" altLang="en-US" sz="1235" b="1" dirty="0">
                <a:solidFill>
                  <a:schemeClr val="tx1"/>
                </a:solidFill>
                <a:latin typeface="Arial" panose="020B0604020202020204" pitchFamily="34" charset="0"/>
              </a:rPr>
              <a:t>…Ensures sufficient project $$ have been tagged in PY 1-4.</a:t>
            </a:r>
          </a:p>
          <a:p>
            <a:pPr marL="735410" lvl="1" indent="-285750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US" altLang="en-US" sz="1235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235" b="1" i="1" dirty="0">
                <a:solidFill>
                  <a:schemeClr val="tx1"/>
                </a:solidFill>
                <a:latin typeface="Arial" panose="020B0604020202020204" pitchFamily="34" charset="0"/>
              </a:rPr>
              <a:t>Planned Advanceable Program (PAP)…</a:t>
            </a:r>
            <a:r>
              <a:rPr lang="en-US" altLang="en-US" sz="1235" b="1" dirty="0">
                <a:solidFill>
                  <a:schemeClr val="tx1"/>
                </a:solidFill>
                <a:latin typeface="Arial" panose="020B0604020202020204" pitchFamily="34" charset="0"/>
              </a:rPr>
              <a:t>Sets % complete amount and dates for current year advanceable program.  50% July 1…75% September 15…100% December 1.   </a:t>
            </a:r>
          </a:p>
          <a:p>
            <a:pPr lvl="1" eaLnBrk="1" hangingPunct="1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US" altLang="en-US" sz="1235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235" b="1" i="1" dirty="0">
                <a:solidFill>
                  <a:schemeClr val="tx1"/>
                </a:solidFill>
                <a:latin typeface="Arial" panose="020B0604020202020204" pitchFamily="34" charset="0"/>
              </a:rPr>
              <a:t>Risk Rankings</a:t>
            </a:r>
            <a:r>
              <a:rPr lang="en-US" altLang="en-US" sz="1235" b="1" dirty="0">
                <a:solidFill>
                  <a:schemeClr val="tx1"/>
                </a:solidFill>
                <a:latin typeface="Arial" panose="020B0604020202020204" pitchFamily="34" charset="0"/>
              </a:rPr>
              <a:t>…Will it get delivered as scheduled.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en-US" sz="1677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altLang="en-US" sz="1412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449660" lvl="1" indent="0">
              <a:lnSpc>
                <a:spcPct val="90000"/>
              </a:lnSpc>
              <a:buNone/>
              <a:defRPr/>
            </a:pPr>
            <a:endParaRPr lang="en-US" altLang="en-US" sz="1412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449660" lvl="1" indent="0">
              <a:lnSpc>
                <a:spcPct val="90000"/>
              </a:lnSpc>
              <a:buNone/>
              <a:defRPr/>
            </a:pPr>
            <a:endParaRPr lang="en-US" altLang="en-US" sz="1412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62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752600"/>
            <a:ext cx="8503920" cy="2819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Typically start with minimal/no 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Determine rough # of Parcels by 30%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Meet with Real Estate Rep to determine appropriate timeline (12-24 </a:t>
            </a:r>
            <a:r>
              <a:rPr lang="en-US" sz="2400" dirty="0" err="1"/>
              <a:t>mo</a:t>
            </a:r>
            <a:r>
              <a:rPr lang="en-US" sz="2400" dirty="0"/>
              <a:t>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Protecting Our Schedule</a:t>
            </a:r>
          </a:p>
        </p:txBody>
      </p:sp>
    </p:spTree>
    <p:extLst>
      <p:ext uri="{BB962C8B-B14F-4D97-AF65-F5344CB8AC3E}">
        <p14:creationId xmlns:p14="http://schemas.microsoft.com/office/powerpoint/2010/main" val="2798814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76B84-5DA2-40A9-ABE0-2051FFECC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Real Estate Liaison's Role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07C422C-B7F6-4C3F-86A0-AB86056874A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676400"/>
            <a:ext cx="8503920" cy="4572000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Attend meetings - scoping, 30%, owner, PIM’s, Any topic that may involve acquisition schedules, impacts, etc.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Ask Questions/Give input on: </a:t>
            </a:r>
          </a:p>
          <a:p>
            <a:pPr lvl="1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design </a:t>
            </a:r>
          </a:p>
          <a:p>
            <a:pPr lvl="1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scheduling for acquisition </a:t>
            </a:r>
          </a:p>
          <a:p>
            <a:pPr lvl="1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costs, etc.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Raise Flags if you see nearby:</a:t>
            </a:r>
          </a:p>
          <a:p>
            <a:pPr lvl="1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billboards</a:t>
            </a:r>
          </a:p>
          <a:p>
            <a:pPr lvl="1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Parkland 4f/6f</a:t>
            </a:r>
          </a:p>
          <a:p>
            <a:pPr lvl="1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relocations</a:t>
            </a:r>
          </a:p>
          <a:p>
            <a:pPr lvl="1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major access issues</a:t>
            </a:r>
          </a:p>
        </p:txBody>
      </p:sp>
    </p:spTree>
    <p:extLst>
      <p:ext uri="{BB962C8B-B14F-4D97-AF65-F5344CB8AC3E}">
        <p14:creationId xmlns:p14="http://schemas.microsoft.com/office/powerpoint/2010/main" val="1072338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76" y="372136"/>
            <a:ext cx="7775448" cy="609600"/>
          </a:xfrm>
        </p:spPr>
        <p:txBody>
          <a:bodyPr vert="horz" anchor="b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Communication - Early and Often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1513" y="1676400"/>
            <a:ext cx="27960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Overall Bridge Maintenance Project – </a:t>
            </a:r>
          </a:p>
          <a:p>
            <a:r>
              <a:rPr lang="en-US" sz="2400" b="1" dirty="0"/>
              <a:t>with Bridge Raising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7848" b="17849"/>
          <a:stretch/>
        </p:blipFill>
        <p:spPr>
          <a:xfrm>
            <a:off x="3057525" y="1596792"/>
            <a:ext cx="5791200" cy="5032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4686300"/>
            <a:ext cx="2152650" cy="194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467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4270248" cy="1066800"/>
          </a:xfrm>
        </p:spPr>
        <p:txBody>
          <a:bodyPr vert="horz" anchor="b">
            <a:norm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Communication - 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Early and Often</a:t>
            </a:r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517717"/>
            <a:ext cx="3488362" cy="6093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Freeform 15"/>
          <p:cNvSpPr/>
          <p:nvPr/>
        </p:nvSpPr>
        <p:spPr>
          <a:xfrm>
            <a:off x="5376333" y="2556934"/>
            <a:ext cx="1151467" cy="1007534"/>
          </a:xfrm>
          <a:custGeom>
            <a:avLst/>
            <a:gdLst>
              <a:gd name="connsiteX0" fmla="*/ 984955 w 1095022"/>
              <a:gd name="connsiteY0" fmla="*/ 0 h 1089378"/>
              <a:gd name="connsiteX1" fmla="*/ 620889 w 1095022"/>
              <a:gd name="connsiteY1" fmla="*/ 93134 h 1089378"/>
              <a:gd name="connsiteX2" fmla="*/ 307622 w 1095022"/>
              <a:gd name="connsiteY2" fmla="*/ 211667 h 1089378"/>
              <a:gd name="connsiteX3" fmla="*/ 129822 w 1095022"/>
              <a:gd name="connsiteY3" fmla="*/ 364067 h 1089378"/>
              <a:gd name="connsiteX4" fmla="*/ 11289 w 1095022"/>
              <a:gd name="connsiteY4" fmla="*/ 567267 h 1089378"/>
              <a:gd name="connsiteX5" fmla="*/ 62089 w 1095022"/>
              <a:gd name="connsiteY5" fmla="*/ 753534 h 1089378"/>
              <a:gd name="connsiteX6" fmla="*/ 180622 w 1095022"/>
              <a:gd name="connsiteY6" fmla="*/ 965200 h 1089378"/>
              <a:gd name="connsiteX7" fmla="*/ 400755 w 1095022"/>
              <a:gd name="connsiteY7" fmla="*/ 1058334 h 1089378"/>
              <a:gd name="connsiteX8" fmla="*/ 612422 w 1095022"/>
              <a:gd name="connsiteY8" fmla="*/ 1066800 h 1089378"/>
              <a:gd name="connsiteX9" fmla="*/ 756355 w 1095022"/>
              <a:gd name="connsiteY9" fmla="*/ 922867 h 1089378"/>
              <a:gd name="connsiteX10" fmla="*/ 815622 w 1095022"/>
              <a:gd name="connsiteY10" fmla="*/ 778934 h 1089378"/>
              <a:gd name="connsiteX11" fmla="*/ 849489 w 1095022"/>
              <a:gd name="connsiteY11" fmla="*/ 651934 h 1089378"/>
              <a:gd name="connsiteX12" fmla="*/ 900289 w 1095022"/>
              <a:gd name="connsiteY12" fmla="*/ 457200 h 1089378"/>
              <a:gd name="connsiteX13" fmla="*/ 942622 w 1095022"/>
              <a:gd name="connsiteY13" fmla="*/ 338667 h 1089378"/>
              <a:gd name="connsiteX14" fmla="*/ 993422 w 1095022"/>
              <a:gd name="connsiteY14" fmla="*/ 211667 h 1089378"/>
              <a:gd name="connsiteX15" fmla="*/ 1095022 w 1095022"/>
              <a:gd name="connsiteY15" fmla="*/ 152400 h 1089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5022" h="1089378">
                <a:moveTo>
                  <a:pt x="984955" y="0"/>
                </a:moveTo>
                <a:cubicBezTo>
                  <a:pt x="859366" y="28928"/>
                  <a:pt x="733778" y="57856"/>
                  <a:pt x="620889" y="93134"/>
                </a:cubicBezTo>
                <a:cubicBezTo>
                  <a:pt x="508000" y="128412"/>
                  <a:pt x="389467" y="166512"/>
                  <a:pt x="307622" y="211667"/>
                </a:cubicBezTo>
                <a:cubicBezTo>
                  <a:pt x="225778" y="256823"/>
                  <a:pt x="179211" y="304800"/>
                  <a:pt x="129822" y="364067"/>
                </a:cubicBezTo>
                <a:cubicBezTo>
                  <a:pt x="80433" y="423334"/>
                  <a:pt x="22578" y="502356"/>
                  <a:pt x="11289" y="567267"/>
                </a:cubicBezTo>
                <a:cubicBezTo>
                  <a:pt x="0" y="632178"/>
                  <a:pt x="33867" y="687212"/>
                  <a:pt x="62089" y="753534"/>
                </a:cubicBezTo>
                <a:cubicBezTo>
                  <a:pt x="90311" y="819856"/>
                  <a:pt x="124178" y="914400"/>
                  <a:pt x="180622" y="965200"/>
                </a:cubicBezTo>
                <a:cubicBezTo>
                  <a:pt x="237066" y="1016000"/>
                  <a:pt x="328788" y="1041401"/>
                  <a:pt x="400755" y="1058334"/>
                </a:cubicBezTo>
                <a:cubicBezTo>
                  <a:pt x="472722" y="1075267"/>
                  <a:pt x="553155" y="1089378"/>
                  <a:pt x="612422" y="1066800"/>
                </a:cubicBezTo>
                <a:cubicBezTo>
                  <a:pt x="671689" y="1044222"/>
                  <a:pt x="722488" y="970845"/>
                  <a:pt x="756355" y="922867"/>
                </a:cubicBezTo>
                <a:cubicBezTo>
                  <a:pt x="790222" y="874889"/>
                  <a:pt x="800100" y="824089"/>
                  <a:pt x="815622" y="778934"/>
                </a:cubicBezTo>
                <a:cubicBezTo>
                  <a:pt x="831144" y="733779"/>
                  <a:pt x="835378" y="705556"/>
                  <a:pt x="849489" y="651934"/>
                </a:cubicBezTo>
                <a:cubicBezTo>
                  <a:pt x="863600" y="598312"/>
                  <a:pt x="884767" y="509411"/>
                  <a:pt x="900289" y="457200"/>
                </a:cubicBezTo>
                <a:cubicBezTo>
                  <a:pt x="915811" y="404989"/>
                  <a:pt x="927100" y="379589"/>
                  <a:pt x="942622" y="338667"/>
                </a:cubicBezTo>
                <a:cubicBezTo>
                  <a:pt x="958144" y="297745"/>
                  <a:pt x="968022" y="242711"/>
                  <a:pt x="993422" y="211667"/>
                </a:cubicBezTo>
                <a:cubicBezTo>
                  <a:pt x="1018822" y="180623"/>
                  <a:pt x="1056922" y="166511"/>
                  <a:pt x="1095022" y="152400"/>
                </a:cubicBezTo>
              </a:path>
            </a:pathLst>
          </a:custGeom>
          <a:ln w="508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y 16"/>
          <p:cNvSpPr/>
          <p:nvPr/>
        </p:nvSpPr>
        <p:spPr>
          <a:xfrm>
            <a:off x="6121400" y="2861734"/>
            <a:ext cx="330200" cy="43180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9587" y="2362200"/>
            <a:ext cx="37575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$1,131,500  OMG</a:t>
            </a:r>
          </a:p>
          <a:p>
            <a:endParaRPr lang="en-US" sz="2400" b="1" dirty="0"/>
          </a:p>
          <a:p>
            <a:r>
              <a:rPr lang="en-US" sz="2400" b="1" dirty="0"/>
              <a:t>Cutting off the flow of traffic!</a:t>
            </a:r>
          </a:p>
        </p:txBody>
      </p:sp>
    </p:spTree>
    <p:extLst>
      <p:ext uri="{BB962C8B-B14F-4D97-AF65-F5344CB8AC3E}">
        <p14:creationId xmlns:p14="http://schemas.microsoft.com/office/powerpoint/2010/main" val="1516667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A5E6-4004-4EDC-ADFE-1EFEC5FCA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Alternatives – Result in 6 (f)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E39CD-9D83-4B03-9F0D-6DA7CD1FDD6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447800"/>
            <a:ext cx="8503920" cy="4572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Safety Improvement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Weighing Alternatives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FDM Standards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482"/>
          <a:stretch/>
        </p:blipFill>
        <p:spPr>
          <a:xfrm>
            <a:off x="152400" y="2819399"/>
            <a:ext cx="5936048" cy="3824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437" y="1527048"/>
            <a:ext cx="3828256" cy="403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559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</a:rPr>
              <a:t>Alternatives – Result in 6 (f) Impacts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AF7197-25EF-47F5-B226-E39FC9FF1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59" y="1676400"/>
            <a:ext cx="7563586" cy="5026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990600" y="55626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Long Process</a:t>
            </a:r>
          </a:p>
          <a:p>
            <a:r>
              <a:rPr lang="en-US" sz="2400" dirty="0"/>
              <a:t>Start Coordination Early</a:t>
            </a:r>
          </a:p>
        </p:txBody>
      </p:sp>
    </p:spTree>
    <p:extLst>
      <p:ext uri="{BB962C8B-B14F-4D97-AF65-F5344CB8AC3E}">
        <p14:creationId xmlns:p14="http://schemas.microsoft.com/office/powerpoint/2010/main" val="3943329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Relocations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78314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Communicate with Relocation residents prior to public involvement meetings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179F9FA-BF4A-4133-9929-5764C80DE7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26" r="14915" b="4759"/>
          <a:stretch>
            <a:fillRect/>
          </a:stretch>
        </p:blipFill>
        <p:spPr bwMode="auto">
          <a:xfrm>
            <a:off x="3962400" y="3352800"/>
            <a:ext cx="3750734" cy="247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756124"/>
            <a:ext cx="2133600" cy="18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67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Presenters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4451614" y="3244334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4451614" y="3244334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4451614" y="3244334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4451614" y="3244334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4451614" y="3244334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828800"/>
            <a:ext cx="8503920" cy="4572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cs typeface="Calibri" panose="020F0502020204030204" pitchFamily="34" charset="0"/>
              </a:rPr>
              <a:t>Tom Beekman - NW Region Planning Chief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cs typeface="Calibri" panose="020F0502020204030204" pitchFamily="34" charset="0"/>
              </a:rPr>
              <a:t>Cindy Flower - SE Region PM 30% Team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cs typeface="Calibri" panose="020F0502020204030204" pitchFamily="34" charset="0"/>
              </a:rPr>
              <a:t>Brian Pluemer - SE Region PM PDS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1675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Curb Ramps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1861" y="1487977"/>
            <a:ext cx="38115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State Requirements - Trans 75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Federal Requirements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TLE or not to TLE?  That is the question…..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Urban - Can result in </a:t>
            </a:r>
            <a:r>
              <a:rPr lang="en-US" sz="2400" u="sng" dirty="0"/>
              <a:t>hundreds</a:t>
            </a:r>
            <a:r>
              <a:rPr lang="en-US" sz="2400" dirty="0"/>
              <a:t> of parcels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333" y="1049464"/>
            <a:ext cx="3933512" cy="2089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860" y="3200400"/>
            <a:ext cx="3907928" cy="317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32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722A1-EAA7-498C-9603-CC0A0BE0F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Curb Ramp Impacts - TLE vs No TLE?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4706"/>
          <a:stretch/>
        </p:blipFill>
        <p:spPr>
          <a:xfrm>
            <a:off x="381000" y="1715833"/>
            <a:ext cx="8308848" cy="2257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2959" r="1174"/>
          <a:stretch/>
        </p:blipFill>
        <p:spPr>
          <a:xfrm>
            <a:off x="381000" y="4191000"/>
            <a:ext cx="8382000" cy="2257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0478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722A1-EAA7-498C-9603-CC0A0BE0F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Curb Ramp Impacts - TLE vs No TLE?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A33A7-6480-4104-995E-1D2AD90B9FD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524000"/>
            <a:ext cx="8503920" cy="4572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Cost of TLE</a:t>
            </a:r>
          </a:p>
          <a:p>
            <a:pPr lvl="1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Plat</a:t>
            </a:r>
          </a:p>
          <a:p>
            <a:pPr lvl="1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Appraisal</a:t>
            </a:r>
          </a:p>
          <a:p>
            <a:pPr lvl="1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$ to Property Owner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Cost of curb ramp</a:t>
            </a:r>
          </a:p>
          <a:p>
            <a:pPr lvl="1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Sidewalk Ramp - increased cost to build from one side</a:t>
            </a:r>
          </a:p>
          <a:p>
            <a:pPr lvl="1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Pedestrian Curb</a:t>
            </a:r>
          </a:p>
          <a:p>
            <a:pPr lvl="1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Cost of ramp and Detectible Warning Field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704" b="1520"/>
          <a:stretch/>
        </p:blipFill>
        <p:spPr>
          <a:xfrm>
            <a:off x="5029200" y="1666875"/>
            <a:ext cx="3512954" cy="22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76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76400"/>
            <a:ext cx="8503920" cy="4572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Design </a:t>
            </a:r>
          </a:p>
          <a:p>
            <a:pPr lvl="1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Typical Section</a:t>
            </a:r>
          </a:p>
          <a:p>
            <a:pPr lvl="1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Intersections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Relocations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Access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Encroachments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Appraisal/Negotiation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Preliminary/Final Design</a:t>
            </a:r>
          </a:p>
        </p:txBody>
      </p:sp>
    </p:spTree>
    <p:extLst>
      <p:ext uri="{BB962C8B-B14F-4D97-AF65-F5344CB8AC3E}">
        <p14:creationId xmlns:p14="http://schemas.microsoft.com/office/powerpoint/2010/main" val="918271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Design - Typical Section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6052" y="1676400"/>
            <a:ext cx="8305800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Urban/Rural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Sidewalk/Shared Use Path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Clear Zone/Side Slopes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Retaining Walls</a:t>
            </a:r>
          </a:p>
          <a:p>
            <a:pPr marL="1257300" lvl="2" indent="-34290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PLE/FEE for tie backs</a:t>
            </a:r>
          </a:p>
          <a:p>
            <a:pPr marL="1257300" lvl="2" indent="-34290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Excavation limits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Guardrails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Curb and Gutter</a:t>
            </a:r>
          </a:p>
        </p:txBody>
      </p:sp>
    </p:spTree>
    <p:extLst>
      <p:ext uri="{BB962C8B-B14F-4D97-AF65-F5344CB8AC3E}">
        <p14:creationId xmlns:p14="http://schemas.microsoft.com/office/powerpoint/2010/main" val="4051088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715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Design - Urban with sidewalk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" y="1588491"/>
            <a:ext cx="7510344" cy="499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52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715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Design - Rural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20702"/>
            <a:ext cx="7467600" cy="496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03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715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Design - Rural with Shared Use Path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40" y="1610592"/>
            <a:ext cx="7468720" cy="49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51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Typical Section - Side Slopes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447801"/>
            <a:ext cx="4572000" cy="48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26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381000"/>
            <a:ext cx="8531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Typical Section - Side Slopes and Clear Zone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20" y="1742814"/>
            <a:ext cx="6182360" cy="463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79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874059" y="467304"/>
            <a:ext cx="7530353" cy="177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896" tIns="44948" rIns="89896" bIns="44948" anchor="ctr"/>
          <a:lstStyle/>
          <a:p>
            <a:pPr defTabSz="899320">
              <a:defRPr/>
            </a:pPr>
            <a:r>
              <a:rPr lang="en-US" sz="3200" dirty="0">
                <a:latin typeface="+mj-lt"/>
              </a:rPr>
              <a:t>Real Estate…Planning Studies</a:t>
            </a:r>
          </a:p>
        </p:txBody>
      </p:sp>
      <p:sp>
        <p:nvSpPr>
          <p:cNvPr id="4100" name="Text Box 46"/>
          <p:cNvSpPr txBox="1">
            <a:spLocks noChangeArrowheads="1"/>
          </p:cNvSpPr>
          <p:nvPr/>
        </p:nvSpPr>
        <p:spPr bwMode="auto">
          <a:xfrm>
            <a:off x="228600" y="2705468"/>
            <a:ext cx="8457640" cy="52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24" dirty="0">
                <a:latin typeface="Impact" panose="020B0806030902050204" pitchFamily="34" charset="0"/>
              </a:rPr>
              <a:t> Expertise from Real Estate in WisDOT Planning Studies</a:t>
            </a:r>
          </a:p>
        </p:txBody>
      </p:sp>
      <p:pic>
        <p:nvPicPr>
          <p:cNvPr id="4101" name="Picture 47" descr="C:\Program Files\Microsoft Office\Clipart\standard\stddir1\BD07179_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59" y="3878637"/>
            <a:ext cx="2343431" cy="168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67200"/>
            <a:ext cx="1295121" cy="12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28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4165600" cy="3124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14271" y="381000"/>
            <a:ext cx="6115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7" indent="0" algn="ctr">
              <a:buNone/>
            </a:pPr>
            <a:r>
              <a:rPr lang="en-US" sz="3200" dirty="0"/>
              <a:t>Typical Section - Retaining Wall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52" y="3238500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09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514271" y="381000"/>
            <a:ext cx="6115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7" indent="0" algn="ctr">
              <a:buNone/>
            </a:pPr>
            <a:r>
              <a:rPr lang="en-US" sz="3200" dirty="0"/>
              <a:t>Typical Section - Retaining Wall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84963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23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514271" y="381000"/>
            <a:ext cx="6115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7" indent="0" algn="ctr">
              <a:buNone/>
            </a:pPr>
            <a:r>
              <a:rPr lang="en-US" sz="3200" dirty="0"/>
              <a:t>Typical Section - Retaining Wall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99" y="1752600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75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Design - Intersections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6052" y="1752600"/>
            <a:ext cx="8305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Intersections</a:t>
            </a:r>
          </a:p>
          <a:p>
            <a:pPr marL="800100" lvl="1" indent="-34290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Intersection Sight Distance</a:t>
            </a:r>
          </a:p>
          <a:p>
            <a:pPr marL="800100" lvl="1" indent="-34290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Roundabout </a:t>
            </a:r>
          </a:p>
          <a:p>
            <a:pPr marL="800100" lvl="1" indent="-34290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Traffic Signals</a:t>
            </a:r>
          </a:p>
          <a:p>
            <a:pPr marL="800100" lvl="1" indent="-34290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Turn Lanes</a:t>
            </a:r>
          </a:p>
        </p:txBody>
      </p:sp>
    </p:spTree>
    <p:extLst>
      <p:ext uri="{BB962C8B-B14F-4D97-AF65-F5344CB8AC3E}">
        <p14:creationId xmlns:p14="http://schemas.microsoft.com/office/powerpoint/2010/main" val="2327721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661116" y="381000"/>
            <a:ext cx="579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Intersection Sight Distance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15781"/>
            <a:ext cx="3225030" cy="2418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1" y="1506697"/>
            <a:ext cx="3249255" cy="2436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111941"/>
            <a:ext cx="3225030" cy="2418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052192"/>
            <a:ext cx="3304696" cy="247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250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04799"/>
            <a:ext cx="8607551" cy="66106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Intersection Alternative: Signal vs Roundabout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10" y="1828800"/>
            <a:ext cx="6454780" cy="417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15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07551" cy="6096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Intersection Alternative: Signal vs Roundabout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33" y="1752600"/>
            <a:ext cx="6842407" cy="43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1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Relocations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0352" y="16764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Separate Plat ID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Early coordination with owner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29" y="3345779"/>
            <a:ext cx="3777923" cy="2833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90900"/>
            <a:ext cx="3736848" cy="28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54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Relocations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524000"/>
            <a:ext cx="5076825" cy="506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03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81000"/>
            <a:ext cx="8534400" cy="60655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Access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6052" y="1447800"/>
            <a:ext cx="830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Speak with the Region Access Rep - Sue Voight 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Access Locations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Number of Accesses 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TLE vs Construction Permit</a:t>
            </a:r>
          </a:p>
        </p:txBody>
      </p:sp>
    </p:spTree>
    <p:extLst>
      <p:ext uri="{BB962C8B-B14F-4D97-AF65-F5344CB8AC3E}">
        <p14:creationId xmlns:p14="http://schemas.microsoft.com/office/powerpoint/2010/main" val="3731705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58062" y="457200"/>
            <a:ext cx="7544360" cy="55749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tx1"/>
                </a:solidFill>
              </a:rPr>
              <a:t>Planning Studies</a:t>
            </a:r>
          </a:p>
        </p:txBody>
      </p:sp>
      <p:sp>
        <p:nvSpPr>
          <p:cNvPr id="6149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739589" y="1311089"/>
            <a:ext cx="7544360" cy="459161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endParaRPr lang="en-US" altLang="en-US" sz="1677" b="1" i="1" u="sng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677" b="1" i="1" u="sng" dirty="0">
                <a:solidFill>
                  <a:schemeClr val="tx1"/>
                </a:solidFill>
                <a:latin typeface="Arial" panose="020B0604020202020204" pitchFamily="34" charset="0"/>
              </a:rPr>
              <a:t>Accurate</a:t>
            </a:r>
            <a:r>
              <a:rPr lang="en-US" altLang="en-US" sz="1677" b="1" i="1" dirty="0">
                <a:solidFill>
                  <a:schemeClr val="tx1"/>
                </a:solidFill>
                <a:latin typeface="Arial" panose="020B0604020202020204" pitchFamily="34" charset="0"/>
              </a:rPr>
              <a:t> quantification of R/E costs and impacts is one of the most critical elements of NEPA and WEPA. </a:t>
            </a:r>
          </a:p>
          <a:p>
            <a:pPr marL="735410" lvl="1" indent="-28575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US" altLang="en-US" sz="1677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677" b="1" i="1" dirty="0">
                <a:solidFill>
                  <a:schemeClr val="tx1"/>
                </a:solidFill>
                <a:latin typeface="Arial" panose="020B0604020202020204" pitchFamily="34" charset="0"/>
              </a:rPr>
              <a:t>R/E elements can be largest determining factor in the benefit versus cost (B/C) which determines most appropriate preferred alternatives. </a:t>
            </a:r>
          </a:p>
          <a:p>
            <a:pPr marL="449660" lvl="1" indent="0">
              <a:lnSpc>
                <a:spcPct val="90000"/>
              </a:lnSpc>
              <a:buNone/>
              <a:defRPr/>
            </a:pPr>
            <a:endParaRPr lang="en-US" altLang="en-US" sz="2030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677" b="1" i="1" dirty="0">
                <a:solidFill>
                  <a:schemeClr val="tx1"/>
                </a:solidFill>
                <a:latin typeface="Arial" panose="020B0604020202020204" pitchFamily="34" charset="0"/>
              </a:rPr>
              <a:t>R/E can also be one of the more volatile planning study costs to estimate, and thus expertise in risk probability is essential.  </a:t>
            </a:r>
          </a:p>
          <a:p>
            <a:pPr lvl="2" eaLnBrk="1" hangingPunct="1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324" b="1" i="1" dirty="0">
                <a:latin typeface="Arial" panose="020B0604020202020204" pitchFamily="34" charset="0"/>
              </a:rPr>
              <a:t>No longer ‘wing and prayer’ estimates. </a:t>
            </a:r>
          </a:p>
          <a:p>
            <a:pPr lvl="2" eaLnBrk="1" hangingPunct="1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324" b="1" i="1" dirty="0">
                <a:latin typeface="Arial" panose="020B0604020202020204" pitchFamily="34" charset="0"/>
              </a:rPr>
              <a:t>Must be detailed and highly accurate in current year dollars. </a:t>
            </a:r>
          </a:p>
          <a:p>
            <a:pPr lvl="2" eaLnBrk="1" hangingPunct="1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324" b="1" i="1" dirty="0">
                <a:latin typeface="Arial" panose="020B0604020202020204" pitchFamily="34" charset="0"/>
              </a:rPr>
              <a:t>Must be part of risk analysis to ensure appropriate risk funding is part of any study estimate. 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en-US" altLang="en-US" sz="1324" b="1" i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449660" lvl="1" indent="0">
              <a:lnSpc>
                <a:spcPct val="90000"/>
              </a:lnSpc>
              <a:buNone/>
              <a:defRPr/>
            </a:pPr>
            <a:endParaRPr lang="en-US" altLang="en-US" sz="1677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0707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75895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Access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209800"/>
            <a:ext cx="5105400" cy="3829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" y="14478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Driveways Near Intersections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Driveway Width</a:t>
            </a:r>
          </a:p>
        </p:txBody>
      </p:sp>
    </p:spTree>
    <p:extLst>
      <p:ext uri="{BB962C8B-B14F-4D97-AF65-F5344CB8AC3E}">
        <p14:creationId xmlns:p14="http://schemas.microsoft.com/office/powerpoint/2010/main" val="3352108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009" y="238991"/>
            <a:ext cx="8534400" cy="75895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Access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309" y="1536271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Number of Accesses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17221"/>
            <a:ext cx="3111463" cy="23335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985541"/>
            <a:ext cx="3111463" cy="2333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380578"/>
            <a:ext cx="431482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02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Access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418338" y="1524000"/>
            <a:ext cx="3010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Access - TLE vs construction permit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977" t="7455"/>
          <a:stretch/>
        </p:blipFill>
        <p:spPr>
          <a:xfrm>
            <a:off x="3379770" y="1676400"/>
            <a:ext cx="5251450" cy="478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311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Access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6052" y="1828800"/>
            <a:ext cx="8305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Median Restrictions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WisDOT Owns Median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Safer to direct to controlled intersections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Driveway Closures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Modifying Access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Do </a:t>
            </a:r>
            <a:r>
              <a:rPr lang="en-US" sz="2400" dirty="0"/>
              <a:t>not redesign owner’s site (parking lots)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32419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Access – Median Restriction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953" t="38571" r="64047" b="9620"/>
          <a:stretch/>
        </p:blipFill>
        <p:spPr>
          <a:xfrm>
            <a:off x="4988858" y="3124200"/>
            <a:ext cx="3948893" cy="3196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47800"/>
            <a:ext cx="4871769" cy="288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613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Encroachments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6052" y="1600200"/>
            <a:ext cx="830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Encroachments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Remove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Revocable Permit</a:t>
            </a:r>
          </a:p>
          <a:p>
            <a:pPr marL="800100" lvl="1" indent="-342900"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cs typeface="Calibri" panose="020F0502020204030204" pitchFamily="34" charset="0"/>
              </a:rPr>
              <a:t>Billboards, Parking Lots, Trees, Landscaping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48348"/>
            <a:ext cx="3530203" cy="2647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448347"/>
            <a:ext cx="3530204" cy="264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906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Encroachments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1" y="1189101"/>
            <a:ext cx="3489960" cy="2617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1189101"/>
            <a:ext cx="3489960" cy="26174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65" y="3962400"/>
            <a:ext cx="3469640" cy="26022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99" y="3955818"/>
            <a:ext cx="3478415" cy="260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737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Appraisal/Negotiation - Site Visits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7562" y="1643978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</a:rPr>
              <a:t>Site Visit Minutes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</a:rPr>
              <a:t>Two People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8" y="2895600"/>
            <a:ext cx="4059474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733800"/>
            <a:ext cx="3809999" cy="2844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69720"/>
            <a:ext cx="3332388" cy="248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042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Appraisal/Negotiation - Staking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6052" y="17526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</a:rPr>
              <a:t>Photos of staked lathe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5146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129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1" y="228600"/>
            <a:ext cx="8517129" cy="75895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Questions/Concerns?</a:t>
            </a:r>
          </a:p>
        </p:txBody>
      </p:sp>
      <p:pic>
        <p:nvPicPr>
          <p:cNvPr id="4" name="Picture 4" descr="http://www.dot.wisconsin.gov/library/publications/images/wisdot-agency-name-logo-red-blue-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304800"/>
            <a:ext cx="894081" cy="838200"/>
          </a:xfrm>
          <a:prstGeom prst="rect">
            <a:avLst/>
          </a:prstGeom>
          <a:noFill/>
        </p:spPr>
      </p:pic>
      <p:pic>
        <p:nvPicPr>
          <p:cNvPr id="5" name="Picture 4" descr="6a00d834546ab769e20115716b90e9970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2590800"/>
            <a:ext cx="3633364" cy="272502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39589" y="524193"/>
            <a:ext cx="7544360" cy="55749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tx1"/>
                </a:solidFill>
              </a:rPr>
              <a:t>Planning Studies</a:t>
            </a:r>
          </a:p>
        </p:txBody>
      </p:sp>
      <p:sp>
        <p:nvSpPr>
          <p:cNvPr id="6149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739589" y="1311089"/>
            <a:ext cx="7544360" cy="4591610"/>
          </a:xfrm>
        </p:spPr>
        <p:txBody>
          <a:bodyPr>
            <a:normAutofit/>
          </a:bodyPr>
          <a:lstStyle/>
          <a:p>
            <a:pPr marL="449660" lvl="1" indent="0">
              <a:lnSpc>
                <a:spcPct val="90000"/>
              </a:lnSpc>
              <a:buNone/>
              <a:defRPr/>
            </a:pPr>
            <a:endParaRPr lang="en-US" altLang="en-US" sz="1765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449660" lvl="1" indent="0">
              <a:lnSpc>
                <a:spcPct val="90000"/>
              </a:lnSpc>
              <a:buNone/>
              <a:defRPr/>
            </a:pPr>
            <a:r>
              <a:rPr lang="en-US" altLang="en-US" sz="1765" b="1" dirty="0">
                <a:solidFill>
                  <a:schemeClr val="tx1"/>
                </a:solidFill>
                <a:latin typeface="Arial" panose="020B0604020202020204" pitchFamily="34" charset="0"/>
              </a:rPr>
              <a:t>R/E is not just ‘how much land’ but rather any single element that can be identified as a ‘land interest’ by the private landowner.  Said another way, any change that a private landowner can suggest has ‘damaged’ his current status. </a:t>
            </a:r>
          </a:p>
          <a:p>
            <a:pPr marL="449660" lvl="1" indent="0">
              <a:lnSpc>
                <a:spcPct val="90000"/>
              </a:lnSpc>
              <a:buNone/>
              <a:defRPr/>
            </a:pPr>
            <a:endParaRPr lang="en-US" altLang="en-US" sz="1765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449660" lvl="1" indent="0">
              <a:lnSpc>
                <a:spcPct val="90000"/>
              </a:lnSpc>
              <a:buNone/>
              <a:defRPr/>
            </a:pPr>
            <a:r>
              <a:rPr lang="en-US" altLang="en-US" sz="1765" b="1" dirty="0">
                <a:solidFill>
                  <a:schemeClr val="tx1"/>
                </a:solidFill>
                <a:latin typeface="Arial" panose="020B0604020202020204" pitchFamily="34" charset="0"/>
              </a:rPr>
              <a:t>Access</a:t>
            </a:r>
          </a:p>
          <a:p>
            <a:pPr lvl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765" b="1" dirty="0" err="1">
                <a:solidFill>
                  <a:schemeClr val="tx1"/>
                </a:solidFill>
                <a:latin typeface="Arial" panose="020B0604020202020204" pitchFamily="34" charset="0"/>
              </a:rPr>
              <a:t>Wis</a:t>
            </a:r>
            <a:r>
              <a:rPr lang="en-US" altLang="en-US" sz="1765" b="1" dirty="0">
                <a:solidFill>
                  <a:schemeClr val="tx1"/>
                </a:solidFill>
                <a:latin typeface="Arial" panose="020B0604020202020204" pitchFamily="34" charset="0"/>
              </a:rPr>
              <a:t> Stat 84.25 Controlled Access Highways</a:t>
            </a:r>
          </a:p>
          <a:p>
            <a:pPr lvl="2" eaLnBrk="1" hangingPunct="1">
              <a:lnSpc>
                <a:spcPct val="90000"/>
              </a:lnSpc>
              <a:buClr>
                <a:srgbClr val="00B050"/>
              </a:buClr>
              <a:buSzPct val="100000"/>
              <a:defRPr/>
            </a:pPr>
            <a:r>
              <a:rPr lang="en-US" altLang="en-US" sz="1412" b="1" u="sng" dirty="0">
                <a:latin typeface="Arial" panose="020B0604020202020204" pitchFamily="34" charset="0"/>
              </a:rPr>
              <a:t>Recorded</a:t>
            </a:r>
            <a:r>
              <a:rPr lang="en-US" altLang="en-US" sz="1412" b="1" dirty="0">
                <a:latin typeface="Arial" panose="020B0604020202020204" pitchFamily="34" charset="0"/>
              </a:rPr>
              <a:t> authorizations. Runs with title. </a:t>
            </a:r>
          </a:p>
          <a:p>
            <a:pPr lvl="2" eaLnBrk="1" hangingPunct="1">
              <a:lnSpc>
                <a:spcPct val="90000"/>
              </a:lnSpc>
              <a:buClr>
                <a:srgbClr val="00B050"/>
              </a:buClr>
              <a:buSzPct val="100000"/>
              <a:defRPr/>
            </a:pPr>
            <a:r>
              <a:rPr lang="en-US" altLang="en-US" sz="1412" b="1" dirty="0">
                <a:latin typeface="Arial" panose="020B0604020202020204" pitchFamily="34" charset="0"/>
              </a:rPr>
              <a:t>Strong statutory authority which limits where compensation is required.  </a:t>
            </a:r>
          </a:p>
          <a:p>
            <a:pPr lvl="2" eaLnBrk="1" hangingPunct="1">
              <a:lnSpc>
                <a:spcPct val="90000"/>
              </a:lnSpc>
              <a:buClr>
                <a:srgbClr val="00B050"/>
              </a:buClr>
              <a:buSzPct val="100000"/>
              <a:defRPr/>
            </a:pPr>
            <a:r>
              <a:rPr lang="en-US" altLang="en-US" sz="1412" b="1" dirty="0">
                <a:latin typeface="Arial" panose="020B0604020202020204" pitchFamily="34" charset="0"/>
              </a:rPr>
              <a:t>Consult State Access Engineer and OGC</a:t>
            </a:r>
          </a:p>
          <a:p>
            <a:pPr lvl="2" eaLnBrk="1" hangingPunct="1">
              <a:lnSpc>
                <a:spcPct val="90000"/>
              </a:lnSpc>
              <a:buClr>
                <a:srgbClr val="00B050"/>
              </a:buClr>
              <a:buSzPct val="100000"/>
              <a:defRPr/>
            </a:pPr>
            <a:r>
              <a:rPr lang="en-US" altLang="en-US" sz="1412" b="1" dirty="0">
                <a:latin typeface="Arial" panose="020B0604020202020204" pitchFamily="34" charset="0"/>
              </a:rPr>
              <a:t>FDM Chapter 7-15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en-US" altLang="en-US" sz="1412" b="1" dirty="0"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765" b="1" dirty="0">
                <a:solidFill>
                  <a:schemeClr val="tx1"/>
                </a:solidFill>
                <a:latin typeface="Arial" panose="020B0604020202020204" pitchFamily="34" charset="0"/>
              </a:rPr>
              <a:t>Wis. Stat 84.09 Purchased Access</a:t>
            </a:r>
          </a:p>
          <a:p>
            <a:pPr lvl="2" eaLnBrk="1" hangingPunct="1">
              <a:lnSpc>
                <a:spcPct val="90000"/>
              </a:lnSpc>
              <a:buClr>
                <a:srgbClr val="00B050"/>
              </a:buClr>
              <a:buSzPct val="100000"/>
              <a:defRPr/>
            </a:pPr>
            <a:r>
              <a:rPr lang="en-US" altLang="en-US" sz="1412" b="1" u="sng" dirty="0">
                <a:latin typeface="Arial" panose="020B0604020202020204" pitchFamily="34" charset="0"/>
              </a:rPr>
              <a:t>Recorded</a:t>
            </a:r>
            <a:r>
              <a:rPr lang="en-US" altLang="en-US" sz="1412" b="1" dirty="0">
                <a:latin typeface="Arial" panose="020B0604020202020204" pitchFamily="34" charset="0"/>
              </a:rPr>
              <a:t> action on the property. Runs with the title. </a:t>
            </a:r>
          </a:p>
          <a:p>
            <a:pPr lvl="2" eaLnBrk="1" hangingPunct="1">
              <a:lnSpc>
                <a:spcPct val="90000"/>
              </a:lnSpc>
              <a:buClr>
                <a:srgbClr val="00B050"/>
              </a:buClr>
              <a:buSzPct val="100000"/>
              <a:defRPr/>
            </a:pPr>
            <a:r>
              <a:rPr lang="en-US" altLang="en-US" sz="1412" b="1" dirty="0">
                <a:latin typeface="Arial" panose="020B0604020202020204" pitchFamily="34" charset="0"/>
              </a:rPr>
              <a:t>May limit or may expand the type of compensation required. </a:t>
            </a:r>
          </a:p>
          <a:p>
            <a:pPr lvl="2" eaLnBrk="1" hangingPunct="1">
              <a:lnSpc>
                <a:spcPct val="90000"/>
              </a:lnSpc>
              <a:buClr>
                <a:srgbClr val="00B050"/>
              </a:buClr>
              <a:buSzPct val="100000"/>
              <a:defRPr/>
            </a:pPr>
            <a:r>
              <a:rPr lang="en-US" altLang="en-US" sz="1412" b="1" dirty="0">
                <a:latin typeface="Arial" panose="020B0604020202020204" pitchFamily="34" charset="0"/>
              </a:rPr>
              <a:t>Large variability in how they’ve been written.  Parcel by parcel differences. 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en-US" altLang="en-US" sz="1412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lvl="2" eaLnBrk="1" hangingPunct="1">
              <a:lnSpc>
                <a:spcPct val="90000"/>
              </a:lnSpc>
              <a:defRPr/>
            </a:pPr>
            <a:endParaRPr lang="en-US" altLang="en-US" sz="1412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449660" lvl="1" indent="0">
              <a:lnSpc>
                <a:spcPct val="90000"/>
              </a:lnSpc>
              <a:buNone/>
              <a:defRPr/>
            </a:pPr>
            <a:endParaRPr lang="en-US" altLang="en-US" sz="1765" b="1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26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74224" y="499521"/>
            <a:ext cx="7544360" cy="55749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tx1"/>
                </a:solidFill>
              </a:rPr>
              <a:t>Planning Studies </a:t>
            </a:r>
          </a:p>
        </p:txBody>
      </p:sp>
      <p:sp>
        <p:nvSpPr>
          <p:cNvPr id="6149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739588" y="1311089"/>
            <a:ext cx="8148078" cy="459161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endParaRPr lang="en-US" altLang="en-US" sz="2118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en-US" sz="2118" b="1" dirty="0">
                <a:latin typeface="Arial" panose="020B0604020202020204" pitchFamily="34" charset="0"/>
              </a:rPr>
              <a:t>Mapping</a:t>
            </a:r>
          </a:p>
          <a:p>
            <a:pPr marL="694802" lvl="1" indent="-302575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677" b="1" dirty="0">
                <a:solidFill>
                  <a:schemeClr val="tx1"/>
                </a:solidFill>
                <a:latin typeface="Arial" panose="020B0604020202020204" pitchFamily="34" charset="0"/>
              </a:rPr>
              <a:t>Wis. Stat. 84.295…Freeway/Expressway Designation</a:t>
            </a:r>
          </a:p>
          <a:p>
            <a:pPr marL="1088429" lvl="2" indent="-302575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324" b="1" u="sng" dirty="0">
                <a:latin typeface="Arial" panose="020B0604020202020204" pitchFamily="34" charset="0"/>
              </a:rPr>
              <a:t>Recorded</a:t>
            </a:r>
            <a:r>
              <a:rPr lang="en-US" altLang="en-US" sz="1324" b="1" dirty="0">
                <a:latin typeface="Arial" panose="020B0604020202020204" pitchFamily="34" charset="0"/>
              </a:rPr>
              <a:t> Action</a:t>
            </a:r>
          </a:p>
          <a:p>
            <a:pPr marL="1088429" lvl="2" indent="-302575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324" b="1" dirty="0">
                <a:latin typeface="Arial" panose="020B0604020202020204" pitchFamily="34" charset="0"/>
              </a:rPr>
              <a:t>Not all freeways and expressways are so designated. </a:t>
            </a:r>
          </a:p>
          <a:p>
            <a:pPr marL="1088429" lvl="2" indent="-302575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324" b="1" dirty="0">
                <a:latin typeface="Arial" panose="020B0604020202020204" pitchFamily="34" charset="0"/>
              </a:rPr>
              <a:t>Not all such designated freeways or expressways have mapping. </a:t>
            </a:r>
          </a:p>
          <a:p>
            <a:pPr marL="1088429" lvl="2" indent="-302575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324" b="1" dirty="0">
                <a:latin typeface="Arial" panose="020B0604020202020204" pitchFamily="34" charset="0"/>
              </a:rPr>
              <a:t>‘No rights of access accrue’ on </a:t>
            </a:r>
            <a:r>
              <a:rPr lang="en-US" altLang="en-US" sz="1324" b="1" u="sng" dirty="0">
                <a:latin typeface="Arial" panose="020B0604020202020204" pitchFamily="34" charset="0"/>
              </a:rPr>
              <a:t>relocated</a:t>
            </a:r>
            <a:r>
              <a:rPr lang="en-US" altLang="en-US" sz="1324" b="1" dirty="0">
                <a:latin typeface="Arial" panose="020B0604020202020204" pitchFamily="34" charset="0"/>
              </a:rPr>
              <a:t> portions of </a:t>
            </a:r>
            <a:r>
              <a:rPr lang="en-US" altLang="en-US" sz="1324" b="1" u="sng" dirty="0">
                <a:latin typeface="Arial" panose="020B0604020202020204" pitchFamily="34" charset="0"/>
              </a:rPr>
              <a:t>new</a:t>
            </a:r>
            <a:r>
              <a:rPr lang="en-US" altLang="en-US" sz="1324" b="1" dirty="0">
                <a:latin typeface="Arial" panose="020B0604020202020204" pitchFamily="34" charset="0"/>
              </a:rPr>
              <a:t> Wis. Stat. 84.295 designated highways. </a:t>
            </a:r>
          </a:p>
          <a:p>
            <a:pPr marL="1088429" lvl="2" indent="-302575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324" b="1" dirty="0">
                <a:latin typeface="Arial" panose="020B0604020202020204" pitchFamily="34" charset="0"/>
              </a:rPr>
              <a:t>Pre-existing Wis. Stat. 84.09 remains in place. </a:t>
            </a:r>
          </a:p>
          <a:p>
            <a:pPr marL="1088429" lvl="2" indent="-302575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324" b="1" dirty="0">
                <a:latin typeface="Arial" panose="020B0604020202020204" pitchFamily="34" charset="0"/>
              </a:rPr>
              <a:t>Does NOT automatically </a:t>
            </a:r>
            <a:r>
              <a:rPr lang="en-US" altLang="en-US" sz="1324" b="1" dirty="0" err="1">
                <a:latin typeface="Arial" panose="020B0604020202020204" pitchFamily="34" charset="0"/>
              </a:rPr>
              <a:t>supercede</a:t>
            </a:r>
            <a:r>
              <a:rPr lang="en-US" altLang="en-US" sz="1324" b="1" dirty="0">
                <a:latin typeface="Arial" panose="020B0604020202020204" pitchFamily="34" charset="0"/>
              </a:rPr>
              <a:t> any pre-existing Wis. Stat. 84.25 designations.</a:t>
            </a:r>
          </a:p>
          <a:p>
            <a:pPr marL="899320" lvl="2" indent="0">
              <a:lnSpc>
                <a:spcPct val="90000"/>
              </a:lnSpc>
              <a:buNone/>
              <a:defRPr/>
            </a:pPr>
            <a:endParaRPr lang="en-US" altLang="en-US" sz="1324" b="1" dirty="0"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677" b="1" dirty="0">
                <a:solidFill>
                  <a:schemeClr val="tx1"/>
                </a:solidFill>
                <a:latin typeface="Arial" panose="020B0604020202020204" pitchFamily="34" charset="0"/>
              </a:rPr>
              <a:t>Wis. Stat. 84.295(10)…Mapping of future right-of-way </a:t>
            </a:r>
          </a:p>
          <a:p>
            <a:pPr marL="1088429" lvl="2" indent="-302575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324" b="1" dirty="0">
                <a:latin typeface="Arial" panose="020B0604020202020204" pitchFamily="34" charset="0"/>
              </a:rPr>
              <a:t>Recorded Action</a:t>
            </a:r>
          </a:p>
          <a:p>
            <a:pPr marL="1088429" lvl="2" indent="-302575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324" b="1" dirty="0">
                <a:latin typeface="Arial" panose="020B0604020202020204" pitchFamily="34" charset="0"/>
              </a:rPr>
              <a:t>What are landowner and WisDOT obligations on ‘mapped lands’. </a:t>
            </a:r>
          </a:p>
          <a:p>
            <a:pPr marL="1088429" lvl="2" indent="-302575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324" b="1" dirty="0">
                <a:latin typeface="Arial" panose="020B0604020202020204" pitchFamily="34" charset="0"/>
              </a:rPr>
              <a:t>Protective purchase vs hardship purchase. </a:t>
            </a:r>
          </a:p>
          <a:p>
            <a:pPr marL="1088429" lvl="2" indent="-302575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324" b="1" dirty="0">
                <a:latin typeface="Arial" panose="020B0604020202020204" pitchFamily="34" charset="0"/>
              </a:rPr>
              <a:t>Full use by landowner allowed in lieu of protective purchase. 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en-US" altLang="en-US" sz="1324" b="1" dirty="0"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677" b="1" dirty="0">
                <a:solidFill>
                  <a:schemeClr val="tx1"/>
                </a:solidFill>
                <a:latin typeface="Arial" panose="020B0604020202020204" pitchFamily="34" charset="0"/>
              </a:rPr>
              <a:t>FDM Chapter 7-40…New update coming out.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118" b="1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60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941294" y="336177"/>
            <a:ext cx="7530353" cy="177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896" tIns="44948" rIns="89896" bIns="44948" anchor="ctr"/>
          <a:lstStyle/>
          <a:p>
            <a:pPr algn="ctr" defTabSz="899320">
              <a:defRPr/>
            </a:pPr>
            <a:r>
              <a:rPr lang="en-US" sz="3200" dirty="0">
                <a:latin typeface="+mj-lt"/>
              </a:rPr>
              <a:t>Real Estate…Programming</a:t>
            </a:r>
          </a:p>
        </p:txBody>
      </p:sp>
      <p:sp>
        <p:nvSpPr>
          <p:cNvPr id="9220" name="Text Box 46"/>
          <p:cNvSpPr txBox="1">
            <a:spLocks noChangeArrowheads="1"/>
          </p:cNvSpPr>
          <p:nvPr/>
        </p:nvSpPr>
        <p:spPr bwMode="auto">
          <a:xfrm>
            <a:off x="152400" y="2642739"/>
            <a:ext cx="8457640" cy="96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24" dirty="0">
              <a:latin typeface="Impact" panose="020B080603090205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24" dirty="0">
                <a:latin typeface="Impact" panose="020B0806030902050204" pitchFamily="34" charset="0"/>
              </a:rPr>
              <a:t> Expertise from Real Estate in WisDOT Programming</a:t>
            </a:r>
          </a:p>
        </p:txBody>
      </p:sp>
      <p:pic>
        <p:nvPicPr>
          <p:cNvPr id="9221" name="Picture 47" descr="C:\Program Files\Microsoft Office\Clipart\standard\stddir1\BD07179_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59" y="3878637"/>
            <a:ext cx="2343431" cy="168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191000"/>
            <a:ext cx="1295121" cy="12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19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5800" y="442950"/>
            <a:ext cx="7544360" cy="55749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tx1"/>
                </a:solidFill>
              </a:rPr>
              <a:t>Programming Stability</a:t>
            </a:r>
          </a:p>
        </p:txBody>
      </p:sp>
      <p:sp>
        <p:nvSpPr>
          <p:cNvPr id="819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739589" y="1409140"/>
            <a:ext cx="7544360" cy="4593011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en-US" altLang="en-US" sz="1677" b="1" u="sng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77" b="1" u="sng" dirty="0">
                <a:latin typeface="Arial" panose="020B0604020202020204" pitchFamily="34" charset="0"/>
              </a:rPr>
              <a:t>Project</a:t>
            </a:r>
            <a:r>
              <a:rPr lang="en-US" altLang="en-US" sz="1677" b="1" dirty="0">
                <a:latin typeface="Arial" panose="020B0604020202020204" pitchFamily="34" charset="0"/>
              </a:rPr>
              <a:t> Stability Depends on Two </a:t>
            </a:r>
            <a:r>
              <a:rPr lang="en-US" altLang="en-US" sz="1677" b="1" u="sng" dirty="0">
                <a:latin typeface="Arial" panose="020B0604020202020204" pitchFamily="34" charset="0"/>
              </a:rPr>
              <a:t>Project</a:t>
            </a:r>
            <a:r>
              <a:rPr lang="en-US" altLang="en-US" sz="1677" b="1" dirty="0">
                <a:latin typeface="Arial" panose="020B0604020202020204" pitchFamily="34" charset="0"/>
              </a:rPr>
              <a:t> Elements   </a:t>
            </a:r>
          </a:p>
          <a:p>
            <a:pPr marL="792560" lvl="1" indent="-342900">
              <a:lnSpc>
                <a:spcPct val="90000"/>
              </a:lnSpc>
              <a:buClrTx/>
              <a:buFont typeface="+mj-lt"/>
              <a:buAutoNum type="arabicPeriod"/>
              <a:defRPr/>
            </a:pPr>
            <a:endParaRPr lang="en-US" altLang="en-US" sz="1412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792560" lvl="1" indent="-342900"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en-US" altLang="en-US" sz="1412" b="1" dirty="0">
                <a:solidFill>
                  <a:schemeClr val="tx1"/>
                </a:solidFill>
                <a:latin typeface="Arial" panose="020B0604020202020204" pitchFamily="34" charset="0"/>
              </a:rPr>
              <a:t>The right project scope with right project milestones = Accurate schedule</a:t>
            </a:r>
          </a:p>
          <a:p>
            <a:pPr marL="792560" lvl="1" indent="-342900">
              <a:lnSpc>
                <a:spcPct val="90000"/>
              </a:lnSpc>
              <a:buClrTx/>
              <a:buFont typeface="+mj-lt"/>
              <a:buAutoNum type="arabicPeriod"/>
              <a:defRPr/>
            </a:pPr>
            <a:endParaRPr lang="en-US" altLang="en-US" sz="1412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792560" lvl="1" indent="-342900"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en-US" altLang="en-US" sz="1412" b="1" dirty="0">
                <a:solidFill>
                  <a:schemeClr val="tx1"/>
                </a:solidFill>
                <a:latin typeface="Arial" panose="020B0604020202020204" pitchFamily="34" charset="0"/>
              </a:rPr>
              <a:t>The right estimates for each project aspect = Accurate estimate </a:t>
            </a:r>
          </a:p>
          <a:p>
            <a:pPr marL="752235" lvl="1" indent="-302575">
              <a:lnSpc>
                <a:spcPct val="90000"/>
              </a:lnSpc>
              <a:buClrTx/>
              <a:buFont typeface="Wingdings" panose="05000000000000000000" pitchFamily="2" charset="2"/>
              <a:buChar char="§"/>
              <a:defRPr/>
            </a:pPr>
            <a:endParaRPr lang="en-US" altLang="en-US" sz="1412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752235" lvl="1" indent="-302575">
              <a:lnSpc>
                <a:spcPct val="90000"/>
              </a:lnSpc>
              <a:buClrTx/>
              <a:buFont typeface="Wingdings" panose="05000000000000000000" pitchFamily="2" charset="2"/>
              <a:buChar char="§"/>
              <a:defRPr/>
            </a:pPr>
            <a:endParaRPr lang="en-US" altLang="en-US" sz="1412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588" b="1" u="sng" dirty="0">
                <a:solidFill>
                  <a:srgbClr val="FF0000"/>
                </a:solidFill>
                <a:latin typeface="Arial" panose="020B0604020202020204" pitchFamily="34" charset="0"/>
              </a:rPr>
              <a:t>Program</a:t>
            </a:r>
            <a:r>
              <a:rPr lang="en-US" altLang="en-US" sz="1588" b="1" dirty="0">
                <a:latin typeface="Arial" panose="020B0604020202020204" pitchFamily="34" charset="0"/>
              </a:rPr>
              <a:t> Stability Depends on Two </a:t>
            </a:r>
            <a:r>
              <a:rPr lang="en-US" altLang="en-US" sz="1588" b="1" u="sng" dirty="0">
                <a:solidFill>
                  <a:srgbClr val="FF0000"/>
                </a:solidFill>
                <a:latin typeface="Arial" panose="020B0604020202020204" pitchFamily="34" charset="0"/>
              </a:rPr>
              <a:t>Program</a:t>
            </a:r>
            <a:r>
              <a:rPr lang="en-US" altLang="en-US" sz="1588" b="1" dirty="0">
                <a:latin typeface="Arial" panose="020B0604020202020204" pitchFamily="34" charset="0"/>
              </a:rPr>
              <a:t> Elements</a:t>
            </a:r>
          </a:p>
          <a:p>
            <a:pPr lvl="1" eaLnBrk="1" hangingPunct="1">
              <a:lnSpc>
                <a:spcPct val="90000"/>
              </a:lnSpc>
              <a:buClrTx/>
              <a:buFont typeface="Wingdings" panose="05000000000000000000" pitchFamily="2" charset="2"/>
              <a:buChar char="§"/>
              <a:defRPr/>
            </a:pPr>
            <a:endParaRPr lang="en-US" altLang="en-US" sz="1147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792560" lvl="1" indent="-342900"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en-US" altLang="en-US" sz="1412" b="1" dirty="0">
                <a:solidFill>
                  <a:schemeClr val="tx1"/>
                </a:solidFill>
                <a:latin typeface="Arial" panose="020B0604020202020204" pitchFamily="34" charset="0"/>
              </a:rPr>
              <a:t>Fully Scheduled Program =  Scheduled out for full 6-8 Years.  </a:t>
            </a:r>
          </a:p>
          <a:p>
            <a:pPr marL="792560" lvl="1" indent="-342900">
              <a:lnSpc>
                <a:spcPct val="90000"/>
              </a:lnSpc>
              <a:buClrTx/>
              <a:buFont typeface="+mj-lt"/>
              <a:buAutoNum type="arabicPeriod"/>
              <a:defRPr/>
            </a:pPr>
            <a:endParaRPr lang="en-US" altLang="en-US" sz="1412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792560" lvl="1" indent="-342900"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en-US" altLang="en-US" sz="1412" b="1" dirty="0">
                <a:solidFill>
                  <a:schemeClr val="tx1"/>
                </a:solidFill>
                <a:latin typeface="Arial" panose="020B0604020202020204" pitchFamily="34" charset="0"/>
              </a:rPr>
              <a:t>Financially Balanced program = Scheduled within programmed budgets. </a:t>
            </a:r>
          </a:p>
          <a:p>
            <a:pPr marL="752235" lvl="1" indent="-302575">
              <a:lnSpc>
                <a:spcPct val="90000"/>
              </a:lnSpc>
              <a:buClrTx/>
              <a:buFont typeface="Wingdings" panose="05000000000000000000" pitchFamily="2" charset="2"/>
              <a:buChar char="§"/>
              <a:defRPr/>
            </a:pPr>
            <a:endParaRPr lang="en-US" altLang="en-US" sz="1412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77" b="1" dirty="0">
                <a:latin typeface="Arial" panose="020B0604020202020204" pitchFamily="34" charset="0"/>
              </a:rPr>
              <a:t>Performance Measures</a:t>
            </a:r>
          </a:p>
          <a:p>
            <a:pPr marL="752235" lvl="1" indent="-302575">
              <a:lnSpc>
                <a:spcPct val="90000"/>
              </a:lnSpc>
              <a:buClrTx/>
              <a:buFont typeface="Wingdings" panose="05000000000000000000" pitchFamily="2" charset="2"/>
              <a:buChar char="§"/>
              <a:defRPr/>
            </a:pPr>
            <a:endParaRPr lang="en-US" altLang="en-US" sz="1412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792560" lvl="1" indent="-342900"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en-US" altLang="en-US" sz="1412" b="1" dirty="0">
                <a:solidFill>
                  <a:schemeClr val="tx1"/>
                </a:solidFill>
                <a:latin typeface="Arial" panose="020B0604020202020204" pitchFamily="34" charset="0"/>
              </a:rPr>
              <a:t>On Time = PLOT, PSOT, BDOT, DSRC</a:t>
            </a:r>
          </a:p>
          <a:p>
            <a:pPr marL="792560" lvl="1" indent="-342900">
              <a:lnSpc>
                <a:spcPct val="90000"/>
              </a:lnSpc>
              <a:buClrTx/>
              <a:buFont typeface="+mj-lt"/>
              <a:buAutoNum type="arabicPeriod"/>
              <a:defRPr/>
            </a:pPr>
            <a:endParaRPr lang="en-US" altLang="en-US" sz="1412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792560" lvl="1" indent="-342900"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en-US" altLang="en-US" sz="1412" b="1" dirty="0">
                <a:solidFill>
                  <a:schemeClr val="tx1"/>
                </a:solidFill>
                <a:latin typeface="Arial" panose="020B0604020202020204" pitchFamily="34" charset="0"/>
              </a:rPr>
              <a:t>On Budget = POBS, POBL, DOBI, DOTI</a:t>
            </a:r>
          </a:p>
          <a:p>
            <a:pPr marL="752235" lvl="1" indent="-302575">
              <a:lnSpc>
                <a:spcPct val="90000"/>
              </a:lnSpc>
              <a:buFont typeface="+mj-lt"/>
              <a:buAutoNum type="arabicPeriod"/>
              <a:defRPr/>
            </a:pPr>
            <a:endParaRPr lang="en-US" altLang="en-US" sz="1412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449660" lvl="1" indent="0">
              <a:lnSpc>
                <a:spcPct val="90000"/>
              </a:lnSpc>
              <a:buNone/>
              <a:defRPr/>
            </a:pPr>
            <a:endParaRPr lang="en-US" altLang="en-US" sz="1412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449660" lvl="1" indent="0">
              <a:lnSpc>
                <a:spcPct val="90000"/>
              </a:lnSpc>
              <a:buNone/>
              <a:defRPr/>
            </a:pPr>
            <a:endParaRPr lang="en-US" altLang="en-US" sz="1412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498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39589" y="415712"/>
            <a:ext cx="7544360" cy="55749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tx1"/>
                </a:solidFill>
              </a:rPr>
              <a:t>Programming Performance Measures</a:t>
            </a:r>
          </a:p>
        </p:txBody>
      </p:sp>
      <p:sp>
        <p:nvSpPr>
          <p:cNvPr id="819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739589" y="1409140"/>
            <a:ext cx="7544360" cy="4593011"/>
          </a:xfrm>
        </p:spPr>
        <p:txBody>
          <a:bodyPr/>
          <a:lstStyle/>
          <a:p>
            <a:pPr marL="449660" lvl="1" indent="0">
              <a:lnSpc>
                <a:spcPct val="90000"/>
              </a:lnSpc>
              <a:buNone/>
              <a:defRPr/>
            </a:pPr>
            <a:endParaRPr lang="en-US" altLang="en-US" sz="1765" b="1" u="sng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449660" lvl="1" indent="0">
              <a:lnSpc>
                <a:spcPct val="90000"/>
              </a:lnSpc>
              <a:buNone/>
              <a:defRPr/>
            </a:pPr>
            <a:r>
              <a:rPr lang="en-US" altLang="en-US" sz="1765" b="1" u="sng" dirty="0">
                <a:solidFill>
                  <a:schemeClr val="tx1"/>
                </a:solidFill>
                <a:latin typeface="Arial" panose="020B0604020202020204" pitchFamily="34" charset="0"/>
              </a:rPr>
              <a:t>On Time Measures…</a:t>
            </a:r>
            <a:r>
              <a:rPr lang="en-US" altLang="en-US" sz="1765" b="1" u="sng" dirty="0">
                <a:solidFill>
                  <a:srgbClr val="FF0000"/>
                </a:solidFill>
                <a:latin typeface="Arial" panose="020B0604020202020204" pitchFamily="34" charset="0"/>
              </a:rPr>
              <a:t>Schedule</a:t>
            </a:r>
            <a:r>
              <a:rPr lang="en-US" altLang="en-US" sz="1765" b="1" u="sng" dirty="0">
                <a:solidFill>
                  <a:schemeClr val="tx1"/>
                </a:solidFill>
                <a:latin typeface="Arial" panose="020B0604020202020204" pitchFamily="34" charset="0"/>
              </a:rPr>
              <a:t> Stability… Annual July Snapshot</a:t>
            </a:r>
          </a:p>
          <a:p>
            <a:pPr marL="449660" lvl="1" indent="0">
              <a:lnSpc>
                <a:spcPct val="90000"/>
              </a:lnSpc>
              <a:buNone/>
              <a:defRPr/>
            </a:pPr>
            <a:endParaRPr lang="en-US" altLang="en-US" sz="1765" b="1" u="sng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12" b="1" dirty="0">
                <a:solidFill>
                  <a:schemeClr val="tx1"/>
                </a:solidFill>
                <a:latin typeface="Arial" panose="020B0604020202020204" pitchFamily="34" charset="0"/>
              </a:rPr>
              <a:t>Program Load on Time (PLOT)…PY 6…</a:t>
            </a:r>
            <a:r>
              <a:rPr lang="en-US" altLang="en-US" sz="1412" b="1" i="1" dirty="0">
                <a:solidFill>
                  <a:schemeClr val="tx1"/>
                </a:solidFill>
                <a:latin typeface="Arial" panose="020B0604020202020204" pitchFamily="34" charset="0"/>
              </a:rPr>
              <a:t>Program</a:t>
            </a:r>
            <a:r>
              <a:rPr lang="en-US" altLang="en-US" sz="1412" b="1" dirty="0">
                <a:solidFill>
                  <a:schemeClr val="tx1"/>
                </a:solidFill>
                <a:latin typeface="Arial" panose="020B0604020202020204" pitchFamily="34" charset="0"/>
              </a:rPr>
              <a:t> Scoping</a:t>
            </a:r>
          </a:p>
          <a:p>
            <a:pPr lvl="2" eaLnBrk="1" hangingPunct="1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059" b="1" dirty="0">
                <a:latin typeface="Arial" panose="020B0604020202020204" pitchFamily="34" charset="0"/>
              </a:rPr>
              <a:t>July 1 of each FY, PY 6 of 3R program will be loaded to within 10% of program funds allocated and be compliant with Program Effectiveness Measure (PEM).  </a:t>
            </a:r>
            <a:r>
              <a:rPr lang="en-US" altLang="en-US" sz="1059" b="1" dirty="0">
                <a:solidFill>
                  <a:srgbClr val="FF0000"/>
                </a:solidFill>
                <a:latin typeface="Arial" panose="020B0604020202020204" pitchFamily="34" charset="0"/>
              </a:rPr>
              <a:t>Balanced…accurate…relevant. </a:t>
            </a:r>
          </a:p>
          <a:p>
            <a:pPr marL="735410" lvl="1" indent="-28575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altLang="en-US" sz="1412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12" b="1" dirty="0">
                <a:solidFill>
                  <a:schemeClr val="tx1"/>
                </a:solidFill>
                <a:latin typeface="Arial" panose="020B0604020202020204" pitchFamily="34" charset="0"/>
              </a:rPr>
              <a:t>Program Scoped on Time (PSOT)…PY…</a:t>
            </a:r>
            <a:r>
              <a:rPr lang="en-US" altLang="en-US" sz="1412" b="1" i="1" dirty="0">
                <a:solidFill>
                  <a:schemeClr val="tx1"/>
                </a:solidFill>
                <a:latin typeface="Arial" panose="020B0604020202020204" pitchFamily="34" charset="0"/>
              </a:rPr>
              <a:t>Project</a:t>
            </a:r>
            <a:r>
              <a:rPr lang="en-US" altLang="en-US" sz="1412" b="1" dirty="0">
                <a:solidFill>
                  <a:schemeClr val="tx1"/>
                </a:solidFill>
                <a:latin typeface="Arial" panose="020B0604020202020204" pitchFamily="34" charset="0"/>
              </a:rPr>
              <a:t> Scoping</a:t>
            </a:r>
          </a:p>
          <a:p>
            <a:pPr lvl="2" eaLnBrk="1" hangingPunct="1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059" b="1" dirty="0">
                <a:latin typeface="Arial" panose="020B0604020202020204" pitchFamily="34" charset="0"/>
              </a:rPr>
              <a:t>July 1 of each FY, PY 4 will have no less than 80% of allocated funds in LET projects, 100% of which will be at LC 11. </a:t>
            </a:r>
            <a:r>
              <a:rPr lang="en-US" altLang="en-US" sz="1059" b="1" dirty="0">
                <a:solidFill>
                  <a:srgbClr val="FF0000"/>
                </a:solidFill>
                <a:latin typeface="Arial" panose="020B0604020202020204" pitchFamily="34" charset="0"/>
              </a:rPr>
              <a:t>Balanced…accurate…relevant…decisions made. </a:t>
            </a:r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altLang="en-US" sz="1412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12" b="1" dirty="0">
                <a:solidFill>
                  <a:schemeClr val="tx1"/>
                </a:solidFill>
                <a:latin typeface="Arial" panose="020B0604020202020204" pitchFamily="34" charset="0"/>
              </a:rPr>
              <a:t>Begin Design and Complete Design Study Report (DSR) on Time</a:t>
            </a:r>
          </a:p>
          <a:p>
            <a:pPr lvl="2" eaLnBrk="1" hangingPunct="1">
              <a:lnSpc>
                <a:spcPct val="9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059" b="1" dirty="0">
                <a:latin typeface="Arial" panose="020B0604020202020204" pitchFamily="34" charset="0"/>
              </a:rPr>
              <a:t>On July 1. </a:t>
            </a:r>
          </a:p>
        </p:txBody>
      </p:sp>
      <p:pic>
        <p:nvPicPr>
          <p:cNvPr id="122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0"/>
            <a:ext cx="6612871" cy="96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380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7581</TotalTime>
  <Words>1396</Words>
  <Application>Microsoft Office PowerPoint</Application>
  <PresentationFormat>On-screen Show (4:3)</PresentationFormat>
  <Paragraphs>283</Paragraphs>
  <Slides>49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Courier New</vt:lpstr>
      <vt:lpstr>Georgia</vt:lpstr>
      <vt:lpstr>Impact</vt:lpstr>
      <vt:lpstr>Times New Roman</vt:lpstr>
      <vt:lpstr>Wingdings</vt:lpstr>
      <vt:lpstr>Wingdings 2</vt:lpstr>
      <vt:lpstr>Civic</vt:lpstr>
      <vt:lpstr>Influencing the Highway Project September 27, 2017</vt:lpstr>
      <vt:lpstr>Presenters</vt:lpstr>
      <vt:lpstr>PowerPoint Presentation</vt:lpstr>
      <vt:lpstr>Planning Studies</vt:lpstr>
      <vt:lpstr>Planning Studies</vt:lpstr>
      <vt:lpstr>Planning Studies </vt:lpstr>
      <vt:lpstr>PowerPoint Presentation</vt:lpstr>
      <vt:lpstr>Programming Stability</vt:lpstr>
      <vt:lpstr>Programming Performance Measures</vt:lpstr>
      <vt:lpstr>Programming Performance Measures</vt:lpstr>
      <vt:lpstr>Programming Performance Measures</vt:lpstr>
      <vt:lpstr>Advanceable Program</vt:lpstr>
      <vt:lpstr>Protecting Our Schedule</vt:lpstr>
      <vt:lpstr>Real Estate Liaison's Role</vt:lpstr>
      <vt:lpstr>Communication - Early and Often</vt:lpstr>
      <vt:lpstr>Communication -  Early and Often</vt:lpstr>
      <vt:lpstr>Alternatives – Result in 6 (f) Impacts</vt:lpstr>
      <vt:lpstr>Alternatives – Result in 6 (f) Impacts</vt:lpstr>
      <vt:lpstr>Relocations</vt:lpstr>
      <vt:lpstr>Curb Ramps</vt:lpstr>
      <vt:lpstr>Curb Ramp Impacts - TLE vs No TLE?</vt:lpstr>
      <vt:lpstr>Curb Ramp Impacts - TLE vs No TLE?</vt:lpstr>
      <vt:lpstr>Preliminary/Final Design</vt:lpstr>
      <vt:lpstr>Design - Typical Section</vt:lpstr>
      <vt:lpstr>Design - Urban with sidewalk</vt:lpstr>
      <vt:lpstr>Design - Rural</vt:lpstr>
      <vt:lpstr>Design - Rural with Shared Use Path</vt:lpstr>
      <vt:lpstr>Typical Section - Side Slopes</vt:lpstr>
      <vt:lpstr>PowerPoint Presentation</vt:lpstr>
      <vt:lpstr>PowerPoint Presentation</vt:lpstr>
      <vt:lpstr>PowerPoint Presentation</vt:lpstr>
      <vt:lpstr>PowerPoint Presentation</vt:lpstr>
      <vt:lpstr>Design - Intersections</vt:lpstr>
      <vt:lpstr>PowerPoint Presentation</vt:lpstr>
      <vt:lpstr>Intersection Alternative: Signal vs Roundabout</vt:lpstr>
      <vt:lpstr>Intersection Alternative: Signal vs Roundabout</vt:lpstr>
      <vt:lpstr>Relocations</vt:lpstr>
      <vt:lpstr>Relocations</vt:lpstr>
      <vt:lpstr>Access</vt:lpstr>
      <vt:lpstr>Access </vt:lpstr>
      <vt:lpstr>Access </vt:lpstr>
      <vt:lpstr>Access</vt:lpstr>
      <vt:lpstr>Access</vt:lpstr>
      <vt:lpstr>Access – Median Restriction</vt:lpstr>
      <vt:lpstr>Encroachments</vt:lpstr>
      <vt:lpstr>Encroachments</vt:lpstr>
      <vt:lpstr>Appraisal/Negotiation - Site Visits</vt:lpstr>
      <vt:lpstr>Appraisal/Negotiation - Staking</vt:lpstr>
      <vt:lpstr>Questions/Concerns?</vt:lpstr>
    </vt:vector>
  </TitlesOfParts>
  <Company>Wisconsin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dotjzw</dc:creator>
  <cp:lastModifiedBy>KOTTKE, ANDREW D</cp:lastModifiedBy>
  <cp:revision>644</cp:revision>
  <cp:lastPrinted>2017-05-22T13:57:19Z</cp:lastPrinted>
  <dcterms:created xsi:type="dcterms:W3CDTF">2015-06-04T14:33:22Z</dcterms:created>
  <dcterms:modified xsi:type="dcterms:W3CDTF">2017-09-25T14:15:21Z</dcterms:modified>
</cp:coreProperties>
</file>