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81" r:id="rId5"/>
    <p:sldId id="289" r:id="rId6"/>
    <p:sldId id="269" r:id="rId7"/>
    <p:sldId id="282" r:id="rId8"/>
    <p:sldId id="274" r:id="rId9"/>
    <p:sldId id="275" r:id="rId10"/>
    <p:sldId id="276" r:id="rId11"/>
    <p:sldId id="286" r:id="rId12"/>
    <p:sldId id="287" r:id="rId13"/>
    <p:sldId id="288" r:id="rId14"/>
    <p:sldId id="283" r:id="rId15"/>
    <p:sldId id="278" r:id="rId16"/>
    <p:sldId id="279" r:id="rId17"/>
    <p:sldId id="28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SICK, ROBERT C" initials="FRC" lastIdx="4" clrIdx="0">
    <p:extLst>
      <p:ext uri="{19B8F6BF-5375-455C-9EA6-DF929625EA0E}">
        <p15:presenceInfo xmlns:p15="http://schemas.microsoft.com/office/powerpoint/2012/main" userId="S-1-5-21-2014430026-1432593244-2068819953-89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47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1C3695-4BEA-418B-A280-95D2C2BE149F}" type="datetimeFigureOut">
              <a:rPr lang="en-US" smtClean="0"/>
              <a:t>1/13/2018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F9A8B-D9A5-4416-9D4D-89B59AADD54B}" type="slidenum">
              <a:rPr lang="en-US" smtClean="0"/>
              <a:t>‹#›</a:t>
            </a:fld>
            <a:endParaRPr lang="en-US"/>
          </a:p>
        </p:txBody>
      </p:sp>
    </p:spTree>
    <p:extLst>
      <p:ext uri="{BB962C8B-B14F-4D97-AF65-F5344CB8AC3E}">
        <p14:creationId xmlns:p14="http://schemas.microsoft.com/office/powerpoint/2010/main" val="518357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5713" y="871538"/>
            <a:ext cx="4184650" cy="23542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2C0B97-02E9-439F-8E3D-950E86A2078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015449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5713" y="871538"/>
            <a:ext cx="4184650" cy="2354262"/>
          </a:xfrm>
        </p:spPr>
      </p:sp>
      <p:sp>
        <p:nvSpPr>
          <p:cNvPr id="3" name="Notes Placeholder 2"/>
          <p:cNvSpPr>
            <a:spLocks noGrp="1"/>
          </p:cNvSpPr>
          <p:nvPr>
            <p:ph type="body" idx="1"/>
          </p:nvPr>
        </p:nvSpPr>
        <p:spPr/>
        <p:txBody>
          <a:bodyPr/>
          <a:lstStyle/>
          <a:p>
            <a:r>
              <a:rPr lang="en-US" dirty="0"/>
              <a:t>There are several</a:t>
            </a:r>
            <a:r>
              <a:rPr lang="en-US" baseline="0" dirty="0"/>
              <a:t> </a:t>
            </a:r>
            <a:r>
              <a:rPr lang="en-US" dirty="0"/>
              <a:t>primary sources of access management information</a:t>
            </a:r>
            <a:r>
              <a:rPr lang="en-US" baseline="0" dirty="0"/>
              <a:t> for </a:t>
            </a:r>
            <a:r>
              <a:rPr lang="en-US" baseline="0" dirty="0" err="1"/>
              <a:t>WisDOT</a:t>
            </a:r>
            <a:r>
              <a:rPr lang="en-US" baseline="0" dirty="0"/>
              <a:t> staff implementing access management, as well as staff from </a:t>
            </a:r>
            <a:r>
              <a:rPr lang="en-US" baseline="0" dirty="0" err="1"/>
              <a:t>WisDOT</a:t>
            </a:r>
            <a:r>
              <a:rPr lang="en-US" baseline="0" dirty="0"/>
              <a:t> partnering agencies. These sources include the: </a:t>
            </a:r>
          </a:p>
          <a:p>
            <a:r>
              <a:rPr lang="en-US" baseline="0" dirty="0"/>
              <a:t>1. TRB Access Management Manual (2</a:t>
            </a:r>
            <a:r>
              <a:rPr lang="en-US" baseline="30000" dirty="0"/>
              <a:t>nd</a:t>
            </a:r>
            <a:r>
              <a:rPr lang="en-US" baseline="0" dirty="0"/>
              <a:t> Edition) and</a:t>
            </a:r>
          </a:p>
          <a:p>
            <a:r>
              <a:rPr lang="en-US" baseline="0" dirty="0"/>
              <a:t>2. TRB Access Management Committee Website. </a:t>
            </a:r>
          </a:p>
          <a:p>
            <a:endParaRPr lang="en-US" baseline="0" dirty="0"/>
          </a:p>
          <a:p>
            <a:r>
              <a:rPr lang="en-US" baseline="0" dirty="0"/>
              <a:t>A link is provided on this slide to purchase the Access Management Manual. A link is also provided here for the TRB Access Management Committee website which is loaded with useful resources. </a:t>
            </a:r>
          </a:p>
          <a:p>
            <a:endParaRPr lang="en-US" baseline="0" dirty="0"/>
          </a:p>
        </p:txBody>
      </p:sp>
      <p:sp>
        <p:nvSpPr>
          <p:cNvPr id="4" name="Slide Number Placeholder 3"/>
          <p:cNvSpPr>
            <a:spLocks noGrp="1"/>
          </p:cNvSpPr>
          <p:nvPr>
            <p:ph type="sldNum" sz="quarter" idx="10"/>
          </p:nvPr>
        </p:nvSpPr>
        <p:spPr/>
        <p:txBody>
          <a:bodyPr/>
          <a:lstStyle/>
          <a:p>
            <a:fld id="{CDC91B32-2829-4DF2-972C-4B87889A04AF}" type="slidenum">
              <a:rPr lang="en-US" smtClean="0"/>
              <a:t>11</a:t>
            </a:fld>
            <a:endParaRPr lang="en-US" dirty="0"/>
          </a:p>
        </p:txBody>
      </p:sp>
    </p:spTree>
    <p:extLst>
      <p:ext uri="{BB962C8B-B14F-4D97-AF65-F5344CB8AC3E}">
        <p14:creationId xmlns:p14="http://schemas.microsoft.com/office/powerpoint/2010/main" val="2623312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66415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68119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latin typeface="Arial" charset="0"/>
                <a:cs typeface="Arial" charset="0"/>
              </a:rPr>
              <a:t>Session format</a:t>
            </a:r>
            <a:r>
              <a:rPr lang="en-US" dirty="0">
                <a:latin typeface="Arial" charset="0"/>
                <a:cs typeface="Arial" charset="0"/>
              </a:rPr>
              <a:t>- This program is generally set up for ~50 minutes of presentation, to give you time for Q&amp;A. If a hands-on component is included, you may also want to include a short break. Speakers should welcome everyone, explain where restrooms are located, describe Q&amp;A protocol. Remind everyone of the informal, participatory atmosphere and to be respectful of other’s time. Encourage audience to save more targeted questions and “war stories” until after the session, unless it directly enhances the group discussion. Depending on audience size, it is suggested to limit questions to no more than 2 straightforward questions per individual, offer to take longer or additional questions after the presentation.</a:t>
            </a:r>
          </a:p>
          <a:p>
            <a:endParaRPr lang="en-US" dirty="0">
              <a:latin typeface="Arial" charset="0"/>
              <a:cs typeface="Arial" charset="0"/>
            </a:endParaRPr>
          </a:p>
          <a:p>
            <a:r>
              <a:rPr lang="en-US" u="sng" dirty="0">
                <a:latin typeface="Arial" charset="0"/>
                <a:cs typeface="Arial" charset="0"/>
              </a:rPr>
              <a:t>Speaker Introduction</a:t>
            </a:r>
            <a:r>
              <a:rPr lang="en-US" dirty="0">
                <a:latin typeface="Arial" charset="0"/>
                <a:cs typeface="Arial" charset="0"/>
              </a:rPr>
              <a:t>- give a brief intro of speakers, where they are from, background information and contact information if necessary</a:t>
            </a:r>
          </a:p>
          <a:p>
            <a:endParaRPr lang="en-US" baseline="0" dirty="0"/>
          </a:p>
        </p:txBody>
      </p:sp>
      <p:sp>
        <p:nvSpPr>
          <p:cNvPr id="4" name="Slide Number Placeholder 3"/>
          <p:cNvSpPr>
            <a:spLocks noGrp="1"/>
          </p:cNvSpPr>
          <p:nvPr>
            <p:ph type="sldNum" sz="quarter" idx="10"/>
          </p:nvPr>
        </p:nvSpPr>
        <p:spPr/>
        <p:txBody>
          <a:bodyPr/>
          <a:lstStyle/>
          <a:p>
            <a:fld id="{CDC91B32-2829-4DF2-972C-4B87889A04AF}" type="slidenum">
              <a:rPr lang="en-US" smtClean="0"/>
              <a:t>2</a:t>
            </a:fld>
            <a:endParaRPr lang="en-US" dirty="0"/>
          </a:p>
        </p:txBody>
      </p:sp>
    </p:spTree>
    <p:extLst>
      <p:ext uri="{BB962C8B-B14F-4D97-AF65-F5344CB8AC3E}">
        <p14:creationId xmlns:p14="http://schemas.microsoft.com/office/powerpoint/2010/main" val="2244148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75866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p:spPr>
      </p:sp>
      <p:sp>
        <p:nvSpPr>
          <p:cNvPr id="3" name="Notes Placeholder 2"/>
          <p:cNvSpPr>
            <a:spLocks noGrp="1"/>
          </p:cNvSpPr>
          <p:nvPr>
            <p:ph type="body" idx="1"/>
          </p:nvPr>
        </p:nvSpPr>
        <p:spPr/>
        <p:txBody>
          <a:bodyPr/>
          <a:lstStyle/>
          <a:p>
            <a:r>
              <a:rPr lang="en-US" dirty="0"/>
              <a:t>Another </a:t>
            </a:r>
            <a:r>
              <a:rPr lang="en-US" baseline="0" dirty="0"/>
              <a:t>resource of interest is the </a:t>
            </a:r>
            <a:r>
              <a:rPr lang="en-US" baseline="0" dirty="0" err="1"/>
              <a:t>WisDOT</a:t>
            </a:r>
            <a:r>
              <a:rPr lang="en-US" baseline="0" dirty="0"/>
              <a:t> Facilities Development Manual. </a:t>
            </a:r>
          </a:p>
          <a:p>
            <a:r>
              <a:rPr lang="en-US" baseline="0" dirty="0"/>
              <a:t>This module makes many references to section Chapter 11 (Design). The primary sections mentioned in this module are listed on this slide. For reference, Chapter 7 (Access Control) also provides information related to assess management that may be of use to practitioners. </a:t>
            </a:r>
          </a:p>
          <a:p>
            <a:r>
              <a:rPr lang="en-US" baseline="0" dirty="0"/>
              <a:t>The link at the bottom of this slide goes to the </a:t>
            </a:r>
            <a:r>
              <a:rPr lang="en-US" baseline="0" dirty="0" err="1"/>
              <a:t>WisDOT</a:t>
            </a:r>
            <a:r>
              <a:rPr lang="en-US" baseline="0" dirty="0"/>
              <a:t> FDM. From this link, the user can easily get to any of the chapters or sections of interest. </a:t>
            </a:r>
            <a:endParaRPr lang="en-US" dirty="0"/>
          </a:p>
        </p:txBody>
      </p:sp>
      <p:sp>
        <p:nvSpPr>
          <p:cNvPr id="4" name="Slide Number Placeholder 3"/>
          <p:cNvSpPr>
            <a:spLocks noGrp="1"/>
          </p:cNvSpPr>
          <p:nvPr>
            <p:ph type="sldNum" sz="quarter" idx="10"/>
          </p:nvPr>
        </p:nvSpPr>
        <p:spPr/>
        <p:txBody>
          <a:bodyPr/>
          <a:lstStyle/>
          <a:p>
            <a:fld id="{CDC91B32-2829-4DF2-972C-4B87889A04AF}" type="slidenum">
              <a:rPr lang="en-US" smtClean="0"/>
              <a:t>4</a:t>
            </a:fld>
            <a:endParaRPr lang="en-US" dirty="0"/>
          </a:p>
        </p:txBody>
      </p:sp>
    </p:spTree>
    <p:extLst>
      <p:ext uri="{BB962C8B-B14F-4D97-AF65-F5344CB8AC3E}">
        <p14:creationId xmlns:p14="http://schemas.microsoft.com/office/powerpoint/2010/main" val="1550992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1052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55795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05980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DOTNET Main page.  Click on “A” for Access Management.</a:t>
            </a:r>
          </a:p>
        </p:txBody>
      </p:sp>
      <p:sp>
        <p:nvSpPr>
          <p:cNvPr id="4" name="Slide Number Placeholder 3"/>
          <p:cNvSpPr>
            <a:spLocks noGrp="1"/>
          </p:cNvSpPr>
          <p:nvPr>
            <p:ph type="sldNum" sz="quarter" idx="10"/>
          </p:nvPr>
        </p:nvSpPr>
        <p:spPr/>
        <p:txBody>
          <a:bodyPr/>
          <a:lstStyle/>
          <a:p>
            <a:fld id="{8E29706B-7B6B-4DE6-A195-BA72B2C4E3AE}" type="slidenum">
              <a:rPr lang="en-US" smtClean="0"/>
              <a:t>8</a:t>
            </a:fld>
            <a:endParaRPr lang="en-US"/>
          </a:p>
        </p:txBody>
      </p:sp>
    </p:spTree>
    <p:extLst>
      <p:ext uri="{BB962C8B-B14F-4D97-AF65-F5344CB8AC3E}">
        <p14:creationId xmlns:p14="http://schemas.microsoft.com/office/powerpoint/2010/main" val="485356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a:t>
            </a:r>
            <a:r>
              <a:rPr lang="en-US" baseline="0" dirty="0"/>
              <a:t> to find the Access Management information on the </a:t>
            </a:r>
            <a:r>
              <a:rPr lang="en-US" dirty="0"/>
              <a:t>DOTNET</a:t>
            </a:r>
          </a:p>
        </p:txBody>
      </p:sp>
      <p:sp>
        <p:nvSpPr>
          <p:cNvPr id="4" name="Slide Number Placeholder 3"/>
          <p:cNvSpPr>
            <a:spLocks noGrp="1"/>
          </p:cNvSpPr>
          <p:nvPr>
            <p:ph type="sldNum" sz="quarter" idx="10"/>
          </p:nvPr>
        </p:nvSpPr>
        <p:spPr/>
        <p:txBody>
          <a:bodyPr/>
          <a:lstStyle/>
          <a:p>
            <a:fld id="{8E29706B-7B6B-4DE6-A195-BA72B2C4E3AE}" type="slidenum">
              <a:rPr lang="en-US" smtClean="0"/>
              <a:t>9</a:t>
            </a:fld>
            <a:endParaRPr lang="en-US"/>
          </a:p>
        </p:txBody>
      </p:sp>
    </p:spTree>
    <p:extLst>
      <p:ext uri="{BB962C8B-B14F-4D97-AF65-F5344CB8AC3E}">
        <p14:creationId xmlns:p14="http://schemas.microsoft.com/office/powerpoint/2010/main" val="3878898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1"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9" name="Title 8"/>
          <p:cNvSpPr>
            <a:spLocks noGrp="1"/>
          </p:cNvSpPr>
          <p:nvPr>
            <p:ph type="ctrTitle"/>
          </p:nvPr>
        </p:nvSpPr>
        <p:spPr>
          <a:xfrm>
            <a:off x="914400" y="1752606"/>
            <a:ext cx="10363200" cy="1829761"/>
          </a:xfrm>
        </p:spPr>
        <p:txBody>
          <a:bodyPr anchor="b"/>
          <a:lstStyle>
            <a:lvl1pPr algn="r">
              <a:defRPr sz="4800" b="1">
                <a:solidFill>
                  <a:srgbClr val="213681"/>
                </a:solidFill>
                <a:effectLst>
                  <a:outerShdw blurRad="31750" dist="25400" dir="5400000" algn="tl" rotWithShape="0">
                    <a:srgbClr val="000000">
                      <a:alpha val="25000"/>
                    </a:srgbClr>
                  </a:outerShdw>
                </a:effectLst>
              </a:defRPr>
            </a:lvl1pPr>
            <a:extLst/>
          </a:lstStyle>
          <a:p>
            <a:r>
              <a:rPr lang="en-US"/>
              <a:t>Click to edit Master title style</a:t>
            </a:r>
            <a:endParaRPr lang="en-US" dirty="0"/>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Footer Placeholder 1"/>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b="1" i="1">
                <a:solidFill>
                  <a:schemeClr val="accent6"/>
                </a:solidFill>
              </a:defRPr>
            </a:lvl1pPr>
          </a:lstStyle>
          <a:p>
            <a:r>
              <a:rPr lang="en-US" dirty="0"/>
              <a:t>Module 8</a:t>
            </a:r>
          </a:p>
        </p:txBody>
      </p:sp>
      <p:sp>
        <p:nvSpPr>
          <p:cNvPr id="8" name="Slide Number Placeholder 2"/>
          <p:cNvSpPr>
            <a:spLocks noGrp="1"/>
          </p:cNvSpPr>
          <p:nvPr>
            <p:ph type="sldNum" sz="quarter" idx="4"/>
          </p:nvPr>
        </p:nvSpPr>
        <p:spPr>
          <a:xfrm>
            <a:off x="9292244" y="6431166"/>
            <a:ext cx="2743200" cy="365125"/>
          </a:xfrm>
          <a:prstGeom prst="rect">
            <a:avLst/>
          </a:prstGeom>
        </p:spPr>
        <p:txBody>
          <a:bodyPr vert="horz" lIns="91440" tIns="45720" rIns="91440" bIns="45720" rtlCol="0" anchor="ctr"/>
          <a:lstStyle>
            <a:lvl1pPr algn="r">
              <a:defRPr sz="1600" b="1">
                <a:solidFill>
                  <a:schemeClr val="accent6"/>
                </a:solidFill>
              </a:defRPr>
            </a:lvl1pPr>
          </a:lstStyle>
          <a:p>
            <a:fld id="{F1CCEFD0-8137-4EF5-83E9-25839676964C}" type="slidenum">
              <a:rPr lang="en-US" smtClean="0"/>
              <a:pPr/>
              <a:t>‹#›</a:t>
            </a:fld>
            <a:endParaRPr lang="en-US"/>
          </a:p>
        </p:txBody>
      </p:sp>
    </p:spTree>
    <p:extLst>
      <p:ext uri="{BB962C8B-B14F-4D97-AF65-F5344CB8AC3E}">
        <p14:creationId xmlns:p14="http://schemas.microsoft.com/office/powerpoint/2010/main" val="2474071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2285" y="641350"/>
            <a:ext cx="10365316" cy="636588"/>
          </a:xfrm>
        </p:spPr>
        <p:txBody>
          <a:bodyPr/>
          <a:lstStyle/>
          <a:p>
            <a:r>
              <a:rPr lang="en-US"/>
              <a:t>Click to edit Master title style</a:t>
            </a:r>
          </a:p>
        </p:txBody>
      </p:sp>
      <p:sp>
        <p:nvSpPr>
          <p:cNvPr id="3" name="Text Placeholder 2"/>
          <p:cNvSpPr>
            <a:spLocks noGrp="1"/>
          </p:cNvSpPr>
          <p:nvPr>
            <p:ph type="body" sz="half" idx="1"/>
          </p:nvPr>
        </p:nvSpPr>
        <p:spPr>
          <a:xfrm>
            <a:off x="914400" y="1463676"/>
            <a:ext cx="5334000" cy="470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6451600" y="1463676"/>
            <a:ext cx="5334000" cy="4708525"/>
          </a:xfrm>
        </p:spPr>
        <p:txBody>
          <a:bodyPr/>
          <a:lstStyle/>
          <a:p>
            <a:endParaRPr lang="en-US"/>
          </a:p>
        </p:txBody>
      </p:sp>
    </p:spTree>
    <p:extLst>
      <p:ext uri="{BB962C8B-B14F-4D97-AF65-F5344CB8AC3E}">
        <p14:creationId xmlns:p14="http://schemas.microsoft.com/office/powerpoint/2010/main" val="245141584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rtlCol="0"/>
          <a:lstStyle/>
          <a:p>
            <a:r>
              <a:rPr lang="en-US"/>
              <a:t>Click to edit Master title style</a:t>
            </a:r>
          </a:p>
        </p:txBody>
      </p:sp>
      <p:sp>
        <p:nvSpPr>
          <p:cNvPr id="6" name="Footer Placeholder 1"/>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b="1" i="1">
                <a:solidFill>
                  <a:schemeClr val="accent6"/>
                </a:solidFill>
              </a:defRPr>
            </a:lvl1pPr>
          </a:lstStyle>
          <a:p>
            <a:r>
              <a:rPr lang="en-US" dirty="0"/>
              <a:t>Module 8</a:t>
            </a:r>
          </a:p>
        </p:txBody>
      </p:sp>
      <p:sp>
        <p:nvSpPr>
          <p:cNvPr id="8" name="Slide Number Placeholder 2"/>
          <p:cNvSpPr>
            <a:spLocks noGrp="1"/>
          </p:cNvSpPr>
          <p:nvPr>
            <p:ph type="sldNum" sz="quarter" idx="4"/>
          </p:nvPr>
        </p:nvSpPr>
        <p:spPr>
          <a:xfrm>
            <a:off x="9292244" y="6431166"/>
            <a:ext cx="2743200" cy="365125"/>
          </a:xfrm>
          <a:prstGeom prst="rect">
            <a:avLst/>
          </a:prstGeom>
        </p:spPr>
        <p:txBody>
          <a:bodyPr vert="horz" lIns="91440" tIns="45720" rIns="91440" bIns="45720" rtlCol="0" anchor="ctr"/>
          <a:lstStyle>
            <a:lvl1pPr algn="r">
              <a:defRPr sz="1600" b="1">
                <a:solidFill>
                  <a:schemeClr val="accent6"/>
                </a:solidFill>
              </a:defRPr>
            </a:lvl1pPr>
          </a:lstStyle>
          <a:p>
            <a:fld id="{F1CCEFD0-8137-4EF5-83E9-25839676964C}" type="slidenum">
              <a:rPr lang="en-US" smtClean="0"/>
              <a:pPr/>
              <a:t>‹#›</a:t>
            </a:fld>
            <a:endParaRPr lang="en-US"/>
          </a:p>
        </p:txBody>
      </p:sp>
    </p:spTree>
    <p:extLst>
      <p:ext uri="{BB962C8B-B14F-4D97-AF65-F5344CB8AC3E}">
        <p14:creationId xmlns:p14="http://schemas.microsoft.com/office/powerpoint/2010/main" val="2616770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a:t>Click to edit Master title style</a:t>
            </a:r>
          </a:p>
        </p:txBody>
      </p:sp>
      <p:sp>
        <p:nvSpPr>
          <p:cNvPr id="5" name="Content Placeholder 4"/>
          <p:cNvSpPr>
            <a:spLocks noGrp="1"/>
          </p:cNvSpPr>
          <p:nvPr>
            <p:ph sz="quarter" idx="2"/>
          </p:nvPr>
        </p:nvSpPr>
        <p:spPr>
          <a:xfrm>
            <a:off x="609600" y="1444299"/>
            <a:ext cx="5386917"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70" y="1444299"/>
            <a:ext cx="5389033"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1"/>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b="1" i="1">
                <a:solidFill>
                  <a:schemeClr val="accent6"/>
                </a:solidFill>
              </a:defRPr>
            </a:lvl1pPr>
          </a:lstStyle>
          <a:p>
            <a:r>
              <a:rPr lang="en-US" dirty="0"/>
              <a:t>Module 8</a:t>
            </a:r>
          </a:p>
        </p:txBody>
      </p:sp>
      <p:sp>
        <p:nvSpPr>
          <p:cNvPr id="9" name="Slide Number Placeholder 2"/>
          <p:cNvSpPr>
            <a:spLocks noGrp="1"/>
          </p:cNvSpPr>
          <p:nvPr>
            <p:ph type="sldNum" sz="quarter" idx="10"/>
          </p:nvPr>
        </p:nvSpPr>
        <p:spPr>
          <a:xfrm>
            <a:off x="9292244" y="6431166"/>
            <a:ext cx="2743200" cy="365125"/>
          </a:xfrm>
          <a:prstGeom prst="rect">
            <a:avLst/>
          </a:prstGeom>
        </p:spPr>
        <p:txBody>
          <a:bodyPr vert="horz" lIns="91440" tIns="45720" rIns="91440" bIns="45720" rtlCol="0" anchor="ctr"/>
          <a:lstStyle>
            <a:lvl1pPr algn="r">
              <a:defRPr sz="1600" b="1">
                <a:solidFill>
                  <a:schemeClr val="accent6"/>
                </a:solidFill>
              </a:defRPr>
            </a:lvl1pPr>
          </a:lstStyle>
          <a:p>
            <a:fld id="{F1CCEFD0-8137-4EF5-83E9-25839676964C}" type="slidenum">
              <a:rPr lang="en-US" smtClean="0"/>
              <a:pPr/>
              <a:t>‹#›</a:t>
            </a:fld>
            <a:endParaRPr lang="en-US"/>
          </a:p>
        </p:txBody>
      </p:sp>
    </p:spTree>
    <p:extLst>
      <p:ext uri="{BB962C8B-B14F-4D97-AF65-F5344CB8AC3E}">
        <p14:creationId xmlns:p14="http://schemas.microsoft.com/office/powerpoint/2010/main" val="1729832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1"/>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b="1" i="1">
                <a:solidFill>
                  <a:schemeClr val="accent6"/>
                </a:solidFill>
              </a:defRPr>
            </a:lvl1pPr>
          </a:lstStyle>
          <a:p>
            <a:r>
              <a:rPr lang="en-US" dirty="0"/>
              <a:t>Module 8</a:t>
            </a:r>
          </a:p>
        </p:txBody>
      </p:sp>
      <p:sp>
        <p:nvSpPr>
          <p:cNvPr id="5" name="Slide Number Placeholder 2"/>
          <p:cNvSpPr>
            <a:spLocks noGrp="1"/>
          </p:cNvSpPr>
          <p:nvPr>
            <p:ph type="sldNum" sz="quarter" idx="4"/>
          </p:nvPr>
        </p:nvSpPr>
        <p:spPr>
          <a:xfrm>
            <a:off x="9292244" y="6431166"/>
            <a:ext cx="2743200" cy="365125"/>
          </a:xfrm>
          <a:prstGeom prst="rect">
            <a:avLst/>
          </a:prstGeom>
        </p:spPr>
        <p:txBody>
          <a:bodyPr vert="horz" lIns="91440" tIns="45720" rIns="91440" bIns="45720" rtlCol="0" anchor="ctr"/>
          <a:lstStyle>
            <a:lvl1pPr algn="r">
              <a:defRPr sz="1600" b="1">
                <a:solidFill>
                  <a:schemeClr val="accent6"/>
                </a:solidFill>
              </a:defRPr>
            </a:lvl1pPr>
          </a:lstStyle>
          <a:p>
            <a:fld id="{F1CCEFD0-8137-4EF5-83E9-25839676964C}" type="slidenum">
              <a:rPr lang="en-US" smtClean="0"/>
              <a:pPr/>
              <a:t>‹#›</a:t>
            </a:fld>
            <a:endParaRPr lang="en-US"/>
          </a:p>
        </p:txBody>
      </p:sp>
    </p:spTree>
    <p:extLst>
      <p:ext uri="{BB962C8B-B14F-4D97-AF65-F5344CB8AC3E}">
        <p14:creationId xmlns:p14="http://schemas.microsoft.com/office/powerpoint/2010/main" val="347587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mparison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0"/>
          </p:nvPr>
        </p:nvSpPr>
        <p:spPr>
          <a:xfrm>
            <a:off x="609600" y="1676400"/>
            <a:ext cx="10972800" cy="633663"/>
          </a:xfrm>
        </p:spPr>
        <p:txBody>
          <a:bodyPr/>
          <a:lstStyle/>
          <a:p>
            <a:pPr lvl="0"/>
            <a:r>
              <a:rPr lang="en-US" dirty="0"/>
              <a:t>Click to edit Master text styles</a:t>
            </a:r>
          </a:p>
        </p:txBody>
      </p:sp>
      <p:sp>
        <p:nvSpPr>
          <p:cNvPr id="7" name="Text Placeholder 6"/>
          <p:cNvSpPr>
            <a:spLocks noGrp="1"/>
          </p:cNvSpPr>
          <p:nvPr>
            <p:ph type="body" sz="quarter" idx="11" hasCustomPrompt="1"/>
          </p:nvPr>
        </p:nvSpPr>
        <p:spPr>
          <a:xfrm>
            <a:off x="609599" y="2326273"/>
            <a:ext cx="5550569" cy="2022475"/>
          </a:xfrm>
          <a:gradFill flip="none" rotWithShape="1">
            <a:gsLst>
              <a:gs pos="0">
                <a:schemeClr val="accent5">
                  <a:lumMod val="95000"/>
                </a:schemeClr>
              </a:gs>
              <a:gs pos="23000">
                <a:schemeClr val="accent5">
                  <a:lumMod val="95000"/>
                </a:schemeClr>
              </a:gs>
              <a:gs pos="60000">
                <a:schemeClr val="accent5">
                  <a:lumMod val="85000"/>
                </a:schemeClr>
              </a:gs>
              <a:gs pos="97000">
                <a:schemeClr val="accent5">
                  <a:lumMod val="85000"/>
                </a:schemeClr>
              </a:gs>
            </a:gsLst>
            <a:lin ang="16200000" scaled="1"/>
            <a:tileRect/>
          </a:gradFill>
        </p:spPr>
        <p:txBody>
          <a:body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2" hasCustomPrompt="1"/>
          </p:nvPr>
        </p:nvSpPr>
        <p:spPr>
          <a:xfrm>
            <a:off x="6160169" y="2326325"/>
            <a:ext cx="5422232" cy="2022475"/>
          </a:xfrm>
          <a:gradFill flip="none" rotWithShape="1">
            <a:gsLst>
              <a:gs pos="0">
                <a:schemeClr val="accent5">
                  <a:lumMod val="95000"/>
                </a:schemeClr>
              </a:gs>
              <a:gs pos="23000">
                <a:schemeClr val="accent5">
                  <a:lumMod val="95000"/>
                </a:schemeClr>
              </a:gs>
              <a:gs pos="60000">
                <a:schemeClr val="accent5">
                  <a:lumMod val="85000"/>
                </a:schemeClr>
              </a:gs>
              <a:gs pos="97000">
                <a:schemeClr val="accent5">
                  <a:lumMod val="85000"/>
                </a:schemeClr>
              </a:gs>
            </a:gsLst>
            <a:lin ang="16200000" scaled="1"/>
            <a:tileRect/>
          </a:gradFill>
        </p:spPr>
        <p:txBody>
          <a:body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1"/>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b="1" i="1">
                <a:solidFill>
                  <a:schemeClr val="accent6"/>
                </a:solidFill>
              </a:defRPr>
            </a:lvl1pPr>
          </a:lstStyle>
          <a:p>
            <a:r>
              <a:rPr lang="en-US" dirty="0"/>
              <a:t>Module 8</a:t>
            </a:r>
          </a:p>
        </p:txBody>
      </p:sp>
      <p:sp>
        <p:nvSpPr>
          <p:cNvPr id="10" name="Slide Number Placeholder 2"/>
          <p:cNvSpPr>
            <a:spLocks noGrp="1"/>
          </p:cNvSpPr>
          <p:nvPr>
            <p:ph type="sldNum" sz="quarter" idx="4"/>
          </p:nvPr>
        </p:nvSpPr>
        <p:spPr>
          <a:xfrm>
            <a:off x="9292244" y="6431166"/>
            <a:ext cx="2743200" cy="365125"/>
          </a:xfrm>
          <a:prstGeom prst="rect">
            <a:avLst/>
          </a:prstGeom>
        </p:spPr>
        <p:txBody>
          <a:bodyPr vert="horz" lIns="91440" tIns="45720" rIns="91440" bIns="45720" rtlCol="0" anchor="ctr"/>
          <a:lstStyle>
            <a:lvl1pPr algn="r">
              <a:defRPr sz="1600" b="1">
                <a:solidFill>
                  <a:schemeClr val="accent6"/>
                </a:solidFill>
              </a:defRPr>
            </a:lvl1pPr>
          </a:lstStyle>
          <a:p>
            <a:fld id="{F1CCEFD0-8137-4EF5-83E9-25839676964C}" type="slidenum">
              <a:rPr lang="en-US" smtClean="0"/>
              <a:pPr/>
              <a:t>‹#›</a:t>
            </a:fld>
            <a:endParaRPr lang="en-US"/>
          </a:p>
        </p:txBody>
      </p:sp>
    </p:spTree>
    <p:extLst>
      <p:ext uri="{BB962C8B-B14F-4D97-AF65-F5344CB8AC3E}">
        <p14:creationId xmlns:p14="http://schemas.microsoft.com/office/powerpoint/2010/main" val="3020508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5892800" y="5355102"/>
            <a:ext cx="5299456" cy="664698"/>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1092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481333"/>
            <a:ext cx="109728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p:cNvSpPr>
            <a:spLocks noGrp="1"/>
          </p:cNvSpPr>
          <p:nvPr>
            <p:ph type="sldNum" sz="quarter" idx="4"/>
          </p:nvPr>
        </p:nvSpPr>
        <p:spPr>
          <a:xfrm>
            <a:off x="11582400" y="6477005"/>
            <a:ext cx="436037" cy="380995"/>
          </a:xfrm>
          <a:prstGeom prst="rect">
            <a:avLst/>
          </a:prstGeom>
        </p:spPr>
        <p:txBody>
          <a:bodyPr/>
          <a:lstStyle>
            <a:lvl1pPr>
              <a:defRPr sz="1600" b="1" i="0" kern="900" baseline="0">
                <a:solidFill>
                  <a:schemeClr val="bg1"/>
                </a:solidFill>
              </a:defRPr>
            </a:lvl1pPr>
            <a:extLst/>
          </a:lstStyle>
          <a:p>
            <a:fld id="{C285075F-4D0D-0F40-B6CF-EC6AC229A79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3659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5"/>
            <a:ext cx="2369960" cy="55927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6"/>
          <p:cNvSpPr>
            <a:spLocks noGrp="1"/>
          </p:cNvSpPr>
          <p:nvPr>
            <p:ph type="sldNum" sz="quarter" idx="4"/>
          </p:nvPr>
        </p:nvSpPr>
        <p:spPr>
          <a:xfrm>
            <a:off x="11582400" y="6477005"/>
            <a:ext cx="436037" cy="380995"/>
          </a:xfrm>
          <a:prstGeom prst="rect">
            <a:avLst/>
          </a:prstGeom>
        </p:spPr>
        <p:txBody>
          <a:bodyPr/>
          <a:lstStyle>
            <a:lvl1pPr>
              <a:defRPr sz="1600" b="1" i="0" kern="900" baseline="0">
                <a:solidFill>
                  <a:schemeClr val="bg1"/>
                </a:solidFill>
              </a:defRPr>
            </a:lvl1pPr>
            <a:extLst/>
          </a:lstStyle>
          <a:p>
            <a:fld id="{C285075F-4D0D-0F40-B6CF-EC6AC229A79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95376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5012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p:cNvSpPr/>
          <p:nvPr userDrawn="1"/>
        </p:nvSpPr>
        <p:spPr>
          <a:xfrm flipV="1">
            <a:off x="0" y="5272867"/>
            <a:ext cx="12192000" cy="165994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15026 h 23922"/>
              <a:gd name="connsiteX1" fmla="*/ 21600 w 21600"/>
              <a:gd name="connsiteY1" fmla="*/ 0 h 23922"/>
              <a:gd name="connsiteX2" fmla="*/ 21600 w 21600"/>
              <a:gd name="connsiteY2" fmla="*/ 17322 h 23922"/>
              <a:gd name="connsiteX3" fmla="*/ 0 w 21600"/>
              <a:gd name="connsiteY3" fmla="*/ 20172 h 23922"/>
              <a:gd name="connsiteX4" fmla="*/ 0 w 21600"/>
              <a:gd name="connsiteY4" fmla="*/ 15026 h 23922"/>
              <a:gd name="connsiteX0" fmla="*/ 0 w 21600"/>
              <a:gd name="connsiteY0" fmla="*/ 0 h 8896"/>
              <a:gd name="connsiteX1" fmla="*/ 21600 w 21600"/>
              <a:gd name="connsiteY1" fmla="*/ 0 h 8896"/>
              <a:gd name="connsiteX2" fmla="*/ 21600 w 21600"/>
              <a:gd name="connsiteY2" fmla="*/ 2296 h 8896"/>
              <a:gd name="connsiteX3" fmla="*/ 0 w 21600"/>
              <a:gd name="connsiteY3" fmla="*/ 5146 h 8896"/>
              <a:gd name="connsiteX4" fmla="*/ 0 w 21600"/>
              <a:gd name="connsiteY4" fmla="*/ 0 h 8896"/>
              <a:gd name="connsiteX0" fmla="*/ 0 w 10000"/>
              <a:gd name="connsiteY0" fmla="*/ 0 h 10000"/>
              <a:gd name="connsiteX1" fmla="*/ 10000 w 10000"/>
              <a:gd name="connsiteY1" fmla="*/ 0 h 10000"/>
              <a:gd name="connsiteX2" fmla="*/ 10000 w 10000"/>
              <a:gd name="connsiteY2" fmla="*/ 3704 h 10000"/>
              <a:gd name="connsiteX3" fmla="*/ 0 w 10000"/>
              <a:gd name="connsiteY3" fmla="*/ 5785 h 10000"/>
              <a:gd name="connsiteX4" fmla="*/ 0 w 10000"/>
              <a:gd name="connsiteY4" fmla="*/ 0 h 10000"/>
              <a:gd name="connsiteX0" fmla="*/ 0 w 10000"/>
              <a:gd name="connsiteY0" fmla="*/ 367 h 10367"/>
              <a:gd name="connsiteX1" fmla="*/ 10000 w 10000"/>
              <a:gd name="connsiteY1" fmla="*/ 367 h 10367"/>
              <a:gd name="connsiteX2" fmla="*/ 10000 w 10000"/>
              <a:gd name="connsiteY2" fmla="*/ 4071 h 10367"/>
              <a:gd name="connsiteX3" fmla="*/ 0 w 10000"/>
              <a:gd name="connsiteY3" fmla="*/ 6152 h 10367"/>
              <a:gd name="connsiteX4" fmla="*/ 0 w 10000"/>
              <a:gd name="connsiteY4" fmla="*/ 367 h 10367"/>
              <a:gd name="connsiteX0" fmla="*/ 0 w 10000"/>
              <a:gd name="connsiteY0" fmla="*/ 367 h 8620"/>
              <a:gd name="connsiteX1" fmla="*/ 10000 w 10000"/>
              <a:gd name="connsiteY1" fmla="*/ 367 h 8620"/>
              <a:gd name="connsiteX2" fmla="*/ 10000 w 10000"/>
              <a:gd name="connsiteY2" fmla="*/ 4071 h 8620"/>
              <a:gd name="connsiteX3" fmla="*/ 0 w 10000"/>
              <a:gd name="connsiteY3" fmla="*/ 6152 h 8620"/>
              <a:gd name="connsiteX4" fmla="*/ 0 w 10000"/>
              <a:gd name="connsiteY4" fmla="*/ 367 h 8620"/>
              <a:gd name="connsiteX0" fmla="*/ 0 w 10000"/>
              <a:gd name="connsiteY0" fmla="*/ 426 h 12067"/>
              <a:gd name="connsiteX1" fmla="*/ 10000 w 10000"/>
              <a:gd name="connsiteY1" fmla="*/ 426 h 12067"/>
              <a:gd name="connsiteX2" fmla="*/ 10000 w 10000"/>
              <a:gd name="connsiteY2" fmla="*/ 4723 h 12067"/>
              <a:gd name="connsiteX3" fmla="*/ 0 w 10000"/>
              <a:gd name="connsiteY3" fmla="*/ 7137 h 12067"/>
              <a:gd name="connsiteX4" fmla="*/ 0 w 10000"/>
              <a:gd name="connsiteY4" fmla="*/ 426 h 1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067">
                <a:moveTo>
                  <a:pt x="0" y="426"/>
                </a:moveTo>
                <a:lnTo>
                  <a:pt x="10000" y="426"/>
                </a:lnTo>
                <a:lnTo>
                  <a:pt x="10000" y="4723"/>
                </a:lnTo>
                <a:cubicBezTo>
                  <a:pt x="8802" y="0"/>
                  <a:pt x="3211" y="12067"/>
                  <a:pt x="0" y="7137"/>
                </a:cubicBezTo>
                <a:lnTo>
                  <a:pt x="0" y="426"/>
                </a:lnTo>
                <a:close/>
              </a:path>
            </a:pathLst>
          </a:custGeom>
          <a:blipFill>
            <a:blip r:embed="rId12" cstate="screen">
              <a:extLst>
                <a:ext uri="{28A0092B-C50C-407E-A947-70E740481C1C}">
                  <a14:useLocalDpi xmlns:a14="http://schemas.microsoft.com/office/drawing/2010/main"/>
                </a:ext>
              </a:extLst>
            </a:blip>
            <a:stretch>
              <a:fillRect/>
            </a:stretch>
          </a:blipFill>
          <a:ln>
            <a:noFill/>
          </a:ln>
          <a:effectLst>
            <a:innerShdw blurRad="63500" dist="50800" dir="16200000">
              <a:prstClr val="black">
                <a:alpha val="50000"/>
              </a:prstClr>
            </a:inn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itle Placeholder 8"/>
          <p:cNvSpPr>
            <a:spLocks noGrp="1"/>
          </p:cNvSpPr>
          <p:nvPr>
            <p:ph type="title"/>
          </p:nvPr>
        </p:nvSpPr>
        <p:spPr>
          <a:xfrm>
            <a:off x="609600" y="533400"/>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dirty="0"/>
              <a:t>Click to edit Master title style</a:t>
            </a:r>
          </a:p>
        </p:txBody>
      </p:sp>
      <p:sp>
        <p:nvSpPr>
          <p:cNvPr id="1030" name="Text Placeholder 29"/>
          <p:cNvSpPr>
            <a:spLocks noGrp="1"/>
          </p:cNvSpPr>
          <p:nvPr>
            <p:ph type="body" idx="1"/>
          </p:nvPr>
        </p:nvSpPr>
        <p:spPr bwMode="auto">
          <a:xfrm>
            <a:off x="609600" y="1676400"/>
            <a:ext cx="10972800" cy="387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WisDOTlogo.gif"/>
          <p:cNvPicPr>
            <a:picLocks noChangeAspect="1"/>
          </p:cNvPicPr>
          <p:nvPr userDrawn="1"/>
        </p:nvPicPr>
        <p:blipFill>
          <a:blip r:embed="rId13" cstate="print"/>
          <a:stretch>
            <a:fillRect/>
          </a:stretch>
        </p:blipFill>
        <p:spPr>
          <a:xfrm>
            <a:off x="308002" y="5981178"/>
            <a:ext cx="762000" cy="762000"/>
          </a:xfrm>
          <a:prstGeom prst="ellipse">
            <a:avLst/>
          </a:prstGeom>
          <a:ln w="38100" cap="rnd" cmpd="sng">
            <a:solidFill>
              <a:schemeClr val="bg1"/>
            </a:solidFill>
          </a:ln>
          <a:effectLst>
            <a:outerShdw blurRad="50800" dist="38100" dir="5400000" algn="t" rotWithShape="0">
              <a:srgbClr val="213681">
                <a:alpha val="40000"/>
              </a:srgbClr>
            </a:outerShdw>
          </a:effectLst>
        </p:spPr>
      </p:pic>
      <p:sp>
        <p:nvSpPr>
          <p:cNvPr id="2" name="Footer Placeholder 1"/>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b="1" i="1">
                <a:solidFill>
                  <a:schemeClr val="accent6"/>
                </a:solidFill>
              </a:defRPr>
            </a:lvl1pPr>
          </a:lstStyle>
          <a:p>
            <a:r>
              <a:rPr lang="en-US" dirty="0"/>
              <a:t>Module 8</a:t>
            </a:r>
          </a:p>
        </p:txBody>
      </p:sp>
      <p:sp>
        <p:nvSpPr>
          <p:cNvPr id="3" name="Slide Number Placeholder 2"/>
          <p:cNvSpPr>
            <a:spLocks noGrp="1"/>
          </p:cNvSpPr>
          <p:nvPr>
            <p:ph type="sldNum" sz="quarter" idx="4"/>
          </p:nvPr>
        </p:nvSpPr>
        <p:spPr>
          <a:xfrm>
            <a:off x="9292244" y="6431166"/>
            <a:ext cx="2743200" cy="365125"/>
          </a:xfrm>
          <a:prstGeom prst="rect">
            <a:avLst/>
          </a:prstGeom>
        </p:spPr>
        <p:txBody>
          <a:bodyPr vert="horz" lIns="91440" tIns="45720" rIns="91440" bIns="45720" rtlCol="0" anchor="ctr"/>
          <a:lstStyle>
            <a:lvl1pPr algn="r">
              <a:defRPr sz="1600" b="1">
                <a:solidFill>
                  <a:schemeClr val="accent6"/>
                </a:solidFill>
              </a:defRPr>
            </a:lvl1pPr>
          </a:lstStyle>
          <a:p>
            <a:fld id="{F1CCEFD0-8137-4EF5-83E9-25839676964C}" type="slidenum">
              <a:rPr lang="en-US" smtClean="0"/>
              <a:pPr/>
              <a:t>‹#›</a:t>
            </a:fld>
            <a:endParaRPr lang="en-US"/>
          </a:p>
        </p:txBody>
      </p:sp>
    </p:spTree>
    <p:extLst>
      <p:ext uri="{BB962C8B-B14F-4D97-AF65-F5344CB8AC3E}">
        <p14:creationId xmlns:p14="http://schemas.microsoft.com/office/powerpoint/2010/main" val="1149958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0" r:id="rId5"/>
    <p:sldLayoutId id="2147483665" r:id="rId6"/>
    <p:sldLayoutId id="2147483666" r:id="rId7"/>
    <p:sldLayoutId id="2147483667" r:id="rId8"/>
    <p:sldLayoutId id="2147483668" r:id="rId9"/>
    <p:sldLayoutId id="2147483669" r:id="rId10"/>
  </p:sldLayoutIdLst>
  <p:hf hdr="0" dt="0"/>
  <p:txStyles>
    <p:titleStyle>
      <a:lvl1pPr algn="l" rtl="0" eaLnBrk="1" fontAlgn="base" hangingPunct="1">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rgbClr val="002F9D"/>
          </a:solidFill>
          <a:latin typeface="Arial" charset="0"/>
        </a:defRPr>
      </a:lvl2pPr>
      <a:lvl3pPr algn="l" rtl="0" eaLnBrk="1" fontAlgn="base" hangingPunct="1">
        <a:spcBef>
          <a:spcPct val="0"/>
        </a:spcBef>
        <a:spcAft>
          <a:spcPct val="0"/>
        </a:spcAft>
        <a:defRPr sz="4100" b="1">
          <a:solidFill>
            <a:srgbClr val="002F9D"/>
          </a:solidFill>
          <a:latin typeface="Arial" charset="0"/>
        </a:defRPr>
      </a:lvl3pPr>
      <a:lvl4pPr algn="l" rtl="0" eaLnBrk="1" fontAlgn="base" hangingPunct="1">
        <a:spcBef>
          <a:spcPct val="0"/>
        </a:spcBef>
        <a:spcAft>
          <a:spcPct val="0"/>
        </a:spcAft>
        <a:defRPr sz="4100" b="1">
          <a:solidFill>
            <a:srgbClr val="002F9D"/>
          </a:solidFill>
          <a:latin typeface="Arial" charset="0"/>
        </a:defRPr>
      </a:lvl4pPr>
      <a:lvl5pPr algn="l" rtl="0" eaLnBrk="1" fontAlgn="base" hangingPunct="1">
        <a:spcBef>
          <a:spcPct val="0"/>
        </a:spcBef>
        <a:spcAft>
          <a:spcPct val="0"/>
        </a:spcAft>
        <a:defRPr sz="4100" b="1">
          <a:solidFill>
            <a:srgbClr val="002F9D"/>
          </a:solidFill>
          <a:latin typeface="Arial" charset="0"/>
        </a:defRPr>
      </a:lvl5pPr>
      <a:lvl6pPr marL="457200" algn="l" rtl="0" eaLnBrk="1" fontAlgn="base" hangingPunct="1">
        <a:spcBef>
          <a:spcPct val="0"/>
        </a:spcBef>
        <a:spcAft>
          <a:spcPct val="0"/>
        </a:spcAft>
        <a:defRPr sz="4100" b="1">
          <a:solidFill>
            <a:srgbClr val="002F9D"/>
          </a:solidFill>
          <a:latin typeface="Arial" charset="0"/>
        </a:defRPr>
      </a:lvl6pPr>
      <a:lvl7pPr marL="914400" algn="l" rtl="0" eaLnBrk="1" fontAlgn="base" hangingPunct="1">
        <a:spcBef>
          <a:spcPct val="0"/>
        </a:spcBef>
        <a:spcAft>
          <a:spcPct val="0"/>
        </a:spcAft>
        <a:defRPr sz="4100" b="1">
          <a:solidFill>
            <a:srgbClr val="002F9D"/>
          </a:solidFill>
          <a:latin typeface="Arial" charset="0"/>
        </a:defRPr>
      </a:lvl7pPr>
      <a:lvl8pPr marL="1371600" algn="l" rtl="0" eaLnBrk="1" fontAlgn="base" hangingPunct="1">
        <a:spcBef>
          <a:spcPct val="0"/>
        </a:spcBef>
        <a:spcAft>
          <a:spcPct val="0"/>
        </a:spcAft>
        <a:defRPr sz="4100" b="1">
          <a:solidFill>
            <a:srgbClr val="002F9D"/>
          </a:solidFill>
          <a:latin typeface="Arial" charset="0"/>
        </a:defRPr>
      </a:lvl8pPr>
      <a:lvl9pPr marL="1828800" algn="l" rtl="0" eaLnBrk="1" fontAlgn="base" hangingPunct="1">
        <a:spcBef>
          <a:spcPct val="0"/>
        </a:spcBef>
        <a:spcAft>
          <a:spcPct val="0"/>
        </a:spcAft>
        <a:defRPr sz="4100" b="1">
          <a:solidFill>
            <a:srgbClr val="002F9D"/>
          </a:solidFill>
          <a:latin typeface="Arial"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trb.org/Main/Blurbs/171852.aspx" TargetMode="External"/><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accessmanagement.gov/" TargetMode="External"/><Relationship Id="rId5" Type="http://schemas.openxmlformats.org/officeDocument/2006/relationships/hyperlink" Target="http://www.accessmanagement.info/" TargetMode="External"/><Relationship Id="rId4" Type="http://schemas.openxmlformats.org/officeDocument/2006/relationships/hyperlink" Target="http://www.trb.org/main/blurbs/175418.aspx/"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dotnet/dtsd/traffic/traffic-analysis-tias.htm" TargetMode="External"/><Relationship Id="rId3" Type="http://schemas.openxmlformats.org/officeDocument/2006/relationships/hyperlink" Target="http://wisconsindot.gov/Pages/doing-bus/local-gov/traffic-ops/manuals-and-standards/teops/default.aspx" TargetMode="External"/><Relationship Id="rId7" Type="http://schemas.openxmlformats.org/officeDocument/2006/relationships/hyperlink" Target="http://wisconsindot.gov/dtsdManuals/traffic-ops/manuals-and-standards/tiaguide.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www.ite.org/tripgeneration/" TargetMode="External"/><Relationship Id="rId5" Type="http://schemas.openxmlformats.org/officeDocument/2006/relationships/hyperlink" Target="http://wisconsindot.gov/rdwy/fdm/fd-07-05.pdf" TargetMode="External"/><Relationship Id="rId10" Type="http://schemas.openxmlformats.org/officeDocument/2006/relationships/hyperlink" Target="http://wisconsindot.gov/Documents/projects/multimodal/bike/facility.pdf" TargetMode="External"/><Relationship Id="rId4" Type="http://schemas.openxmlformats.org/officeDocument/2006/relationships/hyperlink" Target="http://dotnet/pmm/index.htm" TargetMode="External"/><Relationship Id="rId9" Type="http://schemas.openxmlformats.org/officeDocument/2006/relationships/hyperlink" Target="http://dotnet/dtsd/hams/launch-hams.ht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isconsindot.gov/rdwy/fdm/fd-11-26.pdf#fd11-26" TargetMode="External"/><Relationship Id="rId3" Type="http://schemas.openxmlformats.org/officeDocument/2006/relationships/hyperlink" Target="http://wisconsindot.gov/rdwy/fdm/fd-11-05.pdf" TargetMode="External"/><Relationship Id="rId7" Type="http://schemas.openxmlformats.org/officeDocument/2006/relationships/hyperlink" Target="http://wisconsindot.gov/rdwy/fdm/fd-11-25.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isconsindot.gov/rdwy/fdm/fd-11-20.pdf" TargetMode="External"/><Relationship Id="rId5" Type="http://schemas.openxmlformats.org/officeDocument/2006/relationships/hyperlink" Target="http://wisconsindot.gov/rdwy/fdm/fd-11-15.pdf" TargetMode="External"/><Relationship Id="rId4" Type="http://schemas.openxmlformats.org/officeDocument/2006/relationships/hyperlink" Target="http://wisconsindot.gov/rdwy/fdm/fd-11-10.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isconsindot.gov/dtsdManuals/re/repmchap2/2-7-special-improvements.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isconsindot.gov/dtsdManuals/re/repmchap2/2-8-common-appraisal-problems.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isconsindot.gov/rdwy/cmm/cm-02-30.pdf#cm2-3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isconsindot.gov/rdwy/cmm/cm-07-80.pdf#cm7-8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isconsindot.gov/Documents/doing-bus/local-gov/hwy-mnt/mntc-manual/chapter09/09-10-01.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749" y="1650359"/>
            <a:ext cx="4571622" cy="3431764"/>
          </a:xfrm>
          <a:prstGeom prst="rect">
            <a:avLst/>
          </a:prstGeom>
          <a:blipFill>
            <a:blip r:embed="rId4">
              <a:alphaModFix amt="50000"/>
            </a:blip>
            <a:stretch>
              <a:fillRect/>
            </a:stretch>
          </a:blipFill>
          <a:effectLst/>
        </p:spPr>
      </p:pic>
      <p:sp>
        <p:nvSpPr>
          <p:cNvPr id="5" name="Title 1"/>
          <p:cNvSpPr txBox="1">
            <a:spLocks/>
          </p:cNvSpPr>
          <p:nvPr/>
        </p:nvSpPr>
        <p:spPr>
          <a:xfrm>
            <a:off x="2349581" y="966951"/>
            <a:ext cx="8734097" cy="2300905"/>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b="1" i="0" kern="1200">
                <a:solidFill>
                  <a:srgbClr val="002060"/>
                </a:solidFill>
                <a:latin typeface="+mj-lt"/>
                <a:ea typeface="+mj-ea"/>
                <a:cs typeface="+mj-cs"/>
              </a:defRPr>
            </a:lvl1pPr>
          </a:lstStyle>
          <a:p>
            <a:r>
              <a:rPr lang="en-US" dirty="0"/>
              <a:t>Wisconsin Department of Transportation</a:t>
            </a:r>
            <a:br>
              <a:rPr lang="en-US" dirty="0"/>
            </a:br>
            <a:br>
              <a:rPr lang="en-US" dirty="0"/>
            </a:br>
            <a:endParaRPr lang="en-US" dirty="0"/>
          </a:p>
        </p:txBody>
      </p:sp>
      <p:sp>
        <p:nvSpPr>
          <p:cNvPr id="2" name="TextBox 1"/>
          <p:cNvSpPr txBox="1"/>
          <p:nvPr/>
        </p:nvSpPr>
        <p:spPr>
          <a:xfrm>
            <a:off x="9595871" y="5906962"/>
            <a:ext cx="1787610" cy="307777"/>
          </a:xfrm>
          <a:prstGeom prst="rect">
            <a:avLst/>
          </a:prstGeom>
          <a:noFill/>
        </p:spPr>
        <p:txBody>
          <a:bodyPr wrap="square" rtlCol="0">
            <a:spAutoFit/>
          </a:bodyPr>
          <a:lstStyle/>
          <a:p>
            <a:pPr algn="r"/>
            <a:r>
              <a:rPr lang="en-US" sz="1400" i="1" dirty="0">
                <a:solidFill>
                  <a:srgbClr val="FF0000"/>
                </a:solidFill>
              </a:rPr>
              <a:t>Final: 1-13-18</a:t>
            </a:r>
          </a:p>
        </p:txBody>
      </p:sp>
      <p:sp>
        <p:nvSpPr>
          <p:cNvPr id="4" name="TextBox 3"/>
          <p:cNvSpPr txBox="1"/>
          <p:nvPr/>
        </p:nvSpPr>
        <p:spPr>
          <a:xfrm>
            <a:off x="5536371" y="2501388"/>
            <a:ext cx="5847110" cy="1938992"/>
          </a:xfrm>
          <a:prstGeom prst="rect">
            <a:avLst/>
          </a:prstGeom>
          <a:noFill/>
        </p:spPr>
        <p:txBody>
          <a:bodyPr wrap="square" rtlCol="0">
            <a:spAutoFit/>
          </a:bodyPr>
          <a:lstStyle/>
          <a:p>
            <a:r>
              <a:rPr lang="en-US" sz="4000" b="1" dirty="0">
                <a:solidFill>
                  <a:srgbClr val="002060"/>
                </a:solidFill>
              </a:rPr>
              <a:t>Access Management Module 8:</a:t>
            </a:r>
            <a:br>
              <a:rPr lang="en-US" sz="4000" dirty="0"/>
            </a:br>
            <a:r>
              <a:rPr lang="en-US" sz="4000" dirty="0"/>
              <a:t>References &amp; Resources</a:t>
            </a:r>
          </a:p>
        </p:txBody>
      </p:sp>
      <p:sp>
        <p:nvSpPr>
          <p:cNvPr id="10" name="Slide Number Placeholder 9"/>
          <p:cNvSpPr>
            <a:spLocks noGrp="1"/>
          </p:cNvSpPr>
          <p:nvPr>
            <p:ph type="sldNum" sz="quarter" idx="4"/>
          </p:nvPr>
        </p:nvSpPr>
        <p:spPr/>
        <p:txBody>
          <a:bodyPr/>
          <a:lstStyle/>
          <a:p>
            <a:fld id="{F1CCEFD0-8137-4EF5-83E9-25839676964C}" type="slidenum">
              <a:rPr lang="en-US" smtClean="0"/>
              <a:pPr/>
              <a:t>1</a:t>
            </a:fld>
            <a:endParaRPr lang="en-US"/>
          </a:p>
        </p:txBody>
      </p:sp>
    </p:spTree>
    <p:extLst>
      <p:ext uri="{BB962C8B-B14F-4D97-AF65-F5344CB8AC3E}">
        <p14:creationId xmlns:p14="http://schemas.microsoft.com/office/powerpoint/2010/main" val="2040036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737" t="19842" r="20259" b="7975"/>
          <a:stretch/>
        </p:blipFill>
        <p:spPr>
          <a:xfrm>
            <a:off x="1176254" y="0"/>
            <a:ext cx="10366814" cy="5920033"/>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03302" y="4343916"/>
            <a:ext cx="1418735" cy="13725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Footer Placeholder 7"/>
          <p:cNvSpPr>
            <a:spLocks noGrp="1"/>
          </p:cNvSpPr>
          <p:nvPr>
            <p:ph type="ftr" sz="quarter" idx="3"/>
          </p:nvPr>
        </p:nvSpPr>
        <p:spPr/>
        <p:txBody>
          <a:bodyPr/>
          <a:lstStyle/>
          <a:p>
            <a:r>
              <a:rPr lang="en-US"/>
              <a:t>Module 8</a:t>
            </a:r>
            <a:endParaRPr lang="en-US" dirty="0"/>
          </a:p>
        </p:txBody>
      </p:sp>
      <p:sp>
        <p:nvSpPr>
          <p:cNvPr id="9" name="Slide Number Placeholder 8"/>
          <p:cNvSpPr>
            <a:spLocks noGrp="1"/>
          </p:cNvSpPr>
          <p:nvPr>
            <p:ph type="sldNum" sz="quarter" idx="4"/>
          </p:nvPr>
        </p:nvSpPr>
        <p:spPr/>
        <p:txBody>
          <a:bodyPr/>
          <a:lstStyle/>
          <a:p>
            <a:fld id="{F1CCEFD0-8137-4EF5-83E9-25839676964C}" type="slidenum">
              <a:rPr lang="en-US" smtClean="0"/>
              <a:pPr/>
              <a:t>10</a:t>
            </a:fld>
            <a:endParaRPr lang="en-US"/>
          </a:p>
        </p:txBody>
      </p:sp>
      <p:sp>
        <p:nvSpPr>
          <p:cNvPr id="10" name="TextBox 9"/>
          <p:cNvSpPr txBox="1"/>
          <p:nvPr/>
        </p:nvSpPr>
        <p:spPr>
          <a:xfrm>
            <a:off x="1179329" y="6075144"/>
            <a:ext cx="1712114" cy="646331"/>
          </a:xfrm>
          <a:prstGeom prst="rect">
            <a:avLst/>
          </a:prstGeom>
          <a:noFill/>
        </p:spPr>
        <p:txBody>
          <a:bodyPr wrap="square" rtlCol="0">
            <a:spAutoFit/>
          </a:bodyPr>
          <a:lstStyle/>
          <a:p>
            <a:r>
              <a:rPr lang="en-US" i="1" dirty="0">
                <a:solidFill>
                  <a:schemeClr val="bg1"/>
                </a:solidFill>
              </a:rPr>
              <a:t>References &amp;</a:t>
            </a:r>
          </a:p>
          <a:p>
            <a:r>
              <a:rPr lang="en-US" i="1" dirty="0">
                <a:solidFill>
                  <a:schemeClr val="bg1"/>
                </a:solidFill>
              </a:rPr>
              <a:t>Resources</a:t>
            </a:r>
          </a:p>
        </p:txBody>
      </p:sp>
    </p:spTree>
    <p:extLst>
      <p:ext uri="{BB962C8B-B14F-4D97-AF65-F5344CB8AC3E}">
        <p14:creationId xmlns:p14="http://schemas.microsoft.com/office/powerpoint/2010/main" val="1723851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65558"/>
            <a:ext cx="10972800" cy="3873500"/>
          </a:xfrm>
        </p:spPr>
        <p:txBody>
          <a:bodyPr/>
          <a:lstStyle/>
          <a:p>
            <a:r>
              <a:rPr lang="en-US" dirty="0"/>
              <a:t>TRB Access Management Manual (2nd Edition)</a:t>
            </a:r>
          </a:p>
          <a:p>
            <a:pPr lvl="1">
              <a:spcBef>
                <a:spcPts val="0"/>
              </a:spcBef>
            </a:pPr>
            <a:r>
              <a:rPr lang="en-US" dirty="0"/>
              <a:t>To buy: </a:t>
            </a:r>
            <a:r>
              <a:rPr lang="en-US" dirty="0">
                <a:hlinkClick r:id="rId3"/>
              </a:rPr>
              <a:t>http://www.trb.org/Main/Blurbs/171852.aspx</a:t>
            </a:r>
            <a:r>
              <a:rPr lang="en-US" dirty="0"/>
              <a:t> </a:t>
            </a:r>
          </a:p>
          <a:p>
            <a:pPr>
              <a:spcBef>
                <a:spcPts val="1800"/>
              </a:spcBef>
            </a:pPr>
            <a:r>
              <a:rPr lang="en-US" dirty="0"/>
              <a:t>TRB Access Management Applications Guide</a:t>
            </a:r>
          </a:p>
          <a:p>
            <a:pPr lvl="1">
              <a:spcBef>
                <a:spcPts val="0"/>
              </a:spcBef>
            </a:pPr>
            <a:r>
              <a:rPr lang="en-US" dirty="0"/>
              <a:t>To buy: </a:t>
            </a:r>
            <a:r>
              <a:rPr lang="en-US" dirty="0">
                <a:hlinkClick r:id="rId4"/>
              </a:rPr>
              <a:t>http://www.trb.org/main/blurbs/175418.aspx</a:t>
            </a:r>
            <a:endParaRPr lang="en-US" dirty="0"/>
          </a:p>
          <a:p>
            <a:pPr>
              <a:spcBef>
                <a:spcPts val="1800"/>
              </a:spcBef>
            </a:pPr>
            <a:r>
              <a:rPr lang="en-US" dirty="0"/>
              <a:t>TRB Access Management Committee Website</a:t>
            </a:r>
          </a:p>
          <a:p>
            <a:pPr lvl="1">
              <a:spcBef>
                <a:spcPts val="0"/>
              </a:spcBef>
            </a:pPr>
            <a:r>
              <a:rPr lang="en-US" dirty="0">
                <a:hlinkClick r:id="rId5"/>
              </a:rPr>
              <a:t>http://www.accessmanagement.info/</a:t>
            </a:r>
            <a:endParaRPr lang="en-US" dirty="0"/>
          </a:p>
          <a:p>
            <a:pPr>
              <a:spcBef>
                <a:spcPts val="1800"/>
              </a:spcBef>
            </a:pPr>
            <a:r>
              <a:rPr lang="en-US" altLang="en-US" dirty="0"/>
              <a:t>TRB interactive website</a:t>
            </a:r>
          </a:p>
          <a:p>
            <a:pPr lvl="1">
              <a:spcBef>
                <a:spcPts val="0"/>
              </a:spcBef>
            </a:pPr>
            <a:r>
              <a:rPr lang="en-US" altLang="en-US" dirty="0">
                <a:hlinkClick r:id="rId6"/>
              </a:rPr>
              <a:t>www.accessmanagement.gov</a:t>
            </a:r>
            <a:endParaRPr lang="en-US" dirty="0"/>
          </a:p>
          <a:p>
            <a:endParaRPr lang="en-US" dirty="0"/>
          </a:p>
        </p:txBody>
      </p:sp>
      <p:sp>
        <p:nvSpPr>
          <p:cNvPr id="3" name="Title 2"/>
          <p:cNvSpPr>
            <a:spLocks noGrp="1"/>
          </p:cNvSpPr>
          <p:nvPr>
            <p:ph type="title"/>
          </p:nvPr>
        </p:nvSpPr>
        <p:spPr>
          <a:xfrm>
            <a:off x="609600" y="392079"/>
            <a:ext cx="10972800" cy="1143000"/>
          </a:xfrm>
        </p:spPr>
        <p:txBody>
          <a:bodyPr>
            <a:normAutofit/>
          </a:bodyPr>
          <a:lstStyle/>
          <a:p>
            <a:r>
              <a:rPr lang="en-US" sz="3700" dirty="0"/>
              <a:t>Transportation Research Board Resources</a:t>
            </a:r>
          </a:p>
        </p:txBody>
      </p:sp>
      <p:pic>
        <p:nvPicPr>
          <p:cNvPr id="6" name="Picture 2"/>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8744988" y="1535079"/>
            <a:ext cx="2980877" cy="387884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8"/>
          <p:cNvSpPr>
            <a:spLocks noGrp="1"/>
          </p:cNvSpPr>
          <p:nvPr>
            <p:ph type="ftr" sz="quarter" idx="3"/>
          </p:nvPr>
        </p:nvSpPr>
        <p:spPr/>
        <p:txBody>
          <a:bodyPr/>
          <a:lstStyle/>
          <a:p>
            <a:r>
              <a:rPr lang="en-US" dirty="0"/>
              <a:t>Module 8</a:t>
            </a:r>
          </a:p>
        </p:txBody>
      </p:sp>
      <p:sp>
        <p:nvSpPr>
          <p:cNvPr id="10" name="Slide Number Placeholder 9"/>
          <p:cNvSpPr>
            <a:spLocks noGrp="1"/>
          </p:cNvSpPr>
          <p:nvPr>
            <p:ph type="sldNum" sz="quarter" idx="4"/>
          </p:nvPr>
        </p:nvSpPr>
        <p:spPr/>
        <p:txBody>
          <a:bodyPr/>
          <a:lstStyle/>
          <a:p>
            <a:fld id="{F1CCEFD0-8137-4EF5-83E9-25839676964C}" type="slidenum">
              <a:rPr lang="en-US" smtClean="0"/>
              <a:pPr/>
              <a:t>11</a:t>
            </a:fld>
            <a:endParaRPr lang="en-US"/>
          </a:p>
        </p:txBody>
      </p:sp>
      <p:sp>
        <p:nvSpPr>
          <p:cNvPr id="8" name="TextBox 7"/>
          <p:cNvSpPr txBox="1"/>
          <p:nvPr/>
        </p:nvSpPr>
        <p:spPr>
          <a:xfrm>
            <a:off x="1179329" y="6075144"/>
            <a:ext cx="1712114" cy="646331"/>
          </a:xfrm>
          <a:prstGeom prst="rect">
            <a:avLst/>
          </a:prstGeom>
          <a:noFill/>
        </p:spPr>
        <p:txBody>
          <a:bodyPr wrap="square" rtlCol="0">
            <a:spAutoFit/>
          </a:bodyPr>
          <a:lstStyle/>
          <a:p>
            <a:r>
              <a:rPr lang="en-US" i="1" dirty="0">
                <a:solidFill>
                  <a:schemeClr val="bg1"/>
                </a:solidFill>
              </a:rPr>
              <a:t>References &amp;</a:t>
            </a:r>
          </a:p>
          <a:p>
            <a:r>
              <a:rPr lang="en-US" i="1" dirty="0">
                <a:solidFill>
                  <a:schemeClr val="bg1"/>
                </a:solidFill>
              </a:rPr>
              <a:t>Resources</a:t>
            </a:r>
          </a:p>
        </p:txBody>
      </p:sp>
    </p:spTree>
    <p:extLst>
      <p:ext uri="{BB962C8B-B14F-4D97-AF65-F5344CB8AC3E}">
        <p14:creationId xmlns:p14="http://schemas.microsoft.com/office/powerpoint/2010/main" val="1359529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ltLang="en-US" dirty="0"/>
              <a:t>Additional WisDOT Resources</a:t>
            </a:r>
          </a:p>
        </p:txBody>
      </p:sp>
      <p:sp>
        <p:nvSpPr>
          <p:cNvPr id="155651" name="Rectangle 3"/>
          <p:cNvSpPr>
            <a:spLocks noGrp="1" noChangeAspect="1" noChangeArrowheads="1"/>
          </p:cNvSpPr>
          <p:nvPr>
            <p:ph sz="quarter" idx="2"/>
          </p:nvPr>
        </p:nvSpPr>
        <p:spPr>
          <a:xfrm>
            <a:off x="609600" y="1444299"/>
            <a:ext cx="5109556" cy="4249919"/>
          </a:xfrm>
        </p:spPr>
        <p:txBody>
          <a:bodyPr/>
          <a:lstStyle/>
          <a:p>
            <a:r>
              <a:rPr lang="en-US" altLang="en-US" sz="2300" dirty="0"/>
              <a:t>Traffic Engineering, Operations and Safety (</a:t>
            </a:r>
            <a:r>
              <a:rPr lang="en-US" altLang="en-US" sz="2300" dirty="0" err="1">
                <a:hlinkClick r:id="rId3"/>
              </a:rPr>
              <a:t>TEOpS</a:t>
            </a:r>
            <a:r>
              <a:rPr lang="en-US" altLang="en-US" sz="2300" dirty="0"/>
              <a:t>) Manual</a:t>
            </a:r>
          </a:p>
          <a:p>
            <a:pPr>
              <a:spcBef>
                <a:spcPts val="1200"/>
              </a:spcBef>
            </a:pPr>
            <a:r>
              <a:rPr lang="en-US" altLang="en-US" sz="2300" dirty="0">
                <a:hlinkClick r:id="rId4"/>
              </a:rPr>
              <a:t>Program Management Manual</a:t>
            </a:r>
            <a:endParaRPr lang="en-US" altLang="en-US" sz="2300" dirty="0"/>
          </a:p>
          <a:p>
            <a:pPr>
              <a:spcBef>
                <a:spcPts val="1200"/>
              </a:spcBef>
            </a:pPr>
            <a:r>
              <a:rPr lang="en-US" altLang="en-US" sz="2300" dirty="0"/>
              <a:t>Statewide Access Management Plan (</a:t>
            </a:r>
            <a:r>
              <a:rPr lang="en-US" altLang="en-US" sz="2300" dirty="0">
                <a:hlinkClick r:id="rId5"/>
              </a:rPr>
              <a:t>SAMP</a:t>
            </a:r>
            <a:r>
              <a:rPr lang="en-US" altLang="en-US" sz="2300" dirty="0"/>
              <a:t>)</a:t>
            </a:r>
          </a:p>
          <a:p>
            <a:pPr>
              <a:spcBef>
                <a:spcPts val="1200"/>
              </a:spcBef>
            </a:pPr>
            <a:r>
              <a:rPr lang="en-US" altLang="en-US" sz="2300" dirty="0">
                <a:hlinkClick r:id="rId6"/>
              </a:rPr>
              <a:t>ITE Trip Generation </a:t>
            </a:r>
            <a:r>
              <a:rPr lang="en-US" altLang="en-US" sz="2300" dirty="0"/>
              <a:t>Manual and Guidebook (trip reduction factors for urban mixed use, modes etc.)</a:t>
            </a:r>
          </a:p>
          <a:p>
            <a:pPr>
              <a:spcBef>
                <a:spcPts val="1200"/>
              </a:spcBef>
            </a:pPr>
            <a:r>
              <a:rPr lang="en-US" altLang="en-US" sz="2300" dirty="0"/>
              <a:t>Traffic Impact Analysis (</a:t>
            </a:r>
            <a:r>
              <a:rPr lang="en-US" altLang="en-US" sz="2300" dirty="0">
                <a:hlinkClick r:id="rId7"/>
              </a:rPr>
              <a:t>TIA</a:t>
            </a:r>
            <a:r>
              <a:rPr lang="en-US" altLang="en-US" sz="2300" dirty="0"/>
              <a:t>) guidelines &amp; </a:t>
            </a:r>
            <a:r>
              <a:rPr lang="en-US" altLang="en-US" sz="2300" dirty="0">
                <a:hlinkClick r:id="rId8"/>
              </a:rPr>
              <a:t>TIA DOTNET Info</a:t>
            </a:r>
            <a:endParaRPr lang="en-US" altLang="en-US" sz="2300" dirty="0"/>
          </a:p>
          <a:p>
            <a:pPr>
              <a:spcBef>
                <a:spcPts val="1200"/>
              </a:spcBef>
            </a:pPr>
            <a:endParaRPr lang="en-US" altLang="en-US" sz="2300" dirty="0"/>
          </a:p>
          <a:p>
            <a:endParaRPr lang="en-US" altLang="en-US" dirty="0"/>
          </a:p>
        </p:txBody>
      </p:sp>
      <p:sp>
        <p:nvSpPr>
          <p:cNvPr id="5" name="Content Placeholder 4"/>
          <p:cNvSpPr>
            <a:spLocks noGrp="1"/>
          </p:cNvSpPr>
          <p:nvPr>
            <p:ph sz="quarter" idx="4"/>
          </p:nvPr>
        </p:nvSpPr>
        <p:spPr>
          <a:xfrm>
            <a:off x="5710841" y="1444300"/>
            <a:ext cx="6018417" cy="4249918"/>
          </a:xfrm>
        </p:spPr>
        <p:txBody>
          <a:bodyPr/>
          <a:lstStyle/>
          <a:p>
            <a:pPr>
              <a:spcBef>
                <a:spcPts val="1200"/>
              </a:spcBef>
            </a:pPr>
            <a:r>
              <a:rPr lang="en-US" sz="2300" dirty="0"/>
              <a:t>Highway Access Management System (</a:t>
            </a:r>
            <a:r>
              <a:rPr lang="en-US" sz="2300" dirty="0">
                <a:hlinkClick r:id="rId9"/>
              </a:rPr>
              <a:t>HAMS</a:t>
            </a:r>
            <a:r>
              <a:rPr lang="en-US" sz="2300" dirty="0"/>
              <a:t>)</a:t>
            </a:r>
            <a:endParaRPr lang="en-US" altLang="en-US" sz="2300" dirty="0"/>
          </a:p>
          <a:p>
            <a:pPr>
              <a:spcBef>
                <a:spcPts val="1200"/>
              </a:spcBef>
            </a:pPr>
            <a:r>
              <a:rPr lang="en-US" altLang="en-US" sz="2300" dirty="0">
                <a:hlinkClick r:id="rId10"/>
              </a:rPr>
              <a:t>Wisconsin Bike Facility Design Handbook</a:t>
            </a:r>
            <a:endParaRPr lang="en-US" altLang="en-US" sz="2300" dirty="0"/>
          </a:p>
          <a:p>
            <a:pPr>
              <a:spcBef>
                <a:spcPts val="1200"/>
              </a:spcBef>
            </a:pPr>
            <a:r>
              <a:rPr lang="en-US" altLang="en-US" sz="2300" dirty="0"/>
              <a:t>Brochures:</a:t>
            </a:r>
          </a:p>
          <a:p>
            <a:pPr lvl="1">
              <a:spcBef>
                <a:spcPts val="0"/>
              </a:spcBef>
            </a:pPr>
            <a:r>
              <a:rPr lang="en-US" altLang="en-US" sz="1900" dirty="0"/>
              <a:t>Benefits of Access Management (FHWA)</a:t>
            </a:r>
          </a:p>
          <a:p>
            <a:pPr lvl="1">
              <a:spcBef>
                <a:spcPts val="0"/>
              </a:spcBef>
            </a:pPr>
            <a:r>
              <a:rPr lang="en-US" altLang="en-US" sz="1900" dirty="0"/>
              <a:t>Trans 233 (WisDOT)</a:t>
            </a:r>
          </a:p>
          <a:p>
            <a:pPr lvl="1">
              <a:spcBef>
                <a:spcPts val="0"/>
              </a:spcBef>
            </a:pPr>
            <a:r>
              <a:rPr lang="en-US" altLang="en-US" sz="1900" dirty="0"/>
              <a:t>Access Management (WisDOT)</a:t>
            </a:r>
          </a:p>
          <a:p>
            <a:pPr>
              <a:spcBef>
                <a:spcPts val="1200"/>
              </a:spcBef>
            </a:pPr>
            <a:r>
              <a:rPr lang="en-US" altLang="en-US" sz="2300" dirty="0"/>
              <a:t>Access Management Issue Resolution</a:t>
            </a:r>
          </a:p>
          <a:p>
            <a:pPr lvl="1">
              <a:spcBef>
                <a:spcPts val="0"/>
              </a:spcBef>
            </a:pPr>
            <a:r>
              <a:rPr lang="en-US" altLang="en-US" dirty="0"/>
              <a:t>Contact the Statewide Access Engineer to have the issue discussed at a monthly</a:t>
            </a:r>
            <a:br>
              <a:rPr lang="en-US" altLang="en-US" dirty="0"/>
            </a:br>
            <a:r>
              <a:rPr lang="en-US" altLang="en-US" dirty="0"/>
              <a:t>Access Review Team meeting</a:t>
            </a:r>
          </a:p>
          <a:p>
            <a:pPr lvl="1">
              <a:spcBef>
                <a:spcPts val="600"/>
              </a:spcBef>
            </a:pPr>
            <a:endParaRPr lang="en-US" altLang="en-US" sz="1900" dirty="0"/>
          </a:p>
          <a:p>
            <a:endParaRPr lang="en-US" dirty="0"/>
          </a:p>
        </p:txBody>
      </p:sp>
      <p:sp>
        <p:nvSpPr>
          <p:cNvPr id="4" name="Footer Placeholder 3"/>
          <p:cNvSpPr>
            <a:spLocks noGrp="1"/>
          </p:cNvSpPr>
          <p:nvPr>
            <p:ph type="ftr" sz="quarter" idx="3"/>
          </p:nvPr>
        </p:nvSpPr>
        <p:spPr/>
        <p:txBody>
          <a:bodyPr/>
          <a:lstStyle/>
          <a:p>
            <a:r>
              <a:rPr lang="en-US"/>
              <a:t>Module 8</a:t>
            </a:r>
            <a:endParaRPr lang="en-US" dirty="0"/>
          </a:p>
        </p:txBody>
      </p:sp>
      <p:sp>
        <p:nvSpPr>
          <p:cNvPr id="8" name="Slide Number Placeholder 7"/>
          <p:cNvSpPr>
            <a:spLocks noGrp="1"/>
          </p:cNvSpPr>
          <p:nvPr>
            <p:ph type="sldNum" sz="quarter" idx="10"/>
          </p:nvPr>
        </p:nvSpPr>
        <p:spPr/>
        <p:txBody>
          <a:bodyPr/>
          <a:lstStyle/>
          <a:p>
            <a:fld id="{F1CCEFD0-8137-4EF5-83E9-25839676964C}" type="slidenum">
              <a:rPr lang="en-US" smtClean="0"/>
              <a:pPr/>
              <a:t>12</a:t>
            </a:fld>
            <a:endParaRPr lang="en-US"/>
          </a:p>
        </p:txBody>
      </p:sp>
      <p:sp>
        <p:nvSpPr>
          <p:cNvPr id="9" name="TextBox 8"/>
          <p:cNvSpPr txBox="1"/>
          <p:nvPr/>
        </p:nvSpPr>
        <p:spPr>
          <a:xfrm>
            <a:off x="1179329" y="6075144"/>
            <a:ext cx="1712114" cy="646331"/>
          </a:xfrm>
          <a:prstGeom prst="rect">
            <a:avLst/>
          </a:prstGeom>
          <a:noFill/>
        </p:spPr>
        <p:txBody>
          <a:bodyPr wrap="square" rtlCol="0">
            <a:spAutoFit/>
          </a:bodyPr>
          <a:lstStyle/>
          <a:p>
            <a:r>
              <a:rPr lang="en-US" i="1" dirty="0">
                <a:solidFill>
                  <a:schemeClr val="bg1"/>
                </a:solidFill>
              </a:rPr>
              <a:t>References &amp;</a:t>
            </a:r>
          </a:p>
          <a:p>
            <a:r>
              <a:rPr lang="en-US" i="1" dirty="0">
                <a:solidFill>
                  <a:schemeClr val="bg1"/>
                </a:solidFill>
              </a:rPr>
              <a:t>Resources</a:t>
            </a:r>
          </a:p>
        </p:txBody>
      </p:sp>
    </p:spTree>
    <p:extLst>
      <p:ext uri="{BB962C8B-B14F-4D97-AF65-F5344CB8AC3E}">
        <p14:creationId xmlns:p14="http://schemas.microsoft.com/office/powerpoint/2010/main" val="1823865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spect="1" noChangeArrowheads="1"/>
          </p:cNvSpPr>
          <p:nvPr>
            <p:ph idx="1"/>
          </p:nvPr>
        </p:nvSpPr>
        <p:spPr>
          <a:xfrm>
            <a:off x="609600" y="1468581"/>
            <a:ext cx="10972800" cy="4200698"/>
          </a:xfrm>
        </p:spPr>
        <p:txBody>
          <a:bodyPr/>
          <a:lstStyle/>
          <a:p>
            <a:pPr>
              <a:spcBef>
                <a:spcPts val="900"/>
              </a:spcBef>
            </a:pPr>
            <a:r>
              <a:rPr lang="en-US" altLang="en-US" dirty="0"/>
              <a:t>WisDOT Learn Center – AM Overview Training</a:t>
            </a:r>
          </a:p>
          <a:p>
            <a:pPr>
              <a:spcBef>
                <a:spcPts val="900"/>
              </a:spcBef>
            </a:pPr>
            <a:r>
              <a:rPr lang="en-US" altLang="en-US" dirty="0"/>
              <a:t>National Highway Institute (NHI) courses</a:t>
            </a:r>
          </a:p>
          <a:p>
            <a:pPr>
              <a:spcBef>
                <a:spcPts val="900"/>
              </a:spcBef>
            </a:pPr>
            <a:r>
              <a:rPr lang="en-US" altLang="en-US" dirty="0"/>
              <a:t>National Cooperative Highway Program</a:t>
            </a:r>
          </a:p>
          <a:p>
            <a:pPr>
              <a:spcBef>
                <a:spcPts val="900"/>
              </a:spcBef>
            </a:pPr>
            <a:r>
              <a:rPr lang="en-US" altLang="en-US" dirty="0"/>
              <a:t>UW-Extension </a:t>
            </a:r>
          </a:p>
          <a:p>
            <a:pPr>
              <a:spcBef>
                <a:spcPts val="900"/>
              </a:spcBef>
            </a:pPr>
            <a:r>
              <a:rPr lang="en-US" altLang="en-US" dirty="0"/>
              <a:t>Northwestern University </a:t>
            </a:r>
          </a:p>
          <a:p>
            <a:pPr>
              <a:spcBef>
                <a:spcPts val="900"/>
              </a:spcBef>
            </a:pPr>
            <a:r>
              <a:rPr lang="en-US" altLang="en-US" dirty="0"/>
              <a:t>National Access Management Conference</a:t>
            </a:r>
          </a:p>
          <a:p>
            <a:pPr>
              <a:spcBef>
                <a:spcPts val="900"/>
              </a:spcBef>
            </a:pPr>
            <a:r>
              <a:rPr lang="en-US" altLang="en-US" dirty="0"/>
              <a:t>Institute of Transportation Engineers (ITE)</a:t>
            </a:r>
          </a:p>
          <a:p>
            <a:pPr>
              <a:spcBef>
                <a:spcPts val="900"/>
              </a:spcBef>
            </a:pPr>
            <a:r>
              <a:rPr lang="en-US" altLang="en-US" dirty="0"/>
              <a:t>FHWA: 1997 Access Management Video</a:t>
            </a:r>
          </a:p>
          <a:p>
            <a:pPr>
              <a:spcBef>
                <a:spcPts val="1200"/>
              </a:spcBef>
            </a:pPr>
            <a:endParaRPr lang="en-US" altLang="en-US" sz="2900" dirty="0"/>
          </a:p>
        </p:txBody>
      </p:sp>
      <p:sp>
        <p:nvSpPr>
          <p:cNvPr id="156674" name="Rectangle 2"/>
          <p:cNvSpPr>
            <a:spLocks noGrp="1" noChangeArrowheads="1"/>
          </p:cNvSpPr>
          <p:nvPr>
            <p:ph type="title"/>
          </p:nvPr>
        </p:nvSpPr>
        <p:spPr>
          <a:xfrm>
            <a:off x="609600" y="392083"/>
            <a:ext cx="10972800" cy="1143000"/>
          </a:xfrm>
        </p:spPr>
        <p:txBody>
          <a:bodyPr>
            <a:normAutofit/>
          </a:bodyPr>
          <a:lstStyle/>
          <a:p>
            <a:r>
              <a:rPr lang="en-US" altLang="en-US" dirty="0"/>
              <a:t>Educational and Outreach Resources</a:t>
            </a:r>
          </a:p>
        </p:txBody>
      </p:sp>
      <p:sp>
        <p:nvSpPr>
          <p:cNvPr id="4" name="Footer Placeholder 3"/>
          <p:cNvSpPr>
            <a:spLocks noGrp="1"/>
          </p:cNvSpPr>
          <p:nvPr>
            <p:ph type="ftr" sz="quarter" idx="3"/>
          </p:nvPr>
        </p:nvSpPr>
        <p:spPr/>
        <p:txBody>
          <a:bodyPr/>
          <a:lstStyle/>
          <a:p>
            <a:r>
              <a:rPr lang="en-US"/>
              <a:t>Module 8</a:t>
            </a:r>
            <a:endParaRPr lang="en-US" dirty="0"/>
          </a:p>
        </p:txBody>
      </p:sp>
      <p:sp>
        <p:nvSpPr>
          <p:cNvPr id="5" name="Slide Number Placeholder 4"/>
          <p:cNvSpPr>
            <a:spLocks noGrp="1"/>
          </p:cNvSpPr>
          <p:nvPr>
            <p:ph type="sldNum" sz="quarter" idx="4"/>
          </p:nvPr>
        </p:nvSpPr>
        <p:spPr/>
        <p:txBody>
          <a:bodyPr/>
          <a:lstStyle/>
          <a:p>
            <a:fld id="{F1CCEFD0-8137-4EF5-83E9-25839676964C}" type="slidenum">
              <a:rPr lang="en-US" smtClean="0"/>
              <a:pPr/>
              <a:t>13</a:t>
            </a:fld>
            <a:endParaRPr lang="en-US"/>
          </a:p>
        </p:txBody>
      </p:sp>
      <p:sp>
        <p:nvSpPr>
          <p:cNvPr id="8" name="TextBox 7"/>
          <p:cNvSpPr txBox="1"/>
          <p:nvPr/>
        </p:nvSpPr>
        <p:spPr>
          <a:xfrm>
            <a:off x="1179329" y="6075144"/>
            <a:ext cx="1712114" cy="646331"/>
          </a:xfrm>
          <a:prstGeom prst="rect">
            <a:avLst/>
          </a:prstGeom>
          <a:noFill/>
        </p:spPr>
        <p:txBody>
          <a:bodyPr wrap="square" rtlCol="0">
            <a:spAutoFit/>
          </a:bodyPr>
          <a:lstStyle/>
          <a:p>
            <a:r>
              <a:rPr lang="en-US" i="1" dirty="0">
                <a:solidFill>
                  <a:schemeClr val="bg1"/>
                </a:solidFill>
              </a:rPr>
              <a:t>References &amp;</a:t>
            </a:r>
          </a:p>
          <a:p>
            <a:r>
              <a:rPr lang="en-US" i="1" dirty="0">
                <a:solidFill>
                  <a:schemeClr val="bg1"/>
                </a:solidFill>
              </a:rPr>
              <a:t>Resources</a:t>
            </a:r>
          </a:p>
        </p:txBody>
      </p:sp>
    </p:spTree>
    <p:extLst>
      <p:ext uri="{BB962C8B-B14F-4D97-AF65-F5344CB8AC3E}">
        <p14:creationId xmlns:p14="http://schemas.microsoft.com/office/powerpoint/2010/main" val="1386739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7354" y="1333095"/>
            <a:ext cx="8983722" cy="4502440"/>
          </a:xfrm>
        </p:spPr>
        <p:txBody>
          <a:bodyPr/>
          <a:lstStyle/>
          <a:p>
            <a:pPr>
              <a:spcBef>
                <a:spcPts val="600"/>
              </a:spcBef>
            </a:pPr>
            <a:r>
              <a:rPr lang="en-US" sz="2300" dirty="0"/>
              <a:t>WisDOT Highway Access Users Group (HAUG)</a:t>
            </a:r>
          </a:p>
          <a:p>
            <a:pPr>
              <a:spcBef>
                <a:spcPts val="600"/>
              </a:spcBef>
            </a:pPr>
            <a:r>
              <a:rPr lang="en-US" sz="2300" dirty="0"/>
              <a:t>WisDOT Highway Access Oversight Team</a:t>
            </a:r>
          </a:p>
          <a:p>
            <a:pPr>
              <a:spcBef>
                <a:spcPts val="600"/>
              </a:spcBef>
            </a:pPr>
            <a:r>
              <a:rPr lang="en-US" sz="2300" dirty="0"/>
              <a:t>WisDOT internal “tech talks”</a:t>
            </a:r>
          </a:p>
          <a:p>
            <a:pPr>
              <a:lnSpc>
                <a:spcPct val="90000"/>
              </a:lnSpc>
              <a:spcBef>
                <a:spcPts val="600"/>
              </a:spcBef>
            </a:pPr>
            <a:r>
              <a:rPr lang="en-US" sz="2300" dirty="0"/>
              <a:t>John Sobotik </a:t>
            </a:r>
          </a:p>
          <a:p>
            <a:pPr>
              <a:lnSpc>
                <a:spcPct val="90000"/>
              </a:lnSpc>
              <a:spcBef>
                <a:spcPts val="0"/>
              </a:spcBef>
            </a:pPr>
            <a:r>
              <a:rPr lang="en-US" sz="2300" dirty="0"/>
              <a:t>Drew Jelinski    Office of General Counsel</a:t>
            </a:r>
          </a:p>
          <a:p>
            <a:pPr>
              <a:lnSpc>
                <a:spcPct val="90000"/>
              </a:lnSpc>
              <a:spcBef>
                <a:spcPts val="0"/>
              </a:spcBef>
            </a:pPr>
            <a:r>
              <a:rPr lang="en-US" sz="2300" dirty="0"/>
              <a:t>Kathy Batha </a:t>
            </a:r>
          </a:p>
          <a:p>
            <a:pPr>
              <a:spcBef>
                <a:spcPts val="600"/>
              </a:spcBef>
            </a:pPr>
            <a:r>
              <a:rPr lang="en-US" sz="2300" dirty="0"/>
              <a:t>Tom Beekman, Planning Jedi Master</a:t>
            </a:r>
          </a:p>
          <a:p>
            <a:pPr>
              <a:spcBef>
                <a:spcPts val="600"/>
              </a:spcBef>
            </a:pPr>
            <a:r>
              <a:rPr lang="en-US" sz="2300" dirty="0"/>
              <a:t>Mike Roach, Statewide Access Engineer</a:t>
            </a:r>
          </a:p>
          <a:p>
            <a:pPr>
              <a:spcBef>
                <a:spcPts val="600"/>
              </a:spcBef>
            </a:pPr>
            <a:r>
              <a:rPr lang="en-US" sz="2300" dirty="0"/>
              <a:t>Steve Sydow, Statewide Access Coordinator</a:t>
            </a:r>
          </a:p>
          <a:p>
            <a:pPr>
              <a:spcBef>
                <a:spcPts val="600"/>
              </a:spcBef>
            </a:pPr>
            <a:r>
              <a:rPr lang="en-US" sz="2300" dirty="0"/>
              <a:t>Bob Fasick, State ROW Permits Engineer</a:t>
            </a:r>
          </a:p>
          <a:p>
            <a:pPr>
              <a:spcBef>
                <a:spcPts val="600"/>
              </a:spcBef>
            </a:pPr>
            <a:r>
              <a:rPr lang="en-US" sz="2300" dirty="0"/>
              <a:t>Region access management engineers and permit coordinators</a:t>
            </a:r>
          </a:p>
        </p:txBody>
      </p:sp>
      <p:sp>
        <p:nvSpPr>
          <p:cNvPr id="2" name="Title 1"/>
          <p:cNvSpPr>
            <a:spLocks noGrp="1"/>
          </p:cNvSpPr>
          <p:nvPr>
            <p:ph type="title"/>
          </p:nvPr>
        </p:nvSpPr>
        <p:spPr>
          <a:xfrm>
            <a:off x="667354" y="383790"/>
            <a:ext cx="6878852" cy="974244"/>
          </a:xfrm>
        </p:spPr>
        <p:txBody>
          <a:bodyPr>
            <a:normAutofit/>
          </a:bodyPr>
          <a:lstStyle/>
          <a:p>
            <a:r>
              <a:rPr lang="en-US" dirty="0"/>
              <a:t>Mentoring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2753" y="2212523"/>
            <a:ext cx="2381582" cy="2743583"/>
          </a:xfrm>
          <a:prstGeom prst="rect">
            <a:avLst/>
          </a:prstGeom>
        </p:spPr>
      </p:pic>
      <p:sp>
        <p:nvSpPr>
          <p:cNvPr id="9" name="Footer Placeholder 8"/>
          <p:cNvSpPr>
            <a:spLocks noGrp="1"/>
          </p:cNvSpPr>
          <p:nvPr>
            <p:ph type="ftr" sz="quarter" idx="3"/>
          </p:nvPr>
        </p:nvSpPr>
        <p:spPr/>
        <p:txBody>
          <a:bodyPr/>
          <a:lstStyle/>
          <a:p>
            <a:r>
              <a:rPr lang="en-US"/>
              <a:t>Module 8</a:t>
            </a:r>
            <a:endParaRPr lang="en-US" dirty="0"/>
          </a:p>
        </p:txBody>
      </p:sp>
      <p:sp>
        <p:nvSpPr>
          <p:cNvPr id="10" name="Slide Number Placeholder 9"/>
          <p:cNvSpPr>
            <a:spLocks noGrp="1"/>
          </p:cNvSpPr>
          <p:nvPr>
            <p:ph type="sldNum" sz="quarter" idx="4"/>
          </p:nvPr>
        </p:nvSpPr>
        <p:spPr/>
        <p:txBody>
          <a:bodyPr/>
          <a:lstStyle/>
          <a:p>
            <a:fld id="{F1CCEFD0-8137-4EF5-83E9-25839676964C}" type="slidenum">
              <a:rPr lang="en-US" smtClean="0"/>
              <a:pPr/>
              <a:t>14</a:t>
            </a:fld>
            <a:endParaRPr lang="en-US"/>
          </a:p>
        </p:txBody>
      </p:sp>
      <p:sp>
        <p:nvSpPr>
          <p:cNvPr id="8" name="TextBox 7"/>
          <p:cNvSpPr txBox="1"/>
          <p:nvPr/>
        </p:nvSpPr>
        <p:spPr>
          <a:xfrm>
            <a:off x="1179329" y="6075144"/>
            <a:ext cx="1712114" cy="646331"/>
          </a:xfrm>
          <a:prstGeom prst="rect">
            <a:avLst/>
          </a:prstGeom>
          <a:noFill/>
        </p:spPr>
        <p:txBody>
          <a:bodyPr wrap="square" rtlCol="0">
            <a:spAutoFit/>
          </a:bodyPr>
          <a:lstStyle/>
          <a:p>
            <a:r>
              <a:rPr lang="en-US" i="1" dirty="0">
                <a:solidFill>
                  <a:schemeClr val="bg1"/>
                </a:solidFill>
              </a:rPr>
              <a:t>References &amp;</a:t>
            </a:r>
          </a:p>
          <a:p>
            <a:r>
              <a:rPr lang="en-US" i="1" dirty="0">
                <a:solidFill>
                  <a:schemeClr val="bg1"/>
                </a:solidFill>
              </a:rPr>
              <a:t>Resources</a:t>
            </a:r>
          </a:p>
        </p:txBody>
      </p:sp>
      <p:sp>
        <p:nvSpPr>
          <p:cNvPr id="5" name="Right Brace 4">
            <a:extLst>
              <a:ext uri="{FF2B5EF4-FFF2-40B4-BE49-F238E27FC236}">
                <a16:creationId xmlns:a16="http://schemas.microsoft.com/office/drawing/2014/main" id="{FA3DFAB2-0582-424A-81DA-2E3241611589}"/>
              </a:ext>
            </a:extLst>
          </p:cNvPr>
          <p:cNvSpPr/>
          <p:nvPr/>
        </p:nvSpPr>
        <p:spPr>
          <a:xfrm>
            <a:off x="2866504" y="2693325"/>
            <a:ext cx="184266" cy="856211"/>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27561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259" y="1783016"/>
            <a:ext cx="5412650" cy="2710644"/>
          </a:xfrm>
        </p:spPr>
        <p:txBody>
          <a:bodyPr>
            <a:normAutofit fontScale="92500"/>
          </a:bodyPr>
          <a:lstStyle/>
          <a:p>
            <a:pPr>
              <a:spcBef>
                <a:spcPts val="1200"/>
              </a:spcBef>
            </a:pPr>
            <a:r>
              <a:rPr lang="en-US" dirty="0"/>
              <a:t>This module details various references and resources on the topic of access management</a:t>
            </a:r>
          </a:p>
          <a:p>
            <a:pPr lvl="1">
              <a:spcBef>
                <a:spcPts val="1200"/>
              </a:spcBef>
            </a:pPr>
            <a:r>
              <a:rPr lang="en-US" dirty="0"/>
              <a:t>Hyperlinks are also included</a:t>
            </a:r>
          </a:p>
          <a:p>
            <a:pPr>
              <a:spcBef>
                <a:spcPts val="1200"/>
              </a:spcBef>
            </a:pPr>
            <a:r>
              <a:rPr lang="en-US" dirty="0"/>
              <a:t>No formal presentation will be given or is necessary</a:t>
            </a:r>
          </a:p>
        </p:txBody>
      </p:sp>
      <p:sp>
        <p:nvSpPr>
          <p:cNvPr id="2" name="Title 1"/>
          <p:cNvSpPr>
            <a:spLocks noGrp="1"/>
          </p:cNvSpPr>
          <p:nvPr>
            <p:ph type="title"/>
          </p:nvPr>
        </p:nvSpPr>
        <p:spPr>
          <a:xfrm>
            <a:off x="406259" y="421569"/>
            <a:ext cx="10972800" cy="1143000"/>
          </a:xfrm>
        </p:spPr>
        <p:txBody>
          <a:bodyPr>
            <a:normAutofit/>
          </a:bodyPr>
          <a:lstStyle/>
          <a:p>
            <a:r>
              <a:rPr lang="en-US" dirty="0"/>
              <a:t>Module Outline</a:t>
            </a:r>
            <a:endParaRPr lang="en-US" sz="2200" dirty="0"/>
          </a:p>
        </p:txBody>
      </p:sp>
      <p:sp>
        <p:nvSpPr>
          <p:cNvPr id="9" name="TextBox 8"/>
          <p:cNvSpPr txBox="1"/>
          <p:nvPr/>
        </p:nvSpPr>
        <p:spPr>
          <a:xfrm>
            <a:off x="8517842" y="1676400"/>
            <a:ext cx="3284702" cy="2923877"/>
          </a:xfrm>
          <a:prstGeom prst="rect">
            <a:avLst/>
          </a:prstGeom>
          <a:ln cmpd="sng"/>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a:t>Modules:</a:t>
            </a:r>
            <a:endParaRPr lang="en-US" dirty="0"/>
          </a:p>
          <a:p>
            <a:pPr marL="285750" indent="-285750">
              <a:buFont typeface="Wingdings 3" panose="05040102010807070707" pitchFamily="18" charset="2"/>
              <a:buChar char=""/>
            </a:pPr>
            <a:r>
              <a:rPr lang="en-US" sz="1600" b="1" dirty="0">
                <a:solidFill>
                  <a:schemeClr val="bg1">
                    <a:lumMod val="50000"/>
                  </a:schemeClr>
                </a:solidFill>
              </a:rPr>
              <a:t>Summary of Principles and Practices</a:t>
            </a:r>
          </a:p>
          <a:p>
            <a:pPr marL="285750" indent="-285750">
              <a:buFont typeface="Wingdings 3" panose="05040102010807070707" pitchFamily="18" charset="2"/>
              <a:buChar char=""/>
            </a:pPr>
            <a:r>
              <a:rPr lang="en-US" sz="1600" b="1" dirty="0">
                <a:solidFill>
                  <a:schemeClr val="bg1">
                    <a:lumMod val="50000"/>
                  </a:schemeClr>
                </a:solidFill>
              </a:rPr>
              <a:t>Introduction to Legal Foundations</a:t>
            </a:r>
          </a:p>
          <a:p>
            <a:pPr marL="285750" indent="-285750">
              <a:buFont typeface="Wingdings 3" panose="05040102010807070707" pitchFamily="18" charset="2"/>
              <a:buChar char=""/>
            </a:pPr>
            <a:r>
              <a:rPr lang="en-US" sz="1600" b="1" dirty="0">
                <a:solidFill>
                  <a:schemeClr val="bg1">
                    <a:lumMod val="50000"/>
                  </a:schemeClr>
                </a:solidFill>
              </a:rPr>
              <a:t>Access Standards</a:t>
            </a:r>
          </a:p>
          <a:p>
            <a:pPr marL="285750" indent="-285750">
              <a:buFont typeface="Wingdings 3" panose="05040102010807070707" pitchFamily="18" charset="2"/>
              <a:buChar char=""/>
            </a:pPr>
            <a:r>
              <a:rPr lang="en-US" sz="1600" b="1" dirty="0">
                <a:solidFill>
                  <a:schemeClr val="bg1">
                    <a:lumMod val="50000"/>
                  </a:schemeClr>
                </a:solidFill>
              </a:rPr>
              <a:t>Planning</a:t>
            </a:r>
          </a:p>
          <a:p>
            <a:pPr marL="285750" indent="-285750">
              <a:buFont typeface="Wingdings 3" panose="05040102010807070707" pitchFamily="18" charset="2"/>
              <a:buChar char=""/>
            </a:pPr>
            <a:r>
              <a:rPr lang="en-US" sz="1600" b="1" dirty="0">
                <a:solidFill>
                  <a:schemeClr val="accent6">
                    <a:lumMod val="50000"/>
                  </a:schemeClr>
                </a:solidFill>
              </a:rPr>
              <a:t>Identifying Access Controls</a:t>
            </a:r>
          </a:p>
          <a:p>
            <a:pPr marL="285750" indent="-285750">
              <a:buFont typeface="Wingdings 3" panose="05040102010807070707" pitchFamily="18" charset="2"/>
              <a:buChar char=""/>
            </a:pPr>
            <a:r>
              <a:rPr lang="en-US" sz="1600" b="1" dirty="0">
                <a:solidFill>
                  <a:schemeClr val="bg1">
                    <a:lumMod val="50000"/>
                  </a:schemeClr>
                </a:solidFill>
              </a:rPr>
              <a:t>STH Connection Permits</a:t>
            </a:r>
          </a:p>
          <a:p>
            <a:pPr marL="285750" indent="-285750">
              <a:buFont typeface="Wingdings 3" panose="05040102010807070707" pitchFamily="18" charset="2"/>
              <a:buChar char=""/>
            </a:pPr>
            <a:r>
              <a:rPr lang="en-US" sz="1600" b="1" dirty="0">
                <a:solidFill>
                  <a:schemeClr val="bg1">
                    <a:lumMod val="50000"/>
                  </a:schemeClr>
                </a:solidFill>
              </a:rPr>
              <a:t>Special Topics</a:t>
            </a:r>
          </a:p>
          <a:p>
            <a:pPr marL="285750" indent="-285750">
              <a:buFont typeface="Wingdings 3" panose="05040102010807070707" pitchFamily="18" charset="2"/>
              <a:buChar char=""/>
            </a:pPr>
            <a:r>
              <a:rPr lang="en-US" sz="1600" b="1" dirty="0">
                <a:solidFill>
                  <a:srgbClr val="FF0000"/>
                </a:solidFill>
              </a:rPr>
              <a:t>(8) References &amp; Resources</a:t>
            </a:r>
          </a:p>
        </p:txBody>
      </p:sp>
      <p:sp>
        <p:nvSpPr>
          <p:cNvPr id="10" name="Right Arrow 9"/>
          <p:cNvSpPr/>
          <p:nvPr/>
        </p:nvSpPr>
        <p:spPr>
          <a:xfrm>
            <a:off x="7778609" y="4209221"/>
            <a:ext cx="588340" cy="44093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4"/>
          </p:nvPr>
        </p:nvSpPr>
        <p:spPr/>
        <p:txBody>
          <a:bodyPr/>
          <a:lstStyle/>
          <a:p>
            <a:fld id="{C285075F-4D0D-0F40-B6CF-EC6AC229A79E}" type="slidenum">
              <a:rPr lang="en-US" smtClean="0">
                <a:solidFill>
                  <a:prstClr val="white"/>
                </a:solidFill>
              </a:rPr>
              <a:pPr/>
              <a:t>2</a:t>
            </a:fld>
            <a:endParaRPr lang="en-US" dirty="0">
              <a:solidFill>
                <a:prstClr val="white"/>
              </a:solidFill>
            </a:endParaRPr>
          </a:p>
        </p:txBody>
      </p:sp>
      <p:sp>
        <p:nvSpPr>
          <p:cNvPr id="12" name="Footer Placeholder 4"/>
          <p:cNvSpPr>
            <a:spLocks noGrp="1"/>
          </p:cNvSpPr>
          <p:nvPr>
            <p:ph type="ftr" sz="quarter" idx="3"/>
          </p:nvPr>
        </p:nvSpPr>
        <p:spPr>
          <a:xfrm>
            <a:off x="4038600" y="6356350"/>
            <a:ext cx="4114800" cy="365125"/>
          </a:xfrm>
        </p:spPr>
        <p:txBody>
          <a:bodyPr/>
          <a:lstStyle/>
          <a:p>
            <a:r>
              <a:rPr lang="en-US" dirty="0"/>
              <a:t>Module 8</a:t>
            </a:r>
          </a:p>
        </p:txBody>
      </p:sp>
      <p:sp>
        <p:nvSpPr>
          <p:cNvPr id="13" name="TextBox 12"/>
          <p:cNvSpPr txBox="1"/>
          <p:nvPr/>
        </p:nvSpPr>
        <p:spPr>
          <a:xfrm>
            <a:off x="1179329" y="6075144"/>
            <a:ext cx="1712114" cy="646331"/>
          </a:xfrm>
          <a:prstGeom prst="rect">
            <a:avLst/>
          </a:prstGeom>
          <a:noFill/>
        </p:spPr>
        <p:txBody>
          <a:bodyPr wrap="square" rtlCol="0">
            <a:spAutoFit/>
          </a:bodyPr>
          <a:lstStyle/>
          <a:p>
            <a:r>
              <a:rPr lang="en-US" i="1" dirty="0">
                <a:solidFill>
                  <a:schemeClr val="bg1"/>
                </a:solidFill>
              </a:rPr>
              <a:t>References &amp;</a:t>
            </a:r>
          </a:p>
          <a:p>
            <a:r>
              <a:rPr lang="en-US" i="1" dirty="0">
                <a:solidFill>
                  <a:schemeClr val="bg1"/>
                </a:solidFill>
              </a:rPr>
              <a:t>Resources</a:t>
            </a:r>
          </a:p>
        </p:txBody>
      </p:sp>
    </p:spTree>
    <p:extLst>
      <p:ext uri="{BB962C8B-B14F-4D97-AF65-F5344CB8AC3E}">
        <p14:creationId xmlns:p14="http://schemas.microsoft.com/office/powerpoint/2010/main" val="1023791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spect="1" noChangeArrowheads="1"/>
          </p:cNvSpPr>
          <p:nvPr>
            <p:ph idx="1"/>
          </p:nvPr>
        </p:nvSpPr>
        <p:spPr>
          <a:xfrm>
            <a:off x="302033" y="1765085"/>
            <a:ext cx="6098774" cy="3704690"/>
          </a:xfrm>
        </p:spPr>
        <p:txBody>
          <a:bodyPr/>
          <a:lstStyle/>
          <a:p>
            <a:r>
              <a:rPr lang="en-US" altLang="en-US" dirty="0"/>
              <a:t>Facilities Development Manual</a:t>
            </a:r>
          </a:p>
          <a:p>
            <a:pPr>
              <a:spcBef>
                <a:spcPts val="600"/>
              </a:spcBef>
            </a:pPr>
            <a:r>
              <a:rPr lang="en-US" altLang="en-US" dirty="0"/>
              <a:t>Real Estate Program Manual</a:t>
            </a:r>
          </a:p>
          <a:p>
            <a:pPr>
              <a:spcBef>
                <a:spcPts val="600"/>
              </a:spcBef>
            </a:pPr>
            <a:r>
              <a:rPr lang="en-US" altLang="en-US" dirty="0"/>
              <a:t>Construction and Materials Manual</a:t>
            </a:r>
          </a:p>
          <a:p>
            <a:pPr>
              <a:spcBef>
                <a:spcPts val="600"/>
              </a:spcBef>
            </a:pPr>
            <a:r>
              <a:rPr lang="en-US" altLang="en-US" dirty="0"/>
              <a:t>Highway Maintenance Manual</a:t>
            </a:r>
          </a:p>
          <a:p>
            <a:pPr>
              <a:spcBef>
                <a:spcPts val="600"/>
              </a:spcBef>
            </a:pPr>
            <a:r>
              <a:rPr lang="en-US" altLang="en-US" dirty="0"/>
              <a:t>Access Management DOTNET Site</a:t>
            </a:r>
          </a:p>
          <a:p>
            <a:pPr>
              <a:spcBef>
                <a:spcPts val="600"/>
              </a:spcBef>
            </a:pPr>
            <a:r>
              <a:rPr lang="en-US" altLang="en-US" dirty="0"/>
              <a:t>TRB Access Management Manual</a:t>
            </a:r>
          </a:p>
          <a:p>
            <a:pPr>
              <a:spcBef>
                <a:spcPts val="600"/>
              </a:spcBef>
            </a:pPr>
            <a:r>
              <a:rPr lang="en-US" altLang="en-US" dirty="0"/>
              <a:t>Additional WisDOT Resources</a:t>
            </a:r>
          </a:p>
          <a:p>
            <a:pPr>
              <a:spcBef>
                <a:spcPts val="600"/>
              </a:spcBef>
            </a:pPr>
            <a:endParaRPr lang="en-US" altLang="en-US" dirty="0"/>
          </a:p>
        </p:txBody>
      </p:sp>
      <p:sp>
        <p:nvSpPr>
          <p:cNvPr id="154626" name="Rectangle 2"/>
          <p:cNvSpPr>
            <a:spLocks noGrp="1" noChangeArrowheads="1"/>
          </p:cNvSpPr>
          <p:nvPr>
            <p:ph type="title"/>
          </p:nvPr>
        </p:nvSpPr>
        <p:spPr>
          <a:xfrm>
            <a:off x="609600" y="454479"/>
            <a:ext cx="10972800" cy="1143000"/>
          </a:xfrm>
        </p:spPr>
        <p:txBody>
          <a:bodyPr>
            <a:normAutofit/>
          </a:bodyPr>
          <a:lstStyle/>
          <a:p>
            <a:pPr algn="ctr"/>
            <a:r>
              <a:rPr lang="en-US" altLang="en-US" dirty="0"/>
              <a:t>References &amp; Resources – Outline</a:t>
            </a:r>
          </a:p>
        </p:txBody>
      </p:sp>
      <p:sp>
        <p:nvSpPr>
          <p:cNvPr id="10" name="Rectangle 3"/>
          <p:cNvSpPr txBox="1">
            <a:spLocks noChangeAspect="1" noChangeArrowheads="1"/>
          </p:cNvSpPr>
          <p:nvPr/>
        </p:nvSpPr>
        <p:spPr bwMode="auto">
          <a:xfrm>
            <a:off x="6259485" y="1765085"/>
            <a:ext cx="5627717" cy="26572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spcBef>
                <a:spcPts val="600"/>
              </a:spcBef>
            </a:pPr>
            <a:r>
              <a:rPr lang="en-US" altLang="en-US" dirty="0"/>
              <a:t>Educational and outreach needs</a:t>
            </a:r>
          </a:p>
          <a:p>
            <a:pPr>
              <a:spcBef>
                <a:spcPts val="600"/>
              </a:spcBef>
            </a:pPr>
            <a:r>
              <a:rPr lang="en-US" altLang="en-US" dirty="0"/>
              <a:t>Mentoring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8792" y="2934394"/>
            <a:ext cx="5160590" cy="2864128"/>
          </a:xfrm>
          <a:prstGeom prst="rect">
            <a:avLst/>
          </a:prstGeom>
        </p:spPr>
      </p:pic>
      <p:sp>
        <p:nvSpPr>
          <p:cNvPr id="5" name="Footer Placeholder 4"/>
          <p:cNvSpPr>
            <a:spLocks noGrp="1"/>
          </p:cNvSpPr>
          <p:nvPr>
            <p:ph type="ftr" sz="quarter" idx="3"/>
          </p:nvPr>
        </p:nvSpPr>
        <p:spPr/>
        <p:txBody>
          <a:bodyPr/>
          <a:lstStyle/>
          <a:p>
            <a:r>
              <a:rPr lang="en-US" dirty="0"/>
              <a:t>Module 8</a:t>
            </a:r>
          </a:p>
        </p:txBody>
      </p:sp>
      <p:sp>
        <p:nvSpPr>
          <p:cNvPr id="6" name="Slide Number Placeholder 5"/>
          <p:cNvSpPr>
            <a:spLocks noGrp="1"/>
          </p:cNvSpPr>
          <p:nvPr>
            <p:ph type="sldNum" sz="quarter" idx="4"/>
          </p:nvPr>
        </p:nvSpPr>
        <p:spPr/>
        <p:txBody>
          <a:bodyPr/>
          <a:lstStyle/>
          <a:p>
            <a:fld id="{F1CCEFD0-8137-4EF5-83E9-25839676964C}" type="slidenum">
              <a:rPr lang="en-US" smtClean="0"/>
              <a:pPr/>
              <a:t>3</a:t>
            </a:fld>
            <a:endParaRPr lang="en-US"/>
          </a:p>
        </p:txBody>
      </p:sp>
      <p:sp>
        <p:nvSpPr>
          <p:cNvPr id="9" name="TextBox 8"/>
          <p:cNvSpPr txBox="1"/>
          <p:nvPr/>
        </p:nvSpPr>
        <p:spPr>
          <a:xfrm>
            <a:off x="1179329" y="6075144"/>
            <a:ext cx="1712114" cy="646331"/>
          </a:xfrm>
          <a:prstGeom prst="rect">
            <a:avLst/>
          </a:prstGeom>
          <a:noFill/>
        </p:spPr>
        <p:txBody>
          <a:bodyPr wrap="square" rtlCol="0">
            <a:spAutoFit/>
          </a:bodyPr>
          <a:lstStyle/>
          <a:p>
            <a:r>
              <a:rPr lang="en-US" i="1" dirty="0">
                <a:solidFill>
                  <a:schemeClr val="bg1"/>
                </a:solidFill>
              </a:rPr>
              <a:t>References &amp;</a:t>
            </a:r>
          </a:p>
          <a:p>
            <a:r>
              <a:rPr lang="en-US" i="1" dirty="0">
                <a:solidFill>
                  <a:schemeClr val="bg1"/>
                </a:solidFill>
              </a:rPr>
              <a:t>Resources</a:t>
            </a:r>
          </a:p>
        </p:txBody>
      </p:sp>
    </p:spTree>
    <p:extLst>
      <p:ext uri="{BB962C8B-B14F-4D97-AF65-F5344CB8AC3E}">
        <p14:creationId xmlns:p14="http://schemas.microsoft.com/office/powerpoint/2010/main" val="2117241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417" y="2259784"/>
            <a:ext cx="5222896" cy="3409495"/>
          </a:xfrm>
        </p:spPr>
        <p:txBody>
          <a:bodyPr>
            <a:noAutofit/>
          </a:bodyPr>
          <a:lstStyle/>
          <a:p>
            <a:pPr>
              <a:spcAft>
                <a:spcPts val="600"/>
              </a:spcAft>
            </a:pPr>
            <a:r>
              <a:rPr lang="en-US" altLang="en-US" sz="2800" dirty="0"/>
              <a:t>Provides policy, procedural requirements, and guidance on WisDOT highway and street design process</a:t>
            </a:r>
          </a:p>
          <a:p>
            <a:pPr>
              <a:spcBef>
                <a:spcPts val="1800"/>
              </a:spcBef>
              <a:spcAft>
                <a:spcPts val="0"/>
              </a:spcAft>
            </a:pPr>
            <a:r>
              <a:rPr lang="en-US" sz="2800" dirty="0"/>
              <a:t>Chapter 4 – Planning </a:t>
            </a:r>
          </a:p>
          <a:p>
            <a:pPr>
              <a:spcBef>
                <a:spcPts val="1800"/>
              </a:spcBef>
              <a:spcAft>
                <a:spcPts val="0"/>
              </a:spcAft>
            </a:pPr>
            <a:r>
              <a:rPr lang="en-US" sz="2800" dirty="0"/>
              <a:t>Chapter 7 – Access Control</a:t>
            </a:r>
          </a:p>
        </p:txBody>
      </p:sp>
      <p:sp>
        <p:nvSpPr>
          <p:cNvPr id="3" name="Title 2"/>
          <p:cNvSpPr>
            <a:spLocks noGrp="1"/>
          </p:cNvSpPr>
          <p:nvPr>
            <p:ph type="title"/>
          </p:nvPr>
        </p:nvSpPr>
        <p:spPr>
          <a:xfrm>
            <a:off x="500416" y="291416"/>
            <a:ext cx="4957599" cy="1770140"/>
          </a:xfrm>
        </p:spPr>
        <p:txBody>
          <a:bodyPr>
            <a:noAutofit/>
          </a:bodyPr>
          <a:lstStyle/>
          <a:p>
            <a:r>
              <a:rPr lang="en-US" sz="3500" dirty="0"/>
              <a:t>Facilities</a:t>
            </a:r>
            <a:br>
              <a:rPr lang="en-US" sz="3500" dirty="0"/>
            </a:br>
            <a:r>
              <a:rPr lang="en-US" sz="3500" dirty="0"/>
              <a:t>    Development</a:t>
            </a:r>
            <a:br>
              <a:rPr lang="en-US" sz="3500" dirty="0"/>
            </a:br>
            <a:r>
              <a:rPr lang="en-US" sz="3500" dirty="0"/>
              <a:t>         Manual</a:t>
            </a:r>
          </a:p>
        </p:txBody>
      </p:sp>
      <p:sp>
        <p:nvSpPr>
          <p:cNvPr id="9" name="Content Placeholder 1"/>
          <p:cNvSpPr txBox="1">
            <a:spLocks/>
          </p:cNvSpPr>
          <p:nvPr/>
        </p:nvSpPr>
        <p:spPr bwMode="auto">
          <a:xfrm>
            <a:off x="5723313" y="431420"/>
            <a:ext cx="6109853" cy="55454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spcAft>
                <a:spcPts val="600"/>
              </a:spcAft>
            </a:pPr>
            <a:r>
              <a:rPr lang="en-US" sz="2800" dirty="0"/>
              <a:t>Chapter 11 – Design</a:t>
            </a:r>
          </a:p>
          <a:p>
            <a:pPr lvl="1" defTabSz="773113">
              <a:tabLst>
                <a:tab pos="1600200" algn="l"/>
              </a:tabLst>
            </a:pPr>
            <a:r>
              <a:rPr lang="en-US" sz="2400" dirty="0">
                <a:hlinkClick r:id="rId3"/>
              </a:rPr>
              <a:t>11-05</a:t>
            </a:r>
            <a:r>
              <a:rPr lang="en-US" sz="2400" dirty="0"/>
              <a:t>	General Design Considerations</a:t>
            </a:r>
          </a:p>
          <a:p>
            <a:pPr marL="969264" lvl="2" indent="-283464">
              <a:spcBef>
                <a:spcPts val="0"/>
              </a:spcBef>
              <a:tabLst>
                <a:tab pos="1371600" algn="l"/>
              </a:tabLst>
            </a:pPr>
            <a:r>
              <a:rPr lang="en-US" sz="2000" dirty="0"/>
              <a:t>11-5-5…Access Spacing</a:t>
            </a:r>
          </a:p>
          <a:p>
            <a:pPr lvl="1" defTabSz="773113">
              <a:spcBef>
                <a:spcPts val="900"/>
              </a:spcBef>
              <a:tabLst>
                <a:tab pos="1600200" algn="l"/>
              </a:tabLst>
            </a:pPr>
            <a:r>
              <a:rPr lang="en-US" sz="2400" dirty="0">
                <a:hlinkClick r:id="rId4"/>
              </a:rPr>
              <a:t>11-10</a:t>
            </a:r>
            <a:r>
              <a:rPr lang="en-US" sz="2400" dirty="0"/>
              <a:t>	Design Controls</a:t>
            </a:r>
          </a:p>
          <a:p>
            <a:pPr marL="969264" lvl="2" indent="-283464">
              <a:spcBef>
                <a:spcPts val="0"/>
              </a:spcBef>
              <a:tabLst>
                <a:tab pos="1371600" algn="l"/>
              </a:tabLst>
            </a:pPr>
            <a:r>
              <a:rPr lang="en-US" sz="2000" dirty="0"/>
              <a:t>11-10-5…Vision Corners</a:t>
            </a:r>
          </a:p>
          <a:p>
            <a:pPr lvl="1">
              <a:spcBef>
                <a:spcPts val="900"/>
              </a:spcBef>
              <a:tabLst>
                <a:tab pos="1600200" algn="l"/>
              </a:tabLst>
            </a:pPr>
            <a:r>
              <a:rPr lang="en-US" sz="2400" dirty="0">
                <a:hlinkClick r:id="rId5"/>
              </a:rPr>
              <a:t>11-15</a:t>
            </a:r>
            <a:r>
              <a:rPr lang="en-US" sz="2400" dirty="0"/>
              <a:t>	Cross-section Elements for 	Rural Highways and Freeways</a:t>
            </a:r>
          </a:p>
          <a:p>
            <a:pPr marL="969264" lvl="2" indent="-283464">
              <a:spcBef>
                <a:spcPts val="0"/>
              </a:spcBef>
              <a:tabLst>
                <a:tab pos="1371600" algn="l"/>
              </a:tabLst>
            </a:pPr>
            <a:r>
              <a:rPr lang="en-US" sz="2000" dirty="0"/>
              <a:t>11-15-1…Rural Driveway Design</a:t>
            </a:r>
          </a:p>
          <a:p>
            <a:pPr marL="621792" lvl="1" defTabSz="685800">
              <a:spcBef>
                <a:spcPts val="900"/>
              </a:spcBef>
              <a:buClr>
                <a:srgbClr val="FF0000"/>
              </a:buClr>
              <a:tabLst>
                <a:tab pos="1600200" algn="l"/>
              </a:tabLst>
            </a:pPr>
            <a:r>
              <a:rPr lang="en-US" sz="2400" dirty="0">
                <a:hlinkClick r:id="rId6"/>
              </a:rPr>
              <a:t>11-20</a:t>
            </a:r>
            <a:r>
              <a:rPr lang="en-US" sz="2400" dirty="0"/>
              <a:t>	Cross-section Elements for</a:t>
            </a:r>
            <a:br>
              <a:rPr lang="en-US" sz="2400" dirty="0"/>
            </a:br>
            <a:r>
              <a:rPr lang="en-US" sz="2400" dirty="0"/>
              <a:t>	Urban Highways</a:t>
            </a:r>
          </a:p>
          <a:p>
            <a:pPr marL="966787" lvl="3" indent="-285750">
              <a:spcBef>
                <a:spcPts val="0"/>
              </a:spcBef>
              <a:buClr>
                <a:srgbClr val="FF0000"/>
              </a:buClr>
              <a:buFont typeface="Arial" panose="020B0604020202020204" pitchFamily="34" charset="0"/>
              <a:buChar char="•"/>
              <a:tabLst>
                <a:tab pos="1371600" algn="l"/>
              </a:tabLst>
            </a:pPr>
            <a:r>
              <a:rPr lang="en-US" sz="2000" dirty="0"/>
              <a:t>11-20-10…Urban Driveway Designs</a:t>
            </a:r>
          </a:p>
          <a:p>
            <a:pPr marL="621792" lvl="1">
              <a:spcBef>
                <a:spcPts val="900"/>
              </a:spcBef>
              <a:buClr>
                <a:srgbClr val="FF0000"/>
              </a:buClr>
              <a:tabLst>
                <a:tab pos="1600200" algn="l"/>
              </a:tabLst>
            </a:pPr>
            <a:r>
              <a:rPr lang="en-US" sz="2400" dirty="0">
                <a:hlinkClick r:id="rId7"/>
              </a:rPr>
              <a:t>11-25</a:t>
            </a:r>
            <a:r>
              <a:rPr lang="en-US" sz="2400" dirty="0"/>
              <a:t>	Intersections at Grade </a:t>
            </a:r>
          </a:p>
          <a:p>
            <a:pPr marL="621792" lvl="1">
              <a:spcBef>
                <a:spcPts val="900"/>
              </a:spcBef>
              <a:buClr>
                <a:srgbClr val="FF0000"/>
              </a:buClr>
              <a:tabLst>
                <a:tab pos="1600200" algn="l"/>
              </a:tabLst>
            </a:pPr>
            <a:r>
              <a:rPr lang="en-US" sz="2400" dirty="0">
                <a:hlinkClick r:id="rId8"/>
              </a:rPr>
              <a:t>11-26</a:t>
            </a:r>
            <a:r>
              <a:rPr lang="en-US" sz="2400" dirty="0"/>
              <a:t>	Roundabouts</a:t>
            </a:r>
          </a:p>
          <a:p>
            <a:pPr lvl="1"/>
            <a:endParaRPr lang="en-US" sz="2000" dirty="0"/>
          </a:p>
          <a:p>
            <a:pPr lvl="1">
              <a:spcAft>
                <a:spcPts val="600"/>
              </a:spcAft>
            </a:pPr>
            <a:endParaRPr lang="en-US" sz="2000" dirty="0"/>
          </a:p>
        </p:txBody>
      </p:sp>
      <p:sp>
        <p:nvSpPr>
          <p:cNvPr id="8" name="Footer Placeholder 7"/>
          <p:cNvSpPr>
            <a:spLocks noGrp="1"/>
          </p:cNvSpPr>
          <p:nvPr>
            <p:ph type="ftr" sz="quarter" idx="3"/>
          </p:nvPr>
        </p:nvSpPr>
        <p:spPr/>
        <p:txBody>
          <a:bodyPr/>
          <a:lstStyle/>
          <a:p>
            <a:r>
              <a:rPr lang="en-US"/>
              <a:t>Module 8</a:t>
            </a:r>
            <a:endParaRPr lang="en-US" dirty="0"/>
          </a:p>
        </p:txBody>
      </p:sp>
      <p:sp>
        <p:nvSpPr>
          <p:cNvPr id="10" name="Slide Number Placeholder 9"/>
          <p:cNvSpPr>
            <a:spLocks noGrp="1"/>
          </p:cNvSpPr>
          <p:nvPr>
            <p:ph type="sldNum" sz="quarter" idx="4"/>
          </p:nvPr>
        </p:nvSpPr>
        <p:spPr/>
        <p:txBody>
          <a:bodyPr/>
          <a:lstStyle/>
          <a:p>
            <a:fld id="{F1CCEFD0-8137-4EF5-83E9-25839676964C}" type="slidenum">
              <a:rPr lang="en-US" smtClean="0"/>
              <a:pPr/>
              <a:t>4</a:t>
            </a:fld>
            <a:endParaRPr lang="en-US"/>
          </a:p>
        </p:txBody>
      </p:sp>
      <p:sp>
        <p:nvSpPr>
          <p:cNvPr id="11" name="TextBox 10"/>
          <p:cNvSpPr txBox="1"/>
          <p:nvPr/>
        </p:nvSpPr>
        <p:spPr>
          <a:xfrm>
            <a:off x="1179329" y="6075144"/>
            <a:ext cx="1712114" cy="646331"/>
          </a:xfrm>
          <a:prstGeom prst="rect">
            <a:avLst/>
          </a:prstGeom>
          <a:noFill/>
        </p:spPr>
        <p:txBody>
          <a:bodyPr wrap="square" rtlCol="0">
            <a:spAutoFit/>
          </a:bodyPr>
          <a:lstStyle/>
          <a:p>
            <a:r>
              <a:rPr lang="en-US" i="1" dirty="0">
                <a:solidFill>
                  <a:schemeClr val="bg1"/>
                </a:solidFill>
              </a:rPr>
              <a:t>References &amp;</a:t>
            </a:r>
          </a:p>
          <a:p>
            <a:r>
              <a:rPr lang="en-US" i="1" dirty="0">
                <a:solidFill>
                  <a:schemeClr val="bg1"/>
                </a:solidFill>
              </a:rPr>
              <a:t>Resources</a:t>
            </a:r>
          </a:p>
        </p:txBody>
      </p:sp>
    </p:spTree>
    <p:extLst>
      <p:ext uri="{BB962C8B-B14F-4D97-AF65-F5344CB8AC3E}">
        <p14:creationId xmlns:p14="http://schemas.microsoft.com/office/powerpoint/2010/main" val="1682142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Grp="1" noChangeAspect="1" noChangeArrowheads="1"/>
          </p:cNvSpPr>
          <p:nvPr>
            <p:ph idx="1"/>
          </p:nvPr>
        </p:nvSpPr>
        <p:spPr/>
        <p:txBody>
          <a:bodyPr/>
          <a:lstStyle/>
          <a:p>
            <a:pPr>
              <a:spcAft>
                <a:spcPct val="35000"/>
              </a:spcAft>
            </a:pPr>
            <a:r>
              <a:rPr lang="en-US" altLang="en-US" sz="2900" dirty="0"/>
              <a:t>Valuing or appraising access rights</a:t>
            </a:r>
          </a:p>
          <a:p>
            <a:pPr lvl="1">
              <a:spcAft>
                <a:spcPct val="35000"/>
              </a:spcAft>
              <a:tabLst>
                <a:tab pos="1604963" algn="l"/>
              </a:tabLst>
            </a:pPr>
            <a:r>
              <a:rPr lang="en-US" altLang="en-US" sz="2500" dirty="0">
                <a:hlinkClick r:id="rId3"/>
              </a:rPr>
              <a:t>2.7.2</a:t>
            </a:r>
            <a:r>
              <a:rPr lang="en-US" altLang="en-US" sz="2500" dirty="0"/>
              <a:t>	Appraisal / Special Improvements / Driveways</a:t>
            </a:r>
          </a:p>
          <a:p>
            <a:pPr lvl="1">
              <a:spcAft>
                <a:spcPct val="35000"/>
              </a:spcAft>
              <a:tabLst>
                <a:tab pos="1604963" algn="l"/>
              </a:tabLst>
            </a:pPr>
            <a:r>
              <a:rPr lang="en-US" altLang="en-US" sz="2500" dirty="0">
                <a:hlinkClick r:id="rId4"/>
              </a:rPr>
              <a:t>2.8.4</a:t>
            </a:r>
            <a:r>
              <a:rPr lang="en-US" altLang="en-US" sz="2500" dirty="0"/>
              <a:t>	Appraisal / Common Appraisal Problems /  Access Rights</a:t>
            </a:r>
          </a:p>
        </p:txBody>
      </p:sp>
      <p:sp>
        <p:nvSpPr>
          <p:cNvPr id="174082" name="Rectangle 2"/>
          <p:cNvSpPr>
            <a:spLocks noGrp="1" noChangeArrowheads="1"/>
          </p:cNvSpPr>
          <p:nvPr>
            <p:ph type="title"/>
          </p:nvPr>
        </p:nvSpPr>
        <p:spPr/>
        <p:txBody>
          <a:bodyPr>
            <a:normAutofit/>
          </a:bodyPr>
          <a:lstStyle/>
          <a:p>
            <a:r>
              <a:rPr lang="en-US" altLang="en-US" dirty="0"/>
              <a:t>Real Estate Program Manual</a:t>
            </a:r>
          </a:p>
        </p:txBody>
      </p:sp>
      <p:sp>
        <p:nvSpPr>
          <p:cNvPr id="4" name="Footer Placeholder 3"/>
          <p:cNvSpPr>
            <a:spLocks noGrp="1"/>
          </p:cNvSpPr>
          <p:nvPr>
            <p:ph type="ftr" sz="quarter" idx="3"/>
          </p:nvPr>
        </p:nvSpPr>
        <p:spPr/>
        <p:txBody>
          <a:bodyPr/>
          <a:lstStyle/>
          <a:p>
            <a:r>
              <a:rPr lang="en-US"/>
              <a:t>Module 8</a:t>
            </a:r>
            <a:endParaRPr lang="en-US" dirty="0"/>
          </a:p>
        </p:txBody>
      </p:sp>
      <p:sp>
        <p:nvSpPr>
          <p:cNvPr id="7" name="Slide Number Placeholder 6"/>
          <p:cNvSpPr>
            <a:spLocks noGrp="1"/>
          </p:cNvSpPr>
          <p:nvPr>
            <p:ph type="sldNum" sz="quarter" idx="4"/>
          </p:nvPr>
        </p:nvSpPr>
        <p:spPr/>
        <p:txBody>
          <a:bodyPr/>
          <a:lstStyle/>
          <a:p>
            <a:fld id="{F1CCEFD0-8137-4EF5-83E9-25839676964C}" type="slidenum">
              <a:rPr lang="en-US" smtClean="0"/>
              <a:pPr/>
              <a:t>5</a:t>
            </a:fld>
            <a:endParaRPr lang="en-US"/>
          </a:p>
        </p:txBody>
      </p:sp>
      <p:sp>
        <p:nvSpPr>
          <p:cNvPr id="8" name="TextBox 7"/>
          <p:cNvSpPr txBox="1"/>
          <p:nvPr/>
        </p:nvSpPr>
        <p:spPr>
          <a:xfrm>
            <a:off x="1179329" y="6075144"/>
            <a:ext cx="1712114" cy="646331"/>
          </a:xfrm>
          <a:prstGeom prst="rect">
            <a:avLst/>
          </a:prstGeom>
          <a:noFill/>
        </p:spPr>
        <p:txBody>
          <a:bodyPr wrap="square" rtlCol="0">
            <a:spAutoFit/>
          </a:bodyPr>
          <a:lstStyle/>
          <a:p>
            <a:r>
              <a:rPr lang="en-US" i="1" dirty="0">
                <a:solidFill>
                  <a:schemeClr val="bg1"/>
                </a:solidFill>
              </a:rPr>
              <a:t>References &amp;</a:t>
            </a:r>
          </a:p>
          <a:p>
            <a:r>
              <a:rPr lang="en-US" i="1" dirty="0">
                <a:solidFill>
                  <a:schemeClr val="bg1"/>
                </a:solidFill>
              </a:rPr>
              <a:t>Resources</a:t>
            </a:r>
          </a:p>
        </p:txBody>
      </p:sp>
    </p:spTree>
    <p:extLst>
      <p:ext uri="{BB962C8B-B14F-4D97-AF65-F5344CB8AC3E}">
        <p14:creationId xmlns:p14="http://schemas.microsoft.com/office/powerpoint/2010/main" val="3131949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spect="1" noChangeArrowheads="1"/>
          </p:cNvSpPr>
          <p:nvPr>
            <p:ph idx="1"/>
          </p:nvPr>
        </p:nvSpPr>
        <p:spPr>
          <a:xfrm>
            <a:off x="609599" y="1676399"/>
            <a:ext cx="9249295" cy="3909753"/>
          </a:xfrm>
        </p:spPr>
        <p:txBody>
          <a:bodyPr/>
          <a:lstStyle/>
          <a:p>
            <a:pPr>
              <a:lnSpc>
                <a:spcPct val="80000"/>
              </a:lnSpc>
              <a:spcAft>
                <a:spcPct val="35000"/>
              </a:spcAft>
            </a:pPr>
            <a:r>
              <a:rPr lang="en-US" altLang="en-US" sz="2900" dirty="0"/>
              <a:t>Various access issues including:</a:t>
            </a:r>
          </a:p>
          <a:p>
            <a:pPr lvl="1" defTabSz="827088">
              <a:lnSpc>
                <a:spcPct val="100000"/>
              </a:lnSpc>
              <a:spcBef>
                <a:spcPts val="0"/>
              </a:spcBef>
              <a:spcAft>
                <a:spcPts val="0"/>
              </a:spcAft>
            </a:pPr>
            <a:r>
              <a:rPr lang="en-US" altLang="en-US" sz="2500" dirty="0">
                <a:hlinkClick r:id="rId3"/>
              </a:rPr>
              <a:t>2-30</a:t>
            </a:r>
            <a:r>
              <a:rPr lang="en-US" altLang="en-US" sz="2500" dirty="0"/>
              <a:t>	Right-of-Way</a:t>
            </a:r>
          </a:p>
          <a:p>
            <a:pPr lvl="2">
              <a:spcBef>
                <a:spcPts val="0"/>
              </a:spcBef>
              <a:spcAft>
                <a:spcPts val="0"/>
              </a:spcAft>
            </a:pPr>
            <a:r>
              <a:rPr lang="en-US" altLang="en-US" dirty="0"/>
              <a:t>Highway easements, limited easements, construction permits, etc.</a:t>
            </a:r>
          </a:p>
          <a:p>
            <a:pPr lvl="1" defTabSz="827088">
              <a:lnSpc>
                <a:spcPct val="100000"/>
              </a:lnSpc>
              <a:spcBef>
                <a:spcPts val="1200"/>
              </a:spcBef>
              <a:spcAft>
                <a:spcPts val="0"/>
              </a:spcAft>
            </a:pPr>
            <a:r>
              <a:rPr lang="en-US" altLang="en-US" sz="2500" dirty="0">
                <a:hlinkClick r:id="rId4"/>
              </a:rPr>
              <a:t>7-80</a:t>
            </a:r>
            <a:r>
              <a:rPr lang="en-US" altLang="en-US" sz="2500" dirty="0"/>
              <a:t>	Constructing and restoring access points</a:t>
            </a:r>
          </a:p>
          <a:p>
            <a:pPr lvl="1" defTabSz="827088">
              <a:spcBef>
                <a:spcPts val="1200"/>
              </a:spcBef>
              <a:spcAft>
                <a:spcPts val="0"/>
              </a:spcAft>
            </a:pPr>
            <a:r>
              <a:rPr lang="en-US" altLang="en-US" sz="2500" dirty="0"/>
              <a:t>7-80.1	General: Checking plan information against state</a:t>
            </a:r>
            <a:br>
              <a:rPr lang="en-US" altLang="en-US" sz="2500" dirty="0"/>
            </a:br>
            <a:r>
              <a:rPr lang="en-US" altLang="en-US" sz="2500" dirty="0"/>
              <a:t>		and local rules and regulations</a:t>
            </a:r>
          </a:p>
          <a:p>
            <a:pPr lvl="1" defTabSz="827088">
              <a:lnSpc>
                <a:spcPct val="100000"/>
              </a:lnSpc>
              <a:spcBef>
                <a:spcPts val="1200"/>
              </a:spcBef>
              <a:spcAft>
                <a:spcPts val="0"/>
              </a:spcAft>
            </a:pPr>
            <a:r>
              <a:rPr lang="en-US" altLang="en-US" sz="2500" dirty="0"/>
              <a:t>7-80.2	Statutory basis for reconstructing driveways</a:t>
            </a:r>
          </a:p>
          <a:p>
            <a:pPr lvl="1" defTabSz="827088">
              <a:lnSpc>
                <a:spcPct val="100000"/>
              </a:lnSpc>
              <a:spcBef>
                <a:spcPts val="1200"/>
              </a:spcBef>
              <a:spcAft>
                <a:spcPts val="0"/>
              </a:spcAft>
            </a:pPr>
            <a:r>
              <a:rPr lang="en-US" altLang="en-US" sz="2500" dirty="0"/>
              <a:t>7-80.3	Trans 231 driveway construction standards</a:t>
            </a:r>
          </a:p>
        </p:txBody>
      </p:sp>
      <p:sp>
        <p:nvSpPr>
          <p:cNvPr id="175106" name="Rectangle 2"/>
          <p:cNvSpPr>
            <a:spLocks noGrp="1" noChangeArrowheads="1"/>
          </p:cNvSpPr>
          <p:nvPr>
            <p:ph type="title"/>
          </p:nvPr>
        </p:nvSpPr>
        <p:spPr/>
        <p:txBody>
          <a:bodyPr>
            <a:normAutofit/>
          </a:bodyPr>
          <a:lstStyle/>
          <a:p>
            <a:r>
              <a:rPr lang="en-US" altLang="en-US" dirty="0"/>
              <a:t>Construction and Materials Manual</a:t>
            </a:r>
          </a:p>
        </p:txBody>
      </p:sp>
      <p:sp>
        <p:nvSpPr>
          <p:cNvPr id="4" name="Footer Placeholder 3"/>
          <p:cNvSpPr>
            <a:spLocks noGrp="1"/>
          </p:cNvSpPr>
          <p:nvPr>
            <p:ph type="ftr" sz="quarter" idx="3"/>
          </p:nvPr>
        </p:nvSpPr>
        <p:spPr/>
        <p:txBody>
          <a:bodyPr/>
          <a:lstStyle/>
          <a:p>
            <a:r>
              <a:rPr lang="en-US"/>
              <a:t>Module 8</a:t>
            </a:r>
            <a:endParaRPr lang="en-US" dirty="0"/>
          </a:p>
        </p:txBody>
      </p:sp>
      <p:sp>
        <p:nvSpPr>
          <p:cNvPr id="7" name="Slide Number Placeholder 6"/>
          <p:cNvSpPr>
            <a:spLocks noGrp="1"/>
          </p:cNvSpPr>
          <p:nvPr>
            <p:ph type="sldNum" sz="quarter" idx="4"/>
          </p:nvPr>
        </p:nvSpPr>
        <p:spPr/>
        <p:txBody>
          <a:bodyPr/>
          <a:lstStyle/>
          <a:p>
            <a:fld id="{F1CCEFD0-8137-4EF5-83E9-25839676964C}" type="slidenum">
              <a:rPr lang="en-US" smtClean="0"/>
              <a:pPr/>
              <a:t>6</a:t>
            </a:fld>
            <a:endParaRPr lang="en-US"/>
          </a:p>
        </p:txBody>
      </p:sp>
      <p:sp>
        <p:nvSpPr>
          <p:cNvPr id="8" name="TextBox 7"/>
          <p:cNvSpPr txBox="1"/>
          <p:nvPr/>
        </p:nvSpPr>
        <p:spPr>
          <a:xfrm>
            <a:off x="1179329" y="6075144"/>
            <a:ext cx="1712114" cy="646331"/>
          </a:xfrm>
          <a:prstGeom prst="rect">
            <a:avLst/>
          </a:prstGeom>
          <a:noFill/>
        </p:spPr>
        <p:txBody>
          <a:bodyPr wrap="square" rtlCol="0">
            <a:spAutoFit/>
          </a:bodyPr>
          <a:lstStyle/>
          <a:p>
            <a:r>
              <a:rPr lang="en-US" i="1" dirty="0">
                <a:solidFill>
                  <a:schemeClr val="bg1"/>
                </a:solidFill>
              </a:rPr>
              <a:t>References &amp;</a:t>
            </a:r>
          </a:p>
          <a:p>
            <a:r>
              <a:rPr lang="en-US" i="1" dirty="0">
                <a:solidFill>
                  <a:schemeClr val="bg1"/>
                </a:solidFill>
              </a:rPr>
              <a:t>Resources</a:t>
            </a:r>
          </a:p>
        </p:txBody>
      </p:sp>
    </p:spTree>
    <p:extLst>
      <p:ext uri="{BB962C8B-B14F-4D97-AF65-F5344CB8AC3E}">
        <p14:creationId xmlns:p14="http://schemas.microsoft.com/office/powerpoint/2010/main" val="4080276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3"/>
          <p:cNvSpPr>
            <a:spLocks noGrp="1" noChangeAspect="1" noChangeArrowheads="1"/>
          </p:cNvSpPr>
          <p:nvPr>
            <p:ph idx="1"/>
          </p:nvPr>
        </p:nvSpPr>
        <p:spPr>
          <a:xfrm>
            <a:off x="609599" y="1676400"/>
            <a:ext cx="11408837" cy="3873500"/>
          </a:xfrm>
        </p:spPr>
        <p:txBody>
          <a:bodyPr/>
          <a:lstStyle/>
          <a:p>
            <a:r>
              <a:rPr lang="en-US" altLang="en-US" sz="2900" dirty="0"/>
              <a:t>Chapter </a:t>
            </a:r>
            <a:r>
              <a:rPr lang="en-US" altLang="en-US" sz="2900" dirty="0">
                <a:hlinkClick r:id="rId3"/>
              </a:rPr>
              <a:t>9-10</a:t>
            </a:r>
            <a:r>
              <a:rPr lang="en-US" altLang="en-US" sz="2900" dirty="0"/>
              <a:t>: STH Connection permit forms and process</a:t>
            </a:r>
          </a:p>
          <a:p>
            <a:pPr lvl="1">
              <a:spcBef>
                <a:spcPts val="1200"/>
              </a:spcBef>
            </a:pPr>
            <a:r>
              <a:rPr lang="en-US" altLang="en-US" sz="2500" dirty="0"/>
              <a:t>Used in conjunction with s. 86.07(2)(a), s. 86.073, and Trans 231</a:t>
            </a:r>
          </a:p>
          <a:p>
            <a:pPr lvl="2"/>
            <a:r>
              <a:rPr lang="en-US" altLang="en-US" dirty="0"/>
              <a:t>Driveways</a:t>
            </a:r>
          </a:p>
          <a:p>
            <a:pPr lvl="2"/>
            <a:r>
              <a:rPr lang="en-US" altLang="en-US" dirty="0"/>
              <a:t>Local road connections</a:t>
            </a:r>
          </a:p>
          <a:p>
            <a:pPr lvl="2"/>
            <a:r>
              <a:rPr lang="en-US" altLang="en-US" dirty="0"/>
              <a:t>Trails &amp; trail crossings</a:t>
            </a:r>
          </a:p>
          <a:p>
            <a:pPr lvl="1">
              <a:spcBef>
                <a:spcPts val="1200"/>
              </a:spcBef>
            </a:pPr>
            <a:r>
              <a:rPr lang="en-US" altLang="en-US" sz="2500" dirty="0"/>
              <a:t>Criteria for permit approval / denial / appeals/ handling of illegal access</a:t>
            </a:r>
          </a:p>
          <a:p>
            <a:pPr lvl="1">
              <a:spcBef>
                <a:spcPts val="1200"/>
              </a:spcBef>
            </a:pPr>
            <a:r>
              <a:rPr lang="en-US" altLang="en-US" sz="2500" dirty="0"/>
              <a:t>Provides some design and construction details</a:t>
            </a:r>
          </a:p>
          <a:p>
            <a:pPr lvl="2"/>
            <a:r>
              <a:rPr lang="en-US" altLang="en-US" dirty="0"/>
              <a:t>References FDM for additional details</a:t>
            </a:r>
          </a:p>
        </p:txBody>
      </p:sp>
      <p:sp>
        <p:nvSpPr>
          <p:cNvPr id="176130" name="Rectangle 2"/>
          <p:cNvSpPr>
            <a:spLocks noGrp="1" noChangeArrowheads="1"/>
          </p:cNvSpPr>
          <p:nvPr>
            <p:ph type="title"/>
          </p:nvPr>
        </p:nvSpPr>
        <p:spPr/>
        <p:txBody>
          <a:bodyPr/>
          <a:lstStyle/>
          <a:p>
            <a:r>
              <a:rPr lang="en-US" altLang="en-US" dirty="0"/>
              <a:t>Highway Maintenance Manual</a:t>
            </a:r>
          </a:p>
        </p:txBody>
      </p:sp>
      <p:sp>
        <p:nvSpPr>
          <p:cNvPr id="4" name="Footer Placeholder 3"/>
          <p:cNvSpPr>
            <a:spLocks noGrp="1"/>
          </p:cNvSpPr>
          <p:nvPr>
            <p:ph type="ftr" sz="quarter" idx="3"/>
          </p:nvPr>
        </p:nvSpPr>
        <p:spPr/>
        <p:txBody>
          <a:bodyPr/>
          <a:lstStyle/>
          <a:p>
            <a:r>
              <a:rPr lang="en-US"/>
              <a:t>Module 8</a:t>
            </a:r>
            <a:endParaRPr lang="en-US" dirty="0"/>
          </a:p>
        </p:txBody>
      </p:sp>
      <p:sp>
        <p:nvSpPr>
          <p:cNvPr id="7" name="Slide Number Placeholder 6"/>
          <p:cNvSpPr>
            <a:spLocks noGrp="1"/>
          </p:cNvSpPr>
          <p:nvPr>
            <p:ph type="sldNum" sz="quarter" idx="4"/>
          </p:nvPr>
        </p:nvSpPr>
        <p:spPr/>
        <p:txBody>
          <a:bodyPr/>
          <a:lstStyle/>
          <a:p>
            <a:fld id="{F1CCEFD0-8137-4EF5-83E9-25839676964C}" type="slidenum">
              <a:rPr lang="en-US" smtClean="0"/>
              <a:pPr/>
              <a:t>7</a:t>
            </a:fld>
            <a:endParaRPr lang="en-US"/>
          </a:p>
        </p:txBody>
      </p:sp>
      <p:sp>
        <p:nvSpPr>
          <p:cNvPr id="8" name="TextBox 7"/>
          <p:cNvSpPr txBox="1"/>
          <p:nvPr/>
        </p:nvSpPr>
        <p:spPr>
          <a:xfrm>
            <a:off x="1179329" y="6075144"/>
            <a:ext cx="1712114" cy="646331"/>
          </a:xfrm>
          <a:prstGeom prst="rect">
            <a:avLst/>
          </a:prstGeom>
          <a:noFill/>
        </p:spPr>
        <p:txBody>
          <a:bodyPr wrap="square" rtlCol="0">
            <a:spAutoFit/>
          </a:bodyPr>
          <a:lstStyle/>
          <a:p>
            <a:r>
              <a:rPr lang="en-US" i="1" dirty="0">
                <a:solidFill>
                  <a:schemeClr val="bg1"/>
                </a:solidFill>
              </a:rPr>
              <a:t>References &amp;</a:t>
            </a:r>
          </a:p>
          <a:p>
            <a:r>
              <a:rPr lang="en-US" i="1" dirty="0">
                <a:solidFill>
                  <a:schemeClr val="bg1"/>
                </a:solidFill>
              </a:rPr>
              <a:t>Resources</a:t>
            </a:r>
          </a:p>
        </p:txBody>
      </p:sp>
    </p:spTree>
    <p:extLst>
      <p:ext uri="{BB962C8B-B14F-4D97-AF65-F5344CB8AC3E}">
        <p14:creationId xmlns:p14="http://schemas.microsoft.com/office/powerpoint/2010/main" val="259529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r="15562" b="6286"/>
          <a:stretch/>
        </p:blipFill>
        <p:spPr>
          <a:xfrm>
            <a:off x="2451067" y="0"/>
            <a:ext cx="9707681" cy="6475702"/>
          </a:xfrm>
          <a:prstGeom prst="rect">
            <a:avLst/>
          </a:prstGeom>
        </p:spPr>
      </p:pic>
      <p:sp>
        <p:nvSpPr>
          <p:cNvPr id="10" name="Title 9"/>
          <p:cNvSpPr>
            <a:spLocks noGrp="1"/>
          </p:cNvSpPr>
          <p:nvPr>
            <p:ph type="title"/>
          </p:nvPr>
        </p:nvSpPr>
        <p:spPr>
          <a:xfrm>
            <a:off x="390765" y="1991334"/>
            <a:ext cx="3146139" cy="2493034"/>
          </a:xfrm>
        </p:spPr>
        <p:txBody>
          <a:bodyPr>
            <a:normAutofit/>
          </a:bodyPr>
          <a:lstStyle/>
          <a:p>
            <a:pPr algn="ctr"/>
            <a:r>
              <a:rPr lang="en-US" sz="3700" dirty="0"/>
              <a:t>DOTNET</a:t>
            </a:r>
            <a:br>
              <a:rPr lang="en-US" sz="3700" dirty="0"/>
            </a:br>
            <a:r>
              <a:rPr lang="en-US" sz="3700" dirty="0"/>
              <a:t>Access Management Site</a:t>
            </a:r>
          </a:p>
        </p:txBody>
      </p:sp>
      <p:sp>
        <p:nvSpPr>
          <p:cNvPr id="7" name="Right Arrow 6"/>
          <p:cNvSpPr/>
          <p:nvPr/>
        </p:nvSpPr>
        <p:spPr>
          <a:xfrm>
            <a:off x="3730524" y="1502374"/>
            <a:ext cx="471949" cy="24580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p:txBody>
          <a:bodyPr/>
          <a:lstStyle/>
          <a:p>
            <a:r>
              <a:rPr lang="en-US"/>
              <a:t>Module 8</a:t>
            </a:r>
            <a:endParaRPr lang="en-US" dirty="0"/>
          </a:p>
        </p:txBody>
      </p:sp>
      <p:sp>
        <p:nvSpPr>
          <p:cNvPr id="6" name="Slide Number Placeholder 5"/>
          <p:cNvSpPr>
            <a:spLocks noGrp="1"/>
          </p:cNvSpPr>
          <p:nvPr>
            <p:ph type="sldNum" sz="quarter" idx="4"/>
          </p:nvPr>
        </p:nvSpPr>
        <p:spPr/>
        <p:txBody>
          <a:bodyPr/>
          <a:lstStyle/>
          <a:p>
            <a:fld id="{F1CCEFD0-8137-4EF5-83E9-25839676964C}" type="slidenum">
              <a:rPr lang="en-US" smtClean="0"/>
              <a:pPr/>
              <a:t>8</a:t>
            </a:fld>
            <a:endParaRPr lang="en-US"/>
          </a:p>
        </p:txBody>
      </p:sp>
      <p:sp>
        <p:nvSpPr>
          <p:cNvPr id="8" name="TextBox 7"/>
          <p:cNvSpPr txBox="1"/>
          <p:nvPr/>
        </p:nvSpPr>
        <p:spPr>
          <a:xfrm>
            <a:off x="1179329" y="6075144"/>
            <a:ext cx="1712114" cy="646331"/>
          </a:xfrm>
          <a:prstGeom prst="rect">
            <a:avLst/>
          </a:prstGeom>
          <a:noFill/>
        </p:spPr>
        <p:txBody>
          <a:bodyPr wrap="square" rtlCol="0">
            <a:spAutoFit/>
          </a:bodyPr>
          <a:lstStyle/>
          <a:p>
            <a:r>
              <a:rPr lang="en-US" i="1" dirty="0">
                <a:solidFill>
                  <a:schemeClr val="bg1"/>
                </a:solidFill>
              </a:rPr>
              <a:t>References &amp;</a:t>
            </a:r>
          </a:p>
          <a:p>
            <a:r>
              <a:rPr lang="en-US" i="1" dirty="0">
                <a:solidFill>
                  <a:schemeClr val="bg1"/>
                </a:solidFill>
              </a:rPr>
              <a:t>Resources</a:t>
            </a:r>
          </a:p>
        </p:txBody>
      </p:sp>
    </p:spTree>
    <p:extLst>
      <p:ext uri="{BB962C8B-B14F-4D97-AF65-F5344CB8AC3E}">
        <p14:creationId xmlns:p14="http://schemas.microsoft.com/office/powerpoint/2010/main" val="3884578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7211"/>
          <a:stretch/>
        </p:blipFill>
        <p:spPr bwMode="auto">
          <a:xfrm>
            <a:off x="0" y="-1"/>
            <a:ext cx="12192000" cy="5674937"/>
          </a:xfrm>
          <a:prstGeom prst="rect">
            <a:avLst/>
          </a:prstGeom>
          <a:noFill/>
          <a:ln w="9525">
            <a:noFill/>
            <a:miter lim="800000"/>
            <a:headEnd/>
            <a:tailEnd/>
          </a:ln>
        </p:spPr>
      </p:pic>
      <p:sp>
        <p:nvSpPr>
          <p:cNvPr id="2" name="Right Arrow 1"/>
          <p:cNvSpPr/>
          <p:nvPr/>
        </p:nvSpPr>
        <p:spPr>
          <a:xfrm>
            <a:off x="1543664" y="4434348"/>
            <a:ext cx="471949" cy="24580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Footer Placeholder 6"/>
          <p:cNvSpPr>
            <a:spLocks noGrp="1"/>
          </p:cNvSpPr>
          <p:nvPr>
            <p:ph type="ftr" sz="quarter" idx="3"/>
          </p:nvPr>
        </p:nvSpPr>
        <p:spPr/>
        <p:txBody>
          <a:bodyPr/>
          <a:lstStyle/>
          <a:p>
            <a:r>
              <a:rPr lang="en-US"/>
              <a:t>Module 8</a:t>
            </a:r>
            <a:endParaRPr lang="en-US" dirty="0"/>
          </a:p>
        </p:txBody>
      </p:sp>
      <p:sp>
        <p:nvSpPr>
          <p:cNvPr id="9" name="Slide Number Placeholder 8"/>
          <p:cNvSpPr>
            <a:spLocks noGrp="1"/>
          </p:cNvSpPr>
          <p:nvPr>
            <p:ph type="sldNum" sz="quarter" idx="4"/>
          </p:nvPr>
        </p:nvSpPr>
        <p:spPr/>
        <p:txBody>
          <a:bodyPr/>
          <a:lstStyle/>
          <a:p>
            <a:fld id="{F1CCEFD0-8137-4EF5-83E9-25839676964C}" type="slidenum">
              <a:rPr lang="en-US" smtClean="0"/>
              <a:pPr/>
              <a:t>9</a:t>
            </a:fld>
            <a:endParaRPr lang="en-US"/>
          </a:p>
        </p:txBody>
      </p:sp>
      <p:sp>
        <p:nvSpPr>
          <p:cNvPr id="10" name="TextBox 9"/>
          <p:cNvSpPr txBox="1"/>
          <p:nvPr/>
        </p:nvSpPr>
        <p:spPr>
          <a:xfrm>
            <a:off x="1179329" y="6075144"/>
            <a:ext cx="1712114" cy="646331"/>
          </a:xfrm>
          <a:prstGeom prst="rect">
            <a:avLst/>
          </a:prstGeom>
          <a:noFill/>
        </p:spPr>
        <p:txBody>
          <a:bodyPr wrap="square" rtlCol="0">
            <a:spAutoFit/>
          </a:bodyPr>
          <a:lstStyle/>
          <a:p>
            <a:r>
              <a:rPr lang="en-US" i="1" dirty="0">
                <a:solidFill>
                  <a:schemeClr val="bg1"/>
                </a:solidFill>
              </a:rPr>
              <a:t>References &amp;</a:t>
            </a:r>
          </a:p>
          <a:p>
            <a:r>
              <a:rPr lang="en-US" i="1" dirty="0">
                <a:solidFill>
                  <a:schemeClr val="bg1"/>
                </a:solidFill>
              </a:rPr>
              <a:t>Resources</a:t>
            </a:r>
          </a:p>
        </p:txBody>
      </p:sp>
    </p:spTree>
    <p:extLst>
      <p:ext uri="{BB962C8B-B14F-4D97-AF65-F5344CB8AC3E}">
        <p14:creationId xmlns:p14="http://schemas.microsoft.com/office/powerpoint/2010/main" val="11934600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WisDOT3">
      <a:dk1>
        <a:srgbClr val="253D92"/>
      </a:dk1>
      <a:lt1>
        <a:srgbClr val="FFFFFF"/>
      </a:lt1>
      <a:dk2>
        <a:srgbClr val="5772D5"/>
      </a:dk2>
      <a:lt2>
        <a:srgbClr val="D8D8D8"/>
      </a:lt2>
      <a:accent1>
        <a:srgbClr val="EE0000"/>
      </a:accent1>
      <a:accent2>
        <a:srgbClr val="5772D5"/>
      </a:accent2>
      <a:accent3>
        <a:srgbClr val="FF7979"/>
      </a:accent3>
      <a:accent4>
        <a:srgbClr val="B1E2F5"/>
      </a:accent4>
      <a:accent5>
        <a:srgbClr val="FFFFFF"/>
      </a:accent5>
      <a:accent6>
        <a:srgbClr val="FFFFFF"/>
      </a:accent6>
      <a:hlink>
        <a:srgbClr val="00B0F0"/>
      </a:hlink>
      <a:folHlink>
        <a:srgbClr val="B1E2F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Theme1" id="{14F43781-D579-45DB-9185-2A7B83A98A6D}" vid="{9D0C2996-1753-4FCF-AE29-397C1E246E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C4179C897159343A66DC1E2AB30C15F" ma:contentTypeVersion="3" ma:contentTypeDescription="Create a new document." ma:contentTypeScope="" ma:versionID="b172fe5a6597d839eacf10e46794a4c8">
  <xsd:schema xmlns:xsd="http://www.w3.org/2001/XMLSchema" xmlns:xs="http://www.w3.org/2001/XMLSchema" xmlns:p="http://schemas.microsoft.com/office/2006/metadata/properties" xmlns:ns2="8b2f7b6a-ff93-4dcd-91d5-80f80154c371" xmlns:ns3="2892b02d-6446-4d8e-b1bf-b20bfce17714" targetNamespace="http://schemas.microsoft.com/office/2006/metadata/properties" ma:root="true" ma:fieldsID="92321bebcd2151121829c58f93f23a8d" ns2:_="" ns3:_="">
    <xsd:import namespace="8b2f7b6a-ff93-4dcd-91d5-80f80154c371"/>
    <xsd:import namespace="2892b02d-6446-4d8e-b1bf-b20bfce17714"/>
    <xsd:element name="properties">
      <xsd:complexType>
        <xsd:sequence>
          <xsd:element name="documentManagement">
            <xsd:complexType>
              <xsd:all>
                <xsd:element ref="ns2:SharedWithUsers" minOccurs="0"/>
                <xsd:element ref="ns3: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2f7b6a-ff93-4dcd-91d5-80f80154c37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892b02d-6446-4d8e-b1bf-b20bfce17714" elementFormDefault="qualified">
    <xsd:import namespace="http://schemas.microsoft.com/office/2006/documentManagement/types"/>
    <xsd:import namespace="http://schemas.microsoft.com/office/infopath/2007/PartnerControls"/>
    <xsd:element name="SharingHintHash" ma:index="9"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187646-65B2-4D23-B49E-F7E8CCE284B4}">
  <ds:schemaRefs>
    <ds:schemaRef ds:uri="http://schemas.microsoft.com/sharepoint/v3/contenttype/forms"/>
  </ds:schemaRefs>
</ds:datastoreItem>
</file>

<file path=customXml/itemProps2.xml><?xml version="1.0" encoding="utf-8"?>
<ds:datastoreItem xmlns:ds="http://schemas.openxmlformats.org/officeDocument/2006/customXml" ds:itemID="{C38D7962-C27A-4FA0-BD8E-194925D5B0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2f7b6a-ff93-4dcd-91d5-80f80154c371"/>
    <ds:schemaRef ds:uri="2892b02d-6446-4d8e-b1bf-b20bfce177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5C204C-AE42-44DF-9F88-3D42AE2CD64E}">
  <ds:schemaRefs>
    <ds:schemaRef ds:uri="8b2f7b6a-ff93-4dcd-91d5-80f80154c371"/>
    <ds:schemaRef ds:uri="http://schemas.microsoft.com/office/2006/documentManagement/types"/>
    <ds:schemaRef ds:uri="http://schemas.microsoft.com/office/2006/metadata/properties"/>
    <ds:schemaRef ds:uri="http://purl.org/dc/terms/"/>
    <ds:schemaRef ds:uri="2892b02d-6446-4d8e-b1bf-b20bfce17714"/>
    <ds:schemaRef ds:uri="http://purl.org/dc/dcmitype/"/>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345</TotalTime>
  <Words>929</Words>
  <Application>Microsoft Office PowerPoint</Application>
  <PresentationFormat>Widescreen</PresentationFormat>
  <Paragraphs>179</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Wingdings</vt:lpstr>
      <vt:lpstr>Wingdings 2</vt:lpstr>
      <vt:lpstr>Wingdings 3</vt:lpstr>
      <vt:lpstr>Theme1</vt:lpstr>
      <vt:lpstr>PowerPoint Presentation</vt:lpstr>
      <vt:lpstr>Module Outline</vt:lpstr>
      <vt:lpstr>References &amp; Resources – Outline</vt:lpstr>
      <vt:lpstr>Facilities     Development          Manual</vt:lpstr>
      <vt:lpstr>Real Estate Program Manual</vt:lpstr>
      <vt:lpstr>Construction and Materials Manual</vt:lpstr>
      <vt:lpstr>Highway Maintenance Manual</vt:lpstr>
      <vt:lpstr>DOTNET Access Management Site</vt:lpstr>
      <vt:lpstr>PowerPoint Presentation</vt:lpstr>
      <vt:lpstr>PowerPoint Presentation</vt:lpstr>
      <vt:lpstr>Transportation Research Board Resources</vt:lpstr>
      <vt:lpstr>Additional WisDOT Resources</vt:lpstr>
      <vt:lpstr>Educational and Outreach Resources</vt:lpstr>
      <vt:lpstr>Mentoring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Penn</dc:creator>
  <cp:lastModifiedBy>FASICK, ROBERT C</cp:lastModifiedBy>
  <cp:revision>49</cp:revision>
  <dcterms:created xsi:type="dcterms:W3CDTF">2016-05-31T16:58:08Z</dcterms:created>
  <dcterms:modified xsi:type="dcterms:W3CDTF">2018-01-14T03:19:02Z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0x0101003C4179C897159343A66DC1E2AB30C15F</vt:lpwstr>
  </property>
</Properties>
</file>