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2"/>
  </p:notesMasterIdLst>
  <p:handoutMasterIdLst>
    <p:handoutMasterId r:id="rId53"/>
  </p:handoutMasterIdLst>
  <p:sldIdLst>
    <p:sldId id="383" r:id="rId5"/>
    <p:sldId id="332" r:id="rId6"/>
    <p:sldId id="340" r:id="rId7"/>
    <p:sldId id="402" r:id="rId8"/>
    <p:sldId id="403" r:id="rId9"/>
    <p:sldId id="396" r:id="rId10"/>
    <p:sldId id="397" r:id="rId11"/>
    <p:sldId id="398" r:id="rId12"/>
    <p:sldId id="361" r:id="rId13"/>
    <p:sldId id="343" r:id="rId14"/>
    <p:sldId id="376" r:id="rId15"/>
    <p:sldId id="387" r:id="rId16"/>
    <p:sldId id="401" r:id="rId17"/>
    <p:sldId id="363" r:id="rId18"/>
    <p:sldId id="364" r:id="rId19"/>
    <p:sldId id="393" r:id="rId20"/>
    <p:sldId id="366" r:id="rId21"/>
    <p:sldId id="367" r:id="rId22"/>
    <p:sldId id="381" r:id="rId23"/>
    <p:sldId id="382" r:id="rId24"/>
    <p:sldId id="369" r:id="rId25"/>
    <p:sldId id="372" r:id="rId26"/>
    <p:sldId id="399" r:id="rId27"/>
    <p:sldId id="373" r:id="rId28"/>
    <p:sldId id="374" r:id="rId29"/>
    <p:sldId id="371" r:id="rId30"/>
    <p:sldId id="286" r:id="rId31"/>
    <p:sldId id="378" r:id="rId32"/>
    <p:sldId id="285" r:id="rId33"/>
    <p:sldId id="388" r:id="rId34"/>
    <p:sldId id="356" r:id="rId35"/>
    <p:sldId id="288" r:id="rId36"/>
    <p:sldId id="335" r:id="rId37"/>
    <p:sldId id="336" r:id="rId38"/>
    <p:sldId id="389" r:id="rId39"/>
    <p:sldId id="290" r:id="rId40"/>
    <p:sldId id="346" r:id="rId41"/>
    <p:sldId id="347" r:id="rId42"/>
    <p:sldId id="349" r:id="rId43"/>
    <p:sldId id="348" r:id="rId44"/>
    <p:sldId id="350" r:id="rId45"/>
    <p:sldId id="351" r:id="rId46"/>
    <p:sldId id="358" r:id="rId47"/>
    <p:sldId id="380" r:id="rId48"/>
    <p:sldId id="400" r:id="rId49"/>
    <p:sldId id="391" r:id="rId50"/>
    <p:sldId id="390" r:id="rId51"/>
  </p:sldIdLst>
  <p:sldSz cx="12192000" cy="6858000"/>
  <p:notesSz cx="9309100" cy="7023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69" userDrawn="1">
          <p15:clr>
            <a:srgbClr val="A4A3A4"/>
          </p15:clr>
        </p15:guide>
        <p15:guide id="2" pos="2235" userDrawn="1">
          <p15:clr>
            <a:srgbClr val="A4A3A4"/>
          </p15:clr>
        </p15:guide>
        <p15:guide id="3" orient="horz" pos="2212" userDrawn="1">
          <p15:clr>
            <a:srgbClr val="A4A3A4"/>
          </p15:clr>
        </p15:guide>
        <p15:guide id="4" pos="29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3128"/>
    <a:srgbClr val="261914"/>
    <a:srgbClr val="2E1E18"/>
    <a:srgbClr val="1E1410"/>
    <a:srgbClr val="213681"/>
    <a:srgbClr val="A7C2FF"/>
    <a:srgbClr val="2F4CB7"/>
    <a:srgbClr val="BFC9EF"/>
    <a:srgbClr val="002F9D"/>
    <a:srgbClr val="4B68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5" autoAdjust="0"/>
    <p:restoredTop sz="87760" autoAdjust="0"/>
  </p:normalViewPr>
  <p:slideViewPr>
    <p:cSldViewPr>
      <p:cViewPr varScale="1">
        <p:scale>
          <a:sx n="74" d="100"/>
          <a:sy n="74" d="100"/>
        </p:scale>
        <p:origin x="816" y="62"/>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1068"/>
    </p:cViewPr>
  </p:sorterViewPr>
  <p:notesViewPr>
    <p:cSldViewPr>
      <p:cViewPr>
        <p:scale>
          <a:sx n="200" d="100"/>
          <a:sy n="200" d="100"/>
        </p:scale>
        <p:origin x="-444" y="4962"/>
      </p:cViewPr>
      <p:guideLst>
        <p:guide orient="horz" pos="2969"/>
        <p:guide pos="2235"/>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4033109" cy="350681"/>
          </a:xfrm>
          <a:prstGeom prst="rect">
            <a:avLst/>
          </a:prstGeom>
        </p:spPr>
        <p:txBody>
          <a:bodyPr vert="horz" lIns="90515" tIns="45258" rIns="90515" bIns="45258"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5273908" y="1"/>
            <a:ext cx="4033109" cy="350681"/>
          </a:xfrm>
          <a:prstGeom prst="rect">
            <a:avLst/>
          </a:prstGeom>
        </p:spPr>
        <p:txBody>
          <a:bodyPr vert="horz" lIns="90515" tIns="45258" rIns="90515" bIns="45258" rtlCol="0"/>
          <a:lstStyle>
            <a:lvl1pPr algn="r" fontAlgn="auto">
              <a:spcBef>
                <a:spcPts val="0"/>
              </a:spcBef>
              <a:spcAft>
                <a:spcPts val="0"/>
              </a:spcAft>
              <a:defRPr sz="1200">
                <a:latin typeface="+mn-lt"/>
              </a:defRPr>
            </a:lvl1pPr>
          </a:lstStyle>
          <a:p>
            <a:pPr>
              <a:defRPr/>
            </a:pPr>
            <a:fld id="{96409737-B42F-4E99-BE9E-3150B19156F7}" type="datetimeFigureOut">
              <a:rPr lang="en-US"/>
              <a:pPr>
                <a:defRPr/>
              </a:pPr>
              <a:t>1/13/2018</a:t>
            </a:fld>
            <a:endParaRPr lang="en-US"/>
          </a:p>
        </p:txBody>
      </p:sp>
      <p:sp>
        <p:nvSpPr>
          <p:cNvPr id="4" name="Footer Placeholder 3"/>
          <p:cNvSpPr>
            <a:spLocks noGrp="1"/>
          </p:cNvSpPr>
          <p:nvPr>
            <p:ph type="ftr" sz="quarter" idx="2"/>
          </p:nvPr>
        </p:nvSpPr>
        <p:spPr>
          <a:xfrm>
            <a:off x="3" y="6671235"/>
            <a:ext cx="4033109" cy="350681"/>
          </a:xfrm>
          <a:prstGeom prst="rect">
            <a:avLst/>
          </a:prstGeom>
        </p:spPr>
        <p:txBody>
          <a:bodyPr vert="horz" lIns="90515" tIns="45258" rIns="90515" bIns="45258"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5273908" y="6671235"/>
            <a:ext cx="4033109" cy="350681"/>
          </a:xfrm>
          <a:prstGeom prst="rect">
            <a:avLst/>
          </a:prstGeom>
        </p:spPr>
        <p:txBody>
          <a:bodyPr vert="horz" lIns="90515" tIns="45258" rIns="90515" bIns="45258" rtlCol="0" anchor="b"/>
          <a:lstStyle>
            <a:lvl1pPr algn="r" fontAlgn="auto">
              <a:spcBef>
                <a:spcPts val="0"/>
              </a:spcBef>
              <a:spcAft>
                <a:spcPts val="0"/>
              </a:spcAft>
              <a:defRPr sz="1200">
                <a:latin typeface="+mn-lt"/>
              </a:defRPr>
            </a:lvl1pPr>
          </a:lstStyle>
          <a:p>
            <a:pPr>
              <a:defRPr/>
            </a:pPr>
            <a:fld id="{475B7B7E-BD6A-4951-A152-0A8C255FD057}" type="slidenum">
              <a:rPr lang="en-US"/>
              <a:pPr>
                <a:defRPr/>
              </a:pPr>
              <a:t>‹#›</a:t>
            </a:fld>
            <a:endParaRPr lang="en-US"/>
          </a:p>
        </p:txBody>
      </p:sp>
    </p:spTree>
    <p:extLst>
      <p:ext uri="{BB962C8B-B14F-4D97-AF65-F5344CB8AC3E}">
        <p14:creationId xmlns:p14="http://schemas.microsoft.com/office/powerpoint/2010/main" val="33991916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4033109" cy="350681"/>
          </a:xfrm>
          <a:prstGeom prst="rect">
            <a:avLst/>
          </a:prstGeom>
        </p:spPr>
        <p:txBody>
          <a:bodyPr vert="horz" lIns="90515" tIns="45258" rIns="90515" bIns="45258"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273908" y="1"/>
            <a:ext cx="4033109" cy="350681"/>
          </a:xfrm>
          <a:prstGeom prst="rect">
            <a:avLst/>
          </a:prstGeom>
        </p:spPr>
        <p:txBody>
          <a:bodyPr vert="horz" lIns="90515" tIns="45258" rIns="90515" bIns="45258" rtlCol="0"/>
          <a:lstStyle>
            <a:lvl1pPr algn="r" fontAlgn="auto">
              <a:spcBef>
                <a:spcPts val="0"/>
              </a:spcBef>
              <a:spcAft>
                <a:spcPts val="0"/>
              </a:spcAft>
              <a:defRPr sz="1200">
                <a:latin typeface="+mn-lt"/>
              </a:defRPr>
            </a:lvl1pPr>
          </a:lstStyle>
          <a:p>
            <a:pPr>
              <a:defRPr/>
            </a:pPr>
            <a:fld id="{FA0B40AD-C3B0-4F65-94B5-F66320FF2E04}" type="datetimeFigureOut">
              <a:rPr lang="en-US"/>
              <a:pPr>
                <a:defRPr/>
              </a:pPr>
              <a:t>1/13/2018</a:t>
            </a:fld>
            <a:endParaRPr lang="en-US"/>
          </a:p>
        </p:txBody>
      </p:sp>
      <p:sp>
        <p:nvSpPr>
          <p:cNvPr id="4" name="Slide Image Placeholder 3"/>
          <p:cNvSpPr>
            <a:spLocks noGrp="1" noRot="1" noChangeAspect="1"/>
          </p:cNvSpPr>
          <p:nvPr>
            <p:ph type="sldImg" idx="2"/>
          </p:nvPr>
        </p:nvSpPr>
        <p:spPr>
          <a:xfrm>
            <a:off x="2314575" y="527050"/>
            <a:ext cx="4679950" cy="2633663"/>
          </a:xfrm>
          <a:prstGeom prst="rect">
            <a:avLst/>
          </a:prstGeom>
          <a:noFill/>
          <a:ln w="12700">
            <a:solidFill>
              <a:prstClr val="black"/>
            </a:solidFill>
          </a:ln>
        </p:spPr>
        <p:txBody>
          <a:bodyPr vert="horz" lIns="90515" tIns="45258" rIns="90515" bIns="45258" rtlCol="0" anchor="ctr"/>
          <a:lstStyle/>
          <a:p>
            <a:pPr lvl="0"/>
            <a:endParaRPr lang="en-US" noProof="0"/>
          </a:p>
        </p:txBody>
      </p:sp>
      <p:sp>
        <p:nvSpPr>
          <p:cNvPr id="5" name="Notes Placeholder 4"/>
          <p:cNvSpPr>
            <a:spLocks noGrp="1"/>
          </p:cNvSpPr>
          <p:nvPr>
            <p:ph type="body" sz="quarter" idx="3"/>
          </p:nvPr>
        </p:nvSpPr>
        <p:spPr>
          <a:xfrm>
            <a:off x="930077" y="3336211"/>
            <a:ext cx="7448949" cy="3159685"/>
          </a:xfrm>
          <a:prstGeom prst="rect">
            <a:avLst/>
          </a:prstGeom>
        </p:spPr>
        <p:txBody>
          <a:bodyPr vert="horz" lIns="90515" tIns="45258" rIns="90515" bIns="4525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6671235"/>
            <a:ext cx="4033109" cy="350681"/>
          </a:xfrm>
          <a:prstGeom prst="rect">
            <a:avLst/>
          </a:prstGeom>
        </p:spPr>
        <p:txBody>
          <a:bodyPr vert="horz" lIns="90515" tIns="45258" rIns="90515" bIns="45258"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273908" y="6671235"/>
            <a:ext cx="4033109" cy="350681"/>
          </a:xfrm>
          <a:prstGeom prst="rect">
            <a:avLst/>
          </a:prstGeom>
        </p:spPr>
        <p:txBody>
          <a:bodyPr vert="horz" lIns="90515" tIns="45258" rIns="90515" bIns="45258" rtlCol="0" anchor="b"/>
          <a:lstStyle>
            <a:lvl1pPr algn="r" fontAlgn="auto">
              <a:spcBef>
                <a:spcPts val="0"/>
              </a:spcBef>
              <a:spcAft>
                <a:spcPts val="0"/>
              </a:spcAft>
              <a:defRPr sz="1200">
                <a:latin typeface="+mn-lt"/>
              </a:defRPr>
            </a:lvl1pPr>
          </a:lstStyle>
          <a:p>
            <a:pPr>
              <a:defRPr/>
            </a:pPr>
            <a:fld id="{BD488F0C-6769-4BD1-B394-ECE77D272E4B}" type="slidenum">
              <a:rPr lang="en-US"/>
              <a:pPr>
                <a:defRPr/>
              </a:pPr>
              <a:t>‹#›</a:t>
            </a:fld>
            <a:endParaRPr lang="en-US"/>
          </a:p>
        </p:txBody>
      </p:sp>
    </p:spTree>
    <p:extLst>
      <p:ext uri="{BB962C8B-B14F-4D97-AF65-F5344CB8AC3E}">
        <p14:creationId xmlns:p14="http://schemas.microsoft.com/office/powerpoint/2010/main" val="380854231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7888"/>
            <a:ext cx="4213225" cy="2370137"/>
          </a:xfrm>
        </p:spPr>
      </p:sp>
      <p:sp>
        <p:nvSpPr>
          <p:cNvPr id="3" name="Notes Placeholder 2"/>
          <p:cNvSpPr>
            <a:spLocks noGrp="1"/>
          </p:cNvSpPr>
          <p:nvPr>
            <p:ph type="body" idx="1"/>
          </p:nvPr>
        </p:nvSpPr>
        <p:spPr/>
        <p:txBody>
          <a:bodyPr/>
          <a:lstStyle/>
          <a:p>
            <a:r>
              <a:rPr lang="en-US" dirty="0"/>
              <a:t>i.e., “May I have a driveway?”</a:t>
            </a:r>
          </a:p>
        </p:txBody>
      </p:sp>
      <p:sp>
        <p:nvSpPr>
          <p:cNvPr id="4" name="Slide Number Placeholder 3"/>
          <p:cNvSpPr>
            <a:spLocks noGrp="1"/>
          </p:cNvSpPr>
          <p:nvPr>
            <p:ph type="sldNum" sz="quarter" idx="10"/>
          </p:nvPr>
        </p:nvSpPr>
        <p:spPr/>
        <p:txBody>
          <a:bodyPr/>
          <a:lstStyle/>
          <a:p>
            <a:fld id="{5B2C0B97-02E9-439F-8E3D-950E86A2078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731013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12</a:t>
            </a:fld>
            <a:endParaRPr lang="en-US"/>
          </a:p>
        </p:txBody>
      </p:sp>
    </p:spTree>
    <p:extLst>
      <p:ext uri="{BB962C8B-B14F-4D97-AF65-F5344CB8AC3E}">
        <p14:creationId xmlns:p14="http://schemas.microsoft.com/office/powerpoint/2010/main" val="2200072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84.25 plats are created and</a:t>
            </a:r>
            <a:r>
              <a:rPr lang="en-US" baseline="0" dirty="0"/>
              <a:t> recorded that set the places at which authorizations for access exist.</a:t>
            </a:r>
            <a:endParaRPr lang="en-US" dirty="0"/>
          </a:p>
        </p:txBody>
      </p:sp>
      <p:sp>
        <p:nvSpPr>
          <p:cNvPr id="4" name="Slide Number Placeholder 3"/>
          <p:cNvSpPr>
            <a:spLocks noGrp="1"/>
          </p:cNvSpPr>
          <p:nvPr>
            <p:ph type="sldNum" sz="quarter" idx="10"/>
          </p:nvPr>
        </p:nvSpPr>
        <p:spPr/>
        <p:txBody>
          <a:bodyPr/>
          <a:lstStyle/>
          <a:p>
            <a:fld id="{5B2C0B97-02E9-439F-8E3D-950E86A2078A}" type="slidenum">
              <a:rPr lang="en-US" smtClean="0"/>
              <a:t>13</a:t>
            </a:fld>
            <a:endParaRPr lang="en-US"/>
          </a:p>
        </p:txBody>
      </p:sp>
    </p:spTree>
    <p:extLst>
      <p:ext uri="{BB962C8B-B14F-4D97-AF65-F5344CB8AC3E}">
        <p14:creationId xmlns:p14="http://schemas.microsoft.com/office/powerpoint/2010/main" val="4199149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AADT requirement of 4,000 to be a</a:t>
            </a:r>
            <a:r>
              <a:rPr lang="en-US" baseline="0" dirty="0"/>
              <a:t> designated freeway or expressway</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16</a:t>
            </a:fld>
            <a:endParaRPr lang="en-US"/>
          </a:p>
        </p:txBody>
      </p:sp>
    </p:spTree>
    <p:extLst>
      <p:ext uri="{BB962C8B-B14F-4D97-AF65-F5344CB8AC3E}">
        <p14:creationId xmlns:p14="http://schemas.microsoft.com/office/powerpoint/2010/main" val="742699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lstStyle/>
          <a:p>
            <a:r>
              <a:rPr lang="en-US" dirty="0"/>
              <a:t>Under TRANS 233, </a:t>
            </a:r>
            <a:r>
              <a:rPr lang="en-US" dirty="0" err="1"/>
              <a:t>WisDOT</a:t>
            </a:r>
            <a:r>
              <a:rPr lang="en-US" baseline="0" dirty="0"/>
              <a:t> is an objecting authority for subdivisions with five or more lots of less than 1.5 acres each. Trans 233 governs what is allowed to be within the setback from the STH. The setback limits are either 110 feet from centerline of the STH or 50 feet from r/w line whichever is more restrictive.  The Region Access Management Coordinator should be involved. </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24</a:t>
            </a:fld>
            <a:endParaRPr lang="en-US"/>
          </a:p>
        </p:txBody>
      </p:sp>
    </p:spTree>
    <p:extLst>
      <p:ext uri="{BB962C8B-B14F-4D97-AF65-F5344CB8AC3E}">
        <p14:creationId xmlns:p14="http://schemas.microsoft.com/office/powerpoint/2010/main" val="854453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normAutofit fontScale="85000" lnSpcReduction="20000"/>
          </a:bodyPr>
          <a:lstStyle/>
          <a:p>
            <a:r>
              <a:rPr lang="en-US" dirty="0"/>
              <a:t>Discuss the misinformation on what happened</a:t>
            </a:r>
            <a:r>
              <a:rPr lang="en-US" baseline="0" dirty="0"/>
              <a:t> as part of the rule changes. </a:t>
            </a:r>
          </a:p>
          <a:p>
            <a:endParaRPr lang="en-US" baseline="0" dirty="0"/>
          </a:p>
          <a:p>
            <a:r>
              <a:rPr lang="en-US" baseline="0" dirty="0"/>
              <a:t>Trans 233 has always applied to Subdivision Plats and still does, however, for a period of time (2/1/1999-1/28/2004), it also applied to CSM’s and all other land divisions that abutted the STH. During this time, CSM’s and all land divisions abutting the STH’s may have had access restrictions placed on them as well as the setback.  Because a legal court case, it was decided that </a:t>
            </a:r>
            <a:r>
              <a:rPr lang="en-US" baseline="0" dirty="0" err="1"/>
              <a:t>WisDOT</a:t>
            </a:r>
            <a:r>
              <a:rPr lang="en-US" baseline="0" dirty="0"/>
              <a:t> only has the authority to review subdivisions.  The flexibility to what was allowed in the setback has been removed for subdivisions.  </a:t>
            </a:r>
          </a:p>
          <a:p>
            <a:endParaRPr lang="en-US" baseline="0" dirty="0"/>
          </a:p>
          <a:p>
            <a:endParaRPr lang="en-US" baseline="0" dirty="0"/>
          </a:p>
          <a:p>
            <a:pPr defTabSz="915772">
              <a:defRPr/>
            </a:pPr>
            <a:r>
              <a:rPr lang="en-US" baseline="0" dirty="0"/>
              <a:t>Delete following text…</a:t>
            </a:r>
          </a:p>
          <a:p>
            <a:endParaRPr lang="en-US" baseline="0" dirty="0"/>
          </a:p>
          <a:p>
            <a:r>
              <a:rPr lang="en-US" baseline="0" dirty="0"/>
              <a:t>Some subdivision plats were illegally changed by surveyors removing the setback requirements as part of updates, so you may need to look back historically. Why CSM’s – because they may still have setbacks on them.  The Region Access Management Coordinator should be involved. </a:t>
            </a:r>
          </a:p>
          <a:p>
            <a:endParaRPr lang="en-US" baseline="0" dirty="0"/>
          </a:p>
          <a:p>
            <a:r>
              <a:rPr lang="en-US" baseline="0" dirty="0" err="1"/>
              <a:t>WisDOT</a:t>
            </a:r>
            <a:r>
              <a:rPr lang="en-US" baseline="0" dirty="0"/>
              <a:t> is only removing setbacks on CSM’s if requested. </a:t>
            </a:r>
          </a:p>
          <a:p>
            <a:endParaRPr lang="en-US" baseline="0" dirty="0"/>
          </a:p>
          <a:p>
            <a:endParaRPr lang="en-US" baseline="0" dirty="0"/>
          </a:p>
          <a:p>
            <a:r>
              <a:rPr lang="en-US" baseline="0" dirty="0"/>
              <a:t>By definition, Expanded CSM’s (need legal definitions) cannot contain only residential lots and must be for mixed use or commercial. A regular CSM can only have four lots. Expanded CSM’s can have an unlimited number of lots.  In order to use Expanded CSM’s, the local government must enact an ordinance to allow them.  Unlike Subdivisions,  approval of Expanded CSM’s do not require DOA review. </a:t>
            </a:r>
          </a:p>
          <a:p>
            <a:endParaRPr lang="en-US" baseline="0"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25</a:t>
            </a:fld>
            <a:endParaRPr lang="en-US"/>
          </a:p>
        </p:txBody>
      </p:sp>
    </p:spTree>
    <p:extLst>
      <p:ext uri="{BB962C8B-B14F-4D97-AF65-F5344CB8AC3E}">
        <p14:creationId xmlns:p14="http://schemas.microsoft.com/office/powerpoint/2010/main" val="2402876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Historical</a:t>
            </a:r>
            <a:r>
              <a:rPr lang="en-US" baseline="0" dirty="0"/>
              <a:t> Plats are not consistent in the meaning of symbols.  These are the current meanings and best uses. CAUTION - Always first look at the map legend for that plat, and look at the recorded deed for clarification. </a:t>
            </a:r>
          </a:p>
          <a:p>
            <a:endParaRPr lang="en-US" baseline="0" dirty="0"/>
          </a:p>
          <a:p>
            <a:r>
              <a:rPr lang="en-US" dirty="0"/>
              <a:t>Note on this slide that the definitions of the varying</a:t>
            </a:r>
            <a:r>
              <a:rPr lang="en-US" baseline="0" dirty="0"/>
              <a:t> symbols changed over time so the reader should look at the map legend for the correct interpretation.  Example – Whiskers in the 1940’s-1960’s meant No Access, whereas they now mean Access Restricted through Acquisition.  Diamonds refer to access controlled by prior access restrictions and should tell the reader to look at other sources such as the title to determine the exact restriction.  A new symbol “Shark Teeth” denotes a new highway which does not have access because it is on a new alignment.  Access rights do not accrue by default of creating a new roadway.  </a:t>
            </a:r>
          </a:p>
          <a:p>
            <a:endParaRPr lang="en-US" baseline="0" dirty="0"/>
          </a:p>
          <a:p>
            <a:r>
              <a:rPr lang="en-US" baseline="0" dirty="0"/>
              <a:t>OGC Comments:</a:t>
            </a:r>
          </a:p>
          <a:p>
            <a:r>
              <a:rPr lang="en-US" baseline="0" dirty="0"/>
              <a:t>“Access” used in this presentation means the ability to enter and exit a property by means of driving a motor vehicle directly from the roadway onto abutting lands. Restriction of pedestrian or bicycle access applies only to freeways.</a:t>
            </a:r>
          </a:p>
          <a:p>
            <a:pPr marL="169715" indent="-169715">
              <a:buFont typeface="Arial" panose="020B0604020202020204" pitchFamily="34" charset="0"/>
              <a:buChar char="•"/>
            </a:pPr>
            <a:r>
              <a:rPr lang="en-US" baseline="0" dirty="0"/>
              <a:t>Whiskers – For the current project for which the map was created.  Diamonds are used for previous controls.</a:t>
            </a:r>
          </a:p>
          <a:p>
            <a:pPr marL="169715" indent="-169715">
              <a:buFont typeface="Arial" panose="020B0604020202020204" pitchFamily="34" charset="0"/>
              <a:buChar char="•"/>
            </a:pPr>
            <a:r>
              <a:rPr lang="en-US" baseline="0" dirty="0"/>
              <a:t>Diamonds – Always refer to the instruments under which lands were acquired for the project to determine exactly what rights were actually acquired.</a:t>
            </a:r>
          </a:p>
          <a:p>
            <a:pPr marL="169715" indent="-169715">
              <a:buFont typeface="Arial" panose="020B0604020202020204" pitchFamily="34" charset="0"/>
              <a:buChar char="•"/>
            </a:pPr>
            <a:r>
              <a:rPr lang="en-US" baseline="0" dirty="0"/>
              <a:t>Shark Teeth – No access accrues to land abutting a new roadway constructed on a new alignment.</a:t>
            </a:r>
          </a:p>
          <a:p>
            <a:endParaRPr lang="en-US" baseline="0"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28</a:t>
            </a:fld>
            <a:endParaRPr lang="en-US"/>
          </a:p>
        </p:txBody>
      </p:sp>
    </p:spTree>
    <p:extLst>
      <p:ext uri="{BB962C8B-B14F-4D97-AF65-F5344CB8AC3E}">
        <p14:creationId xmlns:p14="http://schemas.microsoft.com/office/powerpoint/2010/main" val="3996323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lstStyle/>
          <a:p>
            <a:r>
              <a:rPr lang="en-US" dirty="0"/>
              <a:t>There</a:t>
            </a:r>
            <a:r>
              <a:rPr lang="en-US" baseline="0" dirty="0"/>
              <a:t> are different Access Control Maps to be aware of where symbols are commonly found:</a:t>
            </a:r>
          </a:p>
          <a:p>
            <a:pPr marL="169715" indent="-169715">
              <a:buFont typeface="Arial" panose="020B0604020202020204" pitchFamily="34" charset="0"/>
              <a:buChar char="•"/>
            </a:pPr>
            <a:r>
              <a:rPr lang="en-US" baseline="0" dirty="0"/>
              <a:t>The Transportation Project Plat, where access rights are purchased as part of a construction or other project</a:t>
            </a:r>
          </a:p>
          <a:p>
            <a:pPr marL="169715" indent="-169715">
              <a:buFont typeface="Arial" panose="020B0604020202020204" pitchFamily="34" charset="0"/>
              <a:buChar char="•"/>
            </a:pPr>
            <a:r>
              <a:rPr lang="en-US" baseline="0" dirty="0"/>
              <a:t>On an official map related to expressways/freeways</a:t>
            </a:r>
          </a:p>
          <a:p>
            <a:pPr marL="169715" indent="-169715" defTabSz="905149">
              <a:buFont typeface="Arial" panose="020B0604020202020204" pitchFamily="34" charset="0"/>
              <a:buChar char="•"/>
              <a:defRPr/>
            </a:pPr>
            <a:r>
              <a:rPr lang="en-US" baseline="0" dirty="0"/>
              <a:t>On the Controlled Access Map – This map also includes various driveway symbols such as “Access Point”, Field Entrance”, “Private Driveway”, Residential Use Only”, etc..</a:t>
            </a:r>
          </a:p>
          <a:p>
            <a:pPr defTabSz="905149">
              <a:defRPr/>
            </a:pPr>
            <a:endParaRPr lang="en-US" baseline="0" dirty="0"/>
          </a:p>
          <a:p>
            <a:pPr defTabSz="905149">
              <a:defRPr/>
            </a:pPr>
            <a:r>
              <a:rPr lang="en-US" baseline="0" dirty="0"/>
              <a:t>Also, “1-AP”  Gives the right to request a driveway connection, it is not a guarantee of access because of conditions such as the use of the driveway.</a:t>
            </a:r>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29</a:t>
            </a:fld>
            <a:endParaRPr lang="en-US"/>
          </a:p>
        </p:txBody>
      </p:sp>
    </p:spTree>
    <p:extLst>
      <p:ext uri="{BB962C8B-B14F-4D97-AF65-F5344CB8AC3E}">
        <p14:creationId xmlns:p14="http://schemas.microsoft.com/office/powerpoint/2010/main" val="2773832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what an actual plat drawing</a:t>
            </a:r>
            <a:r>
              <a:rPr lang="en-US" baseline="0" dirty="0"/>
              <a:t> may show.  The 1 AP means one access point is allowed somewhere along the noted frontage area.</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31</a:t>
            </a:fld>
            <a:endParaRPr lang="en-US"/>
          </a:p>
        </p:txBody>
      </p:sp>
    </p:spTree>
    <p:extLst>
      <p:ext uri="{BB962C8B-B14F-4D97-AF65-F5344CB8AC3E}">
        <p14:creationId xmlns:p14="http://schemas.microsoft.com/office/powerpoint/2010/main" val="4022805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normAutofit/>
          </a:bodyPr>
          <a:lstStyle/>
          <a:p>
            <a:r>
              <a:rPr lang="en-US" dirty="0"/>
              <a:t>CAUTION - Access controls are documented</a:t>
            </a:r>
            <a:r>
              <a:rPr lang="en-US" baseline="0" dirty="0"/>
              <a:t> on the deed.  The deed is the ultimate location to confirm if access controls are in place on a parcel.  Coordinate with Real Estate, the Region Access Management Coordinator and potentially OGC to avoid mistakes.  Make sure to look for access control language that refers to prior deed documents as not all information may be on the last record.</a:t>
            </a:r>
          </a:p>
          <a:p>
            <a:endParaRPr lang="en-US" baseline="0" dirty="0"/>
          </a:p>
          <a:p>
            <a:r>
              <a:rPr lang="en-US" baseline="0" dirty="0"/>
              <a:t>Waiver of Damages are used for Trans 233 setback situations (today this occurs only where a variance is granted).  It allows an improvement, such as landscaping, an access road, or building in the setback, but provides that it will be removed by the landowner without compensation if WisDOT opts to acquire the property for highway purposes in the future.  These are usually reserved for improvements that are easily removed from the property.</a:t>
            </a:r>
          </a:p>
          <a:p>
            <a:endParaRPr lang="en-US" baseline="0" dirty="0"/>
          </a:p>
          <a:p>
            <a:r>
              <a:rPr lang="en-US" baseline="0" dirty="0"/>
              <a:t>It is typical for the Real Estate Staff to perform Title searches or reviews as part of planning projects, so both the planning group and real estate group should be looking for access language.</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32</a:t>
            </a:fld>
            <a:endParaRPr lang="en-US"/>
          </a:p>
        </p:txBody>
      </p:sp>
    </p:spTree>
    <p:extLst>
      <p:ext uri="{BB962C8B-B14F-4D97-AF65-F5344CB8AC3E}">
        <p14:creationId xmlns:p14="http://schemas.microsoft.com/office/powerpoint/2010/main" val="1829939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lstStyle/>
          <a:p>
            <a:r>
              <a:rPr lang="en-US" dirty="0"/>
              <a:t>There are specific access situations</a:t>
            </a:r>
            <a:r>
              <a:rPr lang="en-US" baseline="0" dirty="0"/>
              <a:t> to be aware of as part of jurisdictional reassignment.  WisDOT has an obligation to identify which access controls are present on any highway being jurisdictionally reassigned to or from state highway status.  As part of STH to Local JR, WisDOT should ensure the local recipient unit of government understands if and how access controls are affected by the reassignment.  In addition, WisDOT may wish to retain some access controls, especially if the road still connects to an existing STH.</a:t>
            </a:r>
          </a:p>
          <a:p>
            <a:endParaRPr lang="en-US" baseline="0" dirty="0"/>
          </a:p>
          <a:p>
            <a:r>
              <a:rPr lang="en-US" baseline="0" dirty="0"/>
              <a:t>WisDOT should review access prior to accepting a local road for STH designation to ensure it is not inheriting an potential access problem that could result in costly improvements down the road to correct.</a:t>
            </a:r>
          </a:p>
          <a:p>
            <a:endParaRPr lang="en-US" baseline="0" dirty="0"/>
          </a:p>
          <a:p>
            <a:pPr defTabSz="905149">
              <a:defRPr/>
            </a:pPr>
            <a:r>
              <a:rPr lang="en-US" baseline="0" dirty="0"/>
              <a:t>Jurisdictional Reassignments are included under §84.02.    §84.02 (8) applies to situations where </a:t>
            </a:r>
            <a:r>
              <a:rPr lang="en-US" baseline="0" dirty="0" err="1"/>
              <a:t>WisDOT</a:t>
            </a:r>
            <a:r>
              <a:rPr lang="en-US" baseline="0" dirty="0"/>
              <a:t> has an ownership interest, whereas §84.02(3) requires an agreement from the local entity that had jurisdiction prior to the state highway designation in order to transfer the highway.  Jurisdictional Reassignments cannot be written to  include any ownership interests, access or otherwise, specifically acquired under §84.09.</a:t>
            </a:r>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33</a:t>
            </a:fld>
            <a:endParaRPr lang="en-US"/>
          </a:p>
        </p:txBody>
      </p:sp>
    </p:spTree>
    <p:extLst>
      <p:ext uri="{BB962C8B-B14F-4D97-AF65-F5344CB8AC3E}">
        <p14:creationId xmlns:p14="http://schemas.microsoft.com/office/powerpoint/2010/main" val="2724084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2314575" y="527050"/>
            <a:ext cx="4679950" cy="2633663"/>
          </a:xfrm>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u="sng" dirty="0">
                <a:latin typeface="Arial" charset="0"/>
                <a:cs typeface="Arial" charset="0"/>
              </a:rPr>
              <a:t>Session format</a:t>
            </a:r>
            <a:r>
              <a:rPr lang="en-US" dirty="0">
                <a:latin typeface="Arial" charset="0"/>
                <a:cs typeface="Arial" charset="0"/>
              </a:rPr>
              <a:t>- This program is generally</a:t>
            </a:r>
            <a:r>
              <a:rPr lang="en-US" baseline="0" dirty="0">
                <a:latin typeface="Arial" charset="0"/>
                <a:cs typeface="Arial" charset="0"/>
              </a:rPr>
              <a:t> set up for ~50 minutes of presentation, to give you time for Q&amp;A. If a hands-on component is included, you may also want to include a short break. S</a:t>
            </a:r>
            <a:r>
              <a:rPr lang="en-US" dirty="0">
                <a:latin typeface="Arial" charset="0"/>
                <a:cs typeface="Arial" charset="0"/>
              </a:rPr>
              <a:t>peakers</a:t>
            </a:r>
            <a:r>
              <a:rPr lang="en-US" baseline="0" dirty="0">
                <a:latin typeface="Arial" charset="0"/>
                <a:cs typeface="Arial" charset="0"/>
              </a:rPr>
              <a:t> should welcome everyone, explain where restrooms are located, describe Q&amp;A protocol. Remind everyone of the informal, participatory atmosphere and to be respectful of other’s time. Encourage audience to save more targeted questions and “war stories” until after the session, unless it directly enhances the group discussion. Depending on audience size, it is suggested to limit questions to no more than 2 straightforward questions per individual, offer to take longer or additional questions after the presentation.</a:t>
            </a:r>
          </a:p>
          <a:p>
            <a:endParaRPr lang="en-US" dirty="0">
              <a:latin typeface="Arial" charset="0"/>
              <a:cs typeface="Arial" charset="0"/>
            </a:endParaRPr>
          </a:p>
          <a:p>
            <a:r>
              <a:rPr lang="en-US" u="sng" dirty="0">
                <a:latin typeface="Arial" charset="0"/>
                <a:cs typeface="Arial" charset="0"/>
              </a:rPr>
              <a:t>Speaker</a:t>
            </a:r>
            <a:r>
              <a:rPr lang="en-US" u="sng" baseline="0" dirty="0">
                <a:latin typeface="Arial" charset="0"/>
                <a:cs typeface="Arial" charset="0"/>
              </a:rPr>
              <a:t> Introduction</a:t>
            </a:r>
            <a:r>
              <a:rPr lang="en-US" u="none" baseline="0" dirty="0">
                <a:latin typeface="Arial" charset="0"/>
                <a:cs typeface="Arial" charset="0"/>
              </a:rPr>
              <a:t>- </a:t>
            </a:r>
            <a:r>
              <a:rPr lang="en-US" baseline="0" dirty="0">
                <a:latin typeface="Arial" charset="0"/>
                <a:cs typeface="Arial" charset="0"/>
              </a:rPr>
              <a:t>give a brief intro of speakers, where they are from, background information and contact information</a:t>
            </a:r>
            <a:endParaRPr lang="en-US" dirty="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07BF351C-CD70-4140-875D-38A514846205}" type="slidenum">
              <a:rPr lang="en-US" smtClean="0"/>
              <a:pPr>
                <a:defRPr/>
              </a:pPr>
              <a:t>2</a:t>
            </a:fld>
            <a:endParaRPr lang="en-US"/>
          </a:p>
        </p:txBody>
      </p:sp>
    </p:spTree>
    <p:extLst>
      <p:ext uri="{BB962C8B-B14F-4D97-AF65-F5344CB8AC3E}">
        <p14:creationId xmlns:p14="http://schemas.microsoft.com/office/powerpoint/2010/main" val="2990196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lstStyle/>
          <a:p>
            <a:r>
              <a:rPr lang="en-US" dirty="0"/>
              <a:t>Some types of access controls transfer with reassignment,</a:t>
            </a:r>
            <a:r>
              <a:rPr lang="en-US" baseline="0" dirty="0"/>
              <a:t> some require separate actions to transfer, while some may simply extinguish.  County may use s. 83.027 to maintain controlled access.  Home rule is exercised by adopting an ordinance.</a:t>
            </a:r>
          </a:p>
          <a:p>
            <a:endParaRPr lang="en-US" baseline="0" dirty="0"/>
          </a:p>
          <a:p>
            <a:r>
              <a:rPr lang="en-US" baseline="0" dirty="0"/>
              <a:t>Access covenants are generally owned by the state, and need to be transferred like real estate.</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34</a:t>
            </a:fld>
            <a:endParaRPr lang="en-US"/>
          </a:p>
        </p:txBody>
      </p:sp>
    </p:spTree>
    <p:extLst>
      <p:ext uri="{BB962C8B-B14F-4D97-AF65-F5344CB8AC3E}">
        <p14:creationId xmlns:p14="http://schemas.microsoft.com/office/powerpoint/2010/main" val="2724084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lstStyle/>
          <a:p>
            <a:r>
              <a:rPr lang="en-US" dirty="0"/>
              <a:t>Scenic easements were typically applied</a:t>
            </a:r>
            <a:r>
              <a:rPr lang="en-US" baseline="0" dirty="0"/>
              <a:t> to entire corridors to protect </a:t>
            </a:r>
            <a:r>
              <a:rPr lang="en-US" baseline="0" dirty="0" err="1"/>
              <a:t>viewsheds</a:t>
            </a:r>
            <a:r>
              <a:rPr lang="en-US" baseline="0" dirty="0"/>
              <a:t> such as along WIS 35 (Prairie Du Chen to Prescott), Great River Road located adjacent to the St. Croix National Scenic </a:t>
            </a:r>
            <a:r>
              <a:rPr lang="en-US" baseline="0" dirty="0" err="1"/>
              <a:t>Riverway</a:t>
            </a:r>
            <a:r>
              <a:rPr lang="en-US" baseline="0" dirty="0"/>
              <a:t>, a federally managed area.  However, they can also exist on a spot location basis, such as along US 14 in the Black Earth area near Olson Drive. Or on WIS 23 in Spring Green to protect the scenic overlook near Taliesin.</a:t>
            </a:r>
          </a:p>
          <a:p>
            <a:endParaRPr lang="en-US" baseline="0" dirty="0"/>
          </a:p>
          <a:p>
            <a:r>
              <a:rPr lang="en-US" baseline="0" dirty="0"/>
              <a:t>Scenic easements were acquired in the 1950s with the cigarette tax…</a:t>
            </a:r>
            <a:endParaRPr lang="en-US" dirty="0"/>
          </a:p>
          <a:p>
            <a:r>
              <a:rPr lang="en-US" dirty="0"/>
              <a:t>Review the</a:t>
            </a:r>
            <a:r>
              <a:rPr lang="en-US" baseline="0" dirty="0"/>
              <a:t> property title to determine if a scenic easement exists and review the easement document to identify any restrictions that may impact access.  Changes to scenic easements may require Central Office approvals.</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36</a:t>
            </a:fld>
            <a:endParaRPr lang="en-US"/>
          </a:p>
        </p:txBody>
      </p:sp>
    </p:spTree>
    <p:extLst>
      <p:ext uri="{BB962C8B-B14F-4D97-AF65-F5344CB8AC3E}">
        <p14:creationId xmlns:p14="http://schemas.microsoft.com/office/powerpoint/2010/main" val="4100570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11200"/>
            <a:ext cx="6316663" cy="3554413"/>
          </a:xfrm>
        </p:spPr>
      </p:sp>
      <p:sp>
        <p:nvSpPr>
          <p:cNvPr id="3" name="Notes Placeholder 2"/>
          <p:cNvSpPr>
            <a:spLocks noGrp="1"/>
          </p:cNvSpPr>
          <p:nvPr>
            <p:ph type="body" idx="1"/>
          </p:nvPr>
        </p:nvSpPr>
        <p:spPr/>
        <p:txBody>
          <a:bodyPr/>
          <a:lstStyle/>
          <a:p>
            <a:r>
              <a:rPr lang="en-US" dirty="0"/>
              <a:t>This slide is intended</a:t>
            </a:r>
            <a:r>
              <a:rPr lang="en-US" baseline="0" dirty="0"/>
              <a:t> to explain what an access covenant is and what to look for.  Covenants promote planning for future development that minimizes the impact on the safety of the travelling public.</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37</a:t>
            </a:fld>
            <a:endParaRPr lang="en-US"/>
          </a:p>
        </p:txBody>
      </p:sp>
    </p:spTree>
    <p:extLst>
      <p:ext uri="{BB962C8B-B14F-4D97-AF65-F5344CB8AC3E}">
        <p14:creationId xmlns:p14="http://schemas.microsoft.com/office/powerpoint/2010/main" val="1957860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11200"/>
            <a:ext cx="6316663" cy="3554413"/>
          </a:xfrm>
        </p:spPr>
      </p:sp>
      <p:sp>
        <p:nvSpPr>
          <p:cNvPr id="3" name="Notes Placeholder 2"/>
          <p:cNvSpPr>
            <a:spLocks noGrp="1"/>
          </p:cNvSpPr>
          <p:nvPr>
            <p:ph type="body" idx="1"/>
          </p:nvPr>
        </p:nvSpPr>
        <p:spPr/>
        <p:txBody>
          <a:bodyPr/>
          <a:lstStyle/>
          <a:p>
            <a:r>
              <a:rPr lang="en-US" dirty="0"/>
              <a:t>This one actually came up during construction of a project.  A lot of times an old ag access is being used and does not pose any safety issues.  But the spot where the farmer is just driving off the road in the existing condition will not work after the project brings the roadway to current standards. </a:t>
            </a:r>
          </a:p>
          <a:p>
            <a:r>
              <a:rPr lang="en-US" dirty="0"/>
              <a:t> </a:t>
            </a:r>
          </a:p>
          <a:p>
            <a:r>
              <a:rPr lang="en-US" dirty="0"/>
              <a:t>Projects replaces driveways in kind and in accordance with our ad-hoc review but some of the ag entrances are not even acknowledged on the plan.  Since the access point has always been used, we get it permitted and lock up the rest of the frontage with an access covenant.  I just fill it out and send it to them to have it recorded.  When I receive it I issue the permit and include the access covenant.</a:t>
            </a:r>
          </a:p>
          <a:p>
            <a:r>
              <a:rPr lang="en-US" dirty="0"/>
              <a:t> </a:t>
            </a:r>
          </a:p>
          <a:p>
            <a:r>
              <a:rPr lang="en-US" dirty="0"/>
              <a:t>A copy of the letter to the property owner is also attached.</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39</a:t>
            </a:fld>
            <a:endParaRPr lang="en-US"/>
          </a:p>
        </p:txBody>
      </p:sp>
    </p:spTree>
    <p:extLst>
      <p:ext uri="{BB962C8B-B14F-4D97-AF65-F5344CB8AC3E}">
        <p14:creationId xmlns:p14="http://schemas.microsoft.com/office/powerpoint/2010/main" val="916584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41</a:t>
            </a:fld>
            <a:endParaRPr lang="en-US"/>
          </a:p>
        </p:txBody>
      </p:sp>
    </p:spTree>
    <p:extLst>
      <p:ext uri="{BB962C8B-B14F-4D97-AF65-F5344CB8AC3E}">
        <p14:creationId xmlns:p14="http://schemas.microsoft.com/office/powerpoint/2010/main" val="1178009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42</a:t>
            </a:fld>
            <a:endParaRPr lang="en-US"/>
          </a:p>
        </p:txBody>
      </p:sp>
    </p:spTree>
    <p:extLst>
      <p:ext uri="{BB962C8B-B14F-4D97-AF65-F5344CB8AC3E}">
        <p14:creationId xmlns:p14="http://schemas.microsoft.com/office/powerpoint/2010/main" val="3636391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Considerations:  Width of lots, are there access controls in place, develop a plan for access with land owners and local government officials for all lots at this time, other ideas…?</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43</a:t>
            </a:fld>
            <a:endParaRPr lang="en-US"/>
          </a:p>
        </p:txBody>
      </p:sp>
    </p:spTree>
    <p:extLst>
      <p:ext uri="{BB962C8B-B14F-4D97-AF65-F5344CB8AC3E}">
        <p14:creationId xmlns:p14="http://schemas.microsoft.com/office/powerpoint/2010/main" val="933430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C91B32-2829-4DF2-972C-4B87889A04AF}"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875246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2528888" y="873125"/>
            <a:ext cx="4191000" cy="2359025"/>
          </a:xfrm>
          <a:ln/>
        </p:spPr>
      </p:sp>
      <p:sp>
        <p:nvSpPr>
          <p:cNvPr id="122883" name="Rectangle 3"/>
          <p:cNvSpPr>
            <a:spLocks noGrp="1" noChangeArrowheads="1"/>
          </p:cNvSpPr>
          <p:nvPr>
            <p:ph type="body" idx="1"/>
          </p:nvPr>
        </p:nvSpPr>
        <p:spPr/>
        <p:txBody>
          <a:bodyPr/>
          <a:lstStyle/>
          <a:p>
            <a:r>
              <a:rPr lang="en-US" altLang="en-US" sz="1600" dirty="0"/>
              <a:t>This is Module 5 of the access management training. </a:t>
            </a:r>
          </a:p>
          <a:p>
            <a:r>
              <a:rPr lang="en-US" altLang="en-US" sz="1600" dirty="0"/>
              <a:t>This module is focused on access standards. </a:t>
            </a:r>
          </a:p>
          <a:p>
            <a:r>
              <a:rPr lang="en-US" altLang="en-US" sz="1600" dirty="0"/>
              <a:t>Upon completion of this module, you will be able to: </a:t>
            </a:r>
          </a:p>
          <a:p>
            <a:pPr marL="289835" indent="-289835">
              <a:buFont typeface="Arial" charset="0"/>
              <a:buChar char="•"/>
            </a:pPr>
            <a:r>
              <a:rPr lang="en-US" altLang="en-US" sz="1600" dirty="0"/>
              <a:t>Explain the goals and benefits of using access management</a:t>
            </a:r>
          </a:p>
          <a:p>
            <a:pPr marL="289835" indent="-289835">
              <a:buFont typeface="Arial" charset="0"/>
              <a:buChar char="•"/>
            </a:pPr>
            <a:r>
              <a:rPr lang="en-US" altLang="en-US" sz="1600" dirty="0"/>
              <a:t>Describe the different types of access management techniques used, and </a:t>
            </a:r>
          </a:p>
          <a:p>
            <a:pPr marL="289835" indent="-289835">
              <a:buFont typeface="Arial" charset="0"/>
              <a:buChar char="•"/>
            </a:pPr>
            <a:r>
              <a:rPr lang="en-US" altLang="en-US" sz="1600" dirty="0"/>
              <a:t>Apply WisDOT access management design standards</a:t>
            </a:r>
          </a:p>
        </p:txBody>
      </p:sp>
    </p:spTree>
    <p:extLst>
      <p:ext uri="{BB962C8B-B14F-4D97-AF65-F5344CB8AC3E}">
        <p14:creationId xmlns:p14="http://schemas.microsoft.com/office/powerpoint/2010/main" val="347454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C0B97-02E9-439F-8E3D-950E86A2078A}" type="slidenum">
              <a:rPr lang="en-US" smtClean="0"/>
              <a:t>4</a:t>
            </a:fld>
            <a:endParaRPr lang="en-US"/>
          </a:p>
        </p:txBody>
      </p:sp>
    </p:spTree>
    <p:extLst>
      <p:ext uri="{BB962C8B-B14F-4D97-AF65-F5344CB8AC3E}">
        <p14:creationId xmlns:p14="http://schemas.microsoft.com/office/powerpoint/2010/main" val="2954944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C0B97-02E9-439F-8E3D-950E86A2078A}" type="slidenum">
              <a:rPr lang="en-US" smtClean="0"/>
              <a:t>5</a:t>
            </a:fld>
            <a:endParaRPr lang="en-US"/>
          </a:p>
        </p:txBody>
      </p:sp>
    </p:spTree>
    <p:extLst>
      <p:ext uri="{BB962C8B-B14F-4D97-AF65-F5344CB8AC3E}">
        <p14:creationId xmlns:p14="http://schemas.microsoft.com/office/powerpoint/2010/main" val="591638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C0B97-02E9-439F-8E3D-950E86A2078A}" type="slidenum">
              <a:rPr lang="en-US" smtClean="0"/>
              <a:t>6</a:t>
            </a:fld>
            <a:endParaRPr lang="en-US"/>
          </a:p>
        </p:txBody>
      </p:sp>
    </p:spTree>
    <p:extLst>
      <p:ext uri="{BB962C8B-B14F-4D97-AF65-F5344CB8AC3E}">
        <p14:creationId xmlns:p14="http://schemas.microsoft.com/office/powerpoint/2010/main" val="791947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Additional considerations to mention for this slide:</a:t>
            </a:r>
          </a:p>
          <a:p>
            <a:endParaRPr lang="en-US" altLang="en-US" dirty="0"/>
          </a:p>
          <a:p>
            <a:r>
              <a:rPr lang="en-US" altLang="en-US" dirty="0"/>
              <a:t>Ownership remains with </a:t>
            </a:r>
            <a:r>
              <a:rPr lang="en-US" altLang="en-US" dirty="0" err="1"/>
              <a:t>WisDOT</a:t>
            </a:r>
            <a:r>
              <a:rPr lang="en-US" altLang="en-US" dirty="0"/>
              <a:t> even if jurisdictional authority is transferred to a local unit of government.</a:t>
            </a:r>
          </a:p>
          <a:p>
            <a:endParaRPr lang="en-US" altLang="en-US" dirty="0"/>
          </a:p>
          <a:p>
            <a:r>
              <a:rPr lang="en-US" altLang="en-US" dirty="0"/>
              <a:t>Older acquisitions that were made by local authorities, such as counties, on behalf of the State Highway Commission are State/</a:t>
            </a:r>
            <a:r>
              <a:rPr lang="en-US" altLang="en-US" dirty="0" err="1"/>
              <a:t>WisDOT</a:t>
            </a:r>
            <a:r>
              <a:rPr lang="en-US" altLang="en-US" dirty="0"/>
              <a:t> property that is held in trust by the local authority and cannot be sold by it.</a:t>
            </a:r>
          </a:p>
          <a:p>
            <a:endParaRPr lang="en-US" dirty="0"/>
          </a:p>
        </p:txBody>
      </p:sp>
      <p:sp>
        <p:nvSpPr>
          <p:cNvPr id="4" name="Slide Number Placeholder 3"/>
          <p:cNvSpPr>
            <a:spLocks noGrp="1"/>
          </p:cNvSpPr>
          <p:nvPr>
            <p:ph type="sldNum" sz="quarter" idx="10"/>
          </p:nvPr>
        </p:nvSpPr>
        <p:spPr/>
        <p:txBody>
          <a:bodyPr/>
          <a:lstStyle/>
          <a:p>
            <a:fld id="{5B2C0B97-02E9-439F-8E3D-950E86A2078A}" type="slidenum">
              <a:rPr lang="en-US" smtClean="0"/>
              <a:t>7</a:t>
            </a:fld>
            <a:endParaRPr lang="en-US"/>
          </a:p>
        </p:txBody>
      </p:sp>
    </p:spTree>
    <p:extLst>
      <p:ext uri="{BB962C8B-B14F-4D97-AF65-F5344CB8AC3E}">
        <p14:creationId xmlns:p14="http://schemas.microsoft.com/office/powerpoint/2010/main" val="2109043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Additional considerations to mention for this slide:</a:t>
            </a:r>
          </a:p>
          <a:p>
            <a:endParaRPr lang="en-US" altLang="en-US" dirty="0"/>
          </a:p>
          <a:p>
            <a:r>
              <a:rPr lang="en-US" altLang="en-US" dirty="0"/>
              <a:t>Ownership remains with </a:t>
            </a:r>
            <a:r>
              <a:rPr lang="en-US" altLang="en-US" dirty="0" err="1"/>
              <a:t>WisDOT</a:t>
            </a:r>
            <a:r>
              <a:rPr lang="en-US" altLang="en-US" dirty="0"/>
              <a:t> even if jurisdictional authority is transferred to a local unit of government.</a:t>
            </a:r>
          </a:p>
          <a:p>
            <a:endParaRPr lang="en-US" altLang="en-US" dirty="0"/>
          </a:p>
          <a:p>
            <a:r>
              <a:rPr lang="en-US" altLang="en-US" dirty="0"/>
              <a:t>Older acquisitions that were made by local authorities, such as counties, on behalf of the State Highway Commission are State/</a:t>
            </a:r>
            <a:r>
              <a:rPr lang="en-US" altLang="en-US" dirty="0" err="1"/>
              <a:t>WisDOT</a:t>
            </a:r>
            <a:r>
              <a:rPr lang="en-US" altLang="en-US" dirty="0"/>
              <a:t> property that is held in trust by the local authority and cannot be sold by it.</a:t>
            </a:r>
          </a:p>
          <a:p>
            <a:endParaRPr lang="en-US" dirty="0"/>
          </a:p>
        </p:txBody>
      </p:sp>
      <p:sp>
        <p:nvSpPr>
          <p:cNvPr id="4" name="Slide Number Placeholder 3"/>
          <p:cNvSpPr>
            <a:spLocks noGrp="1"/>
          </p:cNvSpPr>
          <p:nvPr>
            <p:ph type="sldNum" sz="quarter" idx="10"/>
          </p:nvPr>
        </p:nvSpPr>
        <p:spPr/>
        <p:txBody>
          <a:bodyPr/>
          <a:lstStyle/>
          <a:p>
            <a:fld id="{5B2C0B97-02E9-439F-8E3D-950E86A2078A}" type="slidenum">
              <a:rPr lang="en-US" smtClean="0"/>
              <a:t>8</a:t>
            </a:fld>
            <a:endParaRPr lang="en-US"/>
          </a:p>
        </p:txBody>
      </p:sp>
    </p:spTree>
    <p:extLst>
      <p:ext uri="{BB962C8B-B14F-4D97-AF65-F5344CB8AC3E}">
        <p14:creationId xmlns:p14="http://schemas.microsoft.com/office/powerpoint/2010/main" val="4294958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7300" y="873125"/>
            <a:ext cx="4194175" cy="2360613"/>
          </a:xfrm>
        </p:spPr>
      </p:sp>
      <p:sp>
        <p:nvSpPr>
          <p:cNvPr id="3" name="Notes Placeholder 2"/>
          <p:cNvSpPr>
            <a:spLocks noGrp="1"/>
          </p:cNvSpPr>
          <p:nvPr>
            <p:ph type="body" idx="1"/>
          </p:nvPr>
        </p:nvSpPr>
        <p:spPr/>
        <p:txBody>
          <a:bodyPr/>
          <a:lstStyle/>
          <a:p>
            <a:r>
              <a:rPr lang="en-US" dirty="0"/>
              <a:t>Note:</a:t>
            </a:r>
            <a:r>
              <a:rPr lang="en-US" baseline="0" dirty="0"/>
              <a:t> </a:t>
            </a:r>
            <a:r>
              <a:rPr lang="en-US" dirty="0"/>
              <a:t>This</a:t>
            </a:r>
            <a:r>
              <a:rPr lang="en-US" baseline="0" dirty="0"/>
              <a:t> was in prior program</a:t>
            </a:r>
          </a:p>
          <a:p>
            <a:r>
              <a:rPr lang="en-US" baseline="0" dirty="0"/>
              <a:t>What are “before” and “after” photos illustrating?</a:t>
            </a:r>
          </a:p>
          <a:p>
            <a:endParaRPr lang="en-US" dirty="0"/>
          </a:p>
        </p:txBody>
      </p:sp>
      <p:sp>
        <p:nvSpPr>
          <p:cNvPr id="4" name="Slide Number Placeholder 3"/>
          <p:cNvSpPr>
            <a:spLocks noGrp="1"/>
          </p:cNvSpPr>
          <p:nvPr>
            <p:ph type="sldNum" sz="quarter" idx="10"/>
          </p:nvPr>
        </p:nvSpPr>
        <p:spPr/>
        <p:txBody>
          <a:bodyPr/>
          <a:lstStyle/>
          <a:p>
            <a:fld id="{5B2C0B97-02E9-439F-8E3D-950E86A2078A}" type="slidenum">
              <a:rPr lang="en-US" smtClean="0"/>
              <a:t>9</a:t>
            </a:fld>
            <a:endParaRPr lang="en-US"/>
          </a:p>
        </p:txBody>
      </p:sp>
    </p:spTree>
    <p:extLst>
      <p:ext uri="{BB962C8B-B14F-4D97-AF65-F5344CB8AC3E}">
        <p14:creationId xmlns:p14="http://schemas.microsoft.com/office/powerpoint/2010/main" val="4006958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914400" y="1752602"/>
            <a:ext cx="10363200" cy="1829761"/>
          </a:xfrm>
        </p:spPr>
        <p:txBody>
          <a:bodyPr anchor="b"/>
          <a:lstStyle>
            <a:lvl1pPr algn="r">
              <a:defRPr sz="4800" b="1">
                <a:solidFill>
                  <a:srgbClr val="213681"/>
                </a:solidFill>
                <a:effectLst>
                  <a:outerShdw blurRad="31750" dist="25400" dir="5400000" algn="tl" rotWithShape="0">
                    <a:srgbClr val="000000">
                      <a:alpha val="25000"/>
                    </a:srgbClr>
                  </a:outerShdw>
                </a:effectLst>
              </a:defRPr>
            </a:lvl1pPr>
            <a:extLst/>
          </a:lstStyle>
          <a:p>
            <a:r>
              <a:rPr lang="en-US" dirty="0"/>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Slide Number Placeholder 26"/>
          <p:cNvSpPr>
            <a:spLocks noGrp="1"/>
          </p:cNvSpPr>
          <p:nvPr>
            <p:ph type="sldNum" sz="quarter" idx="10"/>
          </p:nvPr>
        </p:nvSpPr>
        <p:spPr>
          <a:xfrm>
            <a:off x="11277601" y="6477001"/>
            <a:ext cx="740833" cy="296863"/>
          </a:xfrm>
          <a:prstGeom prst="rect">
            <a:avLst/>
          </a:prstGeom>
        </p:spPr>
        <p:txBody>
          <a:bodyPr/>
          <a:lstStyle>
            <a:lvl1pPr>
              <a:defRPr sz="1600" b="1" i="0" kern="900" baseline="0">
                <a:solidFill>
                  <a:schemeClr val="bg1"/>
                </a:solidFill>
              </a:defRPr>
            </a:lvl1pPr>
            <a:extLst/>
          </a:lstStyle>
          <a:p>
            <a:pPr>
              <a:defRPr/>
            </a:pPr>
            <a:fld id="{0A2AD120-39C9-4762-9808-4997980F3313}" type="slidenum">
              <a:rPr lang="en-US"/>
              <a:pPr>
                <a:defRPr/>
              </a:pPr>
              <a:t>‹#›</a:t>
            </a:fld>
            <a:endParaRPr lang="en-US" dirty="0"/>
          </a:p>
        </p:txBody>
      </p:sp>
      <p:sp>
        <p:nvSpPr>
          <p:cNvPr id="6"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b="1" i="1">
                <a:solidFill>
                  <a:schemeClr val="accent6"/>
                </a:solidFill>
              </a:defRPr>
            </a:lvl1pPr>
          </a:lstStyle>
          <a:p>
            <a:r>
              <a:rPr lang="en-US"/>
              <a:t>Module 5</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Slide Number Placeholder 26"/>
          <p:cNvSpPr>
            <a:spLocks noGrp="1"/>
          </p:cNvSpPr>
          <p:nvPr>
            <p:ph type="sldNum" sz="quarter" idx="10"/>
          </p:nvPr>
        </p:nvSpPr>
        <p:spPr>
          <a:xfrm>
            <a:off x="11277601" y="6477001"/>
            <a:ext cx="740833" cy="296863"/>
          </a:xfrm>
          <a:prstGeom prst="rect">
            <a:avLst/>
          </a:prstGeom>
        </p:spPr>
        <p:txBody>
          <a:bodyPr/>
          <a:lstStyle>
            <a:lvl1pPr>
              <a:defRPr sz="1600" b="1" i="0" kern="900" baseline="0">
                <a:solidFill>
                  <a:schemeClr val="bg1"/>
                </a:solidFill>
              </a:defRPr>
            </a:lvl1pPr>
            <a:extLst/>
          </a:lstStyle>
          <a:p>
            <a:pPr>
              <a:defRPr/>
            </a:pPr>
            <a:fld id="{89C35698-ECFA-45D4-B95F-4F52958123EB}" type="slidenum">
              <a:rPr lang="en-US"/>
              <a:pPr>
                <a:defRPr/>
              </a:pPr>
              <a:t>‹#›</a:t>
            </a:fld>
            <a:endParaRPr lang="en-US" dirty="0"/>
          </a:p>
        </p:txBody>
      </p:sp>
      <p:sp>
        <p:nvSpPr>
          <p:cNvPr id="5"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b="1" i="1">
                <a:solidFill>
                  <a:schemeClr val="accent6"/>
                </a:solidFill>
              </a:defRPr>
            </a:lvl1pPr>
          </a:lstStyle>
          <a:p>
            <a:r>
              <a:rPr lang="en-US"/>
              <a:t>Module 5</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5" name="Content Placeholder 4"/>
          <p:cNvSpPr>
            <a:spLocks noGrp="1"/>
          </p:cNvSpPr>
          <p:nvPr>
            <p:ph sz="quarter" idx="2"/>
          </p:nvPr>
        </p:nvSpPr>
        <p:spPr>
          <a:xfrm>
            <a:off x="609600" y="1444295"/>
            <a:ext cx="5386917"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444295"/>
            <a:ext cx="5389033"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6"/>
          <p:cNvSpPr>
            <a:spLocks noGrp="1"/>
          </p:cNvSpPr>
          <p:nvPr>
            <p:ph type="sldNum" sz="quarter" idx="10"/>
          </p:nvPr>
        </p:nvSpPr>
        <p:spPr>
          <a:xfrm>
            <a:off x="11277601" y="6477001"/>
            <a:ext cx="740833" cy="296863"/>
          </a:xfrm>
          <a:prstGeom prst="rect">
            <a:avLst/>
          </a:prstGeom>
        </p:spPr>
        <p:txBody>
          <a:bodyPr/>
          <a:lstStyle>
            <a:lvl1pPr>
              <a:defRPr sz="1600" b="1" i="0" kern="900" baseline="0">
                <a:solidFill>
                  <a:schemeClr val="bg1"/>
                </a:solidFill>
              </a:defRPr>
            </a:lvl1pPr>
            <a:extLst/>
          </a:lstStyle>
          <a:p>
            <a:pPr>
              <a:defRPr/>
            </a:pPr>
            <a:fld id="{4D1A753E-EC79-4AA7-8B4D-F379B7F83DE6}" type="slidenum">
              <a:rPr lang="en-US"/>
              <a:pPr>
                <a:defRPr/>
              </a:pPr>
              <a:t>‹#›</a:t>
            </a:fld>
            <a:endParaRPr lang="en-US" dirty="0"/>
          </a:p>
        </p:txBody>
      </p:sp>
      <p:sp>
        <p:nvSpPr>
          <p:cNvPr id="8"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b="1" i="1">
                <a:solidFill>
                  <a:schemeClr val="accent6"/>
                </a:solidFill>
              </a:defRPr>
            </a:lvl1pPr>
          </a:lstStyle>
          <a:p>
            <a:r>
              <a:rPr lang="en-US"/>
              <a:t>Module 5</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6"/>
          <p:cNvSpPr>
            <a:spLocks noGrp="1"/>
          </p:cNvSpPr>
          <p:nvPr>
            <p:ph type="sldNum" sz="quarter" idx="10"/>
          </p:nvPr>
        </p:nvSpPr>
        <p:spPr>
          <a:xfrm>
            <a:off x="11277601" y="6477001"/>
            <a:ext cx="740833" cy="296863"/>
          </a:xfrm>
          <a:prstGeom prst="rect">
            <a:avLst/>
          </a:prstGeom>
        </p:spPr>
        <p:txBody>
          <a:bodyPr/>
          <a:lstStyle>
            <a:lvl1pPr>
              <a:defRPr sz="1600" b="1" i="0" kern="900" baseline="0">
                <a:solidFill>
                  <a:schemeClr val="bg1"/>
                </a:solidFill>
              </a:defRPr>
            </a:lvl1pPr>
            <a:extLst/>
          </a:lstStyle>
          <a:p>
            <a:pPr>
              <a:defRPr/>
            </a:pPr>
            <a:fld id="{DB104AA0-9F21-4485-B088-466B0F30090C}" type="slidenum">
              <a:rPr lang="en-US"/>
              <a:pPr>
                <a:defRPr/>
              </a:pPr>
              <a:t>‹#›</a:t>
            </a:fld>
            <a:endParaRPr lang="en-US" dirty="0"/>
          </a:p>
        </p:txBody>
      </p:sp>
      <p:sp>
        <p:nvSpPr>
          <p:cNvPr id="3"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b="1" i="1">
                <a:solidFill>
                  <a:schemeClr val="accent6"/>
                </a:solidFill>
              </a:defRPr>
            </a:lvl1pPr>
          </a:lstStyle>
          <a:p>
            <a:r>
              <a:rPr lang="en-US"/>
              <a:t>Module 5</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664698"/>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dirty="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6"/>
          <p:cNvSpPr>
            <a:spLocks noGrp="1"/>
          </p:cNvSpPr>
          <p:nvPr>
            <p:ph type="sldNum" sz="quarter" idx="10"/>
          </p:nvPr>
        </p:nvSpPr>
        <p:spPr>
          <a:xfrm>
            <a:off x="11277601" y="6477001"/>
            <a:ext cx="740833" cy="296863"/>
          </a:xfrm>
          <a:prstGeom prst="rect">
            <a:avLst/>
          </a:prstGeom>
        </p:spPr>
        <p:txBody>
          <a:bodyPr/>
          <a:lstStyle>
            <a:lvl1pPr>
              <a:defRPr sz="1600" b="1" i="0" kern="900" baseline="0">
                <a:solidFill>
                  <a:schemeClr val="bg1"/>
                </a:solidFill>
              </a:defRPr>
            </a:lvl1pPr>
            <a:extLst/>
          </a:lstStyle>
          <a:p>
            <a:pPr>
              <a:defRPr/>
            </a:pPr>
            <a:fld id="{C38AFE01-58B7-4B7A-B8D5-787EBD0E15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p:cNvSpPr>
            <a:spLocks noGrp="1"/>
          </p:cNvSpPr>
          <p:nvPr>
            <p:ph type="sldNum" sz="quarter" idx="10"/>
          </p:nvPr>
        </p:nvSpPr>
        <p:spPr>
          <a:xfrm>
            <a:off x="11277601" y="6477001"/>
            <a:ext cx="740833" cy="296863"/>
          </a:xfrm>
          <a:prstGeom prst="rect">
            <a:avLst/>
          </a:prstGeom>
        </p:spPr>
        <p:txBody>
          <a:bodyPr/>
          <a:lstStyle>
            <a:lvl1pPr>
              <a:defRPr sz="1600" b="1" i="0" kern="900" baseline="0">
                <a:solidFill>
                  <a:schemeClr val="bg1"/>
                </a:solidFill>
              </a:defRPr>
            </a:lvl1pPr>
            <a:extLst/>
          </a:lstStyle>
          <a:p>
            <a:pPr>
              <a:defRPr/>
            </a:pPr>
            <a:fld id="{96E48EDD-1FD1-4C50-94FF-D58D47BF009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6"/>
          <p:cNvSpPr>
            <a:spLocks noGrp="1"/>
          </p:cNvSpPr>
          <p:nvPr>
            <p:ph type="sldNum" sz="quarter" idx="10"/>
          </p:nvPr>
        </p:nvSpPr>
        <p:spPr>
          <a:xfrm>
            <a:off x="11277601" y="6477001"/>
            <a:ext cx="740833" cy="296863"/>
          </a:xfrm>
          <a:prstGeom prst="rect">
            <a:avLst/>
          </a:prstGeom>
        </p:spPr>
        <p:txBody>
          <a:bodyPr/>
          <a:lstStyle>
            <a:lvl1pPr>
              <a:defRPr sz="1600" b="1" i="0" kern="900" baseline="0">
                <a:solidFill>
                  <a:schemeClr val="bg1"/>
                </a:solidFill>
              </a:defRPr>
            </a:lvl1pPr>
            <a:extLst/>
          </a:lstStyle>
          <a:p>
            <a:pPr>
              <a:defRPr/>
            </a:pPr>
            <a:fld id="{E0710924-D447-41AA-9A85-433CA037B1E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userDrawn="1"/>
        </p:nvSpPr>
        <p:spPr>
          <a:xfrm flipV="1">
            <a:off x="0" y="5206361"/>
            <a:ext cx="12192000" cy="171204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5026 h 23922"/>
              <a:gd name="connsiteX1" fmla="*/ 21600 w 21600"/>
              <a:gd name="connsiteY1" fmla="*/ 0 h 23922"/>
              <a:gd name="connsiteX2" fmla="*/ 21600 w 21600"/>
              <a:gd name="connsiteY2" fmla="*/ 17322 h 23922"/>
              <a:gd name="connsiteX3" fmla="*/ 0 w 21600"/>
              <a:gd name="connsiteY3" fmla="*/ 20172 h 23922"/>
              <a:gd name="connsiteX4" fmla="*/ 0 w 21600"/>
              <a:gd name="connsiteY4" fmla="*/ 15026 h 23922"/>
              <a:gd name="connsiteX0" fmla="*/ 0 w 21600"/>
              <a:gd name="connsiteY0" fmla="*/ 0 h 8896"/>
              <a:gd name="connsiteX1" fmla="*/ 21600 w 21600"/>
              <a:gd name="connsiteY1" fmla="*/ 0 h 8896"/>
              <a:gd name="connsiteX2" fmla="*/ 21600 w 21600"/>
              <a:gd name="connsiteY2" fmla="*/ 2296 h 8896"/>
              <a:gd name="connsiteX3" fmla="*/ 0 w 21600"/>
              <a:gd name="connsiteY3" fmla="*/ 5146 h 8896"/>
              <a:gd name="connsiteX4" fmla="*/ 0 w 21600"/>
              <a:gd name="connsiteY4" fmla="*/ 0 h 8896"/>
              <a:gd name="connsiteX0" fmla="*/ 0 w 10000"/>
              <a:gd name="connsiteY0" fmla="*/ 0 h 10000"/>
              <a:gd name="connsiteX1" fmla="*/ 10000 w 10000"/>
              <a:gd name="connsiteY1" fmla="*/ 0 h 10000"/>
              <a:gd name="connsiteX2" fmla="*/ 10000 w 10000"/>
              <a:gd name="connsiteY2" fmla="*/ 3704 h 10000"/>
              <a:gd name="connsiteX3" fmla="*/ 0 w 10000"/>
              <a:gd name="connsiteY3" fmla="*/ 5785 h 10000"/>
              <a:gd name="connsiteX4" fmla="*/ 0 w 10000"/>
              <a:gd name="connsiteY4" fmla="*/ 0 h 10000"/>
              <a:gd name="connsiteX0" fmla="*/ 0 w 10000"/>
              <a:gd name="connsiteY0" fmla="*/ 367 h 10367"/>
              <a:gd name="connsiteX1" fmla="*/ 10000 w 10000"/>
              <a:gd name="connsiteY1" fmla="*/ 367 h 10367"/>
              <a:gd name="connsiteX2" fmla="*/ 10000 w 10000"/>
              <a:gd name="connsiteY2" fmla="*/ 4071 h 10367"/>
              <a:gd name="connsiteX3" fmla="*/ 0 w 10000"/>
              <a:gd name="connsiteY3" fmla="*/ 6152 h 10367"/>
              <a:gd name="connsiteX4" fmla="*/ 0 w 10000"/>
              <a:gd name="connsiteY4" fmla="*/ 367 h 10367"/>
              <a:gd name="connsiteX0" fmla="*/ 0 w 10000"/>
              <a:gd name="connsiteY0" fmla="*/ 367 h 8620"/>
              <a:gd name="connsiteX1" fmla="*/ 10000 w 10000"/>
              <a:gd name="connsiteY1" fmla="*/ 367 h 8620"/>
              <a:gd name="connsiteX2" fmla="*/ 10000 w 10000"/>
              <a:gd name="connsiteY2" fmla="*/ 4071 h 8620"/>
              <a:gd name="connsiteX3" fmla="*/ 0 w 10000"/>
              <a:gd name="connsiteY3" fmla="*/ 6152 h 8620"/>
              <a:gd name="connsiteX4" fmla="*/ 0 w 10000"/>
              <a:gd name="connsiteY4" fmla="*/ 367 h 8620"/>
              <a:gd name="connsiteX0" fmla="*/ 0 w 10000"/>
              <a:gd name="connsiteY0" fmla="*/ 426 h 12067"/>
              <a:gd name="connsiteX1" fmla="*/ 10000 w 10000"/>
              <a:gd name="connsiteY1" fmla="*/ 426 h 12067"/>
              <a:gd name="connsiteX2" fmla="*/ 10000 w 10000"/>
              <a:gd name="connsiteY2" fmla="*/ 4723 h 12067"/>
              <a:gd name="connsiteX3" fmla="*/ 0 w 10000"/>
              <a:gd name="connsiteY3" fmla="*/ 7137 h 12067"/>
              <a:gd name="connsiteX4" fmla="*/ 0 w 10000"/>
              <a:gd name="connsiteY4" fmla="*/ 426 h 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067">
                <a:moveTo>
                  <a:pt x="0" y="426"/>
                </a:moveTo>
                <a:lnTo>
                  <a:pt x="10000" y="426"/>
                </a:lnTo>
                <a:lnTo>
                  <a:pt x="10000" y="4723"/>
                </a:lnTo>
                <a:cubicBezTo>
                  <a:pt x="8802" y="0"/>
                  <a:pt x="3211" y="12067"/>
                  <a:pt x="0" y="7137"/>
                </a:cubicBezTo>
                <a:lnTo>
                  <a:pt x="0" y="426"/>
                </a:lnTo>
                <a:close/>
              </a:path>
            </a:pathLst>
          </a:custGeom>
          <a:blipFill>
            <a:blip r:embed="rId9" cstate="print"/>
            <a:stretch>
              <a:fillRect t="-50000"/>
            </a:stretch>
          </a:blipFill>
          <a:ln>
            <a:noFill/>
          </a:ln>
          <a:effectLst>
            <a:innerShdw blurRad="63500" dist="50800" dir="162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itle Placeholder 8"/>
          <p:cNvSpPr>
            <a:spLocks noGrp="1"/>
          </p:cNvSpPr>
          <p:nvPr>
            <p:ph type="title"/>
          </p:nvPr>
        </p:nvSpPr>
        <p:spPr>
          <a:xfrm>
            <a:off x="609600" y="533400"/>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1030" name="Text Placeholder 29"/>
          <p:cNvSpPr>
            <a:spLocks noGrp="1"/>
          </p:cNvSpPr>
          <p:nvPr>
            <p:ph type="body" idx="1"/>
          </p:nvPr>
        </p:nvSpPr>
        <p:spPr bwMode="auto">
          <a:xfrm>
            <a:off x="609600" y="1676400"/>
            <a:ext cx="10972800"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WisDOTlogo.gif"/>
          <p:cNvPicPr>
            <a:picLocks noChangeAspect="1"/>
          </p:cNvPicPr>
          <p:nvPr userDrawn="1"/>
        </p:nvPicPr>
        <p:blipFill>
          <a:blip r:embed="rId10" cstate="print"/>
          <a:stretch>
            <a:fillRect/>
          </a:stretch>
        </p:blipFill>
        <p:spPr>
          <a:xfrm>
            <a:off x="308002" y="5943600"/>
            <a:ext cx="762000" cy="762000"/>
          </a:xfrm>
          <a:prstGeom prst="ellipse">
            <a:avLst/>
          </a:prstGeom>
          <a:ln w="38100" cap="rnd" cmpd="sng">
            <a:solidFill>
              <a:schemeClr val="bg1"/>
            </a:solidFill>
          </a:ln>
          <a:effectLst>
            <a:outerShdw blurRad="50800" dist="38100" dir="5400000" algn="t" rotWithShape="0">
              <a:srgbClr val="213681">
                <a:alpha val="40000"/>
              </a:srgbClr>
            </a:outerShdw>
          </a:effectLst>
        </p:spPr>
      </p:pic>
      <p:sp>
        <p:nvSpPr>
          <p:cNvPr id="2" name="Slide Number Placeholder 1"/>
          <p:cNvSpPr>
            <a:spLocks noGrp="1"/>
          </p:cNvSpPr>
          <p:nvPr>
            <p:ph type="sldNum" sz="quarter" idx="4"/>
          </p:nvPr>
        </p:nvSpPr>
        <p:spPr>
          <a:xfrm>
            <a:off x="9429108" y="6416675"/>
            <a:ext cx="2743200" cy="365125"/>
          </a:xfrm>
          <a:prstGeom prst="rect">
            <a:avLst/>
          </a:prstGeom>
        </p:spPr>
        <p:txBody>
          <a:bodyPr vert="horz" lIns="91440" tIns="45720" rIns="91440" bIns="45720" rtlCol="0" anchor="ctr"/>
          <a:lstStyle>
            <a:lvl1pPr algn="r">
              <a:defRPr sz="1600" b="1">
                <a:solidFill>
                  <a:schemeClr val="bg1"/>
                </a:solidFill>
              </a:defRPr>
            </a:lvl1pPr>
          </a:lstStyle>
          <a:p>
            <a:fld id="{66AD1EE6-6316-4D68-92C4-A12B087E69D9}" type="slidenum">
              <a:rPr lang="en-US" smtClean="0"/>
              <a:pPr/>
              <a:t>‹#›</a:t>
            </a:fld>
            <a:endParaRPr lang="en-US" dirty="0"/>
          </a:p>
        </p:txBody>
      </p:sp>
      <p:sp>
        <p:nvSpPr>
          <p:cNvPr id="3"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b="1" i="1">
                <a:solidFill>
                  <a:schemeClr val="accent6"/>
                </a:solidFill>
              </a:defRPr>
            </a:lvl1pPr>
          </a:lstStyle>
          <a:p>
            <a:r>
              <a:rPr lang="en-US"/>
              <a:t>Module 5</a:t>
            </a:r>
            <a:endParaRPr lang="en-US" dirty="0"/>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Lst>
  <p:hf hdr="0"/>
  <p:txStyles>
    <p:title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tmp"/></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49" y="1663059"/>
            <a:ext cx="4571622" cy="3431764"/>
          </a:xfrm>
          <a:prstGeom prst="rect">
            <a:avLst/>
          </a:prstGeom>
          <a:blipFill>
            <a:blip r:embed="rId4">
              <a:alphaModFix amt="50000"/>
            </a:blip>
            <a:stretch>
              <a:fillRect/>
            </a:stretch>
          </a:blipFill>
          <a:effectLst/>
        </p:spPr>
      </p:pic>
      <p:sp>
        <p:nvSpPr>
          <p:cNvPr id="5" name="Title 1"/>
          <p:cNvSpPr txBox="1">
            <a:spLocks/>
          </p:cNvSpPr>
          <p:nvPr/>
        </p:nvSpPr>
        <p:spPr>
          <a:xfrm>
            <a:off x="1755579" y="393833"/>
            <a:ext cx="8734097" cy="159480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b="1" i="0" kern="1200">
                <a:solidFill>
                  <a:srgbClr val="002060"/>
                </a:solidFill>
                <a:latin typeface="+mj-lt"/>
                <a:ea typeface="+mj-ea"/>
                <a:cs typeface="+mj-cs"/>
              </a:defRPr>
            </a:lvl1pPr>
          </a:lstStyle>
          <a:p>
            <a:pPr fontAlgn="auto">
              <a:spcAft>
                <a:spcPts val="0"/>
              </a:spcAft>
            </a:pPr>
            <a:r>
              <a:rPr lang="en-US" sz="4800" dirty="0"/>
              <a:t>Wisconsin Department of Transportation</a:t>
            </a:r>
          </a:p>
        </p:txBody>
      </p:sp>
      <p:sp>
        <p:nvSpPr>
          <p:cNvPr id="2" name="TextBox 1"/>
          <p:cNvSpPr txBox="1"/>
          <p:nvPr/>
        </p:nvSpPr>
        <p:spPr>
          <a:xfrm>
            <a:off x="9595871" y="5906962"/>
            <a:ext cx="1787610" cy="307777"/>
          </a:xfrm>
          <a:prstGeom prst="rect">
            <a:avLst/>
          </a:prstGeom>
          <a:noFill/>
        </p:spPr>
        <p:txBody>
          <a:bodyPr wrap="square" rtlCol="0">
            <a:spAutoFit/>
          </a:bodyPr>
          <a:lstStyle/>
          <a:p>
            <a:pPr algn="r" fontAlgn="auto">
              <a:spcBef>
                <a:spcPts val="0"/>
              </a:spcBef>
              <a:spcAft>
                <a:spcPts val="0"/>
              </a:spcAft>
            </a:pPr>
            <a:r>
              <a:rPr lang="en-US" sz="1400" i="1" dirty="0">
                <a:solidFill>
                  <a:srgbClr val="FF0000"/>
                </a:solidFill>
                <a:latin typeface="Arial"/>
              </a:rPr>
              <a:t>Final: 1-13-18</a:t>
            </a:r>
          </a:p>
        </p:txBody>
      </p:sp>
      <p:sp>
        <p:nvSpPr>
          <p:cNvPr id="4" name="TextBox 3"/>
          <p:cNvSpPr txBox="1"/>
          <p:nvPr/>
        </p:nvSpPr>
        <p:spPr>
          <a:xfrm>
            <a:off x="5906787" y="2565885"/>
            <a:ext cx="5741233" cy="1938992"/>
          </a:xfrm>
          <a:prstGeom prst="rect">
            <a:avLst/>
          </a:prstGeom>
          <a:noFill/>
        </p:spPr>
        <p:txBody>
          <a:bodyPr wrap="square" rtlCol="0">
            <a:spAutoFit/>
          </a:bodyPr>
          <a:lstStyle/>
          <a:p>
            <a:pPr fontAlgn="auto">
              <a:spcBef>
                <a:spcPts val="0"/>
              </a:spcBef>
              <a:spcAft>
                <a:spcPts val="0"/>
              </a:spcAft>
            </a:pPr>
            <a:r>
              <a:rPr lang="en-US" sz="4000" b="1" dirty="0">
                <a:solidFill>
                  <a:srgbClr val="002060"/>
                </a:solidFill>
                <a:latin typeface="Arial"/>
              </a:rPr>
              <a:t>Access Management Module 5: </a:t>
            </a:r>
            <a:r>
              <a:rPr lang="en-US" sz="4000" i="1" dirty="0">
                <a:solidFill>
                  <a:srgbClr val="253D92"/>
                </a:solidFill>
                <a:latin typeface="Arial"/>
              </a:rPr>
              <a:t>Identifying Access Controls</a:t>
            </a:r>
          </a:p>
        </p:txBody>
      </p:sp>
      <p:sp>
        <p:nvSpPr>
          <p:cNvPr id="8" name="Slide Number Placeholder 7"/>
          <p:cNvSpPr>
            <a:spLocks noGrp="1"/>
          </p:cNvSpPr>
          <p:nvPr>
            <p:ph type="sldNum" sz="quarter" idx="10"/>
          </p:nvPr>
        </p:nvSpPr>
        <p:spPr/>
        <p:txBody>
          <a:bodyPr/>
          <a:lstStyle/>
          <a:p>
            <a:pPr>
              <a:defRPr/>
            </a:pPr>
            <a:fld id="{0A2AD120-39C9-4762-9808-4997980F3313}" type="slidenum">
              <a:rPr lang="en-US" smtClean="0"/>
              <a:pPr>
                <a:defRPr/>
              </a:pPr>
              <a:t>1</a:t>
            </a:fld>
            <a:endParaRPr lang="en-US" dirty="0"/>
          </a:p>
        </p:txBody>
      </p:sp>
    </p:spTree>
    <p:extLst>
      <p:ext uri="{BB962C8B-B14F-4D97-AF65-F5344CB8AC3E}">
        <p14:creationId xmlns:p14="http://schemas.microsoft.com/office/powerpoint/2010/main" val="2079940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71864"/>
            <a:ext cx="10972800" cy="3738336"/>
          </a:xfrm>
        </p:spPr>
        <p:txBody>
          <a:bodyPr/>
          <a:lstStyle/>
          <a:p>
            <a:pPr marL="109537" indent="0">
              <a:buNone/>
            </a:pPr>
            <a:r>
              <a:rPr lang="en-US" sz="3100" dirty="0"/>
              <a:t>When WisDOT-owned land is designated as surplus for sale… </a:t>
            </a:r>
          </a:p>
          <a:p>
            <a:pPr>
              <a:spcBef>
                <a:spcPts val="1800"/>
              </a:spcBef>
            </a:pPr>
            <a:r>
              <a:rPr lang="en-US" dirty="0"/>
              <a:t>Review documents to identify any access restrictions</a:t>
            </a:r>
          </a:p>
          <a:p>
            <a:pPr>
              <a:spcBef>
                <a:spcPts val="1800"/>
              </a:spcBef>
            </a:pPr>
            <a:r>
              <a:rPr lang="en-US" dirty="0"/>
              <a:t>ANY conveyance of the land MUST re-reserve the access rights, or</a:t>
            </a:r>
          </a:p>
          <a:p>
            <a:pPr>
              <a:spcBef>
                <a:spcPts val="1800"/>
              </a:spcBef>
            </a:pPr>
            <a:r>
              <a:rPr lang="en-US" dirty="0"/>
              <a:t>WisDOT may find that it no longer owns those access rights</a:t>
            </a:r>
          </a:p>
        </p:txBody>
      </p:sp>
      <p:sp>
        <p:nvSpPr>
          <p:cNvPr id="3" name="Title 2"/>
          <p:cNvSpPr>
            <a:spLocks noGrp="1"/>
          </p:cNvSpPr>
          <p:nvPr>
            <p:ph type="title"/>
          </p:nvPr>
        </p:nvSpPr>
        <p:spPr>
          <a:xfrm>
            <a:off x="609600" y="533400"/>
            <a:ext cx="10972800" cy="674914"/>
          </a:xfrm>
        </p:spPr>
        <p:txBody>
          <a:bodyPr anchor="t">
            <a:normAutofit fontScale="90000"/>
          </a:bodyPr>
          <a:lstStyle/>
          <a:p>
            <a:r>
              <a:rPr lang="en-US" dirty="0"/>
              <a:t>Sale of Surplus Land: Access Considerations</a:t>
            </a:r>
            <a:br>
              <a:rPr lang="en-US" dirty="0"/>
            </a:br>
            <a:endParaRPr lang="en-US" dirty="0"/>
          </a:p>
        </p:txBody>
      </p:sp>
      <p:sp>
        <p:nvSpPr>
          <p:cNvPr id="5" name="TextBox 4"/>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Access-Related Wisconsin Statutes</a:t>
            </a:r>
          </a:p>
        </p:txBody>
      </p:sp>
      <p:sp>
        <p:nvSpPr>
          <p:cNvPr id="6" name="Footer Placeholder 5"/>
          <p:cNvSpPr>
            <a:spLocks noGrp="1"/>
          </p:cNvSpPr>
          <p:nvPr>
            <p:ph type="ftr" sz="quarter" idx="3"/>
          </p:nvPr>
        </p:nvSpPr>
        <p:spPr/>
        <p:txBody>
          <a:bodyPr/>
          <a:lstStyle/>
          <a:p>
            <a:r>
              <a:rPr lang="en-US"/>
              <a:t>Module 5</a:t>
            </a:r>
            <a:endParaRPr lang="en-US" dirty="0"/>
          </a:p>
        </p:txBody>
      </p:sp>
      <p:sp>
        <p:nvSpPr>
          <p:cNvPr id="7" name="Slide Number Placeholder 6"/>
          <p:cNvSpPr>
            <a:spLocks noGrp="1"/>
          </p:cNvSpPr>
          <p:nvPr>
            <p:ph type="sldNum" sz="quarter" idx="10"/>
          </p:nvPr>
        </p:nvSpPr>
        <p:spPr/>
        <p:txBody>
          <a:bodyPr/>
          <a:lstStyle/>
          <a:p>
            <a:pPr>
              <a:defRPr/>
            </a:pPr>
            <a:fld id="{89C35698-ECFA-45D4-B95F-4F52958123EB}" type="slidenum">
              <a:rPr lang="en-US" smtClean="0"/>
              <a:pPr>
                <a:defRPr/>
              </a:pPr>
              <a:t>10</a:t>
            </a:fld>
            <a:endParaRPr lang="en-US" dirty="0"/>
          </a:p>
        </p:txBody>
      </p:sp>
    </p:spTree>
    <p:extLst>
      <p:ext uri="{BB962C8B-B14F-4D97-AF65-F5344CB8AC3E}">
        <p14:creationId xmlns:p14="http://schemas.microsoft.com/office/powerpoint/2010/main" val="2559383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24000"/>
            <a:ext cx="10668001" cy="3962400"/>
          </a:xfrm>
        </p:spPr>
        <p:txBody>
          <a:bodyPr/>
          <a:lstStyle/>
          <a:p>
            <a:pPr>
              <a:spcBef>
                <a:spcPts val="1800"/>
              </a:spcBef>
            </a:pPr>
            <a:r>
              <a:rPr lang="en-US" dirty="0"/>
              <a:t>WisDOT bought a parcel years ago that included access rights</a:t>
            </a:r>
          </a:p>
          <a:p>
            <a:pPr>
              <a:spcBef>
                <a:spcPts val="2400"/>
              </a:spcBef>
            </a:pPr>
            <a:r>
              <a:rPr lang="en-US" dirty="0"/>
              <a:t>WisDOT decided to sell the parcel as surplus property</a:t>
            </a:r>
          </a:p>
          <a:p>
            <a:pPr>
              <a:spcBef>
                <a:spcPts val="2400"/>
              </a:spcBef>
            </a:pPr>
            <a:r>
              <a:rPr lang="en-US" dirty="0"/>
              <a:t>The access controls from the original purchase merged with WisDOT’s outright ownership interest in the property</a:t>
            </a:r>
          </a:p>
          <a:p>
            <a:pPr>
              <a:spcBef>
                <a:spcPts val="2400"/>
              </a:spcBef>
            </a:pPr>
            <a:r>
              <a:rPr lang="en-US" dirty="0"/>
              <a:t>WisDOT needed to, but did not reserve the access rights as part of the sale</a:t>
            </a:r>
          </a:p>
          <a:p>
            <a:pPr lvl="1">
              <a:spcBef>
                <a:spcPts val="600"/>
              </a:spcBef>
            </a:pPr>
            <a:r>
              <a:rPr lang="en-US" dirty="0"/>
              <a:t>WisDOT lost those access rights, and would have to pay to reacquire them</a:t>
            </a:r>
          </a:p>
        </p:txBody>
      </p:sp>
      <p:sp>
        <p:nvSpPr>
          <p:cNvPr id="3" name="Title 2"/>
          <p:cNvSpPr>
            <a:spLocks noGrp="1"/>
          </p:cNvSpPr>
          <p:nvPr>
            <p:ph type="title"/>
          </p:nvPr>
        </p:nvSpPr>
        <p:spPr>
          <a:xfrm>
            <a:off x="609600" y="427718"/>
            <a:ext cx="10972800" cy="674914"/>
          </a:xfrm>
        </p:spPr>
        <p:txBody>
          <a:bodyPr anchor="t">
            <a:normAutofit fontScale="90000"/>
          </a:bodyPr>
          <a:lstStyle/>
          <a:p>
            <a:r>
              <a:rPr lang="en-US" dirty="0"/>
              <a:t>Surplus Land Sale: Case Study </a:t>
            </a:r>
            <a:r>
              <a:rPr lang="en-US" sz="2700" dirty="0"/>
              <a:t>(Actual Situation)</a:t>
            </a:r>
            <a:br>
              <a:rPr lang="en-US" dirty="0"/>
            </a:br>
            <a:endParaRPr lang="en-US" dirty="0"/>
          </a:p>
        </p:txBody>
      </p:sp>
      <p:sp>
        <p:nvSpPr>
          <p:cNvPr id="5" name="TextBox 4"/>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Access-Related Wisconsin Statutes</a:t>
            </a:r>
          </a:p>
        </p:txBody>
      </p:sp>
      <p:sp>
        <p:nvSpPr>
          <p:cNvPr id="6" name="Footer Placeholder 5"/>
          <p:cNvSpPr>
            <a:spLocks noGrp="1"/>
          </p:cNvSpPr>
          <p:nvPr>
            <p:ph type="ftr" sz="quarter" idx="3"/>
          </p:nvPr>
        </p:nvSpPr>
        <p:spPr/>
        <p:txBody>
          <a:bodyPr/>
          <a:lstStyle/>
          <a:p>
            <a:r>
              <a:rPr lang="en-US"/>
              <a:t>Module 5</a:t>
            </a:r>
            <a:endParaRPr lang="en-US" dirty="0"/>
          </a:p>
        </p:txBody>
      </p:sp>
      <p:sp>
        <p:nvSpPr>
          <p:cNvPr id="7" name="Slide Number Placeholder 6"/>
          <p:cNvSpPr>
            <a:spLocks noGrp="1"/>
          </p:cNvSpPr>
          <p:nvPr>
            <p:ph type="sldNum" sz="quarter" idx="10"/>
          </p:nvPr>
        </p:nvSpPr>
        <p:spPr/>
        <p:txBody>
          <a:bodyPr/>
          <a:lstStyle/>
          <a:p>
            <a:pPr>
              <a:defRPr/>
            </a:pPr>
            <a:fld id="{89C35698-ECFA-45D4-B95F-4F52958123EB}" type="slidenum">
              <a:rPr lang="en-US" smtClean="0"/>
              <a:pPr>
                <a:defRPr/>
              </a:pPr>
              <a:t>11</a:t>
            </a:fld>
            <a:endParaRPr lang="en-US" dirty="0"/>
          </a:p>
        </p:txBody>
      </p:sp>
    </p:spTree>
    <p:extLst>
      <p:ext uri="{BB962C8B-B14F-4D97-AF65-F5344CB8AC3E}">
        <p14:creationId xmlns:p14="http://schemas.microsoft.com/office/powerpoint/2010/main" val="2089134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609600" y="1834819"/>
            <a:ext cx="5486400" cy="3346780"/>
          </a:xfrm>
        </p:spPr>
        <p:txBody>
          <a:bodyPr>
            <a:normAutofit/>
          </a:bodyPr>
          <a:lstStyle/>
          <a:p>
            <a:pPr>
              <a:spcAft>
                <a:spcPts val="0"/>
              </a:spcAft>
            </a:pPr>
            <a:r>
              <a:rPr lang="en-US" altLang="en-US" dirty="0">
                <a:solidFill>
                  <a:schemeClr val="tx1"/>
                </a:solidFill>
              </a:rPr>
              <a:t>Authorizes WisDOT to place access controls on properties abutting </a:t>
            </a:r>
            <a:r>
              <a:rPr lang="en-US" altLang="en-US" dirty="0"/>
              <a:t>rural portions of a state trunk highway by </a:t>
            </a:r>
            <a:r>
              <a:rPr lang="en-US" altLang="en-US" dirty="0">
                <a:solidFill>
                  <a:schemeClr val="tx1"/>
                </a:solidFill>
              </a:rPr>
              <a:t>following administrative procedures</a:t>
            </a:r>
          </a:p>
          <a:p>
            <a:pPr>
              <a:spcBef>
                <a:spcPts val="2400"/>
              </a:spcBef>
              <a:spcAft>
                <a:spcPts val="0"/>
              </a:spcAft>
            </a:pPr>
            <a:r>
              <a:rPr lang="en-US" altLang="en-US" dirty="0">
                <a:solidFill>
                  <a:schemeClr val="tx1"/>
                </a:solidFill>
              </a:rPr>
              <a:t>Once designated, it is recorded and the highway is considered a controlled-access highway</a:t>
            </a:r>
          </a:p>
        </p:txBody>
      </p:sp>
      <p:sp>
        <p:nvSpPr>
          <p:cNvPr id="4" name="Content Placeholder 3"/>
          <p:cNvSpPr>
            <a:spLocks noGrp="1"/>
          </p:cNvSpPr>
          <p:nvPr>
            <p:ph sz="quarter" idx="4"/>
          </p:nvPr>
        </p:nvSpPr>
        <p:spPr>
          <a:xfrm>
            <a:off x="6345767" y="1834819"/>
            <a:ext cx="5389033" cy="3346781"/>
          </a:xfrm>
        </p:spPr>
        <p:txBody>
          <a:bodyPr/>
          <a:lstStyle/>
          <a:p>
            <a:pPr>
              <a:spcAft>
                <a:spcPts val="0"/>
              </a:spcAft>
            </a:pPr>
            <a:r>
              <a:rPr lang="en-US" altLang="en-US" dirty="0"/>
              <a:t>No rights of access remain except the “controlled right of access”</a:t>
            </a:r>
          </a:p>
          <a:p>
            <a:pPr>
              <a:spcBef>
                <a:spcPts val="2400"/>
              </a:spcBef>
              <a:spcAft>
                <a:spcPts val="0"/>
              </a:spcAft>
            </a:pPr>
            <a:r>
              <a:rPr lang="en-US" altLang="en-US" dirty="0"/>
              <a:t>Gives WisDOT “administrative control” to manage access while the highway is still in its rural state</a:t>
            </a:r>
          </a:p>
          <a:p>
            <a:pPr lvl="1">
              <a:spcBef>
                <a:spcPts val="1200"/>
              </a:spcBef>
              <a:spcAft>
                <a:spcPts val="0"/>
              </a:spcAft>
            </a:pPr>
            <a:r>
              <a:rPr lang="en-US" altLang="en-US" sz="2100" dirty="0"/>
              <a:t>Remains in place after urbanization</a:t>
            </a:r>
          </a:p>
          <a:p>
            <a:endParaRPr lang="en-US" dirty="0"/>
          </a:p>
        </p:txBody>
      </p:sp>
      <p:sp>
        <p:nvSpPr>
          <p:cNvPr id="6" name="Title 5"/>
          <p:cNvSpPr>
            <a:spLocks noGrp="1"/>
          </p:cNvSpPr>
          <p:nvPr>
            <p:ph type="title"/>
          </p:nvPr>
        </p:nvSpPr>
        <p:spPr>
          <a:xfrm>
            <a:off x="609600" y="486740"/>
            <a:ext cx="10972801" cy="1113460"/>
          </a:xfrm>
        </p:spPr>
        <p:txBody>
          <a:bodyPr>
            <a:noAutofit/>
          </a:bodyPr>
          <a:lstStyle/>
          <a:p>
            <a:pPr>
              <a:lnSpc>
                <a:spcPct val="90000"/>
              </a:lnSpc>
            </a:pPr>
            <a:r>
              <a:rPr lang="en-US" sz="3700" dirty="0"/>
              <a:t>Wis. Stat. s. 84.25 Controlled-Access Highways: </a:t>
            </a:r>
            <a:br>
              <a:rPr lang="en-US" sz="3700" dirty="0"/>
            </a:br>
            <a:r>
              <a:rPr lang="en-US" sz="3700" i="1" dirty="0">
                <a:solidFill>
                  <a:srgbClr val="5772D5"/>
                </a:solidFill>
              </a:rPr>
              <a:t>What it does</a:t>
            </a:r>
            <a:endParaRPr lang="en-US" sz="3700" dirty="0"/>
          </a:p>
        </p:txBody>
      </p:sp>
      <p:sp>
        <p:nvSpPr>
          <p:cNvPr id="10" name="TextBox 9"/>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Access-Related Wisconsin Statutes</a:t>
            </a:r>
          </a:p>
        </p:txBody>
      </p:sp>
      <p:sp>
        <p:nvSpPr>
          <p:cNvPr id="2" name="Footer Placeholder 1"/>
          <p:cNvSpPr>
            <a:spLocks noGrp="1"/>
          </p:cNvSpPr>
          <p:nvPr>
            <p:ph type="ftr" sz="quarter" idx="3"/>
          </p:nvPr>
        </p:nvSpPr>
        <p:spPr/>
        <p:txBody>
          <a:bodyPr/>
          <a:lstStyle/>
          <a:p>
            <a:r>
              <a:rPr lang="en-US" dirty="0"/>
              <a:t>Module 5</a:t>
            </a:r>
          </a:p>
        </p:txBody>
      </p:sp>
      <p:sp>
        <p:nvSpPr>
          <p:cNvPr id="7" name="Slide Number Placeholder 6"/>
          <p:cNvSpPr>
            <a:spLocks noGrp="1"/>
          </p:cNvSpPr>
          <p:nvPr>
            <p:ph type="sldNum" sz="quarter" idx="10"/>
          </p:nvPr>
        </p:nvSpPr>
        <p:spPr/>
        <p:txBody>
          <a:bodyPr/>
          <a:lstStyle/>
          <a:p>
            <a:pPr>
              <a:defRPr/>
            </a:pPr>
            <a:fld id="{4D1A753E-EC79-4AA7-8B4D-F379B7F83DE6}" type="slidenum">
              <a:rPr lang="en-US" smtClean="0"/>
              <a:pPr>
                <a:defRPr/>
              </a:pPr>
              <a:t>12</a:t>
            </a:fld>
            <a:endParaRPr lang="en-US" dirty="0"/>
          </a:p>
        </p:txBody>
      </p:sp>
      <p:sp>
        <p:nvSpPr>
          <p:cNvPr id="12" name="TextBox 11"/>
          <p:cNvSpPr txBox="1"/>
          <p:nvPr/>
        </p:nvSpPr>
        <p:spPr>
          <a:xfrm>
            <a:off x="11617769" y="5848928"/>
            <a:ext cx="452582" cy="677108"/>
          </a:xfrm>
          <a:prstGeom prst="rect">
            <a:avLst/>
          </a:prstGeom>
          <a:noFill/>
        </p:spPr>
        <p:txBody>
          <a:bodyPr wrap="square" lIns="0" tIns="0" rIns="0" bIns="0" rtlCol="0">
            <a:spAutoFit/>
          </a:bodyPr>
          <a:lstStyle/>
          <a:p>
            <a:pPr algn="r"/>
            <a:r>
              <a:rPr lang="en-US" sz="4400" dirty="0">
                <a:sym typeface="Wingdings" panose="05000000000000000000" pitchFamily="2" charset="2"/>
              </a:rPr>
              <a:t></a:t>
            </a:r>
            <a:endParaRPr lang="en-US" sz="4400" dirty="0"/>
          </a:p>
        </p:txBody>
      </p:sp>
    </p:spTree>
    <p:extLst>
      <p:ext uri="{BB962C8B-B14F-4D97-AF65-F5344CB8AC3E}">
        <p14:creationId xmlns:p14="http://schemas.microsoft.com/office/powerpoint/2010/main" val="2142270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lgn="r"/>
            <a:fld id="{C285075F-4D0D-0F40-B6CF-EC6AC229A79E}" type="slidenum">
              <a:rPr lang="en-US" smtClean="0"/>
              <a:pPr algn="r"/>
              <a:t>13</a:t>
            </a:fld>
            <a:endParaRPr lang="en-US" dirty="0"/>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l="51403" t="38321" r="10371" b="27350"/>
          <a:stretch/>
        </p:blipFill>
        <p:spPr>
          <a:xfrm>
            <a:off x="4221017" y="1389335"/>
            <a:ext cx="7872038" cy="4390606"/>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55160" t="73202" r="29143" b="4707"/>
          <a:stretch/>
        </p:blipFill>
        <p:spPr>
          <a:xfrm>
            <a:off x="517004" y="1999499"/>
            <a:ext cx="3417685" cy="2987451"/>
          </a:xfrm>
          <a:prstGeom prst="rect">
            <a:avLst/>
          </a:prstGeom>
        </p:spPr>
      </p:pic>
      <p:sp>
        <p:nvSpPr>
          <p:cNvPr id="10" name="Title 5"/>
          <p:cNvSpPr>
            <a:spLocks noGrp="1"/>
          </p:cNvSpPr>
          <p:nvPr>
            <p:ph type="title"/>
          </p:nvPr>
        </p:nvSpPr>
        <p:spPr>
          <a:xfrm>
            <a:off x="369226" y="226870"/>
            <a:ext cx="11538374" cy="1143000"/>
          </a:xfrm>
        </p:spPr>
        <p:txBody>
          <a:bodyPr>
            <a:noAutofit/>
          </a:bodyPr>
          <a:lstStyle/>
          <a:p>
            <a:pPr>
              <a:lnSpc>
                <a:spcPct val="90000"/>
              </a:lnSpc>
              <a:tabLst>
                <a:tab pos="517525" algn="l"/>
              </a:tabLst>
            </a:pPr>
            <a:r>
              <a:rPr lang="en-US" sz="3700" dirty="0"/>
              <a:t>Wis. Stat. s. 84.25 Controlled-Access Highways</a:t>
            </a:r>
          </a:p>
        </p:txBody>
      </p:sp>
      <p:sp>
        <p:nvSpPr>
          <p:cNvPr id="11" name="Footer Placeholder 1"/>
          <p:cNvSpPr>
            <a:spLocks noGrp="1"/>
          </p:cNvSpPr>
          <p:nvPr>
            <p:ph type="ftr" sz="quarter" idx="3"/>
          </p:nvPr>
        </p:nvSpPr>
        <p:spPr>
          <a:xfrm>
            <a:off x="4038600" y="6356350"/>
            <a:ext cx="4114800" cy="365125"/>
          </a:xfrm>
        </p:spPr>
        <p:txBody>
          <a:bodyPr/>
          <a:lstStyle/>
          <a:p>
            <a:r>
              <a:rPr lang="en-US" dirty="0"/>
              <a:t>Module 5</a:t>
            </a:r>
          </a:p>
        </p:txBody>
      </p:sp>
      <p:sp>
        <p:nvSpPr>
          <p:cNvPr id="12" name="TextBox 11"/>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Access-Related Wisconsin Statutes</a:t>
            </a:r>
          </a:p>
        </p:txBody>
      </p:sp>
    </p:spTree>
    <p:extLst>
      <p:ext uri="{BB962C8B-B14F-4D97-AF65-F5344CB8AC3E}">
        <p14:creationId xmlns:p14="http://schemas.microsoft.com/office/powerpoint/2010/main" val="2178424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377" y="1828800"/>
            <a:ext cx="7139623" cy="3511778"/>
          </a:xfrm>
        </p:spPr>
        <p:txBody>
          <a:bodyPr>
            <a:noAutofit/>
          </a:bodyPr>
          <a:lstStyle/>
          <a:p>
            <a:pPr>
              <a:spcBef>
                <a:spcPts val="1200"/>
              </a:spcBef>
              <a:spcAft>
                <a:spcPct val="25000"/>
              </a:spcAft>
            </a:pPr>
            <a:r>
              <a:rPr lang="en-US" altLang="en-US" dirty="0"/>
              <a:t>U</a:t>
            </a:r>
            <a:r>
              <a:rPr lang="en-US" altLang="en-US" dirty="0">
                <a:solidFill>
                  <a:schemeClr val="tx1"/>
                </a:solidFill>
              </a:rPr>
              <a:t>se on selected highway corridors on the map, not tied to an improvement project</a:t>
            </a:r>
          </a:p>
          <a:p>
            <a:pPr>
              <a:spcBef>
                <a:spcPts val="1200"/>
              </a:spcBef>
              <a:spcAft>
                <a:spcPct val="25000"/>
              </a:spcAft>
            </a:pPr>
            <a:r>
              <a:rPr lang="en-US" altLang="en-US" dirty="0">
                <a:solidFill>
                  <a:schemeClr val="tx1"/>
                </a:solidFill>
              </a:rPr>
              <a:t>Corridor designated based on need to limit direct access for public safety and welfare</a:t>
            </a:r>
          </a:p>
          <a:p>
            <a:pPr>
              <a:spcBef>
                <a:spcPts val="1200"/>
              </a:spcBef>
              <a:spcAft>
                <a:spcPct val="25000"/>
              </a:spcAft>
            </a:pPr>
            <a:r>
              <a:rPr lang="en-US" altLang="en-US" dirty="0">
                <a:solidFill>
                  <a:schemeClr val="tx1"/>
                </a:solidFill>
              </a:rPr>
              <a:t>Applied where future access requests are expected due to traffic or development pressure</a:t>
            </a:r>
          </a:p>
        </p:txBody>
      </p:sp>
      <p:sp>
        <p:nvSpPr>
          <p:cNvPr id="2" name="Title 1"/>
          <p:cNvSpPr>
            <a:spLocks noGrp="1"/>
          </p:cNvSpPr>
          <p:nvPr>
            <p:ph type="title"/>
          </p:nvPr>
        </p:nvSpPr>
        <p:spPr>
          <a:xfrm>
            <a:off x="152400" y="413266"/>
            <a:ext cx="11544302" cy="1143000"/>
          </a:xfrm>
        </p:spPr>
        <p:txBody>
          <a:bodyPr>
            <a:noAutofit/>
          </a:bodyPr>
          <a:lstStyle/>
          <a:p>
            <a:pPr>
              <a:lnSpc>
                <a:spcPct val="90000"/>
              </a:lnSpc>
            </a:pPr>
            <a:r>
              <a:rPr lang="en-US" sz="3700" dirty="0"/>
              <a:t>Wis. Stat. s. 84.25 Controlled-Access Highways:</a:t>
            </a:r>
            <a:br>
              <a:rPr lang="en-US" sz="3700" dirty="0"/>
            </a:br>
            <a:r>
              <a:rPr lang="en-US" sz="3700" i="1" dirty="0">
                <a:solidFill>
                  <a:schemeClr val="accent2"/>
                </a:solidFill>
              </a:rPr>
              <a:t>When to Use It</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r="10908"/>
          <a:stretch/>
        </p:blipFill>
        <p:spPr>
          <a:xfrm>
            <a:off x="7329056" y="1524000"/>
            <a:ext cx="4786744" cy="3842267"/>
          </a:xfrm>
          <a:prstGeom prst="rect">
            <a:avLst/>
          </a:prstGeom>
        </p:spPr>
      </p:pic>
      <p:sp>
        <p:nvSpPr>
          <p:cNvPr id="7" name="TextBox 6"/>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Access-Related Wisconsin Statutes</a:t>
            </a:r>
          </a:p>
        </p:txBody>
      </p:sp>
      <p:sp>
        <p:nvSpPr>
          <p:cNvPr id="6" name="Footer Placeholder 5"/>
          <p:cNvSpPr>
            <a:spLocks noGrp="1"/>
          </p:cNvSpPr>
          <p:nvPr>
            <p:ph type="ftr" sz="quarter" idx="3"/>
          </p:nvPr>
        </p:nvSpPr>
        <p:spPr/>
        <p:txBody>
          <a:bodyPr/>
          <a:lstStyle/>
          <a:p>
            <a:r>
              <a:rPr lang="en-US"/>
              <a:t>Module 5</a:t>
            </a:r>
            <a:endParaRPr lang="en-US" dirty="0"/>
          </a:p>
        </p:txBody>
      </p:sp>
      <p:sp>
        <p:nvSpPr>
          <p:cNvPr id="8" name="Slide Number Placeholder 7"/>
          <p:cNvSpPr>
            <a:spLocks noGrp="1"/>
          </p:cNvSpPr>
          <p:nvPr>
            <p:ph type="sldNum" sz="quarter" idx="10"/>
          </p:nvPr>
        </p:nvSpPr>
        <p:spPr/>
        <p:txBody>
          <a:bodyPr/>
          <a:lstStyle/>
          <a:p>
            <a:pPr>
              <a:defRPr/>
            </a:pPr>
            <a:fld id="{89C35698-ECFA-45D4-B95F-4F52958123EB}" type="slidenum">
              <a:rPr lang="en-US" smtClean="0"/>
              <a:pPr>
                <a:defRPr/>
              </a:pPr>
              <a:t>14</a:t>
            </a:fld>
            <a:endParaRPr lang="en-US" dirty="0"/>
          </a:p>
        </p:txBody>
      </p:sp>
    </p:spTree>
    <p:extLst>
      <p:ext uri="{BB962C8B-B14F-4D97-AF65-F5344CB8AC3E}">
        <p14:creationId xmlns:p14="http://schemas.microsoft.com/office/powerpoint/2010/main" val="2955092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10972800" cy="3962400"/>
          </a:xfrm>
        </p:spPr>
        <p:txBody>
          <a:bodyPr/>
          <a:lstStyle/>
          <a:p>
            <a:pPr marL="0" indent="0">
              <a:spcAft>
                <a:spcPct val="25000"/>
              </a:spcAft>
              <a:buNone/>
              <a:tabLst>
                <a:tab pos="228600" algn="l"/>
              </a:tabLst>
            </a:pPr>
            <a:r>
              <a:rPr lang="en-US" altLang="en-US" sz="3100" dirty="0"/>
              <a:t>What to consider after implementation</a:t>
            </a:r>
          </a:p>
          <a:p>
            <a:pPr>
              <a:spcBef>
                <a:spcPts val="600"/>
              </a:spcBef>
              <a:spcAft>
                <a:spcPct val="25000"/>
              </a:spcAft>
              <a:tabLst>
                <a:tab pos="228600" algn="l"/>
              </a:tabLst>
            </a:pPr>
            <a:r>
              <a:rPr lang="en-US" altLang="en-US" dirty="0">
                <a:solidFill>
                  <a:schemeClr val="tx1"/>
                </a:solidFill>
              </a:rPr>
              <a:t>How to manage access as properties develop or the highway is improved</a:t>
            </a:r>
          </a:p>
          <a:p>
            <a:pPr>
              <a:spcBef>
                <a:spcPts val="600"/>
              </a:spcBef>
              <a:spcAft>
                <a:spcPct val="25000"/>
              </a:spcAft>
              <a:tabLst>
                <a:tab pos="228600" algn="l"/>
              </a:tabLst>
            </a:pPr>
            <a:r>
              <a:rPr lang="en-US" altLang="en-US" dirty="0">
                <a:solidFill>
                  <a:schemeClr val="tx1"/>
                </a:solidFill>
              </a:rPr>
              <a:t>The processing of access permit requests</a:t>
            </a:r>
          </a:p>
          <a:p>
            <a:pPr>
              <a:spcBef>
                <a:spcPts val="600"/>
              </a:spcBef>
              <a:spcAft>
                <a:spcPct val="25000"/>
              </a:spcAft>
              <a:tabLst>
                <a:tab pos="228600" algn="l"/>
              </a:tabLst>
            </a:pPr>
            <a:r>
              <a:rPr lang="en-US" altLang="en-US" dirty="0">
                <a:solidFill>
                  <a:schemeClr val="tx1"/>
                </a:solidFill>
              </a:rPr>
              <a:t>Updating the project over time</a:t>
            </a:r>
          </a:p>
          <a:p>
            <a:pPr>
              <a:spcBef>
                <a:spcPts val="600"/>
              </a:spcBef>
              <a:spcAft>
                <a:spcPct val="25000"/>
              </a:spcAft>
              <a:tabLst>
                <a:tab pos="228600" algn="l"/>
              </a:tabLst>
            </a:pPr>
            <a:r>
              <a:rPr lang="en-US" altLang="en-US" dirty="0">
                <a:solidFill>
                  <a:schemeClr val="tx1"/>
                </a:solidFill>
              </a:rPr>
              <a:t>Effect on roadway improvement projects</a:t>
            </a:r>
          </a:p>
          <a:p>
            <a:pPr>
              <a:spcBef>
                <a:spcPts val="600"/>
              </a:spcBef>
              <a:spcAft>
                <a:spcPct val="25000"/>
              </a:spcAft>
              <a:tabLst>
                <a:tab pos="228600" algn="l"/>
              </a:tabLst>
            </a:pPr>
            <a:r>
              <a:rPr lang="en-US" altLang="en-US" dirty="0">
                <a:solidFill>
                  <a:schemeClr val="accent1"/>
                </a:solidFill>
              </a:rPr>
              <a:t>Tip: Consult with Central Office before budgeting funds for a project</a:t>
            </a:r>
          </a:p>
        </p:txBody>
      </p:sp>
      <p:sp>
        <p:nvSpPr>
          <p:cNvPr id="2" name="Title 1"/>
          <p:cNvSpPr>
            <a:spLocks noGrp="1"/>
          </p:cNvSpPr>
          <p:nvPr>
            <p:ph type="title"/>
          </p:nvPr>
        </p:nvSpPr>
        <p:spPr>
          <a:xfrm>
            <a:off x="685800" y="304800"/>
            <a:ext cx="10967113" cy="1143000"/>
          </a:xfrm>
        </p:spPr>
        <p:txBody>
          <a:bodyPr>
            <a:noAutofit/>
          </a:bodyPr>
          <a:lstStyle/>
          <a:p>
            <a:pPr>
              <a:lnSpc>
                <a:spcPct val="90000"/>
              </a:lnSpc>
            </a:pPr>
            <a:r>
              <a:rPr lang="en-US" sz="3700" dirty="0"/>
              <a:t>Wis. Stat. s. 84.25 Controlled-Access Highways:</a:t>
            </a:r>
            <a:br>
              <a:rPr lang="en-US" sz="3700" dirty="0"/>
            </a:br>
            <a:r>
              <a:rPr lang="en-US" sz="3700" i="1" dirty="0">
                <a:solidFill>
                  <a:schemeClr val="accent2"/>
                </a:solidFill>
              </a:rPr>
              <a:t>Considerations</a:t>
            </a:r>
          </a:p>
        </p:txBody>
      </p:sp>
      <p:sp>
        <p:nvSpPr>
          <p:cNvPr id="5" name="TextBox 4"/>
          <p:cNvSpPr txBox="1"/>
          <p:nvPr/>
        </p:nvSpPr>
        <p:spPr>
          <a:xfrm>
            <a:off x="10591801" y="5810587"/>
            <a:ext cx="1371599" cy="369332"/>
          </a:xfrm>
          <a:prstGeom prst="rect">
            <a:avLst/>
          </a:prstGeom>
          <a:noFill/>
        </p:spPr>
        <p:txBody>
          <a:bodyPr wrap="square" rtlCol="0">
            <a:spAutoFit/>
          </a:bodyPr>
          <a:lstStyle/>
          <a:p>
            <a:pPr marL="0" lvl="1"/>
            <a:r>
              <a:rPr lang="en-US" i="1" dirty="0">
                <a:solidFill>
                  <a:schemeClr val="tx2"/>
                </a:solidFill>
              </a:rPr>
              <a:t>FDM 4-5-1</a:t>
            </a:r>
          </a:p>
        </p:txBody>
      </p:sp>
      <p:sp>
        <p:nvSpPr>
          <p:cNvPr id="8" name="TextBox 7"/>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Access-Related Wisconsin Statutes</a:t>
            </a:r>
          </a:p>
        </p:txBody>
      </p:sp>
      <p:sp>
        <p:nvSpPr>
          <p:cNvPr id="4" name="Footer Placeholder 3"/>
          <p:cNvSpPr>
            <a:spLocks noGrp="1"/>
          </p:cNvSpPr>
          <p:nvPr>
            <p:ph type="ftr" sz="quarter" idx="3"/>
          </p:nvPr>
        </p:nvSpPr>
        <p:spPr/>
        <p:txBody>
          <a:bodyPr/>
          <a:lstStyle/>
          <a:p>
            <a:r>
              <a:rPr lang="en-US"/>
              <a:t>Module 5</a:t>
            </a:r>
            <a:endParaRPr lang="en-US" dirty="0"/>
          </a:p>
        </p:txBody>
      </p:sp>
      <p:sp>
        <p:nvSpPr>
          <p:cNvPr id="6" name="Slide Number Placeholder 5"/>
          <p:cNvSpPr>
            <a:spLocks noGrp="1"/>
          </p:cNvSpPr>
          <p:nvPr>
            <p:ph type="sldNum" sz="quarter" idx="10"/>
          </p:nvPr>
        </p:nvSpPr>
        <p:spPr/>
        <p:txBody>
          <a:bodyPr/>
          <a:lstStyle/>
          <a:p>
            <a:pPr>
              <a:defRPr/>
            </a:pPr>
            <a:fld id="{89C35698-ECFA-45D4-B95F-4F52958123EB}" type="slidenum">
              <a:rPr lang="en-US" smtClean="0"/>
              <a:pPr>
                <a:defRPr/>
              </a:pPr>
              <a:t>15</a:t>
            </a:fld>
            <a:endParaRPr lang="en-US" dirty="0"/>
          </a:p>
        </p:txBody>
      </p:sp>
    </p:spTree>
    <p:extLst>
      <p:ext uri="{BB962C8B-B14F-4D97-AF65-F5344CB8AC3E}">
        <p14:creationId xmlns:p14="http://schemas.microsoft.com/office/powerpoint/2010/main" val="2436235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719" y="1981200"/>
            <a:ext cx="10252881" cy="3505200"/>
          </a:xfrm>
        </p:spPr>
        <p:txBody>
          <a:bodyPr/>
          <a:lstStyle/>
          <a:p>
            <a:pPr>
              <a:spcBef>
                <a:spcPts val="0"/>
              </a:spcBef>
            </a:pPr>
            <a:r>
              <a:rPr lang="en-US" altLang="en-US" sz="3100" dirty="0"/>
              <a:t>Determine future STH system needs</a:t>
            </a:r>
          </a:p>
          <a:p>
            <a:pPr>
              <a:spcBef>
                <a:spcPts val="2400"/>
              </a:spcBef>
            </a:pPr>
            <a:r>
              <a:rPr lang="en-US" altLang="en-US" sz="3100" dirty="0"/>
              <a:t>Allows access control on properties abutting freeways and expressways</a:t>
            </a:r>
          </a:p>
          <a:p>
            <a:pPr lvl="0">
              <a:spcBef>
                <a:spcPts val="2400"/>
              </a:spcBef>
            </a:pPr>
            <a:r>
              <a:rPr lang="en-US" altLang="en-US" sz="3100" dirty="0">
                <a:solidFill>
                  <a:srgbClr val="FF0000"/>
                </a:solidFill>
              </a:rPr>
              <a:t>Caution:</a:t>
            </a:r>
            <a:r>
              <a:rPr lang="en-US" altLang="en-US" sz="3100" dirty="0"/>
              <a:t> Statutes require the purchase of existing access for designating freeways on existing alignments with no planned service roads</a:t>
            </a:r>
          </a:p>
        </p:txBody>
      </p:sp>
      <p:sp>
        <p:nvSpPr>
          <p:cNvPr id="2" name="Title 1"/>
          <p:cNvSpPr>
            <a:spLocks noGrp="1"/>
          </p:cNvSpPr>
          <p:nvPr>
            <p:ph type="title"/>
          </p:nvPr>
        </p:nvSpPr>
        <p:spPr>
          <a:xfrm>
            <a:off x="609600" y="457200"/>
            <a:ext cx="10972800" cy="1295400"/>
          </a:xfrm>
        </p:spPr>
        <p:txBody>
          <a:bodyPr>
            <a:noAutofit/>
          </a:bodyPr>
          <a:lstStyle/>
          <a:p>
            <a:pPr>
              <a:lnSpc>
                <a:spcPct val="90000"/>
              </a:lnSpc>
            </a:pPr>
            <a:r>
              <a:rPr lang="en-US" sz="3700" dirty="0"/>
              <a:t>Wis. Stat. s. 84.295 Freeways and Expressways: </a:t>
            </a:r>
            <a:r>
              <a:rPr lang="en-US" sz="3700" i="1" dirty="0">
                <a:solidFill>
                  <a:schemeClr val="accent2"/>
                </a:solidFill>
              </a:rPr>
              <a:t>Explained</a:t>
            </a:r>
            <a:endParaRPr lang="en-US" sz="3700" dirty="0"/>
          </a:p>
        </p:txBody>
      </p:sp>
      <p:sp>
        <p:nvSpPr>
          <p:cNvPr id="9" name="TextBox 8"/>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Access-Related Wisconsin Statutes</a:t>
            </a:r>
          </a:p>
        </p:txBody>
      </p:sp>
      <p:sp>
        <p:nvSpPr>
          <p:cNvPr id="4" name="Footer Placeholder 3"/>
          <p:cNvSpPr>
            <a:spLocks noGrp="1"/>
          </p:cNvSpPr>
          <p:nvPr>
            <p:ph type="ftr" sz="quarter" idx="3"/>
          </p:nvPr>
        </p:nvSpPr>
        <p:spPr/>
        <p:txBody>
          <a:bodyPr/>
          <a:lstStyle/>
          <a:p>
            <a:r>
              <a:rPr lang="en-US"/>
              <a:t>Module 5</a:t>
            </a:r>
            <a:endParaRPr lang="en-US" dirty="0"/>
          </a:p>
        </p:txBody>
      </p:sp>
      <p:sp>
        <p:nvSpPr>
          <p:cNvPr id="5" name="Slide Number Placeholder 4"/>
          <p:cNvSpPr>
            <a:spLocks noGrp="1"/>
          </p:cNvSpPr>
          <p:nvPr>
            <p:ph type="sldNum" sz="quarter" idx="10"/>
          </p:nvPr>
        </p:nvSpPr>
        <p:spPr/>
        <p:txBody>
          <a:bodyPr/>
          <a:lstStyle/>
          <a:p>
            <a:pPr>
              <a:defRPr/>
            </a:pPr>
            <a:fld id="{89C35698-ECFA-45D4-B95F-4F52958123EB}" type="slidenum">
              <a:rPr lang="en-US" smtClean="0"/>
              <a:pPr>
                <a:defRPr/>
              </a:pPr>
              <a:t>16</a:t>
            </a:fld>
            <a:endParaRPr lang="en-US" dirty="0"/>
          </a:p>
        </p:txBody>
      </p:sp>
    </p:spTree>
    <p:extLst>
      <p:ext uri="{BB962C8B-B14F-4D97-AF65-F5344CB8AC3E}">
        <p14:creationId xmlns:p14="http://schemas.microsoft.com/office/powerpoint/2010/main" val="3324736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06232"/>
            <a:ext cx="6282674" cy="3380168"/>
          </a:xfrm>
        </p:spPr>
        <p:txBody>
          <a:bodyPr>
            <a:noAutofit/>
          </a:bodyPr>
          <a:lstStyle/>
          <a:p>
            <a:pPr marL="457200" indent="-231775">
              <a:spcAft>
                <a:spcPts val="600"/>
              </a:spcAft>
            </a:pPr>
            <a:r>
              <a:rPr lang="en-US" altLang="en-US" dirty="0"/>
              <a:t>Determine future STH system needs</a:t>
            </a:r>
          </a:p>
          <a:p>
            <a:pPr marL="927101" lvl="1" indent="-446088">
              <a:spcBef>
                <a:spcPts val="0"/>
              </a:spcBef>
              <a:spcAft>
                <a:spcPts val="300"/>
              </a:spcAft>
            </a:pPr>
            <a:r>
              <a:rPr lang="en-US" altLang="en-US" dirty="0"/>
              <a:t>Establish the future right-of-way</a:t>
            </a:r>
          </a:p>
          <a:p>
            <a:pPr marL="927101" lvl="1" indent="-446088">
              <a:spcBef>
                <a:spcPts val="0"/>
              </a:spcBef>
              <a:spcAft>
                <a:spcPts val="300"/>
              </a:spcAft>
            </a:pPr>
            <a:r>
              <a:rPr lang="en-US" altLang="en-US" dirty="0"/>
              <a:t>Create “reserved area” maps indicating the need</a:t>
            </a:r>
          </a:p>
          <a:p>
            <a:pPr marL="927101" lvl="1" indent="-446088">
              <a:spcBef>
                <a:spcPts val="0"/>
              </a:spcBef>
              <a:spcAft>
                <a:spcPts val="300"/>
              </a:spcAft>
            </a:pPr>
            <a:r>
              <a:rPr lang="en-US" altLang="en-US" dirty="0"/>
              <a:t>Record a notice of that action</a:t>
            </a:r>
          </a:p>
          <a:p>
            <a:pPr marL="457200" indent="-231775">
              <a:spcBef>
                <a:spcPts val="1800"/>
              </a:spcBef>
              <a:spcAft>
                <a:spcPct val="25000"/>
              </a:spcAft>
            </a:pPr>
            <a:r>
              <a:rPr lang="en-US" altLang="en-US" dirty="0"/>
              <a:t>Can acquire land in advance if a development is proposed</a:t>
            </a:r>
          </a:p>
        </p:txBody>
      </p:sp>
      <p:sp>
        <p:nvSpPr>
          <p:cNvPr id="2" name="Title 1"/>
          <p:cNvSpPr>
            <a:spLocks noGrp="1"/>
          </p:cNvSpPr>
          <p:nvPr>
            <p:ph type="title"/>
          </p:nvPr>
        </p:nvSpPr>
        <p:spPr>
          <a:xfrm>
            <a:off x="417075" y="304800"/>
            <a:ext cx="5905723" cy="1726889"/>
          </a:xfrm>
        </p:spPr>
        <p:txBody>
          <a:bodyPr>
            <a:noAutofit/>
          </a:bodyPr>
          <a:lstStyle/>
          <a:p>
            <a:pPr>
              <a:lnSpc>
                <a:spcPct val="90000"/>
              </a:lnSpc>
            </a:pPr>
            <a:r>
              <a:rPr lang="en-US" sz="3700" dirty="0"/>
              <a:t>Wis. Stat. s. 84.295(10) Mapping Freeways and Expressways: </a:t>
            </a:r>
            <a:r>
              <a:rPr lang="en-US" sz="3700" i="1" dirty="0">
                <a:solidFill>
                  <a:schemeClr val="accent2"/>
                </a:solidFill>
              </a:rPr>
              <a:t>Process</a:t>
            </a:r>
          </a:p>
        </p:txBody>
      </p:sp>
      <p:sp>
        <p:nvSpPr>
          <p:cNvPr id="6" name="Rectangle 5"/>
          <p:cNvSpPr/>
          <p:nvPr/>
        </p:nvSpPr>
        <p:spPr>
          <a:xfrm>
            <a:off x="6802965" y="4389328"/>
            <a:ext cx="5312835" cy="1554272"/>
          </a:xfrm>
          <a:prstGeom prst="rect">
            <a:avLst/>
          </a:prstGeom>
          <a:solidFill>
            <a:schemeClr val="accent6">
              <a:lumMod val="95000"/>
            </a:schemeClr>
          </a:solidFill>
          <a:ln>
            <a:solidFill>
              <a:schemeClr val="bg1">
                <a:lumMod val="95000"/>
              </a:schemeClr>
            </a:solidFill>
          </a:ln>
        </p:spPr>
        <p:txBody>
          <a:bodyPr wrap="square">
            <a:spAutoFit/>
          </a:bodyPr>
          <a:lstStyle/>
          <a:p>
            <a:pPr>
              <a:spcAft>
                <a:spcPct val="25000"/>
              </a:spcAft>
              <a:buClr>
                <a:schemeClr val="accent1"/>
              </a:buClr>
              <a:buSzPct val="50000"/>
            </a:pPr>
            <a:r>
              <a:rPr lang="en-US" altLang="en-US" sz="1900" dirty="0"/>
              <a:t>Any affected property owner must give WisDOT 60-days notice if they intend to erect or move into a new structure, or if they intend to rebuild, alter or add to any existing structure. WisDOT has 60 days to purchase ROW.</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l="3493" t="3252" r="818" b="3051"/>
          <a:stretch/>
        </p:blipFill>
        <p:spPr>
          <a:xfrm>
            <a:off x="6766560" y="396448"/>
            <a:ext cx="5425440" cy="3992880"/>
          </a:xfrm>
          <a:prstGeom prst="rect">
            <a:avLst/>
          </a:prstGeom>
        </p:spPr>
      </p:pic>
      <p:sp>
        <p:nvSpPr>
          <p:cNvPr id="9" name="TextBox 8"/>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Access-Related Wisconsin Statutes</a:t>
            </a:r>
          </a:p>
        </p:txBody>
      </p:sp>
      <p:sp>
        <p:nvSpPr>
          <p:cNvPr id="4" name="Footer Placeholder 3"/>
          <p:cNvSpPr>
            <a:spLocks noGrp="1"/>
          </p:cNvSpPr>
          <p:nvPr>
            <p:ph type="ftr" sz="quarter" idx="3"/>
          </p:nvPr>
        </p:nvSpPr>
        <p:spPr/>
        <p:txBody>
          <a:bodyPr/>
          <a:lstStyle/>
          <a:p>
            <a:r>
              <a:rPr lang="en-US"/>
              <a:t>Module 5</a:t>
            </a:r>
            <a:endParaRPr lang="en-US" dirty="0"/>
          </a:p>
        </p:txBody>
      </p:sp>
      <p:sp>
        <p:nvSpPr>
          <p:cNvPr id="7" name="Slide Number Placeholder 6"/>
          <p:cNvSpPr>
            <a:spLocks noGrp="1"/>
          </p:cNvSpPr>
          <p:nvPr>
            <p:ph type="sldNum" sz="quarter" idx="10"/>
          </p:nvPr>
        </p:nvSpPr>
        <p:spPr/>
        <p:txBody>
          <a:bodyPr/>
          <a:lstStyle/>
          <a:p>
            <a:pPr>
              <a:defRPr/>
            </a:pPr>
            <a:fld id="{89C35698-ECFA-45D4-B95F-4F52958123EB}" type="slidenum">
              <a:rPr lang="en-US" smtClean="0"/>
              <a:pPr>
                <a:defRPr/>
              </a:pPr>
              <a:t>17</a:t>
            </a:fld>
            <a:endParaRPr lang="en-US" dirty="0"/>
          </a:p>
        </p:txBody>
      </p:sp>
    </p:spTree>
    <p:extLst>
      <p:ext uri="{BB962C8B-B14F-4D97-AF65-F5344CB8AC3E}">
        <p14:creationId xmlns:p14="http://schemas.microsoft.com/office/powerpoint/2010/main" val="18444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53200" y="228600"/>
            <a:ext cx="5334000" cy="4743719"/>
          </a:xfrm>
          <a:prstGeom prst="rect">
            <a:avLst/>
          </a:prstGeom>
        </p:spPr>
      </p:pic>
      <p:sp>
        <p:nvSpPr>
          <p:cNvPr id="3" name="Content Placeholder 2"/>
          <p:cNvSpPr>
            <a:spLocks noGrp="1"/>
          </p:cNvSpPr>
          <p:nvPr>
            <p:ph idx="1"/>
          </p:nvPr>
        </p:nvSpPr>
        <p:spPr>
          <a:xfrm>
            <a:off x="381000" y="2222667"/>
            <a:ext cx="5835004" cy="3111333"/>
          </a:xfrm>
        </p:spPr>
        <p:txBody>
          <a:bodyPr>
            <a:noAutofit/>
          </a:bodyPr>
          <a:lstStyle/>
          <a:p>
            <a:pPr>
              <a:spcAft>
                <a:spcPct val="25000"/>
              </a:spcAft>
            </a:pPr>
            <a:r>
              <a:rPr lang="en-US" altLang="en-US" sz="2300" dirty="0"/>
              <a:t>Helps prevent costly relocations on lands needed for future highway construction or compromises to the project design due to insufficient ROW</a:t>
            </a:r>
          </a:p>
          <a:p>
            <a:pPr>
              <a:spcBef>
                <a:spcPts val="2400"/>
              </a:spcBef>
              <a:spcAft>
                <a:spcPts val="0"/>
              </a:spcAft>
            </a:pPr>
            <a:r>
              <a:rPr lang="en-US" altLang="en-US" sz="2300" dirty="0"/>
              <a:t>Can plan ROW for frontage roads when a freeway/expressway will replace an existing road with access along it</a:t>
            </a:r>
          </a:p>
        </p:txBody>
      </p:sp>
      <p:sp>
        <p:nvSpPr>
          <p:cNvPr id="2" name="Title 1"/>
          <p:cNvSpPr>
            <a:spLocks noGrp="1"/>
          </p:cNvSpPr>
          <p:nvPr>
            <p:ph type="title"/>
          </p:nvPr>
        </p:nvSpPr>
        <p:spPr>
          <a:xfrm>
            <a:off x="428600" y="294620"/>
            <a:ext cx="5739804" cy="1676400"/>
          </a:xfrm>
        </p:spPr>
        <p:txBody>
          <a:bodyPr>
            <a:noAutofit/>
          </a:bodyPr>
          <a:lstStyle/>
          <a:p>
            <a:pPr>
              <a:lnSpc>
                <a:spcPct val="90000"/>
              </a:lnSpc>
            </a:pPr>
            <a:r>
              <a:rPr lang="en-US" sz="3700" dirty="0"/>
              <a:t>Wis. Stat. s. 84.295(10) Mapping Freeways and Expressways: </a:t>
            </a:r>
            <a:r>
              <a:rPr lang="en-US" sz="3700" i="1" dirty="0">
                <a:solidFill>
                  <a:schemeClr val="accent2"/>
                </a:solidFill>
              </a:rPr>
              <a:t>Explained</a:t>
            </a:r>
          </a:p>
        </p:txBody>
      </p:sp>
      <p:sp>
        <p:nvSpPr>
          <p:cNvPr id="4" name="TextBox 3"/>
          <p:cNvSpPr txBox="1"/>
          <p:nvPr/>
        </p:nvSpPr>
        <p:spPr>
          <a:xfrm>
            <a:off x="6674717" y="1447800"/>
            <a:ext cx="1859683" cy="523220"/>
          </a:xfrm>
          <a:prstGeom prst="rect">
            <a:avLst/>
          </a:prstGeom>
          <a:noFill/>
        </p:spPr>
        <p:txBody>
          <a:bodyPr wrap="square" rtlCol="0">
            <a:spAutoFit/>
          </a:bodyPr>
          <a:lstStyle/>
          <a:p>
            <a:pPr algn="ctr"/>
            <a:r>
              <a:rPr lang="en-US" sz="1400" b="1" dirty="0">
                <a:solidFill>
                  <a:srgbClr val="00B050"/>
                </a:solidFill>
              </a:rPr>
              <a:t>Buildings placed outside future ROW</a:t>
            </a:r>
          </a:p>
        </p:txBody>
      </p:sp>
      <p:sp>
        <p:nvSpPr>
          <p:cNvPr id="9" name="TextBox 8"/>
          <p:cNvSpPr txBox="1"/>
          <p:nvPr/>
        </p:nvSpPr>
        <p:spPr>
          <a:xfrm>
            <a:off x="9220200" y="1484003"/>
            <a:ext cx="3047999" cy="738664"/>
          </a:xfrm>
          <a:prstGeom prst="rect">
            <a:avLst/>
          </a:prstGeom>
          <a:noFill/>
        </p:spPr>
        <p:txBody>
          <a:bodyPr wrap="square" rtlCol="0">
            <a:spAutoFit/>
          </a:bodyPr>
          <a:lstStyle/>
          <a:p>
            <a:pPr algn="ctr"/>
            <a:r>
              <a:rPr lang="en-US" sz="1400" b="1" dirty="0">
                <a:solidFill>
                  <a:schemeClr val="accent1"/>
                </a:solidFill>
              </a:rPr>
              <a:t>Buildings encroaching into future ROW need to be purchased or relocated, or project redesigned</a:t>
            </a:r>
          </a:p>
        </p:txBody>
      </p:sp>
      <p:sp>
        <p:nvSpPr>
          <p:cNvPr id="7" name="Rectangle 6"/>
          <p:cNvSpPr/>
          <p:nvPr/>
        </p:nvSpPr>
        <p:spPr>
          <a:xfrm>
            <a:off x="6838998" y="4708035"/>
            <a:ext cx="4762403" cy="1200329"/>
          </a:xfrm>
          <a:prstGeom prst="rect">
            <a:avLst/>
          </a:prstGeom>
        </p:spPr>
        <p:txBody>
          <a:bodyPr wrap="square">
            <a:spAutoFit/>
          </a:bodyPr>
          <a:lstStyle/>
          <a:p>
            <a:pPr>
              <a:spcAft>
                <a:spcPct val="25000"/>
              </a:spcAft>
            </a:pPr>
            <a:r>
              <a:rPr lang="en-US" altLang="en-US" b="1" dirty="0">
                <a:solidFill>
                  <a:srgbClr val="FF0000"/>
                </a:solidFill>
              </a:rPr>
              <a:t>Caution:</a:t>
            </a:r>
            <a:r>
              <a:rPr lang="en-US" altLang="en-US" dirty="0"/>
              <a:t> Statutes require the purchase of existing access for designating freeways and expressways on alignment with no planned service roads</a:t>
            </a:r>
          </a:p>
        </p:txBody>
      </p:sp>
      <p:sp>
        <p:nvSpPr>
          <p:cNvPr id="10" name="TextBox 9"/>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Access-Related Wisconsin Statutes</a:t>
            </a:r>
          </a:p>
        </p:txBody>
      </p:sp>
      <p:sp>
        <p:nvSpPr>
          <p:cNvPr id="6" name="Footer Placeholder 5"/>
          <p:cNvSpPr>
            <a:spLocks noGrp="1"/>
          </p:cNvSpPr>
          <p:nvPr>
            <p:ph type="ftr" sz="quarter" idx="3"/>
          </p:nvPr>
        </p:nvSpPr>
        <p:spPr/>
        <p:txBody>
          <a:bodyPr/>
          <a:lstStyle/>
          <a:p>
            <a:r>
              <a:rPr lang="en-US"/>
              <a:t>Module 5</a:t>
            </a:r>
            <a:endParaRPr lang="en-US" dirty="0"/>
          </a:p>
        </p:txBody>
      </p:sp>
      <p:sp>
        <p:nvSpPr>
          <p:cNvPr id="11" name="Slide Number Placeholder 10"/>
          <p:cNvSpPr>
            <a:spLocks noGrp="1"/>
          </p:cNvSpPr>
          <p:nvPr>
            <p:ph type="sldNum" sz="quarter" idx="10"/>
          </p:nvPr>
        </p:nvSpPr>
        <p:spPr/>
        <p:txBody>
          <a:bodyPr/>
          <a:lstStyle/>
          <a:p>
            <a:pPr>
              <a:defRPr/>
            </a:pPr>
            <a:fld id="{89C35698-ECFA-45D4-B95F-4F52958123EB}" type="slidenum">
              <a:rPr lang="en-US" smtClean="0"/>
              <a:pPr>
                <a:defRPr/>
              </a:pPr>
              <a:t>18</a:t>
            </a:fld>
            <a:endParaRPr lang="en-US" dirty="0"/>
          </a:p>
        </p:txBody>
      </p:sp>
    </p:spTree>
    <p:extLst>
      <p:ext uri="{BB962C8B-B14F-4D97-AF65-F5344CB8AC3E}">
        <p14:creationId xmlns:p14="http://schemas.microsoft.com/office/powerpoint/2010/main" val="2333864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62099"/>
            <a:ext cx="11561234" cy="4076701"/>
          </a:xfrm>
        </p:spPr>
        <p:txBody>
          <a:bodyPr>
            <a:normAutofit/>
          </a:bodyPr>
          <a:lstStyle/>
          <a:p>
            <a:pPr>
              <a:lnSpc>
                <a:spcPct val="110000"/>
              </a:lnSpc>
              <a:spcAft>
                <a:spcPct val="20000"/>
              </a:spcAft>
            </a:pPr>
            <a:r>
              <a:rPr lang="en-US" altLang="en-US" dirty="0">
                <a:solidFill>
                  <a:schemeClr val="tx1"/>
                </a:solidFill>
              </a:rPr>
              <a:t>Review accesses along the highway being reconstructed</a:t>
            </a:r>
          </a:p>
          <a:p>
            <a:pPr marL="392113" lvl="1" indent="0">
              <a:lnSpc>
                <a:spcPct val="110000"/>
              </a:lnSpc>
              <a:spcBef>
                <a:spcPts val="0"/>
              </a:spcBef>
              <a:buNone/>
            </a:pPr>
            <a:br>
              <a:rPr lang="en-US" altLang="en-US" sz="2700" dirty="0"/>
            </a:br>
            <a:endParaRPr lang="en-US" altLang="en-US" sz="2700" dirty="0"/>
          </a:p>
          <a:p>
            <a:pPr>
              <a:spcBef>
                <a:spcPts val="2400"/>
              </a:spcBef>
              <a:spcAft>
                <a:spcPts val="0"/>
              </a:spcAft>
            </a:pPr>
            <a:r>
              <a:rPr lang="en-US" altLang="en-US" dirty="0">
                <a:solidFill>
                  <a:schemeClr val="tx1"/>
                </a:solidFill>
              </a:rPr>
              <a:t>Coordinate with real estate when right-of-way is being purchased</a:t>
            </a:r>
          </a:p>
          <a:p>
            <a:pPr>
              <a:spcBef>
                <a:spcPts val="1800"/>
              </a:spcBef>
              <a:spcAft>
                <a:spcPts val="0"/>
              </a:spcAft>
            </a:pPr>
            <a:r>
              <a:rPr lang="en-US" altLang="en-US" b="1" dirty="0">
                <a:solidFill>
                  <a:schemeClr val="tx1">
                    <a:lumMod val="95000"/>
                    <a:lumOff val="5000"/>
                  </a:schemeClr>
                </a:solidFill>
              </a:rPr>
              <a:t>NOTE: </a:t>
            </a:r>
            <a:r>
              <a:rPr lang="en-US" altLang="en-US" dirty="0">
                <a:solidFill>
                  <a:schemeClr val="tx1"/>
                </a:solidFill>
              </a:rPr>
              <a:t>The law does not require </a:t>
            </a:r>
            <a:r>
              <a:rPr lang="en-US" altLang="en-US" b="1" u="sng" dirty="0">
                <a:solidFill>
                  <a:schemeClr val="tx1"/>
                </a:solidFill>
              </a:rPr>
              <a:t>every</a:t>
            </a:r>
            <a:r>
              <a:rPr lang="en-US" altLang="en-US" dirty="0">
                <a:solidFill>
                  <a:schemeClr val="tx1"/>
                </a:solidFill>
              </a:rPr>
              <a:t> entrance to be reconstructed</a:t>
            </a:r>
          </a:p>
          <a:p>
            <a:pPr lvl="1">
              <a:spcBef>
                <a:spcPts val="0"/>
              </a:spcBef>
              <a:spcAft>
                <a:spcPts val="0"/>
              </a:spcAft>
            </a:pPr>
            <a:r>
              <a:rPr lang="en-US" altLang="en-US" dirty="0">
                <a:solidFill>
                  <a:schemeClr val="tx1"/>
                </a:solidFill>
              </a:rPr>
              <a:t>Do not construct</a:t>
            </a:r>
            <a:r>
              <a:rPr lang="en-US" altLang="en-US" dirty="0"/>
              <a:t> </a:t>
            </a:r>
            <a:r>
              <a:rPr lang="en-US" altLang="en-US" dirty="0">
                <a:solidFill>
                  <a:schemeClr val="tx1"/>
                </a:solidFill>
              </a:rPr>
              <a:t>additional accesses either during project</a:t>
            </a:r>
          </a:p>
          <a:p>
            <a:pPr>
              <a:spcBef>
                <a:spcPts val="1800"/>
              </a:spcBef>
              <a:spcAft>
                <a:spcPts val="0"/>
              </a:spcAft>
            </a:pPr>
            <a:r>
              <a:rPr lang="en-US" altLang="en-US" dirty="0"/>
              <a:t>See Real Estate Program Manual sections 2.7.2 and 2.8.4</a:t>
            </a:r>
            <a:endParaRPr lang="en-US" altLang="en-US" dirty="0">
              <a:solidFill>
                <a:schemeClr val="tx1"/>
              </a:solidFill>
            </a:endParaRPr>
          </a:p>
          <a:p>
            <a:endParaRPr lang="en-US" dirty="0"/>
          </a:p>
        </p:txBody>
      </p:sp>
      <p:sp>
        <p:nvSpPr>
          <p:cNvPr id="2" name="Title 1"/>
          <p:cNvSpPr>
            <a:spLocks noGrp="1"/>
          </p:cNvSpPr>
          <p:nvPr>
            <p:ph type="title"/>
          </p:nvPr>
        </p:nvSpPr>
        <p:spPr>
          <a:xfrm>
            <a:off x="609600" y="292098"/>
            <a:ext cx="10404529" cy="1143001"/>
          </a:xfrm>
        </p:spPr>
        <p:txBody>
          <a:bodyPr>
            <a:normAutofit/>
          </a:bodyPr>
          <a:lstStyle/>
          <a:p>
            <a:pPr>
              <a:lnSpc>
                <a:spcPct val="90000"/>
              </a:lnSpc>
            </a:pPr>
            <a:r>
              <a:rPr lang="en-US" sz="3700" dirty="0"/>
              <a:t>Wis. Stat. s. 86.05 Entrances to Highways Restored: </a:t>
            </a:r>
            <a:r>
              <a:rPr lang="en-US" sz="3700" i="1" dirty="0">
                <a:solidFill>
                  <a:schemeClr val="accent2"/>
                </a:solidFill>
              </a:rPr>
              <a:t>Process</a:t>
            </a:r>
          </a:p>
        </p:txBody>
      </p:sp>
      <p:sp>
        <p:nvSpPr>
          <p:cNvPr id="7" name="TextBox 6"/>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Access-Related Wisconsin Statutes</a:t>
            </a:r>
          </a:p>
        </p:txBody>
      </p:sp>
      <p:sp>
        <p:nvSpPr>
          <p:cNvPr id="6" name="Content Placeholder 2"/>
          <p:cNvSpPr txBox="1">
            <a:spLocks/>
          </p:cNvSpPr>
          <p:nvPr/>
        </p:nvSpPr>
        <p:spPr bwMode="auto">
          <a:xfrm>
            <a:off x="5029199" y="2057400"/>
            <a:ext cx="6172201" cy="1236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10000"/>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1">
              <a:lnSpc>
                <a:spcPct val="110000"/>
              </a:lnSpc>
              <a:spcBef>
                <a:spcPts val="0"/>
              </a:spcBef>
              <a:spcAft>
                <a:spcPts val="0"/>
              </a:spcAft>
            </a:pPr>
            <a:r>
              <a:rPr lang="en-US" altLang="en-US" sz="2700" dirty="0"/>
              <a:t>Consolidate accesses wherever possible </a:t>
            </a:r>
          </a:p>
          <a:p>
            <a:pPr lvl="1">
              <a:lnSpc>
                <a:spcPct val="110000"/>
              </a:lnSpc>
              <a:spcBef>
                <a:spcPts val="0"/>
              </a:spcBef>
              <a:spcAft>
                <a:spcPts val="0"/>
              </a:spcAft>
            </a:pPr>
            <a:r>
              <a:rPr lang="en-US" altLang="en-US" sz="2700" dirty="0"/>
              <a:t>On relocation, no right of access accrues to any abutting property owner</a:t>
            </a:r>
            <a:endParaRPr lang="en-US" dirty="0"/>
          </a:p>
        </p:txBody>
      </p:sp>
      <p:sp>
        <p:nvSpPr>
          <p:cNvPr id="8" name="Content Placeholder 2"/>
          <p:cNvSpPr txBox="1">
            <a:spLocks/>
          </p:cNvSpPr>
          <p:nvPr/>
        </p:nvSpPr>
        <p:spPr bwMode="auto">
          <a:xfrm>
            <a:off x="421640" y="2057400"/>
            <a:ext cx="4836160" cy="1236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1">
              <a:lnSpc>
                <a:spcPct val="120000"/>
              </a:lnSpc>
              <a:spcBef>
                <a:spcPts val="0"/>
              </a:spcBef>
            </a:pPr>
            <a:r>
              <a:rPr lang="en-US" altLang="en-US" sz="2500" dirty="0"/>
              <a:t>Remove illegal accesses </a:t>
            </a:r>
          </a:p>
          <a:p>
            <a:pPr lvl="1">
              <a:lnSpc>
                <a:spcPct val="120000"/>
              </a:lnSpc>
              <a:spcBef>
                <a:spcPts val="0"/>
              </a:spcBef>
            </a:pPr>
            <a:r>
              <a:rPr lang="en-US" altLang="en-US" sz="2500" dirty="0"/>
              <a:t>Restore only those necessary to serve properties</a:t>
            </a:r>
          </a:p>
        </p:txBody>
      </p:sp>
      <p:sp>
        <p:nvSpPr>
          <p:cNvPr id="5" name="Footer Placeholder 4"/>
          <p:cNvSpPr>
            <a:spLocks noGrp="1"/>
          </p:cNvSpPr>
          <p:nvPr>
            <p:ph type="ftr" sz="quarter" idx="3"/>
          </p:nvPr>
        </p:nvSpPr>
        <p:spPr/>
        <p:txBody>
          <a:bodyPr/>
          <a:lstStyle/>
          <a:p>
            <a:r>
              <a:rPr lang="en-US"/>
              <a:t>Module 5</a:t>
            </a:r>
            <a:endParaRPr lang="en-US" dirty="0"/>
          </a:p>
        </p:txBody>
      </p:sp>
      <p:sp>
        <p:nvSpPr>
          <p:cNvPr id="9" name="Slide Number Placeholder 8"/>
          <p:cNvSpPr>
            <a:spLocks noGrp="1"/>
          </p:cNvSpPr>
          <p:nvPr>
            <p:ph type="sldNum" sz="quarter" idx="10"/>
          </p:nvPr>
        </p:nvSpPr>
        <p:spPr/>
        <p:txBody>
          <a:bodyPr/>
          <a:lstStyle/>
          <a:p>
            <a:pPr>
              <a:defRPr/>
            </a:pPr>
            <a:fld id="{89C35698-ECFA-45D4-B95F-4F52958123EB}" type="slidenum">
              <a:rPr lang="en-US" smtClean="0"/>
              <a:pPr>
                <a:defRPr/>
              </a:pPr>
              <a:t>19</a:t>
            </a:fld>
            <a:endParaRPr lang="en-US" dirty="0"/>
          </a:p>
        </p:txBody>
      </p:sp>
    </p:spTree>
    <p:extLst>
      <p:ext uri="{BB962C8B-B14F-4D97-AF65-F5344CB8AC3E}">
        <p14:creationId xmlns:p14="http://schemas.microsoft.com/office/powerpoint/2010/main" val="3537756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609600" y="1676400"/>
            <a:ext cx="6840747" cy="3581400"/>
          </a:xfrm>
        </p:spPr>
        <p:txBody>
          <a:bodyPr/>
          <a:lstStyle/>
          <a:p>
            <a:r>
              <a:rPr lang="en-US" dirty="0"/>
              <a:t>This program discusses access management as it relates to acquisition of access rights and how to review plans to identify applicable access controls</a:t>
            </a:r>
          </a:p>
          <a:p>
            <a:pPr>
              <a:spcBef>
                <a:spcPts val="1800"/>
              </a:spcBef>
            </a:pPr>
            <a:r>
              <a:rPr lang="en-US" dirty="0"/>
              <a:t>It also includes the use of tools such as scenic easements and access covenants</a:t>
            </a:r>
          </a:p>
          <a:p>
            <a:pPr>
              <a:spcBef>
                <a:spcPts val="1800"/>
              </a:spcBef>
            </a:pPr>
            <a:r>
              <a:rPr lang="en-US" dirty="0"/>
              <a:t>Speaker introduction</a:t>
            </a:r>
          </a:p>
        </p:txBody>
      </p:sp>
      <p:sp>
        <p:nvSpPr>
          <p:cNvPr id="3" name="Title 2"/>
          <p:cNvSpPr>
            <a:spLocks noGrp="1"/>
          </p:cNvSpPr>
          <p:nvPr>
            <p:ph type="title"/>
          </p:nvPr>
        </p:nvSpPr>
        <p:spPr/>
        <p:txBody>
          <a:bodyPr/>
          <a:lstStyle/>
          <a:p>
            <a:pPr>
              <a:defRPr/>
            </a:pPr>
            <a:r>
              <a:rPr lang="en-US" dirty="0"/>
              <a:t>Module Outline</a:t>
            </a:r>
          </a:p>
        </p:txBody>
      </p:sp>
      <p:sp>
        <p:nvSpPr>
          <p:cNvPr id="10" name="TextBox 9"/>
          <p:cNvSpPr txBox="1"/>
          <p:nvPr/>
        </p:nvSpPr>
        <p:spPr>
          <a:xfrm>
            <a:off x="8382000" y="1676400"/>
            <a:ext cx="3526675" cy="2923877"/>
          </a:xfrm>
          <a:prstGeom prst="rect">
            <a:avLst/>
          </a:prstGeom>
          <a:ln cmpd="sng"/>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t>Modules:</a:t>
            </a:r>
            <a:endParaRPr lang="en-US" dirty="0"/>
          </a:p>
          <a:p>
            <a:pPr marL="285750" indent="-285750">
              <a:buFont typeface="Wingdings 3" panose="05040102010807070707" pitchFamily="18" charset="2"/>
              <a:buChar char=""/>
            </a:pPr>
            <a:r>
              <a:rPr lang="en-US" sz="1600" b="1" dirty="0">
                <a:solidFill>
                  <a:schemeClr val="bg1">
                    <a:lumMod val="50000"/>
                  </a:schemeClr>
                </a:solidFill>
              </a:rPr>
              <a:t>Summary of Principles and Practices</a:t>
            </a:r>
          </a:p>
          <a:p>
            <a:pPr marL="285750" indent="-285750">
              <a:buFont typeface="Wingdings 3" panose="05040102010807070707" pitchFamily="18" charset="2"/>
              <a:buChar char=""/>
            </a:pPr>
            <a:r>
              <a:rPr lang="en-US" sz="1600" b="1" dirty="0">
                <a:solidFill>
                  <a:schemeClr val="bg1">
                    <a:lumMod val="50000"/>
                  </a:schemeClr>
                </a:solidFill>
              </a:rPr>
              <a:t>Introduction to Legal Foundations</a:t>
            </a:r>
          </a:p>
          <a:p>
            <a:pPr marL="285750" indent="-285750">
              <a:buFont typeface="Wingdings 3" panose="05040102010807070707" pitchFamily="18" charset="2"/>
              <a:buChar char=""/>
            </a:pPr>
            <a:r>
              <a:rPr lang="en-US" sz="1600" b="1" dirty="0">
                <a:solidFill>
                  <a:schemeClr val="bg1">
                    <a:lumMod val="50000"/>
                  </a:schemeClr>
                </a:solidFill>
              </a:rPr>
              <a:t>Access Standards</a:t>
            </a:r>
          </a:p>
          <a:p>
            <a:pPr marL="285750" indent="-285750">
              <a:buFont typeface="Wingdings 3" panose="05040102010807070707" pitchFamily="18" charset="2"/>
              <a:buChar char=""/>
            </a:pPr>
            <a:r>
              <a:rPr lang="en-US" sz="1600" b="1" dirty="0">
                <a:solidFill>
                  <a:schemeClr val="bg1">
                    <a:lumMod val="50000"/>
                  </a:schemeClr>
                </a:solidFill>
              </a:rPr>
              <a:t>Planning</a:t>
            </a:r>
          </a:p>
          <a:p>
            <a:pPr marL="285750" indent="-285750">
              <a:buFont typeface="Wingdings 3" panose="05040102010807070707" pitchFamily="18" charset="2"/>
              <a:buChar char=""/>
            </a:pPr>
            <a:r>
              <a:rPr lang="en-US" sz="1600" b="1" dirty="0">
                <a:solidFill>
                  <a:srgbClr val="FF0000"/>
                </a:solidFill>
              </a:rPr>
              <a:t>(5) Identifying Access Controls</a:t>
            </a:r>
          </a:p>
          <a:p>
            <a:pPr marL="285750" indent="-285750">
              <a:buFont typeface="Wingdings 3" panose="05040102010807070707" pitchFamily="18" charset="2"/>
              <a:buChar char=""/>
            </a:pPr>
            <a:r>
              <a:rPr lang="en-US" sz="1600" b="1" dirty="0">
                <a:solidFill>
                  <a:schemeClr val="bg1">
                    <a:lumMod val="50000"/>
                  </a:schemeClr>
                </a:solidFill>
              </a:rPr>
              <a:t>STH Connection Permits</a:t>
            </a:r>
          </a:p>
          <a:p>
            <a:pPr marL="285750" indent="-285750">
              <a:buFont typeface="Wingdings 3" panose="05040102010807070707" pitchFamily="18" charset="2"/>
              <a:buChar char=""/>
            </a:pPr>
            <a:r>
              <a:rPr lang="en-US" sz="1600" b="1" dirty="0">
                <a:solidFill>
                  <a:schemeClr val="bg1">
                    <a:lumMod val="50000"/>
                  </a:schemeClr>
                </a:solidFill>
              </a:rPr>
              <a:t>Special Topics</a:t>
            </a:r>
          </a:p>
          <a:p>
            <a:pPr marL="285750" indent="-285750">
              <a:buFont typeface="Wingdings 3" panose="05040102010807070707" pitchFamily="18" charset="2"/>
              <a:buChar char=""/>
            </a:pPr>
            <a:r>
              <a:rPr lang="en-US" sz="1600" b="1" dirty="0">
                <a:solidFill>
                  <a:schemeClr val="bg1">
                    <a:lumMod val="50000"/>
                  </a:schemeClr>
                </a:solidFill>
              </a:rPr>
              <a:t>References &amp; Resources</a:t>
            </a:r>
          </a:p>
        </p:txBody>
      </p:sp>
      <p:sp>
        <p:nvSpPr>
          <p:cNvPr id="12" name="Right Arrow 11"/>
          <p:cNvSpPr/>
          <p:nvPr/>
        </p:nvSpPr>
        <p:spPr>
          <a:xfrm>
            <a:off x="7622003" y="3467100"/>
            <a:ext cx="588340" cy="44093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3"/>
          </p:nvPr>
        </p:nvSpPr>
        <p:spPr/>
        <p:txBody>
          <a:bodyPr/>
          <a:lstStyle/>
          <a:p>
            <a:r>
              <a:rPr lang="en-US"/>
              <a:t>Module 5</a:t>
            </a:r>
            <a:endParaRPr lang="en-US" dirty="0"/>
          </a:p>
        </p:txBody>
      </p:sp>
      <p:sp>
        <p:nvSpPr>
          <p:cNvPr id="5" name="Slide Number Placeholder 4"/>
          <p:cNvSpPr>
            <a:spLocks noGrp="1"/>
          </p:cNvSpPr>
          <p:nvPr>
            <p:ph type="sldNum" sz="quarter" idx="10"/>
          </p:nvPr>
        </p:nvSpPr>
        <p:spPr/>
        <p:txBody>
          <a:bodyPr/>
          <a:lstStyle/>
          <a:p>
            <a:pPr>
              <a:defRPr/>
            </a:pPr>
            <a:fld id="{89C35698-ECFA-45D4-B95F-4F52958123EB}" type="slidenum">
              <a:rPr lang="en-US" smtClean="0"/>
              <a:pPr>
                <a:defRPr/>
              </a:pPr>
              <a:t>2</a:t>
            </a:fld>
            <a:endParaRPr lang="en-US" dirty="0"/>
          </a:p>
        </p:txBody>
      </p:sp>
    </p:spTree>
    <p:extLst>
      <p:ext uri="{BB962C8B-B14F-4D97-AF65-F5344CB8AC3E}">
        <p14:creationId xmlns:p14="http://schemas.microsoft.com/office/powerpoint/2010/main" val="2402378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9525000" y="14866"/>
            <a:ext cx="2369911" cy="23699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09601" y="2184400"/>
            <a:ext cx="9143999" cy="3225800"/>
          </a:xfrm>
        </p:spPr>
        <p:txBody>
          <a:bodyPr>
            <a:normAutofit/>
          </a:bodyPr>
          <a:lstStyle/>
          <a:p>
            <a:pPr marL="109537" indent="0">
              <a:buNone/>
            </a:pPr>
            <a:r>
              <a:rPr lang="en-US" altLang="en-US" sz="2800" i="1" dirty="0"/>
              <a:t>“In all cases where the paving, improvement, change of grade or any other change in the condition of any street or highway in this state shall operate to cut off, impede or obstruct the access or approach from such highway to a cemetery, it shall be the duty of the local or state authorities … to preserve such access or approach in an equal degree of usability.”</a:t>
            </a:r>
            <a:endParaRPr lang="en-US" sz="2800" i="1" dirty="0"/>
          </a:p>
        </p:txBody>
      </p:sp>
      <p:sp>
        <p:nvSpPr>
          <p:cNvPr id="2" name="Title 1"/>
          <p:cNvSpPr>
            <a:spLocks noGrp="1"/>
          </p:cNvSpPr>
          <p:nvPr>
            <p:ph type="title"/>
          </p:nvPr>
        </p:nvSpPr>
        <p:spPr>
          <a:xfrm>
            <a:off x="609601" y="523384"/>
            <a:ext cx="10972800" cy="1352877"/>
          </a:xfrm>
        </p:spPr>
        <p:txBody>
          <a:bodyPr>
            <a:normAutofit/>
          </a:bodyPr>
          <a:lstStyle/>
          <a:p>
            <a:pPr>
              <a:lnSpc>
                <a:spcPct val="90000"/>
              </a:lnSpc>
            </a:pPr>
            <a:r>
              <a:rPr lang="en-US" sz="3700" dirty="0"/>
              <a:t>Wis. Stat. s. 86.09</a:t>
            </a:r>
            <a:br>
              <a:rPr lang="en-US" sz="3700" dirty="0"/>
            </a:br>
            <a:r>
              <a:rPr lang="en-US" sz="3700" dirty="0"/>
              <a:t>Access to Cemetery Preserved</a:t>
            </a:r>
          </a:p>
        </p:txBody>
      </p:sp>
      <p:sp>
        <p:nvSpPr>
          <p:cNvPr id="7" name="TextBox 6"/>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Access-Related Wisconsin Statutes</a:t>
            </a:r>
          </a:p>
        </p:txBody>
      </p:sp>
      <p:sp>
        <p:nvSpPr>
          <p:cNvPr id="6" name="Footer Placeholder 5"/>
          <p:cNvSpPr>
            <a:spLocks noGrp="1"/>
          </p:cNvSpPr>
          <p:nvPr>
            <p:ph type="ftr" sz="quarter" idx="3"/>
          </p:nvPr>
        </p:nvSpPr>
        <p:spPr/>
        <p:txBody>
          <a:bodyPr/>
          <a:lstStyle/>
          <a:p>
            <a:r>
              <a:rPr lang="en-US"/>
              <a:t>Module 5</a:t>
            </a:r>
            <a:endParaRPr lang="en-US" dirty="0"/>
          </a:p>
        </p:txBody>
      </p:sp>
      <p:sp>
        <p:nvSpPr>
          <p:cNvPr id="8" name="Slide Number Placeholder 7"/>
          <p:cNvSpPr>
            <a:spLocks noGrp="1"/>
          </p:cNvSpPr>
          <p:nvPr>
            <p:ph type="sldNum" sz="quarter" idx="10"/>
          </p:nvPr>
        </p:nvSpPr>
        <p:spPr/>
        <p:txBody>
          <a:bodyPr/>
          <a:lstStyle/>
          <a:p>
            <a:pPr>
              <a:defRPr/>
            </a:pPr>
            <a:fld id="{89C35698-ECFA-45D4-B95F-4F52958123EB}" type="slidenum">
              <a:rPr lang="en-US" smtClean="0"/>
              <a:pPr>
                <a:defRPr/>
              </a:pPr>
              <a:t>20</a:t>
            </a:fld>
            <a:endParaRPr lang="en-US" dirty="0"/>
          </a:p>
        </p:txBody>
      </p:sp>
    </p:spTree>
    <p:extLst>
      <p:ext uri="{BB962C8B-B14F-4D97-AF65-F5344CB8AC3E}">
        <p14:creationId xmlns:p14="http://schemas.microsoft.com/office/powerpoint/2010/main" val="4047584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8839199" cy="4267200"/>
          </a:xfrm>
        </p:spPr>
        <p:txBody>
          <a:bodyPr>
            <a:noAutofit/>
          </a:bodyPr>
          <a:lstStyle/>
          <a:p>
            <a:r>
              <a:rPr lang="en-US" dirty="0"/>
              <a:t>Chapter 236</a:t>
            </a:r>
          </a:p>
          <a:p>
            <a:pPr lvl="1">
              <a:spcBef>
                <a:spcPts val="400"/>
              </a:spcBef>
            </a:pPr>
            <a:r>
              <a:rPr lang="en-US" dirty="0"/>
              <a:t>Region plat reviewer reviews subdivision plats</a:t>
            </a:r>
          </a:p>
          <a:p>
            <a:pPr lvl="1">
              <a:spcBef>
                <a:spcPts val="400"/>
              </a:spcBef>
            </a:pPr>
            <a:r>
              <a:rPr lang="en-US" altLang="en-US" dirty="0"/>
              <a:t>Work with region access management engineer/coordinator and/or permit engineer/coordinator</a:t>
            </a:r>
            <a:endParaRPr lang="en-US" dirty="0"/>
          </a:p>
          <a:p>
            <a:pPr lvl="1">
              <a:spcBef>
                <a:spcPts val="400"/>
              </a:spcBef>
            </a:pPr>
            <a:r>
              <a:rPr lang="en-US" dirty="0"/>
              <a:t>Subdivisions may include restrictions on access for initial development but also for future splits and changes</a:t>
            </a:r>
          </a:p>
          <a:p>
            <a:pPr>
              <a:spcBef>
                <a:spcPts val="1800"/>
              </a:spcBef>
            </a:pPr>
            <a:r>
              <a:rPr lang="en-US" dirty="0"/>
              <a:t>Trans 233: Admin Rule related to Ch. 236 Subdivision Platting Process (and </a:t>
            </a:r>
            <a:r>
              <a:rPr lang="en-US" dirty="0" err="1"/>
              <a:t>WisDOT’s</a:t>
            </a:r>
            <a:r>
              <a:rPr lang="en-US" dirty="0"/>
              <a:t> objecting authority)</a:t>
            </a:r>
          </a:p>
          <a:p>
            <a:pPr lvl="1">
              <a:spcBef>
                <a:spcPts val="400"/>
              </a:spcBef>
            </a:pPr>
            <a:r>
              <a:rPr lang="en-US" dirty="0"/>
              <a:t>Special rules regarding the subdivision of land abutting state trunk highways and connecting highways</a:t>
            </a:r>
          </a:p>
        </p:txBody>
      </p:sp>
      <p:sp>
        <p:nvSpPr>
          <p:cNvPr id="2" name="Title 1"/>
          <p:cNvSpPr>
            <a:spLocks noGrp="1"/>
          </p:cNvSpPr>
          <p:nvPr>
            <p:ph type="title"/>
          </p:nvPr>
        </p:nvSpPr>
        <p:spPr>
          <a:xfrm>
            <a:off x="609600" y="316154"/>
            <a:ext cx="10820400" cy="1143000"/>
          </a:xfrm>
        </p:spPr>
        <p:txBody>
          <a:bodyPr>
            <a:noAutofit/>
          </a:bodyPr>
          <a:lstStyle/>
          <a:p>
            <a:r>
              <a:rPr lang="en-US" sz="3700" dirty="0"/>
              <a:t>Wisconsin Access Statutes and Administrative Rules </a:t>
            </a:r>
            <a:r>
              <a:rPr lang="en-US" sz="3700" i="1" dirty="0"/>
              <a:t>Related to Subdivision Plats</a:t>
            </a: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29800" y="2213136"/>
            <a:ext cx="2130014" cy="2743200"/>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Access-Related Wisconsin Statutes</a:t>
            </a:r>
          </a:p>
        </p:txBody>
      </p:sp>
      <p:sp>
        <p:nvSpPr>
          <p:cNvPr id="4" name="Footer Placeholder 3"/>
          <p:cNvSpPr>
            <a:spLocks noGrp="1"/>
          </p:cNvSpPr>
          <p:nvPr>
            <p:ph type="ftr" sz="quarter" idx="3"/>
          </p:nvPr>
        </p:nvSpPr>
        <p:spPr/>
        <p:txBody>
          <a:bodyPr/>
          <a:lstStyle/>
          <a:p>
            <a:r>
              <a:rPr lang="en-US"/>
              <a:t>Module 5</a:t>
            </a:r>
            <a:endParaRPr lang="en-US" dirty="0"/>
          </a:p>
        </p:txBody>
      </p:sp>
      <p:sp>
        <p:nvSpPr>
          <p:cNvPr id="5" name="Slide Number Placeholder 4"/>
          <p:cNvSpPr>
            <a:spLocks noGrp="1"/>
          </p:cNvSpPr>
          <p:nvPr>
            <p:ph type="sldNum" sz="quarter" idx="10"/>
          </p:nvPr>
        </p:nvSpPr>
        <p:spPr/>
        <p:txBody>
          <a:bodyPr/>
          <a:lstStyle/>
          <a:p>
            <a:pPr>
              <a:defRPr/>
            </a:pPr>
            <a:fld id="{89C35698-ECFA-45D4-B95F-4F52958123EB}" type="slidenum">
              <a:rPr lang="en-US" smtClean="0"/>
              <a:pPr>
                <a:defRPr/>
              </a:pPr>
              <a:t>21</a:t>
            </a:fld>
            <a:endParaRPr lang="en-US" dirty="0"/>
          </a:p>
        </p:txBody>
      </p:sp>
    </p:spTree>
    <p:extLst>
      <p:ext uri="{BB962C8B-B14F-4D97-AF65-F5344CB8AC3E}">
        <p14:creationId xmlns:p14="http://schemas.microsoft.com/office/powerpoint/2010/main" val="2595412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84676"/>
            <a:ext cx="8610600" cy="3658755"/>
          </a:xfrm>
        </p:spPr>
        <p:txBody>
          <a:bodyPr>
            <a:noAutofit/>
          </a:bodyPr>
          <a:lstStyle/>
          <a:p>
            <a:pPr>
              <a:lnSpc>
                <a:spcPct val="90000"/>
              </a:lnSpc>
              <a:spcAft>
                <a:spcPts val="600"/>
              </a:spcAft>
            </a:pPr>
            <a:r>
              <a:rPr lang="en-US" altLang="en-US" dirty="0"/>
              <a:t>Review land division to ensure it will not compromise WisDOT’s access management goals</a:t>
            </a:r>
          </a:p>
          <a:p>
            <a:pPr>
              <a:spcBef>
                <a:spcPts val="2400"/>
              </a:spcBef>
              <a:spcAft>
                <a:spcPts val="0"/>
              </a:spcAft>
            </a:pPr>
            <a:r>
              <a:rPr lang="en-US" altLang="en-US" dirty="0">
                <a:solidFill>
                  <a:schemeClr val="tx1"/>
                </a:solidFill>
              </a:rPr>
              <a:t>Appropriate requirements are placed on a property to mitigate the potential impact of the development on the highway system</a:t>
            </a:r>
          </a:p>
          <a:p>
            <a:pPr>
              <a:spcBef>
                <a:spcPts val="2400"/>
              </a:spcBef>
              <a:spcAft>
                <a:spcPts val="0"/>
              </a:spcAft>
            </a:pPr>
            <a:r>
              <a:rPr lang="en-US" altLang="en-US" dirty="0">
                <a:solidFill>
                  <a:schemeClr val="tx1"/>
                </a:solidFill>
              </a:rPr>
              <a:t>WisDOT may object to a proposed subdivision plat thereby preventing the plat from being recorded</a:t>
            </a:r>
          </a:p>
        </p:txBody>
      </p:sp>
      <p:sp>
        <p:nvSpPr>
          <p:cNvPr id="2" name="Title 1"/>
          <p:cNvSpPr>
            <a:spLocks noGrp="1"/>
          </p:cNvSpPr>
          <p:nvPr>
            <p:ph type="title"/>
          </p:nvPr>
        </p:nvSpPr>
        <p:spPr>
          <a:xfrm>
            <a:off x="533400" y="333022"/>
            <a:ext cx="10515600" cy="1267178"/>
          </a:xfrm>
        </p:spPr>
        <p:txBody>
          <a:bodyPr>
            <a:noAutofit/>
          </a:bodyPr>
          <a:lstStyle/>
          <a:p>
            <a:r>
              <a:rPr lang="en-US" sz="3700" dirty="0"/>
              <a:t>Trans 233 Division of Land Abutting a STH or Connecting Highway: </a:t>
            </a:r>
            <a:r>
              <a:rPr lang="en-US" sz="3700" i="1" dirty="0">
                <a:solidFill>
                  <a:schemeClr val="accent2"/>
                </a:solidFill>
              </a:rPr>
              <a:t>Explained</a:t>
            </a:r>
          </a:p>
        </p:txBody>
      </p:sp>
      <p:sp>
        <p:nvSpPr>
          <p:cNvPr id="4" name="Rectangle 3"/>
          <p:cNvSpPr/>
          <p:nvPr/>
        </p:nvSpPr>
        <p:spPr>
          <a:xfrm>
            <a:off x="9525000" y="1903842"/>
            <a:ext cx="2407074" cy="3420424"/>
          </a:xfrm>
          <a:prstGeom prst="rect">
            <a:avLst/>
          </a:prstGeom>
          <a:solidFill>
            <a:schemeClr val="tx1"/>
          </a:solidFill>
          <a:ln>
            <a:solidFill>
              <a:schemeClr val="tx1"/>
            </a:solidFill>
          </a:ln>
        </p:spPr>
        <p:txBody>
          <a:bodyPr wrap="square">
            <a:spAutoFit/>
          </a:bodyPr>
          <a:lstStyle/>
          <a:p>
            <a:pPr marL="4763" lvl="1" algn="ctr">
              <a:lnSpc>
                <a:spcPct val="110000"/>
              </a:lnSpc>
              <a:buClr>
                <a:schemeClr val="accent1"/>
              </a:buClr>
            </a:pPr>
            <a:r>
              <a:rPr lang="en-US" altLang="en-US" b="1" dirty="0">
                <a:solidFill>
                  <a:schemeClr val="bg1"/>
                </a:solidFill>
              </a:rPr>
              <a:t>WisDOT Objectives:</a:t>
            </a:r>
          </a:p>
          <a:p>
            <a:pPr marL="228600" lvl="1" indent="-228600">
              <a:lnSpc>
                <a:spcPct val="110000"/>
              </a:lnSpc>
              <a:buClr>
                <a:schemeClr val="accent1"/>
              </a:buClr>
              <a:buFont typeface="Wingdings" panose="05000000000000000000" pitchFamily="2" charset="2"/>
              <a:buChar char="§"/>
            </a:pPr>
            <a:r>
              <a:rPr lang="en-US" altLang="en-US" dirty="0">
                <a:solidFill>
                  <a:schemeClr val="bg1"/>
                </a:solidFill>
              </a:rPr>
              <a:t>Provide for safety</a:t>
            </a:r>
          </a:p>
          <a:p>
            <a:pPr marL="228600" lvl="1" indent="-228600">
              <a:lnSpc>
                <a:spcPct val="110000"/>
              </a:lnSpc>
              <a:buClr>
                <a:schemeClr val="accent1"/>
              </a:buClr>
              <a:buFont typeface="Wingdings" panose="05000000000000000000" pitchFamily="2" charset="2"/>
              <a:buChar char="§"/>
            </a:pPr>
            <a:r>
              <a:rPr lang="en-US" altLang="en-US" dirty="0">
                <a:solidFill>
                  <a:schemeClr val="bg1"/>
                </a:solidFill>
              </a:rPr>
              <a:t>Preserve the public interest and investment in state trunk highways</a:t>
            </a:r>
          </a:p>
          <a:p>
            <a:pPr marL="228600" lvl="1" indent="-228600">
              <a:lnSpc>
                <a:spcPct val="110000"/>
              </a:lnSpc>
              <a:buClr>
                <a:schemeClr val="accent1"/>
              </a:buClr>
              <a:buFont typeface="Wingdings" panose="05000000000000000000" pitchFamily="2" charset="2"/>
              <a:buChar char="§"/>
            </a:pPr>
            <a:r>
              <a:rPr lang="en-US" altLang="en-US" dirty="0">
                <a:solidFill>
                  <a:schemeClr val="bg1"/>
                </a:solidFill>
              </a:rPr>
              <a:t>Enhance capacity and operations</a:t>
            </a:r>
          </a:p>
          <a:p>
            <a:pPr marL="228600" lvl="1" indent="-228600">
              <a:lnSpc>
                <a:spcPct val="110000"/>
              </a:lnSpc>
              <a:buClr>
                <a:schemeClr val="accent1"/>
              </a:buClr>
              <a:buFont typeface="Wingdings" panose="05000000000000000000" pitchFamily="2" charset="2"/>
              <a:buChar char="§"/>
            </a:pPr>
            <a:r>
              <a:rPr lang="en-US" altLang="en-US" dirty="0">
                <a:solidFill>
                  <a:schemeClr val="bg1"/>
                </a:solidFill>
              </a:rPr>
              <a:t>Support efficient movement of freight and goods</a:t>
            </a:r>
          </a:p>
        </p:txBody>
      </p:sp>
      <p:sp>
        <p:nvSpPr>
          <p:cNvPr id="8" name="TextBox 7"/>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Access-Related Wisconsin Statutes</a:t>
            </a:r>
          </a:p>
        </p:txBody>
      </p:sp>
      <p:sp>
        <p:nvSpPr>
          <p:cNvPr id="9" name="TextBox 9"/>
          <p:cNvSpPr txBox="1"/>
          <p:nvPr/>
        </p:nvSpPr>
        <p:spPr>
          <a:xfrm>
            <a:off x="11582400" y="5799893"/>
            <a:ext cx="452582" cy="67710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400" dirty="0">
                <a:sym typeface="Wingdings" panose="05000000000000000000" pitchFamily="2" charset="2"/>
              </a:rPr>
              <a:t></a:t>
            </a:r>
            <a:endParaRPr lang="en-US" sz="4400" dirty="0"/>
          </a:p>
        </p:txBody>
      </p:sp>
      <p:sp>
        <p:nvSpPr>
          <p:cNvPr id="5" name="Footer Placeholder 4"/>
          <p:cNvSpPr>
            <a:spLocks noGrp="1"/>
          </p:cNvSpPr>
          <p:nvPr>
            <p:ph type="ftr" sz="quarter" idx="3"/>
          </p:nvPr>
        </p:nvSpPr>
        <p:spPr/>
        <p:txBody>
          <a:bodyPr/>
          <a:lstStyle/>
          <a:p>
            <a:r>
              <a:rPr lang="en-US"/>
              <a:t>Module 5</a:t>
            </a:r>
            <a:endParaRPr lang="en-US" dirty="0"/>
          </a:p>
        </p:txBody>
      </p:sp>
      <p:sp>
        <p:nvSpPr>
          <p:cNvPr id="6" name="Slide Number Placeholder 5"/>
          <p:cNvSpPr>
            <a:spLocks noGrp="1"/>
          </p:cNvSpPr>
          <p:nvPr>
            <p:ph type="sldNum" sz="quarter" idx="10"/>
          </p:nvPr>
        </p:nvSpPr>
        <p:spPr/>
        <p:txBody>
          <a:bodyPr/>
          <a:lstStyle/>
          <a:p>
            <a:pPr>
              <a:defRPr/>
            </a:pPr>
            <a:fld id="{89C35698-ECFA-45D4-B95F-4F52958123EB}" type="slidenum">
              <a:rPr lang="en-US" smtClean="0"/>
              <a:pPr>
                <a:defRPr/>
              </a:pPr>
              <a:t>22</a:t>
            </a:fld>
            <a:endParaRPr lang="en-US" dirty="0"/>
          </a:p>
        </p:txBody>
      </p:sp>
    </p:spTree>
    <p:extLst>
      <p:ext uri="{BB962C8B-B14F-4D97-AF65-F5344CB8AC3E}">
        <p14:creationId xmlns:p14="http://schemas.microsoft.com/office/powerpoint/2010/main" val="1834422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04270"/>
            <a:ext cx="7772400" cy="3420424"/>
          </a:xfrm>
        </p:spPr>
        <p:txBody>
          <a:bodyPr>
            <a:noAutofit/>
          </a:bodyPr>
          <a:lstStyle/>
          <a:p>
            <a:pPr>
              <a:spcBef>
                <a:spcPts val="0"/>
              </a:spcBef>
              <a:spcAft>
                <a:spcPts val="0"/>
              </a:spcAft>
            </a:pPr>
            <a:r>
              <a:rPr lang="en-US" altLang="en-US" dirty="0">
                <a:solidFill>
                  <a:schemeClr val="tx1"/>
                </a:solidFill>
              </a:rPr>
              <a:t>The process proactively ensures a long-term access </a:t>
            </a:r>
            <a:r>
              <a:rPr lang="en-US" altLang="en-US" dirty="0"/>
              <a:t>plan </a:t>
            </a:r>
          </a:p>
          <a:p>
            <a:pPr lvl="1">
              <a:spcBef>
                <a:spcPts val="1200"/>
              </a:spcBef>
              <a:spcAft>
                <a:spcPts val="0"/>
              </a:spcAft>
            </a:pPr>
            <a:r>
              <a:rPr lang="en-US" altLang="en-US" dirty="0">
                <a:solidFill>
                  <a:schemeClr val="tx1"/>
                </a:solidFill>
              </a:rPr>
              <a:t>Mitigate traffic impacts </a:t>
            </a:r>
            <a:r>
              <a:rPr lang="en-US" altLang="en-US" dirty="0"/>
              <a:t>on the highway caused by increased access requirements from the subdivided lands</a:t>
            </a:r>
          </a:p>
          <a:p>
            <a:pPr lvl="1">
              <a:spcBef>
                <a:spcPts val="1200"/>
              </a:spcBef>
              <a:spcAft>
                <a:spcPts val="0"/>
              </a:spcAft>
            </a:pPr>
            <a:r>
              <a:rPr lang="en-US" altLang="en-US" dirty="0"/>
              <a:t>Protects the subdivision lot purchasers from buying lands with limited or no access to the state highway</a:t>
            </a:r>
            <a:endParaRPr lang="en-US" dirty="0"/>
          </a:p>
        </p:txBody>
      </p:sp>
      <p:sp>
        <p:nvSpPr>
          <p:cNvPr id="2" name="Title 1"/>
          <p:cNvSpPr>
            <a:spLocks noGrp="1"/>
          </p:cNvSpPr>
          <p:nvPr>
            <p:ph type="title"/>
          </p:nvPr>
        </p:nvSpPr>
        <p:spPr>
          <a:xfrm>
            <a:off x="533400" y="304800"/>
            <a:ext cx="10515600" cy="1267178"/>
          </a:xfrm>
        </p:spPr>
        <p:txBody>
          <a:bodyPr>
            <a:noAutofit/>
          </a:bodyPr>
          <a:lstStyle/>
          <a:p>
            <a:r>
              <a:rPr lang="en-US" sz="3700" dirty="0"/>
              <a:t>Trans 233 Division of Land Abutting a STH or Connecting Highway: </a:t>
            </a:r>
            <a:r>
              <a:rPr lang="en-US" sz="3700" i="1" dirty="0">
                <a:solidFill>
                  <a:schemeClr val="accent2"/>
                </a:solidFill>
              </a:rPr>
              <a:t>Explained </a:t>
            </a:r>
            <a:r>
              <a:rPr lang="en-US" sz="2700" i="1" dirty="0">
                <a:solidFill>
                  <a:schemeClr val="accent2"/>
                </a:solidFill>
              </a:rPr>
              <a:t>(continued)</a:t>
            </a:r>
            <a:endParaRPr lang="en-US" sz="3700" i="1" dirty="0">
              <a:solidFill>
                <a:schemeClr val="accent2"/>
              </a:solidFill>
            </a:endParaRPr>
          </a:p>
        </p:txBody>
      </p:sp>
      <p:sp>
        <p:nvSpPr>
          <p:cNvPr id="4" name="Rectangle 3"/>
          <p:cNvSpPr/>
          <p:nvPr/>
        </p:nvSpPr>
        <p:spPr>
          <a:xfrm>
            <a:off x="9525000" y="1904270"/>
            <a:ext cx="2407074" cy="3420424"/>
          </a:xfrm>
          <a:prstGeom prst="rect">
            <a:avLst/>
          </a:prstGeom>
          <a:solidFill>
            <a:schemeClr val="tx1"/>
          </a:solidFill>
          <a:ln>
            <a:solidFill>
              <a:schemeClr val="tx1"/>
            </a:solidFill>
          </a:ln>
        </p:spPr>
        <p:txBody>
          <a:bodyPr wrap="square">
            <a:spAutoFit/>
          </a:bodyPr>
          <a:lstStyle/>
          <a:p>
            <a:pPr marL="4763" lvl="1" algn="ctr">
              <a:lnSpc>
                <a:spcPct val="110000"/>
              </a:lnSpc>
              <a:buClr>
                <a:schemeClr val="accent1"/>
              </a:buClr>
            </a:pPr>
            <a:r>
              <a:rPr lang="en-US" altLang="en-US" b="1" dirty="0">
                <a:solidFill>
                  <a:schemeClr val="bg1"/>
                </a:solidFill>
              </a:rPr>
              <a:t>WisDOT Objectives:</a:t>
            </a:r>
          </a:p>
          <a:p>
            <a:pPr marL="228600" lvl="1" indent="-228600">
              <a:lnSpc>
                <a:spcPct val="110000"/>
              </a:lnSpc>
              <a:buClr>
                <a:schemeClr val="accent1"/>
              </a:buClr>
              <a:buFont typeface="Wingdings" panose="05000000000000000000" pitchFamily="2" charset="2"/>
              <a:buChar char="§"/>
            </a:pPr>
            <a:r>
              <a:rPr lang="en-US" altLang="en-US" dirty="0">
                <a:solidFill>
                  <a:schemeClr val="bg1"/>
                </a:solidFill>
              </a:rPr>
              <a:t>Provide for safety</a:t>
            </a:r>
          </a:p>
          <a:p>
            <a:pPr marL="228600" lvl="1" indent="-228600">
              <a:lnSpc>
                <a:spcPct val="110000"/>
              </a:lnSpc>
              <a:buClr>
                <a:schemeClr val="accent1"/>
              </a:buClr>
              <a:buFont typeface="Wingdings" panose="05000000000000000000" pitchFamily="2" charset="2"/>
              <a:buChar char="§"/>
            </a:pPr>
            <a:r>
              <a:rPr lang="en-US" altLang="en-US" dirty="0">
                <a:solidFill>
                  <a:schemeClr val="bg1"/>
                </a:solidFill>
              </a:rPr>
              <a:t>Preserve the public interest and investment in state trunk highways</a:t>
            </a:r>
          </a:p>
          <a:p>
            <a:pPr marL="228600" lvl="1" indent="-228600">
              <a:lnSpc>
                <a:spcPct val="110000"/>
              </a:lnSpc>
              <a:buClr>
                <a:schemeClr val="accent1"/>
              </a:buClr>
              <a:buFont typeface="Wingdings" panose="05000000000000000000" pitchFamily="2" charset="2"/>
              <a:buChar char="§"/>
            </a:pPr>
            <a:r>
              <a:rPr lang="en-US" altLang="en-US" dirty="0">
                <a:solidFill>
                  <a:schemeClr val="bg1"/>
                </a:solidFill>
              </a:rPr>
              <a:t>Enhance capacity and operations</a:t>
            </a:r>
          </a:p>
          <a:p>
            <a:pPr marL="228600" lvl="1" indent="-228600">
              <a:lnSpc>
                <a:spcPct val="110000"/>
              </a:lnSpc>
              <a:buClr>
                <a:schemeClr val="accent1"/>
              </a:buClr>
              <a:buFont typeface="Wingdings" panose="05000000000000000000" pitchFamily="2" charset="2"/>
              <a:buChar char="§"/>
            </a:pPr>
            <a:r>
              <a:rPr lang="en-US" altLang="en-US" dirty="0">
                <a:solidFill>
                  <a:schemeClr val="bg1"/>
                </a:solidFill>
              </a:rPr>
              <a:t>Support efficient movement of freight and goods</a:t>
            </a:r>
          </a:p>
        </p:txBody>
      </p:sp>
      <p:sp>
        <p:nvSpPr>
          <p:cNvPr id="8" name="TextBox 7"/>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Access-Related Wisconsin Statutes</a:t>
            </a:r>
          </a:p>
        </p:txBody>
      </p:sp>
      <p:sp>
        <p:nvSpPr>
          <p:cNvPr id="5" name="Footer Placeholder 4"/>
          <p:cNvSpPr>
            <a:spLocks noGrp="1"/>
          </p:cNvSpPr>
          <p:nvPr>
            <p:ph type="ftr" sz="quarter" idx="3"/>
          </p:nvPr>
        </p:nvSpPr>
        <p:spPr/>
        <p:txBody>
          <a:bodyPr/>
          <a:lstStyle/>
          <a:p>
            <a:r>
              <a:rPr lang="en-US"/>
              <a:t>Module 5</a:t>
            </a:r>
            <a:endParaRPr lang="en-US" dirty="0"/>
          </a:p>
        </p:txBody>
      </p:sp>
      <p:sp>
        <p:nvSpPr>
          <p:cNvPr id="6" name="Slide Number Placeholder 5"/>
          <p:cNvSpPr>
            <a:spLocks noGrp="1"/>
          </p:cNvSpPr>
          <p:nvPr>
            <p:ph type="sldNum" sz="quarter" idx="10"/>
          </p:nvPr>
        </p:nvSpPr>
        <p:spPr/>
        <p:txBody>
          <a:bodyPr/>
          <a:lstStyle/>
          <a:p>
            <a:pPr>
              <a:defRPr/>
            </a:pPr>
            <a:fld id="{89C35698-ECFA-45D4-B95F-4F52958123EB}" type="slidenum">
              <a:rPr lang="en-US" smtClean="0"/>
              <a:pPr>
                <a:defRPr/>
              </a:pPr>
              <a:t>23</a:t>
            </a:fld>
            <a:endParaRPr lang="en-US" dirty="0"/>
          </a:p>
        </p:txBody>
      </p:sp>
    </p:spTree>
    <p:extLst>
      <p:ext uri="{BB962C8B-B14F-4D97-AF65-F5344CB8AC3E}">
        <p14:creationId xmlns:p14="http://schemas.microsoft.com/office/powerpoint/2010/main" val="1684662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0751" y="1705692"/>
            <a:ext cx="4408449" cy="3873500"/>
          </a:xfrm>
        </p:spPr>
        <p:txBody>
          <a:bodyPr/>
          <a:lstStyle/>
          <a:p>
            <a:r>
              <a:rPr lang="en-US" dirty="0"/>
              <a:t>WisDOT has objecting authority for subdivisions with 5 or more lots</a:t>
            </a:r>
          </a:p>
          <a:p>
            <a:pPr lvl="1">
              <a:spcBef>
                <a:spcPts val="600"/>
              </a:spcBef>
            </a:pPr>
            <a:r>
              <a:rPr lang="en-US" dirty="0"/>
              <a:t>Intersecting roads</a:t>
            </a:r>
          </a:p>
          <a:p>
            <a:pPr lvl="1">
              <a:spcBef>
                <a:spcPts val="600"/>
              </a:spcBef>
            </a:pPr>
            <a:r>
              <a:rPr lang="en-US" dirty="0"/>
              <a:t>No direct access from internal parcels</a:t>
            </a:r>
          </a:p>
          <a:p>
            <a:pPr lvl="1">
              <a:spcBef>
                <a:spcPts val="600"/>
              </a:spcBef>
            </a:pPr>
            <a:r>
              <a:rPr lang="en-US" dirty="0"/>
              <a:t>Setbacks</a:t>
            </a:r>
          </a:p>
          <a:p>
            <a:pPr lvl="1">
              <a:spcBef>
                <a:spcPts val="600"/>
              </a:spcBef>
            </a:pPr>
            <a:r>
              <a:rPr lang="en-US" dirty="0"/>
              <a:t>Vision corners</a:t>
            </a:r>
          </a:p>
          <a:p>
            <a:pPr lvl="1">
              <a:spcBef>
                <a:spcPts val="600"/>
              </a:spcBef>
            </a:pPr>
            <a:r>
              <a:rPr lang="en-US" dirty="0"/>
              <a:t>Drainage</a:t>
            </a:r>
          </a:p>
        </p:txBody>
      </p:sp>
      <p:sp>
        <p:nvSpPr>
          <p:cNvPr id="3" name="Title 2"/>
          <p:cNvSpPr>
            <a:spLocks noGrp="1"/>
          </p:cNvSpPr>
          <p:nvPr>
            <p:ph type="title"/>
          </p:nvPr>
        </p:nvSpPr>
        <p:spPr>
          <a:xfrm>
            <a:off x="609600" y="533400"/>
            <a:ext cx="10972800" cy="914400"/>
          </a:xfrm>
        </p:spPr>
        <p:txBody>
          <a:bodyPr>
            <a:normAutofit/>
          </a:bodyPr>
          <a:lstStyle/>
          <a:p>
            <a:r>
              <a:rPr lang="en-US" sz="3700" dirty="0"/>
              <a:t>Administrative Trans 233 – Subdivisions</a:t>
            </a:r>
          </a:p>
        </p:txBody>
      </p:sp>
      <p:pic>
        <p:nvPicPr>
          <p:cNvPr id="6" name="Picture 5" descr="Proposedpla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61844" y="1587500"/>
            <a:ext cx="5894527" cy="4279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Access-Related Wisconsin Statutes</a:t>
            </a:r>
          </a:p>
        </p:txBody>
      </p:sp>
      <p:sp>
        <p:nvSpPr>
          <p:cNvPr id="5" name="Footer Placeholder 4"/>
          <p:cNvSpPr>
            <a:spLocks noGrp="1"/>
          </p:cNvSpPr>
          <p:nvPr>
            <p:ph type="ftr" sz="quarter" idx="3"/>
          </p:nvPr>
        </p:nvSpPr>
        <p:spPr/>
        <p:txBody>
          <a:bodyPr/>
          <a:lstStyle/>
          <a:p>
            <a:r>
              <a:rPr lang="en-US"/>
              <a:t>Module 5</a:t>
            </a:r>
            <a:endParaRPr lang="en-US" dirty="0"/>
          </a:p>
        </p:txBody>
      </p:sp>
      <p:sp>
        <p:nvSpPr>
          <p:cNvPr id="8" name="Slide Number Placeholder 7"/>
          <p:cNvSpPr>
            <a:spLocks noGrp="1"/>
          </p:cNvSpPr>
          <p:nvPr>
            <p:ph type="sldNum" sz="quarter" idx="10"/>
          </p:nvPr>
        </p:nvSpPr>
        <p:spPr/>
        <p:txBody>
          <a:bodyPr/>
          <a:lstStyle/>
          <a:p>
            <a:pPr>
              <a:defRPr/>
            </a:pPr>
            <a:fld id="{89C35698-ECFA-45D4-B95F-4F52958123EB}" type="slidenum">
              <a:rPr lang="en-US" smtClean="0"/>
              <a:pPr>
                <a:defRPr/>
              </a:pPr>
              <a:t>24</a:t>
            </a:fld>
            <a:endParaRPr lang="en-US" dirty="0"/>
          </a:p>
        </p:txBody>
      </p:sp>
    </p:spTree>
    <p:extLst>
      <p:ext uri="{BB962C8B-B14F-4D97-AF65-F5344CB8AC3E}">
        <p14:creationId xmlns:p14="http://schemas.microsoft.com/office/powerpoint/2010/main" val="4008481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76400"/>
            <a:ext cx="5943600" cy="3873500"/>
          </a:xfrm>
        </p:spPr>
        <p:txBody>
          <a:bodyPr/>
          <a:lstStyle/>
          <a:p>
            <a:r>
              <a:rPr lang="en-US" dirty="0"/>
              <a:t>Has always applied to subdivisions</a:t>
            </a:r>
          </a:p>
          <a:p>
            <a:pPr>
              <a:spcBef>
                <a:spcPts val="1200"/>
              </a:spcBef>
            </a:pPr>
            <a:r>
              <a:rPr lang="en-US" dirty="0"/>
              <a:t>2/1/1999 to 1/28/2004:</a:t>
            </a:r>
            <a:br>
              <a:rPr lang="en-US" dirty="0"/>
            </a:br>
            <a:r>
              <a:rPr lang="en-US" dirty="0"/>
              <a:t>Included certified survey maps</a:t>
            </a:r>
            <a:br>
              <a:rPr lang="en-US" dirty="0"/>
            </a:br>
            <a:r>
              <a:rPr lang="en-US" dirty="0"/>
              <a:t>and other land divisions</a:t>
            </a:r>
          </a:p>
          <a:p>
            <a:pPr lvl="1">
              <a:spcBef>
                <a:spcPts val="1200"/>
              </a:spcBef>
            </a:pPr>
            <a:r>
              <a:rPr lang="en-US" dirty="0"/>
              <a:t>These may have access restrictions</a:t>
            </a:r>
            <a:br>
              <a:rPr lang="en-US" dirty="0"/>
            </a:br>
            <a:r>
              <a:rPr lang="en-US" dirty="0"/>
              <a:t>in place</a:t>
            </a:r>
          </a:p>
          <a:p>
            <a:pPr lvl="1">
              <a:spcBef>
                <a:spcPts val="1200"/>
              </a:spcBef>
            </a:pPr>
            <a:r>
              <a:rPr lang="en-US" dirty="0"/>
              <a:t>May be modified with Central Office approval if it is in the public interest</a:t>
            </a:r>
          </a:p>
          <a:p>
            <a:endParaRPr lang="en-US" dirty="0"/>
          </a:p>
        </p:txBody>
      </p:sp>
      <p:sp>
        <p:nvSpPr>
          <p:cNvPr id="3" name="Title 2"/>
          <p:cNvSpPr>
            <a:spLocks noGrp="1"/>
          </p:cNvSpPr>
          <p:nvPr>
            <p:ph type="title"/>
          </p:nvPr>
        </p:nvSpPr>
        <p:spPr>
          <a:xfrm>
            <a:off x="609600" y="533400"/>
            <a:ext cx="6400800" cy="1143000"/>
          </a:xfrm>
        </p:spPr>
        <p:txBody>
          <a:bodyPr/>
          <a:lstStyle/>
          <a:p>
            <a:r>
              <a:rPr lang="en-US" dirty="0"/>
              <a:t>Trans 233 – History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72400" y="238125"/>
            <a:ext cx="3686175" cy="5783928"/>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Access-Related Wisconsin Statutes</a:t>
            </a:r>
          </a:p>
        </p:txBody>
      </p:sp>
      <p:sp>
        <p:nvSpPr>
          <p:cNvPr id="5" name="Footer Placeholder 4"/>
          <p:cNvSpPr>
            <a:spLocks noGrp="1"/>
          </p:cNvSpPr>
          <p:nvPr>
            <p:ph type="ftr" sz="quarter" idx="3"/>
          </p:nvPr>
        </p:nvSpPr>
        <p:spPr/>
        <p:txBody>
          <a:bodyPr/>
          <a:lstStyle/>
          <a:p>
            <a:r>
              <a:rPr lang="en-US"/>
              <a:t>Module 5</a:t>
            </a:r>
            <a:endParaRPr lang="en-US" dirty="0"/>
          </a:p>
        </p:txBody>
      </p:sp>
      <p:sp>
        <p:nvSpPr>
          <p:cNvPr id="7" name="Slide Number Placeholder 6"/>
          <p:cNvSpPr>
            <a:spLocks noGrp="1"/>
          </p:cNvSpPr>
          <p:nvPr>
            <p:ph type="sldNum" sz="quarter" idx="10"/>
          </p:nvPr>
        </p:nvSpPr>
        <p:spPr/>
        <p:txBody>
          <a:bodyPr/>
          <a:lstStyle/>
          <a:p>
            <a:pPr>
              <a:defRPr/>
            </a:pPr>
            <a:fld id="{89C35698-ECFA-45D4-B95F-4F52958123EB}" type="slidenum">
              <a:rPr lang="en-US" smtClean="0"/>
              <a:pPr>
                <a:defRPr/>
              </a:pPr>
              <a:t>25</a:t>
            </a:fld>
            <a:endParaRPr lang="en-US" dirty="0"/>
          </a:p>
        </p:txBody>
      </p:sp>
    </p:spTree>
    <p:extLst>
      <p:ext uri="{BB962C8B-B14F-4D97-AF65-F5344CB8AC3E}">
        <p14:creationId xmlns:p14="http://schemas.microsoft.com/office/powerpoint/2010/main" val="633345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0707"/>
            <a:ext cx="7162800" cy="2610516"/>
          </a:xfrm>
        </p:spPr>
        <p:txBody>
          <a:bodyPr>
            <a:normAutofit/>
          </a:bodyPr>
          <a:lstStyle/>
          <a:p>
            <a:pPr>
              <a:spcAft>
                <a:spcPct val="35000"/>
              </a:spcAft>
              <a:tabLst>
                <a:tab pos="228600" algn="l"/>
              </a:tabLst>
            </a:pPr>
            <a:r>
              <a:rPr lang="en-US" altLang="en-US" dirty="0">
                <a:solidFill>
                  <a:schemeClr val="tx1"/>
                </a:solidFill>
              </a:rPr>
              <a:t>DOTNET Access Management site</a:t>
            </a:r>
          </a:p>
          <a:p>
            <a:pPr>
              <a:spcAft>
                <a:spcPct val="35000"/>
              </a:spcAft>
              <a:tabLst>
                <a:tab pos="228600" algn="l"/>
              </a:tabLst>
            </a:pPr>
            <a:r>
              <a:rPr lang="en-US" altLang="en-US" dirty="0">
                <a:solidFill>
                  <a:schemeClr val="tx1"/>
                </a:solidFill>
              </a:rPr>
              <a:t>DOA Plat Review Unit’s Platting Manual</a:t>
            </a:r>
          </a:p>
          <a:p>
            <a:pPr>
              <a:spcAft>
                <a:spcPct val="35000"/>
              </a:spcAft>
              <a:tabLst>
                <a:tab pos="228600" algn="l"/>
              </a:tabLst>
            </a:pPr>
            <a:r>
              <a:rPr lang="en-US" altLang="en-US" dirty="0">
                <a:solidFill>
                  <a:schemeClr val="tx1"/>
                </a:solidFill>
              </a:rPr>
              <a:t>Statewide Access Management Plan</a:t>
            </a:r>
          </a:p>
          <a:p>
            <a:pPr>
              <a:spcAft>
                <a:spcPct val="35000"/>
              </a:spcAft>
              <a:tabLst>
                <a:tab pos="228600" algn="l"/>
              </a:tabLst>
            </a:pPr>
            <a:r>
              <a:rPr lang="en-US" altLang="en-US" dirty="0">
                <a:solidFill>
                  <a:schemeClr val="tx1"/>
                </a:solidFill>
              </a:rPr>
              <a:t>FDM 7-50-1</a:t>
            </a:r>
          </a:p>
          <a:p>
            <a:endParaRPr lang="en-US" dirty="0"/>
          </a:p>
        </p:txBody>
      </p:sp>
      <p:sp>
        <p:nvSpPr>
          <p:cNvPr id="2" name="Title 1"/>
          <p:cNvSpPr>
            <a:spLocks noGrp="1"/>
          </p:cNvSpPr>
          <p:nvPr>
            <p:ph type="title"/>
          </p:nvPr>
        </p:nvSpPr>
        <p:spPr>
          <a:xfrm>
            <a:off x="1184562" y="247650"/>
            <a:ext cx="10437617" cy="1143000"/>
          </a:xfrm>
        </p:spPr>
        <p:txBody>
          <a:bodyPr>
            <a:noAutofit/>
          </a:bodyPr>
          <a:lstStyle/>
          <a:p>
            <a:r>
              <a:rPr lang="en-US" sz="3700" dirty="0"/>
              <a:t>Chapter 236 Subdivision Platting: </a:t>
            </a:r>
            <a:r>
              <a:rPr lang="en-US" sz="3700" i="1" dirty="0">
                <a:solidFill>
                  <a:schemeClr val="accent2"/>
                </a:solidFill>
              </a:rPr>
              <a:t>References</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73176" y="1390650"/>
            <a:ext cx="2230009" cy="3000587"/>
          </a:xfrm>
          <a:prstGeom prst="rect">
            <a:avLst/>
          </a:prstGeom>
          <a:effectLst>
            <a:outerShdw blurRad="63500" sx="102000" sy="102000" algn="ctr" rotWithShape="0">
              <a:prstClr val="black">
                <a:alpha val="40000"/>
              </a:prstClr>
            </a:outerShdw>
          </a:effectLst>
        </p:spPr>
      </p:pic>
      <p:sp>
        <p:nvSpPr>
          <p:cNvPr id="8" name="TextBox 7"/>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Access-Related Wisconsin Statutes</a:t>
            </a:r>
          </a:p>
        </p:txBody>
      </p:sp>
      <p:pic>
        <p:nvPicPr>
          <p:cNvPr id="10" name="Picture 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493" r="4510" b="12840"/>
          <a:stretch/>
        </p:blipFill>
        <p:spPr bwMode="auto">
          <a:xfrm>
            <a:off x="9144000" y="2362200"/>
            <a:ext cx="2819400" cy="2981441"/>
          </a:xfrm>
          <a:prstGeom prst="rect">
            <a:avLst/>
          </a:prstGeom>
          <a:noFill/>
          <a:ln w="12700" cmpd="sng">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2606" y="3490448"/>
            <a:ext cx="5203406" cy="2224552"/>
          </a:xfrm>
          <a:prstGeom prst="rect">
            <a:avLst/>
          </a:prstGeom>
        </p:spPr>
      </p:pic>
      <p:sp>
        <p:nvSpPr>
          <p:cNvPr id="7" name="Footer Placeholder 6"/>
          <p:cNvSpPr>
            <a:spLocks noGrp="1"/>
          </p:cNvSpPr>
          <p:nvPr>
            <p:ph type="ftr" sz="quarter" idx="3"/>
          </p:nvPr>
        </p:nvSpPr>
        <p:spPr/>
        <p:txBody>
          <a:bodyPr/>
          <a:lstStyle/>
          <a:p>
            <a:r>
              <a:rPr lang="en-US"/>
              <a:t>Module 5</a:t>
            </a:r>
            <a:endParaRPr lang="en-US" dirty="0"/>
          </a:p>
        </p:txBody>
      </p:sp>
      <p:sp>
        <p:nvSpPr>
          <p:cNvPr id="9" name="Slide Number Placeholder 8"/>
          <p:cNvSpPr>
            <a:spLocks noGrp="1"/>
          </p:cNvSpPr>
          <p:nvPr>
            <p:ph type="sldNum" sz="quarter" idx="10"/>
          </p:nvPr>
        </p:nvSpPr>
        <p:spPr/>
        <p:txBody>
          <a:bodyPr/>
          <a:lstStyle/>
          <a:p>
            <a:pPr>
              <a:defRPr/>
            </a:pPr>
            <a:fld id="{89C35698-ECFA-45D4-B95F-4F52958123EB}" type="slidenum">
              <a:rPr lang="en-US" smtClean="0"/>
              <a:pPr>
                <a:defRPr/>
              </a:pPr>
              <a:t>26</a:t>
            </a:fld>
            <a:endParaRPr lang="en-US" dirty="0"/>
          </a:p>
        </p:txBody>
      </p:sp>
    </p:spTree>
    <p:extLst>
      <p:ext uri="{BB962C8B-B14F-4D97-AF65-F5344CB8AC3E}">
        <p14:creationId xmlns:p14="http://schemas.microsoft.com/office/powerpoint/2010/main" val="3535279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590800"/>
            <a:ext cx="8229600" cy="1143000"/>
          </a:xfrm>
        </p:spPr>
        <p:txBody>
          <a:bodyPr/>
          <a:lstStyle/>
          <a:p>
            <a:pPr algn="ctr"/>
            <a:r>
              <a:rPr lang="en-US" dirty="0"/>
              <a:t>Identifying Access Controls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5883" y="3951341"/>
            <a:ext cx="2872551" cy="2156328"/>
          </a:xfrm>
          <a:prstGeom prst="rect">
            <a:avLst/>
          </a:prstGeom>
          <a:blipFill>
            <a:blip r:embed="rId3">
              <a:alphaModFix amt="50000"/>
            </a:blip>
            <a:stretch>
              <a:fillRect/>
            </a:stretch>
          </a:blipFill>
          <a:effectLst/>
        </p:spPr>
      </p:pic>
      <p:sp>
        <p:nvSpPr>
          <p:cNvPr id="2" name="Footer Placeholder 1"/>
          <p:cNvSpPr>
            <a:spLocks noGrp="1"/>
          </p:cNvSpPr>
          <p:nvPr>
            <p:ph type="ftr" sz="quarter" idx="3"/>
          </p:nvPr>
        </p:nvSpPr>
        <p:spPr/>
        <p:txBody>
          <a:bodyPr/>
          <a:lstStyle/>
          <a:p>
            <a:r>
              <a:rPr lang="en-US"/>
              <a:t>Module 5</a:t>
            </a:r>
            <a:endParaRPr lang="en-US" dirty="0"/>
          </a:p>
        </p:txBody>
      </p:sp>
      <p:sp>
        <p:nvSpPr>
          <p:cNvPr id="5" name="Slide Number Placeholder 4"/>
          <p:cNvSpPr>
            <a:spLocks noGrp="1"/>
          </p:cNvSpPr>
          <p:nvPr>
            <p:ph type="sldNum" sz="quarter" idx="10"/>
          </p:nvPr>
        </p:nvSpPr>
        <p:spPr/>
        <p:txBody>
          <a:bodyPr/>
          <a:lstStyle/>
          <a:p>
            <a:pPr>
              <a:defRPr/>
            </a:pPr>
            <a:fld id="{89C35698-ECFA-45D4-B95F-4F52958123EB}" type="slidenum">
              <a:rPr lang="en-US" smtClean="0"/>
              <a:pPr>
                <a:defRPr/>
              </a:pPr>
              <a:t>27</a:t>
            </a:fld>
            <a:endParaRPr lang="en-US" dirty="0"/>
          </a:p>
        </p:txBody>
      </p:sp>
    </p:spTree>
    <p:extLst>
      <p:ext uri="{BB962C8B-B14F-4D97-AF65-F5344CB8AC3E}">
        <p14:creationId xmlns:p14="http://schemas.microsoft.com/office/powerpoint/2010/main" val="2269961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87910" y="1447800"/>
            <a:ext cx="6465490" cy="4064938"/>
          </a:xfrm>
        </p:spPr>
        <p:txBody>
          <a:bodyPr>
            <a:normAutofit/>
          </a:bodyPr>
          <a:lstStyle/>
          <a:p>
            <a:pPr>
              <a:spcAft>
                <a:spcPts val="2400"/>
              </a:spcAft>
            </a:pPr>
            <a:r>
              <a:rPr lang="en-US" sz="2900" dirty="0"/>
              <a:t>Access restricted by acquisition</a:t>
            </a:r>
          </a:p>
          <a:p>
            <a:pPr>
              <a:spcBef>
                <a:spcPts val="600"/>
              </a:spcBef>
              <a:spcAft>
                <a:spcPts val="2400"/>
              </a:spcAft>
            </a:pPr>
            <a:r>
              <a:rPr lang="en-US" sz="2900" dirty="0"/>
              <a:t>Access restricted by previous project/controls</a:t>
            </a:r>
            <a:endParaRPr lang="en-US" sz="2900" strike="sngStrike" dirty="0"/>
          </a:p>
          <a:p>
            <a:pPr>
              <a:spcAft>
                <a:spcPts val="2400"/>
              </a:spcAft>
            </a:pPr>
            <a:r>
              <a:rPr lang="en-US" sz="2900" dirty="0"/>
              <a:t>No access by statutory authority</a:t>
            </a:r>
            <a:br>
              <a:rPr lang="en-US" sz="2900" dirty="0"/>
            </a:br>
            <a:r>
              <a:rPr lang="en-US" sz="2900" dirty="0"/>
              <a:t>(s. 84.295)</a:t>
            </a:r>
          </a:p>
          <a:p>
            <a:r>
              <a:rPr lang="en-US" sz="2900" dirty="0"/>
              <a:t>No access accrues (new highway) </a:t>
            </a:r>
          </a:p>
        </p:txBody>
      </p:sp>
      <p:sp>
        <p:nvSpPr>
          <p:cNvPr id="3" name="Title 2"/>
          <p:cNvSpPr>
            <a:spLocks noGrp="1"/>
          </p:cNvSpPr>
          <p:nvPr>
            <p:ph type="title"/>
          </p:nvPr>
        </p:nvSpPr>
        <p:spPr>
          <a:xfrm>
            <a:off x="205849" y="142662"/>
            <a:ext cx="7855391" cy="1143000"/>
          </a:xfrm>
        </p:spPr>
        <p:txBody>
          <a:bodyPr>
            <a:normAutofit fontScale="90000"/>
          </a:bodyPr>
          <a:lstStyle/>
          <a:p>
            <a:r>
              <a:rPr lang="en-US" dirty="0"/>
              <a:t>Current Access Related Symbols</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28443" t="50349" r="45753" b="4815"/>
          <a:stretch/>
        </p:blipFill>
        <p:spPr>
          <a:xfrm>
            <a:off x="8202998" y="2320900"/>
            <a:ext cx="3912802" cy="3824214"/>
          </a:xfrm>
          <a:prstGeom prst="rect">
            <a:avLst/>
          </a:prstGeom>
          <a:ln>
            <a:solidFill>
              <a:schemeClr val="bg2">
                <a:lumMod val="10000"/>
              </a:schemeClr>
            </a:solidFill>
          </a:ln>
        </p:spPr>
      </p:pic>
      <p:grpSp>
        <p:nvGrpSpPr>
          <p:cNvPr id="25" name="Group 24"/>
          <p:cNvGrpSpPr/>
          <p:nvPr/>
        </p:nvGrpSpPr>
        <p:grpSpPr>
          <a:xfrm>
            <a:off x="228600" y="1219200"/>
            <a:ext cx="1470550" cy="4580244"/>
            <a:chOff x="205849" y="1219200"/>
            <a:chExt cx="1470550" cy="4580244"/>
          </a:xfrm>
        </p:grpSpPr>
        <p:sp>
          <p:nvSpPr>
            <p:cNvPr id="7" name="TextBox 6"/>
            <p:cNvSpPr txBox="1"/>
            <p:nvPr/>
          </p:nvSpPr>
          <p:spPr>
            <a:xfrm>
              <a:off x="498834" y="4059805"/>
              <a:ext cx="859315" cy="369332"/>
            </a:xfrm>
            <a:prstGeom prst="rect">
              <a:avLst/>
            </a:prstGeom>
            <a:noFill/>
          </p:spPr>
          <p:txBody>
            <a:bodyPr wrap="square" rtlCol="0">
              <a:spAutoFit/>
            </a:bodyPr>
            <a:lstStyle/>
            <a:p>
              <a:pPr algn="ctr"/>
              <a:r>
                <a:rPr lang="en-US" dirty="0"/>
                <a:t>Balls</a:t>
              </a:r>
            </a:p>
          </p:txBody>
        </p:sp>
        <p:grpSp>
          <p:nvGrpSpPr>
            <p:cNvPr id="8" name="Group 7"/>
            <p:cNvGrpSpPr/>
            <p:nvPr/>
          </p:nvGrpSpPr>
          <p:grpSpPr>
            <a:xfrm>
              <a:off x="231115" y="2446396"/>
              <a:ext cx="1445284" cy="308472"/>
              <a:chOff x="231115" y="2775627"/>
              <a:chExt cx="1445284" cy="308472"/>
            </a:xfrm>
          </p:grpSpPr>
          <p:sp>
            <p:nvSpPr>
              <p:cNvPr id="9" name="Diamond 8"/>
              <p:cNvSpPr/>
              <p:nvPr/>
            </p:nvSpPr>
            <p:spPr>
              <a:xfrm>
                <a:off x="231115" y="2775627"/>
                <a:ext cx="500124" cy="308472"/>
              </a:xfrm>
              <a:prstGeom prst="diamond">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p:cNvSpPr/>
              <p:nvPr/>
            </p:nvSpPr>
            <p:spPr>
              <a:xfrm>
                <a:off x="732898" y="2775627"/>
                <a:ext cx="462708" cy="308472"/>
              </a:xfrm>
              <a:prstGeom prst="diamond">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p:cNvSpPr/>
              <p:nvPr/>
            </p:nvSpPr>
            <p:spPr>
              <a:xfrm>
                <a:off x="1160180" y="2775627"/>
                <a:ext cx="516219" cy="308472"/>
              </a:xfrm>
              <a:prstGeom prst="diamond">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20345" y="3733800"/>
              <a:ext cx="997944" cy="308472"/>
              <a:chOff x="377328" y="3804399"/>
              <a:chExt cx="997944" cy="308472"/>
            </a:xfrm>
          </p:grpSpPr>
          <p:sp>
            <p:nvSpPr>
              <p:cNvPr id="12" name="Oval 11"/>
              <p:cNvSpPr/>
              <p:nvPr/>
            </p:nvSpPr>
            <p:spPr>
              <a:xfrm>
                <a:off x="377328" y="3804399"/>
                <a:ext cx="308472" cy="308472"/>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31239" y="3804399"/>
                <a:ext cx="308472" cy="308472"/>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066800" y="3804399"/>
                <a:ext cx="308472" cy="308472"/>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331003" y="2754868"/>
              <a:ext cx="1235981" cy="369332"/>
            </a:xfrm>
            <a:prstGeom prst="rect">
              <a:avLst/>
            </a:prstGeom>
            <a:noFill/>
          </p:spPr>
          <p:txBody>
            <a:bodyPr wrap="square" rtlCol="0">
              <a:spAutoFit/>
            </a:bodyPr>
            <a:lstStyle/>
            <a:p>
              <a:r>
                <a:rPr lang="en-US" dirty="0"/>
                <a:t>Diamonds</a:t>
              </a:r>
            </a:p>
          </p:txBody>
        </p:sp>
        <p:sp>
          <p:nvSpPr>
            <p:cNvPr id="16" name="TextBox 15"/>
            <p:cNvSpPr txBox="1"/>
            <p:nvPr/>
          </p:nvSpPr>
          <p:spPr>
            <a:xfrm>
              <a:off x="398046" y="1853680"/>
              <a:ext cx="1132412" cy="369332"/>
            </a:xfrm>
            <a:prstGeom prst="rect">
              <a:avLst/>
            </a:prstGeom>
            <a:noFill/>
          </p:spPr>
          <p:txBody>
            <a:bodyPr wrap="square" rtlCol="0">
              <a:spAutoFit/>
            </a:bodyPr>
            <a:lstStyle/>
            <a:p>
              <a:r>
                <a:rPr lang="en-US" dirty="0"/>
                <a:t>Whiskers</a:t>
              </a:r>
            </a:p>
          </p:txBody>
        </p:sp>
        <p:sp>
          <p:nvSpPr>
            <p:cNvPr id="17" name="TextBox 16"/>
            <p:cNvSpPr txBox="1"/>
            <p:nvPr/>
          </p:nvSpPr>
          <p:spPr>
            <a:xfrm>
              <a:off x="205849" y="5153113"/>
              <a:ext cx="1445284" cy="646331"/>
            </a:xfrm>
            <a:prstGeom prst="rect">
              <a:avLst/>
            </a:prstGeom>
            <a:noFill/>
          </p:spPr>
          <p:txBody>
            <a:bodyPr wrap="square" rtlCol="0">
              <a:spAutoFit/>
            </a:bodyPr>
            <a:lstStyle/>
            <a:p>
              <a:pPr algn="ctr"/>
              <a:r>
                <a:rPr lang="en-US" dirty="0"/>
                <a:t>Shark teeth (new)</a:t>
              </a:r>
            </a:p>
          </p:txBody>
        </p:sp>
        <p:sp>
          <p:nvSpPr>
            <p:cNvPr id="19" name="TextBox 18"/>
            <p:cNvSpPr txBox="1"/>
            <p:nvPr/>
          </p:nvSpPr>
          <p:spPr>
            <a:xfrm>
              <a:off x="374653" y="1219200"/>
              <a:ext cx="1179197" cy="707886"/>
            </a:xfrm>
            <a:prstGeom prst="rect">
              <a:avLst/>
            </a:prstGeom>
            <a:noFill/>
          </p:spPr>
          <p:txBody>
            <a:bodyPr wrap="square" rtlCol="0">
              <a:spAutoFit/>
            </a:bodyPr>
            <a:lstStyle/>
            <a:p>
              <a:pPr algn="ctr"/>
              <a:r>
                <a:rPr lang="en-US" sz="4000" dirty="0">
                  <a:solidFill>
                    <a:schemeClr val="bg2">
                      <a:lumMod val="10000"/>
                    </a:schemeClr>
                  </a:solidFill>
                </a:rPr>
                <a:t>|||</a:t>
              </a:r>
            </a:p>
          </p:txBody>
        </p:sp>
        <p:grpSp>
          <p:nvGrpSpPr>
            <p:cNvPr id="24" name="Group 23"/>
            <p:cNvGrpSpPr/>
            <p:nvPr/>
          </p:nvGrpSpPr>
          <p:grpSpPr>
            <a:xfrm>
              <a:off x="459767" y="4894504"/>
              <a:ext cx="928441" cy="299290"/>
              <a:chOff x="416647" y="4668304"/>
              <a:chExt cx="928441" cy="299290"/>
            </a:xfrm>
          </p:grpSpPr>
          <p:sp>
            <p:nvSpPr>
              <p:cNvPr id="6" name="Isosceles Triangle 5"/>
              <p:cNvSpPr/>
              <p:nvPr/>
            </p:nvSpPr>
            <p:spPr>
              <a:xfrm>
                <a:off x="416647" y="4668304"/>
                <a:ext cx="308472" cy="299290"/>
              </a:xfrm>
              <a:prstGeom prst="triangl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717383" y="4668304"/>
                <a:ext cx="308472" cy="299290"/>
              </a:xfrm>
              <a:prstGeom prst="triangl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1036616" y="4668304"/>
                <a:ext cx="308472" cy="299290"/>
              </a:xfrm>
              <a:prstGeom prst="triangl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TextBox 4"/>
          <p:cNvSpPr txBox="1"/>
          <p:nvPr/>
        </p:nvSpPr>
        <p:spPr>
          <a:xfrm>
            <a:off x="8202998" y="587016"/>
            <a:ext cx="3912802" cy="1603099"/>
          </a:xfrm>
          <a:prstGeom prst="rect">
            <a:avLst/>
          </a:prstGeom>
          <a:solidFill>
            <a:schemeClr val="tx1"/>
          </a:solidFill>
        </p:spPr>
        <p:txBody>
          <a:bodyPr wrap="square" rtlCol="0">
            <a:normAutofit fontScale="70000" lnSpcReduction="20000"/>
          </a:bodyPr>
          <a:lstStyle/>
          <a:p>
            <a:pPr marL="109537" lvl="0" eaLnBrk="0" hangingPunct="0">
              <a:spcBef>
                <a:spcPts val="400"/>
              </a:spcBef>
              <a:buClr>
                <a:srgbClr val="EE0000"/>
              </a:buClr>
              <a:buSzPct val="68000"/>
            </a:pPr>
            <a:r>
              <a:rPr lang="en-US" sz="2900" dirty="0">
                <a:solidFill>
                  <a:schemeClr val="bg1"/>
                </a:solidFill>
                <a:latin typeface="Arial"/>
              </a:rPr>
              <a:t>Historical access symbols that may be found:</a:t>
            </a:r>
          </a:p>
          <a:p>
            <a:pPr marL="274320" indent="-182880" eaLnBrk="0" hangingPunct="0">
              <a:spcBef>
                <a:spcPts val="600"/>
              </a:spcBef>
              <a:buClr>
                <a:srgbClr val="EE0000"/>
              </a:buClr>
              <a:buFont typeface="Wingdings" pitchFamily="2" charset="2"/>
              <a:buChar char="§"/>
            </a:pPr>
            <a:r>
              <a:rPr lang="en-US" sz="2900" dirty="0">
                <a:solidFill>
                  <a:schemeClr val="bg1"/>
                </a:solidFill>
                <a:latin typeface="Arial"/>
              </a:rPr>
              <a:t>AP, special crossings, PD</a:t>
            </a:r>
          </a:p>
          <a:p>
            <a:pPr marL="274320" indent="-182880" eaLnBrk="0" hangingPunct="0">
              <a:spcBef>
                <a:spcPts val="600"/>
              </a:spcBef>
              <a:buClr>
                <a:srgbClr val="EE0000"/>
              </a:buClr>
              <a:buFont typeface="Wingdings" pitchFamily="2" charset="2"/>
              <a:buChar char="§"/>
            </a:pPr>
            <a:r>
              <a:rPr lang="en-US" sz="2900" dirty="0">
                <a:solidFill>
                  <a:schemeClr val="bg1"/>
                </a:solidFill>
                <a:latin typeface="Arial"/>
              </a:rPr>
              <a:t>AGR, FE, RES, etc.</a:t>
            </a:r>
          </a:p>
          <a:p>
            <a:pPr marL="274320" indent="-182880" eaLnBrk="0" hangingPunct="0">
              <a:spcBef>
                <a:spcPts val="600"/>
              </a:spcBef>
              <a:buClr>
                <a:srgbClr val="EE0000"/>
              </a:buClr>
              <a:buFont typeface="Wingdings" pitchFamily="2" charset="2"/>
              <a:buChar char="§"/>
            </a:pPr>
            <a:r>
              <a:rPr lang="en-US" sz="2900" dirty="0">
                <a:solidFill>
                  <a:schemeClr val="bg1"/>
                </a:solidFill>
                <a:latin typeface="Arial"/>
              </a:rPr>
              <a:t>Always check the map legend</a:t>
            </a:r>
          </a:p>
          <a:p>
            <a:endParaRPr lang="en-US" dirty="0"/>
          </a:p>
        </p:txBody>
      </p:sp>
      <p:sp>
        <p:nvSpPr>
          <p:cNvPr id="23" name="TextBox 22"/>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Identifying Access Controls</a:t>
            </a:r>
          </a:p>
        </p:txBody>
      </p:sp>
      <p:sp>
        <p:nvSpPr>
          <p:cNvPr id="26" name="Footer Placeholder 25"/>
          <p:cNvSpPr>
            <a:spLocks noGrp="1"/>
          </p:cNvSpPr>
          <p:nvPr>
            <p:ph type="ftr" sz="quarter" idx="3"/>
          </p:nvPr>
        </p:nvSpPr>
        <p:spPr/>
        <p:txBody>
          <a:bodyPr/>
          <a:lstStyle/>
          <a:p>
            <a:r>
              <a:rPr lang="en-US"/>
              <a:t>Module 5</a:t>
            </a:r>
            <a:endParaRPr lang="en-US" dirty="0"/>
          </a:p>
        </p:txBody>
      </p:sp>
      <p:sp>
        <p:nvSpPr>
          <p:cNvPr id="27" name="Slide Number Placeholder 26"/>
          <p:cNvSpPr>
            <a:spLocks noGrp="1"/>
          </p:cNvSpPr>
          <p:nvPr>
            <p:ph type="sldNum" sz="quarter" idx="10"/>
          </p:nvPr>
        </p:nvSpPr>
        <p:spPr/>
        <p:txBody>
          <a:bodyPr/>
          <a:lstStyle/>
          <a:p>
            <a:pPr>
              <a:defRPr/>
            </a:pPr>
            <a:fld id="{89C35698-ECFA-45D4-B95F-4F52958123EB}" type="slidenum">
              <a:rPr lang="en-US" smtClean="0"/>
              <a:pPr>
                <a:defRPr/>
              </a:pPr>
              <a:t>28</a:t>
            </a:fld>
            <a:endParaRPr lang="en-US" dirty="0"/>
          </a:p>
        </p:txBody>
      </p:sp>
    </p:spTree>
    <p:extLst>
      <p:ext uri="{BB962C8B-B14F-4D97-AF65-F5344CB8AC3E}">
        <p14:creationId xmlns:p14="http://schemas.microsoft.com/office/powerpoint/2010/main" val="284339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1981200"/>
            <a:ext cx="9982200" cy="3657600"/>
          </a:xfrm>
        </p:spPr>
        <p:txBody>
          <a:bodyPr numCol="2">
            <a:normAutofit/>
          </a:bodyPr>
          <a:lstStyle/>
          <a:p>
            <a:pPr>
              <a:spcBef>
                <a:spcPts val="1200"/>
              </a:spcBef>
            </a:pPr>
            <a:r>
              <a:rPr lang="en-US" dirty="0"/>
              <a:t>Recorded property deeds</a:t>
            </a:r>
          </a:p>
          <a:p>
            <a:pPr>
              <a:spcBef>
                <a:spcPts val="1200"/>
              </a:spcBef>
            </a:pPr>
            <a:r>
              <a:rPr lang="en-US" dirty="0"/>
              <a:t>Official jurisdictional reassignment documents</a:t>
            </a:r>
          </a:p>
          <a:p>
            <a:pPr>
              <a:spcBef>
                <a:spcPts val="1200"/>
              </a:spcBef>
            </a:pPr>
            <a:r>
              <a:rPr lang="en-US" dirty="0"/>
              <a:t>Scenic easements</a:t>
            </a:r>
          </a:p>
          <a:p>
            <a:pPr>
              <a:spcBef>
                <a:spcPts val="1200"/>
              </a:spcBef>
            </a:pPr>
            <a:r>
              <a:rPr lang="en-US" dirty="0"/>
              <a:t>Access covenants</a:t>
            </a:r>
          </a:p>
          <a:p>
            <a:pPr>
              <a:spcBef>
                <a:spcPts val="1200"/>
              </a:spcBef>
            </a:pPr>
            <a:r>
              <a:rPr lang="en-US" dirty="0"/>
              <a:t>s. 84.09 Transportation</a:t>
            </a:r>
            <a:br>
              <a:rPr lang="en-US" dirty="0"/>
            </a:br>
            <a:r>
              <a:rPr lang="en-US" dirty="0"/>
              <a:t>Project Plat</a:t>
            </a:r>
          </a:p>
          <a:p>
            <a:pPr>
              <a:spcBef>
                <a:spcPts val="1200"/>
              </a:spcBef>
            </a:pPr>
            <a:r>
              <a:rPr lang="en-US" dirty="0"/>
              <a:t>s. 84.295(10) Freeway and Expressway Official Map</a:t>
            </a:r>
          </a:p>
          <a:p>
            <a:pPr>
              <a:spcBef>
                <a:spcPts val="1200"/>
              </a:spcBef>
            </a:pPr>
            <a:r>
              <a:rPr lang="en-US" dirty="0"/>
              <a:t>s. 84.25 Controlled Access Map (driveway symbols)</a:t>
            </a:r>
          </a:p>
          <a:p>
            <a:pPr>
              <a:spcBef>
                <a:spcPts val="1200"/>
              </a:spcBef>
            </a:pPr>
            <a:r>
              <a:rPr lang="en-US" dirty="0"/>
              <a:t>Subdivision plats/CSM’s –</a:t>
            </a:r>
            <a:br>
              <a:rPr lang="en-US" dirty="0"/>
            </a:br>
            <a:r>
              <a:rPr lang="en-US" dirty="0"/>
              <a:t>Trans 233</a:t>
            </a:r>
          </a:p>
          <a:p>
            <a:endParaRPr lang="en-US" dirty="0"/>
          </a:p>
        </p:txBody>
      </p:sp>
      <p:sp>
        <p:nvSpPr>
          <p:cNvPr id="3" name="Title 2"/>
          <p:cNvSpPr>
            <a:spLocks noGrp="1"/>
          </p:cNvSpPr>
          <p:nvPr>
            <p:ph type="title"/>
          </p:nvPr>
        </p:nvSpPr>
        <p:spPr>
          <a:xfrm>
            <a:off x="1184562" y="602822"/>
            <a:ext cx="9525000" cy="1143000"/>
          </a:xfrm>
        </p:spPr>
        <p:txBody>
          <a:bodyPr>
            <a:noAutofit/>
          </a:bodyPr>
          <a:lstStyle/>
          <a:p>
            <a:pPr algn="ctr"/>
            <a:r>
              <a:rPr lang="en-US" sz="3700" dirty="0"/>
              <a:t>Where to Look for Access-related Symbols and Restrictions</a:t>
            </a:r>
          </a:p>
        </p:txBody>
      </p:sp>
      <p:sp>
        <p:nvSpPr>
          <p:cNvPr id="5" name="TextBox 4"/>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Identifying Access Controls</a:t>
            </a:r>
          </a:p>
        </p:txBody>
      </p:sp>
      <p:sp>
        <p:nvSpPr>
          <p:cNvPr id="6" name="Footer Placeholder 5"/>
          <p:cNvSpPr>
            <a:spLocks noGrp="1"/>
          </p:cNvSpPr>
          <p:nvPr>
            <p:ph type="ftr" sz="quarter" idx="3"/>
          </p:nvPr>
        </p:nvSpPr>
        <p:spPr/>
        <p:txBody>
          <a:bodyPr/>
          <a:lstStyle/>
          <a:p>
            <a:r>
              <a:rPr lang="en-US"/>
              <a:t>Module 5</a:t>
            </a:r>
            <a:endParaRPr lang="en-US" dirty="0"/>
          </a:p>
        </p:txBody>
      </p:sp>
      <p:sp>
        <p:nvSpPr>
          <p:cNvPr id="7" name="Slide Number Placeholder 6"/>
          <p:cNvSpPr>
            <a:spLocks noGrp="1"/>
          </p:cNvSpPr>
          <p:nvPr>
            <p:ph type="sldNum" sz="quarter" idx="10"/>
          </p:nvPr>
        </p:nvSpPr>
        <p:spPr/>
        <p:txBody>
          <a:bodyPr/>
          <a:lstStyle/>
          <a:p>
            <a:pPr>
              <a:defRPr/>
            </a:pPr>
            <a:fld id="{89C35698-ECFA-45D4-B95F-4F52958123EB}" type="slidenum">
              <a:rPr lang="en-US" smtClean="0"/>
              <a:pPr>
                <a:defRPr/>
              </a:pPr>
              <a:t>29</a:t>
            </a:fld>
            <a:endParaRPr lang="en-US" dirty="0"/>
          </a:p>
        </p:txBody>
      </p:sp>
    </p:spTree>
    <p:extLst>
      <p:ext uri="{BB962C8B-B14F-4D97-AF65-F5344CB8AC3E}">
        <p14:creationId xmlns:p14="http://schemas.microsoft.com/office/powerpoint/2010/main" val="2444040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93900"/>
            <a:ext cx="10972800" cy="3644900"/>
          </a:xfrm>
        </p:spPr>
        <p:txBody>
          <a:bodyPr>
            <a:normAutofit/>
          </a:bodyPr>
          <a:lstStyle/>
          <a:p>
            <a:pPr>
              <a:spcBef>
                <a:spcPts val="1200"/>
              </a:spcBef>
            </a:pPr>
            <a:r>
              <a:rPr lang="en-US" dirty="0"/>
              <a:t>Which Wisconsin statutes provide access management controls</a:t>
            </a:r>
          </a:p>
          <a:p>
            <a:pPr>
              <a:spcBef>
                <a:spcPts val="1200"/>
              </a:spcBef>
            </a:pPr>
            <a:r>
              <a:rPr lang="en-US" dirty="0"/>
              <a:t>How to answer questions such as, “May I have a driveway?”</a:t>
            </a:r>
          </a:p>
          <a:p>
            <a:pPr>
              <a:spcBef>
                <a:spcPts val="1200"/>
              </a:spcBef>
            </a:pPr>
            <a:r>
              <a:rPr lang="en-US" dirty="0"/>
              <a:t>How to identify the types of access controls on a specific property</a:t>
            </a:r>
          </a:p>
          <a:p>
            <a:pPr>
              <a:spcBef>
                <a:spcPts val="1200"/>
              </a:spcBef>
            </a:pPr>
            <a:r>
              <a:rPr lang="en-US" dirty="0"/>
              <a:t>How is access management linked with jurisdictional reassignments</a:t>
            </a:r>
          </a:p>
          <a:p>
            <a:pPr>
              <a:spcBef>
                <a:spcPts val="1200"/>
              </a:spcBef>
            </a:pPr>
            <a:r>
              <a:rPr lang="en-US" dirty="0"/>
              <a:t>What are the access management techniques most commonly used in real estate transactions</a:t>
            </a:r>
          </a:p>
        </p:txBody>
      </p:sp>
      <p:sp>
        <p:nvSpPr>
          <p:cNvPr id="2" name="Title 1"/>
          <p:cNvSpPr>
            <a:spLocks noGrp="1"/>
          </p:cNvSpPr>
          <p:nvPr>
            <p:ph type="title"/>
          </p:nvPr>
        </p:nvSpPr>
        <p:spPr/>
        <p:txBody>
          <a:bodyPr>
            <a:normAutofit fontScale="90000"/>
          </a:bodyPr>
          <a:lstStyle/>
          <a:p>
            <a:pPr algn="ctr"/>
            <a:r>
              <a:rPr lang="en-US" dirty="0"/>
              <a:t>Module 5: Identifying Access Controls</a:t>
            </a:r>
            <a:br>
              <a:rPr lang="en-US" dirty="0"/>
            </a:br>
            <a:r>
              <a:rPr lang="en-US" dirty="0">
                <a:sym typeface="Wingdings" panose="05000000000000000000" pitchFamily="2" charset="2"/>
              </a:rPr>
              <a:t> </a:t>
            </a:r>
            <a:r>
              <a:rPr lang="en-US" dirty="0"/>
              <a:t>Objectives </a:t>
            </a:r>
            <a:r>
              <a:rPr lang="en-US" dirty="0">
                <a:sym typeface="Wingdings" panose="05000000000000000000" pitchFamily="2" charset="2"/>
              </a:rPr>
              <a:t></a:t>
            </a:r>
            <a:endParaRPr lang="en-US" sz="2700" dirty="0"/>
          </a:p>
        </p:txBody>
      </p:sp>
      <p:sp>
        <p:nvSpPr>
          <p:cNvPr id="4" name="Footer Placeholder 3"/>
          <p:cNvSpPr>
            <a:spLocks noGrp="1"/>
          </p:cNvSpPr>
          <p:nvPr>
            <p:ph type="ftr" sz="quarter" idx="3"/>
          </p:nvPr>
        </p:nvSpPr>
        <p:spPr/>
        <p:txBody>
          <a:bodyPr/>
          <a:lstStyle/>
          <a:p>
            <a:r>
              <a:rPr lang="en-US"/>
              <a:t>Module 5</a:t>
            </a:r>
            <a:endParaRPr lang="en-US" dirty="0"/>
          </a:p>
        </p:txBody>
      </p:sp>
      <p:sp>
        <p:nvSpPr>
          <p:cNvPr id="5" name="Slide Number Placeholder 4"/>
          <p:cNvSpPr>
            <a:spLocks noGrp="1"/>
          </p:cNvSpPr>
          <p:nvPr>
            <p:ph type="sldNum" sz="quarter" idx="10"/>
          </p:nvPr>
        </p:nvSpPr>
        <p:spPr/>
        <p:txBody>
          <a:bodyPr/>
          <a:lstStyle/>
          <a:p>
            <a:pPr>
              <a:defRPr/>
            </a:pPr>
            <a:fld id="{89C35698-ECFA-45D4-B95F-4F52958123EB}" type="slidenum">
              <a:rPr lang="en-US" smtClean="0"/>
              <a:pPr>
                <a:defRPr/>
              </a:pPr>
              <a:t>3</a:t>
            </a:fld>
            <a:endParaRPr lang="en-US" dirty="0"/>
          </a:p>
        </p:txBody>
      </p:sp>
    </p:spTree>
    <p:extLst>
      <p:ext uri="{BB962C8B-B14F-4D97-AF65-F5344CB8AC3E}">
        <p14:creationId xmlns:p14="http://schemas.microsoft.com/office/powerpoint/2010/main" val="1698630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689" y="100897"/>
            <a:ext cx="10972800" cy="936583"/>
          </a:xfrm>
        </p:spPr>
        <p:txBody>
          <a:bodyPr>
            <a:normAutofit/>
          </a:bodyPr>
          <a:lstStyle/>
          <a:p>
            <a:pPr algn="ctr"/>
            <a:r>
              <a:rPr lang="en-US" sz="3700" dirty="0"/>
              <a:t>Examples of Acquired Access (s. 84.09)</a:t>
            </a:r>
          </a:p>
        </p:txBody>
      </p:sp>
      <p:sp>
        <p:nvSpPr>
          <p:cNvPr id="3" name="TextBox 2"/>
          <p:cNvSpPr txBox="1"/>
          <p:nvPr/>
        </p:nvSpPr>
        <p:spPr>
          <a:xfrm>
            <a:off x="613245" y="3857038"/>
            <a:ext cx="3605417" cy="1384995"/>
          </a:xfrm>
          <a:prstGeom prst="rect">
            <a:avLst/>
          </a:prstGeom>
          <a:noFill/>
        </p:spPr>
        <p:txBody>
          <a:bodyPr wrap="square" rtlCol="0">
            <a:spAutoFit/>
          </a:bodyPr>
          <a:lstStyle/>
          <a:p>
            <a:pPr marL="274320" indent="-274320">
              <a:buFont typeface="+mj-lt"/>
              <a:buAutoNum type="arabicPeriod"/>
            </a:pPr>
            <a:r>
              <a:rPr lang="en-US" sz="2100" dirty="0"/>
              <a:t>No access allowed to state highway; access via side street (always shown on project RE plat)</a:t>
            </a:r>
          </a:p>
        </p:txBody>
      </p:sp>
      <p:sp>
        <p:nvSpPr>
          <p:cNvPr id="8" name="TextBox 7"/>
          <p:cNvSpPr txBox="1"/>
          <p:nvPr/>
        </p:nvSpPr>
        <p:spPr>
          <a:xfrm>
            <a:off x="4648603" y="3857038"/>
            <a:ext cx="3276197" cy="1061829"/>
          </a:xfrm>
          <a:prstGeom prst="rect">
            <a:avLst/>
          </a:prstGeom>
          <a:noFill/>
        </p:spPr>
        <p:txBody>
          <a:bodyPr wrap="square" rtlCol="0">
            <a:spAutoFit/>
          </a:bodyPr>
          <a:lstStyle/>
          <a:p>
            <a:pPr marL="274320" indent="-274320">
              <a:buFont typeface="+mj-lt"/>
              <a:buAutoNum type="arabicPeriod" startAt="2"/>
            </a:pPr>
            <a:r>
              <a:rPr lang="en-US" sz="2100" dirty="0"/>
              <a:t>One specifically located access allowed (may be shown on plat)</a:t>
            </a:r>
          </a:p>
        </p:txBody>
      </p:sp>
      <p:sp>
        <p:nvSpPr>
          <p:cNvPr id="9" name="TextBox 8"/>
          <p:cNvSpPr txBox="1"/>
          <p:nvPr/>
        </p:nvSpPr>
        <p:spPr>
          <a:xfrm>
            <a:off x="8247007" y="3857037"/>
            <a:ext cx="3335393" cy="1384995"/>
          </a:xfrm>
          <a:prstGeom prst="rect">
            <a:avLst/>
          </a:prstGeom>
          <a:noFill/>
        </p:spPr>
        <p:txBody>
          <a:bodyPr wrap="square" rtlCol="0">
            <a:spAutoFit/>
          </a:bodyPr>
          <a:lstStyle/>
          <a:p>
            <a:pPr marL="274320" indent="-274320"/>
            <a:r>
              <a:rPr lang="en-US" sz="2100" dirty="0"/>
              <a:t>3. One access allowed between two points, as determined by WisDOT (No longer used)</a:t>
            </a:r>
          </a:p>
        </p:txBody>
      </p:sp>
      <p:sp>
        <p:nvSpPr>
          <p:cNvPr id="6" name="TextBox 5"/>
          <p:cNvSpPr txBox="1"/>
          <p:nvPr/>
        </p:nvSpPr>
        <p:spPr>
          <a:xfrm>
            <a:off x="1" y="5268672"/>
            <a:ext cx="12192000" cy="446276"/>
          </a:xfrm>
          <a:prstGeom prst="rect">
            <a:avLst/>
          </a:prstGeom>
          <a:solidFill>
            <a:schemeClr val="accent6">
              <a:lumMod val="85000"/>
            </a:schemeClr>
          </a:solidFill>
        </p:spPr>
        <p:txBody>
          <a:bodyPr wrap="square" rtlCol="0">
            <a:spAutoFit/>
          </a:bodyPr>
          <a:lstStyle/>
          <a:p>
            <a:pPr algn="ctr"/>
            <a:r>
              <a:rPr lang="en-US" sz="2300" dirty="0"/>
              <a:t>In examples 2 and 3, a connection permit will be required to construct the access point</a:t>
            </a:r>
          </a:p>
        </p:txBody>
      </p:sp>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22708" r="66827" b="29002"/>
          <a:stretch/>
        </p:blipFill>
        <p:spPr bwMode="auto">
          <a:xfrm>
            <a:off x="794221" y="1047750"/>
            <a:ext cx="324346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33749" t="23252" r="32837" b="29770"/>
          <a:stretch/>
        </p:blipFill>
        <p:spPr bwMode="auto">
          <a:xfrm>
            <a:off x="4603283" y="1047749"/>
            <a:ext cx="335823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66895" t="22708" b="28487"/>
          <a:stretch/>
        </p:blipFill>
        <p:spPr bwMode="auto">
          <a:xfrm>
            <a:off x="8248450" y="1037480"/>
            <a:ext cx="320259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Identifying Access Controls</a:t>
            </a:r>
          </a:p>
        </p:txBody>
      </p:sp>
      <p:sp>
        <p:nvSpPr>
          <p:cNvPr id="5" name="Footer Placeholder 4"/>
          <p:cNvSpPr>
            <a:spLocks noGrp="1"/>
          </p:cNvSpPr>
          <p:nvPr>
            <p:ph type="ftr" sz="quarter" idx="3"/>
          </p:nvPr>
        </p:nvSpPr>
        <p:spPr/>
        <p:txBody>
          <a:bodyPr/>
          <a:lstStyle/>
          <a:p>
            <a:r>
              <a:rPr lang="en-US"/>
              <a:t>Module 5</a:t>
            </a:r>
            <a:endParaRPr lang="en-US" dirty="0"/>
          </a:p>
        </p:txBody>
      </p:sp>
      <p:sp>
        <p:nvSpPr>
          <p:cNvPr id="7" name="Slide Number Placeholder 6"/>
          <p:cNvSpPr>
            <a:spLocks noGrp="1"/>
          </p:cNvSpPr>
          <p:nvPr>
            <p:ph type="sldNum" sz="quarter" idx="10"/>
          </p:nvPr>
        </p:nvSpPr>
        <p:spPr/>
        <p:txBody>
          <a:bodyPr/>
          <a:lstStyle/>
          <a:p>
            <a:pPr>
              <a:defRPr/>
            </a:pPr>
            <a:fld id="{89C35698-ECFA-45D4-B95F-4F52958123EB}" type="slidenum">
              <a:rPr lang="en-US" smtClean="0"/>
              <a:pPr>
                <a:defRPr/>
              </a:pPr>
              <a:t>30</a:t>
            </a:fld>
            <a:endParaRPr lang="en-US" dirty="0"/>
          </a:p>
        </p:txBody>
      </p:sp>
    </p:spTree>
    <p:extLst>
      <p:ext uri="{BB962C8B-B14F-4D97-AF65-F5344CB8AC3E}">
        <p14:creationId xmlns:p14="http://schemas.microsoft.com/office/powerpoint/2010/main" val="2948439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t="11081"/>
          <a:stretch/>
        </p:blipFill>
        <p:spPr>
          <a:xfrm>
            <a:off x="1551214" y="1676400"/>
            <a:ext cx="8627758" cy="4031343"/>
          </a:xfrm>
          <a:prstGeom prst="rect">
            <a:avLst/>
          </a:prstGeom>
        </p:spPr>
      </p:pic>
      <p:sp>
        <p:nvSpPr>
          <p:cNvPr id="3" name="Title 2"/>
          <p:cNvSpPr>
            <a:spLocks noGrp="1"/>
          </p:cNvSpPr>
          <p:nvPr>
            <p:ph type="title"/>
          </p:nvPr>
        </p:nvSpPr>
        <p:spPr>
          <a:xfrm>
            <a:off x="381000" y="304800"/>
            <a:ext cx="11561234" cy="1143000"/>
          </a:xfrm>
        </p:spPr>
        <p:txBody>
          <a:bodyPr>
            <a:noAutofit/>
          </a:bodyPr>
          <a:lstStyle/>
          <a:p>
            <a:r>
              <a:rPr lang="en-US" sz="3700" dirty="0"/>
              <a:t>Sample Plat – One AP/PD Between Two Locations: </a:t>
            </a:r>
            <a:r>
              <a:rPr lang="en-US" sz="3700" i="1" dirty="0">
                <a:solidFill>
                  <a:schemeClr val="tx2"/>
                </a:solidFill>
              </a:rPr>
              <a:t>No Longer Standard at WisDOT</a:t>
            </a:r>
          </a:p>
        </p:txBody>
      </p:sp>
      <p:sp>
        <p:nvSpPr>
          <p:cNvPr id="6" name="TextBox 5"/>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Identifying Access Controls</a:t>
            </a:r>
          </a:p>
        </p:txBody>
      </p:sp>
      <p:sp>
        <p:nvSpPr>
          <p:cNvPr id="2" name="TextBox 1"/>
          <p:cNvSpPr txBox="1"/>
          <p:nvPr/>
        </p:nvSpPr>
        <p:spPr>
          <a:xfrm>
            <a:off x="7315200" y="2286000"/>
            <a:ext cx="2133600" cy="646331"/>
          </a:xfrm>
          <a:prstGeom prst="rect">
            <a:avLst/>
          </a:prstGeom>
          <a:noFill/>
        </p:spPr>
        <p:txBody>
          <a:bodyPr wrap="square" rtlCol="0">
            <a:spAutoFit/>
          </a:bodyPr>
          <a:lstStyle/>
          <a:p>
            <a:r>
              <a:rPr lang="en-US" i="1" dirty="0"/>
              <a:t>AP = Access point</a:t>
            </a:r>
          </a:p>
          <a:p>
            <a:r>
              <a:rPr lang="en-US" i="1" dirty="0"/>
              <a:t>PD = Private drive</a:t>
            </a:r>
          </a:p>
        </p:txBody>
      </p:sp>
      <p:sp>
        <p:nvSpPr>
          <p:cNvPr id="7" name="Footer Placeholder 6"/>
          <p:cNvSpPr>
            <a:spLocks noGrp="1"/>
          </p:cNvSpPr>
          <p:nvPr>
            <p:ph type="ftr" sz="quarter" idx="3"/>
          </p:nvPr>
        </p:nvSpPr>
        <p:spPr/>
        <p:txBody>
          <a:bodyPr/>
          <a:lstStyle/>
          <a:p>
            <a:r>
              <a:rPr lang="en-US"/>
              <a:t>Module 5</a:t>
            </a:r>
            <a:endParaRPr lang="en-US" dirty="0"/>
          </a:p>
        </p:txBody>
      </p:sp>
      <p:sp>
        <p:nvSpPr>
          <p:cNvPr id="8" name="Slide Number Placeholder 7"/>
          <p:cNvSpPr>
            <a:spLocks noGrp="1"/>
          </p:cNvSpPr>
          <p:nvPr>
            <p:ph type="sldNum" sz="quarter" idx="10"/>
          </p:nvPr>
        </p:nvSpPr>
        <p:spPr/>
        <p:txBody>
          <a:bodyPr/>
          <a:lstStyle/>
          <a:p>
            <a:pPr>
              <a:defRPr/>
            </a:pPr>
            <a:fld id="{89C35698-ECFA-45D4-B95F-4F52958123EB}" type="slidenum">
              <a:rPr lang="en-US" smtClean="0"/>
              <a:pPr>
                <a:defRPr/>
              </a:pPr>
              <a:t>31</a:t>
            </a:fld>
            <a:endParaRPr lang="en-US" dirty="0"/>
          </a:p>
        </p:txBody>
      </p:sp>
      <p:sp>
        <p:nvSpPr>
          <p:cNvPr id="4" name="TextBox 3">
            <a:extLst>
              <a:ext uri="{FF2B5EF4-FFF2-40B4-BE49-F238E27FC236}">
                <a16:creationId xmlns:a16="http://schemas.microsoft.com/office/drawing/2014/main" id="{DFEE4840-B8BA-4111-8D01-E3AF63779BD4}"/>
              </a:ext>
            </a:extLst>
          </p:cNvPr>
          <p:cNvSpPr txBox="1"/>
          <p:nvPr/>
        </p:nvSpPr>
        <p:spPr>
          <a:xfrm>
            <a:off x="5247217" y="2971800"/>
            <a:ext cx="914400" cy="369332"/>
          </a:xfrm>
          <a:prstGeom prst="rect">
            <a:avLst/>
          </a:prstGeom>
          <a:solidFill>
            <a:schemeClr val="bg1"/>
          </a:solidFill>
        </p:spPr>
        <p:txBody>
          <a:bodyPr wrap="square" rtlCol="0">
            <a:spAutoFit/>
          </a:bodyPr>
          <a:lstStyle/>
          <a:p>
            <a:r>
              <a:rPr lang="en-US" dirty="0">
                <a:solidFill>
                  <a:srgbClr val="483128"/>
                </a:solidFill>
              </a:rPr>
              <a:t>1 A.P.</a:t>
            </a:r>
          </a:p>
        </p:txBody>
      </p:sp>
    </p:spTree>
    <p:extLst>
      <p:ext uri="{BB962C8B-B14F-4D97-AF65-F5344CB8AC3E}">
        <p14:creationId xmlns:p14="http://schemas.microsoft.com/office/powerpoint/2010/main" val="2660607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6555" y="1323415"/>
            <a:ext cx="7374757" cy="4259161"/>
          </a:xfrm>
        </p:spPr>
        <p:txBody>
          <a:bodyPr/>
          <a:lstStyle/>
          <a:p>
            <a:r>
              <a:rPr lang="en-US" dirty="0"/>
              <a:t>s. 84.09 Acquired Access Controls</a:t>
            </a:r>
          </a:p>
          <a:p>
            <a:pPr>
              <a:spcBef>
                <a:spcPts val="1200"/>
              </a:spcBef>
            </a:pPr>
            <a:r>
              <a:rPr lang="en-US" dirty="0"/>
              <a:t>s. 84.09 Notice of No Access Rights Accrued</a:t>
            </a:r>
          </a:p>
          <a:p>
            <a:pPr>
              <a:spcBef>
                <a:spcPts val="1200"/>
              </a:spcBef>
            </a:pPr>
            <a:r>
              <a:rPr lang="en-US" dirty="0"/>
              <a:t>s. 86.07 Access Covenants</a:t>
            </a:r>
          </a:p>
          <a:p>
            <a:pPr>
              <a:spcBef>
                <a:spcPts val="1200"/>
              </a:spcBef>
            </a:pPr>
            <a:r>
              <a:rPr lang="en-US" dirty="0"/>
              <a:t>s. 84.25 Access Authorizations</a:t>
            </a:r>
          </a:p>
          <a:p>
            <a:pPr>
              <a:spcBef>
                <a:spcPts val="1200"/>
              </a:spcBef>
            </a:pPr>
            <a:r>
              <a:rPr lang="en-US" dirty="0"/>
              <a:t>Waiver of Damages</a:t>
            </a:r>
          </a:p>
          <a:p>
            <a:pPr lvl="1"/>
            <a:r>
              <a:rPr lang="en-US" dirty="0"/>
              <a:t>Special circumstances required</a:t>
            </a:r>
          </a:p>
          <a:p>
            <a:pPr>
              <a:spcBef>
                <a:spcPts val="1200"/>
              </a:spcBef>
            </a:pPr>
            <a:r>
              <a:rPr lang="en-US" dirty="0"/>
              <a:t>Requires coordination between Planning, Real Estate and OGC Staff</a:t>
            </a:r>
          </a:p>
        </p:txBody>
      </p:sp>
      <p:sp>
        <p:nvSpPr>
          <p:cNvPr id="3" name="Title 2"/>
          <p:cNvSpPr>
            <a:spLocks noGrp="1"/>
          </p:cNvSpPr>
          <p:nvPr>
            <p:ph type="title"/>
          </p:nvPr>
        </p:nvSpPr>
        <p:spPr>
          <a:xfrm>
            <a:off x="304801" y="242018"/>
            <a:ext cx="10972800" cy="1143000"/>
          </a:xfrm>
        </p:spPr>
        <p:txBody>
          <a:bodyPr>
            <a:normAutofit/>
          </a:bodyPr>
          <a:lstStyle/>
          <a:p>
            <a:r>
              <a:rPr lang="en-US" sz="3700" dirty="0"/>
              <a:t>Recorded Property Deeds</a:t>
            </a:r>
          </a:p>
        </p:txBody>
      </p:sp>
      <p:sp>
        <p:nvSpPr>
          <p:cNvPr id="5" name="TextBox 4"/>
          <p:cNvSpPr txBox="1"/>
          <p:nvPr/>
        </p:nvSpPr>
        <p:spPr>
          <a:xfrm>
            <a:off x="8130048" y="2133600"/>
            <a:ext cx="3276599" cy="1200329"/>
          </a:xfrm>
          <a:prstGeom prst="rect">
            <a:avLst/>
          </a:prstGeom>
          <a:noFill/>
        </p:spPr>
        <p:txBody>
          <a:bodyPr wrap="square" rtlCol="0">
            <a:spAutoFit/>
          </a:bodyPr>
          <a:lstStyle/>
          <a:p>
            <a:r>
              <a:rPr lang="en-US" dirty="0">
                <a:solidFill>
                  <a:srgbClr val="FF0000"/>
                </a:solidFill>
              </a:rPr>
              <a:t>{Insert picture of an 84.09 property deed with best access related language – use Sue V.}</a:t>
            </a: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44224" y="990600"/>
            <a:ext cx="4017143" cy="5162550"/>
          </a:xfrm>
          <a:prstGeom prst="rect">
            <a:avLst/>
          </a:prstGeom>
          <a:noFill/>
          <a:ln w="952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67400" y="2589620"/>
            <a:ext cx="5791200" cy="1543050"/>
          </a:xfrm>
          <a:prstGeom prst="rect">
            <a:avLst/>
          </a:prstGeom>
          <a:noFill/>
          <a:ln w="952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0" y="758487"/>
            <a:ext cx="4141367" cy="5389019"/>
          </a:xfrm>
          <a:prstGeom prst="rect">
            <a:avLst/>
          </a:prstGeom>
          <a:noFill/>
          <a:ln w="952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Identifying Access Controls</a:t>
            </a:r>
          </a:p>
        </p:txBody>
      </p:sp>
      <p:sp>
        <p:nvSpPr>
          <p:cNvPr id="6" name="Footer Placeholder 5"/>
          <p:cNvSpPr>
            <a:spLocks noGrp="1"/>
          </p:cNvSpPr>
          <p:nvPr>
            <p:ph type="ftr" sz="quarter" idx="3"/>
          </p:nvPr>
        </p:nvSpPr>
        <p:spPr/>
        <p:txBody>
          <a:bodyPr/>
          <a:lstStyle/>
          <a:p>
            <a:r>
              <a:rPr lang="en-US"/>
              <a:t>Module 5</a:t>
            </a:r>
            <a:endParaRPr lang="en-US" dirty="0"/>
          </a:p>
        </p:txBody>
      </p:sp>
      <p:sp>
        <p:nvSpPr>
          <p:cNvPr id="7" name="Slide Number Placeholder 6"/>
          <p:cNvSpPr>
            <a:spLocks noGrp="1"/>
          </p:cNvSpPr>
          <p:nvPr>
            <p:ph type="sldNum" sz="quarter" idx="10"/>
          </p:nvPr>
        </p:nvSpPr>
        <p:spPr/>
        <p:txBody>
          <a:bodyPr/>
          <a:lstStyle/>
          <a:p>
            <a:pPr>
              <a:defRPr/>
            </a:pPr>
            <a:fld id="{89C35698-ECFA-45D4-B95F-4F52958123EB}" type="slidenum">
              <a:rPr lang="en-US" smtClean="0"/>
              <a:pPr>
                <a:defRPr/>
              </a:pPr>
              <a:t>32</a:t>
            </a:fld>
            <a:endParaRPr lang="en-US" dirty="0"/>
          </a:p>
        </p:txBody>
      </p:sp>
    </p:spTree>
    <p:extLst>
      <p:ext uri="{BB962C8B-B14F-4D97-AF65-F5344CB8AC3E}">
        <p14:creationId xmlns:p14="http://schemas.microsoft.com/office/powerpoint/2010/main" val="155438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7"/>
                                        </p:tgtEl>
                                      </p:cBhvr>
                                    </p:animEffect>
                                    <p:set>
                                      <p:cBhvr>
                                        <p:cTn id="7" dur="1" fill="hold">
                                          <p:stCondLst>
                                            <p:cond delay="499"/>
                                          </p:stCondLst>
                                        </p:cTn>
                                        <p:tgtEl>
                                          <p:spTgt spid="102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76399"/>
            <a:ext cx="11277600" cy="4038601"/>
          </a:xfrm>
          <a:ln>
            <a:noFill/>
          </a:ln>
        </p:spPr>
        <p:txBody>
          <a:bodyPr/>
          <a:lstStyle/>
          <a:p>
            <a:r>
              <a:rPr lang="en-US" dirty="0"/>
              <a:t>All access should be reviewed as part of </a:t>
            </a:r>
            <a:r>
              <a:rPr lang="en-US" u="sng" dirty="0"/>
              <a:t>STH to local JR </a:t>
            </a:r>
            <a:r>
              <a:rPr lang="en-US" dirty="0"/>
              <a:t>so:</a:t>
            </a:r>
          </a:p>
          <a:p>
            <a:pPr lvl="1">
              <a:spcBef>
                <a:spcPts val="600"/>
              </a:spcBef>
            </a:pPr>
            <a:r>
              <a:rPr lang="en-US" dirty="0"/>
              <a:t>Local government knows what they are getting (decide what it wants to continue)</a:t>
            </a:r>
          </a:p>
          <a:p>
            <a:pPr lvl="1">
              <a:spcBef>
                <a:spcPts val="600"/>
              </a:spcBef>
            </a:pPr>
            <a:r>
              <a:rPr lang="en-US" dirty="0"/>
              <a:t>WisDOT may determine what controls to keep</a:t>
            </a:r>
          </a:p>
          <a:p>
            <a:pPr>
              <a:spcBef>
                <a:spcPts val="1800"/>
              </a:spcBef>
            </a:pPr>
            <a:r>
              <a:rPr lang="en-US" dirty="0"/>
              <a:t>All access should be reviewed as part of </a:t>
            </a:r>
            <a:r>
              <a:rPr lang="en-US" u="sng" dirty="0"/>
              <a:t>local to STH designation</a:t>
            </a:r>
            <a:r>
              <a:rPr lang="en-US" dirty="0"/>
              <a:t> so:</a:t>
            </a:r>
          </a:p>
          <a:p>
            <a:pPr lvl="1">
              <a:spcBef>
                <a:spcPts val="600"/>
              </a:spcBef>
            </a:pPr>
            <a:r>
              <a:rPr lang="en-US" dirty="0"/>
              <a:t>WisDOT knows what liability it may be acquiring</a:t>
            </a:r>
          </a:p>
          <a:p>
            <a:pPr lvl="1">
              <a:spcBef>
                <a:spcPts val="600"/>
              </a:spcBef>
            </a:pPr>
            <a:r>
              <a:rPr lang="en-US" dirty="0"/>
              <a:t>WisDOT may negotiate with local government to correct access issues</a:t>
            </a:r>
          </a:p>
          <a:p>
            <a:pPr lvl="2">
              <a:spcBef>
                <a:spcPts val="400"/>
              </a:spcBef>
            </a:pPr>
            <a:r>
              <a:rPr lang="en-US" dirty="0"/>
              <a:t>Avoid accepting a local highway where access is substandard to STH standards</a:t>
            </a:r>
          </a:p>
          <a:p>
            <a:pPr lvl="2">
              <a:spcBef>
                <a:spcPts val="400"/>
              </a:spcBef>
            </a:pPr>
            <a:r>
              <a:rPr lang="en-US" dirty="0"/>
              <a:t>Avoid WisDOT costs to repair access problems that may result in costly safety or operational improvements in the future</a:t>
            </a:r>
          </a:p>
        </p:txBody>
      </p:sp>
      <p:sp>
        <p:nvSpPr>
          <p:cNvPr id="3" name="Title 2"/>
          <p:cNvSpPr>
            <a:spLocks noGrp="1"/>
          </p:cNvSpPr>
          <p:nvPr>
            <p:ph type="title"/>
          </p:nvPr>
        </p:nvSpPr>
        <p:spPr/>
        <p:txBody>
          <a:bodyPr>
            <a:normAutofit/>
          </a:bodyPr>
          <a:lstStyle/>
          <a:p>
            <a:r>
              <a:rPr lang="en-US" sz="3700" dirty="0"/>
              <a:t>Jurisdictional Reassignments (JRs)</a:t>
            </a:r>
            <a:endParaRPr lang="en-US" sz="3700" dirty="0">
              <a:solidFill>
                <a:srgbClr val="FF0000"/>
              </a:solidFill>
            </a:endParaRPr>
          </a:p>
        </p:txBody>
      </p:sp>
      <p:sp>
        <p:nvSpPr>
          <p:cNvPr id="5" name="TextBox 4"/>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Identifying Access Controls</a:t>
            </a:r>
          </a:p>
        </p:txBody>
      </p:sp>
      <p:sp>
        <p:nvSpPr>
          <p:cNvPr id="6" name="Footer Placeholder 5"/>
          <p:cNvSpPr>
            <a:spLocks noGrp="1"/>
          </p:cNvSpPr>
          <p:nvPr>
            <p:ph type="ftr" sz="quarter" idx="3"/>
          </p:nvPr>
        </p:nvSpPr>
        <p:spPr/>
        <p:txBody>
          <a:bodyPr/>
          <a:lstStyle/>
          <a:p>
            <a:r>
              <a:rPr lang="en-US"/>
              <a:t>Module 5</a:t>
            </a:r>
            <a:endParaRPr lang="en-US" dirty="0"/>
          </a:p>
        </p:txBody>
      </p:sp>
      <p:sp>
        <p:nvSpPr>
          <p:cNvPr id="7" name="Slide Number Placeholder 6"/>
          <p:cNvSpPr>
            <a:spLocks noGrp="1"/>
          </p:cNvSpPr>
          <p:nvPr>
            <p:ph type="sldNum" sz="quarter" idx="10"/>
          </p:nvPr>
        </p:nvSpPr>
        <p:spPr/>
        <p:txBody>
          <a:bodyPr/>
          <a:lstStyle/>
          <a:p>
            <a:pPr>
              <a:defRPr/>
            </a:pPr>
            <a:fld id="{89C35698-ECFA-45D4-B95F-4F52958123EB}" type="slidenum">
              <a:rPr lang="en-US" smtClean="0"/>
              <a:pPr>
                <a:defRPr/>
              </a:pPr>
              <a:t>33</a:t>
            </a:fld>
            <a:endParaRPr lang="en-US" dirty="0"/>
          </a:p>
        </p:txBody>
      </p:sp>
    </p:spTree>
    <p:extLst>
      <p:ext uri="{BB962C8B-B14F-4D97-AF65-F5344CB8AC3E}">
        <p14:creationId xmlns:p14="http://schemas.microsoft.com/office/powerpoint/2010/main" val="234365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76400"/>
            <a:ext cx="10896600" cy="4038600"/>
          </a:xfrm>
          <a:ln>
            <a:noFill/>
          </a:ln>
        </p:spPr>
        <p:txBody>
          <a:bodyPr/>
          <a:lstStyle/>
          <a:p>
            <a:r>
              <a:rPr lang="en-US" dirty="0"/>
              <a:t>Various access controls to review for jurisdictional reassignments:</a:t>
            </a:r>
          </a:p>
          <a:p>
            <a:pPr lvl="1">
              <a:spcBef>
                <a:spcPts val="600"/>
              </a:spcBef>
              <a:spcAft>
                <a:spcPts val="1800"/>
              </a:spcAft>
            </a:pPr>
            <a:r>
              <a:rPr lang="en-US" dirty="0"/>
              <a:t>s. 86.07 PERMIT – Remains in place unless it specifies it was only valid while on the STH</a:t>
            </a:r>
          </a:p>
          <a:p>
            <a:pPr lvl="1">
              <a:spcBef>
                <a:spcPts val="0"/>
              </a:spcBef>
              <a:spcAft>
                <a:spcPts val="1800"/>
              </a:spcAft>
            </a:pPr>
            <a:r>
              <a:rPr lang="en-US" dirty="0"/>
              <a:t>s. 84.09 ACQUIRED – Runs with the property title as long as it is a public highway, and the acquisition deed does not state that the access rights extinguish if highway ceases to be a STH (can only be transferred by deed)</a:t>
            </a:r>
          </a:p>
          <a:p>
            <a:pPr lvl="1">
              <a:spcBef>
                <a:spcPts val="0"/>
              </a:spcBef>
            </a:pPr>
            <a:r>
              <a:rPr lang="en-US" dirty="0"/>
              <a:t>s. 84.25 CONTROLLED ACCESS – These controls may be vacated once the STH designation is removed.  Local government may enact an ordinance to perpetuate access controls.  </a:t>
            </a:r>
            <a:r>
              <a:rPr lang="en-US" sz="1800" i="1" dirty="0">
                <a:solidFill>
                  <a:schemeClr val="tx1">
                    <a:lumMod val="60000"/>
                    <a:lumOff val="40000"/>
                  </a:schemeClr>
                </a:solidFill>
              </a:rPr>
              <a:t>See WisDOT FDM  4-5-1 for more information</a:t>
            </a:r>
          </a:p>
        </p:txBody>
      </p:sp>
      <p:sp>
        <p:nvSpPr>
          <p:cNvPr id="3" name="Title 2"/>
          <p:cNvSpPr>
            <a:spLocks noGrp="1"/>
          </p:cNvSpPr>
          <p:nvPr>
            <p:ph type="title"/>
          </p:nvPr>
        </p:nvSpPr>
        <p:spPr/>
        <p:txBody>
          <a:bodyPr>
            <a:normAutofit/>
          </a:bodyPr>
          <a:lstStyle/>
          <a:p>
            <a:r>
              <a:rPr lang="en-US" sz="3700" dirty="0"/>
              <a:t>Jurisdictional Reassignments</a:t>
            </a:r>
            <a:endParaRPr lang="en-US" sz="3700" dirty="0">
              <a:solidFill>
                <a:srgbClr val="FF0000"/>
              </a:solidFill>
            </a:endParaRPr>
          </a:p>
        </p:txBody>
      </p:sp>
      <p:sp>
        <p:nvSpPr>
          <p:cNvPr id="5" name="TextBox 4"/>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Identifying Access Controls</a:t>
            </a:r>
          </a:p>
        </p:txBody>
      </p:sp>
      <p:sp>
        <p:nvSpPr>
          <p:cNvPr id="6" name="Footer Placeholder 5"/>
          <p:cNvSpPr>
            <a:spLocks noGrp="1"/>
          </p:cNvSpPr>
          <p:nvPr>
            <p:ph type="ftr" sz="quarter" idx="3"/>
          </p:nvPr>
        </p:nvSpPr>
        <p:spPr/>
        <p:txBody>
          <a:bodyPr/>
          <a:lstStyle/>
          <a:p>
            <a:r>
              <a:rPr lang="en-US"/>
              <a:t>Module 5</a:t>
            </a:r>
            <a:endParaRPr lang="en-US" dirty="0"/>
          </a:p>
        </p:txBody>
      </p:sp>
      <p:sp>
        <p:nvSpPr>
          <p:cNvPr id="7" name="Slide Number Placeholder 6"/>
          <p:cNvSpPr>
            <a:spLocks noGrp="1"/>
          </p:cNvSpPr>
          <p:nvPr>
            <p:ph type="sldNum" sz="quarter" idx="10"/>
          </p:nvPr>
        </p:nvSpPr>
        <p:spPr/>
        <p:txBody>
          <a:bodyPr/>
          <a:lstStyle/>
          <a:p>
            <a:pPr>
              <a:defRPr/>
            </a:pPr>
            <a:fld id="{89C35698-ECFA-45D4-B95F-4F52958123EB}" type="slidenum">
              <a:rPr lang="en-US" smtClean="0"/>
              <a:pPr>
                <a:defRPr/>
              </a:pPr>
              <a:t>34</a:t>
            </a:fld>
            <a:endParaRPr lang="en-US" dirty="0"/>
          </a:p>
        </p:txBody>
      </p:sp>
    </p:spTree>
    <p:extLst>
      <p:ext uri="{BB962C8B-B14F-4D97-AF65-F5344CB8AC3E}">
        <p14:creationId xmlns:p14="http://schemas.microsoft.com/office/powerpoint/2010/main" val="2770590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1" y="1561011"/>
            <a:ext cx="8458200" cy="4343400"/>
          </a:xfrm>
        </p:spPr>
        <p:txBody>
          <a:bodyPr/>
          <a:lstStyle/>
          <a:p>
            <a:r>
              <a:rPr lang="en-US" dirty="0"/>
              <a:t>STH 164 in Waukesha and Washington Counties</a:t>
            </a:r>
          </a:p>
          <a:p>
            <a:pPr lvl="1">
              <a:spcBef>
                <a:spcPts val="900"/>
              </a:spcBef>
            </a:pPr>
            <a:r>
              <a:rPr lang="en-US" dirty="0"/>
              <a:t>Formerly existed as CTH J – County bought ROW for</a:t>
            </a:r>
            <a:br>
              <a:rPr lang="en-US" dirty="0"/>
            </a:br>
            <a:r>
              <a:rPr lang="en-US" dirty="0"/>
              <a:t>the county instead of for the State Highway Commission</a:t>
            </a:r>
          </a:p>
          <a:p>
            <a:pPr lvl="1">
              <a:spcBef>
                <a:spcPts val="900"/>
              </a:spcBef>
            </a:pPr>
            <a:r>
              <a:rPr lang="en-US" dirty="0"/>
              <a:t>Highway was jurisdictionally reassigned by jurisdictional transfer action to WisDOT</a:t>
            </a:r>
          </a:p>
          <a:p>
            <a:pPr lvl="1">
              <a:spcBef>
                <a:spcPts val="900"/>
              </a:spcBef>
            </a:pPr>
            <a:r>
              <a:rPr lang="en-US" dirty="0"/>
              <a:t>Counties that acquired access rights continue to own</a:t>
            </a:r>
            <a:br>
              <a:rPr lang="en-US" dirty="0"/>
            </a:br>
            <a:r>
              <a:rPr lang="en-US" dirty="0"/>
              <a:t>those rights today</a:t>
            </a:r>
          </a:p>
          <a:p>
            <a:pPr lvl="1">
              <a:spcBef>
                <a:spcPts val="900"/>
              </a:spcBef>
            </a:pPr>
            <a:r>
              <a:rPr lang="en-US" dirty="0"/>
              <a:t>WisDOT is the permitting authority</a:t>
            </a:r>
          </a:p>
          <a:p>
            <a:pPr lvl="1">
              <a:spcBef>
                <a:spcPts val="900"/>
              </a:spcBef>
            </a:pPr>
            <a:r>
              <a:rPr lang="en-US" dirty="0"/>
              <a:t>County could convey those rights to WisDOT if WisDOT was concerned about having ownership vested in the State</a:t>
            </a:r>
          </a:p>
          <a:p>
            <a:endParaRPr lang="en-US" dirty="0"/>
          </a:p>
        </p:txBody>
      </p:sp>
      <p:sp>
        <p:nvSpPr>
          <p:cNvPr id="3" name="Title 2"/>
          <p:cNvSpPr>
            <a:spLocks noGrp="1"/>
          </p:cNvSpPr>
          <p:nvPr>
            <p:ph type="title"/>
          </p:nvPr>
        </p:nvSpPr>
        <p:spPr>
          <a:xfrm>
            <a:off x="457200" y="228600"/>
            <a:ext cx="10972800" cy="1371599"/>
          </a:xfrm>
        </p:spPr>
        <p:txBody>
          <a:bodyPr>
            <a:normAutofit/>
          </a:bodyPr>
          <a:lstStyle/>
          <a:p>
            <a:r>
              <a:rPr lang="en-US" dirty="0"/>
              <a:t>Example STH 164 (formerly CTH J) </a:t>
            </a:r>
            <a:br>
              <a:rPr lang="en-US" dirty="0"/>
            </a:br>
            <a:r>
              <a:rPr lang="en-US" dirty="0"/>
              <a:t>Police Power Authority </a:t>
            </a:r>
          </a:p>
        </p:txBody>
      </p:sp>
      <p:pic>
        <p:nvPicPr>
          <p:cNvPr id="6" name="Picture 2" descr="7CB545E1EBFA60439C16494C83DF04DD@wisconsin"/>
          <p:cNvPicPr>
            <a:picLocks noChangeAspect="1" noChangeArrowheads="1"/>
          </p:cNvPicPr>
          <p:nvPr/>
        </p:nvPicPr>
        <p:blipFill rotWithShape="1">
          <a:blip r:embed="rId2">
            <a:extLst>
              <a:ext uri="{28A0092B-C50C-407E-A947-70E740481C1C}">
                <a14:useLocalDpi xmlns:a14="http://schemas.microsoft.com/office/drawing/2010/main" val="0"/>
              </a:ext>
            </a:extLst>
          </a:blip>
          <a:srcRect b="9565"/>
          <a:stretch/>
        </p:blipFill>
        <p:spPr bwMode="auto">
          <a:xfrm>
            <a:off x="8763000" y="2266405"/>
            <a:ext cx="3333750" cy="2971800"/>
          </a:xfrm>
          <a:prstGeom prst="rect">
            <a:avLst/>
          </a:prstGeom>
          <a:noFill/>
          <a:ln w="28575" cmpd="sng">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Identifying Access Controls</a:t>
            </a:r>
          </a:p>
        </p:txBody>
      </p:sp>
      <p:sp>
        <p:nvSpPr>
          <p:cNvPr id="5" name="Footer Placeholder 4"/>
          <p:cNvSpPr>
            <a:spLocks noGrp="1"/>
          </p:cNvSpPr>
          <p:nvPr>
            <p:ph type="ftr" sz="quarter" idx="3"/>
          </p:nvPr>
        </p:nvSpPr>
        <p:spPr/>
        <p:txBody>
          <a:bodyPr/>
          <a:lstStyle/>
          <a:p>
            <a:r>
              <a:rPr lang="en-US"/>
              <a:t>Module 5</a:t>
            </a:r>
            <a:endParaRPr lang="en-US" dirty="0"/>
          </a:p>
        </p:txBody>
      </p:sp>
      <p:sp>
        <p:nvSpPr>
          <p:cNvPr id="7" name="Slide Number Placeholder 6"/>
          <p:cNvSpPr>
            <a:spLocks noGrp="1"/>
          </p:cNvSpPr>
          <p:nvPr>
            <p:ph type="sldNum" sz="quarter" idx="10"/>
          </p:nvPr>
        </p:nvSpPr>
        <p:spPr/>
        <p:txBody>
          <a:bodyPr/>
          <a:lstStyle/>
          <a:p>
            <a:pPr>
              <a:defRPr/>
            </a:pPr>
            <a:fld id="{89C35698-ECFA-45D4-B95F-4F52958123EB}" type="slidenum">
              <a:rPr lang="en-US" smtClean="0"/>
              <a:pPr>
                <a:defRPr/>
              </a:pPr>
              <a:t>35</a:t>
            </a:fld>
            <a:endParaRPr lang="en-US" dirty="0"/>
          </a:p>
        </p:txBody>
      </p:sp>
    </p:spTree>
    <p:extLst>
      <p:ext uri="{BB962C8B-B14F-4D97-AF65-F5344CB8AC3E}">
        <p14:creationId xmlns:p14="http://schemas.microsoft.com/office/powerpoint/2010/main" val="3965113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54666"/>
            <a:ext cx="6997680" cy="4284134"/>
          </a:xfrm>
        </p:spPr>
        <p:txBody>
          <a:bodyPr/>
          <a:lstStyle/>
          <a:p>
            <a:r>
              <a:rPr lang="en-US" dirty="0"/>
              <a:t>Typically were applied on entire segments of highway, but may occur in isolated locations</a:t>
            </a:r>
          </a:p>
          <a:p>
            <a:pPr>
              <a:spcBef>
                <a:spcPts val="1800"/>
              </a:spcBef>
            </a:pPr>
            <a:r>
              <a:rPr lang="en-US" dirty="0"/>
              <a:t>Restrictions can vary greatly from one parcel to the next, even on the same highway</a:t>
            </a:r>
          </a:p>
          <a:p>
            <a:pPr>
              <a:spcBef>
                <a:spcPts val="1800"/>
              </a:spcBef>
            </a:pPr>
            <a:r>
              <a:rPr lang="en-US" dirty="0"/>
              <a:t>Typically include development restrictions, but may include or involve access use restrictions placed on the recorded deed</a:t>
            </a:r>
          </a:p>
        </p:txBody>
      </p:sp>
      <p:sp>
        <p:nvSpPr>
          <p:cNvPr id="3" name="Title 2"/>
          <p:cNvSpPr>
            <a:spLocks noGrp="1"/>
          </p:cNvSpPr>
          <p:nvPr>
            <p:ph type="title"/>
          </p:nvPr>
        </p:nvSpPr>
        <p:spPr>
          <a:xfrm>
            <a:off x="609600" y="206008"/>
            <a:ext cx="10972800" cy="1143000"/>
          </a:xfrm>
        </p:spPr>
        <p:txBody>
          <a:bodyPr>
            <a:normAutofit/>
          </a:bodyPr>
          <a:lstStyle/>
          <a:p>
            <a:r>
              <a:rPr lang="en-US" sz="3700" dirty="0"/>
              <a:t>Scenic Easements</a:t>
            </a:r>
          </a:p>
        </p:txBody>
      </p:sp>
      <p:sp>
        <p:nvSpPr>
          <p:cNvPr id="7" name="TextBox 6"/>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Identifying Access Controls</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8751" r="10624"/>
          <a:stretch/>
        </p:blipFill>
        <p:spPr>
          <a:xfrm>
            <a:off x="7725013" y="3539067"/>
            <a:ext cx="4361973" cy="2404533"/>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351"/>
          <a:stretch/>
        </p:blipFill>
        <p:spPr>
          <a:xfrm>
            <a:off x="7725013" y="228600"/>
            <a:ext cx="4361973" cy="2931460"/>
          </a:xfrm>
          <a:prstGeom prst="rect">
            <a:avLst/>
          </a:prstGeom>
        </p:spPr>
      </p:pic>
      <p:sp>
        <p:nvSpPr>
          <p:cNvPr id="5" name="TextBox 4"/>
          <p:cNvSpPr txBox="1"/>
          <p:nvPr/>
        </p:nvSpPr>
        <p:spPr>
          <a:xfrm>
            <a:off x="8534400" y="5891785"/>
            <a:ext cx="3600345" cy="369332"/>
          </a:xfrm>
          <a:prstGeom prst="rect">
            <a:avLst/>
          </a:prstGeom>
          <a:noFill/>
        </p:spPr>
        <p:txBody>
          <a:bodyPr wrap="none" rtlCol="0">
            <a:spAutoFit/>
          </a:bodyPr>
          <a:lstStyle/>
          <a:p>
            <a:pPr algn="r"/>
            <a:r>
              <a:rPr lang="en-US" i="1" dirty="0">
                <a:solidFill>
                  <a:schemeClr val="tx1">
                    <a:lumMod val="60000"/>
                    <a:lumOff val="40000"/>
                  </a:schemeClr>
                </a:solidFill>
              </a:rPr>
              <a:t>Taliesin – WIS 23, Spring Green</a:t>
            </a:r>
            <a:endParaRPr lang="en-US" dirty="0"/>
          </a:p>
        </p:txBody>
      </p:sp>
      <p:sp>
        <p:nvSpPr>
          <p:cNvPr id="11" name="TextBox 10"/>
          <p:cNvSpPr txBox="1"/>
          <p:nvPr/>
        </p:nvSpPr>
        <p:spPr>
          <a:xfrm>
            <a:off x="7954942" y="3135868"/>
            <a:ext cx="4237058" cy="369332"/>
          </a:xfrm>
          <a:prstGeom prst="rect">
            <a:avLst/>
          </a:prstGeom>
          <a:noFill/>
        </p:spPr>
        <p:txBody>
          <a:bodyPr wrap="none" rtlCol="0">
            <a:spAutoFit/>
          </a:bodyPr>
          <a:lstStyle/>
          <a:p>
            <a:pPr algn="r"/>
            <a:r>
              <a:rPr lang="en-US" i="1" dirty="0">
                <a:solidFill>
                  <a:schemeClr val="tx1">
                    <a:lumMod val="60000"/>
                    <a:lumOff val="40000"/>
                  </a:schemeClr>
                </a:solidFill>
              </a:rPr>
              <a:t>Great River Road – WIS 35, La Crosse </a:t>
            </a:r>
            <a:endParaRPr lang="en-US" dirty="0"/>
          </a:p>
        </p:txBody>
      </p:sp>
      <p:sp>
        <p:nvSpPr>
          <p:cNvPr id="6" name="Footer Placeholder 5"/>
          <p:cNvSpPr>
            <a:spLocks noGrp="1"/>
          </p:cNvSpPr>
          <p:nvPr>
            <p:ph type="ftr" sz="quarter" idx="3"/>
          </p:nvPr>
        </p:nvSpPr>
        <p:spPr/>
        <p:txBody>
          <a:bodyPr/>
          <a:lstStyle/>
          <a:p>
            <a:r>
              <a:rPr lang="en-US"/>
              <a:t>Module 5</a:t>
            </a:r>
            <a:endParaRPr lang="en-US" dirty="0"/>
          </a:p>
        </p:txBody>
      </p:sp>
      <p:sp>
        <p:nvSpPr>
          <p:cNvPr id="8" name="Slide Number Placeholder 7"/>
          <p:cNvSpPr>
            <a:spLocks noGrp="1"/>
          </p:cNvSpPr>
          <p:nvPr>
            <p:ph type="sldNum" sz="quarter" idx="10"/>
          </p:nvPr>
        </p:nvSpPr>
        <p:spPr/>
        <p:txBody>
          <a:bodyPr/>
          <a:lstStyle/>
          <a:p>
            <a:pPr>
              <a:defRPr/>
            </a:pPr>
            <a:fld id="{89C35698-ECFA-45D4-B95F-4F52958123EB}" type="slidenum">
              <a:rPr lang="en-US" smtClean="0"/>
              <a:pPr>
                <a:defRPr/>
              </a:pPr>
              <a:t>36</a:t>
            </a:fld>
            <a:endParaRPr lang="en-US" dirty="0"/>
          </a:p>
        </p:txBody>
      </p:sp>
    </p:spTree>
    <p:extLst>
      <p:ext uri="{BB962C8B-B14F-4D97-AF65-F5344CB8AC3E}">
        <p14:creationId xmlns:p14="http://schemas.microsoft.com/office/powerpoint/2010/main" val="126522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10668001" cy="4191000"/>
          </a:xfrm>
        </p:spPr>
        <p:txBody>
          <a:bodyPr/>
          <a:lstStyle/>
          <a:p>
            <a:r>
              <a:rPr lang="en-US" dirty="0"/>
              <a:t>Recorded agreement between a property owner and </a:t>
            </a:r>
            <a:r>
              <a:rPr lang="en-US" dirty="0" err="1"/>
              <a:t>WisDOT</a:t>
            </a:r>
            <a:r>
              <a:rPr lang="en-US" dirty="0"/>
              <a:t> that places STH access restrictions on </a:t>
            </a:r>
            <a:r>
              <a:rPr lang="en-US" b="1" u="sng" dirty="0"/>
              <a:t>owner’s</a:t>
            </a:r>
            <a:r>
              <a:rPr lang="en-US" dirty="0"/>
              <a:t> property pertaining to:</a:t>
            </a:r>
          </a:p>
          <a:p>
            <a:pPr lvl="1"/>
            <a:r>
              <a:rPr lang="en-US" dirty="0"/>
              <a:t>Number of accesses</a:t>
            </a:r>
          </a:p>
          <a:p>
            <a:pPr lvl="1"/>
            <a:r>
              <a:rPr lang="en-US" dirty="0"/>
              <a:t>Location of access(</a:t>
            </a:r>
            <a:r>
              <a:rPr lang="en-US" dirty="0" err="1"/>
              <a:t>es</a:t>
            </a:r>
            <a:r>
              <a:rPr lang="en-US" dirty="0"/>
              <a:t>)</a:t>
            </a:r>
          </a:p>
          <a:p>
            <a:pPr lvl="1"/>
            <a:r>
              <a:rPr lang="en-US" dirty="0"/>
              <a:t>Use or type of access</a:t>
            </a:r>
          </a:p>
          <a:p>
            <a:pPr>
              <a:spcBef>
                <a:spcPts val="1800"/>
              </a:spcBef>
            </a:pPr>
            <a:r>
              <a:rPr lang="en-US" dirty="0"/>
              <a:t>Used to clearly define a specific future action or unique restriction that must run with the property title rather than using permit alone</a:t>
            </a:r>
          </a:p>
          <a:p>
            <a:pPr>
              <a:spcBef>
                <a:spcPts val="1800"/>
              </a:spcBef>
            </a:pPr>
            <a:r>
              <a:rPr lang="en-US" dirty="0"/>
              <a:t>A covenant transfers the property owner’s rights specific to the item in the covenant</a:t>
            </a:r>
          </a:p>
        </p:txBody>
      </p:sp>
      <p:sp>
        <p:nvSpPr>
          <p:cNvPr id="3" name="Title 2"/>
          <p:cNvSpPr>
            <a:spLocks noGrp="1"/>
          </p:cNvSpPr>
          <p:nvPr>
            <p:ph type="title"/>
          </p:nvPr>
        </p:nvSpPr>
        <p:spPr>
          <a:xfrm>
            <a:off x="609600" y="533400"/>
            <a:ext cx="10972800" cy="838200"/>
          </a:xfrm>
        </p:spPr>
        <p:txBody>
          <a:bodyPr>
            <a:normAutofit/>
          </a:bodyPr>
          <a:lstStyle/>
          <a:p>
            <a:r>
              <a:rPr lang="en-US" sz="3700" dirty="0"/>
              <a:t>Access Covenants</a:t>
            </a:r>
          </a:p>
        </p:txBody>
      </p:sp>
      <p:sp>
        <p:nvSpPr>
          <p:cNvPr id="5" name="TextBox 4"/>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Identifying Access Controls</a:t>
            </a:r>
          </a:p>
        </p:txBody>
      </p:sp>
      <p:sp>
        <p:nvSpPr>
          <p:cNvPr id="6" name="Footer Placeholder 5"/>
          <p:cNvSpPr>
            <a:spLocks noGrp="1"/>
          </p:cNvSpPr>
          <p:nvPr>
            <p:ph type="ftr" sz="quarter" idx="3"/>
          </p:nvPr>
        </p:nvSpPr>
        <p:spPr/>
        <p:txBody>
          <a:bodyPr/>
          <a:lstStyle/>
          <a:p>
            <a:r>
              <a:rPr lang="en-US"/>
              <a:t>Module 5</a:t>
            </a:r>
            <a:endParaRPr lang="en-US" dirty="0"/>
          </a:p>
        </p:txBody>
      </p:sp>
      <p:sp>
        <p:nvSpPr>
          <p:cNvPr id="7" name="Slide Number Placeholder 6"/>
          <p:cNvSpPr>
            <a:spLocks noGrp="1"/>
          </p:cNvSpPr>
          <p:nvPr>
            <p:ph type="sldNum" sz="quarter" idx="10"/>
          </p:nvPr>
        </p:nvSpPr>
        <p:spPr/>
        <p:txBody>
          <a:bodyPr/>
          <a:lstStyle/>
          <a:p>
            <a:pPr>
              <a:defRPr/>
            </a:pPr>
            <a:fld id="{89C35698-ECFA-45D4-B95F-4F52958123EB}" type="slidenum">
              <a:rPr lang="en-US" smtClean="0"/>
              <a:pPr>
                <a:defRPr/>
              </a:pPr>
              <a:t>37</a:t>
            </a:fld>
            <a:endParaRPr lang="en-US" dirty="0"/>
          </a:p>
        </p:txBody>
      </p:sp>
    </p:spTree>
    <p:extLst>
      <p:ext uri="{BB962C8B-B14F-4D97-AF65-F5344CB8AC3E}">
        <p14:creationId xmlns:p14="http://schemas.microsoft.com/office/powerpoint/2010/main" val="32854574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76400"/>
            <a:ext cx="10668001" cy="3873500"/>
          </a:xfrm>
        </p:spPr>
        <p:txBody>
          <a:bodyPr/>
          <a:lstStyle/>
          <a:p>
            <a:r>
              <a:rPr lang="en-US" dirty="0"/>
              <a:t>Owner wants a new driveway permit and has a lot of STH frontage</a:t>
            </a:r>
          </a:p>
          <a:p>
            <a:pPr>
              <a:spcBef>
                <a:spcPts val="1800"/>
              </a:spcBef>
            </a:pPr>
            <a:r>
              <a:rPr lang="en-US" dirty="0"/>
              <a:t>Potential for future development.  Make the owner think about what s/he wants to do in the future and where the future access points should be.</a:t>
            </a:r>
          </a:p>
          <a:p>
            <a:pPr>
              <a:spcBef>
                <a:spcPts val="1800"/>
              </a:spcBef>
            </a:pPr>
            <a:r>
              <a:rPr lang="en-US" dirty="0"/>
              <a:t>Covenant is a condition of issuing the requested permit</a:t>
            </a:r>
          </a:p>
          <a:p>
            <a:pPr>
              <a:spcBef>
                <a:spcPts val="1800"/>
              </a:spcBef>
            </a:pPr>
            <a:r>
              <a:rPr lang="en-US" dirty="0"/>
              <a:t>Covenant identifies future access points at locations that meet WisDOT requirements</a:t>
            </a:r>
          </a:p>
        </p:txBody>
      </p:sp>
      <p:sp>
        <p:nvSpPr>
          <p:cNvPr id="3" name="Title 2"/>
          <p:cNvSpPr>
            <a:spLocks noGrp="1"/>
          </p:cNvSpPr>
          <p:nvPr>
            <p:ph type="title"/>
          </p:nvPr>
        </p:nvSpPr>
        <p:spPr/>
        <p:txBody>
          <a:bodyPr/>
          <a:lstStyle/>
          <a:p>
            <a:r>
              <a:rPr lang="en-US" dirty="0"/>
              <a:t>Driveway Permit Access Covenant</a:t>
            </a:r>
          </a:p>
        </p:txBody>
      </p:sp>
      <p:sp>
        <p:nvSpPr>
          <p:cNvPr id="5" name="TextBox 4"/>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Identifying Access Controls</a:t>
            </a:r>
          </a:p>
        </p:txBody>
      </p:sp>
      <p:sp>
        <p:nvSpPr>
          <p:cNvPr id="6" name="Footer Placeholder 5"/>
          <p:cNvSpPr>
            <a:spLocks noGrp="1"/>
          </p:cNvSpPr>
          <p:nvPr>
            <p:ph type="ftr" sz="quarter" idx="3"/>
          </p:nvPr>
        </p:nvSpPr>
        <p:spPr/>
        <p:txBody>
          <a:bodyPr/>
          <a:lstStyle/>
          <a:p>
            <a:r>
              <a:rPr lang="en-US"/>
              <a:t>Module 5</a:t>
            </a:r>
            <a:endParaRPr lang="en-US" dirty="0"/>
          </a:p>
        </p:txBody>
      </p:sp>
      <p:sp>
        <p:nvSpPr>
          <p:cNvPr id="7" name="Slide Number Placeholder 6"/>
          <p:cNvSpPr>
            <a:spLocks noGrp="1"/>
          </p:cNvSpPr>
          <p:nvPr>
            <p:ph type="sldNum" sz="quarter" idx="10"/>
          </p:nvPr>
        </p:nvSpPr>
        <p:spPr/>
        <p:txBody>
          <a:bodyPr/>
          <a:lstStyle/>
          <a:p>
            <a:pPr>
              <a:defRPr/>
            </a:pPr>
            <a:fld id="{89C35698-ECFA-45D4-B95F-4F52958123EB}" type="slidenum">
              <a:rPr lang="en-US" smtClean="0"/>
              <a:pPr>
                <a:defRPr/>
              </a:pPr>
              <a:t>38</a:t>
            </a:fld>
            <a:endParaRPr lang="en-US" dirty="0"/>
          </a:p>
        </p:txBody>
      </p:sp>
    </p:spTree>
    <p:extLst>
      <p:ext uri="{BB962C8B-B14F-4D97-AF65-F5344CB8AC3E}">
        <p14:creationId xmlns:p14="http://schemas.microsoft.com/office/powerpoint/2010/main" val="1353193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10972800" cy="939415"/>
          </a:xfrm>
        </p:spPr>
        <p:txBody>
          <a:bodyPr/>
          <a:lstStyle/>
          <a:p>
            <a:r>
              <a:rPr lang="en-US" dirty="0"/>
              <a:t>Access Covenant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1642533"/>
            <a:ext cx="6413579" cy="3988276"/>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81600" y="1295400"/>
            <a:ext cx="3163187" cy="4114800"/>
          </a:xfrm>
          <a:prstGeom prst="rect">
            <a:avLst/>
          </a:prstGeom>
          <a:noFill/>
          <a:ln w="9525" cmpd="sng">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29600" y="2015837"/>
            <a:ext cx="3200400" cy="4121727"/>
          </a:xfrm>
          <a:prstGeom prst="rect">
            <a:avLst/>
          </a:prstGeom>
          <a:noFill/>
          <a:ln w="952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8458200" y="922789"/>
            <a:ext cx="2209800" cy="923330"/>
          </a:xfrm>
          <a:prstGeom prst="rect">
            <a:avLst/>
          </a:prstGeom>
          <a:noFill/>
        </p:spPr>
        <p:txBody>
          <a:bodyPr wrap="square" rtlCol="0">
            <a:spAutoFit/>
          </a:bodyPr>
          <a:lstStyle/>
          <a:p>
            <a:r>
              <a:rPr lang="en-US" dirty="0"/>
              <a:t>Example:</a:t>
            </a:r>
          </a:p>
          <a:p>
            <a:r>
              <a:rPr lang="en-US" dirty="0"/>
              <a:t>Highway 28, Washington County</a:t>
            </a:r>
          </a:p>
        </p:txBody>
      </p:sp>
      <p:sp>
        <p:nvSpPr>
          <p:cNvPr id="9" name="TextBox 8"/>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Identifying Access Controls</a:t>
            </a:r>
          </a:p>
        </p:txBody>
      </p:sp>
      <p:sp>
        <p:nvSpPr>
          <p:cNvPr id="2" name="Footer Placeholder 1"/>
          <p:cNvSpPr>
            <a:spLocks noGrp="1"/>
          </p:cNvSpPr>
          <p:nvPr>
            <p:ph type="ftr" sz="quarter" idx="3"/>
          </p:nvPr>
        </p:nvSpPr>
        <p:spPr/>
        <p:txBody>
          <a:bodyPr/>
          <a:lstStyle/>
          <a:p>
            <a:r>
              <a:rPr lang="en-US"/>
              <a:t>Module 5</a:t>
            </a:r>
            <a:endParaRPr lang="en-US" dirty="0"/>
          </a:p>
        </p:txBody>
      </p:sp>
      <p:sp>
        <p:nvSpPr>
          <p:cNvPr id="5" name="Slide Number Placeholder 4"/>
          <p:cNvSpPr>
            <a:spLocks noGrp="1"/>
          </p:cNvSpPr>
          <p:nvPr>
            <p:ph type="sldNum" sz="quarter" idx="10"/>
          </p:nvPr>
        </p:nvSpPr>
        <p:spPr/>
        <p:txBody>
          <a:bodyPr/>
          <a:lstStyle/>
          <a:p>
            <a:pPr>
              <a:defRPr/>
            </a:pPr>
            <a:fld id="{89C35698-ECFA-45D4-B95F-4F52958123EB}" type="slidenum">
              <a:rPr lang="en-US" smtClean="0"/>
              <a:pPr>
                <a:defRPr/>
              </a:pPr>
              <a:t>39</a:t>
            </a:fld>
            <a:endParaRPr lang="en-US" dirty="0"/>
          </a:p>
        </p:txBody>
      </p:sp>
    </p:spTree>
    <p:extLst>
      <p:ext uri="{BB962C8B-B14F-4D97-AF65-F5344CB8AC3E}">
        <p14:creationId xmlns:p14="http://schemas.microsoft.com/office/powerpoint/2010/main" val="992604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0"/>
          </p:nvPr>
        </p:nvSpPr>
        <p:spPr/>
        <p:txBody>
          <a:bodyPr/>
          <a:lstStyle/>
          <a:p>
            <a:pPr algn="r"/>
            <a:fld id="{C285075F-4D0D-0F40-B6CF-EC6AC229A79E}" type="slidenum">
              <a:rPr lang="en-US" smtClean="0"/>
              <a:pPr algn="r"/>
              <a:t>4</a:t>
            </a:fld>
            <a:endParaRPr lang="en-US"/>
          </a:p>
        </p:txBody>
      </p:sp>
      <p:sp>
        <p:nvSpPr>
          <p:cNvPr id="6" name="Title 5"/>
          <p:cNvSpPr>
            <a:spLocks noGrp="1"/>
          </p:cNvSpPr>
          <p:nvPr>
            <p:ph type="title"/>
          </p:nvPr>
        </p:nvSpPr>
        <p:spPr>
          <a:xfrm>
            <a:off x="796636" y="39409"/>
            <a:ext cx="10617199" cy="602493"/>
          </a:xfrm>
        </p:spPr>
        <p:txBody>
          <a:bodyPr>
            <a:normAutofit fontScale="90000"/>
          </a:bodyPr>
          <a:lstStyle/>
          <a:p>
            <a:pPr algn="ctr"/>
            <a:r>
              <a:rPr lang="en-US" sz="3700" dirty="0"/>
              <a:t>WisDOT Access Management Authority</a:t>
            </a:r>
          </a:p>
        </p:txBody>
      </p:sp>
      <p:sp>
        <p:nvSpPr>
          <p:cNvPr id="5" name="TextBox 4"/>
          <p:cNvSpPr txBox="1"/>
          <p:nvPr/>
        </p:nvSpPr>
        <p:spPr>
          <a:xfrm>
            <a:off x="8022240" y="5805171"/>
            <a:ext cx="3695699" cy="369332"/>
          </a:xfrm>
          <a:prstGeom prst="rect">
            <a:avLst/>
          </a:prstGeom>
          <a:noFill/>
        </p:spPr>
        <p:txBody>
          <a:bodyPr wrap="square" rtlCol="0">
            <a:spAutoFit/>
          </a:bodyPr>
          <a:lstStyle/>
          <a:p>
            <a:r>
              <a:rPr lang="en-US" altLang="en-US" dirty="0">
                <a:solidFill>
                  <a:srgbClr val="000000"/>
                </a:solidFill>
                <a:sym typeface="Wingdings" panose="05000000000000000000" pitchFamily="2" charset="2"/>
              </a:rPr>
              <a:t> Statutes covered in this module</a:t>
            </a:r>
            <a:endParaRPr lang="en-US" dirty="0">
              <a:solidFill>
                <a:srgbClr val="000000"/>
              </a:solidFill>
            </a:endParaRPr>
          </a:p>
        </p:txBody>
      </p:sp>
      <p:graphicFrame>
        <p:nvGraphicFramePr>
          <p:cNvPr id="7" name="Table 6"/>
          <p:cNvGraphicFramePr>
            <a:graphicFrameLocks noGrp="1"/>
          </p:cNvGraphicFramePr>
          <p:nvPr>
            <p:extLst/>
          </p:nvPr>
        </p:nvGraphicFramePr>
        <p:xfrm>
          <a:off x="443886" y="660375"/>
          <a:ext cx="11418413" cy="5157216"/>
        </p:xfrm>
        <a:graphic>
          <a:graphicData uri="http://schemas.openxmlformats.org/drawingml/2006/table">
            <a:tbl>
              <a:tblPr firstRow="1" bandRow="1">
                <a:tableStyleId>{073A0DAA-6AF3-43AB-8588-CEC1D06C72B9}</a:tableStyleId>
              </a:tblPr>
              <a:tblGrid>
                <a:gridCol w="2045018">
                  <a:extLst>
                    <a:ext uri="{9D8B030D-6E8A-4147-A177-3AD203B41FA5}">
                      <a16:colId xmlns:a16="http://schemas.microsoft.com/office/drawing/2014/main" val="20000"/>
                    </a:ext>
                  </a:extLst>
                </a:gridCol>
                <a:gridCol w="6480699">
                  <a:extLst>
                    <a:ext uri="{9D8B030D-6E8A-4147-A177-3AD203B41FA5}">
                      <a16:colId xmlns:a16="http://schemas.microsoft.com/office/drawing/2014/main" val="20001"/>
                    </a:ext>
                  </a:extLst>
                </a:gridCol>
                <a:gridCol w="2892696">
                  <a:extLst>
                    <a:ext uri="{9D8B030D-6E8A-4147-A177-3AD203B41FA5}">
                      <a16:colId xmlns:a16="http://schemas.microsoft.com/office/drawing/2014/main" val="20002"/>
                    </a:ext>
                  </a:extLst>
                </a:gridCol>
              </a:tblGrid>
              <a:tr h="141683">
                <a:tc>
                  <a:txBody>
                    <a:bodyPr/>
                    <a:lstStyle/>
                    <a:p>
                      <a:r>
                        <a:rPr lang="en-US" sz="2400" dirty="0"/>
                        <a:t>Statute/Rule</a:t>
                      </a:r>
                    </a:p>
                  </a:txBody>
                  <a:tcPr/>
                </a:tc>
                <a:tc>
                  <a:txBody>
                    <a:bodyPr/>
                    <a:lstStyle/>
                    <a:p>
                      <a:pPr algn="ctr"/>
                      <a:r>
                        <a:rPr lang="en-US" sz="2400" dirty="0"/>
                        <a:t>Title</a:t>
                      </a:r>
                    </a:p>
                  </a:txBody>
                  <a:tcPr/>
                </a:tc>
                <a:tc>
                  <a:txBody>
                    <a:bodyPr/>
                    <a:lstStyle/>
                    <a:p>
                      <a:pPr algn="ctr"/>
                      <a:r>
                        <a:rPr lang="en-US" sz="2400" dirty="0"/>
                        <a:t>Comment</a:t>
                      </a:r>
                    </a:p>
                  </a:txBody>
                  <a:tcPr/>
                </a:tc>
                <a:extLst>
                  <a:ext uri="{0D108BD9-81ED-4DB2-BD59-A6C34878D82A}">
                    <a16:rowId xmlns:a16="http://schemas.microsoft.com/office/drawing/2014/main" val="10000"/>
                  </a:ext>
                </a:extLst>
              </a:tr>
              <a:tr h="370840">
                <a:tc>
                  <a:txBody>
                    <a:bodyPr/>
                    <a:lstStyle/>
                    <a:p>
                      <a:r>
                        <a:rPr lang="en-US" sz="2300" dirty="0">
                          <a:solidFill>
                            <a:schemeClr val="tx1">
                              <a:lumMod val="50000"/>
                            </a:schemeClr>
                          </a:solidFill>
                        </a:rPr>
                        <a:t>s. 84.09</a:t>
                      </a:r>
                    </a:p>
                  </a:txBody>
                  <a:tcPr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4">
                        <a:lumMod val="90000"/>
                      </a:schemeClr>
                    </a:solidFill>
                  </a:tcPr>
                </a:tc>
                <a:tc>
                  <a:txBody>
                    <a:bodyPr/>
                    <a:lstStyle/>
                    <a:p>
                      <a:r>
                        <a:rPr lang="en-US" sz="2300" dirty="0">
                          <a:solidFill>
                            <a:schemeClr val="tx1">
                              <a:lumMod val="50000"/>
                            </a:schemeClr>
                          </a:solidFill>
                          <a:sym typeface="Wingdings" panose="05000000000000000000" pitchFamily="2" charset="2"/>
                        </a:rPr>
                        <a:t> </a:t>
                      </a:r>
                      <a:r>
                        <a:rPr lang="en-US" sz="2300" dirty="0">
                          <a:solidFill>
                            <a:schemeClr val="tx1">
                              <a:lumMod val="50000"/>
                            </a:schemeClr>
                          </a:solidFill>
                        </a:rPr>
                        <a:t>Acquisition of Lands and Interests Therein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4">
                        <a:lumMod val="90000"/>
                      </a:schemeClr>
                    </a:solidFill>
                  </a:tcPr>
                </a:tc>
                <a:tc>
                  <a:txBody>
                    <a:bodyPr/>
                    <a:lstStyle/>
                    <a:p>
                      <a:pPr>
                        <a:lnSpc>
                          <a:spcPct val="90000"/>
                        </a:lnSpc>
                      </a:pPr>
                      <a:r>
                        <a:rPr lang="en-US" sz="2300" i="1" dirty="0">
                          <a:solidFill>
                            <a:schemeClr val="tx1">
                              <a:lumMod val="50000"/>
                            </a:schemeClr>
                          </a:solidFill>
                        </a:rPr>
                        <a:t>Eminent domain acquisition of access</a:t>
                      </a:r>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10001"/>
                  </a:ext>
                </a:extLst>
              </a:tr>
              <a:tr h="370840">
                <a:tc>
                  <a:txBody>
                    <a:bodyPr/>
                    <a:lstStyle/>
                    <a:p>
                      <a:r>
                        <a:rPr lang="en-US" sz="2300" dirty="0">
                          <a:solidFill>
                            <a:srgbClr val="FFFF00"/>
                          </a:solidFill>
                        </a:rPr>
                        <a:t>s. 84.25</a:t>
                      </a: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c>
                  <a:txBody>
                    <a:bodyPr/>
                    <a:lstStyle/>
                    <a:p>
                      <a:r>
                        <a:rPr lang="en-US" sz="2300" dirty="0">
                          <a:solidFill>
                            <a:srgbClr val="FFFF00"/>
                          </a:solidFill>
                          <a:sym typeface="Wingdings" panose="05000000000000000000" pitchFamily="2" charset="2"/>
                        </a:rPr>
                        <a:t></a:t>
                      </a:r>
                      <a:r>
                        <a:rPr lang="en-US" sz="2300" dirty="0">
                          <a:solidFill>
                            <a:srgbClr val="FFFF00"/>
                          </a:solidFill>
                        </a:rPr>
                        <a:t> Controlled-Access Highways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c rowSpan="7">
                  <a:txBody>
                    <a:bodyPr/>
                    <a:lstStyle/>
                    <a:p>
                      <a:pPr>
                        <a:lnSpc>
                          <a:spcPct val="90000"/>
                        </a:lnSpc>
                      </a:pPr>
                      <a:r>
                        <a:rPr lang="en-US" sz="2300" i="1" dirty="0">
                          <a:solidFill>
                            <a:srgbClr val="FFFF00"/>
                          </a:solidFill>
                        </a:rPr>
                        <a:t>Most common police power regulation of access</a:t>
                      </a:r>
                    </a:p>
                  </a:txBody>
                  <a:tcPr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0002"/>
                  </a:ext>
                </a:extLst>
              </a:tr>
              <a:tr h="370840">
                <a:tc>
                  <a:txBody>
                    <a:bodyPr/>
                    <a:lstStyle/>
                    <a:p>
                      <a:r>
                        <a:rPr lang="en-US" sz="2300" dirty="0">
                          <a:solidFill>
                            <a:srgbClr val="FFFF00"/>
                          </a:solidFill>
                        </a:rPr>
                        <a:t>s. 84.29</a:t>
                      </a: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c>
                  <a:txBody>
                    <a:bodyPr/>
                    <a:lstStyle/>
                    <a:p>
                      <a:r>
                        <a:rPr lang="en-US" sz="2300" dirty="0">
                          <a:solidFill>
                            <a:srgbClr val="FFFF00"/>
                          </a:solidFill>
                          <a:sym typeface="Wingdings" panose="05000000000000000000" pitchFamily="2" charset="2"/>
                        </a:rPr>
                        <a:t></a:t>
                      </a:r>
                      <a:r>
                        <a:rPr lang="en-US" sz="2300" baseline="0" dirty="0">
                          <a:solidFill>
                            <a:srgbClr val="FFFF00"/>
                          </a:solidFill>
                          <a:sym typeface="Wingdings" panose="05000000000000000000" pitchFamily="2" charset="2"/>
                        </a:rPr>
                        <a:t> </a:t>
                      </a:r>
                      <a:r>
                        <a:rPr lang="en-US" sz="2300" dirty="0">
                          <a:solidFill>
                            <a:srgbClr val="FFFF00"/>
                          </a:solidFill>
                        </a:rPr>
                        <a:t>National System of Interstate Highways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c vMerge="1">
                  <a:txBody>
                    <a:bodyPr/>
                    <a:lstStyle/>
                    <a:p>
                      <a:endParaRPr lang="en-US" dirty="0"/>
                    </a:p>
                  </a:txBody>
                  <a:tcPr>
                    <a:solidFill>
                      <a:srgbClr val="00B0F0"/>
                    </a:solidFill>
                  </a:tcPr>
                </a:tc>
                <a:extLst>
                  <a:ext uri="{0D108BD9-81ED-4DB2-BD59-A6C34878D82A}">
                    <a16:rowId xmlns:a16="http://schemas.microsoft.com/office/drawing/2014/main" val="10003"/>
                  </a:ext>
                </a:extLst>
              </a:tr>
              <a:tr h="370840">
                <a:tc>
                  <a:txBody>
                    <a:bodyPr/>
                    <a:lstStyle/>
                    <a:p>
                      <a:r>
                        <a:rPr lang="en-US" sz="2300" dirty="0">
                          <a:solidFill>
                            <a:srgbClr val="FFFF00"/>
                          </a:solidFill>
                        </a:rPr>
                        <a:t>s. 84.295</a:t>
                      </a: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c>
                  <a:txBody>
                    <a:bodyPr/>
                    <a:lstStyle/>
                    <a:p>
                      <a:r>
                        <a:rPr lang="en-US" sz="2300" dirty="0">
                          <a:solidFill>
                            <a:srgbClr val="FFFF00"/>
                          </a:solidFill>
                          <a:sym typeface="Wingdings" panose="05000000000000000000" pitchFamily="2" charset="2"/>
                        </a:rPr>
                        <a:t> </a:t>
                      </a:r>
                      <a:r>
                        <a:rPr lang="en-US" sz="2300" dirty="0">
                          <a:solidFill>
                            <a:srgbClr val="FFFF00"/>
                          </a:solidFill>
                        </a:rPr>
                        <a:t>Freeways and Expressways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c vMerge="1">
                  <a:txBody>
                    <a:bodyPr/>
                    <a:lstStyle/>
                    <a:p>
                      <a:endParaRPr lang="en-US" dirty="0"/>
                    </a:p>
                  </a:txBody>
                  <a:tcPr>
                    <a:solidFill>
                      <a:srgbClr val="00B0F0"/>
                    </a:solidFill>
                  </a:tcPr>
                </a:tc>
                <a:extLst>
                  <a:ext uri="{0D108BD9-81ED-4DB2-BD59-A6C34878D82A}">
                    <a16:rowId xmlns:a16="http://schemas.microsoft.com/office/drawing/2014/main" val="10004"/>
                  </a:ext>
                </a:extLst>
              </a:tr>
              <a:tr h="370840">
                <a:tc>
                  <a:txBody>
                    <a:bodyPr/>
                    <a:lstStyle/>
                    <a:p>
                      <a:r>
                        <a:rPr lang="en-US" sz="2300" dirty="0">
                          <a:solidFill>
                            <a:srgbClr val="FFFF00"/>
                          </a:solidFill>
                        </a:rPr>
                        <a:t>s. 86.05</a:t>
                      </a: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c>
                  <a:txBody>
                    <a:bodyPr/>
                    <a:lstStyle/>
                    <a:p>
                      <a:r>
                        <a:rPr lang="en-US" sz="2300" dirty="0">
                          <a:solidFill>
                            <a:srgbClr val="FFFF00"/>
                          </a:solidFill>
                        </a:rPr>
                        <a:t>Entrances to Highways Restored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c vMerge="1">
                  <a:txBody>
                    <a:bodyPr/>
                    <a:lstStyle/>
                    <a:p>
                      <a:endParaRPr lang="en-US" dirty="0"/>
                    </a:p>
                  </a:txBody>
                  <a:tcPr>
                    <a:solidFill>
                      <a:srgbClr val="00B0F0"/>
                    </a:solidFill>
                  </a:tcPr>
                </a:tc>
                <a:extLst>
                  <a:ext uri="{0D108BD9-81ED-4DB2-BD59-A6C34878D82A}">
                    <a16:rowId xmlns:a16="http://schemas.microsoft.com/office/drawing/2014/main" val="10005"/>
                  </a:ext>
                </a:extLst>
              </a:tr>
              <a:tr h="370840">
                <a:tc>
                  <a:txBody>
                    <a:bodyPr/>
                    <a:lstStyle/>
                    <a:p>
                      <a:r>
                        <a:rPr lang="en-US" sz="2300" dirty="0">
                          <a:solidFill>
                            <a:srgbClr val="FFFF00"/>
                          </a:solidFill>
                        </a:rPr>
                        <a:t>s. 86.07(2)(a)</a:t>
                      </a: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c>
                  <a:txBody>
                    <a:bodyPr/>
                    <a:lstStyle/>
                    <a:p>
                      <a:r>
                        <a:rPr lang="en-US" sz="2300" dirty="0">
                          <a:solidFill>
                            <a:srgbClr val="FFFF00"/>
                          </a:solidFill>
                          <a:sym typeface="Wingdings" panose="05000000000000000000" pitchFamily="2" charset="2"/>
                        </a:rPr>
                        <a:t> </a:t>
                      </a:r>
                      <a:r>
                        <a:rPr lang="en-US" sz="2300" dirty="0">
                          <a:solidFill>
                            <a:srgbClr val="FFFF00"/>
                          </a:solidFill>
                        </a:rPr>
                        <a:t>Digging in Highways…(Permits)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c vMerge="1">
                  <a:txBody>
                    <a:bodyPr/>
                    <a:lstStyle/>
                    <a:p>
                      <a:endParaRPr lang="en-US" dirty="0"/>
                    </a:p>
                  </a:txBody>
                  <a:tcPr>
                    <a:solidFill>
                      <a:srgbClr val="00B0F0"/>
                    </a:solidFill>
                  </a:tcPr>
                </a:tc>
                <a:extLst>
                  <a:ext uri="{0D108BD9-81ED-4DB2-BD59-A6C34878D82A}">
                    <a16:rowId xmlns:a16="http://schemas.microsoft.com/office/drawing/2014/main" val="10006"/>
                  </a:ext>
                </a:extLst>
              </a:tr>
              <a:tr h="370840">
                <a:tc>
                  <a:txBody>
                    <a:bodyPr/>
                    <a:lstStyle/>
                    <a:p>
                      <a:r>
                        <a:rPr lang="en-US" sz="2300" dirty="0">
                          <a:solidFill>
                            <a:srgbClr val="FFFF00"/>
                          </a:solidFill>
                        </a:rPr>
                        <a:t>s. 86.073</a:t>
                      </a: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c>
                  <a:txBody>
                    <a:bodyPr/>
                    <a:lstStyle/>
                    <a:p>
                      <a:r>
                        <a:rPr lang="en-US" sz="2300" dirty="0">
                          <a:solidFill>
                            <a:srgbClr val="FFFF00"/>
                          </a:solidFill>
                        </a:rPr>
                        <a:t>Review</a:t>
                      </a:r>
                      <a:r>
                        <a:rPr lang="en-US" sz="2300" baseline="0" dirty="0">
                          <a:solidFill>
                            <a:srgbClr val="FFFF00"/>
                          </a:solidFill>
                        </a:rPr>
                        <a:t> of Denial of permit (Appeals)</a:t>
                      </a:r>
                      <a:endParaRPr lang="en-US" sz="2300" dirty="0">
                        <a:solidFill>
                          <a:srgbClr val="FFFF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c vMerge="1">
                  <a:txBody>
                    <a:bodyPr/>
                    <a:lstStyle/>
                    <a:p>
                      <a:endParaRPr lang="en-US" dirty="0"/>
                    </a:p>
                  </a:txBody>
                  <a:tcPr>
                    <a:solidFill>
                      <a:srgbClr val="00B0F0"/>
                    </a:solidFill>
                  </a:tcPr>
                </a:tc>
                <a:extLst>
                  <a:ext uri="{0D108BD9-81ED-4DB2-BD59-A6C34878D82A}">
                    <a16:rowId xmlns:a16="http://schemas.microsoft.com/office/drawing/2014/main" val="10007"/>
                  </a:ext>
                </a:extLst>
              </a:tr>
              <a:tr h="370840">
                <a:tc>
                  <a:txBody>
                    <a:bodyPr/>
                    <a:lstStyle/>
                    <a:p>
                      <a:r>
                        <a:rPr lang="en-US" sz="2300" dirty="0">
                          <a:solidFill>
                            <a:srgbClr val="FFFF00"/>
                          </a:solidFill>
                        </a:rPr>
                        <a:t>Trans 231</a:t>
                      </a: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c>
                  <a:txBody>
                    <a:bodyPr/>
                    <a:lstStyle/>
                    <a:p>
                      <a:r>
                        <a:rPr lang="en-US" sz="2300" dirty="0">
                          <a:solidFill>
                            <a:srgbClr val="FFFF00"/>
                          </a:solidFill>
                        </a:rPr>
                        <a:t>Permits for Driveways…in State Trunk Highways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c vMerge="1">
                  <a:txBody>
                    <a:bodyPr/>
                    <a:lstStyle/>
                    <a:p>
                      <a:endParaRPr lang="en-US" sz="2000" dirty="0"/>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8"/>
                  </a:ext>
                </a:extLst>
              </a:tr>
              <a:tr h="370840">
                <a:tc>
                  <a:txBody>
                    <a:bodyPr/>
                    <a:lstStyle/>
                    <a:p>
                      <a:r>
                        <a:rPr lang="en-US" sz="2300" dirty="0">
                          <a:solidFill>
                            <a:schemeClr val="tx1">
                              <a:lumMod val="50000"/>
                            </a:schemeClr>
                          </a:solidFill>
                        </a:rPr>
                        <a:t>Ch. 236</a:t>
                      </a: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r>
                        <a:rPr lang="en-US" sz="2300" dirty="0">
                          <a:solidFill>
                            <a:schemeClr val="tx1">
                              <a:lumMod val="50000"/>
                            </a:schemeClr>
                          </a:solidFill>
                        </a:rPr>
                        <a:t>Platting Lands and Recording &amp; Vacating Plats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rowSpan="2">
                  <a:txBody>
                    <a:bodyPr/>
                    <a:lstStyle/>
                    <a:p>
                      <a:pPr>
                        <a:lnSpc>
                          <a:spcPct val="90000"/>
                        </a:lnSpc>
                      </a:pPr>
                      <a:r>
                        <a:rPr lang="en-US" sz="2200" i="1" dirty="0"/>
                        <a:t>Police power – development tools</a:t>
                      </a:r>
                    </a:p>
                  </a:txBody>
                  <a:tcPr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9"/>
                  </a:ext>
                </a:extLst>
              </a:tr>
              <a:tr h="370840">
                <a:tc>
                  <a:txBody>
                    <a:bodyPr/>
                    <a:lstStyle/>
                    <a:p>
                      <a:r>
                        <a:rPr lang="en-US" sz="2300" dirty="0">
                          <a:solidFill>
                            <a:schemeClr val="tx1">
                              <a:lumMod val="50000"/>
                            </a:schemeClr>
                          </a:solidFill>
                        </a:rPr>
                        <a:t>Trans 233</a:t>
                      </a: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r>
                        <a:rPr lang="en-US" sz="2300" dirty="0">
                          <a:solidFill>
                            <a:schemeClr val="tx1">
                              <a:lumMod val="50000"/>
                            </a:schemeClr>
                          </a:solidFill>
                        </a:rPr>
                        <a:t>Land, Subdivision</a:t>
                      </a:r>
                      <a:r>
                        <a:rPr lang="en-US" sz="2300" baseline="0" dirty="0">
                          <a:solidFill>
                            <a:schemeClr val="tx1">
                              <a:lumMod val="50000"/>
                            </a:schemeClr>
                          </a:solidFill>
                        </a:rPr>
                        <a:t> Plats Abutting STHs…</a:t>
                      </a:r>
                      <a:endParaRPr lang="en-US" sz="2300" dirty="0">
                        <a:solidFill>
                          <a:schemeClr val="tx1">
                            <a:lumMod val="50000"/>
                          </a:schemeClr>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vMerge="1">
                  <a:txBody>
                    <a:bodyPr/>
                    <a:lstStyle/>
                    <a:p>
                      <a:endParaRPr lang="en-US" sz="2000" dirty="0"/>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10"/>
                  </a:ext>
                </a:extLst>
              </a:tr>
            </a:tbl>
          </a:graphicData>
        </a:graphic>
      </p:graphicFrame>
      <p:sp>
        <p:nvSpPr>
          <p:cNvPr id="2" name="Footer Placeholder 1"/>
          <p:cNvSpPr>
            <a:spLocks noGrp="1"/>
          </p:cNvSpPr>
          <p:nvPr>
            <p:ph type="ftr" sz="quarter" idx="3"/>
          </p:nvPr>
        </p:nvSpPr>
        <p:spPr/>
        <p:txBody>
          <a:bodyPr/>
          <a:lstStyle/>
          <a:p>
            <a:r>
              <a:rPr lang="en-US" dirty="0"/>
              <a:t>Module 5</a:t>
            </a:r>
          </a:p>
        </p:txBody>
      </p:sp>
      <p:sp>
        <p:nvSpPr>
          <p:cNvPr id="8" name="TextBox 7"/>
          <p:cNvSpPr txBox="1"/>
          <p:nvPr/>
        </p:nvSpPr>
        <p:spPr>
          <a:xfrm>
            <a:off x="11617769" y="5848928"/>
            <a:ext cx="452582" cy="677108"/>
          </a:xfrm>
          <a:prstGeom prst="rect">
            <a:avLst/>
          </a:prstGeom>
          <a:noFill/>
        </p:spPr>
        <p:txBody>
          <a:bodyPr wrap="square" lIns="0" tIns="0" rIns="0" bIns="0" rtlCol="0">
            <a:spAutoFit/>
          </a:bodyPr>
          <a:lstStyle/>
          <a:p>
            <a:pPr algn="r"/>
            <a:r>
              <a:rPr lang="en-US" sz="4400" dirty="0">
                <a:sym typeface="Wingdings" panose="05000000000000000000" pitchFamily="2" charset="2"/>
              </a:rPr>
              <a:t></a:t>
            </a:r>
            <a:endParaRPr lang="en-US" sz="4400" dirty="0"/>
          </a:p>
        </p:txBody>
      </p:sp>
    </p:spTree>
    <p:extLst>
      <p:ext uri="{BB962C8B-B14F-4D97-AF65-F5344CB8AC3E}">
        <p14:creationId xmlns:p14="http://schemas.microsoft.com/office/powerpoint/2010/main" val="87103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1200"/>
              </a:spcBef>
            </a:pPr>
            <a:r>
              <a:rPr lang="en-US" dirty="0"/>
              <a:t>Owner has more highway frontage than the proposed subdivision</a:t>
            </a:r>
          </a:p>
          <a:p>
            <a:pPr>
              <a:spcBef>
                <a:spcPts val="1200"/>
              </a:spcBef>
            </a:pPr>
            <a:r>
              <a:rPr lang="en-US" dirty="0"/>
              <a:t>Potential for future development.  Make the owner think about what s/he wants to do in the future and where the future access points should be.</a:t>
            </a:r>
          </a:p>
          <a:p>
            <a:pPr>
              <a:spcBef>
                <a:spcPts val="1200"/>
              </a:spcBef>
            </a:pPr>
            <a:r>
              <a:rPr lang="en-US" dirty="0"/>
              <a:t>Access covenant is a condition of non-objection to the proposed subdivision</a:t>
            </a:r>
          </a:p>
          <a:p>
            <a:pPr>
              <a:spcBef>
                <a:spcPts val="1200"/>
              </a:spcBef>
            </a:pPr>
            <a:r>
              <a:rPr lang="en-US" dirty="0"/>
              <a:t>Covenant identifies future access at points at locations that meet WisDOT requirements</a:t>
            </a:r>
          </a:p>
        </p:txBody>
      </p:sp>
      <p:sp>
        <p:nvSpPr>
          <p:cNvPr id="3" name="Title 2"/>
          <p:cNvSpPr>
            <a:spLocks noGrp="1"/>
          </p:cNvSpPr>
          <p:nvPr>
            <p:ph type="title"/>
          </p:nvPr>
        </p:nvSpPr>
        <p:spPr/>
        <p:txBody>
          <a:bodyPr/>
          <a:lstStyle/>
          <a:p>
            <a:r>
              <a:rPr lang="en-US" dirty="0"/>
              <a:t>Subdivision Access Covenants</a:t>
            </a:r>
          </a:p>
        </p:txBody>
      </p:sp>
      <p:sp>
        <p:nvSpPr>
          <p:cNvPr id="5" name="TextBox 4"/>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Identifying Access Controls</a:t>
            </a:r>
          </a:p>
        </p:txBody>
      </p:sp>
      <p:sp>
        <p:nvSpPr>
          <p:cNvPr id="6" name="Footer Placeholder 5"/>
          <p:cNvSpPr>
            <a:spLocks noGrp="1"/>
          </p:cNvSpPr>
          <p:nvPr>
            <p:ph type="ftr" sz="quarter" idx="3"/>
          </p:nvPr>
        </p:nvSpPr>
        <p:spPr/>
        <p:txBody>
          <a:bodyPr/>
          <a:lstStyle/>
          <a:p>
            <a:r>
              <a:rPr lang="en-US"/>
              <a:t>Module 5</a:t>
            </a:r>
            <a:endParaRPr lang="en-US" dirty="0"/>
          </a:p>
        </p:txBody>
      </p:sp>
      <p:sp>
        <p:nvSpPr>
          <p:cNvPr id="7" name="Slide Number Placeholder 6"/>
          <p:cNvSpPr>
            <a:spLocks noGrp="1"/>
          </p:cNvSpPr>
          <p:nvPr>
            <p:ph type="sldNum" sz="quarter" idx="10"/>
          </p:nvPr>
        </p:nvSpPr>
        <p:spPr/>
        <p:txBody>
          <a:bodyPr/>
          <a:lstStyle/>
          <a:p>
            <a:pPr>
              <a:defRPr/>
            </a:pPr>
            <a:fld id="{89C35698-ECFA-45D4-B95F-4F52958123EB}" type="slidenum">
              <a:rPr lang="en-US" smtClean="0"/>
              <a:pPr>
                <a:defRPr/>
              </a:pPr>
              <a:t>40</a:t>
            </a:fld>
            <a:endParaRPr lang="en-US" dirty="0"/>
          </a:p>
        </p:txBody>
      </p:sp>
    </p:spTree>
    <p:extLst>
      <p:ext uri="{BB962C8B-B14F-4D97-AF65-F5344CB8AC3E}">
        <p14:creationId xmlns:p14="http://schemas.microsoft.com/office/powerpoint/2010/main" val="1472198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8449" y="1524000"/>
            <a:ext cx="9459951" cy="4238775"/>
          </a:xfrm>
        </p:spPr>
        <p:txBody>
          <a:bodyPr/>
          <a:lstStyle/>
          <a:p>
            <a:r>
              <a:rPr lang="en-US" altLang="en-US" dirty="0">
                <a:solidFill>
                  <a:srgbClr val="213681"/>
                </a:solidFill>
              </a:rPr>
              <a:t>When to use?</a:t>
            </a:r>
          </a:p>
          <a:p>
            <a:pPr lvl="1">
              <a:spcBef>
                <a:spcPts val="900"/>
              </a:spcBef>
            </a:pPr>
            <a:r>
              <a:rPr lang="en-US" altLang="en-US" dirty="0">
                <a:solidFill>
                  <a:srgbClr val="213681"/>
                </a:solidFill>
              </a:rPr>
              <a:t>SAMP Tiers 2a, 2b and 3 </a:t>
            </a:r>
          </a:p>
          <a:p>
            <a:pPr lvl="1">
              <a:spcBef>
                <a:spcPts val="900"/>
              </a:spcBef>
            </a:pPr>
            <a:r>
              <a:rPr lang="en-US" altLang="en-US" dirty="0">
                <a:solidFill>
                  <a:srgbClr val="213681"/>
                </a:solidFill>
              </a:rPr>
              <a:t>Tie in with existing corridor plans</a:t>
            </a:r>
          </a:p>
          <a:p>
            <a:pPr lvl="1">
              <a:spcBef>
                <a:spcPts val="900"/>
              </a:spcBef>
            </a:pPr>
            <a:r>
              <a:rPr lang="en-US" altLang="en-US" dirty="0">
                <a:solidFill>
                  <a:srgbClr val="213681"/>
                </a:solidFill>
              </a:rPr>
              <a:t>Potential land division into many parcels fronting STH</a:t>
            </a:r>
          </a:p>
          <a:p>
            <a:pPr lvl="1">
              <a:spcBef>
                <a:spcPts val="900"/>
              </a:spcBef>
            </a:pPr>
            <a:r>
              <a:rPr lang="en-US" altLang="en-US" dirty="0">
                <a:solidFill>
                  <a:srgbClr val="213681"/>
                </a:solidFill>
              </a:rPr>
              <a:t>Advancing development; potential change of use</a:t>
            </a:r>
          </a:p>
          <a:p>
            <a:pPr lvl="1">
              <a:spcBef>
                <a:spcPts val="900"/>
              </a:spcBef>
            </a:pPr>
            <a:r>
              <a:rPr lang="en-US" altLang="en-US" dirty="0">
                <a:solidFill>
                  <a:srgbClr val="213681"/>
                </a:solidFill>
              </a:rPr>
              <a:t>Preserve functional area of an interchange or intersection</a:t>
            </a:r>
          </a:p>
          <a:p>
            <a:pPr lvl="1">
              <a:spcBef>
                <a:spcPts val="900"/>
              </a:spcBef>
            </a:pPr>
            <a:r>
              <a:rPr lang="en-US" altLang="en-US" dirty="0">
                <a:solidFill>
                  <a:srgbClr val="213681"/>
                </a:solidFill>
              </a:rPr>
              <a:t>Used to clearly define a specific future action or unique restriction that must run with the property title rather than by permit alone</a:t>
            </a:r>
          </a:p>
          <a:p>
            <a:pPr lvl="1">
              <a:spcBef>
                <a:spcPts val="900"/>
              </a:spcBef>
            </a:pPr>
            <a:r>
              <a:rPr lang="en-US" altLang="en-US" dirty="0">
                <a:solidFill>
                  <a:srgbClr val="213681"/>
                </a:solidFill>
              </a:rPr>
              <a:t>Used in anticipation of future changes along a STH corridor</a:t>
            </a:r>
          </a:p>
        </p:txBody>
      </p:sp>
      <p:sp>
        <p:nvSpPr>
          <p:cNvPr id="3" name="Title 2"/>
          <p:cNvSpPr>
            <a:spLocks noGrp="1"/>
          </p:cNvSpPr>
          <p:nvPr>
            <p:ph type="title"/>
          </p:nvPr>
        </p:nvSpPr>
        <p:spPr>
          <a:xfrm>
            <a:off x="598449" y="457200"/>
            <a:ext cx="10972800" cy="990600"/>
          </a:xfrm>
        </p:spPr>
        <p:txBody>
          <a:bodyPr/>
          <a:lstStyle/>
          <a:p>
            <a:r>
              <a:rPr lang="en-US" dirty="0"/>
              <a:t>Access Covenants</a:t>
            </a:r>
          </a:p>
        </p:txBody>
      </p:sp>
      <p:sp>
        <p:nvSpPr>
          <p:cNvPr id="5" name="TextBox 4"/>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Identifying Access Controls</a:t>
            </a:r>
          </a:p>
        </p:txBody>
      </p:sp>
      <p:sp>
        <p:nvSpPr>
          <p:cNvPr id="6" name="Footer Placeholder 5"/>
          <p:cNvSpPr>
            <a:spLocks noGrp="1"/>
          </p:cNvSpPr>
          <p:nvPr>
            <p:ph type="ftr" sz="quarter" idx="3"/>
          </p:nvPr>
        </p:nvSpPr>
        <p:spPr/>
        <p:txBody>
          <a:bodyPr/>
          <a:lstStyle/>
          <a:p>
            <a:r>
              <a:rPr lang="en-US"/>
              <a:t>Module 5</a:t>
            </a:r>
            <a:endParaRPr lang="en-US" dirty="0"/>
          </a:p>
        </p:txBody>
      </p:sp>
      <p:sp>
        <p:nvSpPr>
          <p:cNvPr id="7" name="Slide Number Placeholder 6"/>
          <p:cNvSpPr>
            <a:spLocks noGrp="1"/>
          </p:cNvSpPr>
          <p:nvPr>
            <p:ph type="sldNum" sz="quarter" idx="10"/>
          </p:nvPr>
        </p:nvSpPr>
        <p:spPr/>
        <p:txBody>
          <a:bodyPr/>
          <a:lstStyle/>
          <a:p>
            <a:pPr>
              <a:defRPr/>
            </a:pPr>
            <a:fld id="{89C35698-ECFA-45D4-B95F-4F52958123EB}" type="slidenum">
              <a:rPr lang="en-US" smtClean="0"/>
              <a:pPr>
                <a:defRPr/>
              </a:pPr>
              <a:t>41</a:t>
            </a:fld>
            <a:endParaRPr lang="en-US" dirty="0"/>
          </a:p>
        </p:txBody>
      </p:sp>
    </p:spTree>
    <p:extLst>
      <p:ext uri="{BB962C8B-B14F-4D97-AF65-F5344CB8AC3E}">
        <p14:creationId xmlns:p14="http://schemas.microsoft.com/office/powerpoint/2010/main" val="17603810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11903"/>
            <a:ext cx="5638800" cy="1600201"/>
          </a:xfrm>
        </p:spPr>
        <p:txBody>
          <a:bodyPr/>
          <a:lstStyle/>
          <a:p>
            <a:r>
              <a:rPr lang="en-US" altLang="en-US" sz="2900" dirty="0">
                <a:solidFill>
                  <a:srgbClr val="213681"/>
                </a:solidFill>
              </a:rPr>
              <a:t>When not to use?</a:t>
            </a:r>
          </a:p>
          <a:p>
            <a:pPr lvl="1">
              <a:spcBef>
                <a:spcPts val="600"/>
              </a:spcBef>
            </a:pPr>
            <a:r>
              <a:rPr lang="en-US" altLang="en-US" sz="2500" dirty="0">
                <a:solidFill>
                  <a:srgbClr val="213681"/>
                </a:solidFill>
              </a:rPr>
              <a:t>If existing access controls exist: </a:t>
            </a:r>
            <a:br>
              <a:rPr lang="en-US" altLang="en-US" sz="2500" dirty="0">
                <a:solidFill>
                  <a:srgbClr val="213681"/>
                </a:solidFill>
              </a:rPr>
            </a:br>
            <a:r>
              <a:rPr lang="en-US" altLang="en-US" sz="2500" dirty="0">
                <a:solidFill>
                  <a:srgbClr val="213681"/>
                </a:solidFill>
              </a:rPr>
              <a:t>ss. 84.09, 84.25, 84.29 or 84.295</a:t>
            </a:r>
          </a:p>
          <a:p>
            <a:pPr marL="109537" indent="0">
              <a:buNone/>
            </a:pPr>
            <a:endParaRPr lang="en-US" dirty="0"/>
          </a:p>
        </p:txBody>
      </p:sp>
      <p:sp>
        <p:nvSpPr>
          <p:cNvPr id="3" name="Title 2"/>
          <p:cNvSpPr>
            <a:spLocks noGrp="1"/>
          </p:cNvSpPr>
          <p:nvPr>
            <p:ph type="title"/>
          </p:nvPr>
        </p:nvSpPr>
        <p:spPr>
          <a:xfrm>
            <a:off x="609600" y="329181"/>
            <a:ext cx="10972800" cy="1143000"/>
          </a:xfrm>
        </p:spPr>
        <p:txBody>
          <a:bodyPr/>
          <a:lstStyle/>
          <a:p>
            <a:r>
              <a:rPr lang="en-US" dirty="0"/>
              <a:t>Access Covenants</a:t>
            </a:r>
          </a:p>
        </p:txBody>
      </p:sp>
      <p:sp>
        <p:nvSpPr>
          <p:cNvPr id="5" name="TextBox 4"/>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Identifying Access Controls</a:t>
            </a:r>
          </a:p>
        </p:txBody>
      </p:sp>
      <p:pic>
        <p:nvPicPr>
          <p:cNvPr id="1026" name="Picture 2" descr="Image result for scenic tours state highway 70 wisconsin"/>
          <p:cNvPicPr>
            <a:picLocks noChangeAspect="1" noChangeArrowheads="1"/>
          </p:cNvPicPr>
          <p:nvPr/>
        </p:nvPicPr>
        <p:blipFill rotWithShape="1">
          <a:blip r:embed="rId3">
            <a:extLst>
              <a:ext uri="{28A0092B-C50C-407E-A947-70E740481C1C}">
                <a14:useLocalDpi xmlns:a14="http://schemas.microsoft.com/office/drawing/2010/main" val="0"/>
              </a:ext>
            </a:extLst>
          </a:blip>
          <a:srcRect b="988"/>
          <a:stretch/>
        </p:blipFill>
        <p:spPr bwMode="auto">
          <a:xfrm>
            <a:off x="7543800" y="2865335"/>
            <a:ext cx="3810001" cy="282927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p:cNvSpPr txBox="1">
            <a:spLocks/>
          </p:cNvSpPr>
          <p:nvPr/>
        </p:nvSpPr>
        <p:spPr bwMode="auto">
          <a:xfrm>
            <a:off x="7025810" y="1926086"/>
            <a:ext cx="4556590" cy="9521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1">
              <a:spcBef>
                <a:spcPts val="0"/>
              </a:spcBef>
            </a:pPr>
            <a:r>
              <a:rPr lang="en-US" altLang="en-US" sz="2500" dirty="0">
                <a:solidFill>
                  <a:srgbClr val="213681"/>
                </a:solidFill>
              </a:rPr>
              <a:t>If STH is identified as a</a:t>
            </a:r>
            <a:br>
              <a:rPr lang="en-US" altLang="en-US" sz="2500" dirty="0">
                <a:solidFill>
                  <a:srgbClr val="213681"/>
                </a:solidFill>
              </a:rPr>
            </a:br>
            <a:r>
              <a:rPr lang="en-US" altLang="en-US" sz="2500" dirty="0">
                <a:solidFill>
                  <a:srgbClr val="213681"/>
                </a:solidFill>
              </a:rPr>
              <a:t>SAMP Tier 4 corridor</a:t>
            </a:r>
          </a:p>
          <a:p>
            <a:pPr marL="109537" indent="0">
              <a:buFont typeface="Wingdings 3" pitchFamily="18" charset="2"/>
              <a:buNone/>
            </a:pPr>
            <a:endParaRPr lang="en-US" dirty="0"/>
          </a:p>
        </p:txBody>
      </p:sp>
      <p:pic>
        <p:nvPicPr>
          <p:cNvPr id="1028" name="Picture 4" descr="Image result for wisconsin interstate highways"/>
          <p:cNvPicPr>
            <a:picLocks noChangeAspect="1" noChangeArrowheads="1"/>
          </p:cNvPicPr>
          <p:nvPr/>
        </p:nvPicPr>
        <p:blipFill rotWithShape="1">
          <a:blip r:embed="rId4">
            <a:extLst>
              <a:ext uri="{28A0092B-C50C-407E-A947-70E740481C1C}">
                <a14:useLocalDpi xmlns:a14="http://schemas.microsoft.com/office/drawing/2010/main" val="0"/>
              </a:ext>
            </a:extLst>
          </a:blip>
          <a:srcRect t="18274"/>
          <a:stretch/>
        </p:blipFill>
        <p:spPr bwMode="auto">
          <a:xfrm>
            <a:off x="1232361" y="2865335"/>
            <a:ext cx="4393278" cy="2829271"/>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3"/>
          </p:nvPr>
        </p:nvSpPr>
        <p:spPr/>
        <p:txBody>
          <a:bodyPr/>
          <a:lstStyle/>
          <a:p>
            <a:r>
              <a:rPr lang="en-US"/>
              <a:t>Module 5</a:t>
            </a:r>
            <a:endParaRPr lang="en-US" dirty="0"/>
          </a:p>
        </p:txBody>
      </p:sp>
      <p:sp>
        <p:nvSpPr>
          <p:cNvPr id="8" name="Slide Number Placeholder 7"/>
          <p:cNvSpPr>
            <a:spLocks noGrp="1"/>
          </p:cNvSpPr>
          <p:nvPr>
            <p:ph type="sldNum" sz="quarter" idx="10"/>
          </p:nvPr>
        </p:nvSpPr>
        <p:spPr/>
        <p:txBody>
          <a:bodyPr/>
          <a:lstStyle/>
          <a:p>
            <a:pPr>
              <a:defRPr/>
            </a:pPr>
            <a:fld id="{89C35698-ECFA-45D4-B95F-4F52958123EB}" type="slidenum">
              <a:rPr lang="en-US" smtClean="0"/>
              <a:pPr>
                <a:defRPr/>
              </a:pPr>
              <a:t>42</a:t>
            </a:fld>
            <a:endParaRPr lang="en-US" dirty="0"/>
          </a:p>
        </p:txBody>
      </p:sp>
    </p:spTree>
    <p:extLst>
      <p:ext uri="{BB962C8B-B14F-4D97-AF65-F5344CB8AC3E}">
        <p14:creationId xmlns:p14="http://schemas.microsoft.com/office/powerpoint/2010/main" val="1899553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9087" y="4472800"/>
            <a:ext cx="9980060" cy="937400"/>
          </a:xfrm>
        </p:spPr>
        <p:txBody>
          <a:bodyPr>
            <a:noAutofit/>
          </a:bodyPr>
          <a:lstStyle/>
          <a:p>
            <a:pPr marL="0" indent="0">
              <a:buNone/>
            </a:pPr>
            <a:r>
              <a:rPr lang="en-US" sz="2500" dirty="0"/>
              <a:t>It’s now year 6, the owner of lot #4 requests direct access to the STH</a:t>
            </a:r>
          </a:p>
          <a:p>
            <a:r>
              <a:rPr lang="en-US" sz="2500" dirty="0"/>
              <a:t>Do you approve the request?</a:t>
            </a:r>
          </a:p>
        </p:txBody>
      </p:sp>
      <p:sp>
        <p:nvSpPr>
          <p:cNvPr id="2" name="Title 1"/>
          <p:cNvSpPr>
            <a:spLocks noGrp="1"/>
          </p:cNvSpPr>
          <p:nvPr>
            <p:ph type="title"/>
          </p:nvPr>
        </p:nvSpPr>
        <p:spPr>
          <a:xfrm>
            <a:off x="264513" y="2416569"/>
            <a:ext cx="1752600" cy="1752600"/>
          </a:xfrm>
        </p:spPr>
        <p:txBody>
          <a:bodyPr>
            <a:normAutofit/>
          </a:bodyPr>
          <a:lstStyle/>
          <a:p>
            <a:r>
              <a:rPr lang="en-US" dirty="0"/>
              <a:t>Case Study</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7400" y="346761"/>
            <a:ext cx="9791747" cy="3822408"/>
          </a:xfrm>
          <a:prstGeom prst="rect">
            <a:avLst/>
          </a:prstGeom>
        </p:spPr>
      </p:pic>
      <p:sp>
        <p:nvSpPr>
          <p:cNvPr id="6" name="TextBox 5"/>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Identifying Access Controls</a:t>
            </a:r>
          </a:p>
        </p:txBody>
      </p:sp>
      <p:sp>
        <p:nvSpPr>
          <p:cNvPr id="7" name="Content Placeholder 2"/>
          <p:cNvSpPr txBox="1">
            <a:spLocks/>
          </p:cNvSpPr>
          <p:nvPr/>
        </p:nvSpPr>
        <p:spPr bwMode="auto">
          <a:xfrm>
            <a:off x="7239000" y="4900935"/>
            <a:ext cx="4572000" cy="5092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500" dirty="0"/>
              <a:t>What should you consider?</a:t>
            </a:r>
          </a:p>
        </p:txBody>
      </p:sp>
      <p:sp>
        <p:nvSpPr>
          <p:cNvPr id="8" name="Footer Placeholder 7"/>
          <p:cNvSpPr>
            <a:spLocks noGrp="1"/>
          </p:cNvSpPr>
          <p:nvPr>
            <p:ph type="ftr" sz="quarter" idx="3"/>
          </p:nvPr>
        </p:nvSpPr>
        <p:spPr/>
        <p:txBody>
          <a:bodyPr/>
          <a:lstStyle/>
          <a:p>
            <a:r>
              <a:rPr lang="en-US"/>
              <a:t>Module 5</a:t>
            </a:r>
            <a:endParaRPr lang="en-US" dirty="0"/>
          </a:p>
        </p:txBody>
      </p:sp>
      <p:sp>
        <p:nvSpPr>
          <p:cNvPr id="9" name="Slide Number Placeholder 8"/>
          <p:cNvSpPr>
            <a:spLocks noGrp="1"/>
          </p:cNvSpPr>
          <p:nvPr>
            <p:ph type="sldNum" sz="quarter" idx="10"/>
          </p:nvPr>
        </p:nvSpPr>
        <p:spPr/>
        <p:txBody>
          <a:bodyPr/>
          <a:lstStyle/>
          <a:p>
            <a:pPr>
              <a:defRPr/>
            </a:pPr>
            <a:fld id="{89C35698-ECFA-45D4-B95F-4F52958123EB}" type="slidenum">
              <a:rPr lang="en-US" smtClean="0"/>
              <a:pPr>
                <a:defRPr/>
              </a:pPr>
              <a:t>43</a:t>
            </a:fld>
            <a:endParaRPr lang="en-US" dirty="0"/>
          </a:p>
        </p:txBody>
      </p:sp>
    </p:spTree>
    <p:extLst>
      <p:ext uri="{BB962C8B-B14F-4D97-AF65-F5344CB8AC3E}">
        <p14:creationId xmlns:p14="http://schemas.microsoft.com/office/powerpoint/2010/main" val="22664895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9863" y="1600200"/>
            <a:ext cx="10972800" cy="3581400"/>
          </a:xfrm>
        </p:spPr>
        <p:txBody>
          <a:bodyPr>
            <a:normAutofit/>
          </a:bodyPr>
          <a:lstStyle/>
          <a:p>
            <a:r>
              <a:rPr lang="en-US" sz="2900" dirty="0"/>
              <a:t>Know how to distinguish eminent domain from police power</a:t>
            </a:r>
            <a:br>
              <a:rPr lang="en-US" sz="2900" dirty="0"/>
            </a:br>
            <a:endParaRPr lang="en-US" sz="2900" dirty="0"/>
          </a:p>
          <a:p>
            <a:pPr>
              <a:spcBef>
                <a:spcPts val="600"/>
              </a:spcBef>
            </a:pPr>
            <a:r>
              <a:rPr lang="en-US" sz="2900" dirty="0"/>
              <a:t>Don't pay for what WisDOT already owns</a:t>
            </a:r>
            <a:br>
              <a:rPr lang="en-US" sz="2900" dirty="0"/>
            </a:br>
            <a:endParaRPr lang="en-US" sz="2900" dirty="0"/>
          </a:p>
          <a:p>
            <a:pPr>
              <a:spcBef>
                <a:spcPts val="600"/>
              </a:spcBef>
            </a:pPr>
            <a:r>
              <a:rPr lang="en-US" sz="2900" dirty="0"/>
              <a:t>Communication is important – emphasize the benefits to safety and traffic flow with owners:  Say, “We are improving the road” rather than, “We are reducing your access.”</a:t>
            </a:r>
          </a:p>
          <a:p>
            <a:pPr marL="623887" indent="-514350">
              <a:buFont typeface="+mj-lt"/>
              <a:buAutoNum type="arabicPeriod"/>
            </a:pPr>
            <a:endParaRPr lang="en-US" dirty="0"/>
          </a:p>
        </p:txBody>
      </p:sp>
      <p:sp>
        <p:nvSpPr>
          <p:cNvPr id="3" name="Title 2"/>
          <p:cNvSpPr>
            <a:spLocks noGrp="1"/>
          </p:cNvSpPr>
          <p:nvPr>
            <p:ph type="title"/>
          </p:nvPr>
        </p:nvSpPr>
        <p:spPr>
          <a:xfrm>
            <a:off x="609600" y="397186"/>
            <a:ext cx="10972800" cy="912511"/>
          </a:xfrm>
        </p:spPr>
        <p:txBody>
          <a:bodyPr>
            <a:normAutofit/>
          </a:bodyPr>
          <a:lstStyle/>
          <a:p>
            <a:r>
              <a:rPr lang="en-US" dirty="0"/>
              <a:t>Identifying Access Controls Takeaways:</a:t>
            </a:r>
          </a:p>
        </p:txBody>
      </p:sp>
      <p:sp>
        <p:nvSpPr>
          <p:cNvPr id="7" name="TextBox 6"/>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Identifying Access Controls</a:t>
            </a:r>
          </a:p>
        </p:txBody>
      </p:sp>
      <p:sp>
        <p:nvSpPr>
          <p:cNvPr id="5" name="Footer Placeholder 4"/>
          <p:cNvSpPr>
            <a:spLocks noGrp="1"/>
          </p:cNvSpPr>
          <p:nvPr>
            <p:ph type="ftr" sz="quarter" idx="3"/>
          </p:nvPr>
        </p:nvSpPr>
        <p:spPr/>
        <p:txBody>
          <a:bodyPr/>
          <a:lstStyle/>
          <a:p>
            <a:r>
              <a:rPr lang="en-US"/>
              <a:t>Module 5</a:t>
            </a:r>
            <a:endParaRPr lang="en-US" dirty="0"/>
          </a:p>
        </p:txBody>
      </p:sp>
      <p:sp>
        <p:nvSpPr>
          <p:cNvPr id="6" name="Slide Number Placeholder 5"/>
          <p:cNvSpPr>
            <a:spLocks noGrp="1"/>
          </p:cNvSpPr>
          <p:nvPr>
            <p:ph type="sldNum" sz="quarter" idx="10"/>
          </p:nvPr>
        </p:nvSpPr>
        <p:spPr/>
        <p:txBody>
          <a:bodyPr/>
          <a:lstStyle/>
          <a:p>
            <a:pPr>
              <a:defRPr/>
            </a:pPr>
            <a:fld id="{89C35698-ECFA-45D4-B95F-4F52958123EB}" type="slidenum">
              <a:rPr lang="en-US" smtClean="0"/>
              <a:pPr>
                <a:defRPr/>
              </a:pPr>
              <a:t>44</a:t>
            </a:fld>
            <a:endParaRPr lang="en-US" dirty="0"/>
          </a:p>
        </p:txBody>
      </p:sp>
    </p:spTree>
    <p:extLst>
      <p:ext uri="{BB962C8B-B14F-4D97-AF65-F5344CB8AC3E}">
        <p14:creationId xmlns:p14="http://schemas.microsoft.com/office/powerpoint/2010/main" val="34530956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6145" y="1330956"/>
            <a:ext cx="10976517" cy="4307844"/>
          </a:xfrm>
        </p:spPr>
        <p:txBody>
          <a:bodyPr>
            <a:normAutofit/>
          </a:bodyPr>
          <a:lstStyle/>
          <a:p>
            <a:pPr>
              <a:spcBef>
                <a:spcPts val="1200"/>
              </a:spcBef>
            </a:pPr>
            <a:r>
              <a:rPr lang="en-US" sz="2900" dirty="0"/>
              <a:t>Negotiators – don't offer compensation for police power controls</a:t>
            </a:r>
          </a:p>
          <a:p>
            <a:pPr>
              <a:spcBef>
                <a:spcPts val="2400"/>
              </a:spcBef>
            </a:pPr>
            <a:r>
              <a:rPr lang="en-US" sz="2900" dirty="0"/>
              <a:t>Appraisers – don't calculate value of access when its regulated by police power (i.e., don't pay for land being acquired and then more money for changes to access due to a change in road design or Wisconsin law)</a:t>
            </a:r>
          </a:p>
          <a:p>
            <a:pPr>
              <a:spcBef>
                <a:spcPts val="2400"/>
              </a:spcBef>
            </a:pPr>
            <a:r>
              <a:rPr lang="en-US" sz="2900" dirty="0"/>
              <a:t>Contact access management staff when excess land sales, jurisdictional transfers, and other transactions involve access issues</a:t>
            </a:r>
            <a:endParaRPr lang="en-US" dirty="0"/>
          </a:p>
          <a:p>
            <a:pPr marL="623887" indent="-514350">
              <a:buFont typeface="+mj-lt"/>
              <a:buAutoNum type="arabicPeriod"/>
            </a:pPr>
            <a:endParaRPr lang="en-US" dirty="0"/>
          </a:p>
        </p:txBody>
      </p:sp>
      <p:sp>
        <p:nvSpPr>
          <p:cNvPr id="3" name="Title 2"/>
          <p:cNvSpPr>
            <a:spLocks noGrp="1"/>
          </p:cNvSpPr>
          <p:nvPr>
            <p:ph type="title"/>
          </p:nvPr>
        </p:nvSpPr>
        <p:spPr>
          <a:xfrm>
            <a:off x="579863" y="382889"/>
            <a:ext cx="10972800" cy="912511"/>
          </a:xfrm>
        </p:spPr>
        <p:txBody>
          <a:bodyPr>
            <a:normAutofit/>
          </a:bodyPr>
          <a:lstStyle/>
          <a:p>
            <a:r>
              <a:rPr lang="en-US" dirty="0"/>
              <a:t>Identifying Access Controls Takeaways:</a:t>
            </a:r>
          </a:p>
        </p:txBody>
      </p:sp>
      <p:sp>
        <p:nvSpPr>
          <p:cNvPr id="7" name="TextBox 6"/>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Identifying Access Controls</a:t>
            </a:r>
          </a:p>
        </p:txBody>
      </p:sp>
      <p:sp>
        <p:nvSpPr>
          <p:cNvPr id="5" name="Footer Placeholder 4"/>
          <p:cNvSpPr>
            <a:spLocks noGrp="1"/>
          </p:cNvSpPr>
          <p:nvPr>
            <p:ph type="ftr" sz="quarter" idx="3"/>
          </p:nvPr>
        </p:nvSpPr>
        <p:spPr/>
        <p:txBody>
          <a:bodyPr/>
          <a:lstStyle/>
          <a:p>
            <a:r>
              <a:rPr lang="en-US"/>
              <a:t>Module 5</a:t>
            </a:r>
            <a:endParaRPr lang="en-US" dirty="0"/>
          </a:p>
        </p:txBody>
      </p:sp>
      <p:sp>
        <p:nvSpPr>
          <p:cNvPr id="6" name="Slide Number Placeholder 5"/>
          <p:cNvSpPr>
            <a:spLocks noGrp="1"/>
          </p:cNvSpPr>
          <p:nvPr>
            <p:ph type="sldNum" sz="quarter" idx="10"/>
          </p:nvPr>
        </p:nvSpPr>
        <p:spPr/>
        <p:txBody>
          <a:bodyPr/>
          <a:lstStyle/>
          <a:p>
            <a:pPr>
              <a:defRPr/>
            </a:pPr>
            <a:fld id="{89C35698-ECFA-45D4-B95F-4F52958123EB}" type="slidenum">
              <a:rPr lang="en-US" smtClean="0"/>
              <a:pPr>
                <a:defRPr/>
              </a:pPr>
              <a:t>45</a:t>
            </a:fld>
            <a:endParaRPr lang="en-US" dirty="0"/>
          </a:p>
        </p:txBody>
      </p:sp>
    </p:spTree>
    <p:extLst>
      <p:ext uri="{BB962C8B-B14F-4D97-AF65-F5344CB8AC3E}">
        <p14:creationId xmlns:p14="http://schemas.microsoft.com/office/powerpoint/2010/main" val="9312206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43929"/>
            <a:ext cx="6700642" cy="4054231"/>
          </a:xfrm>
        </p:spPr>
        <p:txBody>
          <a:bodyPr>
            <a:normAutofit fontScale="70000" lnSpcReduction="20000"/>
          </a:bodyPr>
          <a:lstStyle/>
          <a:p>
            <a:pPr marL="109537" indent="0">
              <a:lnSpc>
                <a:spcPct val="110000"/>
              </a:lnSpc>
              <a:buNone/>
            </a:pPr>
            <a:r>
              <a:rPr lang="en-US" sz="3300" i="1" dirty="0">
                <a:latin typeface="Segoe UI" panose="020B0502040204020203" pitchFamily="34" charset="0"/>
                <a:ea typeface="Segoe UI" panose="020B0502040204020203" pitchFamily="34" charset="0"/>
                <a:cs typeface="Segoe UI" panose="020B0502040204020203" pitchFamily="34" charset="0"/>
              </a:rPr>
              <a:t>Special thanks to the WisDOT Access Management Team members who contributed their time, input, and experiences to develop this training program:</a:t>
            </a:r>
          </a:p>
          <a:p>
            <a:pPr marL="109537" indent="0">
              <a:buNone/>
            </a:pPr>
            <a:endParaRPr lang="en-US" sz="2300" dirty="0"/>
          </a:p>
          <a:p>
            <a:pPr lvl="0">
              <a:lnSpc>
                <a:spcPct val="110000"/>
              </a:lnSpc>
            </a:pPr>
            <a:r>
              <a:rPr lang="en-US" sz="2900" dirty="0"/>
              <a:t>Mike Roach – Statewide Access Engineer</a:t>
            </a:r>
          </a:p>
          <a:p>
            <a:pPr lvl="0">
              <a:lnSpc>
                <a:spcPct val="110000"/>
              </a:lnSpc>
            </a:pPr>
            <a:r>
              <a:rPr lang="en-US" sz="2900" dirty="0"/>
              <a:t>Sue Voight – SE Region Access Coordinator</a:t>
            </a:r>
          </a:p>
          <a:p>
            <a:pPr lvl="0">
              <a:lnSpc>
                <a:spcPct val="110000"/>
              </a:lnSpc>
            </a:pPr>
            <a:r>
              <a:rPr lang="en-US" sz="2900" dirty="0"/>
              <a:t>Dave Nielsen –  NE Region Access Engineer</a:t>
            </a:r>
          </a:p>
          <a:p>
            <a:pPr lvl="0">
              <a:lnSpc>
                <a:spcPct val="110000"/>
              </a:lnSpc>
            </a:pPr>
            <a:r>
              <a:rPr lang="en-US" sz="2900" dirty="0"/>
              <a:t>Tom Beekman – NW Region Planning Chief</a:t>
            </a:r>
          </a:p>
          <a:p>
            <a:pPr lvl="0">
              <a:lnSpc>
                <a:spcPct val="110000"/>
              </a:lnSpc>
            </a:pPr>
            <a:r>
              <a:rPr lang="en-US" sz="2900" dirty="0"/>
              <a:t>Ernie Peterson – Statewide Access Engineer </a:t>
            </a:r>
            <a:r>
              <a:rPr lang="en-US" sz="2000" dirty="0"/>
              <a:t>(Retired)</a:t>
            </a:r>
          </a:p>
          <a:p>
            <a:pPr lvl="0">
              <a:lnSpc>
                <a:spcPct val="110000"/>
              </a:lnSpc>
            </a:pPr>
            <a:r>
              <a:rPr lang="en-US" sz="2900" dirty="0"/>
              <a:t>Bob Fasick – State ROW Permits Engineer</a:t>
            </a:r>
          </a:p>
          <a:p>
            <a:pPr lvl="0">
              <a:lnSpc>
                <a:spcPct val="110000"/>
              </a:lnSpc>
            </a:pPr>
            <a:r>
              <a:rPr lang="en-US" sz="2900" dirty="0"/>
              <a:t>John Sobotik – Assistant General Counsel</a:t>
            </a:r>
          </a:p>
          <a:p>
            <a:pPr lvl="0">
              <a:lnSpc>
                <a:spcPct val="110000"/>
              </a:lnSpc>
            </a:pPr>
            <a:r>
              <a:rPr lang="en-US" sz="2900" dirty="0"/>
              <a:t>Kathy Batha – Assistant General Counsel</a:t>
            </a:r>
          </a:p>
          <a:p>
            <a:pPr marL="109537" indent="0">
              <a:buNone/>
            </a:pPr>
            <a:endParaRPr lang="en-US" dirty="0"/>
          </a:p>
          <a:p>
            <a:endParaRPr lang="en-US" dirty="0"/>
          </a:p>
        </p:txBody>
      </p:sp>
      <p:sp>
        <p:nvSpPr>
          <p:cNvPr id="3" name="Title 2"/>
          <p:cNvSpPr>
            <a:spLocks noGrp="1"/>
          </p:cNvSpPr>
          <p:nvPr>
            <p:ph type="title"/>
          </p:nvPr>
        </p:nvSpPr>
        <p:spPr>
          <a:xfrm>
            <a:off x="609600" y="352988"/>
            <a:ext cx="10972800" cy="1143000"/>
          </a:xfrm>
        </p:spPr>
        <p:txBody>
          <a:bodyPr/>
          <a:lstStyle/>
          <a:p>
            <a:r>
              <a:rPr lang="en-US" dirty="0"/>
              <a:t>Acknowledgments </a:t>
            </a:r>
          </a:p>
        </p:txBody>
      </p:sp>
      <p:sp>
        <p:nvSpPr>
          <p:cNvPr id="6" name="Content Placeholder 1"/>
          <p:cNvSpPr txBox="1">
            <a:spLocks/>
          </p:cNvSpPr>
          <p:nvPr/>
        </p:nvSpPr>
        <p:spPr bwMode="auto">
          <a:xfrm>
            <a:off x="7705343" y="2352227"/>
            <a:ext cx="4313094" cy="37404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Clr>
                <a:srgbClr val="EE0000"/>
              </a:buClr>
              <a:buFont typeface="Wingdings 3" pitchFamily="18" charset="2"/>
              <a:buNone/>
            </a:pPr>
            <a:r>
              <a:rPr lang="en-US" sz="2400" b="1" dirty="0">
                <a:solidFill>
                  <a:srgbClr val="253D92"/>
                </a:solidFill>
              </a:rPr>
              <a:t>Consultants:</a:t>
            </a:r>
            <a:endParaRPr lang="en-US" dirty="0">
              <a:solidFill>
                <a:srgbClr val="253D92"/>
              </a:solidFill>
            </a:endParaRPr>
          </a:p>
          <a:p>
            <a:pPr marL="147638" indent="-147638">
              <a:buClr>
                <a:srgbClr val="EE0000"/>
              </a:buClr>
            </a:pPr>
            <a:r>
              <a:rPr lang="en-US" sz="1900" dirty="0">
                <a:solidFill>
                  <a:srgbClr val="253D92"/>
                </a:solidFill>
              </a:rPr>
              <a:t>Brad Strader, MKSK, TRB Access Management Committee member</a:t>
            </a:r>
          </a:p>
          <a:p>
            <a:pPr marL="147638" indent="-147638">
              <a:buClr>
                <a:srgbClr val="EE0000"/>
              </a:buClr>
            </a:pPr>
            <a:r>
              <a:rPr lang="en-US" sz="1900" dirty="0">
                <a:solidFill>
                  <a:srgbClr val="253D92"/>
                </a:solidFill>
              </a:rPr>
              <a:t>Charles (Chuck) Wade, </a:t>
            </a:r>
            <a:r>
              <a:rPr lang="en-US" sz="1900" dirty="0" err="1">
                <a:solidFill>
                  <a:srgbClr val="253D92"/>
                </a:solidFill>
              </a:rPr>
              <a:t>TranSmart</a:t>
            </a:r>
            <a:r>
              <a:rPr lang="en-US" sz="1900" dirty="0">
                <a:solidFill>
                  <a:srgbClr val="253D92"/>
                </a:solidFill>
              </a:rPr>
              <a:t>, consultant for </a:t>
            </a:r>
            <a:r>
              <a:rPr lang="en-US" sz="1900" dirty="0" err="1">
                <a:solidFill>
                  <a:srgbClr val="253D92"/>
                </a:solidFill>
              </a:rPr>
              <a:t>WisDOT</a:t>
            </a:r>
            <a:r>
              <a:rPr lang="en-US" sz="1900" dirty="0">
                <a:solidFill>
                  <a:srgbClr val="253D92"/>
                </a:solidFill>
              </a:rPr>
              <a:t> 2005 Access Management Training program</a:t>
            </a:r>
          </a:p>
          <a:p>
            <a:pPr marL="147638" indent="-147638">
              <a:buClr>
                <a:srgbClr val="EE0000"/>
              </a:buClr>
            </a:pPr>
            <a:r>
              <a:rPr lang="en-US" sz="1900" dirty="0">
                <a:solidFill>
                  <a:srgbClr val="253D92"/>
                </a:solidFill>
              </a:rPr>
              <a:t>Bill Eisele, TTI and TRB Access Management Committee past member</a:t>
            </a:r>
          </a:p>
          <a:p>
            <a:pPr marL="147638" indent="-147638">
              <a:buClr>
                <a:srgbClr val="EE0000"/>
              </a:buClr>
            </a:pPr>
            <a:r>
              <a:rPr lang="en-US" sz="1900" dirty="0">
                <a:solidFill>
                  <a:srgbClr val="253D92"/>
                </a:solidFill>
              </a:rPr>
              <a:t>Karen Dixon, TTI and TRB Access Management Manual co-author</a:t>
            </a:r>
          </a:p>
          <a:p>
            <a:pPr marL="147638" indent="-147638">
              <a:buClr>
                <a:srgbClr val="EE0000"/>
              </a:buClr>
            </a:pPr>
            <a:r>
              <a:rPr lang="en-US" sz="1900" dirty="0">
                <a:solidFill>
                  <a:srgbClr val="253D92"/>
                </a:solidFill>
              </a:rPr>
              <a:t>Josh Penn, LSL Planning, a </a:t>
            </a:r>
            <a:r>
              <a:rPr lang="en-US" sz="1900" dirty="0" err="1">
                <a:solidFill>
                  <a:srgbClr val="253D92"/>
                </a:solidFill>
              </a:rPr>
              <a:t>SAFEbuilt</a:t>
            </a:r>
            <a:r>
              <a:rPr lang="en-US" sz="1900" dirty="0">
                <a:solidFill>
                  <a:srgbClr val="253D92"/>
                </a:solidFill>
              </a:rPr>
              <a:t> Company</a:t>
            </a:r>
          </a:p>
          <a:p>
            <a:pPr>
              <a:buClr>
                <a:srgbClr val="EE0000"/>
              </a:buClr>
            </a:pPr>
            <a:endParaRPr lang="en-US" dirty="0">
              <a:solidFill>
                <a:srgbClr val="253D92"/>
              </a:solidFill>
            </a:endParaRPr>
          </a:p>
          <a:p>
            <a:pPr>
              <a:buClr>
                <a:srgbClr val="EE0000"/>
              </a:buClr>
            </a:pPr>
            <a:endParaRPr lang="en-US" dirty="0">
              <a:solidFill>
                <a:srgbClr val="253D9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9724" y="195899"/>
            <a:ext cx="2872551" cy="2156328"/>
          </a:xfrm>
          <a:prstGeom prst="rect">
            <a:avLst/>
          </a:prstGeom>
          <a:blipFill>
            <a:blip r:embed="rId4">
              <a:alphaModFix amt="50000"/>
            </a:blip>
            <a:stretch>
              <a:fillRect/>
            </a:stretch>
          </a:blipFill>
          <a:effectLst/>
        </p:spPr>
      </p:pic>
      <p:sp>
        <p:nvSpPr>
          <p:cNvPr id="5" name="Footer Placeholder 4"/>
          <p:cNvSpPr>
            <a:spLocks noGrp="1"/>
          </p:cNvSpPr>
          <p:nvPr>
            <p:ph type="ftr" sz="quarter" idx="3"/>
          </p:nvPr>
        </p:nvSpPr>
        <p:spPr/>
        <p:txBody>
          <a:bodyPr/>
          <a:lstStyle/>
          <a:p>
            <a:r>
              <a:rPr lang="en-US"/>
              <a:t>Module 5</a:t>
            </a:r>
            <a:endParaRPr lang="en-US" dirty="0"/>
          </a:p>
        </p:txBody>
      </p:sp>
      <p:sp>
        <p:nvSpPr>
          <p:cNvPr id="8" name="Slide Number Placeholder 7"/>
          <p:cNvSpPr>
            <a:spLocks noGrp="1"/>
          </p:cNvSpPr>
          <p:nvPr>
            <p:ph type="sldNum" sz="quarter" idx="10"/>
          </p:nvPr>
        </p:nvSpPr>
        <p:spPr/>
        <p:txBody>
          <a:bodyPr/>
          <a:lstStyle/>
          <a:p>
            <a:pPr>
              <a:defRPr/>
            </a:pPr>
            <a:fld id="{89C35698-ECFA-45D4-B95F-4F52958123EB}" type="slidenum">
              <a:rPr lang="en-US" smtClean="0"/>
              <a:pPr>
                <a:defRPr/>
              </a:pPr>
              <a:t>46</a:t>
            </a:fld>
            <a:endParaRPr lang="en-US" dirty="0"/>
          </a:p>
        </p:txBody>
      </p:sp>
    </p:spTree>
    <p:extLst>
      <p:ext uri="{BB962C8B-B14F-4D97-AF65-F5344CB8AC3E}">
        <p14:creationId xmlns:p14="http://schemas.microsoft.com/office/powerpoint/2010/main" val="37792665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8454" y="2634049"/>
            <a:ext cx="10972800" cy="1143000"/>
          </a:xfrm>
        </p:spPr>
        <p:txBody>
          <a:bodyPr>
            <a:normAutofit/>
          </a:bodyPr>
          <a:lstStyle/>
          <a:p>
            <a:pPr algn="ctr"/>
            <a:r>
              <a:rPr lang="en-US" dirty="0"/>
              <a:t>Discussion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6187" y="3777049"/>
            <a:ext cx="3167104" cy="2377440"/>
          </a:xfrm>
          <a:prstGeom prst="rect">
            <a:avLst/>
          </a:prstGeom>
          <a:blipFill>
            <a:blip r:embed="rId3">
              <a:alphaModFix amt="50000"/>
            </a:blip>
            <a:stretch>
              <a:fillRect/>
            </a:stretch>
          </a:blipFill>
          <a:effectLst/>
        </p:spPr>
      </p:pic>
      <p:sp>
        <p:nvSpPr>
          <p:cNvPr id="3" name="Footer Placeholder 2"/>
          <p:cNvSpPr>
            <a:spLocks noGrp="1"/>
          </p:cNvSpPr>
          <p:nvPr>
            <p:ph type="ftr" sz="quarter" idx="3"/>
          </p:nvPr>
        </p:nvSpPr>
        <p:spPr/>
        <p:txBody>
          <a:bodyPr/>
          <a:lstStyle/>
          <a:p>
            <a:r>
              <a:rPr lang="en-US"/>
              <a:t>Module 5</a:t>
            </a:r>
            <a:endParaRPr lang="en-US" dirty="0"/>
          </a:p>
        </p:txBody>
      </p:sp>
      <p:sp>
        <p:nvSpPr>
          <p:cNvPr id="5" name="Slide Number Placeholder 4"/>
          <p:cNvSpPr>
            <a:spLocks noGrp="1"/>
          </p:cNvSpPr>
          <p:nvPr>
            <p:ph type="sldNum" sz="quarter" idx="10"/>
          </p:nvPr>
        </p:nvSpPr>
        <p:spPr/>
        <p:txBody>
          <a:bodyPr/>
          <a:lstStyle/>
          <a:p>
            <a:pPr>
              <a:defRPr/>
            </a:pPr>
            <a:fld id="{89C35698-ECFA-45D4-B95F-4F52958123EB}" type="slidenum">
              <a:rPr lang="en-US" smtClean="0"/>
              <a:pPr>
                <a:defRPr/>
              </a:pPr>
              <a:t>47</a:t>
            </a:fld>
            <a:endParaRPr lang="en-US" dirty="0"/>
          </a:p>
        </p:txBody>
      </p:sp>
    </p:spTree>
    <p:extLst>
      <p:ext uri="{BB962C8B-B14F-4D97-AF65-F5344CB8AC3E}">
        <p14:creationId xmlns:p14="http://schemas.microsoft.com/office/powerpoint/2010/main" val="162275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0"/>
          </p:nvPr>
        </p:nvSpPr>
        <p:spPr/>
        <p:txBody>
          <a:bodyPr/>
          <a:lstStyle/>
          <a:p>
            <a:pPr algn="r"/>
            <a:fld id="{C285075F-4D0D-0F40-B6CF-EC6AC229A79E}" type="slidenum">
              <a:rPr lang="en-US" smtClean="0"/>
              <a:pPr algn="r"/>
              <a:t>5</a:t>
            </a:fld>
            <a:endParaRPr lang="en-US" dirty="0"/>
          </a:p>
        </p:txBody>
      </p:sp>
      <p:sp>
        <p:nvSpPr>
          <p:cNvPr id="6" name="Title 5"/>
          <p:cNvSpPr>
            <a:spLocks noGrp="1"/>
          </p:cNvSpPr>
          <p:nvPr>
            <p:ph type="title"/>
          </p:nvPr>
        </p:nvSpPr>
        <p:spPr>
          <a:xfrm>
            <a:off x="723902" y="871682"/>
            <a:ext cx="10617199" cy="571500"/>
          </a:xfrm>
        </p:spPr>
        <p:txBody>
          <a:bodyPr>
            <a:normAutofit fontScale="90000"/>
          </a:bodyPr>
          <a:lstStyle/>
          <a:p>
            <a:pPr algn="ctr"/>
            <a:r>
              <a:rPr lang="en-US" sz="3700" dirty="0"/>
              <a:t>Other Access Management Authority</a:t>
            </a:r>
          </a:p>
        </p:txBody>
      </p:sp>
      <p:sp>
        <p:nvSpPr>
          <p:cNvPr id="2" name="Footer Placeholder 1"/>
          <p:cNvSpPr>
            <a:spLocks noGrp="1"/>
          </p:cNvSpPr>
          <p:nvPr>
            <p:ph type="ftr" sz="quarter" idx="3"/>
          </p:nvPr>
        </p:nvSpPr>
        <p:spPr/>
        <p:txBody>
          <a:bodyPr/>
          <a:lstStyle/>
          <a:p>
            <a:r>
              <a:rPr lang="en-US" dirty="0"/>
              <a:t>Module 5</a:t>
            </a:r>
          </a:p>
        </p:txBody>
      </p:sp>
      <p:graphicFrame>
        <p:nvGraphicFramePr>
          <p:cNvPr id="7" name="Table 6"/>
          <p:cNvGraphicFramePr>
            <a:graphicFrameLocks noGrp="1"/>
          </p:cNvGraphicFramePr>
          <p:nvPr>
            <p:extLst>
              <p:ext uri="{D42A27DB-BD31-4B8C-83A1-F6EECF244321}">
                <p14:modId xmlns:p14="http://schemas.microsoft.com/office/powerpoint/2010/main" val="2900596749"/>
              </p:ext>
            </p:extLst>
          </p:nvPr>
        </p:nvGraphicFramePr>
        <p:xfrm>
          <a:off x="723901" y="1771964"/>
          <a:ext cx="10617199" cy="3550920"/>
        </p:xfrm>
        <a:graphic>
          <a:graphicData uri="http://schemas.openxmlformats.org/drawingml/2006/table">
            <a:tbl>
              <a:tblPr firstRow="1" bandRow="1">
                <a:tableStyleId>{073A0DAA-6AF3-43AB-8588-CEC1D06C72B9}</a:tableStyleId>
              </a:tblPr>
              <a:tblGrid>
                <a:gridCol w="2596347">
                  <a:extLst>
                    <a:ext uri="{9D8B030D-6E8A-4147-A177-3AD203B41FA5}">
                      <a16:colId xmlns:a16="http://schemas.microsoft.com/office/drawing/2014/main" val="20000"/>
                    </a:ext>
                  </a:extLst>
                </a:gridCol>
                <a:gridCol w="5175681">
                  <a:extLst>
                    <a:ext uri="{9D8B030D-6E8A-4147-A177-3AD203B41FA5}">
                      <a16:colId xmlns:a16="http://schemas.microsoft.com/office/drawing/2014/main" val="20001"/>
                    </a:ext>
                  </a:extLst>
                </a:gridCol>
                <a:gridCol w="2845171">
                  <a:extLst>
                    <a:ext uri="{9D8B030D-6E8A-4147-A177-3AD203B41FA5}">
                      <a16:colId xmlns:a16="http://schemas.microsoft.com/office/drawing/2014/main" val="20002"/>
                    </a:ext>
                  </a:extLst>
                </a:gridCol>
              </a:tblGrid>
              <a:tr h="308440">
                <a:tc>
                  <a:txBody>
                    <a:bodyPr/>
                    <a:lstStyle/>
                    <a:p>
                      <a:r>
                        <a:rPr lang="en-US" sz="2400" dirty="0"/>
                        <a:t>Statute/Rule</a:t>
                      </a:r>
                    </a:p>
                  </a:txBody>
                  <a:tcPr/>
                </a:tc>
                <a:tc>
                  <a:txBody>
                    <a:bodyPr/>
                    <a:lstStyle/>
                    <a:p>
                      <a:pPr algn="ctr"/>
                      <a:r>
                        <a:rPr lang="en-US" sz="2400" dirty="0"/>
                        <a:t>Title</a:t>
                      </a:r>
                    </a:p>
                  </a:txBody>
                  <a:tcPr/>
                </a:tc>
                <a:tc>
                  <a:txBody>
                    <a:bodyPr/>
                    <a:lstStyle/>
                    <a:p>
                      <a:pPr algn="ctr"/>
                      <a:r>
                        <a:rPr lang="en-US" sz="2400" dirty="0"/>
                        <a:t>Comment</a:t>
                      </a:r>
                    </a:p>
                  </a:txBody>
                  <a:tcPr/>
                </a:tc>
                <a:extLst>
                  <a:ext uri="{0D108BD9-81ED-4DB2-BD59-A6C34878D82A}">
                    <a16:rowId xmlns:a16="http://schemas.microsoft.com/office/drawing/2014/main" val="10000"/>
                  </a:ext>
                </a:extLst>
              </a:tr>
              <a:tr h="370840">
                <a:tc>
                  <a:txBody>
                    <a:bodyPr/>
                    <a:lstStyle/>
                    <a:p>
                      <a:r>
                        <a:rPr lang="en-US" sz="2300" dirty="0">
                          <a:solidFill>
                            <a:schemeClr val="tx1">
                              <a:lumMod val="50000"/>
                            </a:schemeClr>
                          </a:solidFill>
                        </a:rPr>
                        <a:t>s. 32.09(6)(b)</a:t>
                      </a:r>
                    </a:p>
                  </a:txBody>
                  <a:tcPr>
                    <a:lnR w="12700" cap="flat" cmpd="sng" algn="ctr">
                      <a:solidFill>
                        <a:schemeClr val="bg2">
                          <a:lumMod val="10000"/>
                        </a:schemeClr>
                      </a:solidFill>
                      <a:prstDash val="solid"/>
                      <a:round/>
                      <a:headEnd type="none" w="med" len="med"/>
                      <a:tailEnd type="none" w="med" len="med"/>
                    </a:lnR>
                    <a:lnB w="12700" cap="flat" cmpd="sng" algn="ctr">
                      <a:solidFill>
                        <a:schemeClr val="bg2">
                          <a:lumMod val="10000"/>
                        </a:schemeClr>
                      </a:solidFill>
                      <a:prstDash val="solid"/>
                      <a:round/>
                      <a:headEnd type="none" w="med" len="med"/>
                      <a:tailEnd type="none" w="med" len="med"/>
                    </a:lnB>
                    <a:solidFill>
                      <a:schemeClr val="tx1">
                        <a:lumMod val="20000"/>
                        <a:lumOff val="80000"/>
                      </a:schemeClr>
                    </a:solidFill>
                  </a:tcPr>
                </a:tc>
                <a:tc>
                  <a:txBody>
                    <a:bodyPr/>
                    <a:lstStyle/>
                    <a:p>
                      <a:r>
                        <a:rPr lang="en-US" sz="2300" i="0" dirty="0">
                          <a:solidFill>
                            <a:schemeClr val="tx1">
                              <a:lumMod val="50000"/>
                            </a:schemeClr>
                          </a:solidFill>
                        </a:rPr>
                        <a:t>Rules governing… just compensation</a:t>
                      </a:r>
                      <a:endParaRPr lang="en-US" sz="2300" i="1" dirty="0">
                        <a:solidFill>
                          <a:schemeClr val="tx1">
                            <a:lumMod val="50000"/>
                          </a:schemeClr>
                        </a:solidFill>
                      </a:endParaRPr>
                    </a:p>
                  </a:txBody>
                  <a:tcP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B w="12700" cap="flat" cmpd="sng" algn="ctr">
                      <a:solidFill>
                        <a:schemeClr val="bg2">
                          <a:lumMod val="10000"/>
                        </a:schemeClr>
                      </a:solidFill>
                      <a:prstDash val="solid"/>
                      <a:round/>
                      <a:headEnd type="none" w="med" len="med"/>
                      <a:tailEnd type="none" w="med" len="med"/>
                    </a:lnB>
                    <a:solidFill>
                      <a:schemeClr val="tx1">
                        <a:lumMod val="20000"/>
                        <a:lumOff val="80000"/>
                      </a:schemeClr>
                    </a:solidFill>
                  </a:tcPr>
                </a:tc>
                <a:tc>
                  <a:txBody>
                    <a:bodyPr/>
                    <a:lstStyle/>
                    <a:p>
                      <a:r>
                        <a:rPr lang="en-US" sz="2300" i="1" dirty="0">
                          <a:solidFill>
                            <a:schemeClr val="tx1">
                              <a:lumMod val="50000"/>
                            </a:schemeClr>
                          </a:solidFill>
                        </a:rPr>
                        <a:t>Eminent Domain</a:t>
                      </a:r>
                    </a:p>
                  </a:txBody>
                  <a:tcPr>
                    <a:lnL w="12700" cap="flat" cmpd="sng" algn="ctr">
                      <a:solidFill>
                        <a:schemeClr val="bg2">
                          <a:lumMod val="10000"/>
                        </a:schemeClr>
                      </a:solidFill>
                      <a:prstDash val="solid"/>
                      <a:round/>
                      <a:headEnd type="none" w="med" len="med"/>
                      <a:tailEnd type="none" w="med" len="med"/>
                    </a:lnL>
                    <a:lnB w="12700" cap="flat" cmpd="sng" algn="ctr">
                      <a:solidFill>
                        <a:schemeClr val="bg2">
                          <a:lumMod val="10000"/>
                        </a:schemeClr>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881644535"/>
                  </a:ext>
                </a:extLst>
              </a:tr>
              <a:tr h="370840">
                <a:tc>
                  <a:txBody>
                    <a:bodyPr/>
                    <a:lstStyle/>
                    <a:p>
                      <a:r>
                        <a:rPr lang="en-US" sz="2300" dirty="0">
                          <a:solidFill>
                            <a:schemeClr val="tx1">
                              <a:lumMod val="50000"/>
                            </a:schemeClr>
                          </a:solidFill>
                        </a:rPr>
                        <a:t>s. 66.1001</a:t>
                      </a:r>
                    </a:p>
                  </a:txBody>
                  <a:tcPr>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tx1">
                        <a:lumMod val="20000"/>
                        <a:lumOff val="80000"/>
                      </a:schemeClr>
                    </a:solidFill>
                  </a:tcPr>
                </a:tc>
                <a:tc>
                  <a:txBody>
                    <a:bodyPr/>
                    <a:lstStyle/>
                    <a:p>
                      <a:r>
                        <a:rPr lang="en-US" sz="2300" dirty="0">
                          <a:solidFill>
                            <a:schemeClr val="tx1">
                              <a:lumMod val="50000"/>
                            </a:schemeClr>
                          </a:solidFill>
                        </a:rPr>
                        <a:t>Comprehensive Planning</a:t>
                      </a:r>
                    </a:p>
                  </a:txBody>
                  <a:tcP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tx1">
                        <a:lumMod val="20000"/>
                        <a:lumOff val="80000"/>
                      </a:schemeClr>
                    </a:solidFill>
                  </a:tcPr>
                </a:tc>
                <a:tc>
                  <a:txBody>
                    <a:bodyPr/>
                    <a:lstStyle/>
                    <a:p>
                      <a:endParaRPr lang="en-US" sz="2300" dirty="0">
                        <a:solidFill>
                          <a:schemeClr val="tx1">
                            <a:lumMod val="50000"/>
                          </a:schemeClr>
                        </a:solidFill>
                      </a:endParaRPr>
                    </a:p>
                  </a:txBody>
                  <a:tcPr>
                    <a:lnL w="12700" cap="flat" cmpd="sng" algn="ctr">
                      <a:solidFill>
                        <a:schemeClr val="bg2">
                          <a:lumMod val="10000"/>
                        </a:schemeClr>
                      </a:solidFill>
                      <a:prstDash val="solid"/>
                      <a:round/>
                      <a:headEnd type="none" w="med" len="med"/>
                      <a:tailEnd type="none" w="med" len="med"/>
                    </a:lnL>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1"/>
                  </a:ext>
                </a:extLst>
              </a:tr>
              <a:tr h="370840">
                <a:tc>
                  <a:txBody>
                    <a:bodyPr/>
                    <a:lstStyle/>
                    <a:p>
                      <a:r>
                        <a:rPr lang="en-US" sz="2300" b="0" dirty="0">
                          <a:solidFill>
                            <a:schemeClr val="tx1">
                              <a:lumMod val="50000"/>
                            </a:schemeClr>
                          </a:solidFill>
                        </a:rPr>
                        <a:t>s. 66.1003(10)</a:t>
                      </a:r>
                    </a:p>
                  </a:txBody>
                  <a:tcPr>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tx1">
                        <a:lumMod val="20000"/>
                        <a:lumOff val="80000"/>
                      </a:schemeClr>
                    </a:solidFill>
                  </a:tcPr>
                </a:tc>
                <a:tc>
                  <a:txBody>
                    <a:bodyPr/>
                    <a:lstStyle/>
                    <a:p>
                      <a:r>
                        <a:rPr lang="en-US" sz="2300" dirty="0">
                          <a:solidFill>
                            <a:schemeClr val="tx1">
                              <a:lumMod val="50000"/>
                            </a:schemeClr>
                          </a:solidFill>
                        </a:rPr>
                        <a:t>Discontinuance of a public way</a:t>
                      </a:r>
                    </a:p>
                  </a:txBody>
                  <a:tcP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tx1">
                        <a:lumMod val="20000"/>
                        <a:lumOff val="80000"/>
                      </a:schemeClr>
                    </a:solidFill>
                  </a:tcPr>
                </a:tc>
                <a:tc>
                  <a:txBody>
                    <a:bodyPr/>
                    <a:lstStyle/>
                    <a:p>
                      <a:r>
                        <a:rPr lang="en-US" sz="2300" i="1" dirty="0">
                          <a:solidFill>
                            <a:schemeClr val="tx1">
                              <a:lumMod val="50000"/>
                            </a:schemeClr>
                          </a:solidFill>
                        </a:rPr>
                        <a:t>Not if access denied</a:t>
                      </a:r>
                    </a:p>
                  </a:txBody>
                  <a:tcPr>
                    <a:lnL w="12700" cap="flat" cmpd="sng" algn="ctr">
                      <a:solidFill>
                        <a:schemeClr val="bg2">
                          <a:lumMod val="10000"/>
                        </a:schemeClr>
                      </a:solidFill>
                      <a:prstDash val="solid"/>
                      <a:round/>
                      <a:headEnd type="none" w="med" len="med"/>
                      <a:tailEnd type="none" w="med" len="med"/>
                    </a:lnL>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2596126273"/>
                  </a:ext>
                </a:extLst>
              </a:tr>
              <a:tr h="370840">
                <a:tc>
                  <a:txBody>
                    <a:bodyPr/>
                    <a:lstStyle/>
                    <a:p>
                      <a:r>
                        <a:rPr lang="en-US" sz="2300" dirty="0">
                          <a:solidFill>
                            <a:schemeClr val="tx1">
                              <a:lumMod val="50000"/>
                            </a:schemeClr>
                          </a:solidFill>
                        </a:rPr>
                        <a:t>s. 66.1035</a:t>
                      </a:r>
                    </a:p>
                  </a:txBody>
                  <a:tcPr>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tx1">
                        <a:lumMod val="20000"/>
                        <a:lumOff val="80000"/>
                      </a:schemeClr>
                    </a:solidFill>
                  </a:tcPr>
                </a:tc>
                <a:tc>
                  <a:txBody>
                    <a:bodyPr/>
                    <a:lstStyle/>
                    <a:p>
                      <a:r>
                        <a:rPr lang="en-US" sz="2300" dirty="0">
                          <a:solidFill>
                            <a:schemeClr val="tx1">
                              <a:lumMod val="50000"/>
                            </a:schemeClr>
                          </a:solidFill>
                        </a:rPr>
                        <a:t>Rights of abutting owners</a:t>
                      </a:r>
                    </a:p>
                  </a:txBody>
                  <a:tcP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tx1">
                        <a:lumMod val="20000"/>
                        <a:lumOff val="80000"/>
                      </a:schemeClr>
                    </a:solidFill>
                  </a:tcPr>
                </a:tc>
                <a:tc>
                  <a:txBody>
                    <a:bodyPr/>
                    <a:lstStyle/>
                    <a:p>
                      <a:r>
                        <a:rPr lang="en-US" sz="2300" i="1" dirty="0">
                          <a:solidFill>
                            <a:schemeClr val="tx1">
                              <a:lumMod val="50000"/>
                            </a:schemeClr>
                          </a:solidFill>
                        </a:rPr>
                        <a:t>To use highway</a:t>
                      </a:r>
                    </a:p>
                  </a:txBody>
                  <a:tcPr>
                    <a:lnL w="12700" cap="flat" cmpd="sng" algn="ctr">
                      <a:solidFill>
                        <a:schemeClr val="bg2">
                          <a:lumMod val="10000"/>
                        </a:schemeClr>
                      </a:solidFill>
                      <a:prstDash val="solid"/>
                      <a:round/>
                      <a:headEnd type="none" w="med" len="med"/>
                      <a:tailEnd type="none" w="med" len="med"/>
                    </a:lnL>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3947325466"/>
                  </a:ext>
                </a:extLst>
              </a:tr>
              <a:tr h="370840">
                <a:tc>
                  <a:txBody>
                    <a:bodyPr/>
                    <a:lstStyle/>
                    <a:p>
                      <a:r>
                        <a:rPr lang="en-US" sz="2300" dirty="0">
                          <a:solidFill>
                            <a:schemeClr val="tx1">
                              <a:lumMod val="50000"/>
                            </a:schemeClr>
                          </a:solidFill>
                        </a:rPr>
                        <a:t>s. 86.09</a:t>
                      </a:r>
                    </a:p>
                  </a:txBody>
                  <a:tcPr>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tx2">
                        <a:lumMod val="40000"/>
                        <a:lumOff val="60000"/>
                      </a:schemeClr>
                    </a:solidFill>
                  </a:tcPr>
                </a:tc>
                <a:tc>
                  <a:txBody>
                    <a:bodyPr/>
                    <a:lstStyle/>
                    <a:p>
                      <a:r>
                        <a:rPr lang="en-US" sz="2300" dirty="0">
                          <a:solidFill>
                            <a:schemeClr val="tx1">
                              <a:lumMod val="50000"/>
                            </a:schemeClr>
                          </a:solidFill>
                        </a:rPr>
                        <a:t>Access to Cemetery Preserved</a:t>
                      </a:r>
                    </a:p>
                  </a:txBody>
                  <a:tcP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tx2">
                        <a:lumMod val="40000"/>
                        <a:lumOff val="60000"/>
                      </a:schemeClr>
                    </a:solidFill>
                  </a:tcPr>
                </a:tc>
                <a:tc>
                  <a:txBody>
                    <a:bodyPr/>
                    <a:lstStyle/>
                    <a:p>
                      <a:endParaRPr lang="en-US" sz="2300" i="1" dirty="0">
                        <a:solidFill>
                          <a:schemeClr val="tx1">
                            <a:lumMod val="50000"/>
                          </a:schemeClr>
                        </a:solidFill>
                      </a:endParaRPr>
                    </a:p>
                  </a:txBody>
                  <a:tcPr>
                    <a:lnL w="12700" cap="flat" cmpd="sng" algn="ctr">
                      <a:solidFill>
                        <a:schemeClr val="bg2">
                          <a:lumMod val="10000"/>
                        </a:schemeClr>
                      </a:solidFill>
                      <a:prstDash val="solid"/>
                      <a:round/>
                      <a:headEnd type="none" w="med" len="med"/>
                      <a:tailEnd type="none" w="med" len="med"/>
                    </a:lnL>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05989925"/>
                  </a:ext>
                </a:extLst>
              </a:tr>
              <a:tr h="370840">
                <a:tc>
                  <a:txBody>
                    <a:bodyPr/>
                    <a:lstStyle/>
                    <a:p>
                      <a:r>
                        <a:rPr lang="en-US" sz="2300" dirty="0">
                          <a:solidFill>
                            <a:schemeClr val="tx1">
                              <a:lumMod val="50000"/>
                            </a:schemeClr>
                          </a:solidFill>
                        </a:rPr>
                        <a:t>s. 83.027</a:t>
                      </a:r>
                    </a:p>
                  </a:txBody>
                  <a:tcPr>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FFFF00"/>
                    </a:solidFill>
                  </a:tcPr>
                </a:tc>
                <a:tc>
                  <a:txBody>
                    <a:bodyPr/>
                    <a:lstStyle/>
                    <a:p>
                      <a:r>
                        <a:rPr lang="en-US" sz="2300" dirty="0">
                          <a:solidFill>
                            <a:schemeClr val="tx1">
                              <a:lumMod val="50000"/>
                            </a:schemeClr>
                          </a:solidFill>
                        </a:rPr>
                        <a:t>County Controlled</a:t>
                      </a:r>
                      <a:r>
                        <a:rPr lang="en-US" sz="2300" baseline="0" dirty="0">
                          <a:solidFill>
                            <a:schemeClr val="tx1">
                              <a:lumMod val="50000"/>
                            </a:schemeClr>
                          </a:solidFill>
                        </a:rPr>
                        <a:t> Access Highways</a:t>
                      </a:r>
                      <a:endParaRPr lang="en-US" sz="2300" dirty="0">
                        <a:solidFill>
                          <a:schemeClr val="tx1">
                            <a:lumMod val="50000"/>
                          </a:schemeClr>
                        </a:solidFill>
                      </a:endParaRPr>
                    </a:p>
                  </a:txBody>
                  <a:tcP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FFFF00"/>
                    </a:solidFill>
                  </a:tcPr>
                </a:tc>
                <a:tc>
                  <a:txBody>
                    <a:bodyPr/>
                    <a:lstStyle/>
                    <a:p>
                      <a:r>
                        <a:rPr lang="en-US" sz="2300" i="1" dirty="0">
                          <a:solidFill>
                            <a:schemeClr val="tx1">
                              <a:lumMod val="50000"/>
                            </a:schemeClr>
                          </a:solidFill>
                        </a:rPr>
                        <a:t>Local police power</a:t>
                      </a:r>
                    </a:p>
                  </a:txBody>
                  <a:tcPr anchor="ctr">
                    <a:lnL w="12700" cap="flat" cmpd="sng" algn="ctr">
                      <a:solidFill>
                        <a:schemeClr val="bg2">
                          <a:lumMod val="10000"/>
                        </a:schemeClr>
                      </a:solidFill>
                      <a:prstDash val="solid"/>
                      <a:round/>
                      <a:headEnd type="none" w="med" len="med"/>
                      <a:tailEnd type="none" w="med" len="med"/>
                    </a:lnL>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70840">
                <a:tc>
                  <a:txBody>
                    <a:bodyPr/>
                    <a:lstStyle/>
                    <a:p>
                      <a:r>
                        <a:rPr lang="en-US" sz="2300" dirty="0">
                          <a:solidFill>
                            <a:schemeClr val="tx1">
                              <a:lumMod val="50000"/>
                            </a:schemeClr>
                          </a:solidFill>
                        </a:rPr>
                        <a:t>Wis. Constitution</a:t>
                      </a:r>
                    </a:p>
                  </a:txBody>
                  <a:tcPr>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9C9"/>
                    </a:solidFill>
                  </a:tcPr>
                </a:tc>
                <a:tc>
                  <a:txBody>
                    <a:bodyPr/>
                    <a:lstStyle/>
                    <a:p>
                      <a:r>
                        <a:rPr lang="en-US" sz="2300" dirty="0">
                          <a:solidFill>
                            <a:schemeClr val="tx1">
                              <a:lumMod val="50000"/>
                            </a:schemeClr>
                          </a:solidFill>
                        </a:rPr>
                        <a:t>Municipal</a:t>
                      </a:r>
                      <a:r>
                        <a:rPr lang="en-US" sz="2300" baseline="0" dirty="0">
                          <a:solidFill>
                            <a:schemeClr val="tx1">
                              <a:lumMod val="50000"/>
                            </a:schemeClr>
                          </a:solidFill>
                        </a:rPr>
                        <a:t> home rule</a:t>
                      </a:r>
                      <a:endParaRPr lang="en-US" sz="2300" dirty="0">
                        <a:solidFill>
                          <a:schemeClr val="tx1">
                            <a:lumMod val="50000"/>
                          </a:schemeClr>
                        </a:solidFill>
                      </a:endParaRPr>
                    </a:p>
                  </a:txBody>
                  <a:tcP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9C9"/>
                    </a:solidFill>
                  </a:tcPr>
                </a:tc>
                <a:tc>
                  <a:txBody>
                    <a:bodyPr/>
                    <a:lstStyle/>
                    <a:p>
                      <a:r>
                        <a:rPr lang="en-US" sz="2300" i="1" dirty="0">
                          <a:solidFill>
                            <a:schemeClr val="tx1">
                              <a:lumMod val="50000"/>
                            </a:schemeClr>
                          </a:solidFill>
                        </a:rPr>
                        <a:t>Local police power</a:t>
                      </a:r>
                    </a:p>
                  </a:txBody>
                  <a:tcPr anchor="ctr">
                    <a:lnL w="12700" cap="flat" cmpd="sng" algn="ctr">
                      <a:solidFill>
                        <a:schemeClr val="bg2">
                          <a:lumMod val="10000"/>
                        </a:schemeClr>
                      </a:solidFill>
                      <a:prstDash val="solid"/>
                      <a:round/>
                      <a:headEnd type="none" w="med" len="med"/>
                      <a:tailEnd type="none" w="med" len="med"/>
                    </a:lnL>
                    <a:lnT w="12700" cap="flat" cmpd="sng" algn="ctr">
                      <a:solidFill>
                        <a:schemeClr val="bg2">
                          <a:lumMod val="1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9C9"/>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35876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screen">
            <a:extLst>
              <a:ext uri="{28A0092B-C50C-407E-A947-70E740481C1C}">
                <a14:useLocalDpi xmlns:a14="http://schemas.microsoft.com/office/drawing/2010/main"/>
              </a:ext>
            </a:extLst>
          </a:blip>
          <a:srcRect l="8706" t="8032" r="9293" b="10124"/>
          <a:stretch/>
        </p:blipFill>
        <p:spPr>
          <a:xfrm>
            <a:off x="6568116" y="2172471"/>
            <a:ext cx="5545568" cy="3580352"/>
          </a:xfrm>
          <a:prstGeom prst="rect">
            <a:avLst/>
          </a:prstGeom>
        </p:spPr>
      </p:pic>
      <p:sp>
        <p:nvSpPr>
          <p:cNvPr id="3" name="Content Placeholder 2"/>
          <p:cNvSpPr>
            <a:spLocks noGrp="1"/>
          </p:cNvSpPr>
          <p:nvPr>
            <p:ph idx="1"/>
          </p:nvPr>
        </p:nvSpPr>
        <p:spPr>
          <a:xfrm>
            <a:off x="8550" y="1573143"/>
            <a:ext cx="6613924" cy="4095791"/>
          </a:xfrm>
        </p:spPr>
        <p:txBody>
          <a:bodyPr/>
          <a:lstStyle/>
          <a:p>
            <a:pPr marL="396875" indent="0">
              <a:buNone/>
            </a:pPr>
            <a:r>
              <a:rPr lang="en-US" altLang="en-US" dirty="0"/>
              <a:t>WisDOT may obtain an ownership interest in access rights from abutting property by:</a:t>
            </a:r>
          </a:p>
          <a:p>
            <a:pPr lvl="1"/>
            <a:r>
              <a:rPr lang="en-US" altLang="en-US" dirty="0"/>
              <a:t>Acquisition under eminent domain (s. 84.09)</a:t>
            </a:r>
          </a:p>
          <a:p>
            <a:pPr lvl="1"/>
            <a:r>
              <a:rPr lang="en-US" altLang="en-US" dirty="0"/>
              <a:t>Dedication by deed or plat</a:t>
            </a:r>
          </a:p>
          <a:p>
            <a:pPr lvl="1"/>
            <a:r>
              <a:rPr lang="en-US" altLang="en-US" dirty="0"/>
              <a:t>Donation</a:t>
            </a:r>
          </a:p>
          <a:p>
            <a:pPr lvl="1"/>
            <a:r>
              <a:rPr lang="en-US" altLang="en-US" dirty="0"/>
              <a:t>Non-accrual to abutting owner when highway is located on a new alignment</a:t>
            </a:r>
          </a:p>
          <a:p>
            <a:pPr lvl="1"/>
            <a:r>
              <a:rPr lang="en-US" altLang="en-US" dirty="0"/>
              <a:t>Reservation of access rights when property is sold, such as a surplus land sale</a:t>
            </a:r>
          </a:p>
          <a:p>
            <a:endParaRPr lang="en-US" dirty="0"/>
          </a:p>
        </p:txBody>
      </p:sp>
      <p:sp>
        <p:nvSpPr>
          <p:cNvPr id="2" name="Title 1"/>
          <p:cNvSpPr>
            <a:spLocks noGrp="1"/>
          </p:cNvSpPr>
          <p:nvPr>
            <p:ph type="title"/>
          </p:nvPr>
        </p:nvSpPr>
        <p:spPr>
          <a:xfrm>
            <a:off x="471055" y="235846"/>
            <a:ext cx="11388403" cy="1143000"/>
          </a:xfrm>
        </p:spPr>
        <p:txBody>
          <a:bodyPr>
            <a:noAutofit/>
          </a:bodyPr>
          <a:lstStyle/>
          <a:p>
            <a:pPr>
              <a:tabLst>
                <a:tab pos="573088" algn="l"/>
              </a:tabLst>
            </a:pPr>
            <a:r>
              <a:rPr lang="en-US" altLang="en-US" sz="3700" dirty="0">
                <a:solidFill>
                  <a:schemeClr val="tx1"/>
                </a:solidFill>
              </a:rPr>
              <a:t>Public Ownership of Access Rights:</a:t>
            </a:r>
            <a:br>
              <a:rPr lang="en-US" altLang="en-US" sz="3700" dirty="0">
                <a:solidFill>
                  <a:schemeClr val="tx1"/>
                </a:solidFill>
              </a:rPr>
            </a:br>
            <a:r>
              <a:rPr lang="en-US" altLang="en-US" sz="3700" i="1" dirty="0">
                <a:solidFill>
                  <a:schemeClr val="accent2"/>
                </a:solidFill>
              </a:rPr>
              <a:t>Including purchased access control</a:t>
            </a:r>
            <a:endParaRPr lang="en-US" sz="3700" i="1" dirty="0">
              <a:solidFill>
                <a:schemeClr val="accent2"/>
              </a:solidFill>
            </a:endParaRPr>
          </a:p>
        </p:txBody>
      </p:sp>
      <p:grpSp>
        <p:nvGrpSpPr>
          <p:cNvPr id="22" name="Group 21"/>
          <p:cNvGrpSpPr/>
          <p:nvPr/>
        </p:nvGrpSpPr>
        <p:grpSpPr>
          <a:xfrm>
            <a:off x="6561646" y="3191385"/>
            <a:ext cx="5545568" cy="279698"/>
            <a:chOff x="1877209" y="4098664"/>
            <a:chExt cx="5545568" cy="279698"/>
          </a:xfrm>
        </p:grpSpPr>
        <p:cxnSp>
          <p:nvCxnSpPr>
            <p:cNvPr id="24" name="Straight Connector 23"/>
            <p:cNvCxnSpPr/>
            <p:nvPr/>
          </p:nvCxnSpPr>
          <p:spPr>
            <a:xfrm>
              <a:off x="1877209" y="4378362"/>
              <a:ext cx="3845859"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723068" y="4098664"/>
              <a:ext cx="290457" cy="279698"/>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6013526" y="4098664"/>
              <a:ext cx="243390" cy="279698"/>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256917" y="4378362"/>
              <a:ext cx="1165860" cy="0"/>
            </a:xfrm>
            <a:prstGeom prst="line">
              <a:avLst/>
            </a:prstGeom>
            <a:ln w="44450"/>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6561646" y="3579377"/>
            <a:ext cx="5545568" cy="337566"/>
            <a:chOff x="1877209" y="4486656"/>
            <a:chExt cx="5545568" cy="337566"/>
          </a:xfrm>
        </p:grpSpPr>
        <p:cxnSp>
          <p:nvCxnSpPr>
            <p:cNvPr id="31" name="Straight Connector 30"/>
            <p:cNvCxnSpPr/>
            <p:nvPr/>
          </p:nvCxnSpPr>
          <p:spPr>
            <a:xfrm flipH="1">
              <a:off x="4888992" y="4486656"/>
              <a:ext cx="2533785"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649993" y="4486657"/>
              <a:ext cx="238999" cy="319405"/>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340352" y="4486656"/>
              <a:ext cx="309641" cy="337566"/>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084832" y="4486657"/>
              <a:ext cx="2255520"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877209" y="4486657"/>
              <a:ext cx="207623" cy="168782"/>
            </a:xfrm>
            <a:prstGeom prst="line">
              <a:avLst/>
            </a:prstGeom>
            <a:ln w="44450"/>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Access-Related Wisconsin Statutes</a:t>
            </a:r>
          </a:p>
        </p:txBody>
      </p:sp>
      <p:sp>
        <p:nvSpPr>
          <p:cNvPr id="4" name="Footer Placeholder 3"/>
          <p:cNvSpPr>
            <a:spLocks noGrp="1"/>
          </p:cNvSpPr>
          <p:nvPr>
            <p:ph type="ftr" sz="quarter" idx="3"/>
          </p:nvPr>
        </p:nvSpPr>
        <p:spPr/>
        <p:txBody>
          <a:bodyPr/>
          <a:lstStyle/>
          <a:p>
            <a:r>
              <a:rPr lang="en-US"/>
              <a:t>Module 5</a:t>
            </a:r>
            <a:endParaRPr lang="en-US" dirty="0"/>
          </a:p>
        </p:txBody>
      </p:sp>
      <p:sp>
        <p:nvSpPr>
          <p:cNvPr id="6" name="Slide Number Placeholder 5"/>
          <p:cNvSpPr>
            <a:spLocks noGrp="1"/>
          </p:cNvSpPr>
          <p:nvPr>
            <p:ph type="sldNum" sz="quarter" idx="10"/>
          </p:nvPr>
        </p:nvSpPr>
        <p:spPr/>
        <p:txBody>
          <a:bodyPr/>
          <a:lstStyle/>
          <a:p>
            <a:pPr>
              <a:defRPr/>
            </a:pPr>
            <a:fld id="{89C35698-ECFA-45D4-B95F-4F52958123EB}" type="slidenum">
              <a:rPr lang="en-US" smtClean="0"/>
              <a:pPr>
                <a:defRPr/>
              </a:pPr>
              <a:t>6</a:t>
            </a:fld>
            <a:endParaRPr lang="en-US" dirty="0"/>
          </a:p>
        </p:txBody>
      </p:sp>
    </p:spTree>
    <p:extLst>
      <p:ext uri="{BB962C8B-B14F-4D97-AF65-F5344CB8AC3E}">
        <p14:creationId xmlns:p14="http://schemas.microsoft.com/office/powerpoint/2010/main" val="2820861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488" y="1774306"/>
            <a:ext cx="11754466" cy="3749040"/>
          </a:xfrm>
        </p:spPr>
        <p:txBody>
          <a:bodyPr/>
          <a:lstStyle/>
          <a:p>
            <a:r>
              <a:rPr lang="en-US" altLang="en-US" dirty="0"/>
              <a:t>Acquisition is used when outright ownership of access rights is sought</a:t>
            </a:r>
          </a:p>
          <a:p>
            <a:pPr lvl="1">
              <a:spcBef>
                <a:spcPts val="600"/>
              </a:spcBef>
            </a:pPr>
            <a:r>
              <a:rPr lang="en-US" altLang="en-US" dirty="0"/>
              <a:t>Acquisition will require payment of just compensation for taking a land interest</a:t>
            </a:r>
          </a:p>
          <a:p>
            <a:pPr lvl="1">
              <a:spcBef>
                <a:spcPts val="600"/>
              </a:spcBef>
            </a:pPr>
            <a:r>
              <a:rPr lang="en-US" altLang="en-US" dirty="0"/>
              <a:t>Use police power control when possible</a:t>
            </a:r>
          </a:p>
          <a:p>
            <a:pPr lvl="2">
              <a:spcBef>
                <a:spcPts val="400"/>
              </a:spcBef>
            </a:pPr>
            <a:r>
              <a:rPr lang="en-US" altLang="en-US" dirty="0"/>
              <a:t>No compensation; provides more flexibility in managing access</a:t>
            </a:r>
          </a:p>
          <a:p>
            <a:pPr>
              <a:spcBef>
                <a:spcPts val="2400"/>
              </a:spcBef>
            </a:pPr>
            <a:r>
              <a:rPr lang="en-US" altLang="en-US" dirty="0"/>
              <a:t>Acquisition allows WisDOT to OWN the access rights acquired</a:t>
            </a:r>
          </a:p>
          <a:p>
            <a:pPr lvl="1">
              <a:spcBef>
                <a:spcPts val="600"/>
              </a:spcBef>
            </a:pPr>
            <a:r>
              <a:rPr lang="en-US" altLang="en-US" dirty="0"/>
              <a:t>May be appropriate for particularly dangerous places, or </a:t>
            </a:r>
          </a:p>
          <a:p>
            <a:pPr lvl="1">
              <a:spcBef>
                <a:spcPts val="600"/>
              </a:spcBef>
            </a:pPr>
            <a:r>
              <a:rPr lang="en-US" altLang="en-US" dirty="0"/>
              <a:t>Where WisDOT lacks police power authority to control access</a:t>
            </a:r>
          </a:p>
          <a:p>
            <a:pPr lvl="2">
              <a:spcBef>
                <a:spcPts val="400"/>
              </a:spcBef>
            </a:pPr>
            <a:r>
              <a:rPr lang="en-US" altLang="en-US" dirty="0"/>
              <a:t>Such as along a local street within the functional area of an intersection</a:t>
            </a:r>
            <a:endParaRPr lang="en-US" dirty="0"/>
          </a:p>
          <a:p>
            <a:endParaRPr lang="en-US" dirty="0"/>
          </a:p>
        </p:txBody>
      </p:sp>
      <p:sp>
        <p:nvSpPr>
          <p:cNvPr id="2" name="Title 1"/>
          <p:cNvSpPr>
            <a:spLocks noGrp="1"/>
          </p:cNvSpPr>
          <p:nvPr>
            <p:ph type="title"/>
          </p:nvPr>
        </p:nvSpPr>
        <p:spPr>
          <a:xfrm>
            <a:off x="233488" y="448253"/>
            <a:ext cx="11033298" cy="1151948"/>
          </a:xfrm>
        </p:spPr>
        <p:txBody>
          <a:bodyPr anchor="t">
            <a:normAutofit fontScale="90000"/>
          </a:bodyPr>
          <a:lstStyle/>
          <a:p>
            <a:pPr defTabSz="628650">
              <a:lnSpc>
                <a:spcPct val="90000"/>
              </a:lnSpc>
            </a:pPr>
            <a:r>
              <a:rPr lang="en-US" dirty="0"/>
              <a:t>Wis. Stat. s. 84.09 Acquiring Access Control:</a:t>
            </a:r>
            <a:br>
              <a:rPr lang="en-US" dirty="0"/>
            </a:br>
            <a:r>
              <a:rPr lang="en-US" sz="4400" i="1" dirty="0">
                <a:solidFill>
                  <a:schemeClr val="accent2"/>
                </a:solidFill>
              </a:rPr>
              <a:t>Things to consider</a:t>
            </a:r>
            <a:br>
              <a:rPr lang="en-US" dirty="0"/>
            </a:br>
            <a:endParaRPr lang="en-US" dirty="0"/>
          </a:p>
        </p:txBody>
      </p:sp>
      <p:sp>
        <p:nvSpPr>
          <p:cNvPr id="7" name="TextBox 6"/>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Access-Related Wisconsin Statutes</a:t>
            </a:r>
          </a:p>
        </p:txBody>
      </p:sp>
      <p:sp>
        <p:nvSpPr>
          <p:cNvPr id="6" name="TextBox 9"/>
          <p:cNvSpPr txBox="1"/>
          <p:nvPr/>
        </p:nvSpPr>
        <p:spPr>
          <a:xfrm>
            <a:off x="11648017" y="5867400"/>
            <a:ext cx="452582" cy="67710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400" dirty="0">
                <a:sym typeface="Wingdings" panose="05000000000000000000" pitchFamily="2" charset="2"/>
              </a:rPr>
              <a:t></a:t>
            </a:r>
            <a:endParaRPr lang="en-US" sz="4400" dirty="0"/>
          </a:p>
        </p:txBody>
      </p:sp>
      <p:sp>
        <p:nvSpPr>
          <p:cNvPr id="4" name="Footer Placeholder 3"/>
          <p:cNvSpPr>
            <a:spLocks noGrp="1"/>
          </p:cNvSpPr>
          <p:nvPr>
            <p:ph type="ftr" sz="quarter" idx="3"/>
          </p:nvPr>
        </p:nvSpPr>
        <p:spPr/>
        <p:txBody>
          <a:bodyPr/>
          <a:lstStyle/>
          <a:p>
            <a:r>
              <a:rPr lang="en-US"/>
              <a:t>Module 5</a:t>
            </a:r>
            <a:endParaRPr lang="en-US" dirty="0"/>
          </a:p>
        </p:txBody>
      </p:sp>
      <p:sp>
        <p:nvSpPr>
          <p:cNvPr id="8" name="Slide Number Placeholder 7"/>
          <p:cNvSpPr>
            <a:spLocks noGrp="1"/>
          </p:cNvSpPr>
          <p:nvPr>
            <p:ph type="sldNum" sz="quarter" idx="10"/>
          </p:nvPr>
        </p:nvSpPr>
        <p:spPr/>
        <p:txBody>
          <a:bodyPr/>
          <a:lstStyle/>
          <a:p>
            <a:pPr>
              <a:defRPr/>
            </a:pPr>
            <a:fld id="{89C35698-ECFA-45D4-B95F-4F52958123EB}" type="slidenum">
              <a:rPr lang="en-US" smtClean="0"/>
              <a:pPr>
                <a:defRPr/>
              </a:pPr>
              <a:t>7</a:t>
            </a:fld>
            <a:endParaRPr lang="en-US" dirty="0"/>
          </a:p>
        </p:txBody>
      </p:sp>
    </p:spTree>
    <p:extLst>
      <p:ext uri="{BB962C8B-B14F-4D97-AF65-F5344CB8AC3E}">
        <p14:creationId xmlns:p14="http://schemas.microsoft.com/office/powerpoint/2010/main" val="4186798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 y="1676400"/>
            <a:ext cx="11408834" cy="4074160"/>
          </a:xfrm>
        </p:spPr>
        <p:txBody>
          <a:bodyPr/>
          <a:lstStyle/>
          <a:p>
            <a:r>
              <a:rPr lang="en-US" altLang="en-US" dirty="0"/>
              <a:t>Once access rights are acquired, property owner cannot apply for an access (STH connection) permit</a:t>
            </a:r>
          </a:p>
          <a:p>
            <a:pPr lvl="1"/>
            <a:r>
              <a:rPr lang="en-US" altLang="en-US" dirty="0"/>
              <a:t>WisDOT owns the right to seek permits for access rights it has acquired (</a:t>
            </a:r>
            <a:r>
              <a:rPr lang="en-US" altLang="en-US" i="1" dirty="0" err="1"/>
              <a:t>Narloch</a:t>
            </a:r>
            <a:r>
              <a:rPr lang="en-US" altLang="en-US" dirty="0"/>
              <a:t>)</a:t>
            </a:r>
          </a:p>
          <a:p>
            <a:pPr>
              <a:spcBef>
                <a:spcPts val="2400"/>
              </a:spcBef>
            </a:pPr>
            <a:r>
              <a:rPr lang="en-US" altLang="en-US" dirty="0"/>
              <a:t>Discuss individual access points during project scoping / investigation phase, and at time of right-of-way plat development (30% and 60% design reviews)</a:t>
            </a:r>
          </a:p>
          <a:p>
            <a:pPr>
              <a:spcBef>
                <a:spcPts val="2400"/>
              </a:spcBef>
            </a:pPr>
            <a:r>
              <a:rPr lang="en-US" altLang="en-US" dirty="0"/>
              <a:t>Typically not used when </a:t>
            </a:r>
            <a:r>
              <a:rPr lang="en-US" dirty="0"/>
              <a:t>s. 84.25 (administrative control) is already in place, except in specific situations</a:t>
            </a:r>
          </a:p>
          <a:p>
            <a:pPr lvl="2"/>
            <a:endParaRPr lang="en-US" dirty="0"/>
          </a:p>
          <a:p>
            <a:endParaRPr lang="en-US" dirty="0"/>
          </a:p>
        </p:txBody>
      </p:sp>
      <p:sp>
        <p:nvSpPr>
          <p:cNvPr id="2" name="Title 1"/>
          <p:cNvSpPr>
            <a:spLocks noGrp="1"/>
          </p:cNvSpPr>
          <p:nvPr>
            <p:ph type="title"/>
          </p:nvPr>
        </p:nvSpPr>
        <p:spPr>
          <a:xfrm>
            <a:off x="426720" y="353542"/>
            <a:ext cx="10797309" cy="1290529"/>
          </a:xfrm>
        </p:spPr>
        <p:txBody>
          <a:bodyPr anchor="t">
            <a:normAutofit fontScale="90000"/>
          </a:bodyPr>
          <a:lstStyle/>
          <a:p>
            <a:pPr defTabSz="628650">
              <a:lnSpc>
                <a:spcPct val="90000"/>
              </a:lnSpc>
            </a:pPr>
            <a:r>
              <a:rPr lang="en-US" dirty="0"/>
              <a:t>Wis. Stat. s. 84.09 Acquiring Access Control: </a:t>
            </a:r>
            <a:r>
              <a:rPr lang="en-US" sz="4400" i="1" dirty="0">
                <a:solidFill>
                  <a:schemeClr val="accent2"/>
                </a:solidFill>
              </a:rPr>
              <a:t>Things to consider</a:t>
            </a:r>
            <a:r>
              <a:rPr lang="en-US" dirty="0"/>
              <a:t> </a:t>
            </a:r>
            <a:r>
              <a:rPr lang="en-US" sz="3000" dirty="0"/>
              <a:t>(continued)</a:t>
            </a:r>
            <a:br>
              <a:rPr lang="en-US" sz="3000" dirty="0"/>
            </a:br>
            <a:endParaRPr lang="en-US" sz="3000" dirty="0"/>
          </a:p>
        </p:txBody>
      </p:sp>
      <p:sp>
        <p:nvSpPr>
          <p:cNvPr id="7" name="TextBox 6"/>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Access-Related Wisconsin Statutes</a:t>
            </a:r>
          </a:p>
        </p:txBody>
      </p:sp>
      <p:sp>
        <p:nvSpPr>
          <p:cNvPr id="4" name="Footer Placeholder 3"/>
          <p:cNvSpPr>
            <a:spLocks noGrp="1"/>
          </p:cNvSpPr>
          <p:nvPr>
            <p:ph type="ftr" sz="quarter" idx="3"/>
          </p:nvPr>
        </p:nvSpPr>
        <p:spPr/>
        <p:txBody>
          <a:bodyPr/>
          <a:lstStyle/>
          <a:p>
            <a:r>
              <a:rPr lang="en-US"/>
              <a:t>Module 5</a:t>
            </a:r>
            <a:endParaRPr lang="en-US" dirty="0"/>
          </a:p>
        </p:txBody>
      </p:sp>
      <p:sp>
        <p:nvSpPr>
          <p:cNvPr id="6" name="Slide Number Placeholder 5"/>
          <p:cNvSpPr>
            <a:spLocks noGrp="1"/>
          </p:cNvSpPr>
          <p:nvPr>
            <p:ph type="sldNum" sz="quarter" idx="10"/>
          </p:nvPr>
        </p:nvSpPr>
        <p:spPr/>
        <p:txBody>
          <a:bodyPr/>
          <a:lstStyle/>
          <a:p>
            <a:pPr>
              <a:defRPr/>
            </a:pPr>
            <a:fld id="{89C35698-ECFA-45D4-B95F-4F52958123EB}" type="slidenum">
              <a:rPr lang="en-US" smtClean="0"/>
              <a:pPr>
                <a:defRPr/>
              </a:pPr>
              <a:t>8</a:t>
            </a:fld>
            <a:endParaRPr lang="en-US" dirty="0"/>
          </a:p>
        </p:txBody>
      </p:sp>
    </p:spTree>
    <p:extLst>
      <p:ext uri="{BB962C8B-B14F-4D97-AF65-F5344CB8AC3E}">
        <p14:creationId xmlns:p14="http://schemas.microsoft.com/office/powerpoint/2010/main" val="4130006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7783" y="1388923"/>
            <a:ext cx="10972800" cy="573805"/>
          </a:xfrm>
        </p:spPr>
        <p:txBody>
          <a:bodyPr/>
          <a:lstStyle/>
          <a:p>
            <a:pPr marL="0" indent="0" algn="ctr">
              <a:buNone/>
            </a:pPr>
            <a:r>
              <a:rPr lang="en-US" dirty="0"/>
              <a:t>USH 10 Access Management Project</a:t>
            </a:r>
          </a:p>
        </p:txBody>
      </p:sp>
      <p:sp>
        <p:nvSpPr>
          <p:cNvPr id="2" name="Title 1"/>
          <p:cNvSpPr>
            <a:spLocks noGrp="1"/>
          </p:cNvSpPr>
          <p:nvPr>
            <p:ph type="title"/>
          </p:nvPr>
        </p:nvSpPr>
        <p:spPr>
          <a:xfrm>
            <a:off x="287852" y="126207"/>
            <a:ext cx="11523147" cy="1261343"/>
          </a:xfrm>
        </p:spPr>
        <p:txBody>
          <a:bodyPr>
            <a:normAutofit/>
          </a:bodyPr>
          <a:lstStyle/>
          <a:p>
            <a:pPr>
              <a:lnSpc>
                <a:spcPct val="90000"/>
              </a:lnSpc>
            </a:pPr>
            <a:r>
              <a:rPr lang="en-US" altLang="en-US" sz="3700" dirty="0">
                <a:solidFill>
                  <a:schemeClr val="tx1"/>
                </a:solidFill>
              </a:rPr>
              <a:t>Wis. Stat. s. 84.09 Purchased Access Control: </a:t>
            </a:r>
            <a:r>
              <a:rPr lang="en-US" altLang="en-US" sz="3700" i="1" dirty="0">
                <a:solidFill>
                  <a:schemeClr val="accent2"/>
                </a:solidFill>
              </a:rPr>
              <a:t>Example</a:t>
            </a:r>
            <a:endParaRPr lang="en-US" sz="3700" i="1" dirty="0">
              <a:solidFill>
                <a:schemeClr val="accent2"/>
              </a:solidFill>
            </a:endParaRPr>
          </a:p>
        </p:txBody>
      </p:sp>
      <p:pic>
        <p:nvPicPr>
          <p:cNvPr id="4" name="Picture 2059" descr="Existing Cit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2933" y="2005013"/>
            <a:ext cx="5616559" cy="352936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2058"/>
          <p:cNvSpPr txBox="1">
            <a:spLocks noChangeArrowheads="1"/>
          </p:cNvSpPr>
          <p:nvPr/>
        </p:nvSpPr>
        <p:spPr bwMode="auto">
          <a:xfrm>
            <a:off x="2527978" y="5165045"/>
            <a:ext cx="1306768"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100" b="1" dirty="0">
                <a:solidFill>
                  <a:schemeClr val="bg1"/>
                </a:solidFill>
                <a:latin typeface="Arial" panose="020B0604020202020204" pitchFamily="34" charset="0"/>
              </a:rPr>
              <a:t>BEFORE</a:t>
            </a:r>
          </a:p>
        </p:txBody>
      </p:sp>
      <p:pic>
        <p:nvPicPr>
          <p:cNvPr id="10" name="Picture 5" descr="USH 10 Proposed 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34398" y="2005012"/>
            <a:ext cx="5276602" cy="35307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Text Box 6"/>
          <p:cNvSpPr txBox="1">
            <a:spLocks noChangeArrowheads="1"/>
          </p:cNvSpPr>
          <p:nvPr/>
        </p:nvSpPr>
        <p:spPr bwMode="auto">
          <a:xfrm>
            <a:off x="8695645" y="5165045"/>
            <a:ext cx="1082348"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100" b="1" dirty="0">
                <a:solidFill>
                  <a:schemeClr val="bg1"/>
                </a:solidFill>
                <a:latin typeface="Arial" panose="020B0604020202020204" pitchFamily="34" charset="0"/>
              </a:rPr>
              <a:t>AFTER</a:t>
            </a:r>
          </a:p>
        </p:txBody>
      </p:sp>
      <p:sp>
        <p:nvSpPr>
          <p:cNvPr id="14" name="TextBox 13"/>
          <p:cNvSpPr txBox="1"/>
          <p:nvPr/>
        </p:nvSpPr>
        <p:spPr>
          <a:xfrm>
            <a:off x="1184562" y="6109557"/>
            <a:ext cx="4149437" cy="369332"/>
          </a:xfrm>
          <a:prstGeom prst="rect">
            <a:avLst/>
          </a:prstGeom>
          <a:noFill/>
        </p:spPr>
        <p:txBody>
          <a:bodyPr wrap="square" rtlCol="0">
            <a:spAutoFit/>
          </a:bodyPr>
          <a:lstStyle/>
          <a:p>
            <a:r>
              <a:rPr lang="en-US" i="1" dirty="0">
                <a:solidFill>
                  <a:schemeClr val="bg1"/>
                </a:solidFill>
              </a:rPr>
              <a:t>Access-Related Wisconsin Statutes</a:t>
            </a:r>
          </a:p>
        </p:txBody>
      </p:sp>
      <p:sp>
        <p:nvSpPr>
          <p:cNvPr id="6" name="Footer Placeholder 5"/>
          <p:cNvSpPr>
            <a:spLocks noGrp="1"/>
          </p:cNvSpPr>
          <p:nvPr>
            <p:ph type="ftr" sz="quarter" idx="3"/>
          </p:nvPr>
        </p:nvSpPr>
        <p:spPr/>
        <p:txBody>
          <a:bodyPr/>
          <a:lstStyle/>
          <a:p>
            <a:r>
              <a:rPr lang="en-US"/>
              <a:t>Module 5</a:t>
            </a:r>
            <a:endParaRPr lang="en-US" dirty="0"/>
          </a:p>
        </p:txBody>
      </p:sp>
      <p:sp>
        <p:nvSpPr>
          <p:cNvPr id="7" name="Slide Number Placeholder 6"/>
          <p:cNvSpPr>
            <a:spLocks noGrp="1"/>
          </p:cNvSpPr>
          <p:nvPr>
            <p:ph type="sldNum" sz="quarter" idx="10"/>
          </p:nvPr>
        </p:nvSpPr>
        <p:spPr/>
        <p:txBody>
          <a:bodyPr/>
          <a:lstStyle/>
          <a:p>
            <a:pPr>
              <a:defRPr/>
            </a:pPr>
            <a:fld id="{89C35698-ECFA-45D4-B95F-4F52958123EB}" type="slidenum">
              <a:rPr lang="en-US" smtClean="0"/>
              <a:pPr>
                <a:defRPr/>
              </a:pPr>
              <a:t>9</a:t>
            </a:fld>
            <a:endParaRPr lang="en-US" dirty="0"/>
          </a:p>
        </p:txBody>
      </p:sp>
    </p:spTree>
    <p:extLst>
      <p:ext uri="{BB962C8B-B14F-4D97-AF65-F5344CB8AC3E}">
        <p14:creationId xmlns:p14="http://schemas.microsoft.com/office/powerpoint/2010/main" val="28370434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isDOT3">
      <a:dk1>
        <a:srgbClr val="253D92"/>
      </a:dk1>
      <a:lt1>
        <a:srgbClr val="FFFFFF"/>
      </a:lt1>
      <a:dk2>
        <a:srgbClr val="5772D5"/>
      </a:dk2>
      <a:lt2>
        <a:srgbClr val="D8D8D8"/>
      </a:lt2>
      <a:accent1>
        <a:srgbClr val="EE0000"/>
      </a:accent1>
      <a:accent2>
        <a:srgbClr val="5772D5"/>
      </a:accent2>
      <a:accent3>
        <a:srgbClr val="FF7979"/>
      </a:accent3>
      <a:accent4>
        <a:srgbClr val="B1E2F5"/>
      </a:accent4>
      <a:accent5>
        <a:srgbClr val="FFFFFF"/>
      </a:accent5>
      <a:accent6>
        <a:srgbClr val="FFFFFF"/>
      </a:accent6>
      <a:hlink>
        <a:srgbClr val="00B0F0"/>
      </a:hlink>
      <a:folHlink>
        <a:srgbClr val="B1E2F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C4179C897159343A66DC1E2AB30C15F" ma:contentTypeVersion="3" ma:contentTypeDescription="Create a new document." ma:contentTypeScope="" ma:versionID="b172fe5a6597d839eacf10e46794a4c8">
  <xsd:schema xmlns:xsd="http://www.w3.org/2001/XMLSchema" xmlns:xs="http://www.w3.org/2001/XMLSchema" xmlns:p="http://schemas.microsoft.com/office/2006/metadata/properties" xmlns:ns2="8b2f7b6a-ff93-4dcd-91d5-80f80154c371" xmlns:ns3="2892b02d-6446-4d8e-b1bf-b20bfce17714" targetNamespace="http://schemas.microsoft.com/office/2006/metadata/properties" ma:root="true" ma:fieldsID="92321bebcd2151121829c58f93f23a8d" ns2:_="" ns3:_="">
    <xsd:import namespace="8b2f7b6a-ff93-4dcd-91d5-80f80154c371"/>
    <xsd:import namespace="2892b02d-6446-4d8e-b1bf-b20bfce17714"/>
    <xsd:element name="properties">
      <xsd:complexType>
        <xsd:sequence>
          <xsd:element name="documentManagement">
            <xsd:complexType>
              <xsd:all>
                <xsd:element ref="ns2:SharedWithUsers" minOccurs="0"/>
                <xsd:element ref="ns3: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2f7b6a-ff93-4dcd-91d5-80f80154c37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92b02d-6446-4d8e-b1bf-b20bfce17714" elementFormDefault="qualified">
    <xsd:import namespace="http://schemas.microsoft.com/office/2006/documentManagement/types"/>
    <xsd:import namespace="http://schemas.microsoft.com/office/infopath/2007/PartnerControls"/>
    <xsd:element name="SharingHintHash" ma:index="9"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2C32D0-BADE-403A-8DEA-82918E7431E9}">
  <ds:schemaRefs>
    <ds:schemaRef ds:uri="http://purl.org/dc/terms/"/>
    <ds:schemaRef ds:uri="http://www.w3.org/XML/1998/namespace"/>
    <ds:schemaRef ds:uri="http://schemas.microsoft.com/office/2006/documentManagement/types"/>
    <ds:schemaRef ds:uri="http://purl.org/dc/elements/1.1/"/>
    <ds:schemaRef ds:uri="http://schemas.openxmlformats.org/package/2006/metadata/core-properties"/>
    <ds:schemaRef ds:uri="2892b02d-6446-4d8e-b1bf-b20bfce17714"/>
    <ds:schemaRef ds:uri="http://schemas.microsoft.com/office/infopath/2007/PartnerControls"/>
    <ds:schemaRef ds:uri="8b2f7b6a-ff93-4dcd-91d5-80f80154c371"/>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B4F8728B-5F5B-4F15-B110-84C85376CF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2f7b6a-ff93-4dcd-91d5-80f80154c371"/>
    <ds:schemaRef ds:uri="2892b02d-6446-4d8e-b1bf-b20bfce177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647D7E-F761-424F-96FA-BC78E8F7CB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5410</TotalTime>
  <Words>4778</Words>
  <Application>Microsoft Office PowerPoint</Application>
  <PresentationFormat>Widescreen</PresentationFormat>
  <Paragraphs>572</Paragraphs>
  <Slides>47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Segoe UI</vt:lpstr>
      <vt:lpstr>Wingdings</vt:lpstr>
      <vt:lpstr>Wingdings 2</vt:lpstr>
      <vt:lpstr>Wingdings 3</vt:lpstr>
      <vt:lpstr>Concourse</vt:lpstr>
      <vt:lpstr>PowerPoint Presentation</vt:lpstr>
      <vt:lpstr>Module Outline</vt:lpstr>
      <vt:lpstr>Module 5: Identifying Access Controls  Objectives </vt:lpstr>
      <vt:lpstr>WisDOT Access Management Authority</vt:lpstr>
      <vt:lpstr>Other Access Management Authority</vt:lpstr>
      <vt:lpstr>Public Ownership of Access Rights: Including purchased access control</vt:lpstr>
      <vt:lpstr>Wis. Stat. s. 84.09 Acquiring Access Control: Things to consider </vt:lpstr>
      <vt:lpstr>Wis. Stat. s. 84.09 Acquiring Access Control: Things to consider (continued) </vt:lpstr>
      <vt:lpstr>Wis. Stat. s. 84.09 Purchased Access Control: Example</vt:lpstr>
      <vt:lpstr>Sale of Surplus Land: Access Considerations </vt:lpstr>
      <vt:lpstr>Surplus Land Sale: Case Study (Actual Situation) </vt:lpstr>
      <vt:lpstr>Wis. Stat. s. 84.25 Controlled-Access Highways:  What it does</vt:lpstr>
      <vt:lpstr>Wis. Stat. s. 84.25 Controlled-Access Highways</vt:lpstr>
      <vt:lpstr>Wis. Stat. s. 84.25 Controlled-Access Highways: When to Use It</vt:lpstr>
      <vt:lpstr>Wis. Stat. s. 84.25 Controlled-Access Highways: Considerations</vt:lpstr>
      <vt:lpstr>Wis. Stat. s. 84.295 Freeways and Expressways: Explained</vt:lpstr>
      <vt:lpstr>Wis. Stat. s. 84.295(10) Mapping Freeways and Expressways: Process</vt:lpstr>
      <vt:lpstr>Wis. Stat. s. 84.295(10) Mapping Freeways and Expressways: Explained</vt:lpstr>
      <vt:lpstr>Wis. Stat. s. 86.05 Entrances to Highways Restored: Process</vt:lpstr>
      <vt:lpstr>Wis. Stat. s. 86.09 Access to Cemetery Preserved</vt:lpstr>
      <vt:lpstr>Wisconsin Access Statutes and Administrative Rules Related to Subdivision Plats</vt:lpstr>
      <vt:lpstr>Trans 233 Division of Land Abutting a STH or Connecting Highway: Explained</vt:lpstr>
      <vt:lpstr>Trans 233 Division of Land Abutting a STH or Connecting Highway: Explained (continued)</vt:lpstr>
      <vt:lpstr>Administrative Trans 233 – Subdivisions</vt:lpstr>
      <vt:lpstr>Trans 233 – History</vt:lpstr>
      <vt:lpstr>Chapter 236 Subdivision Platting: References</vt:lpstr>
      <vt:lpstr>Identifying Access Controls</vt:lpstr>
      <vt:lpstr>Current Access Related Symbols</vt:lpstr>
      <vt:lpstr>Where to Look for Access-related Symbols and Restrictions</vt:lpstr>
      <vt:lpstr>Examples of Acquired Access (s. 84.09)</vt:lpstr>
      <vt:lpstr>Sample Plat – One AP/PD Between Two Locations: No Longer Standard at WisDOT</vt:lpstr>
      <vt:lpstr>Recorded Property Deeds</vt:lpstr>
      <vt:lpstr>Jurisdictional Reassignments (JRs)</vt:lpstr>
      <vt:lpstr>Jurisdictional Reassignments</vt:lpstr>
      <vt:lpstr>Example STH 164 (formerly CTH J)  Police Power Authority </vt:lpstr>
      <vt:lpstr>Scenic Easements</vt:lpstr>
      <vt:lpstr>Access Covenants</vt:lpstr>
      <vt:lpstr>Driveway Permit Access Covenant</vt:lpstr>
      <vt:lpstr>Access Covenant</vt:lpstr>
      <vt:lpstr>Subdivision Access Covenants</vt:lpstr>
      <vt:lpstr>Access Covenants</vt:lpstr>
      <vt:lpstr>Access Covenants</vt:lpstr>
      <vt:lpstr>Case Study</vt:lpstr>
      <vt:lpstr>Identifying Access Controls Takeaways:</vt:lpstr>
      <vt:lpstr>Identifying Access Controls Takeaways:</vt:lpstr>
      <vt:lpstr>Acknowledgments </vt:lpstr>
      <vt:lpstr>Discussion</vt:lpstr>
    </vt:vector>
  </TitlesOfParts>
  <Company>Wisconsin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Department of Transportation</dc:title>
  <dc:subject>Wisconsin Department of Transportation Power Point Presentation</dc:subject>
  <dc:creator>WisDOT</dc:creator>
  <cp:keywords>Wisconsin Department of Transportation Power Point Presentation</cp:keywords>
  <dc:description>2012</dc:description>
  <cp:lastModifiedBy>FASICK, ROBERT C</cp:lastModifiedBy>
  <cp:revision>497</cp:revision>
  <cp:lastPrinted>2016-06-08T16:56:01Z</cp:lastPrinted>
  <dcterms:created xsi:type="dcterms:W3CDTF">2012-06-26T13:11:17Z</dcterms:created>
  <dcterms:modified xsi:type="dcterms:W3CDTF">2018-01-14T03:18:05Z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0x0101003C4179C897159343A66DC1E2AB30C15F</vt:lpwstr>
  </property>
</Properties>
</file>