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7"/>
  </p:notesMasterIdLst>
  <p:handoutMasterIdLst>
    <p:handoutMasterId r:id="rId58"/>
  </p:handoutMasterIdLst>
  <p:sldIdLst>
    <p:sldId id="344" r:id="rId5"/>
    <p:sldId id="332" r:id="rId6"/>
    <p:sldId id="333" r:id="rId7"/>
    <p:sldId id="271" r:id="rId8"/>
    <p:sldId id="275" r:id="rId9"/>
    <p:sldId id="274" r:id="rId10"/>
    <p:sldId id="272" r:id="rId11"/>
    <p:sldId id="276" r:id="rId12"/>
    <p:sldId id="277" r:id="rId13"/>
    <p:sldId id="278" r:id="rId14"/>
    <p:sldId id="279" r:id="rId15"/>
    <p:sldId id="326" r:id="rId16"/>
    <p:sldId id="273" r:id="rId17"/>
    <p:sldId id="352" r:id="rId18"/>
    <p:sldId id="282" r:id="rId19"/>
    <p:sldId id="283" r:id="rId20"/>
    <p:sldId id="327" r:id="rId21"/>
    <p:sldId id="284" r:id="rId22"/>
    <p:sldId id="350" r:id="rId23"/>
    <p:sldId id="334" r:id="rId24"/>
    <p:sldId id="328" r:id="rId25"/>
    <p:sldId id="297" r:id="rId26"/>
    <p:sldId id="324" r:id="rId27"/>
    <p:sldId id="298" r:id="rId28"/>
    <p:sldId id="300" r:id="rId29"/>
    <p:sldId id="301" r:id="rId30"/>
    <p:sldId id="353" r:id="rId31"/>
    <p:sldId id="299" r:id="rId32"/>
    <p:sldId id="302" r:id="rId33"/>
    <p:sldId id="287" r:id="rId34"/>
    <p:sldId id="304" r:id="rId35"/>
    <p:sldId id="305" r:id="rId36"/>
    <p:sldId id="325" r:id="rId37"/>
    <p:sldId id="308" r:id="rId38"/>
    <p:sldId id="309" r:id="rId39"/>
    <p:sldId id="331" r:id="rId40"/>
    <p:sldId id="340" r:id="rId41"/>
    <p:sldId id="310" r:id="rId42"/>
    <p:sldId id="347" r:id="rId43"/>
    <p:sldId id="322" r:id="rId44"/>
    <p:sldId id="311" r:id="rId45"/>
    <p:sldId id="312" r:id="rId46"/>
    <p:sldId id="313" r:id="rId47"/>
    <p:sldId id="314" r:id="rId48"/>
    <p:sldId id="315" r:id="rId49"/>
    <p:sldId id="316" r:id="rId50"/>
    <p:sldId id="317" r:id="rId51"/>
    <p:sldId id="318" r:id="rId52"/>
    <p:sldId id="319" r:id="rId53"/>
    <p:sldId id="341" r:id="rId54"/>
    <p:sldId id="349" r:id="rId55"/>
    <p:sldId id="348" r:id="rId56"/>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64">
          <p15:clr>
            <a:srgbClr val="A4A3A4"/>
          </p15:clr>
        </p15:guide>
        <p15:guide id="2" pos="2232">
          <p15:clr>
            <a:srgbClr val="A4A3A4"/>
          </p15:clr>
        </p15:guide>
        <p15:guide id="3" orient="horz" pos="2208">
          <p15:clr>
            <a:srgbClr val="A4A3A4"/>
          </p15:clr>
        </p15:guide>
        <p15:guide id="4"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E18"/>
    <a:srgbClr val="00FFFF"/>
    <a:srgbClr val="2E3192"/>
    <a:srgbClr val="282425"/>
    <a:srgbClr val="261914"/>
    <a:srgbClr val="1E1410"/>
    <a:srgbClr val="483128"/>
    <a:srgbClr val="213681"/>
    <a:srgbClr val="A7C2FF"/>
    <a:srgbClr val="2F4C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0" autoAdjust="0"/>
    <p:restoredTop sz="85897" autoAdjust="0"/>
  </p:normalViewPr>
  <p:slideViewPr>
    <p:cSldViewPr>
      <p:cViewPr varScale="1">
        <p:scale>
          <a:sx n="72" d="100"/>
          <a:sy n="72" d="100"/>
        </p:scale>
        <p:origin x="907"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0"/>
    </p:cViewPr>
  </p:sorterViewPr>
  <p:notesViewPr>
    <p:cSldViewPr>
      <p:cViewPr>
        <p:scale>
          <a:sx n="200" d="100"/>
          <a:sy n="200" d="100"/>
        </p:scale>
        <p:origin x="-444" y="4962"/>
      </p:cViewPr>
      <p:guideLst>
        <p:guide orient="horz" pos="2964"/>
        <p:guide pos="2232"/>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7607" cy="350047"/>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6712" y="0"/>
            <a:ext cx="4027607" cy="350047"/>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1/13/2018</a:t>
            </a:fld>
            <a:endParaRPr lang="en-US"/>
          </a:p>
        </p:txBody>
      </p:sp>
      <p:sp>
        <p:nvSpPr>
          <p:cNvPr id="4" name="Footer Placeholder 3"/>
          <p:cNvSpPr>
            <a:spLocks noGrp="1"/>
          </p:cNvSpPr>
          <p:nvPr>
            <p:ph type="ftr" sz="quarter" idx="2"/>
          </p:nvPr>
        </p:nvSpPr>
        <p:spPr>
          <a:xfrm>
            <a:off x="2" y="6659171"/>
            <a:ext cx="4027607" cy="350047"/>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6712" y="6659171"/>
            <a:ext cx="4027607" cy="350047"/>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399191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7607" cy="350047"/>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6712" y="0"/>
            <a:ext cx="4027607" cy="350047"/>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1/13/2018</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928807" y="3330178"/>
            <a:ext cx="7438787" cy="3153971"/>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6659171"/>
            <a:ext cx="4027607" cy="350047"/>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6712" y="6659171"/>
            <a:ext cx="4027607" cy="350047"/>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38085423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2C0B97-02E9-439F-8E3D-950E86A2078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7496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a:t>
            </a:r>
            <a:r>
              <a:rPr lang="en-US" baseline="0" dirty="0"/>
              <a:t> all of the STH segments with s. 84.25 in place across Wisconsin.  There were 1,300 miles in 84.25 across the state in 2015.  There are currently 200 miles available that can be used for s. 84.25.  There can only be 1,500 miles in 84.25 at any given time unless a change by the state legislature would be made.</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a:p>
        </p:txBody>
      </p:sp>
    </p:spTree>
    <p:extLst>
      <p:ext uri="{BB962C8B-B14F-4D97-AF65-F5344CB8AC3E}">
        <p14:creationId xmlns:p14="http://schemas.microsoft.com/office/powerpoint/2010/main" val="1094184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The next several slides will discuss local government implemented access management applications</a:t>
            </a:r>
            <a:r>
              <a:rPr lang="en-US" baseline="0" dirty="0"/>
              <a:t> </a:t>
            </a:r>
            <a:r>
              <a:rPr lang="en-US" dirty="0"/>
              <a:t>that may be encountered on public roadway connections to the state highway</a:t>
            </a:r>
            <a:r>
              <a:rPr lang="en-US" baseline="0" dirty="0"/>
              <a:t> or in situations where the state highway runs through a municipality.  We’ll touch on Wisconsin’s Smart Growth Legislation and why it influences access, local zoning ordinances, and other access control ordinances that should be considered.</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a:p>
        </p:txBody>
      </p:sp>
    </p:spTree>
    <p:extLst>
      <p:ext uri="{BB962C8B-B14F-4D97-AF65-F5344CB8AC3E}">
        <p14:creationId xmlns:p14="http://schemas.microsoft.com/office/powerpoint/2010/main" val="251101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If a comprehensive</a:t>
            </a:r>
            <a:r>
              <a:rPr lang="en-US" baseline="0" dirty="0"/>
              <a:t> plan exists, coordinate with local officials to determine how it fits into </a:t>
            </a:r>
            <a:r>
              <a:rPr lang="en-US" baseline="0" dirty="0" err="1"/>
              <a:t>WisDOT’s</a:t>
            </a:r>
            <a:r>
              <a:rPr lang="en-US" baseline="0" dirty="0"/>
              <a:t> improvement project or access management goals for the state highway. Are local access management initiatives part of the plan?</a:t>
            </a:r>
          </a:p>
          <a:p>
            <a:pPr marL="169461" indent="-169461">
              <a:buFont typeface="Arial" panose="020B0604020202020204" pitchFamily="34" charset="0"/>
              <a:buChar char="•"/>
            </a:pPr>
            <a:r>
              <a:rPr lang="en-US" baseline="0" dirty="0"/>
              <a:t>Where are proposed future roads located?</a:t>
            </a:r>
          </a:p>
          <a:p>
            <a:pPr marL="169461" indent="-169461">
              <a:buFont typeface="Arial" panose="020B0604020202020204" pitchFamily="34" charset="0"/>
              <a:buChar char="•"/>
            </a:pPr>
            <a:r>
              <a:rPr lang="en-US" baseline="0" dirty="0"/>
              <a:t>Where are land use changes planned that could affect transportation needs?</a:t>
            </a:r>
          </a:p>
          <a:p>
            <a:pPr marL="169461" indent="-169461">
              <a:buFont typeface="Arial" panose="020B0604020202020204" pitchFamily="34" charset="0"/>
              <a:buChar char="•"/>
            </a:pPr>
            <a:r>
              <a:rPr lang="en-US" baseline="0" dirty="0"/>
              <a:t>Did </a:t>
            </a:r>
            <a:r>
              <a:rPr lang="en-US" baseline="0" dirty="0" err="1"/>
              <a:t>WisDOT</a:t>
            </a:r>
            <a:r>
              <a:rPr lang="en-US" baseline="0" dirty="0"/>
              <a:t> participate in the plan’s review?</a:t>
            </a:r>
          </a:p>
          <a:p>
            <a:pPr marL="169461" indent="-169461">
              <a:buFont typeface="Arial" panose="020B0604020202020204" pitchFamily="34" charset="0"/>
              <a:buChar char="•"/>
            </a:pPr>
            <a:r>
              <a:rPr lang="en-US" baseline="0" dirty="0"/>
              <a:t>Is there a future update planned that allows for </a:t>
            </a:r>
            <a:r>
              <a:rPr lang="en-US" baseline="0" dirty="0" err="1"/>
              <a:t>WisDOT</a:t>
            </a:r>
            <a:r>
              <a:rPr lang="en-US" baseline="0" dirty="0"/>
              <a:t> participation.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a:p>
        </p:txBody>
      </p:sp>
    </p:spTree>
    <p:extLst>
      <p:ext uri="{BB962C8B-B14F-4D97-AF65-F5344CB8AC3E}">
        <p14:creationId xmlns:p14="http://schemas.microsoft.com/office/powerpoint/2010/main" val="277383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baseline="0" dirty="0"/>
              <a:t>Know that </a:t>
            </a:r>
            <a:r>
              <a:rPr lang="en-US" baseline="0" dirty="0" err="1"/>
              <a:t>WisDOT</a:t>
            </a:r>
            <a:r>
              <a:rPr lang="en-US" baseline="0" dirty="0"/>
              <a:t> is an abutting Land Owner for local decisions such as Rezoning from lower trip generating land use to higher trip generating land use.  The example in this slide is not a zoning map, but a land use map where commercial activities are slated to be located along the state highway.  These land use decisions need to consider incremental land use changes and </a:t>
            </a:r>
            <a:r>
              <a:rPr lang="en-US" baseline="0" dirty="0" err="1"/>
              <a:t>WisDOT</a:t>
            </a:r>
            <a:r>
              <a:rPr lang="en-US" baseline="0" dirty="0"/>
              <a:t> should work with communities to ensure they address local road system or cross access agreements as they make zoning decisions to implement these types decisions.  Local zoning boards are required to notify </a:t>
            </a:r>
            <a:r>
              <a:rPr lang="en-US" baseline="0" dirty="0" err="1"/>
              <a:t>WisDOT</a:t>
            </a:r>
            <a:r>
              <a:rPr lang="en-US" baseline="0" dirty="0"/>
              <a:t> of a zoning change that abuts state owned property.  This includes STH right of way. </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2773832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types of zoning situations</a:t>
            </a:r>
            <a:r>
              <a:rPr lang="en-US" baseline="0" dirty="0"/>
              <a:t> that can be encountered by Department staff when working through access related zoning issues:  Cities and Villages, Towns that follow County Zoning, Towns that have there own zoning ordinances, and towns that have no zoning in place.  Department staff should be aware that towns especially, tend to have local officials that are not experts in zoning and that may not have the continuity of staff that Counties, Villages and Cities have in making zoning decisions.  Department staff may need to work more closely with local officials from the towns, and may need to visit with town officials more frequently in access related matters that are related to local zoning decisions.  For these and other reasons, towns may also be more willing to make decisions in favor of local development where access management and zoning issues are concerned.</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17</a:t>
            </a:fld>
            <a:endParaRPr lang="en-US"/>
          </a:p>
        </p:txBody>
      </p:sp>
    </p:spTree>
    <p:extLst>
      <p:ext uri="{BB962C8B-B14F-4D97-AF65-F5344CB8AC3E}">
        <p14:creationId xmlns:p14="http://schemas.microsoft.com/office/powerpoint/2010/main" val="3547921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Local government ordinances</a:t>
            </a:r>
            <a:r>
              <a:rPr lang="en-US" baseline="0" dirty="0"/>
              <a:t> can be both good and bad.  They may be more strict than the State requirements.  They may also be written such that they cause conflicts with state access management goals or create unsafe conditions. These are a few considerations.  </a:t>
            </a:r>
            <a:r>
              <a:rPr lang="en-US" dirty="0" err="1"/>
              <a:t>WisDOT</a:t>
            </a:r>
            <a:r>
              <a:rPr lang="en-US" dirty="0"/>
              <a:t> can include side</a:t>
            </a:r>
            <a:r>
              <a:rPr lang="en-US" baseline="0" dirty="0"/>
              <a:t> roads outside of the state highway right-of-way if the local municipality agrees in writing to include an agreed to and specific distance within the §84.25 project.  </a:t>
            </a:r>
            <a:r>
              <a:rPr lang="en-US" baseline="0" dirty="0" err="1"/>
              <a:t>WisDOT</a:t>
            </a:r>
            <a:r>
              <a:rPr lang="en-US" baseline="0" dirty="0"/>
              <a:t> engages in this cooperation to protect the intersection functional area.  See Module 3 for a deep dive on intersection functional area.</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18</a:t>
            </a:fld>
            <a:endParaRPr lang="en-US"/>
          </a:p>
        </p:txBody>
      </p:sp>
    </p:spTree>
    <p:extLst>
      <p:ext uri="{BB962C8B-B14F-4D97-AF65-F5344CB8AC3E}">
        <p14:creationId xmlns:p14="http://schemas.microsoft.com/office/powerpoint/2010/main" val="3699361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baseline="0" dirty="0">
                <a:solidFill>
                  <a:srgbClr val="FF0000"/>
                </a:solidFill>
              </a:rPr>
              <a:t>ST. CROIX COUNTY – An example of how the Department and the County have worked together to proactively ensure the future safety of WIS 65 and </a:t>
            </a:r>
            <a:r>
              <a:rPr lang="en-US" baseline="0" dirty="0" err="1">
                <a:solidFill>
                  <a:srgbClr val="FF0000"/>
                </a:solidFill>
              </a:rPr>
              <a:t>Eckers</a:t>
            </a:r>
            <a:r>
              <a:rPr lang="en-US" baseline="0" dirty="0">
                <a:solidFill>
                  <a:srgbClr val="FF0000"/>
                </a:solidFill>
              </a:rPr>
              <a:t> Lane.  The shared public driveway, located on the west side of WIS 65, currently serves only two residential/agricultural parcels.  The agricultural parcel served by the driveway is under development pressure for a new commercial subdivision.  The developer felt the driveway should be converted to a public road to serve not only the farm residence and another parcel, but also provide direct access between the development and WIS 65.  Both the Department and St. Croix County were concerned on the impact to safety of a substantial increase in traffic at this location south of the I-94/WIS 65 interchange.  This portion of WIS 65 is controlled under §84.25.  The development could provide access from 60</a:t>
            </a:r>
            <a:r>
              <a:rPr lang="en-US" baseline="30000" dirty="0">
                <a:solidFill>
                  <a:srgbClr val="FF0000"/>
                </a:solidFill>
              </a:rPr>
              <a:t>th</a:t>
            </a:r>
            <a:r>
              <a:rPr lang="en-US" baseline="0" dirty="0">
                <a:solidFill>
                  <a:srgbClr val="FF0000"/>
                </a:solidFill>
              </a:rPr>
              <a:t> Avenue located further south.</a:t>
            </a:r>
          </a:p>
          <a:p>
            <a:endParaRPr lang="en-US" baseline="0" dirty="0">
              <a:solidFill>
                <a:srgbClr val="FF0000"/>
              </a:solidFill>
            </a:endParaRPr>
          </a:p>
          <a:p>
            <a:r>
              <a:rPr lang="en-US" baseline="0" dirty="0">
                <a:solidFill>
                  <a:srgbClr val="FF0000"/>
                </a:solidFill>
              </a:rPr>
              <a:t>As part of the authorization for the conversion of the driveway to a public road connection, </a:t>
            </a:r>
            <a:r>
              <a:rPr lang="en-US" baseline="0" dirty="0" err="1">
                <a:solidFill>
                  <a:srgbClr val="FF0000"/>
                </a:solidFill>
              </a:rPr>
              <a:t>WisDOT</a:t>
            </a:r>
            <a:r>
              <a:rPr lang="en-US" baseline="0" dirty="0">
                <a:solidFill>
                  <a:srgbClr val="FF0000"/>
                </a:solidFill>
              </a:rPr>
              <a:t> worked with the County to ensure only the access to the current parcels and current uses were allowed in the document. If the use changed, the document would become null resulting in the driveway not remaining authorized for direct access to WIS 65.  The County was able to work with the developer to revise the site plan to show the access to 60</a:t>
            </a:r>
            <a:r>
              <a:rPr lang="en-US" baseline="30000" dirty="0">
                <a:solidFill>
                  <a:srgbClr val="FF0000"/>
                </a:solidFill>
              </a:rPr>
              <a:t>th</a:t>
            </a:r>
            <a:r>
              <a:rPr lang="en-US" baseline="0" dirty="0">
                <a:solidFill>
                  <a:srgbClr val="FF0000"/>
                </a:solidFill>
              </a:rPr>
              <a:t> Avenue located further south on WIS 65.  </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20</a:t>
            </a:fld>
            <a:endParaRPr lang="en-US"/>
          </a:p>
        </p:txBody>
      </p:sp>
    </p:spTree>
    <p:extLst>
      <p:ext uri="{BB962C8B-B14F-4D97-AF65-F5344CB8AC3E}">
        <p14:creationId xmlns:p14="http://schemas.microsoft.com/office/powerpoint/2010/main" val="369936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21</a:t>
            </a:fld>
            <a:endParaRPr lang="en-US"/>
          </a:p>
        </p:txBody>
      </p:sp>
    </p:spTree>
    <p:extLst>
      <p:ext uri="{BB962C8B-B14F-4D97-AF65-F5344CB8AC3E}">
        <p14:creationId xmlns:p14="http://schemas.microsoft.com/office/powerpoint/2010/main" val="295258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Corridor</a:t>
            </a:r>
            <a:r>
              <a:rPr lang="en-US" baseline="0" dirty="0"/>
              <a:t> Preservation Studies are used to preserve corridors in situations where development pressures may result in safety or operational concerns in the future, and where other access controls may not be reasonable.  Studies rely heavily on coordination with local units of government for implementation and include both land use and access considerations.  They are used on corridors where </a:t>
            </a:r>
            <a:r>
              <a:rPr lang="en-US" baseline="0" dirty="0" err="1"/>
              <a:t>WisDOT</a:t>
            </a:r>
            <a:r>
              <a:rPr lang="en-US" baseline="0" dirty="0"/>
              <a:t> would like to preserve the regional mobility function of the roadway and where a new alignment or bypass is not possible.</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23</a:t>
            </a:fld>
            <a:endParaRPr lang="en-US"/>
          </a:p>
        </p:txBody>
      </p:sp>
    </p:spTree>
    <p:extLst>
      <p:ext uri="{BB962C8B-B14F-4D97-AF65-F5344CB8AC3E}">
        <p14:creationId xmlns:p14="http://schemas.microsoft.com/office/powerpoint/2010/main" val="222866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Corridor Preservation Studies include access considerations to reduce</a:t>
            </a:r>
            <a:r>
              <a:rPr lang="en-US" baseline="0" dirty="0"/>
              <a:t> or maintain conflict points along the highway.  They are typically taken through a conceptual level of detail that can be further developed as part of future project development process, but are of a sufficient level to allow for cooperation with local governments, or for programming future needs.  </a:t>
            </a:r>
            <a:r>
              <a:rPr lang="en-US" baseline="0" dirty="0" err="1"/>
              <a:t>WisDOT</a:t>
            </a:r>
            <a:r>
              <a:rPr lang="en-US" baseline="0" dirty="0"/>
              <a:t> access spacing criteria for rural corridors should be applied to identify potential opportunities to consolidate or relocate driveway connections as land use changes occur over time.  The Region’s access coordinator should be consulted as part of the study effort.  Planners should be aware of concepts such as “No-Touch/No-Take” in applying access related recommendations in corridor preservation studies.  Corridor Preservation Studies are a good mechanism to engage and start a cooperative relationship with local entities with regulatory authority.  The costs of conducting the study should be evaluated to determine if it will be beneficial to future mobility goals.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a:p>
        </p:txBody>
      </p:sp>
    </p:spTree>
    <p:extLst>
      <p:ext uri="{BB962C8B-B14F-4D97-AF65-F5344CB8AC3E}">
        <p14:creationId xmlns:p14="http://schemas.microsoft.com/office/powerpoint/2010/main" val="84955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u="sng" dirty="0">
                <a:latin typeface="Arial" charset="0"/>
                <a:cs typeface="Arial" charset="0"/>
              </a:rPr>
              <a:t>Session format</a:t>
            </a:r>
            <a:r>
              <a:rPr lang="en-US" dirty="0">
                <a:latin typeface="Arial" charset="0"/>
                <a:cs typeface="Arial" charset="0"/>
              </a:rPr>
              <a:t>- This program is generally</a:t>
            </a:r>
            <a:r>
              <a:rPr lang="en-US" baseline="0" dirty="0">
                <a:latin typeface="Arial" charset="0"/>
                <a:cs typeface="Arial" charset="0"/>
              </a:rPr>
              <a:t> set up for ~50 minutes of presentation, to give you time for Q&amp;A. If a hands-on component is included, you may also want to include a short break. S</a:t>
            </a:r>
            <a:r>
              <a:rPr lang="en-US" dirty="0">
                <a:latin typeface="Arial" charset="0"/>
                <a:cs typeface="Arial" charset="0"/>
              </a:rPr>
              <a:t>peakers</a:t>
            </a:r>
            <a:r>
              <a:rPr lang="en-US" baseline="0" dirty="0">
                <a:latin typeface="Arial" charset="0"/>
                <a:cs typeface="Arial" charset="0"/>
              </a:rPr>
              <a:t> should welcome everyone, explain where restrooms are located, describe Q&amp;A protocol. Remind everyone of the informal, participatory atmosphere and to be respectful of other’s time. Encourage audience to save more targeted questions and “war stories” until after the session, unless it directly enhances the group discussion. Depending on audience size, it is suggested to limit questions to no more than 2 straightforward questions per individual, offer to take longer or additional questions after the presentation.</a:t>
            </a:r>
          </a:p>
          <a:p>
            <a:endParaRPr lang="en-US" dirty="0">
              <a:latin typeface="Arial" charset="0"/>
              <a:cs typeface="Arial" charset="0"/>
            </a:endParaRPr>
          </a:p>
          <a:p>
            <a:r>
              <a:rPr lang="en-US" u="sng" dirty="0">
                <a:latin typeface="Arial" charset="0"/>
                <a:cs typeface="Arial" charset="0"/>
              </a:rPr>
              <a:t>Speaker</a:t>
            </a:r>
            <a:r>
              <a:rPr lang="en-US" u="sng" baseline="0" dirty="0">
                <a:latin typeface="Arial" charset="0"/>
                <a:cs typeface="Arial" charset="0"/>
              </a:rPr>
              <a:t> Introduction</a:t>
            </a:r>
            <a:r>
              <a:rPr lang="en-US" u="none" baseline="0" dirty="0">
                <a:latin typeface="Arial" charset="0"/>
                <a:cs typeface="Arial" charset="0"/>
              </a:rPr>
              <a:t>- </a:t>
            </a:r>
            <a:r>
              <a:rPr lang="en-US" baseline="0" dirty="0">
                <a:latin typeface="Arial" charset="0"/>
                <a:cs typeface="Arial" charset="0"/>
              </a:rPr>
              <a:t>give a brief intro of speakers, where they are from, background information and contact information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a:t>
            </a:fld>
            <a:endParaRPr lang="en-US"/>
          </a:p>
        </p:txBody>
      </p:sp>
    </p:spTree>
    <p:extLst>
      <p:ext uri="{BB962C8B-B14F-4D97-AF65-F5344CB8AC3E}">
        <p14:creationId xmlns:p14="http://schemas.microsoft.com/office/powerpoint/2010/main" val="2990196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err="1"/>
              <a:t>WisDOT</a:t>
            </a:r>
            <a:r>
              <a:rPr lang="en-US" dirty="0"/>
              <a:t> has established access spacing guidelines</a:t>
            </a:r>
            <a:r>
              <a:rPr lang="en-US" baseline="0" dirty="0"/>
              <a:t> for rural STH situations.  The guidelines are located in FDM Procedure 11-5-5, attachment 5.1, and are based on the class of the STH as well as the intersecting connection or driveway.    Spacing criteria include:</a:t>
            </a:r>
          </a:p>
          <a:p>
            <a:pPr marL="169461" indent="-169461">
              <a:buFont typeface="Arial" panose="020B0604020202020204" pitchFamily="34" charset="0"/>
              <a:buChar char="•"/>
            </a:pPr>
            <a:r>
              <a:rPr lang="en-US" baseline="0" dirty="0"/>
              <a:t>Type of facility</a:t>
            </a:r>
          </a:p>
          <a:p>
            <a:pPr marL="169461" indent="-169461">
              <a:buFont typeface="Arial" panose="020B0604020202020204" pitchFamily="34" charset="0"/>
              <a:buChar char="•"/>
            </a:pPr>
            <a:r>
              <a:rPr lang="en-US" baseline="0" dirty="0"/>
              <a:t>Type of connection</a:t>
            </a:r>
          </a:p>
          <a:p>
            <a:pPr marL="169461" indent="-169461">
              <a:buFont typeface="Arial" panose="020B0604020202020204" pitchFamily="34" charset="0"/>
              <a:buChar char="•"/>
            </a:pPr>
            <a:r>
              <a:rPr lang="en-US" baseline="0" dirty="0"/>
              <a:t>And the Design Year ADT for both</a:t>
            </a:r>
          </a:p>
          <a:p>
            <a:pPr marL="169461" indent="-169461">
              <a:buFont typeface="Arial" panose="020B0604020202020204" pitchFamily="34" charset="0"/>
              <a:buChar char="•"/>
            </a:pPr>
            <a:endParaRPr lang="en-US" baseline="0" dirty="0"/>
          </a:p>
          <a:p>
            <a:r>
              <a:rPr lang="en-US" baseline="0" dirty="0"/>
              <a:t>In this example, the area located west of the US 12/WIS 26 interchange is within the extraterritorial zoning area of the city of Fort Atkinson and is identified in the comprehensive plan as urban commercial and residential density.  The existing agricultural and residential driveways are located closer than 1,300 feet of the interchange ramps, and with the planned development would not support the anticipated traffic volumes of higher trip generating commercial uses.  Hoard road was constructed as a grade separated crossing of WIS 26 and functions as a back entry to the area from the city located to the east of WIS 26. This concept plan would provide alternatives to direct access to US 12 through the use of frontage roads.  As the current land uses change, the concept allows for access to be removed from US 12.  Intersection spacing is maintained and the interchange is preserved.  This plan is coordinated with the public and the communities for reference as developers approach both the state and the city for future access requests.  This study does not preclude the existing 84.25 controls in place on the corridor.</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a:p>
        </p:txBody>
      </p:sp>
    </p:spTree>
    <p:extLst>
      <p:ext uri="{BB962C8B-B14F-4D97-AF65-F5344CB8AC3E}">
        <p14:creationId xmlns:p14="http://schemas.microsoft.com/office/powerpoint/2010/main" val="168444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the previous slide,</a:t>
            </a:r>
            <a:r>
              <a:rPr lang="en-US" baseline="0" dirty="0"/>
              <a:t> this slide shows the minimum and desired spacing to prevent unsafe queuing on </a:t>
            </a:r>
            <a:r>
              <a:rPr lang="en-US" dirty="0"/>
              <a:t>or near </a:t>
            </a:r>
            <a:r>
              <a:rPr lang="en-US" baseline="0" dirty="0"/>
              <a:t>arterial ramps due to </a:t>
            </a:r>
            <a:r>
              <a:rPr lang="en-US" dirty="0"/>
              <a:t>development-related </a:t>
            </a:r>
            <a:r>
              <a:rPr lang="en-US" baseline="0" dirty="0"/>
              <a:t>congestion on the intersecting roadway. </a:t>
            </a:r>
            <a:r>
              <a:rPr lang="en-US" dirty="0"/>
              <a:t>Chapter 11 of the WisDOT FDM provides the spacing guidelines.</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a:p>
        </p:txBody>
      </p:sp>
    </p:spTree>
    <p:extLst>
      <p:ext uri="{BB962C8B-B14F-4D97-AF65-F5344CB8AC3E}">
        <p14:creationId xmlns:p14="http://schemas.microsoft.com/office/powerpoint/2010/main" val="3605049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corridor preservation plans in</a:t>
            </a:r>
            <a:r>
              <a:rPr lang="en-US" baseline="0" dirty="0"/>
              <a:t> the planning toolkit, Access Management Plans are narrower in focus and the desire is to have greater longevity through the use of resolutions either adopting the plan or in support of the plan.  This ensures that as local officials change through elections, etc., the decisions in the plan are preserved.  The planner should determine if preparation of a plan would result in future costs to the Department to implement the findings of the plan and if those costs would be acceptable.  Will the outcomes of the plan decisions make a real impact on preservation of the corridor, or delay the need for capacity expansion or other costly improvement projects?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28</a:t>
            </a:fld>
            <a:endParaRPr lang="en-US"/>
          </a:p>
        </p:txBody>
      </p:sp>
    </p:spTree>
    <p:extLst>
      <p:ext uri="{BB962C8B-B14F-4D97-AF65-F5344CB8AC3E}">
        <p14:creationId xmlns:p14="http://schemas.microsoft.com/office/powerpoint/2010/main" val="507915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plan</a:t>
            </a:r>
            <a:r>
              <a:rPr lang="en-US" baseline="0" dirty="0"/>
              <a:t> was prepared for WIS 241, South 27</a:t>
            </a:r>
            <a:r>
              <a:rPr lang="en-US" baseline="30000" dirty="0"/>
              <a:t>th</a:t>
            </a:r>
            <a:r>
              <a:rPr lang="en-US" baseline="0" dirty="0"/>
              <a:t> Street located on the border between Oak Creek and Franklin (southwestern suburbs of Milwaukee).  The corridor was experiencing commercial redevelopment with large scale medical, and hospitality services.  This plan required coordination with both Franklin and Oak Creek to consider local circulation and access in conjunction with future development pressures.  Both communities signed resolutions in support of the final plan.</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29</a:t>
            </a:fld>
            <a:endParaRPr lang="en-US"/>
          </a:p>
        </p:txBody>
      </p:sp>
    </p:spTree>
    <p:extLst>
      <p:ext uri="{BB962C8B-B14F-4D97-AF65-F5344CB8AC3E}">
        <p14:creationId xmlns:p14="http://schemas.microsoft.com/office/powerpoint/2010/main" val="2648618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specific state statute in place for designating expressways and freeways within Wisconsin.  In order to be designated as an expressway or freeway, a finding, determination and order must be signed by the DOT Administrator.  Even though a highway can be constructed to expressway/freeway standards and operate as such.  It is not afforded the same authorities as a designated expressway/freeway.</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30</a:t>
            </a:fld>
            <a:endParaRPr lang="en-US"/>
          </a:p>
        </p:txBody>
      </p:sp>
    </p:spTree>
    <p:extLst>
      <p:ext uri="{BB962C8B-B14F-4D97-AF65-F5344CB8AC3E}">
        <p14:creationId xmlns:p14="http://schemas.microsoft.com/office/powerpoint/2010/main" val="2793977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statute</a:t>
            </a:r>
            <a:r>
              <a:rPr lang="en-US" baseline="0" dirty="0"/>
              <a:t> 84.295 (10) is the statute that allows </a:t>
            </a:r>
            <a:r>
              <a:rPr lang="en-US" baseline="0" dirty="0" err="1"/>
              <a:t>WisDOT</a:t>
            </a:r>
            <a:r>
              <a:rPr lang="en-US" baseline="0" dirty="0"/>
              <a:t> to create an official map for planned expressway/freeway facilities.  In order to preserve right-of-way, </a:t>
            </a:r>
            <a:r>
              <a:rPr lang="en-US" baseline="0" dirty="0" err="1"/>
              <a:t>WisDOT</a:t>
            </a:r>
            <a:r>
              <a:rPr lang="en-US" baseline="0" dirty="0"/>
              <a:t> needs to prepare an environmental document to ensure that there are no significant environmental constraints that would prevent the ultimate construction of the new facility. The official map is recorded with the property at the county register of deeds office.  The official map identifies the area to be preserved for a future facility and provides the mechanism for which the Department can acquire lands in advance of a project, even if construction funding has not yet been identified.</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31</a:t>
            </a:fld>
            <a:endParaRPr lang="en-US"/>
          </a:p>
        </p:txBody>
      </p:sp>
    </p:spTree>
    <p:extLst>
      <p:ext uri="{BB962C8B-B14F-4D97-AF65-F5344CB8AC3E}">
        <p14:creationId xmlns:p14="http://schemas.microsoft.com/office/powerpoint/2010/main" val="405126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Designated Freeway Map.  The Official Map</a:t>
            </a:r>
            <a:r>
              <a:rPr lang="en-US" baseline="0" dirty="0"/>
              <a:t> is prepared to similar standards as a Transportation Project Plat for streamlining if funding is secured and a project is programmed. </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32</a:t>
            </a:fld>
            <a:endParaRPr lang="en-US"/>
          </a:p>
        </p:txBody>
      </p:sp>
    </p:spTree>
    <p:extLst>
      <p:ext uri="{BB962C8B-B14F-4D97-AF65-F5344CB8AC3E}">
        <p14:creationId xmlns:p14="http://schemas.microsoft.com/office/powerpoint/2010/main" val="197149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STH corridor travel through small to medium sized communities</a:t>
            </a:r>
            <a:r>
              <a:rPr lang="en-US" baseline="0" dirty="0"/>
              <a:t>.  Within these communities, the STH is often functioning as “Main Street”.  Challenges can arise between the conflicts associated with serving the local community’s access needs as well as </a:t>
            </a:r>
            <a:r>
              <a:rPr lang="en-US" baseline="0" dirty="0" err="1"/>
              <a:t>WisDOT’s</a:t>
            </a:r>
            <a:r>
              <a:rPr lang="en-US" baseline="0" dirty="0"/>
              <a:t> regional mobility needs.  The FDM does not specify spacing criteria for urban conditions, however, there are many design guidelines within Chapter 11 that could apply.  There are many factors to consider in these environments such as the spacing of signalized intersections if they exist, corner clearance, the volume and vehicle mix in the corridor, and many others.  Review the Transportation Research Board’s Ten access management principles provided in Module 1 and the recently released Access Management Manual, 2</a:t>
            </a:r>
            <a:r>
              <a:rPr lang="en-US" baseline="30000" dirty="0"/>
              <a:t>nd</a:t>
            </a:r>
            <a:r>
              <a:rPr lang="en-US" baseline="0" dirty="0"/>
              <a:t> Edition.  Always coordinate with the Region Access Coordinator to assist in identifying the appropriate practices that should be employed for the specific context in which you are working.</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34</a:t>
            </a:fld>
            <a:endParaRPr lang="en-US"/>
          </a:p>
        </p:txBody>
      </p:sp>
    </p:spTree>
    <p:extLst>
      <p:ext uri="{BB962C8B-B14F-4D97-AF65-F5344CB8AC3E}">
        <p14:creationId xmlns:p14="http://schemas.microsoft.com/office/powerpoint/2010/main" val="2144721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maintenance and traffic operations fall under the local responsibility.  §86.32 should not be confused with Jurisdictional reassignment or changes in land rights occur under connecting highways designation.  WisDOT (the Secretary) also has the right to rescind connecting highway status.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35</a:t>
            </a:fld>
            <a:endParaRPr lang="en-US"/>
          </a:p>
        </p:txBody>
      </p:sp>
    </p:spTree>
    <p:extLst>
      <p:ext uri="{BB962C8B-B14F-4D97-AF65-F5344CB8AC3E}">
        <p14:creationId xmlns:p14="http://schemas.microsoft.com/office/powerpoint/2010/main" val="38977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law does not specifically address access management, therefore, it should not be assumed that access controls become the local responsibility by default.  A written agreement is needed to designate by whom and to what standards access control will occur on the connecting highway.  It is typical for access control to be included under the maintenance authority granted to the locals.  “May not” is prohibitory language </a:t>
            </a:r>
            <a:r>
              <a:rPr lang="en-US" dirty="0">
                <a:sym typeface="Wingdings" panose="05000000000000000000" pitchFamily="2" charset="2"/>
              </a:rPr>
              <a:t> similar to cannot.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36</a:t>
            </a:fld>
            <a:endParaRPr lang="en-US"/>
          </a:p>
        </p:txBody>
      </p:sp>
    </p:spTree>
    <p:extLst>
      <p:ext uri="{BB962C8B-B14F-4D97-AF65-F5344CB8AC3E}">
        <p14:creationId xmlns:p14="http://schemas.microsoft.com/office/powerpoint/2010/main" val="374871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a:t>
            </a:fld>
            <a:endParaRPr lang="en-US"/>
          </a:p>
        </p:txBody>
      </p:sp>
    </p:spTree>
    <p:extLst>
      <p:ext uri="{BB962C8B-B14F-4D97-AF65-F5344CB8AC3E}">
        <p14:creationId xmlns:p14="http://schemas.microsoft.com/office/powerpoint/2010/main" val="1550999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 all surrounding</a:t>
            </a:r>
            <a:r>
              <a:rPr lang="en-US" baseline="0" dirty="0"/>
              <a:t> parcels on the south side of the highway are separate owners. In this scenario the current field is not connected to the rear lot because a rare species of owl has nested in the </a:t>
            </a:r>
            <a:r>
              <a:rPr lang="en-US" baseline="0" dirty="0" err="1"/>
              <a:t>treeline</a:t>
            </a:r>
            <a:r>
              <a:rPr lang="en-US" baseline="0" dirty="0"/>
              <a:t> (or some other ridiculous reason), and the farmer can’t cut any trees to create a connection to the rear field.  For several years, he has been forced to drive his tractor down farm lane (road located to the west on map) a half mile to access the rear field by another town road.  He then uses the connection to access the east field currently abutting the r/w.  A new driveway location would sure be helpful and save expense related to fuel costs.  The property owner located between the two fields has already offered to purchase the west field from the farmer and does not need the current access point as his current plans for a new shed and dirt bike track will utilize the existing driveway.  Can you shift the driveway and help everyone out?</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43</a:t>
            </a:fld>
            <a:endParaRPr lang="en-US"/>
          </a:p>
        </p:txBody>
      </p:sp>
    </p:spTree>
    <p:extLst>
      <p:ext uri="{BB962C8B-B14F-4D97-AF65-F5344CB8AC3E}">
        <p14:creationId xmlns:p14="http://schemas.microsoft.com/office/powerpoint/2010/main" val="419962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should</a:t>
            </a:r>
            <a:r>
              <a:rPr lang="en-US" baseline="0" dirty="0"/>
              <a:t> expand upon common situations that may occur, or a real world example.</a:t>
            </a:r>
          </a:p>
          <a:p>
            <a:endParaRPr lang="en-US" baseline="0" dirty="0"/>
          </a:p>
          <a:p>
            <a:r>
              <a:rPr lang="en-US" sz="1200" kern="1200" dirty="0">
                <a:solidFill>
                  <a:schemeClr val="tx1"/>
                </a:solidFill>
                <a:effectLst/>
                <a:latin typeface="+mn-lt"/>
                <a:ea typeface="+mn-ea"/>
                <a:cs typeface="+mn-cs"/>
              </a:rPr>
              <a:t>Need to involve OGC because… may be better to do a covenant, etc. </a:t>
            </a:r>
            <a:r>
              <a:rPr lang="en-US" sz="1200" kern="1200">
                <a:solidFill>
                  <a:schemeClr val="tx1"/>
                </a:solidFill>
                <a:effectLst/>
                <a:latin typeface="+mn-lt"/>
                <a:ea typeface="+mn-ea"/>
                <a:cs typeface="+mn-cs"/>
              </a:rPr>
              <a:t>etc.</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44</a:t>
            </a:fld>
            <a:endParaRPr lang="en-US"/>
          </a:p>
        </p:txBody>
      </p:sp>
    </p:spTree>
    <p:extLst>
      <p:ext uri="{BB962C8B-B14F-4D97-AF65-F5344CB8AC3E}">
        <p14:creationId xmlns:p14="http://schemas.microsoft.com/office/powerpoint/2010/main" val="2505868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47</a:t>
            </a:fld>
            <a:endParaRPr lang="en-US"/>
          </a:p>
        </p:txBody>
      </p:sp>
    </p:spTree>
    <p:extLst>
      <p:ext uri="{BB962C8B-B14F-4D97-AF65-F5344CB8AC3E}">
        <p14:creationId xmlns:p14="http://schemas.microsoft.com/office/powerpoint/2010/main" val="225634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C91B32-2829-4DF2-972C-4B87889A04AF}"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3440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Wisconsin is a leader in access management controls for preserving the function of our state highway system for safety and economic viability.  We have several statutory and administrative controls that have been part of state law since the late 1940’s granting </a:t>
            </a:r>
            <a:r>
              <a:rPr lang="en-US" dirty="0" err="1"/>
              <a:t>WisDOT</a:t>
            </a:r>
            <a:r>
              <a:rPr lang="en-US" dirty="0"/>
              <a:t> more police powers than many other states.  For this reason, you need to be aware that there may be several controls in place along a state highway,</a:t>
            </a:r>
            <a:r>
              <a:rPr lang="en-US" baseline="0" dirty="0"/>
              <a:t> and what you do could impact access controls that may be in place.  </a:t>
            </a:r>
            <a:r>
              <a:rPr lang="en-US" dirty="0"/>
              <a:t>Never take a state highway at face value and be prepared to look back several years as individual issues arise. We’ll talk about some of the mechanisms that you</a:t>
            </a:r>
            <a:r>
              <a:rPr lang="en-US" baseline="0" dirty="0"/>
              <a:t> may encounter later in the presentation.  Statue s. 32.09 is not directly related to access management, however it is the mechanism for which the compensatory value of access is determined.</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5</a:t>
            </a:fld>
            <a:endParaRPr lang="en-US"/>
          </a:p>
        </p:txBody>
      </p:sp>
    </p:spTree>
    <p:extLst>
      <p:ext uri="{BB962C8B-B14F-4D97-AF65-F5344CB8AC3E}">
        <p14:creationId xmlns:p14="http://schemas.microsoft.com/office/powerpoint/2010/main" val="3568437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2311400" y="525463"/>
            <a:ext cx="4673600" cy="26289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Because of the breadth of Access Management related</a:t>
            </a:r>
            <a:r>
              <a:rPr lang="en-US" baseline="0" dirty="0"/>
              <a:t> statutes and Administrative Rules, there are several documents that you should be aware of including descriptions on property </a:t>
            </a:r>
            <a:r>
              <a:rPr lang="en-US" b="1" baseline="0" dirty="0"/>
              <a:t>deeds</a:t>
            </a:r>
            <a:r>
              <a:rPr lang="en-US" baseline="0" dirty="0"/>
              <a:t> specifically for access rights, </a:t>
            </a:r>
            <a:r>
              <a:rPr lang="en-US" b="1" baseline="0" dirty="0"/>
              <a:t>permits</a:t>
            </a:r>
            <a:r>
              <a:rPr lang="en-US" baseline="0" dirty="0"/>
              <a:t> to work along a state highway including driveway alterations (driveway permits), </a:t>
            </a:r>
            <a:r>
              <a:rPr lang="en-US" b="1" baseline="0" dirty="0"/>
              <a:t>Declarations</a:t>
            </a:r>
            <a:r>
              <a:rPr lang="en-US" baseline="0" dirty="0"/>
              <a:t> designating highways as expressways and freeways, which by definition have certain access controls, access control maps under state statue 84.25, Access </a:t>
            </a:r>
            <a:r>
              <a:rPr lang="en-US" b="1" baseline="0" dirty="0"/>
              <a:t>Covenants</a:t>
            </a:r>
            <a:r>
              <a:rPr lang="en-US" baseline="0" dirty="0"/>
              <a:t>, </a:t>
            </a:r>
            <a:r>
              <a:rPr lang="en-US" b="1" baseline="0" dirty="0"/>
              <a:t>subdivision plats </a:t>
            </a:r>
            <a:r>
              <a:rPr lang="en-US" baseline="0" dirty="0"/>
              <a:t>adjacent to state highways, and a few other more rare situations such as waiver of damages.  In addition, local municipalities and Counties may also have identified access management strategies in the transportation elements of their </a:t>
            </a:r>
            <a:r>
              <a:rPr lang="en-US" b="1" baseline="0" dirty="0"/>
              <a:t>comprehensive plans </a:t>
            </a:r>
            <a:r>
              <a:rPr lang="en-US" baseline="0" dirty="0"/>
              <a:t>or specifically by ordinance, which may be more stringent than </a:t>
            </a:r>
            <a:r>
              <a:rPr lang="en-US" baseline="0" dirty="0" err="1"/>
              <a:t>WisDOT</a:t>
            </a:r>
            <a:r>
              <a:rPr lang="en-US" baseline="0" dirty="0"/>
              <a:t> requirements.</a:t>
            </a:r>
          </a:p>
          <a:p>
            <a:endParaRPr lang="en-US" baseline="0" dirty="0"/>
          </a:p>
          <a:p>
            <a:r>
              <a:rPr lang="en-US" baseline="0" dirty="0"/>
              <a:t>It is a good practice to include the Region’s Access Management Coordinator early as part of project scoping.  There may be opportunities to meet with property owner’s prior to project design to explain access management, identify the potential for changes and provide an explanation of how including access changes as part of the project cost vs. the owner needing to make changes later at their on costs, which can be costly. It is a good practice to have these discussions ahead of initiating formal procedures such as issuing driveway permits, or before making design changes.</a:t>
            </a:r>
            <a:endParaRPr lang="en-US" dirty="0"/>
          </a:p>
        </p:txBody>
      </p:sp>
      <p:sp>
        <p:nvSpPr>
          <p:cNvPr id="4" name="Slide Number Placeholder 3"/>
          <p:cNvSpPr>
            <a:spLocks noGrp="1"/>
          </p:cNvSpPr>
          <p:nvPr>
            <p:ph type="sldNum" sz="quarter" idx="5"/>
          </p:nvPr>
        </p:nvSpPr>
        <p:spPr/>
        <p:txBody>
          <a:bodyPr/>
          <a:lstStyle/>
          <a:p>
            <a:pPr>
              <a:defRPr/>
            </a:pPr>
            <a:fld id="{A9241BEB-B9E8-40E1-AF5E-D402211A3279}" type="slidenum">
              <a:rPr lang="en-US" smtClean="0"/>
              <a:pPr>
                <a:defRPr/>
              </a:pPr>
              <a:t>6</a:t>
            </a:fld>
            <a:endParaRPr lang="en-US"/>
          </a:p>
        </p:txBody>
      </p:sp>
    </p:spTree>
    <p:extLst>
      <p:ext uri="{BB962C8B-B14F-4D97-AF65-F5344CB8AC3E}">
        <p14:creationId xmlns:p14="http://schemas.microsoft.com/office/powerpoint/2010/main" val="43155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Connections 2030 is the state’s long-range</a:t>
            </a:r>
            <a:r>
              <a:rPr lang="en-US" baseline="0" dirty="0"/>
              <a:t> transportation plan and includes strategies for several state highway corridors across the state.  It was developed through an extensive public involvement process and is the foundation for more detailed study.  For access management it identifies priority corridors for future freeway/expressway designation, upgrade, or conversion, includes priority corridors in the Corridors 2030 plan and State Access Management Plan (SAMP) that directly relates to the type and location of access controls on the STH system.  This figure identifies potential corridors for upgrade to expressways and expressway-to-freeway conversion.</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a:p>
        </p:txBody>
      </p:sp>
    </p:spTree>
    <p:extLst>
      <p:ext uri="{BB962C8B-B14F-4D97-AF65-F5344CB8AC3E}">
        <p14:creationId xmlns:p14="http://schemas.microsoft.com/office/powerpoint/2010/main" val="102804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Example of a priority</a:t>
            </a:r>
            <a:r>
              <a:rPr lang="en-US" baseline="0" dirty="0"/>
              <a:t> Corridor included in the Long Range Plan.  Reviewing the map legend and summary table can show if the corridor has been identified as a candidate for upgrade and or other access related implications.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a:p>
        </p:txBody>
      </p:sp>
    </p:spTree>
    <p:extLst>
      <p:ext uri="{BB962C8B-B14F-4D97-AF65-F5344CB8AC3E}">
        <p14:creationId xmlns:p14="http://schemas.microsoft.com/office/powerpoint/2010/main" val="192850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Corridors 2030 – is the statewide plan identifying the Backbone and Connecting Route system.  These routes</a:t>
            </a:r>
            <a:r>
              <a:rPr lang="en-US" baseline="0" dirty="0"/>
              <a:t> are a vital component to Wisconsin’s economy for the movement of freight and services within and between our neighboring states.  All backbone routes and most, but not all connecting routes are part of the National Highway System (NHS).  Backbone routes are the most likely candidates for expressway upgrade, and expressway-to-freeway conversion projects under s. 84.295.  </a:t>
            </a:r>
            <a:r>
              <a:rPr lang="en-US" u="sng" baseline="0" dirty="0"/>
              <a:t>Any new </a:t>
            </a:r>
            <a:r>
              <a:rPr lang="en-US" baseline="0" dirty="0"/>
              <a:t>s. 84.25 projects would be located on connecting and other two-lane rural state highways where preserving regional mobility goals are desired.</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a:p>
        </p:txBody>
      </p:sp>
    </p:spTree>
    <p:extLst>
      <p:ext uri="{BB962C8B-B14F-4D97-AF65-F5344CB8AC3E}">
        <p14:creationId xmlns:p14="http://schemas.microsoft.com/office/powerpoint/2010/main" val="1586429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The State Access Management</a:t>
            </a:r>
            <a:r>
              <a:rPr lang="en-US" baseline="0" dirty="0"/>
              <a:t> Plan (also located within Connections 2030) is the state’s plan for identifying the appropriate level of access controls that should be implemented along a state highway corridor.  Generally, Tier 1 corridors are corridors designated as freeways/expressways.  Most corridor level access controls would be located along Tier 2A and 2B corridors in an effort to preserve the long-term function of those corridors.  Exceptions include some corridors located in urban areas of Milwaukee.  For all other state highways falling under Tiers 3 and 4, typically access is managed through the permitting process under s. 86.07(2a). s. 84.09 which occurs as part of projects or case by case and can be applied on all of the SAMP Tiers.</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a:p>
        </p:txBody>
      </p:sp>
    </p:spTree>
    <p:extLst>
      <p:ext uri="{BB962C8B-B14F-4D97-AF65-F5344CB8AC3E}">
        <p14:creationId xmlns:p14="http://schemas.microsoft.com/office/powerpoint/2010/main" val="53992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ight Triangle 3"/>
          <p:cNvSpPr/>
          <p:nvPr/>
        </p:nvSpPr>
        <p:spPr>
          <a:xfrm>
            <a:off x="1"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Title 8"/>
          <p:cNvSpPr>
            <a:spLocks noGrp="1"/>
          </p:cNvSpPr>
          <p:nvPr>
            <p:ph type="ctrTitle"/>
          </p:nvPr>
        </p:nvSpPr>
        <p:spPr>
          <a:xfrm>
            <a:off x="914400" y="1752606"/>
            <a:ext cx="103632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a:t>Click to edit Master title style</a:t>
            </a:r>
            <a:endParaRPr lang="en-US" dirty="0"/>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7" name="Slide Number Placeholder 26"/>
          <p:cNvSpPr>
            <a:spLocks noGrp="1"/>
          </p:cNvSpPr>
          <p:nvPr>
            <p:ph type="sldNum" sz="quarter" idx="4"/>
          </p:nvPr>
        </p:nvSpPr>
        <p:spPr>
          <a:xfrm>
            <a:off x="11582400" y="6477005"/>
            <a:ext cx="436037" cy="380995"/>
          </a:xfrm>
          <a:prstGeom prst="rect">
            <a:avLst/>
          </a:prstGeom>
        </p:spPr>
        <p:txBody>
          <a:bodyPr/>
          <a:lstStyle>
            <a:lvl1pPr>
              <a:defRPr sz="1600" b="1" i="0" kern="900" baseline="0">
                <a:solidFill>
                  <a:schemeClr val="bg1"/>
                </a:solidFill>
              </a:defRPr>
            </a:lvl1pPr>
            <a:extLst/>
          </a:lstStyle>
          <a:p>
            <a:fld id="{C285075F-4D0D-0F40-B6CF-EC6AC229A79E}" type="slidenum">
              <a:rPr lang="en-US" smtClean="0">
                <a:solidFill>
                  <a:prstClr val="white"/>
                </a:solidFill>
              </a:rPr>
              <a:pPr/>
              <a:t>‹#›</a:t>
            </a:fld>
            <a:endParaRPr lang="en-US" dirty="0">
              <a:solidFill>
                <a:prstClr val="white"/>
              </a:solidFill>
            </a:endParaRPr>
          </a:p>
        </p:txBody>
      </p:sp>
      <p:sp>
        <p:nvSpPr>
          <p:cNvPr id="6"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accent6"/>
                </a:solidFill>
              </a:defRPr>
            </a:lvl1pPr>
          </a:lstStyle>
          <a:p>
            <a:r>
              <a:rPr lang="en-US"/>
              <a:t>Module 4</a:t>
            </a:r>
            <a:endParaRPr lang="en-US" dirty="0"/>
          </a:p>
        </p:txBody>
      </p:sp>
    </p:spTree>
    <p:extLst>
      <p:ext uri="{BB962C8B-B14F-4D97-AF65-F5344CB8AC3E}">
        <p14:creationId xmlns:p14="http://schemas.microsoft.com/office/powerpoint/2010/main" val="216849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
        <p:nvSpPr>
          <p:cNvPr id="5"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accent6"/>
                </a:solidFill>
              </a:defRPr>
            </a:lvl1pPr>
          </a:lstStyle>
          <a:p>
            <a:r>
              <a:rPr lang="en-US"/>
              <a:t>Module 4</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609600" y="1444295"/>
            <a:ext cx="5386917"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444295"/>
            <a:ext cx="5389033"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
        <p:nvSpPr>
          <p:cNvPr id="8"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accent6"/>
                </a:solidFill>
              </a:defRPr>
            </a:lvl1pPr>
          </a:lstStyle>
          <a:p>
            <a:r>
              <a:rPr lang="en-US"/>
              <a:t>Module 4</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
        <p:nvSpPr>
          <p:cNvPr id="3"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accent6"/>
                </a:solidFill>
              </a:defRPr>
            </a:lvl1pPr>
          </a:lstStyle>
          <a:p>
            <a:r>
              <a:rPr lang="en-US"/>
              <a:t>Module 4</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
        <p:nvSpPr>
          <p:cNvPr id="6"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accent6"/>
                </a:solidFill>
              </a:defRPr>
            </a:lvl1pPr>
          </a:lstStyle>
          <a:p>
            <a:r>
              <a:rPr lang="en-US"/>
              <a:t>Module 4</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11277601" y="6477001"/>
            <a:ext cx="740833"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72863"/>
            <a:ext cx="12192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609600" y="533400"/>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609600" y="1676400"/>
            <a:ext cx="109728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WisDOTlogo.gif"/>
          <p:cNvPicPr>
            <a:picLocks noChangeAspect="1"/>
          </p:cNvPicPr>
          <p:nvPr userDrawn="1"/>
        </p:nvPicPr>
        <p:blipFill>
          <a:blip r:embed="rId10" cstate="print"/>
          <a:stretch>
            <a:fillRect/>
          </a:stretch>
        </p:blipFill>
        <p:spPr>
          <a:xfrm>
            <a:off x="308002" y="5943600"/>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
        <p:nvSpPr>
          <p:cNvPr id="2" name="Slide Number Placeholder 1"/>
          <p:cNvSpPr>
            <a:spLocks noGrp="1"/>
          </p:cNvSpPr>
          <p:nvPr>
            <p:ph type="sldNum" sz="quarter" idx="4"/>
          </p:nvPr>
        </p:nvSpPr>
        <p:spPr>
          <a:xfrm>
            <a:off x="9387544" y="6472729"/>
            <a:ext cx="2743200" cy="365125"/>
          </a:xfrm>
          <a:prstGeom prst="rect">
            <a:avLst/>
          </a:prstGeom>
        </p:spPr>
        <p:txBody>
          <a:bodyPr vert="horz" lIns="91440" tIns="45720" rIns="91440" bIns="45720" rtlCol="0" anchor="ctr"/>
          <a:lstStyle>
            <a:lvl1pPr algn="r">
              <a:defRPr sz="1600" b="1">
                <a:solidFill>
                  <a:schemeClr val="bg1"/>
                </a:solidFill>
              </a:defRPr>
            </a:lvl1pPr>
          </a:lstStyle>
          <a:p>
            <a:fld id="{66AD1EE6-6316-4D68-92C4-A12B087E69D9}" type="slidenum">
              <a:rPr lang="en-US" smtClean="0"/>
              <a:pPr/>
              <a:t>‹#›</a:t>
            </a:fld>
            <a:endParaRPr lang="en-US" dirty="0"/>
          </a:p>
        </p:txBody>
      </p:sp>
      <p:sp>
        <p:nvSpPr>
          <p:cNvPr id="3"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i="1">
                <a:solidFill>
                  <a:schemeClr val="accent6"/>
                </a:solidFill>
              </a:defRPr>
            </a:lvl1pPr>
          </a:lstStyle>
          <a:p>
            <a:r>
              <a:rPr lang="en-US"/>
              <a:t>Module 4</a:t>
            </a:r>
            <a:endParaRPr lang="en-US" dirty="0"/>
          </a:p>
        </p:txBody>
      </p:sp>
    </p:spTree>
  </p:cSld>
  <p:clrMap bg1="lt1" tx1="dk1" bg2="lt2" tx2="dk2" accent1="accent1" accent2="accent2" accent3="accent3" accent4="accent4" accent5="accent5" accent6="accent6" hlink="hlink" folHlink="folHlink"/>
  <p:sldLayoutIdLst>
    <p:sldLayoutId id="2147483752" r:id="rId1"/>
    <p:sldLayoutId id="2147483744" r:id="rId2"/>
    <p:sldLayoutId id="2147483745" r:id="rId3"/>
    <p:sldLayoutId id="2147483746" r:id="rId4"/>
    <p:sldLayoutId id="2147483747" r:id="rId5"/>
    <p:sldLayoutId id="2147483748" r:id="rId6"/>
    <p:sldLayoutId id="2147483749" r:id="rId7"/>
  </p:sldLayoutIdLst>
  <p:hf hd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hyperlink" Target="http://www.townofeaugalle.org/about/driveway-highway-access-ordinanc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wisconsindot.gov/Pages/projects/data-plan/plan-res/connecting.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dotnet/dtsd/access/index.htm" TargetMode="External"/><Relationship Id="rId2" Type="http://schemas.openxmlformats.org/officeDocument/2006/relationships/hyperlink" Target="http://www.wisconsindot.gov/pages/doing-bus/real-estate/access-mgm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65518"/>
            <a:ext cx="4571622" cy="3431764"/>
          </a:xfrm>
          <a:prstGeom prst="rect">
            <a:avLst/>
          </a:prstGeom>
          <a:blipFill>
            <a:blip r:embed="rId4">
              <a:alphaModFix amt="50000"/>
            </a:blip>
            <a:stretch>
              <a:fillRect/>
            </a:stretch>
          </a:blipFill>
          <a:effectLst/>
        </p:spPr>
      </p:pic>
      <p:sp>
        <p:nvSpPr>
          <p:cNvPr id="5" name="Title 1"/>
          <p:cNvSpPr txBox="1">
            <a:spLocks/>
          </p:cNvSpPr>
          <p:nvPr/>
        </p:nvSpPr>
        <p:spPr>
          <a:xfrm>
            <a:off x="1755579" y="436431"/>
            <a:ext cx="8734097" cy="164221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b="1" i="0" kern="1200">
                <a:solidFill>
                  <a:srgbClr val="002060"/>
                </a:solidFill>
                <a:latin typeface="+mj-lt"/>
                <a:ea typeface="+mj-ea"/>
                <a:cs typeface="+mj-cs"/>
              </a:defRPr>
            </a:lvl1pPr>
          </a:lstStyle>
          <a:p>
            <a:pPr fontAlgn="auto">
              <a:spcAft>
                <a:spcPts val="0"/>
              </a:spcAft>
            </a:pPr>
            <a:r>
              <a:rPr lang="en-US" sz="4800" dirty="0"/>
              <a:t>Wisconsin Department of Transportation</a:t>
            </a:r>
          </a:p>
        </p:txBody>
      </p:sp>
      <p:sp>
        <p:nvSpPr>
          <p:cNvPr id="2" name="TextBox 1"/>
          <p:cNvSpPr txBox="1"/>
          <p:nvPr/>
        </p:nvSpPr>
        <p:spPr>
          <a:xfrm>
            <a:off x="9595871" y="5906962"/>
            <a:ext cx="1787610" cy="307777"/>
          </a:xfrm>
          <a:prstGeom prst="rect">
            <a:avLst/>
          </a:prstGeom>
          <a:noFill/>
        </p:spPr>
        <p:txBody>
          <a:bodyPr wrap="square" rtlCol="0">
            <a:spAutoFit/>
          </a:bodyPr>
          <a:lstStyle/>
          <a:p>
            <a:pPr algn="r" fontAlgn="auto">
              <a:spcBef>
                <a:spcPts val="0"/>
              </a:spcBef>
              <a:spcAft>
                <a:spcPts val="0"/>
              </a:spcAft>
            </a:pPr>
            <a:r>
              <a:rPr lang="en-US" sz="1400" i="1" dirty="0">
                <a:solidFill>
                  <a:srgbClr val="FF0000"/>
                </a:solidFill>
                <a:latin typeface="Arial"/>
              </a:rPr>
              <a:t>Final: 1-13-18</a:t>
            </a:r>
          </a:p>
        </p:txBody>
      </p:sp>
      <p:sp>
        <p:nvSpPr>
          <p:cNvPr id="7" name="Title 1"/>
          <p:cNvSpPr>
            <a:spLocks noGrp="1"/>
          </p:cNvSpPr>
          <p:nvPr>
            <p:ph type="ctrTitle"/>
          </p:nvPr>
        </p:nvSpPr>
        <p:spPr>
          <a:xfrm>
            <a:off x="6050637" y="2895600"/>
            <a:ext cx="5531763" cy="1371600"/>
          </a:xfrm>
        </p:spPr>
        <p:txBody>
          <a:bodyPr anchor="t">
            <a:noAutofit/>
          </a:bodyPr>
          <a:lstStyle/>
          <a:p>
            <a:pPr algn="l"/>
            <a:r>
              <a:rPr lang="en-US" sz="4000" dirty="0"/>
              <a:t>Access Management </a:t>
            </a:r>
            <a:br>
              <a:rPr lang="en-US" sz="4000" dirty="0"/>
            </a:br>
            <a:r>
              <a:rPr lang="en-US" sz="4000" dirty="0"/>
              <a:t>Module 4: </a:t>
            </a:r>
            <a:r>
              <a:rPr lang="en-US" sz="4000" b="0" i="1" dirty="0"/>
              <a:t>Planning</a:t>
            </a:r>
            <a:endParaRPr lang="en-US" sz="4400" dirty="0"/>
          </a:p>
        </p:txBody>
      </p:sp>
      <p:sp>
        <p:nvSpPr>
          <p:cNvPr id="4" name="Footer Placeholder 3"/>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4"/>
          </p:nvPr>
        </p:nvSpPr>
        <p:spPr/>
        <p:txBody>
          <a:bodyPr/>
          <a:lstStyle/>
          <a:p>
            <a:fld id="{C285075F-4D0D-0F40-B6CF-EC6AC229A79E}" type="slidenum">
              <a:rPr lang="en-US" smtClean="0">
                <a:solidFill>
                  <a:prstClr val="white"/>
                </a:solidFill>
              </a:rPr>
              <a:pPr/>
              <a:t>1</a:t>
            </a:fld>
            <a:endParaRPr lang="en-US" dirty="0">
              <a:solidFill>
                <a:prstClr val="white"/>
              </a:solidFill>
            </a:endParaRPr>
          </a:p>
        </p:txBody>
      </p:sp>
    </p:spTree>
    <p:extLst>
      <p:ext uri="{BB962C8B-B14F-4D97-AF65-F5344CB8AC3E}">
        <p14:creationId xmlns:p14="http://schemas.microsoft.com/office/powerpoint/2010/main" val="848113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27"/>
          <a:stretch/>
        </p:blipFill>
        <p:spPr bwMode="auto">
          <a:xfrm>
            <a:off x="6248400" y="152400"/>
            <a:ext cx="5825417" cy="6693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211492" y="1342036"/>
            <a:ext cx="5943600" cy="4449164"/>
          </a:xfrm>
        </p:spPr>
        <p:txBody>
          <a:bodyPr/>
          <a:lstStyle/>
          <a:p>
            <a:r>
              <a:rPr lang="en-US" dirty="0"/>
              <a:t>Backbone routes</a:t>
            </a:r>
          </a:p>
          <a:p>
            <a:pPr lvl="1"/>
            <a:r>
              <a:rPr lang="en-US" dirty="0"/>
              <a:t>Are the highest value inter- and intra-state multilane highways connected</a:t>
            </a:r>
            <a:br>
              <a:rPr lang="en-US" dirty="0"/>
            </a:br>
            <a:r>
              <a:rPr lang="en-US" dirty="0"/>
              <a:t>to the national transportation system</a:t>
            </a:r>
          </a:p>
          <a:p>
            <a:pPr lvl="1"/>
            <a:r>
              <a:rPr lang="en-US" dirty="0"/>
              <a:t>Typically where s. 84.295 projects</a:t>
            </a:r>
            <a:br>
              <a:rPr lang="en-US" dirty="0"/>
            </a:br>
            <a:r>
              <a:rPr lang="en-US" dirty="0"/>
              <a:t>are applied</a:t>
            </a:r>
          </a:p>
          <a:p>
            <a:pPr>
              <a:spcBef>
                <a:spcPts val="1200"/>
              </a:spcBef>
            </a:pPr>
            <a:r>
              <a:rPr lang="en-US" dirty="0"/>
              <a:t>Connecting routes</a:t>
            </a:r>
          </a:p>
          <a:p>
            <a:pPr lvl="1"/>
            <a:r>
              <a:rPr lang="en-US" dirty="0"/>
              <a:t>Are high quality 2- and 4-lane highways connecting to backbone routes</a:t>
            </a:r>
          </a:p>
          <a:p>
            <a:pPr lvl="1"/>
            <a:r>
              <a:rPr lang="en-US" dirty="0"/>
              <a:t>Typically where s. 84.25 projects are applied</a:t>
            </a:r>
          </a:p>
        </p:txBody>
      </p:sp>
      <p:sp>
        <p:nvSpPr>
          <p:cNvPr id="3" name="Title 2"/>
          <p:cNvSpPr>
            <a:spLocks noGrp="1"/>
          </p:cNvSpPr>
          <p:nvPr>
            <p:ph type="title"/>
          </p:nvPr>
        </p:nvSpPr>
        <p:spPr>
          <a:xfrm>
            <a:off x="211492" y="223245"/>
            <a:ext cx="5638800" cy="1143000"/>
          </a:xfrm>
        </p:spPr>
        <p:txBody>
          <a:bodyPr/>
          <a:lstStyle/>
          <a:p>
            <a:r>
              <a:rPr lang="en-US" dirty="0"/>
              <a:t>Corridors 2030</a:t>
            </a:r>
          </a:p>
        </p:txBody>
      </p:sp>
      <p:sp>
        <p:nvSpPr>
          <p:cNvPr id="6" name="TextBox 5"/>
          <p:cNvSpPr txBox="1"/>
          <p:nvPr/>
        </p:nvSpPr>
        <p:spPr>
          <a:xfrm>
            <a:off x="1143001" y="6107669"/>
            <a:ext cx="4707292" cy="369332"/>
          </a:xfrm>
          <a:prstGeom prst="rect">
            <a:avLst/>
          </a:prstGeom>
          <a:noFill/>
        </p:spPr>
        <p:txBody>
          <a:bodyPr wrap="square" rtlCol="0">
            <a:spAutoFit/>
          </a:bodyPr>
          <a:lstStyle/>
          <a:p>
            <a:r>
              <a:rPr lang="en-US" i="1" dirty="0">
                <a:solidFill>
                  <a:schemeClr val="bg1"/>
                </a:solidFill>
              </a:rPr>
              <a:t>Access Management and Statewide Plans</a:t>
            </a:r>
          </a:p>
        </p:txBody>
      </p:sp>
      <p:sp>
        <p:nvSpPr>
          <p:cNvPr id="7" name="Footer Placeholder 6"/>
          <p:cNvSpPr>
            <a:spLocks noGrp="1"/>
          </p:cNvSpPr>
          <p:nvPr>
            <p:ph type="ftr" sz="quarter" idx="3"/>
          </p:nvPr>
        </p:nvSpPr>
        <p:spPr>
          <a:xfrm>
            <a:off x="4648200" y="6297357"/>
            <a:ext cx="4114800" cy="365125"/>
          </a:xfrm>
        </p:spPr>
        <p:txBody>
          <a:bodyPr/>
          <a:lstStyle/>
          <a:p>
            <a:r>
              <a:rPr lang="en-US" dirty="0">
                <a:solidFill>
                  <a:schemeClr val="bg2">
                    <a:lumMod val="10000"/>
                  </a:schemeClr>
                </a:solidFill>
              </a:rPr>
              <a:t>Module 4</a:t>
            </a:r>
          </a:p>
        </p:txBody>
      </p:sp>
      <p:sp>
        <p:nvSpPr>
          <p:cNvPr id="8" name="Slide Number Placeholder 7"/>
          <p:cNvSpPr>
            <a:spLocks noGrp="1"/>
          </p:cNvSpPr>
          <p:nvPr>
            <p:ph type="sldNum" sz="quarter" idx="10"/>
          </p:nvPr>
        </p:nvSpPr>
        <p:spPr>
          <a:xfrm>
            <a:off x="11374967" y="6400800"/>
            <a:ext cx="740833" cy="296863"/>
          </a:xfrm>
        </p:spPr>
        <p:txBody>
          <a:bodyPr/>
          <a:lstStyle/>
          <a:p>
            <a:pPr>
              <a:defRPr/>
            </a:pPr>
            <a:fld id="{89C35698-ECFA-45D4-B95F-4F52958123EB}" type="slidenum">
              <a:rPr lang="en-US" smtClean="0">
                <a:solidFill>
                  <a:schemeClr val="bg2">
                    <a:lumMod val="10000"/>
                  </a:schemeClr>
                </a:solidFill>
              </a:rPr>
              <a:pPr>
                <a:defRPr/>
              </a:pPr>
              <a:t>10</a:t>
            </a:fld>
            <a:endParaRPr lang="en-US" dirty="0">
              <a:solidFill>
                <a:schemeClr val="bg2">
                  <a:lumMod val="10000"/>
                </a:schemeClr>
              </a:solidFill>
            </a:endParaRPr>
          </a:p>
        </p:txBody>
      </p:sp>
    </p:spTree>
    <p:extLst>
      <p:ext uri="{BB962C8B-B14F-4D97-AF65-F5344CB8AC3E}">
        <p14:creationId xmlns:p14="http://schemas.microsoft.com/office/powerpoint/2010/main" val="1649949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9493" r="4510" b="12840"/>
          <a:stretch/>
        </p:blipFill>
        <p:spPr bwMode="auto">
          <a:xfrm>
            <a:off x="5719619" y="76200"/>
            <a:ext cx="6453358" cy="682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1409253"/>
            <a:ext cx="4572000" cy="3848547"/>
          </a:xfrm>
        </p:spPr>
        <p:txBody>
          <a:bodyPr/>
          <a:lstStyle/>
          <a:p>
            <a:r>
              <a:rPr lang="en-US" dirty="0"/>
              <a:t>Access Tier 1</a:t>
            </a:r>
          </a:p>
          <a:p>
            <a:pPr lvl="1"/>
            <a:r>
              <a:rPr lang="en-US" dirty="0"/>
              <a:t>Freeways/expressways</a:t>
            </a:r>
          </a:p>
          <a:p>
            <a:pPr lvl="2"/>
            <a:r>
              <a:rPr lang="en-US" dirty="0"/>
              <a:t>s. 84.295</a:t>
            </a:r>
          </a:p>
          <a:p>
            <a:pPr>
              <a:spcBef>
                <a:spcPts val="600"/>
              </a:spcBef>
            </a:pPr>
            <a:r>
              <a:rPr lang="en-US" dirty="0"/>
              <a:t>Access Tiers 2A and 2B</a:t>
            </a:r>
          </a:p>
          <a:p>
            <a:pPr lvl="1"/>
            <a:r>
              <a:rPr lang="en-US" dirty="0"/>
              <a:t>Corridor access control</a:t>
            </a:r>
          </a:p>
          <a:p>
            <a:pPr lvl="2"/>
            <a:r>
              <a:rPr lang="en-US" dirty="0"/>
              <a:t>s. 84.25</a:t>
            </a:r>
          </a:p>
          <a:p>
            <a:pPr>
              <a:spcBef>
                <a:spcPts val="600"/>
              </a:spcBef>
            </a:pPr>
            <a:r>
              <a:rPr lang="en-US" dirty="0">
                <a:solidFill>
                  <a:srgbClr val="213681"/>
                </a:solidFill>
              </a:rPr>
              <a:t>Access Tier 3 and 4</a:t>
            </a:r>
          </a:p>
          <a:p>
            <a:pPr lvl="1"/>
            <a:r>
              <a:rPr lang="en-US" dirty="0">
                <a:solidFill>
                  <a:srgbClr val="213681"/>
                </a:solidFill>
              </a:rPr>
              <a:t>Spot location access control</a:t>
            </a:r>
          </a:p>
          <a:p>
            <a:pPr lvl="2"/>
            <a:r>
              <a:rPr lang="en-US" dirty="0">
                <a:solidFill>
                  <a:srgbClr val="213681"/>
                </a:solidFill>
              </a:rPr>
              <a:t>s. 86.07(2)(a)</a:t>
            </a:r>
          </a:p>
        </p:txBody>
      </p:sp>
      <p:sp>
        <p:nvSpPr>
          <p:cNvPr id="3" name="Title 2"/>
          <p:cNvSpPr>
            <a:spLocks noGrp="1"/>
          </p:cNvSpPr>
          <p:nvPr>
            <p:ph type="title"/>
          </p:nvPr>
        </p:nvSpPr>
        <p:spPr>
          <a:xfrm>
            <a:off x="381000" y="165839"/>
            <a:ext cx="6553200" cy="1219200"/>
          </a:xfrm>
        </p:spPr>
        <p:txBody>
          <a:bodyPr>
            <a:noAutofit/>
          </a:bodyPr>
          <a:lstStyle/>
          <a:p>
            <a:pPr>
              <a:lnSpc>
                <a:spcPct val="95000"/>
              </a:lnSpc>
            </a:pPr>
            <a:r>
              <a:rPr lang="en-US" sz="3700" dirty="0"/>
              <a:t>State Access Management Plan (SAMP)</a:t>
            </a:r>
          </a:p>
        </p:txBody>
      </p:sp>
      <p:grpSp>
        <p:nvGrpSpPr>
          <p:cNvPr id="5" name="Group 4"/>
          <p:cNvGrpSpPr/>
          <p:nvPr/>
        </p:nvGrpSpPr>
        <p:grpSpPr>
          <a:xfrm>
            <a:off x="2156317" y="5224670"/>
            <a:ext cx="3565760" cy="728171"/>
            <a:chOff x="381000" y="5029200"/>
            <a:chExt cx="3565760" cy="728171"/>
          </a:xfrm>
        </p:grpSpPr>
        <p:sp>
          <p:nvSpPr>
            <p:cNvPr id="7" name="TextBox 6"/>
            <p:cNvSpPr txBox="1"/>
            <p:nvPr/>
          </p:nvSpPr>
          <p:spPr>
            <a:xfrm>
              <a:off x="1031524" y="5201210"/>
              <a:ext cx="2915236" cy="369332"/>
            </a:xfrm>
            <a:prstGeom prst="rect">
              <a:avLst/>
            </a:prstGeom>
            <a:solidFill>
              <a:srgbClr val="2E3192"/>
            </a:solidFill>
          </p:spPr>
          <p:txBody>
            <a:bodyPr wrap="square" rtlCol="0">
              <a:spAutoFit/>
            </a:bodyPr>
            <a:lstStyle/>
            <a:p>
              <a:r>
                <a:rPr lang="en-US" i="1" dirty="0">
                  <a:solidFill>
                    <a:schemeClr val="bg1"/>
                  </a:solidFill>
                </a:rPr>
                <a:t>Deeper Dive in Module 5</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029200"/>
              <a:ext cx="728171" cy="728171"/>
            </a:xfrm>
            <a:prstGeom prst="rect">
              <a:avLst/>
            </a:prstGeom>
          </p:spPr>
        </p:pic>
      </p:grpSp>
      <p:sp>
        <p:nvSpPr>
          <p:cNvPr id="10" name="TextBox 9"/>
          <p:cNvSpPr txBox="1"/>
          <p:nvPr/>
        </p:nvSpPr>
        <p:spPr>
          <a:xfrm>
            <a:off x="1143001" y="6107669"/>
            <a:ext cx="4707292" cy="369332"/>
          </a:xfrm>
          <a:prstGeom prst="rect">
            <a:avLst/>
          </a:prstGeom>
          <a:noFill/>
        </p:spPr>
        <p:txBody>
          <a:bodyPr wrap="square" rtlCol="0">
            <a:spAutoFit/>
          </a:bodyPr>
          <a:lstStyle/>
          <a:p>
            <a:r>
              <a:rPr lang="en-US" i="1" dirty="0">
                <a:solidFill>
                  <a:schemeClr val="bg1"/>
                </a:solidFill>
              </a:rPr>
              <a:t>Access Management and Statewide Plans</a:t>
            </a:r>
          </a:p>
        </p:txBody>
      </p:sp>
      <p:sp>
        <p:nvSpPr>
          <p:cNvPr id="11" name="Footer Placeholder 10"/>
          <p:cNvSpPr>
            <a:spLocks noGrp="1"/>
          </p:cNvSpPr>
          <p:nvPr>
            <p:ph type="ftr" sz="quarter" idx="3"/>
          </p:nvPr>
        </p:nvSpPr>
        <p:spPr>
          <a:xfrm>
            <a:off x="4151671" y="6572865"/>
            <a:ext cx="4114800" cy="380999"/>
          </a:xfrm>
        </p:spPr>
        <p:txBody>
          <a:bodyPr/>
          <a:lstStyle/>
          <a:p>
            <a:r>
              <a:rPr lang="en-US" dirty="0">
                <a:solidFill>
                  <a:schemeClr val="bg2">
                    <a:lumMod val="10000"/>
                  </a:schemeClr>
                </a:solidFill>
              </a:rPr>
              <a:t>Module 4</a:t>
            </a:r>
          </a:p>
        </p:txBody>
      </p:sp>
      <p:sp>
        <p:nvSpPr>
          <p:cNvPr id="12" name="Slide Number Placeholder 11"/>
          <p:cNvSpPr>
            <a:spLocks noGrp="1"/>
          </p:cNvSpPr>
          <p:nvPr>
            <p:ph type="sldNum" sz="quarter" idx="10"/>
          </p:nvPr>
        </p:nvSpPr>
        <p:spPr/>
        <p:txBody>
          <a:bodyPr/>
          <a:lstStyle/>
          <a:p>
            <a:pPr>
              <a:defRPr/>
            </a:pPr>
            <a:fld id="{89C35698-ECFA-45D4-B95F-4F52958123EB}" type="slidenum">
              <a:rPr lang="en-US" smtClean="0">
                <a:solidFill>
                  <a:schemeClr val="bg2">
                    <a:lumMod val="10000"/>
                  </a:schemeClr>
                </a:solidFill>
              </a:rPr>
              <a:pPr>
                <a:defRPr/>
              </a:pPr>
              <a:t>11</a:t>
            </a:fld>
            <a:endParaRPr lang="en-US" dirty="0">
              <a:solidFill>
                <a:schemeClr val="bg2">
                  <a:lumMod val="10000"/>
                </a:schemeClr>
              </a:solidFill>
            </a:endParaRPr>
          </a:p>
        </p:txBody>
      </p:sp>
    </p:spTree>
    <p:extLst>
      <p:ext uri="{BB962C8B-B14F-4D97-AF65-F5344CB8AC3E}">
        <p14:creationId xmlns:p14="http://schemas.microsoft.com/office/powerpoint/2010/main" val="365871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6477000" cy="685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01295" y="601619"/>
            <a:ext cx="5257800" cy="1143000"/>
          </a:xfrm>
        </p:spPr>
        <p:txBody>
          <a:bodyPr>
            <a:normAutofit fontScale="90000"/>
          </a:bodyPr>
          <a:lstStyle/>
          <a:p>
            <a:r>
              <a:rPr lang="en-US" dirty="0"/>
              <a:t>Map of Active s. 84.25 Projects</a:t>
            </a:r>
          </a:p>
        </p:txBody>
      </p:sp>
      <p:sp>
        <p:nvSpPr>
          <p:cNvPr id="6" name="Rectangle 5"/>
          <p:cNvSpPr/>
          <p:nvPr/>
        </p:nvSpPr>
        <p:spPr>
          <a:xfrm>
            <a:off x="5715000" y="6400800"/>
            <a:ext cx="1752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
          <p:cNvSpPr>
            <a:spLocks noGrp="1"/>
          </p:cNvSpPr>
          <p:nvPr>
            <p:ph idx="1"/>
          </p:nvPr>
        </p:nvSpPr>
        <p:spPr>
          <a:xfrm>
            <a:off x="484139" y="1891184"/>
            <a:ext cx="5240693" cy="3718402"/>
          </a:xfrm>
        </p:spPr>
        <p:txBody>
          <a:bodyPr/>
          <a:lstStyle/>
          <a:p>
            <a:r>
              <a:rPr lang="en-US" sz="2900" dirty="0">
                <a:solidFill>
                  <a:srgbClr val="213681"/>
                </a:solidFill>
              </a:rPr>
              <a:t>1,500 miles enumerated</a:t>
            </a:r>
          </a:p>
          <a:p>
            <a:pPr lvl="1"/>
            <a:r>
              <a:rPr lang="en-US" sz="2500" dirty="0">
                <a:solidFill>
                  <a:srgbClr val="213681"/>
                </a:solidFill>
              </a:rPr>
              <a:t>Requires state legislature to change</a:t>
            </a:r>
          </a:p>
          <a:p>
            <a:pPr>
              <a:spcBef>
                <a:spcPts val="1200"/>
              </a:spcBef>
            </a:pPr>
            <a:r>
              <a:rPr lang="en-US" sz="2900" dirty="0">
                <a:solidFill>
                  <a:srgbClr val="213681"/>
                </a:solidFill>
              </a:rPr>
              <a:t>1,300 miles active</a:t>
            </a:r>
          </a:p>
          <a:p>
            <a:pPr marL="603250" lvl="2" indent="-255588">
              <a:spcBef>
                <a:spcPts val="400"/>
              </a:spcBef>
              <a:buSzPct val="68000"/>
              <a:buFont typeface="Wingdings 3" pitchFamily="18" charset="2"/>
              <a:buChar char=""/>
            </a:pPr>
            <a:r>
              <a:rPr lang="en-US" sz="2500" dirty="0">
                <a:solidFill>
                  <a:srgbClr val="213681"/>
                </a:solidFill>
              </a:rPr>
              <a:t>Miles must be vacated to replenish available miles if needed</a:t>
            </a:r>
          </a:p>
          <a:p>
            <a:pPr>
              <a:spcBef>
                <a:spcPts val="1200"/>
              </a:spcBef>
            </a:pPr>
            <a:r>
              <a:rPr lang="en-US" sz="2900" dirty="0">
                <a:solidFill>
                  <a:srgbClr val="213681"/>
                </a:solidFill>
              </a:rPr>
              <a:t>200 miles currently available</a:t>
            </a:r>
          </a:p>
        </p:txBody>
      </p:sp>
      <p:sp>
        <p:nvSpPr>
          <p:cNvPr id="10" name="TextBox 9"/>
          <p:cNvSpPr txBox="1"/>
          <p:nvPr/>
        </p:nvSpPr>
        <p:spPr>
          <a:xfrm>
            <a:off x="1143001" y="6107669"/>
            <a:ext cx="4707292" cy="369332"/>
          </a:xfrm>
          <a:prstGeom prst="rect">
            <a:avLst/>
          </a:prstGeom>
          <a:noFill/>
        </p:spPr>
        <p:txBody>
          <a:bodyPr wrap="square" rtlCol="0">
            <a:spAutoFit/>
          </a:bodyPr>
          <a:lstStyle/>
          <a:p>
            <a:r>
              <a:rPr lang="en-US" i="1" dirty="0">
                <a:solidFill>
                  <a:schemeClr val="bg1"/>
                </a:solidFill>
              </a:rPr>
              <a:t>Access Management and Statewide Plans</a:t>
            </a:r>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solidFill>
                  <a:schemeClr val="bg2">
                    <a:lumMod val="10000"/>
                  </a:schemeClr>
                </a:solidFill>
              </a:rPr>
              <a:pPr>
                <a:defRPr/>
              </a:pPr>
              <a:t>12</a:t>
            </a:fld>
            <a:endParaRPr lang="en-US" dirty="0">
              <a:solidFill>
                <a:schemeClr val="bg2">
                  <a:lumMod val="10000"/>
                </a:schemeClr>
              </a:solidFill>
            </a:endParaRPr>
          </a:p>
        </p:txBody>
      </p:sp>
      <p:sp>
        <p:nvSpPr>
          <p:cNvPr id="5" name="Footer Placeholder 4"/>
          <p:cNvSpPr>
            <a:spLocks noGrp="1"/>
          </p:cNvSpPr>
          <p:nvPr>
            <p:ph type="ftr" sz="quarter" idx="3"/>
          </p:nvPr>
        </p:nvSpPr>
        <p:spPr>
          <a:xfrm>
            <a:off x="4114800" y="6356350"/>
            <a:ext cx="4114800" cy="365125"/>
          </a:xfrm>
        </p:spPr>
        <p:txBody>
          <a:bodyPr/>
          <a:lstStyle/>
          <a:p>
            <a:r>
              <a:rPr lang="en-US" dirty="0">
                <a:solidFill>
                  <a:schemeClr val="bg2">
                    <a:lumMod val="10000"/>
                  </a:schemeClr>
                </a:solidFill>
              </a:rPr>
              <a:t>Module 4</a:t>
            </a:r>
          </a:p>
        </p:txBody>
      </p:sp>
    </p:spTree>
    <p:extLst>
      <p:ext uri="{BB962C8B-B14F-4D97-AF65-F5344CB8AC3E}">
        <p14:creationId xmlns:p14="http://schemas.microsoft.com/office/powerpoint/2010/main" val="259989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286000"/>
            <a:ext cx="8229600" cy="1143000"/>
          </a:xfrm>
        </p:spPr>
        <p:txBody>
          <a:bodyPr>
            <a:normAutofit fontScale="90000"/>
          </a:bodyPr>
          <a:lstStyle/>
          <a:p>
            <a:pPr algn="ctr"/>
            <a:r>
              <a:rPr lang="en-US" dirty="0"/>
              <a:t>Local Government Plans/Controls</a:t>
            </a:r>
          </a:p>
        </p:txBody>
      </p:sp>
      <p:sp>
        <p:nvSpPr>
          <p:cNvPr id="5" name="Subtitle 2"/>
          <p:cNvSpPr txBox="1">
            <a:spLocks/>
          </p:cNvSpPr>
          <p:nvPr/>
        </p:nvSpPr>
        <p:spPr bwMode="auto">
          <a:xfrm>
            <a:off x="2209800" y="3124200"/>
            <a:ext cx="7772400" cy="120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buNone/>
            </a:pPr>
            <a:r>
              <a:rPr lang="en-US" dirty="0"/>
              <a:t>Related to Access Management</a:t>
            </a:r>
          </a:p>
        </p:txBody>
      </p:sp>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883" y="3951341"/>
            <a:ext cx="2872551" cy="2156328"/>
          </a:xfrm>
          <a:prstGeom prst="rect">
            <a:avLst/>
          </a:prstGeom>
          <a:blipFill>
            <a:blip r:embed="rId3">
              <a:alphaModFix amt="50000"/>
            </a:blip>
            <a:stretch>
              <a:fillRect/>
            </a:stretch>
          </a:blipFill>
          <a:effectLst/>
        </p:spPr>
      </p:pic>
      <p:sp>
        <p:nvSpPr>
          <p:cNvPr id="7" name="Footer Placeholder 6"/>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spTree>
    <p:extLst>
      <p:ext uri="{BB962C8B-B14F-4D97-AF65-F5344CB8AC3E}">
        <p14:creationId xmlns:p14="http://schemas.microsoft.com/office/powerpoint/2010/main" val="394136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0723" y="2362200"/>
            <a:ext cx="5933243" cy="2702510"/>
          </a:xfrm>
        </p:spPr>
        <p:txBody>
          <a:bodyPr/>
          <a:lstStyle/>
          <a:p>
            <a:r>
              <a:rPr lang="en-US" sz="2900" dirty="0"/>
              <a:t>Comprehensive plans under</a:t>
            </a:r>
            <a:br>
              <a:rPr lang="en-US" sz="2900" dirty="0"/>
            </a:br>
            <a:r>
              <a:rPr lang="en-US" sz="2900" dirty="0"/>
              <a:t>s. 66.1001</a:t>
            </a:r>
          </a:p>
          <a:p>
            <a:pPr>
              <a:spcBef>
                <a:spcPts val="2400"/>
              </a:spcBef>
            </a:pPr>
            <a:r>
              <a:rPr lang="en-US" sz="2900" dirty="0"/>
              <a:t>Local zoning ordinances </a:t>
            </a:r>
          </a:p>
          <a:p>
            <a:pPr>
              <a:spcBef>
                <a:spcPts val="2400"/>
              </a:spcBef>
            </a:pPr>
            <a:r>
              <a:rPr lang="en-US" sz="2900" dirty="0"/>
              <a:t>Local access control ordinances</a:t>
            </a:r>
          </a:p>
        </p:txBody>
      </p:sp>
      <p:sp>
        <p:nvSpPr>
          <p:cNvPr id="3" name="Title 2"/>
          <p:cNvSpPr>
            <a:spLocks noGrp="1"/>
          </p:cNvSpPr>
          <p:nvPr>
            <p:ph type="title"/>
          </p:nvPr>
        </p:nvSpPr>
        <p:spPr>
          <a:xfrm>
            <a:off x="600723" y="533400"/>
            <a:ext cx="5622524" cy="1579488"/>
          </a:xfrm>
        </p:spPr>
        <p:txBody>
          <a:bodyPr>
            <a:normAutofit/>
          </a:bodyPr>
          <a:lstStyle/>
          <a:p>
            <a:r>
              <a:rPr lang="en-US" dirty="0"/>
              <a:t>Plans/Controls with Access Management</a:t>
            </a:r>
          </a:p>
        </p:txBody>
      </p:sp>
      <p:pic>
        <p:nvPicPr>
          <p:cNvPr id="5" name="Picture 6" descr="Guidec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89157" y="3545214"/>
            <a:ext cx="2036607" cy="2642084"/>
          </a:xfrm>
          <a:prstGeom prst="rect">
            <a:avLst/>
          </a:prstGeom>
          <a:noFill/>
          <a:ln w="1270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97444" y="127275"/>
            <a:ext cx="2036607" cy="2876415"/>
          </a:xfrm>
          <a:prstGeom prst="rect">
            <a:avLst/>
          </a:prstGeom>
          <a:noFill/>
          <a:ln w="1270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09211" y="607665"/>
            <a:ext cx="2036607" cy="2647846"/>
          </a:xfrm>
          <a:prstGeom prst="rect">
            <a:avLst/>
          </a:prstGeom>
          <a:noFill/>
          <a:ln w="12700">
            <a:solidFill>
              <a:schemeClr val="bg2">
                <a:lumMod val="10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97444" y="3255511"/>
            <a:ext cx="2036607" cy="2649393"/>
          </a:xfrm>
          <a:prstGeom prst="rect">
            <a:avLst/>
          </a:prstGeom>
          <a:noFill/>
          <a:ln w="1270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10" name="Footer Placeholder 9"/>
          <p:cNvSpPr>
            <a:spLocks noGrp="1"/>
          </p:cNvSpPr>
          <p:nvPr>
            <p:ph type="ftr" sz="quarter" idx="3"/>
          </p:nvPr>
        </p:nvSpPr>
        <p:spPr/>
        <p:txBody>
          <a:bodyPr/>
          <a:lstStyle/>
          <a:p>
            <a:r>
              <a:rPr lang="en-US"/>
              <a:t>Module 4</a:t>
            </a:r>
            <a:endParaRPr lang="en-US" dirty="0"/>
          </a:p>
        </p:txBody>
      </p:sp>
      <p:sp>
        <p:nvSpPr>
          <p:cNvPr id="12" name="Slide Number Placeholder 11"/>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spTree>
    <p:extLst>
      <p:ext uri="{BB962C8B-B14F-4D97-AF65-F5344CB8AC3E}">
        <p14:creationId xmlns:p14="http://schemas.microsoft.com/office/powerpoint/2010/main" val="276536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6705600" cy="4038600"/>
          </a:xfrm>
        </p:spPr>
        <p:txBody>
          <a:bodyPr/>
          <a:lstStyle/>
          <a:p>
            <a:r>
              <a:rPr lang="en-US" dirty="0"/>
              <a:t>To ensure zoning ordinances are consistent with the comprehensive plan</a:t>
            </a:r>
          </a:p>
          <a:p>
            <a:pPr>
              <a:spcBef>
                <a:spcPts val="1200"/>
              </a:spcBef>
            </a:pPr>
            <a:r>
              <a:rPr lang="en-US" dirty="0"/>
              <a:t>The transportation element of the plan emphasizes the land use/transportation relationship</a:t>
            </a:r>
          </a:p>
          <a:p>
            <a:pPr lvl="1">
              <a:spcBef>
                <a:spcPts val="900"/>
              </a:spcBef>
            </a:pPr>
            <a:r>
              <a:rPr lang="en-US" dirty="0"/>
              <a:t>May influence access decisions on the state highway</a:t>
            </a:r>
          </a:p>
          <a:p>
            <a:pPr lvl="1">
              <a:spcBef>
                <a:spcPts val="900"/>
              </a:spcBef>
            </a:pPr>
            <a:r>
              <a:rPr lang="en-US" dirty="0"/>
              <a:t>Opportunity for </a:t>
            </a:r>
            <a:r>
              <a:rPr lang="en-US" dirty="0" err="1"/>
              <a:t>WisDOT</a:t>
            </a:r>
            <a:r>
              <a:rPr lang="en-US" dirty="0"/>
              <a:t> to collaborate if asked as part of regular updates</a:t>
            </a:r>
          </a:p>
        </p:txBody>
      </p:sp>
      <p:sp>
        <p:nvSpPr>
          <p:cNvPr id="3" name="Title 2"/>
          <p:cNvSpPr>
            <a:spLocks noGrp="1"/>
          </p:cNvSpPr>
          <p:nvPr>
            <p:ph type="title"/>
          </p:nvPr>
        </p:nvSpPr>
        <p:spPr>
          <a:xfrm>
            <a:off x="609600" y="457200"/>
            <a:ext cx="10972800" cy="1143000"/>
          </a:xfrm>
        </p:spPr>
        <p:txBody>
          <a:bodyPr>
            <a:normAutofit fontScale="90000"/>
          </a:bodyPr>
          <a:lstStyle/>
          <a:p>
            <a:r>
              <a:rPr lang="en-US" sz="4400" dirty="0"/>
              <a:t>Wis. Stat. s. 66.1001 Comprehensive Plans</a:t>
            </a:r>
            <a:endParaRPr lang="en-US" dirty="0"/>
          </a:p>
        </p:txBody>
      </p:sp>
      <p:pic>
        <p:nvPicPr>
          <p:cNvPr id="5" name="Picture 6" descr="Guide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262" y="1670222"/>
            <a:ext cx="3352800" cy="4349578"/>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15</a:t>
            </a:fld>
            <a:endParaRPr lang="en-US" dirty="0"/>
          </a:p>
        </p:txBody>
      </p:sp>
    </p:spTree>
    <p:extLst>
      <p:ext uri="{BB962C8B-B14F-4D97-AF65-F5344CB8AC3E}">
        <p14:creationId xmlns:p14="http://schemas.microsoft.com/office/powerpoint/2010/main" val="140421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399" y="1677890"/>
            <a:ext cx="8625213" cy="4038600"/>
          </a:xfrm>
        </p:spPr>
        <p:txBody>
          <a:bodyPr/>
          <a:lstStyle/>
          <a:p>
            <a:r>
              <a:rPr lang="en-US" sz="2900" dirty="0"/>
              <a:t>Local zoning ordinances may conflict with state highway access management goals</a:t>
            </a:r>
          </a:p>
          <a:p>
            <a:pPr>
              <a:spcBef>
                <a:spcPts val="1800"/>
              </a:spcBef>
            </a:pPr>
            <a:r>
              <a:rPr lang="en-US" sz="2900" dirty="0"/>
              <a:t>May propose a land use type that conflicts with STH access plans or existing controls</a:t>
            </a:r>
          </a:p>
          <a:p>
            <a:pPr>
              <a:spcBef>
                <a:spcPts val="1800"/>
              </a:spcBef>
            </a:pPr>
            <a:r>
              <a:rPr lang="en-US" sz="2900" dirty="0"/>
              <a:t>WisDOT is an abutting land owner for rezoning decisions along any STH and has a right to engage in those decisions</a:t>
            </a:r>
          </a:p>
        </p:txBody>
      </p:sp>
      <p:sp>
        <p:nvSpPr>
          <p:cNvPr id="3" name="Title 2"/>
          <p:cNvSpPr>
            <a:spLocks noGrp="1"/>
          </p:cNvSpPr>
          <p:nvPr>
            <p:ph type="title"/>
          </p:nvPr>
        </p:nvSpPr>
        <p:spPr/>
        <p:txBody>
          <a:bodyPr>
            <a:normAutofit/>
          </a:bodyPr>
          <a:lstStyle/>
          <a:p>
            <a:r>
              <a:rPr lang="en-US" sz="4400" dirty="0"/>
              <a:t>Local Zoning Ordinances</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172" t="2446" r="53888" b="5008"/>
          <a:stretch/>
        </p:blipFill>
        <p:spPr bwMode="auto">
          <a:xfrm>
            <a:off x="9560427" y="228600"/>
            <a:ext cx="2086967" cy="59335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5680311" y="5105400"/>
            <a:ext cx="3565760" cy="728171"/>
            <a:chOff x="5296995" y="4816111"/>
            <a:chExt cx="3565760" cy="728171"/>
          </a:xfrm>
        </p:grpSpPr>
        <p:sp>
          <p:nvSpPr>
            <p:cNvPr id="6" name="TextBox 5"/>
            <p:cNvSpPr txBox="1"/>
            <p:nvPr/>
          </p:nvSpPr>
          <p:spPr>
            <a:xfrm>
              <a:off x="5947519" y="4988121"/>
              <a:ext cx="2915236" cy="369332"/>
            </a:xfrm>
            <a:prstGeom prst="rect">
              <a:avLst/>
            </a:prstGeom>
            <a:solidFill>
              <a:srgbClr val="2E3192"/>
            </a:solidFill>
          </p:spPr>
          <p:txBody>
            <a:bodyPr wrap="square" rtlCol="0">
              <a:spAutoFit/>
            </a:bodyPr>
            <a:lstStyle/>
            <a:p>
              <a:r>
                <a:rPr lang="en-US" i="1" dirty="0">
                  <a:solidFill>
                    <a:schemeClr val="bg1"/>
                  </a:solidFill>
                </a:rPr>
                <a:t>Deeper Dive in Module 1</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6995" y="4816111"/>
              <a:ext cx="728171" cy="728171"/>
            </a:xfrm>
            <a:prstGeom prst="rect">
              <a:avLst/>
            </a:prstGeom>
          </p:spPr>
        </p:pic>
      </p:grpSp>
      <p:sp>
        <p:nvSpPr>
          <p:cNvPr id="8" name="TextBox 7"/>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10" name="Footer Placeholder 9"/>
          <p:cNvSpPr>
            <a:spLocks noGrp="1"/>
          </p:cNvSpPr>
          <p:nvPr>
            <p:ph type="ftr" sz="quarter" idx="3"/>
          </p:nvPr>
        </p:nvSpPr>
        <p:spPr/>
        <p:txBody>
          <a:bodyPr/>
          <a:lstStyle/>
          <a:p>
            <a:r>
              <a:rPr lang="en-US"/>
              <a:t>Module 4</a:t>
            </a:r>
            <a:endParaRPr lang="en-US" dirty="0"/>
          </a:p>
        </p:txBody>
      </p:sp>
      <p:sp>
        <p:nvSpPr>
          <p:cNvPr id="11" name="Slide Number Placeholder 10"/>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spTree>
    <p:extLst>
      <p:ext uri="{BB962C8B-B14F-4D97-AF65-F5344CB8AC3E}">
        <p14:creationId xmlns:p14="http://schemas.microsoft.com/office/powerpoint/2010/main" val="281010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193" y="1052358"/>
            <a:ext cx="4600575" cy="460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09600" y="-37545"/>
            <a:ext cx="10972800" cy="1143000"/>
          </a:xfrm>
        </p:spPr>
        <p:txBody>
          <a:bodyPr/>
          <a:lstStyle/>
          <a:p>
            <a:r>
              <a:rPr lang="en-US" dirty="0"/>
              <a:t>How Local Zoning Decisions are Made</a:t>
            </a:r>
          </a:p>
        </p:txBody>
      </p:sp>
      <p:sp>
        <p:nvSpPr>
          <p:cNvPr id="5" name="TextBox 4"/>
          <p:cNvSpPr txBox="1"/>
          <p:nvPr/>
        </p:nvSpPr>
        <p:spPr>
          <a:xfrm>
            <a:off x="7374193" y="1453299"/>
            <a:ext cx="697627" cy="369332"/>
          </a:xfrm>
          <a:prstGeom prst="rect">
            <a:avLst/>
          </a:prstGeom>
          <a:noFill/>
        </p:spPr>
        <p:txBody>
          <a:bodyPr wrap="none" rtlCol="0">
            <a:spAutoFit/>
          </a:bodyPr>
          <a:lstStyle/>
          <a:p>
            <a:r>
              <a:rPr lang="en-US" dirty="0"/>
              <a:t>2010</a:t>
            </a:r>
          </a:p>
        </p:txBody>
      </p:sp>
      <p:sp>
        <p:nvSpPr>
          <p:cNvPr id="6" name="TextBox 5"/>
          <p:cNvSpPr txBox="1"/>
          <p:nvPr/>
        </p:nvSpPr>
        <p:spPr>
          <a:xfrm>
            <a:off x="7467600" y="5726668"/>
            <a:ext cx="4634667" cy="369332"/>
          </a:xfrm>
          <a:prstGeom prst="rect">
            <a:avLst/>
          </a:prstGeom>
          <a:noFill/>
        </p:spPr>
        <p:txBody>
          <a:bodyPr wrap="none" rtlCol="0">
            <a:spAutoFit/>
          </a:bodyPr>
          <a:lstStyle/>
          <a:p>
            <a:r>
              <a:rPr lang="en-US" i="1" dirty="0">
                <a:solidFill>
                  <a:schemeClr val="tx2"/>
                </a:solidFill>
                <a:latin typeface="+mn-lt"/>
              </a:rPr>
              <a:t>Source: www.doa.state.wi.us/compplanning</a:t>
            </a:r>
          </a:p>
        </p:txBody>
      </p:sp>
      <p:sp>
        <p:nvSpPr>
          <p:cNvPr id="9" name="Content Placeholder 1"/>
          <p:cNvSpPr>
            <a:spLocks noGrp="1"/>
          </p:cNvSpPr>
          <p:nvPr>
            <p:ph idx="1"/>
          </p:nvPr>
        </p:nvSpPr>
        <p:spPr>
          <a:xfrm>
            <a:off x="609600" y="1292390"/>
            <a:ext cx="6629400" cy="4270209"/>
          </a:xfrm>
        </p:spPr>
        <p:txBody>
          <a:bodyPr/>
          <a:lstStyle/>
          <a:p>
            <a:r>
              <a:rPr lang="en-US" sz="2900" dirty="0"/>
              <a:t>Zoning changes are approved by elected body</a:t>
            </a:r>
          </a:p>
          <a:p>
            <a:pPr>
              <a:spcBef>
                <a:spcPts val="1800"/>
              </a:spcBef>
            </a:pPr>
            <a:r>
              <a:rPr lang="en-US" sz="2900" dirty="0"/>
              <a:t>Many do not require site plan review for use changes though those may significantly impact traffic</a:t>
            </a:r>
          </a:p>
          <a:p>
            <a:pPr>
              <a:spcBef>
                <a:spcPts val="1800"/>
              </a:spcBef>
            </a:pPr>
            <a:r>
              <a:rPr lang="en-US" sz="2900" dirty="0"/>
              <a:t>Few community officials/staff understand cumulative impacts of individual access decisions</a:t>
            </a:r>
          </a:p>
        </p:txBody>
      </p:sp>
      <p:sp>
        <p:nvSpPr>
          <p:cNvPr id="8" name="TextBox 7"/>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10" name="Slide Number Placeholder 9"/>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spTree>
    <p:extLst>
      <p:ext uri="{BB962C8B-B14F-4D97-AF65-F5344CB8AC3E}">
        <p14:creationId xmlns:p14="http://schemas.microsoft.com/office/powerpoint/2010/main" val="160052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66800"/>
            <a:ext cx="11430000" cy="4710027"/>
          </a:xfrm>
        </p:spPr>
        <p:txBody>
          <a:bodyPr/>
          <a:lstStyle/>
          <a:p>
            <a:r>
              <a:rPr lang="en-US" dirty="0"/>
              <a:t>Local government access ordinances may conflict with STH access management goals, spacing standards and operational/capacity needs.  For example, allowing</a:t>
            </a:r>
            <a:r>
              <a:rPr lang="en-US" sz="2300" dirty="0"/>
              <a:t>:</a:t>
            </a:r>
          </a:p>
          <a:p>
            <a:pPr>
              <a:spcBef>
                <a:spcPts val="18000"/>
              </a:spcBef>
            </a:pPr>
            <a:r>
              <a:rPr lang="en-US" dirty="0"/>
              <a:t>Must consider side road access controls in ss. 84.25 and 84.09 projects</a:t>
            </a:r>
          </a:p>
          <a:p>
            <a:pPr lvl="1"/>
            <a:r>
              <a:rPr lang="en-US" dirty="0"/>
              <a:t>CASE STUDY – St. Croix County</a:t>
            </a:r>
          </a:p>
        </p:txBody>
      </p:sp>
      <p:sp>
        <p:nvSpPr>
          <p:cNvPr id="3" name="Title 2"/>
          <p:cNvSpPr>
            <a:spLocks noGrp="1"/>
          </p:cNvSpPr>
          <p:nvPr>
            <p:ph type="title"/>
          </p:nvPr>
        </p:nvSpPr>
        <p:spPr>
          <a:xfrm>
            <a:off x="304801" y="166882"/>
            <a:ext cx="10972800" cy="974514"/>
          </a:xfrm>
        </p:spPr>
        <p:txBody>
          <a:bodyPr/>
          <a:lstStyle/>
          <a:p>
            <a:r>
              <a:rPr lang="en-US" dirty="0"/>
              <a:t>Local Government Access Ordinances</a:t>
            </a:r>
          </a:p>
        </p:txBody>
      </p:sp>
      <p:grpSp>
        <p:nvGrpSpPr>
          <p:cNvPr id="6" name="Group 5"/>
          <p:cNvGrpSpPr/>
          <p:nvPr/>
        </p:nvGrpSpPr>
        <p:grpSpPr>
          <a:xfrm>
            <a:off x="7932207" y="5287267"/>
            <a:ext cx="3565760" cy="728171"/>
            <a:chOff x="4701843" y="5051264"/>
            <a:chExt cx="3565760" cy="728171"/>
          </a:xfrm>
        </p:grpSpPr>
        <p:sp>
          <p:nvSpPr>
            <p:cNvPr id="7" name="TextBox 6"/>
            <p:cNvSpPr txBox="1"/>
            <p:nvPr/>
          </p:nvSpPr>
          <p:spPr>
            <a:xfrm>
              <a:off x="5352367" y="5223274"/>
              <a:ext cx="2915236" cy="369332"/>
            </a:xfrm>
            <a:prstGeom prst="rect">
              <a:avLst/>
            </a:prstGeom>
            <a:solidFill>
              <a:schemeClr val="tx1"/>
            </a:solidFill>
          </p:spPr>
          <p:txBody>
            <a:bodyPr wrap="square" rtlCol="0">
              <a:spAutoFit/>
            </a:bodyPr>
            <a:lstStyle/>
            <a:p>
              <a:r>
                <a:rPr lang="en-US" i="1" dirty="0">
                  <a:solidFill>
                    <a:schemeClr val="bg1"/>
                  </a:solidFill>
                </a:rPr>
                <a:t>Deeper Dive in Module 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843" y="5051264"/>
              <a:ext cx="728171" cy="728171"/>
            </a:xfrm>
            <a:prstGeom prst="rect">
              <a:avLst/>
            </a:prstGeom>
          </p:spPr>
        </p:pic>
      </p:grpSp>
      <p:sp>
        <p:nvSpPr>
          <p:cNvPr id="10" name="TextBox 9"/>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12" name="Content Placeholder 2"/>
          <p:cNvSpPr txBox="1">
            <a:spLocks/>
          </p:cNvSpPr>
          <p:nvPr/>
        </p:nvSpPr>
        <p:spPr bwMode="auto">
          <a:xfrm>
            <a:off x="609600" y="2422225"/>
            <a:ext cx="6096000" cy="2073576"/>
          </a:xfrm>
          <a:prstGeom prst="rect">
            <a:avLst/>
          </a:prstGeom>
          <a:gradFill>
            <a:gsLst>
              <a:gs pos="0">
                <a:schemeClr val="bg1"/>
              </a:gs>
              <a:gs pos="64999">
                <a:schemeClr val="bg1">
                  <a:lumMod val="95000"/>
                </a:schemeClr>
              </a:gs>
              <a:gs pos="100000">
                <a:schemeClr val="bg1">
                  <a:lumMod val="85000"/>
                </a:schemeClr>
              </a:gs>
            </a:gsLst>
            <a:lin ang="16800000" scaled="0"/>
          </a:gradFill>
          <a:ln w="9525">
            <a:noFill/>
            <a:prstDash val="sysDash"/>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0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18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74320" lvl="1" indent="-274320">
              <a:spcBef>
                <a:spcPts val="600"/>
              </a:spcBef>
            </a:pPr>
            <a:r>
              <a:rPr lang="en-US" sz="2300" dirty="0"/>
              <a:t>Two or more driveways per property </a:t>
            </a:r>
          </a:p>
          <a:p>
            <a:pPr marL="274320" lvl="1" indent="-274320">
              <a:spcBef>
                <a:spcPts val="900"/>
              </a:spcBef>
            </a:pPr>
            <a:r>
              <a:rPr lang="en-US" sz="2300" dirty="0"/>
              <a:t>Shorter spacing between driveways on adjacent or cross-street properties </a:t>
            </a:r>
          </a:p>
          <a:p>
            <a:pPr marL="274320" lvl="1" indent="-274320">
              <a:spcBef>
                <a:spcPts val="900"/>
              </a:spcBef>
            </a:pPr>
            <a:r>
              <a:rPr lang="en-US" sz="2300" dirty="0"/>
              <a:t>Shorter spacing between driveways and public road connections (side roads/alleys)</a:t>
            </a:r>
          </a:p>
        </p:txBody>
      </p:sp>
      <p:sp>
        <p:nvSpPr>
          <p:cNvPr id="13" name="Content Placeholder 2"/>
          <p:cNvSpPr txBox="1">
            <a:spLocks/>
          </p:cNvSpPr>
          <p:nvPr/>
        </p:nvSpPr>
        <p:spPr bwMode="auto">
          <a:xfrm>
            <a:off x="6711016" y="2424947"/>
            <a:ext cx="4786951" cy="2070854"/>
          </a:xfrm>
          <a:prstGeom prst="rect">
            <a:avLst/>
          </a:prstGeom>
          <a:gradFill>
            <a:gsLst>
              <a:gs pos="0">
                <a:schemeClr val="bg1"/>
              </a:gs>
              <a:gs pos="64999">
                <a:schemeClr val="bg1">
                  <a:lumMod val="95000"/>
                </a:schemeClr>
              </a:gs>
              <a:gs pos="100000">
                <a:schemeClr val="bg1">
                  <a:lumMod val="85000"/>
                </a:schemeClr>
              </a:gs>
            </a:gsLst>
            <a:lin ang="16800000" scaled="0"/>
          </a:gradFill>
          <a:ln w="9525">
            <a:noFill/>
            <a:prstDash val="sysDash"/>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4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0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18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74320" lvl="1" indent="-274320">
              <a:spcBef>
                <a:spcPts val="600"/>
              </a:spcBef>
            </a:pPr>
            <a:r>
              <a:rPr lang="en-US" sz="2300" dirty="0"/>
              <a:t>Larger widths on residential and/or commercial driveways</a:t>
            </a:r>
          </a:p>
          <a:p>
            <a:pPr marL="274320" lvl="1" indent="-274320">
              <a:spcBef>
                <a:spcPts val="900"/>
              </a:spcBef>
            </a:pPr>
            <a:r>
              <a:rPr lang="en-US" sz="2300" dirty="0"/>
              <a:t>Each property its own driveway rather than requiring shared driveways on adjacent properties</a:t>
            </a:r>
          </a:p>
        </p:txBody>
      </p:sp>
      <p:sp>
        <p:nvSpPr>
          <p:cNvPr id="9" name="Footer Placeholder 8"/>
          <p:cNvSpPr>
            <a:spLocks noGrp="1"/>
          </p:cNvSpPr>
          <p:nvPr>
            <p:ph type="ftr" sz="quarter" idx="3"/>
          </p:nvPr>
        </p:nvSpPr>
        <p:spPr/>
        <p:txBody>
          <a:bodyPr/>
          <a:lstStyle/>
          <a:p>
            <a:r>
              <a:rPr lang="en-US"/>
              <a:t>Module 4</a:t>
            </a:r>
            <a:endParaRPr lang="en-US" dirty="0"/>
          </a:p>
        </p:txBody>
      </p:sp>
      <p:sp>
        <p:nvSpPr>
          <p:cNvPr id="11" name="Slide Number Placeholder 10"/>
          <p:cNvSpPr>
            <a:spLocks noGrp="1"/>
          </p:cNvSpPr>
          <p:nvPr>
            <p:ph type="sldNum" sz="quarter" idx="10"/>
          </p:nvPr>
        </p:nvSpPr>
        <p:spPr/>
        <p:txBody>
          <a:bodyPr/>
          <a:lstStyle/>
          <a:p>
            <a:pPr>
              <a:defRPr/>
            </a:pPr>
            <a:fld id="{89C35698-ECFA-45D4-B95F-4F52958123EB}" type="slidenum">
              <a:rPr lang="en-US" smtClean="0"/>
              <a:pPr>
                <a:defRPr/>
              </a:pPr>
              <a:t>18</a:t>
            </a:fld>
            <a:endParaRPr lang="en-US" dirty="0"/>
          </a:p>
        </p:txBody>
      </p:sp>
    </p:spTree>
    <p:extLst>
      <p:ext uri="{BB962C8B-B14F-4D97-AF65-F5344CB8AC3E}">
        <p14:creationId xmlns:p14="http://schemas.microsoft.com/office/powerpoint/2010/main" val="216845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iveway &amp; Highway Access Ordinance | Eau Galle Township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110" t="20080" r="15208" b="11364"/>
          <a:stretch/>
        </p:blipFill>
        <p:spPr>
          <a:xfrm>
            <a:off x="859436" y="0"/>
            <a:ext cx="10439401" cy="5943600"/>
          </a:xfrm>
          <a:prstGeom prst="roundRect">
            <a:avLst/>
          </a:prstGeom>
        </p:spPr>
      </p:pic>
      <p:sp>
        <p:nvSpPr>
          <p:cNvPr id="3" name="Footer Placeholder 2"/>
          <p:cNvSpPr>
            <a:spLocks noGrp="1"/>
          </p:cNvSpPr>
          <p:nvPr>
            <p:ph type="ftr" sz="quarter" idx="3"/>
          </p:nvPr>
        </p:nvSpPr>
        <p:spPr/>
        <p:txBody>
          <a:bodyPr/>
          <a:lstStyle/>
          <a:p>
            <a:r>
              <a:rPr lang="en-US"/>
              <a:t>Module 4</a:t>
            </a:r>
            <a:endParaRPr lang="en-US" dirty="0"/>
          </a:p>
        </p:txBody>
      </p:sp>
      <p:sp>
        <p:nvSpPr>
          <p:cNvPr id="5" name="Slide Number Placeholder 4"/>
          <p:cNvSpPr>
            <a:spLocks noGrp="1"/>
          </p:cNvSpPr>
          <p:nvPr>
            <p:ph type="sldNum" sz="quarter" idx="10"/>
          </p:nvPr>
        </p:nvSpPr>
        <p:spPr/>
        <p:txBody>
          <a:bodyPr/>
          <a:lstStyle/>
          <a:p>
            <a:pPr>
              <a:defRPr/>
            </a:pPr>
            <a:fld id="{DB104AA0-9F21-4485-B088-466B0F30090C}" type="slidenum">
              <a:rPr lang="en-US" smtClean="0"/>
              <a:pPr>
                <a:defRPr/>
              </a:pPr>
              <a:t>19</a:t>
            </a:fld>
            <a:endParaRPr lang="en-US" dirty="0"/>
          </a:p>
        </p:txBody>
      </p:sp>
    </p:spTree>
    <p:extLst>
      <p:ext uri="{BB962C8B-B14F-4D97-AF65-F5344CB8AC3E}">
        <p14:creationId xmlns:p14="http://schemas.microsoft.com/office/powerpoint/2010/main" val="150241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a:xfrm>
            <a:off x="609600" y="1676400"/>
            <a:ext cx="6705600" cy="3606248"/>
          </a:xfrm>
        </p:spPr>
        <p:txBody>
          <a:bodyPr/>
          <a:lstStyle/>
          <a:p>
            <a:r>
              <a:rPr lang="en-US" sz="2900" dirty="0"/>
              <a:t>This program discusses access management as it relates to planning and the improvement program</a:t>
            </a:r>
          </a:p>
          <a:p>
            <a:pPr>
              <a:spcBef>
                <a:spcPts val="1200"/>
              </a:spcBef>
            </a:pPr>
            <a:r>
              <a:rPr lang="en-US" sz="2900" dirty="0"/>
              <a:t>Today’s session format</a:t>
            </a:r>
          </a:p>
          <a:p>
            <a:pPr lvl="1"/>
            <a:r>
              <a:rPr lang="en-US" sz="2500" dirty="0"/>
              <a:t>Review of plans, programs</a:t>
            </a:r>
          </a:p>
          <a:p>
            <a:pPr lvl="1"/>
            <a:r>
              <a:rPr lang="en-US" sz="2500" dirty="0"/>
              <a:t>Hands-on exercise</a:t>
            </a:r>
          </a:p>
          <a:p>
            <a:pPr>
              <a:spcBef>
                <a:spcPts val="1200"/>
              </a:spcBef>
            </a:pPr>
            <a:r>
              <a:rPr lang="en-US" sz="2900" dirty="0"/>
              <a:t>Speaker introduction</a:t>
            </a:r>
          </a:p>
        </p:txBody>
      </p:sp>
      <p:sp>
        <p:nvSpPr>
          <p:cNvPr id="3" name="Title 2"/>
          <p:cNvSpPr>
            <a:spLocks noGrp="1"/>
          </p:cNvSpPr>
          <p:nvPr>
            <p:ph type="title"/>
          </p:nvPr>
        </p:nvSpPr>
        <p:spPr/>
        <p:txBody>
          <a:bodyPr/>
          <a:lstStyle/>
          <a:p>
            <a:pPr>
              <a:defRPr/>
            </a:pPr>
            <a:r>
              <a:rPr lang="en-US" dirty="0"/>
              <a:t>Module Outline</a:t>
            </a:r>
          </a:p>
        </p:txBody>
      </p:sp>
      <p:sp>
        <p:nvSpPr>
          <p:cNvPr id="9" name="TextBox 8"/>
          <p:cNvSpPr txBox="1"/>
          <p:nvPr/>
        </p:nvSpPr>
        <p:spPr>
          <a:xfrm>
            <a:off x="8534400" y="1905000"/>
            <a:ext cx="3284702" cy="2923877"/>
          </a:xfrm>
          <a:prstGeom prst="rect">
            <a:avLst/>
          </a:prstGeom>
          <a:ln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Modules:</a:t>
            </a:r>
            <a:endParaRPr lang="en-US" dirty="0"/>
          </a:p>
          <a:p>
            <a:pPr marL="285750" indent="-285750">
              <a:buFont typeface="Wingdings 3" panose="05040102010807070707" pitchFamily="18" charset="2"/>
              <a:buChar char=""/>
            </a:pPr>
            <a:r>
              <a:rPr lang="en-US" sz="1600" b="1" dirty="0">
                <a:solidFill>
                  <a:schemeClr val="bg1">
                    <a:lumMod val="50000"/>
                  </a:schemeClr>
                </a:solidFill>
              </a:rPr>
              <a:t>Summary of Principles and Practices</a:t>
            </a:r>
          </a:p>
          <a:p>
            <a:pPr marL="285750" indent="-285750">
              <a:buFont typeface="Wingdings 3" panose="05040102010807070707" pitchFamily="18" charset="2"/>
              <a:buChar char=""/>
            </a:pPr>
            <a:r>
              <a:rPr lang="en-US" sz="1600" b="1" dirty="0">
                <a:solidFill>
                  <a:schemeClr val="bg1">
                    <a:lumMod val="50000"/>
                  </a:schemeClr>
                </a:solidFill>
              </a:rPr>
              <a:t>Introduction to Legal Foundations</a:t>
            </a:r>
          </a:p>
          <a:p>
            <a:pPr marL="285750" indent="-285750">
              <a:buFont typeface="Wingdings 3" panose="05040102010807070707" pitchFamily="18" charset="2"/>
              <a:buChar char=""/>
            </a:pPr>
            <a:r>
              <a:rPr lang="en-US" sz="1600" b="1" dirty="0">
                <a:solidFill>
                  <a:schemeClr val="bg1">
                    <a:lumMod val="50000"/>
                  </a:schemeClr>
                </a:solidFill>
              </a:rPr>
              <a:t>Access Standards</a:t>
            </a:r>
          </a:p>
          <a:p>
            <a:pPr marL="285750" indent="-285750">
              <a:buFont typeface="Wingdings 3" panose="05040102010807070707" pitchFamily="18" charset="2"/>
              <a:buChar char=""/>
            </a:pPr>
            <a:r>
              <a:rPr lang="en-US" sz="1600" b="1" dirty="0">
                <a:solidFill>
                  <a:srgbClr val="FF0000"/>
                </a:solidFill>
              </a:rPr>
              <a:t>(4) Planning</a:t>
            </a:r>
          </a:p>
          <a:p>
            <a:pPr marL="285750" indent="-285750">
              <a:buFont typeface="Wingdings 3" panose="05040102010807070707" pitchFamily="18" charset="2"/>
              <a:buChar char=""/>
            </a:pPr>
            <a:r>
              <a:rPr lang="en-US" sz="1600" b="1" dirty="0">
                <a:solidFill>
                  <a:schemeClr val="accent6">
                    <a:lumMod val="50000"/>
                  </a:schemeClr>
                </a:solidFill>
              </a:rPr>
              <a:t>Identifying Access Controls</a:t>
            </a:r>
          </a:p>
          <a:p>
            <a:pPr marL="285750" indent="-285750">
              <a:buFont typeface="Wingdings 3" panose="05040102010807070707" pitchFamily="18" charset="2"/>
              <a:buChar char=""/>
            </a:pPr>
            <a:r>
              <a:rPr lang="en-US" sz="1600" b="1" dirty="0">
                <a:solidFill>
                  <a:schemeClr val="bg1">
                    <a:lumMod val="50000"/>
                  </a:schemeClr>
                </a:solidFill>
              </a:rPr>
              <a:t>STH Connection Permits</a:t>
            </a:r>
          </a:p>
          <a:p>
            <a:pPr marL="285750" indent="-285750">
              <a:buFont typeface="Wingdings 3" panose="05040102010807070707" pitchFamily="18" charset="2"/>
              <a:buChar char=""/>
            </a:pPr>
            <a:r>
              <a:rPr lang="en-US" sz="1600" b="1" dirty="0">
                <a:solidFill>
                  <a:schemeClr val="bg1">
                    <a:lumMod val="50000"/>
                  </a:schemeClr>
                </a:solidFill>
              </a:rPr>
              <a:t>Special Topics</a:t>
            </a:r>
          </a:p>
          <a:p>
            <a:pPr marL="285750" indent="-285750">
              <a:buFont typeface="Wingdings 3" panose="05040102010807070707" pitchFamily="18" charset="2"/>
              <a:buChar char=""/>
            </a:pPr>
            <a:r>
              <a:rPr lang="en-US" sz="1600" b="1" dirty="0">
                <a:solidFill>
                  <a:schemeClr val="bg1">
                    <a:lumMod val="50000"/>
                  </a:schemeClr>
                </a:solidFill>
              </a:rPr>
              <a:t>References &amp; Resources</a:t>
            </a:r>
          </a:p>
        </p:txBody>
      </p:sp>
      <p:sp>
        <p:nvSpPr>
          <p:cNvPr id="12" name="Right Arrow 11"/>
          <p:cNvSpPr/>
          <p:nvPr/>
        </p:nvSpPr>
        <p:spPr>
          <a:xfrm>
            <a:off x="7766094" y="3455098"/>
            <a:ext cx="588340" cy="44093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p:txBody>
          <a:bodyPr/>
          <a:lstStyle/>
          <a:p>
            <a:r>
              <a:rPr lang="en-US"/>
              <a:t>Module 4</a:t>
            </a:r>
            <a:endParaRPr lang="en-US" dirty="0"/>
          </a:p>
        </p:txBody>
      </p:sp>
      <p:sp>
        <p:nvSpPr>
          <p:cNvPr id="6" name="Slide Number Placeholder 5"/>
          <p:cNvSpPr>
            <a:spLocks noGrp="1"/>
          </p:cNvSpPr>
          <p:nvPr>
            <p:ph type="sldNum" sz="quarter" idx="10"/>
          </p:nvPr>
        </p:nvSpPr>
        <p:spPr/>
        <p:txBody>
          <a:bodyPr/>
          <a:lstStyle/>
          <a:p>
            <a:pPr>
              <a:defRPr/>
            </a:pPr>
            <a:fld id="{89C35698-ECFA-45D4-B95F-4F52958123EB}" type="slidenum">
              <a:rPr lang="en-US" smtClean="0"/>
              <a:pPr>
                <a:defRPr/>
              </a:pPr>
              <a:t>2</a:t>
            </a:fld>
            <a:endParaRPr lang="en-US" dirty="0"/>
          </a:p>
        </p:txBody>
      </p:sp>
    </p:spTree>
    <p:extLst>
      <p:ext uri="{BB962C8B-B14F-4D97-AF65-F5344CB8AC3E}">
        <p14:creationId xmlns:p14="http://schemas.microsoft.com/office/powerpoint/2010/main" val="2402378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5580116" cy="4495800"/>
          </a:xfrm>
        </p:spPr>
        <p:txBody>
          <a:bodyPr/>
          <a:lstStyle/>
          <a:p>
            <a:r>
              <a:rPr lang="en-US" sz="2900" dirty="0" err="1"/>
              <a:t>WisDOT</a:t>
            </a:r>
            <a:r>
              <a:rPr lang="en-US" sz="2900" dirty="0"/>
              <a:t> and St. Croix County worked together</a:t>
            </a:r>
          </a:p>
          <a:p>
            <a:pPr lvl="1">
              <a:spcBef>
                <a:spcPts val="900"/>
              </a:spcBef>
            </a:pPr>
            <a:r>
              <a:rPr lang="en-US" sz="2500" dirty="0"/>
              <a:t>Private driveway serving a farm residence and two other parcels</a:t>
            </a:r>
          </a:p>
          <a:p>
            <a:pPr lvl="1">
              <a:spcBef>
                <a:spcPts val="900"/>
              </a:spcBef>
            </a:pPr>
            <a:r>
              <a:rPr lang="en-US" sz="2500" dirty="0"/>
              <a:t>Developer wanted conversion to a public road to serve additional development</a:t>
            </a:r>
          </a:p>
          <a:p>
            <a:pPr lvl="1">
              <a:spcBef>
                <a:spcPts val="900"/>
              </a:spcBef>
            </a:pPr>
            <a:r>
              <a:rPr lang="en-US" sz="2500" dirty="0"/>
              <a:t>County and WisDOT worked through local ordinances and</a:t>
            </a:r>
            <a:br>
              <a:rPr lang="en-US" sz="2500" dirty="0"/>
            </a:br>
            <a:r>
              <a:rPr lang="en-US" sz="2500" dirty="0"/>
              <a:t>s. 84.25 driveway authorization</a:t>
            </a:r>
          </a:p>
        </p:txBody>
      </p:sp>
      <p:sp>
        <p:nvSpPr>
          <p:cNvPr id="3" name="Title 2"/>
          <p:cNvSpPr>
            <a:spLocks noGrp="1"/>
          </p:cNvSpPr>
          <p:nvPr>
            <p:ph type="title"/>
          </p:nvPr>
        </p:nvSpPr>
        <p:spPr>
          <a:xfrm>
            <a:off x="609600" y="243892"/>
            <a:ext cx="10972800" cy="956118"/>
          </a:xfrm>
        </p:spPr>
        <p:txBody>
          <a:bodyPr/>
          <a:lstStyle/>
          <a:p>
            <a:r>
              <a:rPr lang="en-US" dirty="0"/>
              <a:t>Collaboration Example – Ecker Lane</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97" t="6473" r="13880"/>
          <a:stretch/>
        </p:blipFill>
        <p:spPr bwMode="auto">
          <a:xfrm>
            <a:off x="6705600" y="1524000"/>
            <a:ext cx="4994198" cy="422824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906000" y="4550265"/>
            <a:ext cx="1277914" cy="338554"/>
          </a:xfrm>
          <a:prstGeom prst="rect">
            <a:avLst/>
          </a:prstGeom>
          <a:noFill/>
        </p:spPr>
        <p:txBody>
          <a:bodyPr wrap="none" rtlCol="0">
            <a:spAutoFit/>
          </a:bodyPr>
          <a:lstStyle/>
          <a:p>
            <a:r>
              <a:rPr lang="en-US" sz="1600" b="1" dirty="0">
                <a:solidFill>
                  <a:schemeClr val="bg1"/>
                </a:solidFill>
              </a:rPr>
              <a:t>Ecker Lane</a:t>
            </a:r>
          </a:p>
        </p:txBody>
      </p:sp>
      <p:sp>
        <p:nvSpPr>
          <p:cNvPr id="11" name="TextBox 10"/>
          <p:cNvSpPr txBox="1"/>
          <p:nvPr/>
        </p:nvSpPr>
        <p:spPr>
          <a:xfrm>
            <a:off x="6934200" y="4427154"/>
            <a:ext cx="1471878" cy="584775"/>
          </a:xfrm>
          <a:prstGeom prst="rect">
            <a:avLst/>
          </a:prstGeom>
          <a:noFill/>
        </p:spPr>
        <p:txBody>
          <a:bodyPr wrap="none" rtlCol="0">
            <a:spAutoFit/>
          </a:bodyPr>
          <a:lstStyle/>
          <a:p>
            <a:r>
              <a:rPr lang="en-US" sz="1600" b="1" dirty="0">
                <a:solidFill>
                  <a:schemeClr val="bg1"/>
                </a:solidFill>
              </a:rPr>
              <a:t>Proposed </a:t>
            </a:r>
          </a:p>
          <a:p>
            <a:r>
              <a:rPr lang="en-US" sz="1600" b="1" dirty="0">
                <a:solidFill>
                  <a:schemeClr val="bg1"/>
                </a:solidFill>
              </a:rPr>
              <a:t>Development</a:t>
            </a:r>
          </a:p>
        </p:txBody>
      </p:sp>
      <p:cxnSp>
        <p:nvCxnSpPr>
          <p:cNvPr id="10" name="Straight Arrow Connector 9"/>
          <p:cNvCxnSpPr/>
          <p:nvPr/>
        </p:nvCxnSpPr>
        <p:spPr>
          <a:xfrm flipH="1">
            <a:off x="9448800" y="4888819"/>
            <a:ext cx="914400" cy="0"/>
          </a:xfrm>
          <a:prstGeom prst="straightConnector1">
            <a:avLst/>
          </a:prstGeom>
          <a:ln w="19050" cmpd="sng">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8" name="Footer Placeholder 7"/>
          <p:cNvSpPr>
            <a:spLocks noGrp="1"/>
          </p:cNvSpPr>
          <p:nvPr>
            <p:ph type="ftr" sz="quarter" idx="3"/>
          </p:nvPr>
        </p:nvSpPr>
        <p:spPr/>
        <p:txBody>
          <a:bodyPr/>
          <a:lstStyle/>
          <a:p>
            <a:r>
              <a:rPr lang="en-US"/>
              <a:t>Module 4</a:t>
            </a:r>
            <a:endParaRPr lang="en-US" dirty="0"/>
          </a:p>
        </p:txBody>
      </p:sp>
      <p:sp>
        <p:nvSpPr>
          <p:cNvPr id="12" name="Slide Number Placeholder 11"/>
          <p:cNvSpPr>
            <a:spLocks noGrp="1"/>
          </p:cNvSpPr>
          <p:nvPr>
            <p:ph type="sldNum" sz="quarter" idx="10"/>
          </p:nvPr>
        </p:nvSpPr>
        <p:spPr/>
        <p:txBody>
          <a:bodyPr/>
          <a:lstStyle/>
          <a:p>
            <a:pPr>
              <a:defRPr/>
            </a:pPr>
            <a:fld id="{89C35698-ECFA-45D4-B95F-4F52958123EB}" type="slidenum">
              <a:rPr lang="en-US" smtClean="0"/>
              <a:pPr>
                <a:defRPr/>
              </a:pPr>
              <a:t>20</a:t>
            </a:fld>
            <a:endParaRPr lang="en-US" dirty="0"/>
          </a:p>
        </p:txBody>
      </p:sp>
    </p:spTree>
    <p:extLst>
      <p:ext uri="{BB962C8B-B14F-4D97-AF65-F5344CB8AC3E}">
        <p14:creationId xmlns:p14="http://schemas.microsoft.com/office/powerpoint/2010/main" val="428355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10972800" cy="3962400"/>
          </a:xfrm>
        </p:spPr>
        <p:txBody>
          <a:bodyPr/>
          <a:lstStyle/>
          <a:p>
            <a:r>
              <a:rPr lang="en-US" sz="2900" dirty="0"/>
              <a:t>When </a:t>
            </a:r>
            <a:r>
              <a:rPr lang="en-US" sz="2900" dirty="0" err="1"/>
              <a:t>WisDOT</a:t>
            </a:r>
            <a:r>
              <a:rPr lang="en-US" sz="2900" dirty="0"/>
              <a:t> owns any abutting parcel</a:t>
            </a:r>
          </a:p>
          <a:p>
            <a:pPr>
              <a:spcBef>
                <a:spcPts val="1800"/>
              </a:spcBef>
            </a:pPr>
            <a:r>
              <a:rPr lang="en-US" sz="2900" dirty="0"/>
              <a:t>When the STH right-of-way is located adjacent to an affected parcel where a zoning change is proposed</a:t>
            </a:r>
          </a:p>
          <a:p>
            <a:pPr>
              <a:spcBef>
                <a:spcPts val="1800"/>
              </a:spcBef>
            </a:pPr>
            <a:r>
              <a:rPr lang="en-US" sz="2900" dirty="0"/>
              <a:t>Both of the above when located within ¼ mile of a certified survey map (CSM) – A lot split other than a new subdivision</a:t>
            </a:r>
          </a:p>
          <a:p>
            <a:pPr>
              <a:spcBef>
                <a:spcPts val="1800"/>
              </a:spcBef>
            </a:pPr>
            <a:r>
              <a:rPr lang="en-US" sz="2900" dirty="0"/>
              <a:t>When local roads connecting to the STH are proposed to be vacated</a:t>
            </a:r>
          </a:p>
        </p:txBody>
      </p:sp>
      <p:sp>
        <p:nvSpPr>
          <p:cNvPr id="3" name="Title 2"/>
          <p:cNvSpPr>
            <a:spLocks noGrp="1"/>
          </p:cNvSpPr>
          <p:nvPr>
            <p:ph type="title"/>
          </p:nvPr>
        </p:nvSpPr>
        <p:spPr/>
        <p:txBody>
          <a:bodyPr>
            <a:normAutofit fontScale="90000"/>
          </a:bodyPr>
          <a:lstStyle/>
          <a:p>
            <a:r>
              <a:rPr lang="en-US" dirty="0"/>
              <a:t>When Local Officials Should Notify </a:t>
            </a:r>
            <a:r>
              <a:rPr lang="en-US" dirty="0" err="1"/>
              <a:t>WisDOT</a:t>
            </a:r>
            <a:endParaRPr lang="en-US" dirty="0"/>
          </a:p>
        </p:txBody>
      </p:sp>
      <p:sp>
        <p:nvSpPr>
          <p:cNvPr id="5" name="TextBox 4"/>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Local Plans/Controls</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21</a:t>
            </a:fld>
            <a:endParaRPr lang="en-US" dirty="0"/>
          </a:p>
        </p:txBody>
      </p:sp>
    </p:spTree>
    <p:extLst>
      <p:ext uri="{BB962C8B-B14F-4D97-AF65-F5344CB8AC3E}">
        <p14:creationId xmlns:p14="http://schemas.microsoft.com/office/powerpoint/2010/main" val="3181172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828800"/>
            <a:ext cx="8229600" cy="1143000"/>
          </a:xfrm>
        </p:spPr>
        <p:txBody>
          <a:bodyPr>
            <a:normAutofit/>
          </a:bodyPr>
          <a:lstStyle/>
          <a:p>
            <a:pPr algn="ctr"/>
            <a:r>
              <a:rPr lang="en-US" dirty="0"/>
              <a:t>Corridor Planning Tools</a:t>
            </a:r>
          </a:p>
        </p:txBody>
      </p:sp>
      <p:sp>
        <p:nvSpPr>
          <p:cNvPr id="5" name="Subtitle 2"/>
          <p:cNvSpPr txBox="1">
            <a:spLocks/>
          </p:cNvSpPr>
          <p:nvPr/>
        </p:nvSpPr>
        <p:spPr bwMode="auto">
          <a:xfrm>
            <a:off x="1295400" y="2912803"/>
            <a:ext cx="9677400" cy="10902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buNone/>
            </a:pPr>
            <a:r>
              <a:rPr lang="en-US" dirty="0"/>
              <a:t>Corridor Preservation Studies, Access Management Plans, </a:t>
            </a:r>
          </a:p>
          <a:p>
            <a:pPr marL="109537" indent="0" algn="ctr" eaLnBrk="1" hangingPunct="1">
              <a:buNone/>
            </a:pPr>
            <a:r>
              <a:rPr lang="en-US" dirty="0"/>
              <a:t>and Official Mapping under s. 84.295(10)</a:t>
            </a:r>
          </a:p>
        </p:txBody>
      </p:sp>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883" y="3859110"/>
            <a:ext cx="2872551" cy="2156328"/>
          </a:xfrm>
          <a:prstGeom prst="rect">
            <a:avLst/>
          </a:prstGeom>
          <a:blipFill>
            <a:blip r:embed="rId3">
              <a:alphaModFix amt="50000"/>
            </a:blip>
            <a:stretch>
              <a:fillRect/>
            </a:stretch>
          </a:blipFill>
          <a:effectLst/>
        </p:spPr>
      </p:pic>
      <p:sp>
        <p:nvSpPr>
          <p:cNvPr id="7" name="Footer Placeholder 6"/>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22</a:t>
            </a:fld>
            <a:endParaRPr lang="en-US" dirty="0"/>
          </a:p>
        </p:txBody>
      </p:sp>
    </p:spTree>
    <p:extLst>
      <p:ext uri="{BB962C8B-B14F-4D97-AF65-F5344CB8AC3E}">
        <p14:creationId xmlns:p14="http://schemas.microsoft.com/office/powerpoint/2010/main" val="136136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609600" y="1705098"/>
            <a:ext cx="6324600" cy="4009901"/>
          </a:xfrm>
        </p:spPr>
        <p:txBody>
          <a:bodyPr/>
          <a:lstStyle/>
          <a:p>
            <a:pPr>
              <a:spcBef>
                <a:spcPts val="1200"/>
              </a:spcBef>
            </a:pPr>
            <a:r>
              <a:rPr lang="en-US" sz="2900" dirty="0"/>
              <a:t>No </a:t>
            </a:r>
            <a:r>
              <a:rPr lang="en-US" sz="2900" dirty="0" err="1"/>
              <a:t>WisDOT</a:t>
            </a:r>
            <a:r>
              <a:rPr lang="en-US" sz="2900" dirty="0"/>
              <a:t> statutory or regulatory authority applicable</a:t>
            </a:r>
          </a:p>
          <a:p>
            <a:pPr>
              <a:spcBef>
                <a:spcPts val="1200"/>
              </a:spcBef>
            </a:pPr>
            <a:r>
              <a:rPr lang="en-US" sz="2900" dirty="0"/>
              <a:t>Therefore, collaboration with local officials is necessary to preserve the operational viability or safety with the existing geometry</a:t>
            </a:r>
          </a:p>
          <a:p>
            <a:pPr>
              <a:spcBef>
                <a:spcPts val="1200"/>
              </a:spcBef>
            </a:pPr>
            <a:r>
              <a:rPr lang="en-US" sz="2900" dirty="0"/>
              <a:t>A new corridor/expansion is not feasible/reasonable</a:t>
            </a:r>
          </a:p>
        </p:txBody>
      </p:sp>
      <p:sp>
        <p:nvSpPr>
          <p:cNvPr id="3" name="Title 2"/>
          <p:cNvSpPr>
            <a:spLocks noGrp="1"/>
          </p:cNvSpPr>
          <p:nvPr>
            <p:ph type="title"/>
          </p:nvPr>
        </p:nvSpPr>
        <p:spPr>
          <a:xfrm>
            <a:off x="609600" y="457200"/>
            <a:ext cx="10972800" cy="1143000"/>
          </a:xfrm>
        </p:spPr>
        <p:txBody>
          <a:bodyPr/>
          <a:lstStyle/>
          <a:p>
            <a:r>
              <a:rPr lang="en-US" dirty="0"/>
              <a:t>When to Use Studies (Planning Tools)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780" y="1705100"/>
            <a:ext cx="4023544" cy="411943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5" name="Footer Placeholder 4"/>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23</a:t>
            </a:fld>
            <a:endParaRPr lang="en-US" dirty="0"/>
          </a:p>
        </p:txBody>
      </p:sp>
    </p:spTree>
    <p:extLst>
      <p:ext uri="{BB962C8B-B14F-4D97-AF65-F5344CB8AC3E}">
        <p14:creationId xmlns:p14="http://schemas.microsoft.com/office/powerpoint/2010/main" val="2373406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7770" y="1371600"/>
            <a:ext cx="11427030" cy="4326052"/>
          </a:xfrm>
        </p:spPr>
        <p:txBody>
          <a:bodyPr/>
          <a:lstStyle/>
          <a:p>
            <a:pPr>
              <a:spcBef>
                <a:spcPts val="1200"/>
              </a:spcBef>
            </a:pPr>
            <a:r>
              <a:rPr lang="en-US" sz="2900" dirty="0"/>
              <a:t>Planning studies that determine the need for future improvements</a:t>
            </a:r>
          </a:p>
          <a:p>
            <a:pPr>
              <a:spcBef>
                <a:spcPts val="1200"/>
              </a:spcBef>
            </a:pPr>
            <a:r>
              <a:rPr lang="en-US" sz="2900" dirty="0"/>
              <a:t>Focus is to delay the need for capacity expansion</a:t>
            </a:r>
          </a:p>
          <a:p>
            <a:pPr>
              <a:spcBef>
                <a:spcPts val="1200"/>
              </a:spcBef>
            </a:pPr>
            <a:r>
              <a:rPr lang="en-US" sz="2900" dirty="0"/>
              <a:t>Usually evaluate access in combination with traffic and other geometric studies</a:t>
            </a:r>
          </a:p>
          <a:p>
            <a:pPr lvl="1">
              <a:spcBef>
                <a:spcPts val="600"/>
              </a:spcBef>
            </a:pPr>
            <a:r>
              <a:rPr lang="en-US" sz="2500" dirty="0"/>
              <a:t>Access spacing criteria is used for rural state highways </a:t>
            </a:r>
          </a:p>
          <a:p>
            <a:pPr lvl="1">
              <a:spcBef>
                <a:spcPts val="600"/>
              </a:spcBef>
            </a:pPr>
            <a:r>
              <a:rPr lang="en-US" sz="2500" dirty="0"/>
              <a:t>Applying best practices for developed areas</a:t>
            </a:r>
          </a:p>
          <a:p>
            <a:pPr lvl="2"/>
            <a:r>
              <a:rPr lang="en-US" dirty="0">
                <a:solidFill>
                  <a:srgbClr val="213681"/>
                </a:solidFill>
              </a:rPr>
              <a:t>TRB and Access Management Manual</a:t>
            </a:r>
          </a:p>
          <a:p>
            <a:pPr lvl="2"/>
            <a:r>
              <a:rPr lang="en-US" dirty="0">
                <a:solidFill>
                  <a:srgbClr val="213681"/>
                </a:solidFill>
              </a:rPr>
              <a:t>Use of overlay zoning districts</a:t>
            </a:r>
          </a:p>
          <a:p>
            <a:pPr>
              <a:spcBef>
                <a:spcPts val="600"/>
              </a:spcBef>
            </a:pPr>
            <a:r>
              <a:rPr lang="en-US" sz="2900" dirty="0"/>
              <a:t>Studies differ by WisDOT region</a:t>
            </a:r>
          </a:p>
        </p:txBody>
      </p:sp>
      <p:sp>
        <p:nvSpPr>
          <p:cNvPr id="3" name="Title 2"/>
          <p:cNvSpPr>
            <a:spLocks noGrp="1"/>
          </p:cNvSpPr>
          <p:nvPr>
            <p:ph type="title"/>
          </p:nvPr>
        </p:nvSpPr>
        <p:spPr>
          <a:xfrm>
            <a:off x="307770" y="392525"/>
            <a:ext cx="10972800" cy="996423"/>
          </a:xfrm>
        </p:spPr>
        <p:txBody>
          <a:bodyPr/>
          <a:lstStyle/>
          <a:p>
            <a:r>
              <a:rPr lang="en-US" dirty="0"/>
              <a:t>Corridor Preservation Studies</a:t>
            </a:r>
          </a:p>
        </p:txBody>
      </p:sp>
      <p:sp>
        <p:nvSpPr>
          <p:cNvPr id="5" name="TextBox 4"/>
          <p:cNvSpPr txBox="1"/>
          <p:nvPr/>
        </p:nvSpPr>
        <p:spPr>
          <a:xfrm>
            <a:off x="7972460" y="5715000"/>
            <a:ext cx="4038600" cy="646331"/>
          </a:xfrm>
          <a:prstGeom prst="rect">
            <a:avLst/>
          </a:prstGeom>
          <a:noFill/>
        </p:spPr>
        <p:txBody>
          <a:bodyPr wrap="square" rtlCol="0">
            <a:spAutoFit/>
          </a:bodyPr>
          <a:lstStyle/>
          <a:p>
            <a:r>
              <a:rPr lang="en-US" i="1" dirty="0">
                <a:solidFill>
                  <a:schemeClr val="tx2"/>
                </a:solidFill>
                <a:latin typeface="+mn-lt"/>
              </a:rPr>
              <a:t>See FDM 7-35-1 for more information</a:t>
            </a:r>
          </a:p>
          <a:p>
            <a:endParaRPr lang="en-US" dirty="0"/>
          </a:p>
        </p:txBody>
      </p:sp>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24</a:t>
            </a:fld>
            <a:endParaRPr lang="en-US" dirty="0"/>
          </a:p>
        </p:txBody>
      </p:sp>
    </p:spTree>
    <p:extLst>
      <p:ext uri="{BB962C8B-B14F-4D97-AF65-F5344CB8AC3E}">
        <p14:creationId xmlns:p14="http://schemas.microsoft.com/office/powerpoint/2010/main" val="1072498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a:spLocks noGrp="1"/>
          </p:cNvSpPr>
          <p:nvPr>
            <p:ph idx="1"/>
          </p:nvPr>
        </p:nvSpPr>
        <p:spPr>
          <a:xfrm>
            <a:off x="457200" y="1981200"/>
            <a:ext cx="6477000" cy="3003550"/>
          </a:xfrm>
        </p:spPr>
        <p:txBody>
          <a:bodyPr/>
          <a:lstStyle/>
          <a:p>
            <a:pPr>
              <a:spcBef>
                <a:spcPts val="1800"/>
              </a:spcBef>
            </a:pPr>
            <a:r>
              <a:rPr lang="en-US" sz="2900" dirty="0"/>
              <a:t>Conceptual level</a:t>
            </a:r>
          </a:p>
          <a:p>
            <a:pPr>
              <a:spcBef>
                <a:spcPts val="1800"/>
              </a:spcBef>
            </a:pPr>
            <a:r>
              <a:rPr lang="en-US" sz="2900" dirty="0"/>
              <a:t>Consider access spacing</a:t>
            </a:r>
          </a:p>
          <a:p>
            <a:pPr>
              <a:spcBef>
                <a:spcPts val="1800"/>
              </a:spcBef>
            </a:pPr>
            <a:r>
              <a:rPr lang="en-US" sz="2900" dirty="0"/>
              <a:t>Consider future land use and traffic</a:t>
            </a:r>
          </a:p>
          <a:p>
            <a:pPr>
              <a:spcBef>
                <a:spcPts val="1800"/>
              </a:spcBef>
            </a:pPr>
            <a:r>
              <a:rPr lang="en-US" sz="2900" dirty="0"/>
              <a:t>Be aware of no-touch/no-take in development of concepts</a:t>
            </a:r>
          </a:p>
        </p:txBody>
      </p:sp>
      <p:sp>
        <p:nvSpPr>
          <p:cNvPr id="3" name="Title 2"/>
          <p:cNvSpPr>
            <a:spLocks noGrp="1"/>
          </p:cNvSpPr>
          <p:nvPr>
            <p:ph type="title"/>
          </p:nvPr>
        </p:nvSpPr>
        <p:spPr>
          <a:xfrm>
            <a:off x="457200" y="609600"/>
            <a:ext cx="10972800" cy="1143000"/>
          </a:xfrm>
        </p:spPr>
        <p:txBody>
          <a:bodyPr/>
          <a:lstStyle/>
          <a:p>
            <a:r>
              <a:rPr lang="en-US" dirty="0"/>
              <a:t>Example Corridor Preservation Study</a:t>
            </a:r>
          </a:p>
        </p:txBody>
      </p:sp>
      <p:pic>
        <p:nvPicPr>
          <p:cNvPr id="1027" name="Picture 3" descr="P:\ARCHIVES\US_12_Corridor_Study\GIS\jpgs\County C Hoard Ro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981200"/>
            <a:ext cx="4845990" cy="3352800"/>
          </a:xfrm>
          <a:prstGeom prst="rect">
            <a:avLst/>
          </a:prstGeom>
          <a:noFill/>
          <a:ln w="25400" cmpd="sng">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5" name="Footer Placeholder 4"/>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25</a:t>
            </a:fld>
            <a:endParaRPr lang="en-US" dirty="0"/>
          </a:p>
        </p:txBody>
      </p:sp>
    </p:spTree>
    <p:extLst>
      <p:ext uri="{BB962C8B-B14F-4D97-AF65-F5344CB8AC3E}">
        <p14:creationId xmlns:p14="http://schemas.microsoft.com/office/powerpoint/2010/main" val="188186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9099" y="1278311"/>
            <a:ext cx="6025501" cy="1077568"/>
          </a:xfrm>
        </p:spPr>
        <p:txBody>
          <a:bodyPr/>
          <a:lstStyle/>
          <a:p>
            <a:pPr marL="109537" indent="0" algn="ctr">
              <a:buNone/>
            </a:pPr>
            <a:r>
              <a:rPr lang="en-US" dirty="0"/>
              <a:t>WisDOT FDM 11-5-5, Attachment 5.1</a:t>
            </a:r>
          </a:p>
          <a:p>
            <a:pPr marL="109537" indent="0" algn="ctr">
              <a:buNone/>
            </a:pPr>
            <a:r>
              <a:rPr lang="en-US" sz="2300" dirty="0"/>
              <a:t>Rural spacing minimum distances</a:t>
            </a:r>
          </a:p>
        </p:txBody>
      </p:sp>
      <p:sp>
        <p:nvSpPr>
          <p:cNvPr id="3" name="Title 2"/>
          <p:cNvSpPr>
            <a:spLocks noGrp="1"/>
          </p:cNvSpPr>
          <p:nvPr>
            <p:ph type="title"/>
          </p:nvPr>
        </p:nvSpPr>
        <p:spPr>
          <a:xfrm>
            <a:off x="687363" y="33130"/>
            <a:ext cx="5248975" cy="1225607"/>
          </a:xfrm>
        </p:spPr>
        <p:txBody>
          <a:bodyPr>
            <a:normAutofit fontScale="90000"/>
          </a:bodyPr>
          <a:lstStyle/>
          <a:p>
            <a:pPr algn="ctr"/>
            <a:r>
              <a:rPr lang="en-US" dirty="0"/>
              <a:t>Rural Access Spacing Guidelines</a:t>
            </a: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3" t="2373" r="1613" b="2709"/>
          <a:stretch/>
        </p:blipFill>
        <p:spPr bwMode="auto">
          <a:xfrm>
            <a:off x="754738" y="2209800"/>
            <a:ext cx="5181600" cy="345440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grpSp>
        <p:nvGrpSpPr>
          <p:cNvPr id="8" name="Group 7"/>
          <p:cNvGrpSpPr/>
          <p:nvPr/>
        </p:nvGrpSpPr>
        <p:grpSpPr>
          <a:xfrm>
            <a:off x="6629400" y="152400"/>
            <a:ext cx="5425368" cy="5038905"/>
            <a:chOff x="6431972" y="281694"/>
            <a:chExt cx="5659198" cy="5440376"/>
          </a:xfrm>
        </p:grpSpPr>
        <p:pic>
          <p:nvPicPr>
            <p:cNvPr id="9"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1485"/>
            <a:stretch/>
          </p:blipFill>
          <p:spPr bwMode="auto">
            <a:xfrm>
              <a:off x="6431972" y="281694"/>
              <a:ext cx="5659198" cy="54403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072696" y="341627"/>
              <a:ext cx="3950208" cy="365760"/>
            </a:xfrm>
            <a:prstGeom prst="rect">
              <a:avLst/>
            </a:prstGeom>
            <a:solidFill>
              <a:srgbClr val="CCECFF"/>
            </a:solidFill>
          </p:spPr>
          <p:txBody>
            <a:bodyPr wrap="square" rtlCol="0" anchor="ctr" anchorCtr="0">
              <a:spAutoFit/>
            </a:bodyPr>
            <a:lstStyle/>
            <a:p>
              <a:pPr algn="ctr"/>
              <a:r>
                <a:rPr lang="en-US" sz="1200" b="1" dirty="0">
                  <a:solidFill>
                    <a:schemeClr val="bg2">
                      <a:lumMod val="10000"/>
                    </a:schemeClr>
                  </a:solidFill>
                </a:rPr>
                <a:t>RURAL ARTERIAL UNDER STUDY</a:t>
              </a:r>
            </a:p>
          </p:txBody>
        </p:sp>
        <p:sp>
          <p:nvSpPr>
            <p:cNvPr id="11" name="TextBox 10"/>
            <p:cNvSpPr txBox="1"/>
            <p:nvPr/>
          </p:nvSpPr>
          <p:spPr>
            <a:xfrm>
              <a:off x="6480810" y="345630"/>
              <a:ext cx="1572768" cy="365760"/>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INTERSECTING HIGHWAY</a:t>
              </a:r>
            </a:p>
          </p:txBody>
        </p:sp>
        <p:sp>
          <p:nvSpPr>
            <p:cNvPr id="12" name="TextBox 11"/>
            <p:cNvSpPr txBox="1"/>
            <p:nvPr/>
          </p:nvSpPr>
          <p:spPr>
            <a:xfrm>
              <a:off x="6491201" y="728527"/>
              <a:ext cx="950976" cy="1124712"/>
            </a:xfrm>
            <a:prstGeom prst="rect">
              <a:avLst/>
            </a:prstGeom>
            <a:solidFill>
              <a:srgbClr val="CCECFF"/>
            </a:solidFill>
          </p:spPr>
          <p:txBody>
            <a:bodyPr wrap="square" rtlCol="0" anchor="ctr" anchorCtr="0">
              <a:spAutoFit/>
            </a:bodyPr>
            <a:lstStyle/>
            <a:p>
              <a:pPr algn="ctr"/>
              <a:r>
                <a:rPr lang="en-US" sz="1200" b="1" dirty="0">
                  <a:solidFill>
                    <a:schemeClr val="bg2">
                      <a:lumMod val="10000"/>
                    </a:schemeClr>
                  </a:solidFill>
                </a:rPr>
                <a:t>Type</a:t>
              </a:r>
            </a:p>
          </p:txBody>
        </p:sp>
        <p:sp>
          <p:nvSpPr>
            <p:cNvPr id="13" name="TextBox 12"/>
            <p:cNvSpPr txBox="1"/>
            <p:nvPr/>
          </p:nvSpPr>
          <p:spPr>
            <a:xfrm>
              <a:off x="6491201" y="2905386"/>
              <a:ext cx="950976" cy="1207008"/>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Minor Arterial</a:t>
              </a:r>
            </a:p>
          </p:txBody>
        </p:sp>
        <p:sp>
          <p:nvSpPr>
            <p:cNvPr id="14" name="TextBox 13"/>
            <p:cNvSpPr txBox="1"/>
            <p:nvPr/>
          </p:nvSpPr>
          <p:spPr>
            <a:xfrm>
              <a:off x="6491201" y="2334989"/>
              <a:ext cx="950976" cy="548640"/>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Principal Arterial</a:t>
              </a:r>
            </a:p>
          </p:txBody>
        </p:sp>
        <p:sp>
          <p:nvSpPr>
            <p:cNvPr id="15" name="TextBox 14"/>
            <p:cNvSpPr txBox="1"/>
            <p:nvPr/>
          </p:nvSpPr>
          <p:spPr>
            <a:xfrm>
              <a:off x="6491201" y="5114901"/>
              <a:ext cx="950976" cy="548640"/>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Private</a:t>
              </a:r>
            </a:p>
          </p:txBody>
        </p:sp>
        <p:sp>
          <p:nvSpPr>
            <p:cNvPr id="16" name="TextBox 15"/>
            <p:cNvSpPr txBox="1"/>
            <p:nvPr/>
          </p:nvSpPr>
          <p:spPr>
            <a:xfrm>
              <a:off x="6491201" y="4121531"/>
              <a:ext cx="950976" cy="365760"/>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Major Collector</a:t>
              </a:r>
            </a:p>
          </p:txBody>
        </p:sp>
        <p:sp>
          <p:nvSpPr>
            <p:cNvPr id="17" name="TextBox 16"/>
            <p:cNvSpPr txBox="1"/>
            <p:nvPr/>
          </p:nvSpPr>
          <p:spPr>
            <a:xfrm>
              <a:off x="6480810" y="4512219"/>
              <a:ext cx="950976" cy="347472"/>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Minor Collector</a:t>
              </a:r>
            </a:p>
          </p:txBody>
        </p:sp>
        <p:sp>
          <p:nvSpPr>
            <p:cNvPr id="18" name="TextBox 17"/>
            <p:cNvSpPr txBox="1"/>
            <p:nvPr/>
          </p:nvSpPr>
          <p:spPr>
            <a:xfrm>
              <a:off x="6491201" y="1868710"/>
              <a:ext cx="950976" cy="210312"/>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Freeway</a:t>
              </a:r>
            </a:p>
          </p:txBody>
        </p:sp>
        <p:sp>
          <p:nvSpPr>
            <p:cNvPr id="19" name="TextBox 18"/>
            <p:cNvSpPr txBox="1"/>
            <p:nvPr/>
          </p:nvSpPr>
          <p:spPr>
            <a:xfrm>
              <a:off x="6491201" y="2103328"/>
              <a:ext cx="950976" cy="210312"/>
            </a:xfrm>
            <a:prstGeom prst="rect">
              <a:avLst/>
            </a:prstGeom>
            <a:solidFill>
              <a:srgbClr val="CCECFF"/>
            </a:solidFill>
          </p:spPr>
          <p:txBody>
            <a:bodyPr wrap="square" rtlCol="0" anchor="ctr" anchorCtr="0">
              <a:spAutoFit/>
            </a:bodyPr>
            <a:lstStyle/>
            <a:p>
              <a:r>
                <a:rPr lang="en-US" sz="1000" b="1" dirty="0">
                  <a:solidFill>
                    <a:schemeClr val="bg2">
                      <a:lumMod val="10000"/>
                    </a:schemeClr>
                  </a:solidFill>
                </a:rPr>
                <a:t>Expressway</a:t>
              </a:r>
            </a:p>
          </p:txBody>
        </p:sp>
        <p:sp>
          <p:nvSpPr>
            <p:cNvPr id="20" name="TextBox 19"/>
            <p:cNvSpPr txBox="1"/>
            <p:nvPr/>
          </p:nvSpPr>
          <p:spPr>
            <a:xfrm>
              <a:off x="6491201" y="4882878"/>
              <a:ext cx="950976" cy="210312"/>
            </a:xfrm>
            <a:prstGeom prst="rect">
              <a:avLst/>
            </a:prstGeom>
            <a:solidFill>
              <a:srgbClr val="CCECFF"/>
            </a:solidFill>
          </p:spPr>
          <p:txBody>
            <a:bodyPr wrap="square" rtlCol="0" anchor="ctr" anchorCtr="0">
              <a:spAutoFit/>
            </a:bodyPr>
            <a:lstStyle/>
            <a:p>
              <a:r>
                <a:rPr lang="en-US" sz="1200" b="1" dirty="0">
                  <a:solidFill>
                    <a:schemeClr val="bg2">
                      <a:lumMod val="10000"/>
                    </a:schemeClr>
                  </a:solidFill>
                </a:rPr>
                <a:t>Local</a:t>
              </a:r>
            </a:p>
          </p:txBody>
        </p:sp>
      </p:grpSp>
      <p:graphicFrame>
        <p:nvGraphicFramePr>
          <p:cNvPr id="5" name="Table 4"/>
          <p:cNvGraphicFramePr>
            <a:graphicFrameLocks noGrp="1"/>
          </p:cNvGraphicFramePr>
          <p:nvPr>
            <p:extLst>
              <p:ext uri="{D42A27DB-BD31-4B8C-83A1-F6EECF244321}">
                <p14:modId xmlns:p14="http://schemas.microsoft.com/office/powerpoint/2010/main" val="3462204380"/>
              </p:ext>
            </p:extLst>
          </p:nvPr>
        </p:nvGraphicFramePr>
        <p:xfrm>
          <a:off x="8031408" y="5246815"/>
          <a:ext cx="4023360" cy="914400"/>
        </p:xfrm>
        <a:graphic>
          <a:graphicData uri="http://schemas.openxmlformats.org/drawingml/2006/table">
            <a:tbl>
              <a:tblPr firstRow="1" bandRow="1">
                <a:tableStyleId>{D7AC3CCA-C797-4891-BE02-D94E43425B78}</a:tableStyleId>
              </a:tblPr>
              <a:tblGrid>
                <a:gridCol w="1280160">
                  <a:extLst>
                    <a:ext uri="{9D8B030D-6E8A-4147-A177-3AD203B41FA5}">
                      <a16:colId xmlns:a16="http://schemas.microsoft.com/office/drawing/2014/main" val="3460649644"/>
                    </a:ext>
                  </a:extLst>
                </a:gridCol>
                <a:gridCol w="1280160">
                  <a:extLst>
                    <a:ext uri="{9D8B030D-6E8A-4147-A177-3AD203B41FA5}">
                      <a16:colId xmlns:a16="http://schemas.microsoft.com/office/drawing/2014/main" val="1463496595"/>
                    </a:ext>
                  </a:extLst>
                </a:gridCol>
                <a:gridCol w="1463040">
                  <a:extLst>
                    <a:ext uri="{9D8B030D-6E8A-4147-A177-3AD203B41FA5}">
                      <a16:colId xmlns:a16="http://schemas.microsoft.com/office/drawing/2014/main" val="1802582996"/>
                    </a:ext>
                  </a:extLst>
                </a:gridCol>
              </a:tblGrid>
              <a:tr h="295446">
                <a:tc gridSpan="3">
                  <a:txBody>
                    <a:bodyPr/>
                    <a:lstStyle/>
                    <a:p>
                      <a:pPr algn="ctr"/>
                      <a:r>
                        <a:rPr lang="en-US" sz="1400" b="0" dirty="0">
                          <a:solidFill>
                            <a:schemeClr val="bg2">
                              <a:lumMod val="10000"/>
                            </a:schemeClr>
                          </a:solidFill>
                        </a:rPr>
                        <a:t>Recommended Spacing Between Access</a:t>
                      </a:r>
                      <a:r>
                        <a:rPr lang="en-US" sz="1400" b="0" baseline="0" dirty="0">
                          <a:solidFill>
                            <a:schemeClr val="bg2">
                              <a:lumMod val="10000"/>
                            </a:schemeClr>
                          </a:solidFill>
                        </a:rPr>
                        <a:t> Points</a:t>
                      </a:r>
                      <a:endParaRPr lang="en-US" sz="1400" b="0" dirty="0">
                        <a:solidFill>
                          <a:schemeClr val="bg2">
                            <a:lumMod val="10000"/>
                          </a:schemeClr>
                        </a:solidFill>
                      </a:endParaRPr>
                    </a:p>
                  </a:txBody>
                  <a:tcPr/>
                </a:tc>
                <a:tc hMerge="1">
                  <a:txBody>
                    <a:bodyPr/>
                    <a:lstStyle/>
                    <a:p>
                      <a:endParaRPr lang="en-US" dirty="0"/>
                    </a:p>
                  </a:txBody>
                  <a:tcPr/>
                </a:tc>
                <a:tc hMerge="1">
                  <a:txBody>
                    <a:bodyPr/>
                    <a:lstStyle/>
                    <a:p>
                      <a:pPr algn="ctr"/>
                      <a:endParaRPr lang="en-US" sz="1400" b="0" dirty="0">
                        <a:solidFill>
                          <a:schemeClr val="bg2">
                            <a:lumMod val="10000"/>
                          </a:schemeClr>
                        </a:solidFill>
                      </a:endParaRPr>
                    </a:p>
                  </a:txBody>
                  <a:tcPr/>
                </a:tc>
                <a:extLst>
                  <a:ext uri="{0D108BD9-81ED-4DB2-BD59-A6C34878D82A}">
                    <a16:rowId xmlns:a16="http://schemas.microsoft.com/office/drawing/2014/main" val="4054670647"/>
                  </a:ext>
                </a:extLst>
              </a:tr>
              <a:tr h="274320">
                <a:tc>
                  <a:txBody>
                    <a:bodyPr/>
                    <a:lstStyle/>
                    <a:p>
                      <a:pPr algn="ctr"/>
                      <a:r>
                        <a:rPr lang="en-US" sz="1400" b="0" dirty="0">
                          <a:solidFill>
                            <a:schemeClr val="bg2">
                              <a:lumMod val="10000"/>
                            </a:schemeClr>
                          </a:solidFill>
                        </a:rPr>
                        <a:t>A = 5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2">
                              <a:lumMod val="10000"/>
                            </a:schemeClr>
                          </a:solidFill>
                        </a:rPr>
                        <a:t>B = 2 miles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2">
                              <a:lumMod val="10000"/>
                            </a:schemeClr>
                          </a:solidFill>
                        </a:rPr>
                        <a:t>C = 1 mile</a:t>
                      </a:r>
                    </a:p>
                  </a:txBody>
                  <a:tcPr/>
                </a:tc>
                <a:extLst>
                  <a:ext uri="{0D108BD9-81ED-4DB2-BD59-A6C34878D82A}">
                    <a16:rowId xmlns:a16="http://schemas.microsoft.com/office/drawing/2014/main" val="3076926751"/>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2">
                              <a:lumMod val="10000"/>
                            </a:schemeClr>
                          </a:solidFill>
                        </a:rPr>
                        <a:t>D = 2000 feet</a:t>
                      </a:r>
                    </a:p>
                  </a:txBody>
                  <a:tcPr/>
                </a:tc>
                <a:tc>
                  <a:txBody>
                    <a:bodyPr/>
                    <a:lstStyle/>
                    <a:p>
                      <a:pPr algn="ctr"/>
                      <a:r>
                        <a:rPr lang="en-US" sz="1400" b="0" dirty="0">
                          <a:solidFill>
                            <a:schemeClr val="bg2">
                              <a:lumMod val="10000"/>
                            </a:schemeClr>
                          </a:solidFill>
                        </a:rPr>
                        <a:t>E = 1000 feet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2">
                              <a:lumMod val="10000"/>
                            </a:schemeClr>
                          </a:solidFill>
                        </a:rPr>
                        <a:t>F = 500 feet</a:t>
                      </a:r>
                    </a:p>
                  </a:txBody>
                  <a:tcPr/>
                </a:tc>
                <a:extLst>
                  <a:ext uri="{0D108BD9-81ED-4DB2-BD59-A6C34878D82A}">
                    <a16:rowId xmlns:a16="http://schemas.microsoft.com/office/drawing/2014/main" val="2612199704"/>
                  </a:ext>
                </a:extLst>
              </a:tr>
            </a:tbl>
          </a:graphicData>
        </a:graphic>
      </p:graphicFrame>
      <p:sp>
        <p:nvSpPr>
          <p:cNvPr id="21" name="Footer Placeholder 20"/>
          <p:cNvSpPr>
            <a:spLocks noGrp="1"/>
          </p:cNvSpPr>
          <p:nvPr>
            <p:ph type="ftr" sz="quarter" idx="3"/>
          </p:nvPr>
        </p:nvSpPr>
        <p:spPr/>
        <p:txBody>
          <a:bodyPr/>
          <a:lstStyle/>
          <a:p>
            <a:r>
              <a:rPr lang="en-US"/>
              <a:t>Module 4</a:t>
            </a:r>
            <a:endParaRPr lang="en-US" dirty="0"/>
          </a:p>
        </p:txBody>
      </p:sp>
      <p:sp>
        <p:nvSpPr>
          <p:cNvPr id="22" name="Slide Number Placeholder 21"/>
          <p:cNvSpPr>
            <a:spLocks noGrp="1"/>
          </p:cNvSpPr>
          <p:nvPr>
            <p:ph type="sldNum" sz="quarter" idx="10"/>
          </p:nvPr>
        </p:nvSpPr>
        <p:spPr/>
        <p:txBody>
          <a:bodyPr/>
          <a:lstStyle/>
          <a:p>
            <a:pPr>
              <a:defRPr/>
            </a:pPr>
            <a:fld id="{89C35698-ECFA-45D4-B95F-4F52958123EB}" type="slidenum">
              <a:rPr lang="en-US" smtClean="0"/>
              <a:pPr>
                <a:defRPr/>
              </a:pPr>
              <a:t>26</a:t>
            </a:fld>
            <a:endParaRPr lang="en-US" dirty="0"/>
          </a:p>
        </p:txBody>
      </p:sp>
    </p:spTree>
    <p:extLst>
      <p:ext uri="{BB962C8B-B14F-4D97-AF65-F5344CB8AC3E}">
        <p14:creationId xmlns:p14="http://schemas.microsoft.com/office/powerpoint/2010/main" val="3665143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8266" t="1814" r="16913" b="44188"/>
          <a:stretch/>
        </p:blipFill>
        <p:spPr>
          <a:xfrm>
            <a:off x="5443986" y="225607"/>
            <a:ext cx="6204031" cy="4937739"/>
          </a:xfrm>
          <a:prstGeom prst="rect">
            <a:avLst/>
          </a:prstGeom>
        </p:spPr>
      </p:pic>
      <p:sp>
        <p:nvSpPr>
          <p:cNvPr id="3" name="Title 2"/>
          <p:cNvSpPr>
            <a:spLocks noGrp="1"/>
          </p:cNvSpPr>
          <p:nvPr>
            <p:ph type="title"/>
          </p:nvPr>
        </p:nvSpPr>
        <p:spPr>
          <a:xfrm>
            <a:off x="493608" y="225607"/>
            <a:ext cx="5513653" cy="1280880"/>
          </a:xfrm>
        </p:spPr>
        <p:txBody>
          <a:bodyPr>
            <a:normAutofit fontScale="90000"/>
          </a:bodyPr>
          <a:lstStyle/>
          <a:p>
            <a:r>
              <a:rPr lang="en-US" dirty="0"/>
              <a:t>Access Spacing from Interchange Ramps</a:t>
            </a:r>
          </a:p>
        </p:txBody>
      </p:sp>
      <p:sp>
        <p:nvSpPr>
          <p:cNvPr id="14" name="Rectangle 13"/>
          <p:cNvSpPr/>
          <p:nvPr/>
        </p:nvSpPr>
        <p:spPr>
          <a:xfrm>
            <a:off x="8017152" y="1406105"/>
            <a:ext cx="721736" cy="1776749"/>
          </a:xfrm>
          <a:prstGeom prst="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bwMode="auto">
          <a:xfrm>
            <a:off x="5015724" y="5428654"/>
            <a:ext cx="6632293" cy="404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lnSpc>
                <a:spcPct val="90000"/>
              </a:lnSpc>
              <a:spcBef>
                <a:spcPts val="1200"/>
              </a:spcBef>
            </a:pPr>
            <a:r>
              <a:rPr lang="en-US" dirty="0"/>
              <a:t>FDM 11-5-5 (Attachment 5.2) &amp; FDM 11-30-1</a:t>
            </a:r>
          </a:p>
        </p:txBody>
      </p:sp>
      <p:pic>
        <p:nvPicPr>
          <p:cNvPr id="2" name="Picture 1"/>
          <p:cNvPicPr>
            <a:picLocks noChangeAspect="1"/>
          </p:cNvPicPr>
          <p:nvPr/>
        </p:nvPicPr>
        <p:blipFill>
          <a:blip r:embed="rId4"/>
          <a:stretch>
            <a:fillRect/>
          </a:stretch>
        </p:blipFill>
        <p:spPr>
          <a:xfrm>
            <a:off x="625968" y="1870902"/>
            <a:ext cx="4308600" cy="3162201"/>
          </a:xfrm>
          <a:prstGeom prst="rect">
            <a:avLst/>
          </a:prstGeom>
        </p:spPr>
      </p:pic>
      <p:sp>
        <p:nvSpPr>
          <p:cNvPr id="10" name="TextBox 9"/>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spTree>
    <p:extLst>
      <p:ext uri="{BB962C8B-B14F-4D97-AF65-F5344CB8AC3E}">
        <p14:creationId xmlns:p14="http://schemas.microsoft.com/office/powerpoint/2010/main" val="2365022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7939548" cy="3700808"/>
          </a:xfrm>
        </p:spPr>
        <p:txBody>
          <a:bodyPr/>
          <a:lstStyle/>
          <a:p>
            <a:r>
              <a:rPr lang="en-US" sz="2900" dirty="0"/>
              <a:t>Prepared in conjunction with local units of government</a:t>
            </a:r>
          </a:p>
          <a:p>
            <a:pPr lvl="1">
              <a:spcBef>
                <a:spcPts val="600"/>
              </a:spcBef>
            </a:pPr>
            <a:r>
              <a:rPr lang="en-US" sz="2500" dirty="0"/>
              <a:t>Goal is adoption by resolution</a:t>
            </a:r>
          </a:p>
          <a:p>
            <a:pPr lvl="1">
              <a:spcBef>
                <a:spcPts val="600"/>
              </a:spcBef>
            </a:pPr>
            <a:r>
              <a:rPr lang="en-US" sz="2500" dirty="0"/>
              <a:t>Plan for future access and development</a:t>
            </a:r>
          </a:p>
          <a:p>
            <a:pPr>
              <a:spcBef>
                <a:spcPts val="1800"/>
              </a:spcBef>
            </a:pPr>
            <a:r>
              <a:rPr lang="en-US" sz="2900" dirty="0"/>
              <a:t>Weigh benefits against challenges first:</a:t>
            </a:r>
          </a:p>
          <a:p>
            <a:pPr lvl="1">
              <a:spcBef>
                <a:spcPts val="600"/>
              </a:spcBef>
            </a:pPr>
            <a:r>
              <a:rPr lang="en-US" sz="2500" dirty="0"/>
              <a:t>What will </a:t>
            </a:r>
            <a:r>
              <a:rPr lang="en-US" sz="2500" dirty="0" err="1"/>
              <a:t>WisDOT</a:t>
            </a:r>
            <a:r>
              <a:rPr lang="en-US" sz="2500" dirty="0"/>
              <a:t> need to program to implement?</a:t>
            </a:r>
          </a:p>
          <a:p>
            <a:pPr lvl="1">
              <a:spcBef>
                <a:spcPts val="600"/>
              </a:spcBef>
            </a:pPr>
            <a:r>
              <a:rPr lang="en-US" sz="2500" dirty="0"/>
              <a:t>Does the outcome justify cost to prepare the plan?</a:t>
            </a:r>
          </a:p>
          <a:p>
            <a:endParaRPr lang="en-US" dirty="0"/>
          </a:p>
        </p:txBody>
      </p:sp>
      <p:sp>
        <p:nvSpPr>
          <p:cNvPr id="3" name="Title 2"/>
          <p:cNvSpPr>
            <a:spLocks noGrp="1"/>
          </p:cNvSpPr>
          <p:nvPr>
            <p:ph type="title"/>
          </p:nvPr>
        </p:nvSpPr>
        <p:spPr>
          <a:xfrm>
            <a:off x="533400" y="533400"/>
            <a:ext cx="10972800" cy="1143000"/>
          </a:xfrm>
        </p:spPr>
        <p:txBody>
          <a:bodyPr/>
          <a:lstStyle/>
          <a:p>
            <a:r>
              <a:rPr lang="en-US" dirty="0"/>
              <a:t>Access Management Plans</a:t>
            </a:r>
          </a:p>
        </p:txBody>
      </p:sp>
      <p:grpSp>
        <p:nvGrpSpPr>
          <p:cNvPr id="7" name="Group 6"/>
          <p:cNvGrpSpPr/>
          <p:nvPr/>
        </p:nvGrpSpPr>
        <p:grpSpPr>
          <a:xfrm>
            <a:off x="8668987" y="1318161"/>
            <a:ext cx="3294413" cy="4442257"/>
            <a:chOff x="8991600" y="2514600"/>
            <a:chExt cx="2590800" cy="3369359"/>
          </a:xfrm>
          <a:effectLst>
            <a:outerShdw blurRad="63500" sx="102000" sy="102000" algn="ctr" rotWithShape="0">
              <a:prstClr val="black">
                <a:alpha val="40000"/>
              </a:prstClr>
            </a:outerShdw>
          </a:effectLst>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2514600"/>
              <a:ext cx="2590800" cy="3369359"/>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906000" y="5257800"/>
              <a:ext cx="381000" cy="304800"/>
            </a:xfrm>
            <a:prstGeom prst="rect">
              <a:avLst/>
            </a:prstGeom>
            <a:solidFill>
              <a:srgbClr val="282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10" name="Footer Placeholder 9"/>
          <p:cNvSpPr>
            <a:spLocks noGrp="1"/>
          </p:cNvSpPr>
          <p:nvPr>
            <p:ph type="ftr" sz="quarter" idx="3"/>
          </p:nvPr>
        </p:nvSpPr>
        <p:spPr/>
        <p:txBody>
          <a:bodyPr/>
          <a:lstStyle/>
          <a:p>
            <a:r>
              <a:rPr lang="en-US"/>
              <a:t>Module 4</a:t>
            </a:r>
            <a:endParaRPr lang="en-US" dirty="0"/>
          </a:p>
        </p:txBody>
      </p:sp>
      <p:sp>
        <p:nvSpPr>
          <p:cNvPr id="11" name="Slide Number Placeholder 10"/>
          <p:cNvSpPr>
            <a:spLocks noGrp="1"/>
          </p:cNvSpPr>
          <p:nvPr>
            <p:ph type="sldNum" sz="quarter" idx="10"/>
          </p:nvPr>
        </p:nvSpPr>
        <p:spPr/>
        <p:txBody>
          <a:bodyPr/>
          <a:lstStyle/>
          <a:p>
            <a:pPr>
              <a:defRPr/>
            </a:pPr>
            <a:fld id="{89C35698-ECFA-45D4-B95F-4F52958123EB}" type="slidenum">
              <a:rPr lang="en-US" smtClean="0"/>
              <a:pPr>
                <a:defRPr/>
              </a:pPr>
              <a:t>28</a:t>
            </a:fld>
            <a:endParaRPr lang="en-US" dirty="0"/>
          </a:p>
        </p:txBody>
      </p:sp>
    </p:spTree>
    <p:extLst>
      <p:ext uri="{BB962C8B-B14F-4D97-AF65-F5344CB8AC3E}">
        <p14:creationId xmlns:p14="http://schemas.microsoft.com/office/powerpoint/2010/main" val="702867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537" indent="0">
              <a:buNone/>
            </a:pPr>
            <a:r>
              <a:rPr lang="en-US" sz="2900" dirty="0"/>
              <a:t>Example Map and Resolution Page</a:t>
            </a:r>
          </a:p>
          <a:p>
            <a:endParaRPr lang="en-US" dirty="0"/>
          </a:p>
        </p:txBody>
      </p:sp>
      <p:sp>
        <p:nvSpPr>
          <p:cNvPr id="3" name="Title 2"/>
          <p:cNvSpPr>
            <a:spLocks noGrp="1"/>
          </p:cNvSpPr>
          <p:nvPr>
            <p:ph type="title"/>
          </p:nvPr>
        </p:nvSpPr>
        <p:spPr/>
        <p:txBody>
          <a:bodyPr/>
          <a:lstStyle/>
          <a:p>
            <a:r>
              <a:rPr lang="en-US" dirty="0"/>
              <a:t>Access Management Plans</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17" t="4433" r="1948" b="4316"/>
          <a:stretch/>
        </p:blipFill>
        <p:spPr bwMode="auto">
          <a:xfrm>
            <a:off x="8351310" y="914400"/>
            <a:ext cx="3667124" cy="4970991"/>
          </a:xfrm>
          <a:prstGeom prst="rect">
            <a:avLst/>
          </a:prstGeom>
          <a:noFill/>
          <a:ln w="19050">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685800" y="2448414"/>
            <a:ext cx="7305676" cy="2721334"/>
            <a:chOff x="685800" y="2448414"/>
            <a:chExt cx="7305676" cy="2721334"/>
          </a:xfrm>
        </p:grpSpPr>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448414"/>
              <a:ext cx="7305676" cy="272133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7620000" y="4876800"/>
              <a:ext cx="228600" cy="292948"/>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11" name="Footer Placeholder 10"/>
          <p:cNvSpPr>
            <a:spLocks noGrp="1"/>
          </p:cNvSpPr>
          <p:nvPr>
            <p:ph type="ftr" sz="quarter" idx="3"/>
          </p:nvPr>
        </p:nvSpPr>
        <p:spPr/>
        <p:txBody>
          <a:bodyPr/>
          <a:lstStyle/>
          <a:p>
            <a:r>
              <a:rPr lang="en-US"/>
              <a:t>Module 4</a:t>
            </a:r>
            <a:endParaRPr lang="en-US" dirty="0"/>
          </a:p>
        </p:txBody>
      </p:sp>
      <p:sp>
        <p:nvSpPr>
          <p:cNvPr id="12" name="Slide Number Placeholder 11"/>
          <p:cNvSpPr>
            <a:spLocks noGrp="1"/>
          </p:cNvSpPr>
          <p:nvPr>
            <p:ph type="sldNum" sz="quarter" idx="10"/>
          </p:nvPr>
        </p:nvSpPr>
        <p:spPr/>
        <p:txBody>
          <a:bodyPr/>
          <a:lstStyle/>
          <a:p>
            <a:pPr>
              <a:defRPr/>
            </a:pPr>
            <a:fld id="{89C35698-ECFA-45D4-B95F-4F52958123EB}" type="slidenum">
              <a:rPr lang="en-US" smtClean="0"/>
              <a:pPr>
                <a:defRPr/>
              </a:pPr>
              <a:t>29</a:t>
            </a:fld>
            <a:endParaRPr lang="en-US" dirty="0"/>
          </a:p>
        </p:txBody>
      </p:sp>
    </p:spTree>
    <p:extLst>
      <p:ext uri="{BB962C8B-B14F-4D97-AF65-F5344CB8AC3E}">
        <p14:creationId xmlns:p14="http://schemas.microsoft.com/office/powerpoint/2010/main" val="391634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defRPr/>
            </a:pPr>
            <a:r>
              <a:rPr lang="en-US" sz="3700" dirty="0"/>
              <a:t>Module 4: Planning</a:t>
            </a:r>
            <a:br>
              <a:rPr lang="en-US" sz="3700" dirty="0"/>
            </a:br>
            <a:r>
              <a:rPr lang="en-US" sz="3700" dirty="0">
                <a:sym typeface="Wingdings" panose="05000000000000000000" pitchFamily="2" charset="2"/>
              </a:rPr>
              <a:t> </a:t>
            </a:r>
            <a:r>
              <a:rPr lang="en-US" sz="3700" dirty="0"/>
              <a:t>Objectives </a:t>
            </a:r>
            <a:r>
              <a:rPr lang="en-US" sz="3700" dirty="0">
                <a:sym typeface="Wingdings" panose="05000000000000000000" pitchFamily="2" charset="2"/>
              </a:rPr>
              <a:t></a:t>
            </a:r>
            <a:endParaRPr lang="en-US" sz="3700" dirty="0"/>
          </a:p>
        </p:txBody>
      </p:sp>
      <p:sp>
        <p:nvSpPr>
          <p:cNvPr id="6" name="Content Placeholder 1"/>
          <p:cNvSpPr>
            <a:spLocks noGrp="1"/>
          </p:cNvSpPr>
          <p:nvPr>
            <p:ph idx="1"/>
          </p:nvPr>
        </p:nvSpPr>
        <p:spPr>
          <a:xfrm>
            <a:off x="391582" y="2084773"/>
            <a:ext cx="11548883" cy="3452427"/>
          </a:xfrm>
        </p:spPr>
        <p:txBody>
          <a:bodyPr/>
          <a:lstStyle/>
          <a:p>
            <a:pPr>
              <a:spcBef>
                <a:spcPts val="1200"/>
              </a:spcBef>
            </a:pPr>
            <a:r>
              <a:rPr lang="en-US" dirty="0"/>
              <a:t>Which state plans include access management</a:t>
            </a:r>
          </a:p>
          <a:p>
            <a:pPr>
              <a:spcBef>
                <a:spcPts val="1200"/>
              </a:spcBef>
            </a:pPr>
            <a:r>
              <a:rPr lang="en-US" dirty="0"/>
              <a:t>Which local controls are related to access management</a:t>
            </a:r>
          </a:p>
          <a:p>
            <a:pPr>
              <a:spcBef>
                <a:spcPts val="1200"/>
              </a:spcBef>
            </a:pPr>
            <a:r>
              <a:rPr lang="en-US" dirty="0"/>
              <a:t>Where to find what access controls may exist for your projects</a:t>
            </a:r>
          </a:p>
          <a:p>
            <a:pPr>
              <a:spcBef>
                <a:spcPts val="1200"/>
              </a:spcBef>
            </a:pPr>
            <a:r>
              <a:rPr lang="en-US" dirty="0"/>
              <a:t>Which WisDOT studies specifically relate to access management</a:t>
            </a:r>
          </a:p>
          <a:p>
            <a:pPr>
              <a:spcBef>
                <a:spcPts val="1200"/>
              </a:spcBef>
            </a:pPr>
            <a:r>
              <a:rPr lang="en-US" dirty="0"/>
              <a:t>How planning considers area characteristics, especially “Main Streets”</a:t>
            </a:r>
          </a:p>
          <a:p>
            <a:pPr>
              <a:spcBef>
                <a:spcPts val="1200"/>
              </a:spcBef>
            </a:pPr>
            <a:r>
              <a:rPr lang="en-US" dirty="0"/>
              <a:t>When and how to coordinate with other </a:t>
            </a:r>
            <a:r>
              <a:rPr lang="en-US" dirty="0" err="1"/>
              <a:t>WisDOT</a:t>
            </a:r>
            <a:r>
              <a:rPr lang="en-US" dirty="0"/>
              <a:t> staff and stakeholders</a:t>
            </a:r>
          </a:p>
        </p:txBody>
      </p:sp>
      <p:sp>
        <p:nvSpPr>
          <p:cNvPr id="5" name="Footer Placeholder 4"/>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3</a:t>
            </a:fld>
            <a:endParaRPr lang="en-US" dirty="0"/>
          </a:p>
        </p:txBody>
      </p:sp>
    </p:spTree>
    <p:extLst>
      <p:ext uri="{BB962C8B-B14F-4D97-AF65-F5344CB8AC3E}">
        <p14:creationId xmlns:p14="http://schemas.microsoft.com/office/powerpoint/2010/main" val="2978767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76200" y="1600200"/>
            <a:ext cx="8011550" cy="4114800"/>
          </a:xfrm>
        </p:spPr>
        <p:txBody>
          <a:bodyPr/>
          <a:lstStyle/>
          <a:p>
            <a:pPr>
              <a:lnSpc>
                <a:spcPct val="90000"/>
              </a:lnSpc>
            </a:pPr>
            <a:r>
              <a:rPr lang="en-US" dirty="0"/>
              <a:t>s. 84.295 allows WisDOT to designate a highway as a freeway or expressway</a:t>
            </a:r>
          </a:p>
          <a:p>
            <a:pPr lvl="1">
              <a:spcBef>
                <a:spcPts val="600"/>
              </a:spcBef>
            </a:pPr>
            <a:r>
              <a:rPr lang="en-US" dirty="0"/>
              <a:t>Requires a Finding, Determination &amp; Order (FD&amp;O)</a:t>
            </a:r>
          </a:p>
          <a:p>
            <a:pPr lvl="1">
              <a:spcBef>
                <a:spcPts val="600"/>
              </a:spcBef>
            </a:pPr>
            <a:r>
              <a:rPr lang="en-US" dirty="0"/>
              <a:t>Provides certain authorities to WisDOT for altering the local road system, determining maintenance agreements and establishing certain operational criteria</a:t>
            </a:r>
          </a:p>
          <a:p>
            <a:pPr>
              <a:lnSpc>
                <a:spcPct val="90000"/>
              </a:lnSpc>
              <a:spcBef>
                <a:spcPts val="1800"/>
              </a:spcBef>
            </a:pPr>
            <a:r>
              <a:rPr lang="en-US" dirty="0"/>
              <a:t>A highway may be constructed to and operate as a freeway or expressway without s. 84.295.  It simply would not have the additional authorities granted under s. 84.295.</a:t>
            </a:r>
          </a:p>
        </p:txBody>
      </p:sp>
      <p:sp>
        <p:nvSpPr>
          <p:cNvPr id="3" name="Title 2"/>
          <p:cNvSpPr>
            <a:spLocks noGrp="1"/>
          </p:cNvSpPr>
          <p:nvPr>
            <p:ph type="title"/>
          </p:nvPr>
        </p:nvSpPr>
        <p:spPr>
          <a:xfrm>
            <a:off x="139148" y="294861"/>
            <a:ext cx="8077200" cy="1143000"/>
          </a:xfrm>
        </p:spPr>
        <p:txBody>
          <a:bodyPr>
            <a:normAutofit fontScale="90000"/>
          </a:bodyPr>
          <a:lstStyle/>
          <a:p>
            <a:r>
              <a:rPr lang="en-US" dirty="0"/>
              <a:t>Freeway / Expressway Designation s. 84.295(1) – (9)</a:t>
            </a:r>
          </a:p>
        </p:txBody>
      </p:sp>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6898" y="1096403"/>
            <a:ext cx="3791536" cy="491903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30</a:t>
            </a:fld>
            <a:endParaRPr lang="en-US" dirty="0"/>
          </a:p>
        </p:txBody>
      </p:sp>
    </p:spTree>
    <p:extLst>
      <p:ext uri="{BB962C8B-B14F-4D97-AF65-F5344CB8AC3E}">
        <p14:creationId xmlns:p14="http://schemas.microsoft.com/office/powerpoint/2010/main" val="218750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a:xfrm>
            <a:off x="501046" y="1673776"/>
            <a:ext cx="7620000" cy="4144314"/>
          </a:xfrm>
        </p:spPr>
        <p:txBody>
          <a:bodyPr/>
          <a:lstStyle/>
          <a:p>
            <a:r>
              <a:rPr lang="en-US" dirty="0"/>
              <a:t>s. 84.295(10) allows WisDOT to preserve ROW for future freeway/expressway facilities</a:t>
            </a:r>
          </a:p>
          <a:p>
            <a:pPr lvl="1">
              <a:spcBef>
                <a:spcPts val="600"/>
              </a:spcBef>
            </a:pPr>
            <a:r>
              <a:rPr lang="en-US" dirty="0"/>
              <a:t>Requires:</a:t>
            </a:r>
          </a:p>
          <a:p>
            <a:pPr lvl="2"/>
            <a:r>
              <a:rPr lang="en-US" dirty="0"/>
              <a:t>Environmental documentation with preferred alternative</a:t>
            </a:r>
          </a:p>
          <a:p>
            <a:pPr lvl="2"/>
            <a:r>
              <a:rPr lang="en-US" dirty="0"/>
              <a:t>Detailed design and impact analysis</a:t>
            </a:r>
          </a:p>
          <a:p>
            <a:pPr lvl="2"/>
            <a:r>
              <a:rPr lang="en-US" dirty="0"/>
              <a:t>Official Mapping</a:t>
            </a:r>
          </a:p>
          <a:p>
            <a:pPr lvl="1">
              <a:spcBef>
                <a:spcPts val="600"/>
              </a:spcBef>
            </a:pPr>
            <a:r>
              <a:rPr lang="en-US" dirty="0"/>
              <a:t>Results in a recorded Official Map of future ROW needed for planned expressway or freeway</a:t>
            </a:r>
          </a:p>
          <a:p>
            <a:pPr lvl="1">
              <a:spcBef>
                <a:spcPts val="600"/>
              </a:spcBef>
            </a:pPr>
            <a:r>
              <a:rPr lang="en-US" dirty="0"/>
              <a:t>Allows WisDOT advance acquisition authority of the officially mapped ROW</a:t>
            </a:r>
          </a:p>
          <a:p>
            <a:pPr lvl="2"/>
            <a:endParaRPr lang="en-US" dirty="0"/>
          </a:p>
        </p:txBody>
      </p:sp>
      <p:sp>
        <p:nvSpPr>
          <p:cNvPr id="3" name="Title 2"/>
          <p:cNvSpPr>
            <a:spLocks noGrp="1"/>
          </p:cNvSpPr>
          <p:nvPr>
            <p:ph type="title"/>
          </p:nvPr>
        </p:nvSpPr>
        <p:spPr>
          <a:xfrm>
            <a:off x="501046" y="381000"/>
            <a:ext cx="11201400" cy="1143000"/>
          </a:xfrm>
        </p:spPr>
        <p:txBody>
          <a:bodyPr>
            <a:normAutofit fontScale="90000"/>
          </a:bodyPr>
          <a:lstStyle/>
          <a:p>
            <a:r>
              <a:rPr lang="en-US" dirty="0"/>
              <a:t>Designated Freeway and Expressway Upgrades, Official Mapping s. 84.295(10)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1464562"/>
            <a:ext cx="3514363" cy="4550876"/>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31</a:t>
            </a:fld>
            <a:endParaRPr lang="en-US" dirty="0"/>
          </a:p>
        </p:txBody>
      </p:sp>
    </p:spTree>
    <p:extLst>
      <p:ext uri="{BB962C8B-B14F-4D97-AF65-F5344CB8AC3E}">
        <p14:creationId xmlns:p14="http://schemas.microsoft.com/office/powerpoint/2010/main" val="1633905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84306"/>
            <a:ext cx="3886200" cy="3581400"/>
          </a:xfrm>
        </p:spPr>
        <p:txBody>
          <a:bodyPr anchor="t">
            <a:noAutofit/>
          </a:bodyPr>
          <a:lstStyle/>
          <a:p>
            <a:r>
              <a:rPr lang="en-US" sz="3700" dirty="0"/>
              <a:t>Designated Freeway and Expressway Upgrades, Official Mapping</a:t>
            </a:r>
            <a:br>
              <a:rPr lang="en-US" sz="3700" dirty="0"/>
            </a:br>
            <a:r>
              <a:rPr lang="en-US" sz="3700" dirty="0"/>
              <a:t>s. 84.295(10)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644" y="228600"/>
            <a:ext cx="7362956" cy="549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6015438"/>
            <a:ext cx="4267200" cy="646331"/>
          </a:xfrm>
          <a:prstGeom prst="rect">
            <a:avLst/>
          </a:prstGeom>
          <a:noFill/>
        </p:spPr>
        <p:txBody>
          <a:bodyPr wrap="square" rtlCol="0">
            <a:spAutoFit/>
          </a:bodyPr>
          <a:lstStyle/>
          <a:p>
            <a:r>
              <a:rPr lang="en-US" i="1" dirty="0">
                <a:solidFill>
                  <a:schemeClr val="bg1"/>
                </a:solidFill>
              </a:rPr>
              <a:t>Access Management and Corridor Planning Tools</a:t>
            </a:r>
          </a:p>
        </p:txBody>
      </p:sp>
      <p:sp>
        <p:nvSpPr>
          <p:cNvPr id="6" name="Footer Placeholder 5"/>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32</a:t>
            </a:fld>
            <a:endParaRPr lang="en-US" dirty="0"/>
          </a:p>
        </p:txBody>
      </p:sp>
    </p:spTree>
    <p:extLst>
      <p:ext uri="{BB962C8B-B14F-4D97-AF65-F5344CB8AC3E}">
        <p14:creationId xmlns:p14="http://schemas.microsoft.com/office/powerpoint/2010/main" val="2326658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590800"/>
            <a:ext cx="8229600" cy="1143000"/>
          </a:xfrm>
        </p:spPr>
        <p:txBody>
          <a:bodyPr>
            <a:normAutofit/>
          </a:bodyPr>
          <a:lstStyle/>
          <a:p>
            <a:pPr algn="ctr"/>
            <a:r>
              <a:rPr lang="en-US" dirty="0"/>
              <a:t>Other Planning Related Topics</a:t>
            </a:r>
          </a:p>
        </p:txBody>
      </p:sp>
      <p:sp>
        <p:nvSpPr>
          <p:cNvPr id="5" name="Subtitle 2"/>
          <p:cNvSpPr txBox="1">
            <a:spLocks/>
          </p:cNvSpPr>
          <p:nvPr/>
        </p:nvSpPr>
        <p:spPr bwMode="auto">
          <a:xfrm>
            <a:off x="2133600" y="3581400"/>
            <a:ext cx="7772400" cy="600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buNone/>
            </a:pPr>
            <a:r>
              <a:rPr lang="en-US" dirty="0"/>
              <a:t>Access Considerations </a:t>
            </a:r>
          </a:p>
        </p:txBody>
      </p:sp>
      <p:sp>
        <p:nvSpPr>
          <p:cNvPr id="6" name="TextBox 5"/>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Other Access Considerations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883" y="3859110"/>
            <a:ext cx="2872551" cy="2156328"/>
          </a:xfrm>
          <a:prstGeom prst="rect">
            <a:avLst/>
          </a:prstGeom>
          <a:blipFill>
            <a:blip r:embed="rId3">
              <a:alphaModFix amt="50000"/>
            </a:blip>
            <a:stretch>
              <a:fillRect/>
            </a:stretch>
          </a:blipFill>
          <a:effectLst/>
        </p:spPr>
      </p:pic>
      <p:sp>
        <p:nvSpPr>
          <p:cNvPr id="7" name="Footer Placeholder 6"/>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33</a:t>
            </a:fld>
            <a:endParaRPr lang="en-US" dirty="0"/>
          </a:p>
        </p:txBody>
      </p:sp>
    </p:spTree>
    <p:extLst>
      <p:ext uri="{BB962C8B-B14F-4D97-AF65-F5344CB8AC3E}">
        <p14:creationId xmlns:p14="http://schemas.microsoft.com/office/powerpoint/2010/main" val="102033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76400"/>
            <a:ext cx="8153399" cy="3743578"/>
          </a:xfrm>
        </p:spPr>
        <p:txBody>
          <a:bodyPr/>
          <a:lstStyle/>
          <a:p>
            <a:pPr>
              <a:spcBef>
                <a:spcPts val="1800"/>
              </a:spcBef>
            </a:pPr>
            <a:r>
              <a:rPr lang="en-US" dirty="0"/>
              <a:t>No established urban spacing distances in FDM</a:t>
            </a:r>
          </a:p>
          <a:p>
            <a:pPr>
              <a:spcBef>
                <a:spcPts val="1800"/>
              </a:spcBef>
            </a:pPr>
            <a:r>
              <a:rPr lang="en-US" dirty="0"/>
              <a:t>TRB Access Management Manual</a:t>
            </a:r>
          </a:p>
          <a:p>
            <a:pPr lvl="1">
              <a:spcBef>
                <a:spcPts val="600"/>
              </a:spcBef>
            </a:pPr>
            <a:r>
              <a:rPr lang="en-US" dirty="0"/>
              <a:t>Use the 10 access management principles</a:t>
            </a:r>
          </a:p>
          <a:p>
            <a:pPr lvl="1"/>
            <a:r>
              <a:rPr lang="en-US" dirty="0"/>
              <a:t>Chapter 10 – Corridor Plans, evaluating alternatives</a:t>
            </a:r>
          </a:p>
          <a:p>
            <a:pPr>
              <a:spcBef>
                <a:spcPts val="1800"/>
              </a:spcBef>
            </a:pPr>
            <a:r>
              <a:rPr lang="en-US" dirty="0"/>
              <a:t>FDM design guidelines – Chapter 11</a:t>
            </a:r>
          </a:p>
          <a:p>
            <a:pPr lvl="1"/>
            <a:r>
              <a:rPr lang="en-US" dirty="0"/>
              <a:t>Median openings, corner clearance, intersection functional area, etc.</a:t>
            </a:r>
          </a:p>
        </p:txBody>
      </p:sp>
      <p:sp>
        <p:nvSpPr>
          <p:cNvPr id="3" name="Title 2"/>
          <p:cNvSpPr>
            <a:spLocks noGrp="1"/>
          </p:cNvSpPr>
          <p:nvPr>
            <p:ph type="title"/>
          </p:nvPr>
        </p:nvSpPr>
        <p:spPr>
          <a:xfrm>
            <a:off x="457200" y="500488"/>
            <a:ext cx="7772400" cy="1143000"/>
          </a:xfrm>
        </p:spPr>
        <p:txBody>
          <a:bodyPr/>
          <a:lstStyle/>
          <a:p>
            <a:r>
              <a:rPr lang="en-US" dirty="0"/>
              <a:t>State Highway on Main Street</a:t>
            </a:r>
          </a:p>
        </p:txBody>
      </p:sp>
      <p:pic>
        <p:nvPicPr>
          <p:cNvPr id="2050" name="Picture 2" descr="P:\ARCHIVES\US_12_Corridor_Study\Images\Project_Photos\pictures 05-18-2010\DSCN23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457200"/>
            <a:ext cx="3657075" cy="2736354"/>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P:\ARCHIVES\US_12_Corridor_Study\Images\Project_Photos\pictures 05-18-2010\DSCN23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3315690"/>
            <a:ext cx="3657075" cy="2736353"/>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495800" y="4953000"/>
            <a:ext cx="3565760" cy="728171"/>
            <a:chOff x="8341076" y="5248775"/>
            <a:chExt cx="3565760" cy="728171"/>
          </a:xfrm>
        </p:grpSpPr>
        <p:sp>
          <p:nvSpPr>
            <p:cNvPr id="7" name="TextBox 6"/>
            <p:cNvSpPr txBox="1"/>
            <p:nvPr/>
          </p:nvSpPr>
          <p:spPr>
            <a:xfrm>
              <a:off x="8991600" y="5420785"/>
              <a:ext cx="2915236" cy="369332"/>
            </a:xfrm>
            <a:prstGeom prst="rect">
              <a:avLst/>
            </a:prstGeom>
            <a:solidFill>
              <a:schemeClr val="tx1"/>
            </a:solidFill>
          </p:spPr>
          <p:txBody>
            <a:bodyPr wrap="square" rtlCol="0">
              <a:spAutoFit/>
            </a:bodyPr>
            <a:lstStyle/>
            <a:p>
              <a:r>
                <a:rPr lang="en-US" i="1" dirty="0">
                  <a:solidFill>
                    <a:schemeClr val="bg1"/>
                  </a:solidFill>
                </a:rPr>
                <a:t>Deeper Dive in Module 1</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1076" y="5248775"/>
              <a:ext cx="728171" cy="728171"/>
            </a:xfrm>
            <a:prstGeom prst="rect">
              <a:avLst/>
            </a:prstGeom>
          </p:spPr>
        </p:pic>
      </p:grpSp>
      <p:sp>
        <p:nvSpPr>
          <p:cNvPr id="9" name="TextBox 8"/>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Other Access Considerations</a:t>
            </a:r>
          </a:p>
        </p:txBody>
      </p:sp>
      <p:sp>
        <p:nvSpPr>
          <p:cNvPr id="10" name="Footer Placeholder 9"/>
          <p:cNvSpPr>
            <a:spLocks noGrp="1"/>
          </p:cNvSpPr>
          <p:nvPr>
            <p:ph type="ftr" sz="quarter" idx="3"/>
          </p:nvPr>
        </p:nvSpPr>
        <p:spPr/>
        <p:txBody>
          <a:bodyPr/>
          <a:lstStyle/>
          <a:p>
            <a:r>
              <a:rPr lang="en-US"/>
              <a:t>Module 4</a:t>
            </a:r>
            <a:endParaRPr lang="en-US" dirty="0"/>
          </a:p>
        </p:txBody>
      </p:sp>
      <p:sp>
        <p:nvSpPr>
          <p:cNvPr id="11" name="Slide Number Placeholder 10"/>
          <p:cNvSpPr>
            <a:spLocks noGrp="1"/>
          </p:cNvSpPr>
          <p:nvPr>
            <p:ph type="sldNum" sz="quarter" idx="10"/>
          </p:nvPr>
        </p:nvSpPr>
        <p:spPr/>
        <p:txBody>
          <a:bodyPr/>
          <a:lstStyle/>
          <a:p>
            <a:pPr>
              <a:defRPr/>
            </a:pPr>
            <a:fld id="{89C35698-ECFA-45D4-B95F-4F52958123EB}" type="slidenum">
              <a:rPr lang="en-US" smtClean="0"/>
              <a:pPr>
                <a:defRPr/>
              </a:pPr>
              <a:t>34</a:t>
            </a:fld>
            <a:endParaRPr lang="en-US" dirty="0"/>
          </a:p>
        </p:txBody>
      </p:sp>
    </p:spTree>
    <p:extLst>
      <p:ext uri="{BB962C8B-B14F-4D97-AF65-F5344CB8AC3E}">
        <p14:creationId xmlns:p14="http://schemas.microsoft.com/office/powerpoint/2010/main" val="3930936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8624" y="1676400"/>
            <a:ext cx="6819900" cy="3707296"/>
          </a:xfrm>
        </p:spPr>
        <p:txBody>
          <a:bodyPr/>
          <a:lstStyle/>
          <a:p>
            <a:pPr marL="109537" indent="0">
              <a:buNone/>
            </a:pPr>
            <a:r>
              <a:rPr lang="en-US" sz="2900" dirty="0"/>
              <a:t>s. 86.32 </a:t>
            </a:r>
            <a:r>
              <a:rPr lang="en-US" sz="2900" i="1" dirty="0"/>
              <a:t>“The department may designate…certain marked routes of the state trunk highway system over the streets or highways in any municipality for which the municipality will be responsible for maintenance and traffic control and the maintenance and operation of any swing or lift bridge.”</a:t>
            </a:r>
          </a:p>
        </p:txBody>
      </p:sp>
      <p:sp>
        <p:nvSpPr>
          <p:cNvPr id="3" name="Title 2"/>
          <p:cNvSpPr>
            <a:spLocks noGrp="1"/>
          </p:cNvSpPr>
          <p:nvPr>
            <p:ph type="title"/>
          </p:nvPr>
        </p:nvSpPr>
        <p:spPr>
          <a:xfrm>
            <a:off x="208624" y="533400"/>
            <a:ext cx="6400800" cy="1143000"/>
          </a:xfrm>
        </p:spPr>
        <p:txBody>
          <a:bodyPr/>
          <a:lstStyle/>
          <a:p>
            <a:r>
              <a:rPr lang="en-US" dirty="0"/>
              <a:t>Connecting Highways</a:t>
            </a:r>
          </a:p>
        </p:txBody>
      </p:sp>
      <p:sp>
        <p:nvSpPr>
          <p:cNvPr id="6" name="TextBox 5"/>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Other Access Considerations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048" y="152400"/>
            <a:ext cx="4819386" cy="5867400"/>
          </a:xfrm>
          <a:prstGeom prst="rect">
            <a:avLst/>
          </a:prstGeom>
          <a:ln w="12700" cmpd="sng">
            <a:solidFill>
              <a:schemeClr val="bg2">
                <a:lumMod val="10000"/>
              </a:schemeClr>
            </a:solidFill>
          </a:ln>
        </p:spPr>
      </p:pic>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35</a:t>
            </a:fld>
            <a:endParaRPr lang="en-US" dirty="0"/>
          </a:p>
        </p:txBody>
      </p:sp>
    </p:spTree>
    <p:extLst>
      <p:ext uri="{BB962C8B-B14F-4D97-AF65-F5344CB8AC3E}">
        <p14:creationId xmlns:p14="http://schemas.microsoft.com/office/powerpoint/2010/main" val="2627071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19200"/>
            <a:ext cx="10287000" cy="3886200"/>
          </a:xfrm>
        </p:spPr>
        <p:txBody>
          <a:bodyPr/>
          <a:lstStyle/>
          <a:p>
            <a:r>
              <a:rPr lang="en-US" dirty="0"/>
              <a:t>Municipality maintains the marked US or WIS route through a portion of its jurisdictional boundary.  WisDOT maintains the route signing.</a:t>
            </a:r>
          </a:p>
          <a:p>
            <a:r>
              <a:rPr lang="en-US" dirty="0"/>
              <a:t>Large responsibility on municipality due to high percentage of local traffic use</a:t>
            </a:r>
          </a:p>
          <a:p>
            <a:r>
              <a:rPr lang="en-US" dirty="0"/>
              <a:t>Municipality has permitting authority, which includes driveways and street connections </a:t>
            </a:r>
          </a:p>
          <a:p>
            <a:pPr lvl="1"/>
            <a:r>
              <a:rPr lang="en-US" dirty="0"/>
              <a:t>BUT…the municipality may not issue a permit to the property owner if WisDOT owns the access rights</a:t>
            </a:r>
            <a:endParaRPr lang="en-US" sz="2000" u="sng" dirty="0"/>
          </a:p>
        </p:txBody>
      </p:sp>
      <p:sp>
        <p:nvSpPr>
          <p:cNvPr id="3" name="Title 2"/>
          <p:cNvSpPr>
            <a:spLocks noGrp="1"/>
          </p:cNvSpPr>
          <p:nvPr>
            <p:ph type="title"/>
          </p:nvPr>
        </p:nvSpPr>
        <p:spPr>
          <a:xfrm>
            <a:off x="609600" y="256688"/>
            <a:ext cx="10972800" cy="838200"/>
          </a:xfrm>
        </p:spPr>
        <p:txBody>
          <a:bodyPr/>
          <a:lstStyle/>
          <a:p>
            <a:r>
              <a:rPr lang="en-US" dirty="0"/>
              <a:t>Connecting Highways</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Other Access Considerations</a:t>
            </a:r>
          </a:p>
        </p:txBody>
      </p:sp>
      <p:sp>
        <p:nvSpPr>
          <p:cNvPr id="6" name="Rectangle 5"/>
          <p:cNvSpPr/>
          <p:nvPr/>
        </p:nvSpPr>
        <p:spPr>
          <a:xfrm>
            <a:off x="152401" y="5255425"/>
            <a:ext cx="11859106" cy="383376"/>
          </a:xfrm>
          <a:prstGeom prst="rect">
            <a:avLst/>
          </a:prstGeom>
        </p:spPr>
        <p:txBody>
          <a:bodyPr wrap="square">
            <a:spAutoFit/>
          </a:bodyPr>
          <a:lstStyle/>
          <a:p>
            <a:pPr marL="109537" indent="0" algn="ctr">
              <a:buNone/>
            </a:pPr>
            <a:r>
              <a:rPr lang="en-US" dirty="0"/>
              <a:t>Connecting highway maps available at: </a:t>
            </a:r>
            <a:r>
              <a:rPr lang="en-US" u="sng" dirty="0">
                <a:hlinkClick r:id="rId3"/>
              </a:rPr>
              <a:t>www.wisconsindot.gov/Pages/projects/data-plan/plan-res/connecting.aspx</a:t>
            </a:r>
            <a:endParaRPr lang="en-US" u="sng" dirty="0"/>
          </a:p>
        </p:txBody>
      </p:sp>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36</a:t>
            </a:fld>
            <a:endParaRPr lang="en-US" dirty="0"/>
          </a:p>
        </p:txBody>
      </p:sp>
    </p:spTree>
    <p:extLst>
      <p:ext uri="{BB962C8B-B14F-4D97-AF65-F5344CB8AC3E}">
        <p14:creationId xmlns:p14="http://schemas.microsoft.com/office/powerpoint/2010/main" val="621549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080" y="1524000"/>
            <a:ext cx="8427720" cy="4267200"/>
          </a:xfrm>
        </p:spPr>
        <p:txBody>
          <a:bodyPr/>
          <a:lstStyle/>
          <a:p>
            <a:r>
              <a:rPr lang="en-US" dirty="0"/>
              <a:t>STH 164 in Waukesha and Washington Counties</a:t>
            </a:r>
          </a:p>
          <a:p>
            <a:pPr lvl="1">
              <a:spcBef>
                <a:spcPts val="900"/>
              </a:spcBef>
            </a:pPr>
            <a:r>
              <a:rPr lang="en-US" dirty="0"/>
              <a:t>Formerly existed as CTH J – County bought ROW for</a:t>
            </a:r>
            <a:br>
              <a:rPr lang="en-US" dirty="0"/>
            </a:br>
            <a:r>
              <a:rPr lang="en-US" dirty="0"/>
              <a:t>the county instead of for the State Highway Commission</a:t>
            </a:r>
          </a:p>
          <a:p>
            <a:pPr lvl="1">
              <a:spcBef>
                <a:spcPts val="900"/>
              </a:spcBef>
            </a:pPr>
            <a:r>
              <a:rPr lang="en-US" dirty="0"/>
              <a:t>Highway was jurisdictionally </a:t>
            </a:r>
            <a:r>
              <a:rPr lang="en-US" i="1" dirty="0"/>
              <a:t>reassigned</a:t>
            </a:r>
            <a:r>
              <a:rPr lang="en-US" dirty="0"/>
              <a:t> by jurisdictional transfer action to WisDOT</a:t>
            </a:r>
          </a:p>
          <a:p>
            <a:pPr lvl="1">
              <a:spcBef>
                <a:spcPts val="900"/>
              </a:spcBef>
            </a:pPr>
            <a:r>
              <a:rPr lang="en-US" dirty="0"/>
              <a:t>Counties that acquired access rights continue to own</a:t>
            </a:r>
            <a:br>
              <a:rPr lang="en-US" dirty="0"/>
            </a:br>
            <a:r>
              <a:rPr lang="en-US" dirty="0"/>
              <a:t>those rights today</a:t>
            </a:r>
          </a:p>
          <a:p>
            <a:pPr lvl="1">
              <a:spcBef>
                <a:spcPts val="900"/>
              </a:spcBef>
            </a:pPr>
            <a:r>
              <a:rPr lang="en-US" dirty="0"/>
              <a:t>WisDOT is the permitting authority</a:t>
            </a:r>
          </a:p>
          <a:p>
            <a:pPr lvl="1">
              <a:spcBef>
                <a:spcPts val="900"/>
              </a:spcBef>
            </a:pPr>
            <a:r>
              <a:rPr lang="en-US" dirty="0"/>
              <a:t>County could convey those rights to WisDOT if WisDOT was concerned about having ownership vested in the State</a:t>
            </a:r>
          </a:p>
          <a:p>
            <a:endParaRPr lang="en-US" dirty="0"/>
          </a:p>
        </p:txBody>
      </p:sp>
      <p:sp>
        <p:nvSpPr>
          <p:cNvPr id="3" name="Title 2"/>
          <p:cNvSpPr>
            <a:spLocks noGrp="1"/>
          </p:cNvSpPr>
          <p:nvPr>
            <p:ph type="title"/>
          </p:nvPr>
        </p:nvSpPr>
        <p:spPr>
          <a:xfrm>
            <a:off x="609600" y="152400"/>
            <a:ext cx="10972800" cy="1371599"/>
          </a:xfrm>
        </p:spPr>
        <p:txBody>
          <a:bodyPr>
            <a:normAutofit/>
          </a:bodyPr>
          <a:lstStyle/>
          <a:p>
            <a:r>
              <a:rPr lang="en-US" dirty="0"/>
              <a:t>Example STH 164 (formerly CTH J) </a:t>
            </a:r>
            <a:br>
              <a:rPr lang="en-US" dirty="0"/>
            </a:br>
            <a:r>
              <a:rPr lang="en-US" dirty="0"/>
              <a:t>Police Power Authority </a:t>
            </a:r>
          </a:p>
        </p:txBody>
      </p:sp>
      <p:pic>
        <p:nvPicPr>
          <p:cNvPr id="6" name="Picture 2" descr="7CB545E1EBFA60439C16494C83DF04DD@wisconsin"/>
          <p:cNvPicPr>
            <a:picLocks noChangeAspect="1" noChangeArrowheads="1"/>
          </p:cNvPicPr>
          <p:nvPr/>
        </p:nvPicPr>
        <p:blipFill rotWithShape="1">
          <a:blip r:embed="rId2">
            <a:extLst>
              <a:ext uri="{28A0092B-C50C-407E-A947-70E740481C1C}">
                <a14:useLocalDpi xmlns:a14="http://schemas.microsoft.com/office/drawing/2010/main" val="0"/>
              </a:ext>
            </a:extLst>
          </a:blip>
          <a:srcRect b="9565"/>
          <a:stretch/>
        </p:blipFill>
        <p:spPr bwMode="auto">
          <a:xfrm>
            <a:off x="8686800" y="2171700"/>
            <a:ext cx="3333750" cy="2971800"/>
          </a:xfrm>
          <a:prstGeom prst="rect">
            <a:avLst/>
          </a:prstGeom>
          <a:noFill/>
          <a:ln w="2857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Other Access Considerations</a:t>
            </a:r>
          </a:p>
        </p:txBody>
      </p:sp>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37</a:t>
            </a:fld>
            <a:endParaRPr lang="en-US" dirty="0"/>
          </a:p>
        </p:txBody>
      </p:sp>
    </p:spTree>
    <p:extLst>
      <p:ext uri="{BB962C8B-B14F-4D97-AF65-F5344CB8AC3E}">
        <p14:creationId xmlns:p14="http://schemas.microsoft.com/office/powerpoint/2010/main" val="3216207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10896600" cy="4038600"/>
          </a:xfrm>
        </p:spPr>
        <p:txBody>
          <a:bodyPr/>
          <a:lstStyle/>
          <a:p>
            <a:r>
              <a:rPr lang="en-US" sz="2900" dirty="0" err="1"/>
              <a:t>WisDOT</a:t>
            </a:r>
            <a:r>
              <a:rPr lang="en-US" sz="2900" dirty="0"/>
              <a:t> website (public) – Let your stakeholders know</a:t>
            </a:r>
          </a:p>
          <a:p>
            <a:pPr marL="392113" lvl="1" indent="0">
              <a:buNone/>
            </a:pPr>
            <a:r>
              <a:rPr lang="en-US" sz="2500" u="sng" dirty="0">
                <a:hlinkClick r:id="rId2"/>
              </a:rPr>
              <a:t>www.wisconsindot.gov/pages/doing-bus/real-estate/access-mgmt</a:t>
            </a:r>
            <a:endParaRPr lang="en-US" sz="2500" u="sng" dirty="0"/>
          </a:p>
          <a:p>
            <a:pPr>
              <a:spcBef>
                <a:spcPts val="1800"/>
              </a:spcBef>
            </a:pPr>
            <a:r>
              <a:rPr lang="en-US" sz="2900" dirty="0"/>
              <a:t>DOTNET (internal) – Links to several resources and groups (planning, real estate, maintenance)</a:t>
            </a:r>
            <a:br>
              <a:rPr lang="en-US" sz="2400" dirty="0"/>
            </a:br>
            <a:r>
              <a:rPr lang="en-US" sz="2500" dirty="0">
                <a:hlinkClick r:id="rId3"/>
              </a:rPr>
              <a:t>http://dotnet/dtsd/access/index.htm</a:t>
            </a:r>
            <a:endParaRPr lang="en-US" sz="2500" dirty="0"/>
          </a:p>
          <a:p>
            <a:pPr>
              <a:spcBef>
                <a:spcPts val="1800"/>
              </a:spcBef>
            </a:pPr>
            <a:r>
              <a:rPr lang="en-US" sz="2900" dirty="0"/>
              <a:t>Facility Development Manual:</a:t>
            </a:r>
          </a:p>
          <a:p>
            <a:pPr lvl="1"/>
            <a:r>
              <a:rPr lang="en-US" sz="2500" dirty="0"/>
              <a:t>Chapter 7 – Access Control</a:t>
            </a:r>
          </a:p>
          <a:p>
            <a:pPr lvl="1"/>
            <a:r>
              <a:rPr lang="en-US" sz="2500" dirty="0"/>
              <a:t>Chapter 11 – Design</a:t>
            </a:r>
          </a:p>
          <a:p>
            <a:pPr lvl="1"/>
            <a:endParaRPr lang="en-US" sz="2000" dirty="0"/>
          </a:p>
        </p:txBody>
      </p:sp>
      <p:sp>
        <p:nvSpPr>
          <p:cNvPr id="3" name="Title 2"/>
          <p:cNvSpPr>
            <a:spLocks noGrp="1"/>
          </p:cNvSpPr>
          <p:nvPr>
            <p:ph type="title"/>
          </p:nvPr>
        </p:nvSpPr>
        <p:spPr/>
        <p:txBody>
          <a:bodyPr/>
          <a:lstStyle/>
          <a:p>
            <a:r>
              <a:rPr lang="en-US" dirty="0"/>
              <a:t>Additional Resources</a:t>
            </a:r>
          </a:p>
        </p:txBody>
      </p:sp>
      <p:sp>
        <p:nvSpPr>
          <p:cNvPr id="6" name="Footer Placeholder 5"/>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38</a:t>
            </a:fld>
            <a:endParaRPr lang="en-US" dirty="0"/>
          </a:p>
        </p:txBody>
      </p:sp>
    </p:spTree>
    <p:extLst>
      <p:ext uri="{BB962C8B-B14F-4D97-AF65-F5344CB8AC3E}">
        <p14:creationId xmlns:p14="http://schemas.microsoft.com/office/powerpoint/2010/main" val="1648149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44" y="135845"/>
            <a:ext cx="11125200" cy="5579155"/>
          </a:xfrm>
          <a:prstGeom prst="rect">
            <a:avLst/>
          </a:prstGeom>
        </p:spPr>
      </p:pic>
      <p:sp>
        <p:nvSpPr>
          <p:cNvPr id="4" name="TextBox 3"/>
          <p:cNvSpPr txBox="1"/>
          <p:nvPr/>
        </p:nvSpPr>
        <p:spPr>
          <a:xfrm>
            <a:off x="8458199" y="3657600"/>
            <a:ext cx="2819401" cy="646331"/>
          </a:xfrm>
          <a:prstGeom prst="rect">
            <a:avLst/>
          </a:prstGeom>
          <a:noFill/>
        </p:spPr>
        <p:txBody>
          <a:bodyPr wrap="square" rtlCol="0">
            <a:spAutoFit/>
          </a:bodyPr>
          <a:lstStyle/>
          <a:p>
            <a:r>
              <a:rPr lang="en-US" i="1" dirty="0"/>
              <a:t>Access Management home page on DOTNET</a:t>
            </a:r>
          </a:p>
        </p:txBody>
      </p:sp>
      <p:sp>
        <p:nvSpPr>
          <p:cNvPr id="6" name="Footer Placeholder 5"/>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DB104AA0-9F21-4485-B088-466B0F30090C}" type="slidenum">
              <a:rPr lang="en-US" smtClean="0"/>
              <a:pPr>
                <a:defRPr/>
              </a:pPr>
              <a:t>39</a:t>
            </a:fld>
            <a:endParaRPr lang="en-US" dirty="0"/>
          </a:p>
        </p:txBody>
      </p:sp>
    </p:spTree>
    <p:extLst>
      <p:ext uri="{BB962C8B-B14F-4D97-AF65-F5344CB8AC3E}">
        <p14:creationId xmlns:p14="http://schemas.microsoft.com/office/powerpoint/2010/main" val="238067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590800"/>
            <a:ext cx="8229600" cy="1143000"/>
          </a:xfrm>
        </p:spPr>
        <p:txBody>
          <a:bodyPr/>
          <a:lstStyle/>
          <a:p>
            <a:pPr algn="ctr"/>
            <a:r>
              <a:rPr lang="en-US" dirty="0"/>
              <a:t>Introduction</a:t>
            </a:r>
          </a:p>
        </p:txBody>
      </p:sp>
      <p:sp>
        <p:nvSpPr>
          <p:cNvPr id="5" name="Subtitle 2"/>
          <p:cNvSpPr txBox="1">
            <a:spLocks/>
          </p:cNvSpPr>
          <p:nvPr/>
        </p:nvSpPr>
        <p:spPr bwMode="auto">
          <a:xfrm>
            <a:off x="2209800" y="3611563"/>
            <a:ext cx="7772400" cy="655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buNone/>
            </a:pPr>
            <a:r>
              <a:rPr lang="en-US" dirty="0"/>
              <a:t>Access Management for Wisconsin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883" y="4038600"/>
            <a:ext cx="2872551" cy="2156328"/>
          </a:xfrm>
          <a:prstGeom prst="rect">
            <a:avLst/>
          </a:prstGeom>
          <a:blipFill>
            <a:blip r:embed="rId3">
              <a:alphaModFix amt="50000"/>
            </a:blip>
            <a:stretch>
              <a:fillRect/>
            </a:stretch>
          </a:blipFill>
          <a:effectLst/>
        </p:spPr>
      </p:pic>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a:t>
            </a:fld>
            <a:endParaRPr lang="en-US" dirty="0"/>
          </a:p>
        </p:txBody>
      </p:sp>
    </p:spTree>
    <p:extLst>
      <p:ext uri="{BB962C8B-B14F-4D97-AF65-F5344CB8AC3E}">
        <p14:creationId xmlns:p14="http://schemas.microsoft.com/office/powerpoint/2010/main" val="3911126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590800"/>
            <a:ext cx="8229600" cy="1143000"/>
          </a:xfrm>
        </p:spPr>
        <p:txBody>
          <a:bodyPr/>
          <a:lstStyle/>
          <a:p>
            <a:pPr algn="ctr"/>
            <a:r>
              <a:rPr lang="en-US" dirty="0"/>
              <a:t>Group Exercise</a:t>
            </a:r>
          </a:p>
        </p:txBody>
      </p:sp>
      <p:sp>
        <p:nvSpPr>
          <p:cNvPr id="5" name="Subtitle 2"/>
          <p:cNvSpPr txBox="1">
            <a:spLocks/>
          </p:cNvSpPr>
          <p:nvPr/>
        </p:nvSpPr>
        <p:spPr bwMode="auto">
          <a:xfrm>
            <a:off x="2209800" y="3611563"/>
            <a:ext cx="7772400" cy="120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buNone/>
            </a:pPr>
            <a:r>
              <a:rPr lang="en-US" dirty="0"/>
              <a:t>When to Coordinate and with Whom</a:t>
            </a:r>
          </a:p>
        </p:txBody>
      </p:sp>
      <p:sp>
        <p:nvSpPr>
          <p:cNvPr id="6" name="TextBox 5"/>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883" y="3859110"/>
            <a:ext cx="2872551" cy="2156328"/>
          </a:xfrm>
          <a:prstGeom prst="rect">
            <a:avLst/>
          </a:prstGeom>
          <a:blipFill>
            <a:blip r:embed="rId3">
              <a:alphaModFix amt="50000"/>
            </a:blip>
            <a:stretch>
              <a:fillRect/>
            </a:stretch>
          </a:blipFill>
          <a:effectLst/>
        </p:spPr>
      </p:pic>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40</a:t>
            </a:fld>
            <a:endParaRPr lang="en-US" dirty="0"/>
          </a:p>
        </p:txBody>
      </p:sp>
    </p:spTree>
    <p:extLst>
      <p:ext uri="{BB962C8B-B14F-4D97-AF65-F5344CB8AC3E}">
        <p14:creationId xmlns:p14="http://schemas.microsoft.com/office/powerpoint/2010/main" val="3937947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65300"/>
            <a:ext cx="5943600" cy="3873500"/>
          </a:xfrm>
        </p:spPr>
        <p:txBody>
          <a:bodyPr/>
          <a:lstStyle/>
          <a:p>
            <a:r>
              <a:rPr lang="en-US" sz="2900" dirty="0"/>
              <a:t>Two scenarios will be described</a:t>
            </a:r>
            <a:br>
              <a:rPr lang="en-US" sz="2900" dirty="0"/>
            </a:br>
            <a:endParaRPr lang="en-US" sz="2900" dirty="0"/>
          </a:p>
          <a:p>
            <a:r>
              <a:rPr lang="en-US" sz="2900" dirty="0"/>
              <a:t>Identify if coordination is needed:</a:t>
            </a:r>
          </a:p>
          <a:p>
            <a:pPr lvl="1">
              <a:spcBef>
                <a:spcPts val="1200"/>
              </a:spcBef>
            </a:pPr>
            <a:r>
              <a:rPr lang="en-US" sz="2500" dirty="0"/>
              <a:t>Region access management engineer/coordinator</a:t>
            </a:r>
          </a:p>
          <a:p>
            <a:pPr lvl="1">
              <a:spcBef>
                <a:spcPts val="1200"/>
              </a:spcBef>
            </a:pPr>
            <a:r>
              <a:rPr lang="en-US" sz="2500" dirty="0"/>
              <a:t>Region real estate staff</a:t>
            </a:r>
          </a:p>
        </p:txBody>
      </p:sp>
      <p:sp>
        <p:nvSpPr>
          <p:cNvPr id="3" name="Title 2"/>
          <p:cNvSpPr>
            <a:spLocks noGrp="1"/>
          </p:cNvSpPr>
          <p:nvPr>
            <p:ph type="title"/>
          </p:nvPr>
        </p:nvSpPr>
        <p:spPr/>
        <p:txBody>
          <a:bodyPr>
            <a:normAutofit fontScale="90000"/>
          </a:bodyPr>
          <a:lstStyle/>
          <a:p>
            <a:r>
              <a:rPr lang="en-US" dirty="0"/>
              <a:t>Exercise – When to Coordinate and with Whom</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7361" r="12037"/>
          <a:stretch/>
        </p:blipFill>
        <p:spPr>
          <a:xfrm>
            <a:off x="6781800" y="1600200"/>
            <a:ext cx="4648200" cy="4114800"/>
          </a:xfrm>
          <a:prstGeom prst="rect">
            <a:avLst/>
          </a:prstGeom>
        </p:spPr>
      </p:pic>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41</a:t>
            </a:fld>
            <a:endParaRPr lang="en-US" dirty="0"/>
          </a:p>
        </p:txBody>
      </p:sp>
    </p:spTree>
    <p:extLst>
      <p:ext uri="{BB962C8B-B14F-4D97-AF65-F5344CB8AC3E}">
        <p14:creationId xmlns:p14="http://schemas.microsoft.com/office/powerpoint/2010/main" val="4209691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24000"/>
            <a:ext cx="10972800" cy="4114800"/>
          </a:xfrm>
        </p:spPr>
        <p:txBody>
          <a:bodyPr/>
          <a:lstStyle/>
          <a:p>
            <a:r>
              <a:rPr lang="en-US" dirty="0"/>
              <a:t>A farmer has approached the construction engineer and would like his FE moved 1,000 feet as part of the project</a:t>
            </a:r>
          </a:p>
          <a:p>
            <a:pPr lvl="1">
              <a:spcBef>
                <a:spcPts val="900"/>
              </a:spcBef>
            </a:pPr>
            <a:r>
              <a:rPr lang="en-US" dirty="0"/>
              <a:t>The driveway currently provides access to a large field and is located along the state highway</a:t>
            </a:r>
          </a:p>
          <a:p>
            <a:pPr lvl="1">
              <a:spcBef>
                <a:spcPts val="900"/>
              </a:spcBef>
            </a:pPr>
            <a:r>
              <a:rPr lang="en-US" dirty="0"/>
              <a:t>Because of the large field size, no side road access is available</a:t>
            </a:r>
          </a:p>
          <a:p>
            <a:pPr lvl="1">
              <a:spcBef>
                <a:spcPts val="900"/>
              </a:spcBef>
            </a:pPr>
            <a:r>
              <a:rPr lang="en-US" dirty="0"/>
              <a:t>The new location meets spacing requirements better per FDM and can be easily constructed to meet all design requirements</a:t>
            </a:r>
          </a:p>
          <a:p>
            <a:pPr lvl="1">
              <a:spcBef>
                <a:spcPts val="900"/>
              </a:spcBef>
            </a:pPr>
            <a:r>
              <a:rPr lang="en-US" dirty="0"/>
              <a:t>The new location would continue to be used for field access, but would also help the farmer better access the field behind the new location from his current farm on the north side of the highway as the two are connected </a:t>
            </a:r>
          </a:p>
        </p:txBody>
      </p:sp>
      <p:sp>
        <p:nvSpPr>
          <p:cNvPr id="3" name="Title 2"/>
          <p:cNvSpPr>
            <a:spLocks noGrp="1"/>
          </p:cNvSpPr>
          <p:nvPr>
            <p:ph type="title"/>
          </p:nvPr>
        </p:nvSpPr>
        <p:spPr>
          <a:xfrm>
            <a:off x="609600" y="381000"/>
            <a:ext cx="10972800" cy="1143000"/>
          </a:xfrm>
        </p:spPr>
        <p:txBody>
          <a:bodyPr>
            <a:normAutofit/>
          </a:bodyPr>
          <a:lstStyle/>
          <a:p>
            <a:r>
              <a:rPr lang="en-US" dirty="0"/>
              <a:t>Scenario 1 – Moving a Field Entrance (FE)</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42</a:t>
            </a:fld>
            <a:endParaRPr lang="en-US" dirty="0"/>
          </a:p>
        </p:txBody>
      </p:sp>
    </p:spTree>
    <p:extLst>
      <p:ext uri="{BB962C8B-B14F-4D97-AF65-F5344CB8AC3E}">
        <p14:creationId xmlns:p14="http://schemas.microsoft.com/office/powerpoint/2010/main" val="2757971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Scenario 1 – Site Plan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089" t="22646" r="14245" b="22910"/>
          <a:stretch/>
        </p:blipFill>
        <p:spPr bwMode="auto">
          <a:xfrm>
            <a:off x="2057400" y="1732412"/>
            <a:ext cx="7670800" cy="379502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5410200" y="3657600"/>
            <a:ext cx="38100" cy="152400"/>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48600" y="2867175"/>
            <a:ext cx="38100" cy="152400"/>
          </a:xfrm>
          <a:prstGeom prst="line">
            <a:avLst/>
          </a:prstGeom>
          <a:ln w="41275" cmpd="sng">
            <a:solidFill>
              <a:srgbClr val="00FFFF"/>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14584" y="2418107"/>
            <a:ext cx="1531188" cy="369332"/>
          </a:xfrm>
          <a:prstGeom prst="rect">
            <a:avLst/>
          </a:prstGeom>
          <a:noFill/>
        </p:spPr>
        <p:txBody>
          <a:bodyPr wrap="none" rtlCol="0">
            <a:spAutoFit/>
          </a:bodyPr>
          <a:lstStyle/>
          <a:p>
            <a:r>
              <a:rPr lang="en-US" dirty="0">
                <a:solidFill>
                  <a:srgbClr val="00FFFF"/>
                </a:solidFill>
              </a:rPr>
              <a:t>Proposed FE</a:t>
            </a:r>
          </a:p>
        </p:txBody>
      </p:sp>
      <p:sp>
        <p:nvSpPr>
          <p:cNvPr id="13" name="TextBox 12"/>
          <p:cNvSpPr txBox="1"/>
          <p:nvPr/>
        </p:nvSpPr>
        <p:spPr>
          <a:xfrm>
            <a:off x="4922977" y="3786187"/>
            <a:ext cx="1351652" cy="369332"/>
          </a:xfrm>
          <a:prstGeom prst="rect">
            <a:avLst/>
          </a:prstGeom>
          <a:noFill/>
        </p:spPr>
        <p:txBody>
          <a:bodyPr wrap="none" rtlCol="0">
            <a:spAutoFit/>
          </a:bodyPr>
          <a:lstStyle/>
          <a:p>
            <a:r>
              <a:rPr lang="en-US" dirty="0">
                <a:solidFill>
                  <a:srgbClr val="FFFF00"/>
                </a:solidFill>
              </a:rPr>
              <a:t>Existing FE</a:t>
            </a:r>
          </a:p>
        </p:txBody>
      </p:sp>
      <p:cxnSp>
        <p:nvCxnSpPr>
          <p:cNvPr id="14" name="Straight Connector 13"/>
          <p:cNvCxnSpPr/>
          <p:nvPr/>
        </p:nvCxnSpPr>
        <p:spPr>
          <a:xfrm>
            <a:off x="8008374" y="4603955"/>
            <a:ext cx="0" cy="228600"/>
          </a:xfrm>
          <a:prstGeom prst="line">
            <a:avLst/>
          </a:prstGeom>
          <a:ln w="412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89955" y="4785540"/>
            <a:ext cx="2736647" cy="369332"/>
          </a:xfrm>
          <a:prstGeom prst="rect">
            <a:avLst/>
          </a:prstGeom>
          <a:noFill/>
        </p:spPr>
        <p:txBody>
          <a:bodyPr wrap="none" rtlCol="0">
            <a:spAutoFit/>
          </a:bodyPr>
          <a:lstStyle/>
          <a:p>
            <a:r>
              <a:rPr lang="en-US" dirty="0">
                <a:solidFill>
                  <a:schemeClr val="bg1"/>
                </a:solidFill>
              </a:rPr>
              <a:t>Connection to Rear Field</a:t>
            </a:r>
          </a:p>
        </p:txBody>
      </p:sp>
      <p:sp>
        <p:nvSpPr>
          <p:cNvPr id="15" name="5-Point Star 14"/>
          <p:cNvSpPr/>
          <p:nvPr/>
        </p:nvSpPr>
        <p:spPr>
          <a:xfrm>
            <a:off x="4922977" y="2450634"/>
            <a:ext cx="421637" cy="4326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33796" y="2182145"/>
            <a:ext cx="723275" cy="369332"/>
          </a:xfrm>
          <a:prstGeom prst="rect">
            <a:avLst/>
          </a:prstGeom>
          <a:noFill/>
        </p:spPr>
        <p:txBody>
          <a:bodyPr wrap="none" rtlCol="0">
            <a:spAutoFit/>
          </a:bodyPr>
          <a:lstStyle/>
          <a:p>
            <a:r>
              <a:rPr lang="en-US" dirty="0">
                <a:solidFill>
                  <a:srgbClr val="FFFF00"/>
                </a:solidFill>
              </a:rPr>
              <a:t>Farm</a:t>
            </a:r>
          </a:p>
        </p:txBody>
      </p:sp>
      <p:sp>
        <p:nvSpPr>
          <p:cNvPr id="17" name="TextBox 16"/>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5" name="Footer Placeholder 4"/>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43</a:t>
            </a:fld>
            <a:endParaRPr lang="en-US" dirty="0"/>
          </a:p>
        </p:txBody>
      </p:sp>
    </p:spTree>
    <p:extLst>
      <p:ext uri="{BB962C8B-B14F-4D97-AF65-F5344CB8AC3E}">
        <p14:creationId xmlns:p14="http://schemas.microsoft.com/office/powerpoint/2010/main" val="1818643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9753600" cy="3873500"/>
          </a:xfrm>
        </p:spPr>
        <p:txBody>
          <a:bodyPr/>
          <a:lstStyle/>
          <a:p>
            <a:r>
              <a:rPr lang="en-US" sz="3100" dirty="0"/>
              <a:t>Is coordination with the region access management engineer/coordinator required to move a driveway if all criteria/standards are met?</a:t>
            </a:r>
          </a:p>
          <a:p>
            <a:pPr marL="109537" indent="0">
              <a:buNone/>
            </a:pPr>
            <a:endParaRPr lang="en-US" dirty="0"/>
          </a:p>
          <a:p>
            <a:pPr lvl="1"/>
            <a:r>
              <a:rPr lang="en-US" sz="2700" dirty="0"/>
              <a:t>ANSWER:  </a:t>
            </a:r>
            <a:r>
              <a:rPr lang="en-US" sz="2700" b="1" dirty="0"/>
              <a:t>Yes</a:t>
            </a:r>
            <a:r>
              <a:rPr lang="en-US" sz="2700" dirty="0"/>
              <a:t> – This person should be informed of ALL access changes connecting to the STH system BEFORE any change is made</a:t>
            </a:r>
          </a:p>
        </p:txBody>
      </p:sp>
      <p:sp>
        <p:nvSpPr>
          <p:cNvPr id="3" name="Title 2"/>
          <p:cNvSpPr>
            <a:spLocks noGrp="1"/>
          </p:cNvSpPr>
          <p:nvPr>
            <p:ph type="title"/>
          </p:nvPr>
        </p:nvSpPr>
        <p:spPr/>
        <p:txBody>
          <a:bodyPr/>
          <a:lstStyle/>
          <a:p>
            <a:r>
              <a:rPr lang="en-US" dirty="0"/>
              <a:t>Scenario 1 – Moving a Field Entrance</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44</a:t>
            </a:fld>
            <a:endParaRPr lang="en-US" dirty="0"/>
          </a:p>
        </p:txBody>
      </p:sp>
    </p:spTree>
    <p:extLst>
      <p:ext uri="{BB962C8B-B14F-4D97-AF65-F5344CB8AC3E}">
        <p14:creationId xmlns:p14="http://schemas.microsoft.com/office/powerpoint/2010/main" val="417502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100" dirty="0"/>
              <a:t>What access controls are managed at the region level?  </a:t>
            </a:r>
            <a:br>
              <a:rPr lang="en-US" sz="3100" dirty="0"/>
            </a:br>
            <a:r>
              <a:rPr lang="en-US" sz="3100" dirty="0"/>
              <a:t>Which controls require Central Office approval?</a:t>
            </a:r>
          </a:p>
          <a:p>
            <a:pPr marL="109537" indent="0">
              <a:buNone/>
            </a:pPr>
            <a:endParaRPr lang="en-US" dirty="0"/>
          </a:p>
          <a:p>
            <a:pPr lvl="1"/>
            <a:r>
              <a:rPr lang="en-US" sz="2700" dirty="0"/>
              <a:t>ANSWER:  Driveway permits are the only state access control that can be managed solely at the region level.</a:t>
            </a:r>
          </a:p>
          <a:p>
            <a:pPr lvl="1">
              <a:spcBef>
                <a:spcPts val="1800"/>
              </a:spcBef>
            </a:pPr>
            <a:r>
              <a:rPr lang="en-US" sz="2700" dirty="0"/>
              <a:t>Any modification that results in a change to a Wis. Stat. s. 84.25 authorization or real estate access rights will require coordination with Central Office through the Statewide Access Engineer.</a:t>
            </a:r>
            <a:endParaRPr lang="en-US" sz="2700" dirty="0">
              <a:solidFill>
                <a:srgbClr val="FF0000"/>
              </a:solidFill>
            </a:endParaRPr>
          </a:p>
        </p:txBody>
      </p:sp>
      <p:sp>
        <p:nvSpPr>
          <p:cNvPr id="3" name="Title 2"/>
          <p:cNvSpPr>
            <a:spLocks noGrp="1"/>
          </p:cNvSpPr>
          <p:nvPr>
            <p:ph type="title"/>
          </p:nvPr>
        </p:nvSpPr>
        <p:spPr>
          <a:xfrm>
            <a:off x="609600" y="381000"/>
            <a:ext cx="10972800" cy="1143000"/>
          </a:xfrm>
        </p:spPr>
        <p:txBody>
          <a:bodyPr/>
          <a:lstStyle/>
          <a:p>
            <a:r>
              <a:rPr lang="en-US" dirty="0"/>
              <a:t>Bonus Question</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45</a:t>
            </a:fld>
            <a:endParaRPr lang="en-US" dirty="0"/>
          </a:p>
        </p:txBody>
      </p:sp>
      <p:pic>
        <p:nvPicPr>
          <p:cNvPr id="13" name="Picture 12">
            <a:extLst>
              <a:ext uri="{FF2B5EF4-FFF2-40B4-BE49-F238E27FC236}">
                <a16:creationId xmlns:a16="http://schemas.microsoft.com/office/drawing/2014/main" id="{24D00AA8-0D80-4A18-B0CB-B8F020C174E9}"/>
              </a:ext>
            </a:extLst>
          </p:cNvPr>
          <p:cNvPicPr>
            <a:picLocks noChangeAspect="1"/>
          </p:cNvPicPr>
          <p:nvPr/>
        </p:nvPicPr>
        <p:blipFill rotWithShape="1">
          <a:blip r:embed="rId2">
            <a:extLst>
              <a:ext uri="{28A0092B-C50C-407E-A947-70E740481C1C}">
                <a14:useLocalDpi xmlns:a14="http://schemas.microsoft.com/office/drawing/2010/main" val="0"/>
              </a:ext>
            </a:extLst>
          </a:blip>
          <a:srcRect l="5040" t="30212" r="4231" b="33038"/>
          <a:stretch/>
        </p:blipFill>
        <p:spPr>
          <a:xfrm>
            <a:off x="5105400" y="393276"/>
            <a:ext cx="2895600" cy="1177005"/>
          </a:xfrm>
          <a:prstGeom prst="rect">
            <a:avLst/>
          </a:prstGeom>
        </p:spPr>
      </p:pic>
    </p:spTree>
    <p:extLst>
      <p:ext uri="{BB962C8B-B14F-4D97-AF65-F5344CB8AC3E}">
        <p14:creationId xmlns:p14="http://schemas.microsoft.com/office/powerpoint/2010/main" val="42481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05000"/>
            <a:ext cx="10896600" cy="3200400"/>
          </a:xfrm>
        </p:spPr>
        <p:txBody>
          <a:bodyPr/>
          <a:lstStyle/>
          <a:p>
            <a:r>
              <a:rPr lang="en-US" sz="2900" dirty="0"/>
              <a:t>Due to changes in ditch grade related to a minor reconstruction project, a driveway is required to be relocated to the side road</a:t>
            </a:r>
            <a:br>
              <a:rPr lang="en-US" sz="2900" dirty="0"/>
            </a:br>
            <a:endParaRPr lang="en-US" sz="2900" dirty="0"/>
          </a:p>
          <a:p>
            <a:pPr>
              <a:spcBef>
                <a:spcPts val="2400"/>
              </a:spcBef>
            </a:pPr>
            <a:r>
              <a:rPr lang="en-US" sz="2900" dirty="0"/>
              <a:t>Coordination with the property owner is positive, and you have proposed to move the driveway as part of the project.  The impact to the existing internal gravel drive is minimal.</a:t>
            </a:r>
          </a:p>
        </p:txBody>
      </p:sp>
      <p:sp>
        <p:nvSpPr>
          <p:cNvPr id="3" name="Title 2"/>
          <p:cNvSpPr>
            <a:spLocks noGrp="1"/>
          </p:cNvSpPr>
          <p:nvPr>
            <p:ph type="title"/>
          </p:nvPr>
        </p:nvSpPr>
        <p:spPr/>
        <p:txBody>
          <a:bodyPr>
            <a:normAutofit/>
          </a:bodyPr>
          <a:lstStyle/>
          <a:p>
            <a:r>
              <a:rPr lang="en-US" dirty="0"/>
              <a:t>Scenario 2 – Minor Reconstruct</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46</a:t>
            </a:fld>
            <a:endParaRPr lang="en-US" dirty="0"/>
          </a:p>
        </p:txBody>
      </p:sp>
    </p:spTree>
    <p:extLst>
      <p:ext uri="{BB962C8B-B14F-4D97-AF65-F5344CB8AC3E}">
        <p14:creationId xmlns:p14="http://schemas.microsoft.com/office/powerpoint/2010/main" val="1339250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7428" y="2272647"/>
            <a:ext cx="3429000" cy="1384951"/>
          </a:xfrm>
        </p:spPr>
        <p:txBody>
          <a:bodyPr>
            <a:noAutofit/>
          </a:bodyPr>
          <a:lstStyle/>
          <a:p>
            <a:r>
              <a:rPr lang="en-US" sz="4000" dirty="0"/>
              <a:t>Scenario 2 – Site Plan</a:t>
            </a:r>
          </a:p>
        </p:txBody>
      </p:sp>
      <p:grpSp>
        <p:nvGrpSpPr>
          <p:cNvPr id="2" name="Group 1"/>
          <p:cNvGrpSpPr/>
          <p:nvPr/>
        </p:nvGrpSpPr>
        <p:grpSpPr>
          <a:xfrm>
            <a:off x="4648200" y="679122"/>
            <a:ext cx="7240132" cy="4572000"/>
            <a:chOff x="4648200" y="679122"/>
            <a:chExt cx="7240132" cy="457200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88" t="29453" r="22061" b="24628"/>
            <a:stretch/>
          </p:blipFill>
          <p:spPr bwMode="auto">
            <a:xfrm>
              <a:off x="4648200" y="679122"/>
              <a:ext cx="7240132" cy="4572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flipH="1">
              <a:off x="8039976" y="2233571"/>
              <a:ext cx="105886" cy="105886"/>
            </a:xfrm>
            <a:prstGeom prst="line">
              <a:avLst/>
            </a:prstGeom>
            <a:ln w="53975" cmpd="sng">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rot="21410465">
              <a:off x="7444765" y="3025450"/>
              <a:ext cx="53436" cy="682509"/>
            </a:xfrm>
            <a:custGeom>
              <a:avLst/>
              <a:gdLst>
                <a:gd name="connsiteX0" fmla="*/ 38455 w 38455"/>
                <a:gd name="connsiteY0" fmla="*/ 491161 h 491161"/>
                <a:gd name="connsiteX1" fmla="*/ 355 w 38455"/>
                <a:gd name="connsiteY1" fmla="*/ 333999 h 491161"/>
                <a:gd name="connsiteX2" fmla="*/ 19405 w 38455"/>
                <a:gd name="connsiteY2" fmla="*/ 33961 h 491161"/>
                <a:gd name="connsiteX3" fmla="*/ 19405 w 38455"/>
                <a:gd name="connsiteY3" fmla="*/ 19674 h 491161"/>
              </a:gdLst>
              <a:ahLst/>
              <a:cxnLst>
                <a:cxn ang="0">
                  <a:pos x="connsiteX0" y="connsiteY0"/>
                </a:cxn>
                <a:cxn ang="0">
                  <a:pos x="connsiteX1" y="connsiteY1"/>
                </a:cxn>
                <a:cxn ang="0">
                  <a:pos x="connsiteX2" y="connsiteY2"/>
                </a:cxn>
                <a:cxn ang="0">
                  <a:pos x="connsiteX3" y="connsiteY3"/>
                </a:cxn>
              </a:cxnLst>
              <a:rect l="l" t="t" r="r" b="b"/>
              <a:pathLst>
                <a:path w="38455" h="491161">
                  <a:moveTo>
                    <a:pt x="38455" y="491161"/>
                  </a:moveTo>
                  <a:cubicBezTo>
                    <a:pt x="20992" y="450680"/>
                    <a:pt x="3530" y="410199"/>
                    <a:pt x="355" y="333999"/>
                  </a:cubicBezTo>
                  <a:cubicBezTo>
                    <a:pt x="-2820" y="257799"/>
                    <a:pt x="16230" y="86348"/>
                    <a:pt x="19405" y="33961"/>
                  </a:cubicBezTo>
                  <a:cubicBezTo>
                    <a:pt x="22580" y="-18426"/>
                    <a:pt x="20992" y="624"/>
                    <a:pt x="19405" y="19674"/>
                  </a:cubicBezTo>
                </a:path>
              </a:pathLst>
            </a:custGeom>
            <a:noFill/>
            <a:ln w="53975" cmpd="sng">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053831" y="1426012"/>
              <a:ext cx="2005677" cy="646331"/>
            </a:xfrm>
            <a:prstGeom prst="rect">
              <a:avLst/>
            </a:prstGeom>
            <a:noFill/>
          </p:spPr>
          <p:txBody>
            <a:bodyPr wrap="none" rtlCol="0">
              <a:spAutoFit/>
            </a:bodyPr>
            <a:lstStyle/>
            <a:p>
              <a:r>
                <a:rPr lang="en-US" dirty="0">
                  <a:solidFill>
                    <a:srgbClr val="FFFF00"/>
                  </a:solidFill>
                </a:rPr>
                <a:t>Existing Driveway</a:t>
              </a:r>
            </a:p>
            <a:p>
              <a:r>
                <a:rPr lang="en-US" dirty="0">
                  <a:solidFill>
                    <a:srgbClr val="FFFF00"/>
                  </a:solidFill>
                </a:rPr>
                <a:t>(to be closed)</a:t>
              </a:r>
            </a:p>
          </p:txBody>
        </p:sp>
        <p:sp>
          <p:nvSpPr>
            <p:cNvPr id="11" name="TextBox 10"/>
            <p:cNvSpPr txBox="1"/>
            <p:nvPr/>
          </p:nvSpPr>
          <p:spPr>
            <a:xfrm rot="3045804">
              <a:off x="6912093" y="882669"/>
              <a:ext cx="646331" cy="369332"/>
            </a:xfrm>
            <a:prstGeom prst="rect">
              <a:avLst/>
            </a:prstGeom>
            <a:noFill/>
          </p:spPr>
          <p:txBody>
            <a:bodyPr wrap="none" rtlCol="0">
              <a:spAutoFit/>
            </a:bodyPr>
            <a:lstStyle/>
            <a:p>
              <a:r>
                <a:rPr lang="en-US" b="1" dirty="0">
                  <a:solidFill>
                    <a:schemeClr val="bg2">
                      <a:lumMod val="10000"/>
                    </a:schemeClr>
                  </a:solidFill>
                </a:rPr>
                <a:t>STH</a:t>
              </a:r>
            </a:p>
          </p:txBody>
        </p:sp>
        <p:sp>
          <p:nvSpPr>
            <p:cNvPr id="12" name="5-Point Star 11"/>
            <p:cNvSpPr/>
            <p:nvPr/>
          </p:nvSpPr>
          <p:spPr>
            <a:xfrm>
              <a:off x="7888331" y="2530253"/>
              <a:ext cx="409177" cy="4091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972655" y="3778853"/>
              <a:ext cx="1724956" cy="646331"/>
            </a:xfrm>
            <a:prstGeom prst="rect">
              <a:avLst/>
            </a:prstGeom>
            <a:noFill/>
          </p:spPr>
          <p:txBody>
            <a:bodyPr wrap="square" rtlCol="0">
              <a:spAutoFit/>
            </a:bodyPr>
            <a:lstStyle/>
            <a:p>
              <a:pPr algn="r"/>
              <a:r>
                <a:rPr lang="en-US" dirty="0">
                  <a:solidFill>
                    <a:srgbClr val="00FFFF"/>
                  </a:solidFill>
                </a:rPr>
                <a:t>Proposed New </a:t>
              </a:r>
            </a:p>
            <a:p>
              <a:pPr algn="r"/>
              <a:r>
                <a:rPr lang="en-US" dirty="0">
                  <a:solidFill>
                    <a:srgbClr val="00FFFF"/>
                  </a:solidFill>
                </a:rPr>
                <a:t>Driveway</a:t>
              </a:r>
            </a:p>
          </p:txBody>
        </p:sp>
        <p:sp>
          <p:nvSpPr>
            <p:cNvPr id="14" name="TextBox 13"/>
            <p:cNvSpPr txBox="1"/>
            <p:nvPr/>
          </p:nvSpPr>
          <p:spPr>
            <a:xfrm>
              <a:off x="8145863" y="2710059"/>
              <a:ext cx="1390124" cy="369332"/>
            </a:xfrm>
            <a:prstGeom prst="rect">
              <a:avLst/>
            </a:prstGeom>
            <a:noFill/>
          </p:spPr>
          <p:txBody>
            <a:bodyPr wrap="none" rtlCol="0">
              <a:spAutoFit/>
            </a:bodyPr>
            <a:lstStyle/>
            <a:p>
              <a:r>
                <a:rPr lang="en-US" b="1" dirty="0">
                  <a:solidFill>
                    <a:schemeClr val="bg2">
                      <a:lumMod val="10000"/>
                    </a:schemeClr>
                  </a:solidFill>
                </a:rPr>
                <a:t>Restaurant</a:t>
              </a:r>
            </a:p>
          </p:txBody>
        </p:sp>
        <p:sp>
          <p:nvSpPr>
            <p:cNvPr id="15" name="TextBox 14"/>
            <p:cNvSpPr txBox="1"/>
            <p:nvPr/>
          </p:nvSpPr>
          <p:spPr>
            <a:xfrm rot="19770171">
              <a:off x="9385644" y="2345586"/>
              <a:ext cx="659155" cy="369332"/>
            </a:xfrm>
            <a:prstGeom prst="rect">
              <a:avLst/>
            </a:prstGeom>
            <a:noFill/>
          </p:spPr>
          <p:txBody>
            <a:bodyPr wrap="none" rtlCol="0">
              <a:spAutoFit/>
            </a:bodyPr>
            <a:lstStyle/>
            <a:p>
              <a:r>
                <a:rPr lang="en-US" b="1" dirty="0">
                  <a:solidFill>
                    <a:schemeClr val="bg2">
                      <a:lumMod val="10000"/>
                    </a:schemeClr>
                  </a:solidFill>
                </a:rPr>
                <a:t>CTH</a:t>
              </a:r>
            </a:p>
          </p:txBody>
        </p:sp>
        <p:sp>
          <p:nvSpPr>
            <p:cNvPr id="17" name="TextBox 16"/>
            <p:cNvSpPr txBox="1"/>
            <p:nvPr/>
          </p:nvSpPr>
          <p:spPr>
            <a:xfrm rot="1271321">
              <a:off x="5080623" y="3131134"/>
              <a:ext cx="659155" cy="369332"/>
            </a:xfrm>
            <a:prstGeom prst="rect">
              <a:avLst/>
            </a:prstGeom>
            <a:noFill/>
          </p:spPr>
          <p:txBody>
            <a:bodyPr wrap="none" rtlCol="0">
              <a:spAutoFit/>
            </a:bodyPr>
            <a:lstStyle/>
            <a:p>
              <a:r>
                <a:rPr lang="en-US" b="1" dirty="0">
                  <a:solidFill>
                    <a:schemeClr val="bg2">
                      <a:lumMod val="10000"/>
                    </a:schemeClr>
                  </a:solidFill>
                </a:rPr>
                <a:t>CTH</a:t>
              </a:r>
            </a:p>
          </p:txBody>
        </p:sp>
        <p:sp>
          <p:nvSpPr>
            <p:cNvPr id="18" name="TextBox 17"/>
            <p:cNvSpPr txBox="1"/>
            <p:nvPr/>
          </p:nvSpPr>
          <p:spPr>
            <a:xfrm rot="2043597">
              <a:off x="10297337" y="4266739"/>
              <a:ext cx="646331" cy="369332"/>
            </a:xfrm>
            <a:prstGeom prst="rect">
              <a:avLst/>
            </a:prstGeom>
            <a:noFill/>
          </p:spPr>
          <p:txBody>
            <a:bodyPr wrap="none" rtlCol="0">
              <a:spAutoFit/>
            </a:bodyPr>
            <a:lstStyle/>
            <a:p>
              <a:r>
                <a:rPr lang="en-US" b="1" dirty="0">
                  <a:solidFill>
                    <a:schemeClr val="bg2">
                      <a:lumMod val="10000"/>
                    </a:schemeClr>
                  </a:solidFill>
                </a:rPr>
                <a:t>STH</a:t>
              </a:r>
            </a:p>
          </p:txBody>
        </p:sp>
      </p:grpSp>
      <p:sp>
        <p:nvSpPr>
          <p:cNvPr id="16" name="TextBox 15"/>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6" name="Footer Placeholder 5"/>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47</a:t>
            </a:fld>
            <a:endParaRPr lang="en-US" dirty="0"/>
          </a:p>
        </p:txBody>
      </p:sp>
    </p:spTree>
    <p:extLst>
      <p:ext uri="{BB962C8B-B14F-4D97-AF65-F5344CB8AC3E}">
        <p14:creationId xmlns:p14="http://schemas.microsoft.com/office/powerpoint/2010/main" val="2381699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10668001" cy="3873500"/>
          </a:xfrm>
        </p:spPr>
        <p:txBody>
          <a:bodyPr/>
          <a:lstStyle/>
          <a:p>
            <a:r>
              <a:rPr lang="en-US" sz="3100" dirty="0"/>
              <a:t>Is coordination with the region’s real estate staff required to relocate the driveway as part of the project?</a:t>
            </a:r>
          </a:p>
          <a:p>
            <a:pPr marL="109537" indent="0">
              <a:buNone/>
            </a:pPr>
            <a:endParaRPr lang="en-US" dirty="0"/>
          </a:p>
          <a:p>
            <a:pPr lvl="1"/>
            <a:r>
              <a:rPr lang="en-US" sz="2700" dirty="0"/>
              <a:t>ANSWER:  </a:t>
            </a:r>
            <a:r>
              <a:rPr lang="en-US" sz="2700" b="1" dirty="0"/>
              <a:t>Yes</a:t>
            </a:r>
            <a:r>
              <a:rPr lang="en-US" sz="2700" dirty="0"/>
              <a:t> – The region access engineer/coordinator and region real estate staff should confirm the mechanism by which the driveway will be relocated, and be involved in the preparation of the documentation</a:t>
            </a:r>
          </a:p>
        </p:txBody>
      </p:sp>
      <p:sp>
        <p:nvSpPr>
          <p:cNvPr id="3" name="Title 2"/>
          <p:cNvSpPr>
            <a:spLocks noGrp="1"/>
          </p:cNvSpPr>
          <p:nvPr>
            <p:ph type="title"/>
          </p:nvPr>
        </p:nvSpPr>
        <p:spPr/>
        <p:txBody>
          <a:bodyPr/>
          <a:lstStyle/>
          <a:p>
            <a:r>
              <a:rPr lang="en-US" dirty="0"/>
              <a:t>Scenario 2 – Minor Reconstruct</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48</a:t>
            </a:fld>
            <a:endParaRPr lang="en-US" dirty="0"/>
          </a:p>
        </p:txBody>
      </p:sp>
    </p:spTree>
    <p:extLst>
      <p:ext uri="{BB962C8B-B14F-4D97-AF65-F5344CB8AC3E}">
        <p14:creationId xmlns:p14="http://schemas.microsoft.com/office/powerpoint/2010/main" val="285847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33600"/>
            <a:ext cx="9525000" cy="2971800"/>
          </a:xfrm>
        </p:spPr>
        <p:txBody>
          <a:bodyPr/>
          <a:lstStyle/>
          <a:p>
            <a:r>
              <a:rPr lang="en-US" sz="3100" dirty="0"/>
              <a:t>Should WisDOT construct the new driveway for the property owner because of the project’s impact?</a:t>
            </a:r>
          </a:p>
          <a:p>
            <a:pPr marL="109537" indent="0">
              <a:buNone/>
            </a:pPr>
            <a:endParaRPr lang="en-US" dirty="0"/>
          </a:p>
          <a:p>
            <a:pPr lvl="1"/>
            <a:r>
              <a:rPr lang="en-US" sz="2700" dirty="0"/>
              <a:t>ANSWER:  </a:t>
            </a:r>
            <a:r>
              <a:rPr lang="en-US" sz="2700" b="1" dirty="0">
                <a:solidFill>
                  <a:srgbClr val="FF0000"/>
                </a:solidFill>
              </a:rPr>
              <a:t>Depends</a:t>
            </a:r>
            <a:r>
              <a:rPr lang="en-US" sz="2700" dirty="0"/>
              <a:t> – The preferred mechanism is for the property owner to hire their own contractor to work on their property</a:t>
            </a:r>
          </a:p>
        </p:txBody>
      </p:sp>
      <p:sp>
        <p:nvSpPr>
          <p:cNvPr id="3" name="Title 2"/>
          <p:cNvSpPr>
            <a:spLocks noGrp="1"/>
          </p:cNvSpPr>
          <p:nvPr>
            <p:ph type="title"/>
          </p:nvPr>
        </p:nvSpPr>
        <p:spPr/>
        <p:txBody>
          <a:bodyPr/>
          <a:lstStyle/>
          <a:p>
            <a:r>
              <a:rPr lang="en-US" dirty="0"/>
              <a:t>Bonus Question</a:t>
            </a:r>
          </a:p>
        </p:txBody>
      </p:sp>
      <p:sp>
        <p:nvSpPr>
          <p:cNvPr id="5" name="TextBox 4"/>
          <p:cNvSpPr txBox="1"/>
          <p:nvPr/>
        </p:nvSpPr>
        <p:spPr>
          <a:xfrm>
            <a:off x="1143000" y="6144112"/>
            <a:ext cx="4267200" cy="369332"/>
          </a:xfrm>
          <a:prstGeom prst="rect">
            <a:avLst/>
          </a:prstGeom>
          <a:noFill/>
        </p:spPr>
        <p:txBody>
          <a:bodyPr wrap="square" rtlCol="0">
            <a:spAutoFit/>
          </a:bodyPr>
          <a:lstStyle/>
          <a:p>
            <a:r>
              <a:rPr lang="en-US" i="1" dirty="0">
                <a:solidFill>
                  <a:schemeClr val="bg1"/>
                </a:solidFill>
              </a:rPr>
              <a:t>Exercise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000" t="3821" r="20000" b="38968"/>
          <a:stretch/>
        </p:blipFill>
        <p:spPr>
          <a:xfrm>
            <a:off x="5257800" y="457200"/>
            <a:ext cx="3962400" cy="1295400"/>
          </a:xfrm>
          <a:prstGeom prst="rect">
            <a:avLst/>
          </a:prstGeom>
          <a:ln w="34925">
            <a:solidFill>
              <a:schemeClr val="bg2">
                <a:lumMod val="10000"/>
              </a:schemeClr>
            </a:solidFill>
          </a:ln>
        </p:spPr>
      </p:pic>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49</a:t>
            </a:fld>
            <a:endParaRPr lang="en-US" dirty="0"/>
          </a:p>
        </p:txBody>
      </p:sp>
    </p:spTree>
    <p:extLst>
      <p:ext uri="{BB962C8B-B14F-4D97-AF65-F5344CB8AC3E}">
        <p14:creationId xmlns:p14="http://schemas.microsoft.com/office/powerpoint/2010/main" val="20991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10972800" cy="668659"/>
          </a:xfrm>
        </p:spPr>
        <p:txBody>
          <a:bodyPr>
            <a:normAutofit fontScale="90000"/>
          </a:bodyPr>
          <a:lstStyle/>
          <a:p>
            <a:pPr algn="ctr"/>
            <a:r>
              <a:rPr lang="en-US" dirty="0"/>
              <a:t>Wisconsin is an Access Management Leader</a:t>
            </a:r>
          </a:p>
        </p:txBody>
      </p:sp>
      <p:grpSp>
        <p:nvGrpSpPr>
          <p:cNvPr id="10" name="Group 9"/>
          <p:cNvGrpSpPr/>
          <p:nvPr/>
        </p:nvGrpSpPr>
        <p:grpSpPr>
          <a:xfrm>
            <a:off x="8224074" y="5748830"/>
            <a:ext cx="3358326" cy="728171"/>
            <a:chOff x="8452674" y="5377890"/>
            <a:chExt cx="3358326" cy="728171"/>
          </a:xfrm>
        </p:grpSpPr>
        <p:sp>
          <p:nvSpPr>
            <p:cNvPr id="5" name="TextBox 4"/>
            <p:cNvSpPr txBox="1"/>
            <p:nvPr/>
          </p:nvSpPr>
          <p:spPr>
            <a:xfrm>
              <a:off x="9103198" y="5549900"/>
              <a:ext cx="2707802" cy="369332"/>
            </a:xfrm>
            <a:prstGeom prst="rect">
              <a:avLst/>
            </a:prstGeom>
            <a:solidFill>
              <a:srgbClr val="2E3192"/>
            </a:solidFill>
          </p:spPr>
          <p:txBody>
            <a:bodyPr wrap="square" rtlCol="0">
              <a:spAutoFit/>
            </a:bodyPr>
            <a:lstStyle/>
            <a:p>
              <a:r>
                <a:rPr lang="en-US" i="1" dirty="0">
                  <a:solidFill>
                    <a:schemeClr val="bg1"/>
                  </a:solidFill>
                </a:rPr>
                <a:t>Deeper Dive in Module 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674" y="5377890"/>
              <a:ext cx="728171" cy="728171"/>
            </a:xfrm>
            <a:prstGeom prst="rect">
              <a:avLst/>
            </a:prstGeom>
          </p:spPr>
        </p:pic>
      </p:grpSp>
      <p:sp>
        <p:nvSpPr>
          <p:cNvPr id="7" name="TextBox 6"/>
          <p:cNvSpPr txBox="1"/>
          <p:nvPr/>
        </p:nvSpPr>
        <p:spPr>
          <a:xfrm>
            <a:off x="1144217" y="6023252"/>
            <a:ext cx="3428999" cy="666195"/>
          </a:xfrm>
          <a:prstGeom prst="rect">
            <a:avLst/>
          </a:prstGeom>
          <a:noFill/>
        </p:spPr>
        <p:txBody>
          <a:bodyPr wrap="square" rtlCol="0">
            <a:spAutoFit/>
          </a:bodyPr>
          <a:lstStyle/>
          <a:p>
            <a:r>
              <a:rPr lang="en-US" i="1" dirty="0">
                <a:solidFill>
                  <a:schemeClr val="bg1"/>
                </a:solidFill>
              </a:rPr>
              <a:t>Introduction: Access Management for Wisconsin</a:t>
            </a:r>
          </a:p>
        </p:txBody>
      </p:sp>
      <p:graphicFrame>
        <p:nvGraphicFramePr>
          <p:cNvPr id="8" name="Table 7"/>
          <p:cNvGraphicFramePr>
            <a:graphicFrameLocks noGrp="1"/>
          </p:cNvGraphicFramePr>
          <p:nvPr>
            <p:extLst>
              <p:ext uri="{D42A27DB-BD31-4B8C-83A1-F6EECF244321}">
                <p14:modId xmlns:p14="http://schemas.microsoft.com/office/powerpoint/2010/main" val="3079203616"/>
              </p:ext>
            </p:extLst>
          </p:nvPr>
        </p:nvGraphicFramePr>
        <p:xfrm>
          <a:off x="2028511" y="886460"/>
          <a:ext cx="8134978" cy="4828540"/>
        </p:xfrm>
        <a:graphic>
          <a:graphicData uri="http://schemas.openxmlformats.org/drawingml/2006/table">
            <a:tbl>
              <a:tblPr firstRow="1" bandRow="1">
                <a:tableStyleId>{D7AC3CCA-C797-4891-BE02-D94E43425B78}</a:tableStyleId>
              </a:tblPr>
              <a:tblGrid>
                <a:gridCol w="1808163">
                  <a:extLst>
                    <a:ext uri="{9D8B030D-6E8A-4147-A177-3AD203B41FA5}">
                      <a16:colId xmlns:a16="http://schemas.microsoft.com/office/drawing/2014/main" val="2380831406"/>
                    </a:ext>
                  </a:extLst>
                </a:gridCol>
                <a:gridCol w="6326815">
                  <a:extLst>
                    <a:ext uri="{9D8B030D-6E8A-4147-A177-3AD203B41FA5}">
                      <a16:colId xmlns:a16="http://schemas.microsoft.com/office/drawing/2014/main" val="2916459651"/>
                    </a:ext>
                  </a:extLst>
                </a:gridCol>
              </a:tblGrid>
              <a:tr h="424180">
                <a:tc>
                  <a:txBody>
                    <a:bodyPr/>
                    <a:lstStyle/>
                    <a:p>
                      <a:r>
                        <a:rPr lang="en-US" sz="2100" b="0" dirty="0">
                          <a:solidFill>
                            <a:schemeClr val="bg2">
                              <a:lumMod val="10000"/>
                            </a:schemeClr>
                          </a:solidFill>
                        </a:rPr>
                        <a:t>s. 66.1001</a:t>
                      </a:r>
                    </a:p>
                  </a:txBody>
                  <a:tcPr/>
                </a:tc>
                <a:tc>
                  <a:txBody>
                    <a:bodyPr/>
                    <a:lstStyle/>
                    <a:p>
                      <a:r>
                        <a:rPr lang="en-US" sz="2100" b="0" dirty="0">
                          <a:solidFill>
                            <a:schemeClr val="bg2">
                              <a:lumMod val="10000"/>
                            </a:schemeClr>
                          </a:solidFill>
                        </a:rPr>
                        <a:t>Comprehensive Planning</a:t>
                      </a:r>
                    </a:p>
                  </a:txBody>
                  <a:tcPr/>
                </a:tc>
                <a:extLst>
                  <a:ext uri="{0D108BD9-81ED-4DB2-BD59-A6C34878D82A}">
                    <a16:rowId xmlns:a16="http://schemas.microsoft.com/office/drawing/2014/main" val="837713968"/>
                  </a:ext>
                </a:extLst>
              </a:tr>
              <a:tr h="370840">
                <a:tc>
                  <a:txBody>
                    <a:bodyPr/>
                    <a:lstStyle/>
                    <a:p>
                      <a:r>
                        <a:rPr lang="en-US" sz="2100" dirty="0">
                          <a:solidFill>
                            <a:schemeClr val="bg2">
                              <a:lumMod val="10000"/>
                            </a:schemeClr>
                          </a:solidFill>
                        </a:rPr>
                        <a:t>s. 84.09</a:t>
                      </a:r>
                      <a:endParaRPr lang="en-US" sz="2100" baseline="0" dirty="0">
                        <a:solidFill>
                          <a:schemeClr val="bg2">
                            <a:lumMod val="10000"/>
                          </a:schemeClr>
                        </a:solidFill>
                      </a:endParaRPr>
                    </a:p>
                    <a:p>
                      <a:r>
                        <a:rPr lang="en-US" sz="1900" baseline="0" dirty="0">
                          <a:solidFill>
                            <a:schemeClr val="bg2">
                              <a:lumMod val="10000"/>
                            </a:schemeClr>
                          </a:solidFill>
                        </a:rPr>
                        <a:t>     </a:t>
                      </a:r>
                      <a:r>
                        <a:rPr lang="en-US" sz="1900" dirty="0">
                          <a:solidFill>
                            <a:schemeClr val="tx1"/>
                          </a:solidFill>
                        </a:rPr>
                        <a:t>s.</a:t>
                      </a:r>
                      <a:r>
                        <a:rPr lang="en-US" sz="1900" baseline="0" dirty="0">
                          <a:solidFill>
                            <a:schemeClr val="tx1"/>
                          </a:solidFill>
                        </a:rPr>
                        <a:t> 32.09</a:t>
                      </a:r>
                      <a:endParaRPr lang="en-US" sz="1900" b="0" dirty="0">
                        <a:solidFill>
                          <a:schemeClr val="tx1"/>
                        </a:solidFill>
                      </a:endParaRPr>
                    </a:p>
                  </a:txBody>
                  <a:tcPr/>
                </a:tc>
                <a:tc>
                  <a:txBody>
                    <a:bodyPr/>
                    <a:lstStyle/>
                    <a:p>
                      <a:r>
                        <a:rPr lang="en-US" sz="2100" dirty="0">
                          <a:solidFill>
                            <a:schemeClr val="bg2">
                              <a:lumMod val="10000"/>
                            </a:schemeClr>
                          </a:solidFill>
                        </a:rPr>
                        <a:t>Acquisition of Lands and Interests Therein</a:t>
                      </a:r>
                    </a:p>
                    <a:p>
                      <a:r>
                        <a:rPr lang="en-US" sz="1900" b="0" dirty="0">
                          <a:solidFill>
                            <a:schemeClr val="bg2">
                              <a:lumMod val="10000"/>
                            </a:schemeClr>
                          </a:solidFill>
                        </a:rPr>
                        <a:t>     </a:t>
                      </a:r>
                      <a:r>
                        <a:rPr lang="en-US" sz="1900" b="0" dirty="0">
                          <a:solidFill>
                            <a:schemeClr val="tx1"/>
                          </a:solidFill>
                        </a:rPr>
                        <a:t>Rules</a:t>
                      </a:r>
                      <a:r>
                        <a:rPr lang="en-US" sz="1900" b="0" baseline="0" dirty="0">
                          <a:solidFill>
                            <a:schemeClr val="tx1"/>
                          </a:solidFill>
                        </a:rPr>
                        <a:t> Governing Determination of Just Compensation</a:t>
                      </a:r>
                      <a:endParaRPr lang="en-US" sz="1900" b="0" dirty="0">
                        <a:solidFill>
                          <a:schemeClr val="tx1"/>
                        </a:solidFill>
                      </a:endParaRPr>
                    </a:p>
                  </a:txBody>
                  <a:tcPr/>
                </a:tc>
                <a:extLst>
                  <a:ext uri="{0D108BD9-81ED-4DB2-BD59-A6C34878D82A}">
                    <a16:rowId xmlns:a16="http://schemas.microsoft.com/office/drawing/2014/main" val="3951995991"/>
                  </a:ext>
                </a:extLst>
              </a:tr>
              <a:tr h="370840">
                <a:tc>
                  <a:txBody>
                    <a:bodyPr/>
                    <a:lstStyle/>
                    <a:p>
                      <a:r>
                        <a:rPr lang="en-US" sz="2100" b="0" dirty="0">
                          <a:solidFill>
                            <a:schemeClr val="bg2">
                              <a:lumMod val="10000"/>
                            </a:schemeClr>
                          </a:solidFill>
                        </a:rPr>
                        <a:t>s.</a:t>
                      </a:r>
                      <a:r>
                        <a:rPr lang="en-US" sz="2100" b="0" baseline="0" dirty="0">
                          <a:solidFill>
                            <a:schemeClr val="bg2">
                              <a:lumMod val="10000"/>
                            </a:schemeClr>
                          </a:solidFill>
                        </a:rPr>
                        <a:t> 84.25</a:t>
                      </a:r>
                      <a:endParaRPr lang="en-US" sz="2100" b="0" dirty="0">
                        <a:solidFill>
                          <a:schemeClr val="bg2">
                            <a:lumMod val="10000"/>
                          </a:schemeClr>
                        </a:solidFill>
                      </a:endParaRPr>
                    </a:p>
                  </a:txBody>
                  <a:tcPr/>
                </a:tc>
                <a:tc>
                  <a:txBody>
                    <a:bodyPr/>
                    <a:lstStyle/>
                    <a:p>
                      <a:r>
                        <a:rPr lang="en-US" sz="2100" b="0" dirty="0">
                          <a:solidFill>
                            <a:schemeClr val="bg2">
                              <a:lumMod val="10000"/>
                            </a:schemeClr>
                          </a:solidFill>
                        </a:rPr>
                        <a:t>Controlled-Access Highways</a:t>
                      </a:r>
                    </a:p>
                  </a:txBody>
                  <a:tcPr/>
                </a:tc>
                <a:extLst>
                  <a:ext uri="{0D108BD9-81ED-4DB2-BD59-A6C34878D82A}">
                    <a16:rowId xmlns:a16="http://schemas.microsoft.com/office/drawing/2014/main" val="2513354790"/>
                  </a:ext>
                </a:extLst>
              </a:tr>
              <a:tr h="370840">
                <a:tc>
                  <a:txBody>
                    <a:bodyPr/>
                    <a:lstStyle/>
                    <a:p>
                      <a:r>
                        <a:rPr lang="en-US" sz="2100" b="0" dirty="0">
                          <a:solidFill>
                            <a:schemeClr val="bg2">
                              <a:lumMod val="10000"/>
                            </a:schemeClr>
                          </a:solidFill>
                        </a:rPr>
                        <a:t>s. 84.29</a:t>
                      </a:r>
                    </a:p>
                  </a:txBody>
                  <a:tcPr/>
                </a:tc>
                <a:tc>
                  <a:txBody>
                    <a:bodyPr/>
                    <a:lstStyle/>
                    <a:p>
                      <a:r>
                        <a:rPr lang="en-US" sz="2100" b="0" dirty="0">
                          <a:solidFill>
                            <a:schemeClr val="bg2">
                              <a:lumMod val="10000"/>
                            </a:schemeClr>
                          </a:solidFill>
                        </a:rPr>
                        <a:t>National System of Interstate Highways</a:t>
                      </a:r>
                    </a:p>
                  </a:txBody>
                  <a:tcPr/>
                </a:tc>
                <a:extLst>
                  <a:ext uri="{0D108BD9-81ED-4DB2-BD59-A6C34878D82A}">
                    <a16:rowId xmlns:a16="http://schemas.microsoft.com/office/drawing/2014/main" val="2248163956"/>
                  </a:ext>
                </a:extLst>
              </a:tr>
              <a:tr h="370840">
                <a:tc>
                  <a:txBody>
                    <a:bodyPr/>
                    <a:lstStyle/>
                    <a:p>
                      <a:r>
                        <a:rPr lang="en-US" sz="2100" b="0" dirty="0">
                          <a:solidFill>
                            <a:schemeClr val="bg2">
                              <a:lumMod val="10000"/>
                            </a:schemeClr>
                          </a:solidFill>
                        </a:rPr>
                        <a:t>s. 84.295</a:t>
                      </a:r>
                    </a:p>
                  </a:txBody>
                  <a:tcPr/>
                </a:tc>
                <a:tc>
                  <a:txBody>
                    <a:bodyPr/>
                    <a:lstStyle/>
                    <a:p>
                      <a:r>
                        <a:rPr lang="en-US" sz="2100" b="0" dirty="0">
                          <a:solidFill>
                            <a:schemeClr val="bg2">
                              <a:lumMod val="10000"/>
                            </a:schemeClr>
                          </a:solidFill>
                        </a:rPr>
                        <a:t>Freeways and Expressways</a:t>
                      </a:r>
                    </a:p>
                  </a:txBody>
                  <a:tcPr/>
                </a:tc>
                <a:extLst>
                  <a:ext uri="{0D108BD9-81ED-4DB2-BD59-A6C34878D82A}">
                    <a16:rowId xmlns:a16="http://schemas.microsoft.com/office/drawing/2014/main" val="397005634"/>
                  </a:ext>
                </a:extLst>
              </a:tr>
              <a:tr h="370840">
                <a:tc>
                  <a:txBody>
                    <a:bodyPr/>
                    <a:lstStyle/>
                    <a:p>
                      <a:r>
                        <a:rPr lang="en-US" sz="2100" b="0" dirty="0">
                          <a:solidFill>
                            <a:schemeClr val="bg2">
                              <a:lumMod val="10000"/>
                            </a:schemeClr>
                          </a:solidFill>
                        </a:rPr>
                        <a:t>s. 86.05</a:t>
                      </a:r>
                    </a:p>
                  </a:txBody>
                  <a:tcPr/>
                </a:tc>
                <a:tc>
                  <a:txBody>
                    <a:bodyPr/>
                    <a:lstStyle/>
                    <a:p>
                      <a:r>
                        <a:rPr lang="en-US" sz="2100" b="0" dirty="0">
                          <a:solidFill>
                            <a:schemeClr val="bg2">
                              <a:lumMod val="10000"/>
                            </a:schemeClr>
                          </a:solidFill>
                        </a:rPr>
                        <a:t>Entrances to Highways Restored</a:t>
                      </a:r>
                    </a:p>
                  </a:txBody>
                  <a:tcPr/>
                </a:tc>
                <a:extLst>
                  <a:ext uri="{0D108BD9-81ED-4DB2-BD59-A6C34878D82A}">
                    <a16:rowId xmlns:a16="http://schemas.microsoft.com/office/drawing/2014/main" val="823348708"/>
                  </a:ext>
                </a:extLst>
              </a:tr>
              <a:tr h="370840">
                <a:tc>
                  <a:txBody>
                    <a:bodyPr/>
                    <a:lstStyle/>
                    <a:p>
                      <a:r>
                        <a:rPr lang="en-US" sz="2100" b="0" dirty="0">
                          <a:solidFill>
                            <a:schemeClr val="bg2">
                              <a:lumMod val="10000"/>
                            </a:schemeClr>
                          </a:solidFill>
                        </a:rPr>
                        <a:t>s. 86.07(2)(a)</a:t>
                      </a:r>
                    </a:p>
                  </a:txBody>
                  <a:tcPr/>
                </a:tc>
                <a:tc>
                  <a:txBody>
                    <a:bodyPr/>
                    <a:lstStyle/>
                    <a:p>
                      <a:r>
                        <a:rPr lang="en-US" sz="2100" b="0" dirty="0">
                          <a:solidFill>
                            <a:schemeClr val="bg2">
                              <a:lumMod val="10000"/>
                            </a:schemeClr>
                          </a:solidFill>
                        </a:rPr>
                        <a:t>Digging in Highways…(Permits)</a:t>
                      </a:r>
                    </a:p>
                  </a:txBody>
                  <a:tcPr/>
                </a:tc>
                <a:extLst>
                  <a:ext uri="{0D108BD9-81ED-4DB2-BD59-A6C34878D82A}">
                    <a16:rowId xmlns:a16="http://schemas.microsoft.com/office/drawing/2014/main" val="1643813031"/>
                  </a:ext>
                </a:extLst>
              </a:tr>
              <a:tr h="370840">
                <a:tc>
                  <a:txBody>
                    <a:bodyPr/>
                    <a:lstStyle/>
                    <a:p>
                      <a:r>
                        <a:rPr lang="en-US" sz="2100" b="0" dirty="0">
                          <a:solidFill>
                            <a:schemeClr val="bg2">
                              <a:lumMod val="10000"/>
                            </a:schemeClr>
                          </a:solidFill>
                        </a:rPr>
                        <a:t>Trans 231</a:t>
                      </a:r>
                    </a:p>
                  </a:txBody>
                  <a:tcPr/>
                </a:tc>
                <a:tc>
                  <a:txBody>
                    <a:bodyPr/>
                    <a:lstStyle/>
                    <a:p>
                      <a:r>
                        <a:rPr lang="en-US" sz="2100" b="0" dirty="0">
                          <a:solidFill>
                            <a:schemeClr val="bg2">
                              <a:lumMod val="10000"/>
                            </a:schemeClr>
                          </a:solidFill>
                        </a:rPr>
                        <a:t>Permits for Driveways and Alterations in STHs</a:t>
                      </a:r>
                    </a:p>
                  </a:txBody>
                  <a:tcPr/>
                </a:tc>
                <a:extLst>
                  <a:ext uri="{0D108BD9-81ED-4DB2-BD59-A6C34878D82A}">
                    <a16:rowId xmlns:a16="http://schemas.microsoft.com/office/drawing/2014/main" val="2858899261"/>
                  </a:ext>
                </a:extLst>
              </a:tr>
              <a:tr h="370840">
                <a:tc>
                  <a:txBody>
                    <a:bodyPr/>
                    <a:lstStyle/>
                    <a:p>
                      <a:r>
                        <a:rPr lang="en-US" sz="2100" b="0" dirty="0">
                          <a:solidFill>
                            <a:schemeClr val="bg2">
                              <a:lumMod val="10000"/>
                            </a:schemeClr>
                          </a:solidFill>
                        </a:rPr>
                        <a:t>s. 86.073</a:t>
                      </a:r>
                    </a:p>
                  </a:txBody>
                  <a:tcPr/>
                </a:tc>
                <a:tc>
                  <a:txBody>
                    <a:bodyPr/>
                    <a:lstStyle/>
                    <a:p>
                      <a:r>
                        <a:rPr lang="en-US" sz="2100" b="0" dirty="0">
                          <a:solidFill>
                            <a:schemeClr val="bg2">
                              <a:lumMod val="10000"/>
                            </a:schemeClr>
                          </a:solidFill>
                        </a:rPr>
                        <a:t>Review of Denial of Permit (Appeals)</a:t>
                      </a:r>
                    </a:p>
                  </a:txBody>
                  <a:tcPr/>
                </a:tc>
                <a:extLst>
                  <a:ext uri="{0D108BD9-81ED-4DB2-BD59-A6C34878D82A}">
                    <a16:rowId xmlns:a16="http://schemas.microsoft.com/office/drawing/2014/main" val="4052397223"/>
                  </a:ext>
                </a:extLst>
              </a:tr>
              <a:tr h="370840">
                <a:tc>
                  <a:txBody>
                    <a:bodyPr/>
                    <a:lstStyle/>
                    <a:p>
                      <a:r>
                        <a:rPr lang="en-US" sz="2100" b="0" dirty="0">
                          <a:solidFill>
                            <a:schemeClr val="bg2">
                              <a:lumMod val="10000"/>
                            </a:schemeClr>
                          </a:solidFill>
                        </a:rPr>
                        <a:t>s. 86.09</a:t>
                      </a:r>
                    </a:p>
                  </a:txBody>
                  <a:tcPr/>
                </a:tc>
                <a:tc>
                  <a:txBody>
                    <a:bodyPr/>
                    <a:lstStyle/>
                    <a:p>
                      <a:r>
                        <a:rPr lang="en-US" sz="2100" b="0" dirty="0">
                          <a:solidFill>
                            <a:schemeClr val="bg2">
                              <a:lumMod val="10000"/>
                            </a:schemeClr>
                          </a:solidFill>
                        </a:rPr>
                        <a:t>Access to Cemetery Preserved</a:t>
                      </a:r>
                    </a:p>
                  </a:txBody>
                  <a:tcPr/>
                </a:tc>
                <a:extLst>
                  <a:ext uri="{0D108BD9-81ED-4DB2-BD59-A6C34878D82A}">
                    <a16:rowId xmlns:a16="http://schemas.microsoft.com/office/drawing/2014/main" val="1190586743"/>
                  </a:ext>
                </a:extLst>
              </a:tr>
              <a:tr h="370840">
                <a:tc>
                  <a:txBody>
                    <a:bodyPr/>
                    <a:lstStyle/>
                    <a:p>
                      <a:r>
                        <a:rPr lang="en-US" sz="2100" dirty="0">
                          <a:solidFill>
                            <a:schemeClr val="bg2">
                              <a:lumMod val="10000"/>
                            </a:schemeClr>
                          </a:solidFill>
                        </a:rPr>
                        <a:t>Ch. 236</a:t>
                      </a:r>
                      <a:endParaRPr lang="en-US" sz="2100" b="0" dirty="0">
                        <a:solidFill>
                          <a:schemeClr val="bg2">
                            <a:lumMod val="10000"/>
                          </a:schemeClr>
                        </a:solidFill>
                      </a:endParaRPr>
                    </a:p>
                  </a:txBody>
                  <a:tcPr/>
                </a:tc>
                <a:tc>
                  <a:txBody>
                    <a:bodyPr/>
                    <a:lstStyle/>
                    <a:p>
                      <a:r>
                        <a:rPr lang="en-US" sz="2100" b="0" dirty="0">
                          <a:solidFill>
                            <a:schemeClr val="bg2">
                              <a:lumMod val="10000"/>
                            </a:schemeClr>
                          </a:solidFill>
                        </a:rPr>
                        <a:t>Platting Lands and Recording</a:t>
                      </a:r>
                      <a:r>
                        <a:rPr lang="en-US" sz="2100" b="0" baseline="0" dirty="0">
                          <a:solidFill>
                            <a:schemeClr val="bg2">
                              <a:lumMod val="10000"/>
                            </a:schemeClr>
                          </a:solidFill>
                        </a:rPr>
                        <a:t> &amp; Vacating Plats</a:t>
                      </a:r>
                      <a:endParaRPr lang="en-US" sz="2100" b="0" dirty="0">
                        <a:solidFill>
                          <a:schemeClr val="bg2">
                            <a:lumMod val="10000"/>
                          </a:schemeClr>
                        </a:solidFill>
                      </a:endParaRPr>
                    </a:p>
                  </a:txBody>
                  <a:tcPr/>
                </a:tc>
                <a:extLst>
                  <a:ext uri="{0D108BD9-81ED-4DB2-BD59-A6C34878D82A}">
                    <a16:rowId xmlns:a16="http://schemas.microsoft.com/office/drawing/2014/main" val="1498377076"/>
                  </a:ext>
                </a:extLst>
              </a:tr>
            </a:tbl>
          </a:graphicData>
        </a:graphic>
      </p:graphicFrame>
      <p:sp>
        <p:nvSpPr>
          <p:cNvPr id="9" name="Footer Placeholder 8"/>
          <p:cNvSpPr>
            <a:spLocks noGrp="1"/>
          </p:cNvSpPr>
          <p:nvPr>
            <p:ph type="ftr" sz="quarter" idx="3"/>
          </p:nvPr>
        </p:nvSpPr>
        <p:spPr/>
        <p:txBody>
          <a:bodyPr/>
          <a:lstStyle/>
          <a:p>
            <a:r>
              <a:rPr lang="en-US"/>
              <a:t>Module 4</a:t>
            </a:r>
            <a:endParaRPr lang="en-US" dirty="0"/>
          </a:p>
        </p:txBody>
      </p:sp>
      <p:sp>
        <p:nvSpPr>
          <p:cNvPr id="11" name="Slide Number Placeholder 10"/>
          <p:cNvSpPr>
            <a:spLocks noGrp="1"/>
          </p:cNvSpPr>
          <p:nvPr>
            <p:ph type="sldNum" sz="quarter" idx="10"/>
          </p:nvPr>
        </p:nvSpPr>
        <p:spPr/>
        <p:txBody>
          <a:bodyPr/>
          <a:lstStyle/>
          <a:p>
            <a:pPr>
              <a:defRPr/>
            </a:pPr>
            <a:fld id="{89C35698-ECFA-45D4-B95F-4F52958123EB}" type="slidenum">
              <a:rPr lang="en-US" smtClean="0"/>
              <a:pPr>
                <a:defRPr/>
              </a:pPr>
              <a:t>5</a:t>
            </a:fld>
            <a:endParaRPr lang="en-US" dirty="0"/>
          </a:p>
        </p:txBody>
      </p:sp>
    </p:spTree>
    <p:extLst>
      <p:ext uri="{BB962C8B-B14F-4D97-AF65-F5344CB8AC3E}">
        <p14:creationId xmlns:p14="http://schemas.microsoft.com/office/powerpoint/2010/main" val="1194447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00200"/>
            <a:ext cx="10972800" cy="4038600"/>
          </a:xfrm>
        </p:spPr>
        <p:txBody>
          <a:bodyPr/>
          <a:lstStyle/>
          <a:p>
            <a:r>
              <a:rPr lang="en-US" dirty="0"/>
              <a:t>Access management considerations start with the planning process</a:t>
            </a:r>
          </a:p>
          <a:p>
            <a:pPr>
              <a:spcBef>
                <a:spcPts val="1800"/>
              </a:spcBef>
            </a:pPr>
            <a:r>
              <a:rPr lang="en-US" dirty="0"/>
              <a:t>There are several statewide plans to reference to ensure you are applying the appropriate access management techniques</a:t>
            </a:r>
          </a:p>
          <a:p>
            <a:pPr>
              <a:spcBef>
                <a:spcPts val="1800"/>
              </a:spcBef>
            </a:pPr>
            <a:r>
              <a:rPr lang="en-US" dirty="0"/>
              <a:t>Be aware local plans and ordinances that affect access and work closely with local officials to be proactive</a:t>
            </a:r>
          </a:p>
          <a:p>
            <a:pPr>
              <a:spcBef>
                <a:spcPts val="1800"/>
              </a:spcBef>
            </a:pPr>
            <a:r>
              <a:rPr lang="en-US" dirty="0"/>
              <a:t>Access management tools include corridor studies, access management plans, s. 84.295(10) Freeway / Expressway Designation, and your region access staff</a:t>
            </a:r>
          </a:p>
          <a:p>
            <a:pPr marL="623887" indent="-514350">
              <a:buFont typeface="+mj-lt"/>
              <a:buAutoNum type="arabicPeriod"/>
            </a:pPr>
            <a:endParaRPr lang="en-US" dirty="0"/>
          </a:p>
          <a:p>
            <a:pPr marL="623887" indent="-514350">
              <a:buFont typeface="+mj-lt"/>
              <a:buAutoNum type="arabicPeriod"/>
            </a:pPr>
            <a:endParaRPr lang="en-US" dirty="0"/>
          </a:p>
        </p:txBody>
      </p:sp>
      <p:sp>
        <p:nvSpPr>
          <p:cNvPr id="3" name="Title 2"/>
          <p:cNvSpPr>
            <a:spLocks noGrp="1"/>
          </p:cNvSpPr>
          <p:nvPr>
            <p:ph type="title"/>
          </p:nvPr>
        </p:nvSpPr>
        <p:spPr/>
        <p:txBody>
          <a:bodyPr/>
          <a:lstStyle/>
          <a:p>
            <a:r>
              <a:rPr lang="en-US" dirty="0"/>
              <a:t>Planning Takeaways</a:t>
            </a:r>
          </a:p>
        </p:txBody>
      </p:sp>
      <p:sp>
        <p:nvSpPr>
          <p:cNvPr id="6" name="Footer Placeholder 5"/>
          <p:cNvSpPr>
            <a:spLocks noGrp="1"/>
          </p:cNvSpPr>
          <p:nvPr>
            <p:ph type="ftr" sz="quarter" idx="3"/>
          </p:nvPr>
        </p:nvSpPr>
        <p:spPr/>
        <p:txBody>
          <a:bodyPr/>
          <a:lstStyle/>
          <a:p>
            <a:r>
              <a:rPr lang="en-US"/>
              <a:t>Module 4</a:t>
            </a:r>
            <a:endParaRPr lang="en-US" dirty="0"/>
          </a:p>
        </p:txBody>
      </p:sp>
      <p:sp>
        <p:nvSpPr>
          <p:cNvPr id="7" name="Slide Number Placeholder 6"/>
          <p:cNvSpPr>
            <a:spLocks noGrp="1"/>
          </p:cNvSpPr>
          <p:nvPr>
            <p:ph type="sldNum" sz="quarter" idx="10"/>
          </p:nvPr>
        </p:nvSpPr>
        <p:spPr/>
        <p:txBody>
          <a:bodyPr/>
          <a:lstStyle/>
          <a:p>
            <a:pPr>
              <a:defRPr/>
            </a:pPr>
            <a:fld id="{89C35698-ECFA-45D4-B95F-4F52958123EB}" type="slidenum">
              <a:rPr lang="en-US" smtClean="0"/>
              <a:pPr>
                <a:defRPr/>
              </a:pPr>
              <a:t>50</a:t>
            </a:fld>
            <a:endParaRPr lang="en-US" dirty="0"/>
          </a:p>
        </p:txBody>
      </p:sp>
    </p:spTree>
    <p:extLst>
      <p:ext uri="{BB962C8B-B14F-4D97-AF65-F5344CB8AC3E}">
        <p14:creationId xmlns:p14="http://schemas.microsoft.com/office/powerpoint/2010/main" val="806403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43929"/>
            <a:ext cx="6700642" cy="4054231"/>
          </a:xfrm>
        </p:spPr>
        <p:txBody>
          <a:bodyPr>
            <a:normAutofit fontScale="70000" lnSpcReduction="20000"/>
          </a:bodyPr>
          <a:lstStyle/>
          <a:p>
            <a:pPr marL="109537" indent="0">
              <a:lnSpc>
                <a:spcPct val="110000"/>
              </a:lnSpc>
              <a:buNone/>
            </a:pPr>
            <a:r>
              <a:rPr lang="en-US" sz="3300" i="1" dirty="0">
                <a:latin typeface="Segoe UI" panose="020B0502040204020203" pitchFamily="34" charset="0"/>
                <a:ea typeface="Segoe UI" panose="020B0502040204020203" pitchFamily="34" charset="0"/>
                <a:cs typeface="Segoe UI" panose="020B0502040204020203" pitchFamily="34" charset="0"/>
              </a:rPr>
              <a:t>Special thanks to the WisDOT Access Management Team members who contributed their time, input, and experiences to develop this training program:</a:t>
            </a:r>
          </a:p>
          <a:p>
            <a:pPr marL="109537" indent="0">
              <a:buNone/>
            </a:pPr>
            <a:endParaRPr lang="en-US" sz="2300" dirty="0"/>
          </a:p>
          <a:p>
            <a:pPr lvl="0">
              <a:lnSpc>
                <a:spcPct val="110000"/>
              </a:lnSpc>
            </a:pPr>
            <a:r>
              <a:rPr lang="en-US" sz="2900" dirty="0"/>
              <a:t>Mike Roach – Statewide Access Engineer</a:t>
            </a:r>
          </a:p>
          <a:p>
            <a:pPr lvl="0">
              <a:lnSpc>
                <a:spcPct val="110000"/>
              </a:lnSpc>
            </a:pPr>
            <a:r>
              <a:rPr lang="en-US" sz="2900" dirty="0"/>
              <a:t>Sue Voight – SE Region Access Coordinator</a:t>
            </a:r>
          </a:p>
          <a:p>
            <a:pPr lvl="0">
              <a:lnSpc>
                <a:spcPct val="110000"/>
              </a:lnSpc>
            </a:pPr>
            <a:r>
              <a:rPr lang="en-US" sz="2900" dirty="0"/>
              <a:t>Dave Nielsen –  NE Region Access Engineer</a:t>
            </a:r>
          </a:p>
          <a:p>
            <a:pPr lvl="0">
              <a:lnSpc>
                <a:spcPct val="110000"/>
              </a:lnSpc>
            </a:pPr>
            <a:r>
              <a:rPr lang="en-US" sz="2900" dirty="0"/>
              <a:t>Tom Beekman – NW Region Planning Chief</a:t>
            </a:r>
          </a:p>
          <a:p>
            <a:pPr lvl="0">
              <a:lnSpc>
                <a:spcPct val="110000"/>
              </a:lnSpc>
            </a:pPr>
            <a:r>
              <a:rPr lang="en-US" sz="2900" dirty="0"/>
              <a:t>Ernie Peterson – Statewide Access Engineer </a:t>
            </a:r>
            <a:r>
              <a:rPr lang="en-US" sz="2000" dirty="0"/>
              <a:t>(Retired)</a:t>
            </a:r>
          </a:p>
          <a:p>
            <a:pPr lvl="0">
              <a:lnSpc>
                <a:spcPct val="110000"/>
              </a:lnSpc>
            </a:pPr>
            <a:r>
              <a:rPr lang="en-US" sz="2900" dirty="0"/>
              <a:t>Bob Fasick – State ROW Permits Engineer</a:t>
            </a:r>
          </a:p>
          <a:p>
            <a:pPr lvl="0">
              <a:lnSpc>
                <a:spcPct val="110000"/>
              </a:lnSpc>
            </a:pPr>
            <a:r>
              <a:rPr lang="en-US" sz="2900" dirty="0"/>
              <a:t>John Sobotik – Assistant General Counsel</a:t>
            </a:r>
          </a:p>
          <a:p>
            <a:pPr lvl="0">
              <a:lnSpc>
                <a:spcPct val="110000"/>
              </a:lnSpc>
            </a:pPr>
            <a:r>
              <a:rPr lang="en-US" sz="2900" dirty="0"/>
              <a:t>Kathy Batha – Assistant General Counsel</a:t>
            </a:r>
          </a:p>
          <a:p>
            <a:pPr marL="109537" indent="0">
              <a:buNone/>
            </a:pPr>
            <a:endParaRPr lang="en-US" dirty="0"/>
          </a:p>
          <a:p>
            <a:endParaRPr lang="en-US" dirty="0"/>
          </a:p>
        </p:txBody>
      </p:sp>
      <p:sp>
        <p:nvSpPr>
          <p:cNvPr id="3" name="Title 2"/>
          <p:cNvSpPr>
            <a:spLocks noGrp="1"/>
          </p:cNvSpPr>
          <p:nvPr>
            <p:ph type="title"/>
          </p:nvPr>
        </p:nvSpPr>
        <p:spPr>
          <a:xfrm>
            <a:off x="609600" y="352988"/>
            <a:ext cx="10972800" cy="1143000"/>
          </a:xfrm>
        </p:spPr>
        <p:txBody>
          <a:bodyPr/>
          <a:lstStyle/>
          <a:p>
            <a:r>
              <a:rPr lang="en-US" dirty="0"/>
              <a:t>Acknowledgments </a:t>
            </a:r>
          </a:p>
        </p:txBody>
      </p:sp>
      <p:sp>
        <p:nvSpPr>
          <p:cNvPr id="6" name="Content Placeholder 1"/>
          <p:cNvSpPr txBox="1">
            <a:spLocks/>
          </p:cNvSpPr>
          <p:nvPr/>
        </p:nvSpPr>
        <p:spPr bwMode="auto">
          <a:xfrm>
            <a:off x="7705343" y="2352227"/>
            <a:ext cx="4313094" cy="37404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buClr>
                <a:srgbClr val="EE0000"/>
              </a:buClr>
              <a:buFont typeface="Wingdings 3" pitchFamily="18" charset="2"/>
              <a:buNone/>
            </a:pPr>
            <a:r>
              <a:rPr lang="en-US" sz="2400" b="1" dirty="0">
                <a:solidFill>
                  <a:srgbClr val="253D92"/>
                </a:solidFill>
              </a:rPr>
              <a:t>Consultants:</a:t>
            </a:r>
            <a:endParaRPr lang="en-US" dirty="0">
              <a:solidFill>
                <a:srgbClr val="253D92"/>
              </a:solidFill>
            </a:endParaRPr>
          </a:p>
          <a:p>
            <a:pPr marL="147638" indent="-147638">
              <a:buClr>
                <a:srgbClr val="EE0000"/>
              </a:buClr>
            </a:pPr>
            <a:r>
              <a:rPr lang="en-US" sz="1900" dirty="0">
                <a:solidFill>
                  <a:srgbClr val="253D92"/>
                </a:solidFill>
              </a:rPr>
              <a:t>Brad Strader, MKSK, TRB Access Management Committee member</a:t>
            </a:r>
          </a:p>
          <a:p>
            <a:pPr marL="147638" indent="-147638">
              <a:buClr>
                <a:srgbClr val="EE0000"/>
              </a:buClr>
            </a:pPr>
            <a:r>
              <a:rPr lang="en-US" sz="1900" dirty="0">
                <a:solidFill>
                  <a:srgbClr val="253D92"/>
                </a:solidFill>
              </a:rPr>
              <a:t>Charles (Chuck) Wade, </a:t>
            </a:r>
            <a:r>
              <a:rPr lang="en-US" sz="1900" dirty="0" err="1">
                <a:solidFill>
                  <a:srgbClr val="253D92"/>
                </a:solidFill>
              </a:rPr>
              <a:t>TranSmart</a:t>
            </a:r>
            <a:r>
              <a:rPr lang="en-US" sz="1900" dirty="0">
                <a:solidFill>
                  <a:srgbClr val="253D92"/>
                </a:solidFill>
              </a:rPr>
              <a:t>, consultant for </a:t>
            </a:r>
            <a:r>
              <a:rPr lang="en-US" sz="1900" dirty="0" err="1">
                <a:solidFill>
                  <a:srgbClr val="253D92"/>
                </a:solidFill>
              </a:rPr>
              <a:t>WisDOT</a:t>
            </a:r>
            <a:r>
              <a:rPr lang="en-US" sz="1900" dirty="0">
                <a:solidFill>
                  <a:srgbClr val="253D92"/>
                </a:solidFill>
              </a:rPr>
              <a:t> 2005 Access Management Training program</a:t>
            </a:r>
          </a:p>
          <a:p>
            <a:pPr marL="147638" indent="-147638">
              <a:buClr>
                <a:srgbClr val="EE0000"/>
              </a:buClr>
            </a:pPr>
            <a:r>
              <a:rPr lang="en-US" sz="1900" dirty="0">
                <a:solidFill>
                  <a:srgbClr val="253D92"/>
                </a:solidFill>
              </a:rPr>
              <a:t>Bill Eisele, TTI and TRB Access Management Committee past member</a:t>
            </a:r>
          </a:p>
          <a:p>
            <a:pPr marL="147638" indent="-147638">
              <a:buClr>
                <a:srgbClr val="EE0000"/>
              </a:buClr>
            </a:pPr>
            <a:r>
              <a:rPr lang="en-US" sz="1900" dirty="0">
                <a:solidFill>
                  <a:srgbClr val="253D92"/>
                </a:solidFill>
              </a:rPr>
              <a:t>Karen Dixon, TTI and TRB Access Management Manual co-author</a:t>
            </a:r>
          </a:p>
          <a:p>
            <a:pPr marL="147638" indent="-147638">
              <a:buClr>
                <a:srgbClr val="EE0000"/>
              </a:buClr>
            </a:pPr>
            <a:r>
              <a:rPr lang="en-US" sz="1900" dirty="0">
                <a:solidFill>
                  <a:srgbClr val="253D92"/>
                </a:solidFill>
              </a:rPr>
              <a:t>Josh Penn, LSL Planning, a </a:t>
            </a:r>
            <a:r>
              <a:rPr lang="en-US" sz="1900" dirty="0" err="1">
                <a:solidFill>
                  <a:srgbClr val="253D92"/>
                </a:solidFill>
              </a:rPr>
              <a:t>SAFEbuilt</a:t>
            </a:r>
            <a:r>
              <a:rPr lang="en-US" sz="1900" dirty="0">
                <a:solidFill>
                  <a:srgbClr val="253D92"/>
                </a:solidFill>
              </a:rPr>
              <a:t> Company</a:t>
            </a:r>
          </a:p>
          <a:p>
            <a:pPr>
              <a:buClr>
                <a:srgbClr val="EE0000"/>
              </a:buClr>
            </a:pPr>
            <a:endParaRPr lang="en-US" dirty="0">
              <a:solidFill>
                <a:srgbClr val="253D92"/>
              </a:solidFill>
            </a:endParaRPr>
          </a:p>
          <a:p>
            <a:pPr>
              <a:buClr>
                <a:srgbClr val="EE0000"/>
              </a:buClr>
            </a:pPr>
            <a:endParaRPr lang="en-US" dirty="0">
              <a:solidFill>
                <a:srgbClr val="253D9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9724" y="195899"/>
            <a:ext cx="2872551" cy="2156328"/>
          </a:xfrm>
          <a:prstGeom prst="rect">
            <a:avLst/>
          </a:prstGeom>
          <a:blipFill>
            <a:blip r:embed="rId4">
              <a:alphaModFix amt="50000"/>
            </a:blip>
            <a:stretch>
              <a:fillRect/>
            </a:stretch>
          </a:blipFill>
          <a:effectLst/>
        </p:spPr>
      </p:pic>
      <p:sp>
        <p:nvSpPr>
          <p:cNvPr id="8" name="Footer Placeholder 7"/>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51</a:t>
            </a:fld>
            <a:endParaRPr lang="en-US" dirty="0"/>
          </a:p>
        </p:txBody>
      </p:sp>
    </p:spTree>
    <p:extLst>
      <p:ext uri="{BB962C8B-B14F-4D97-AF65-F5344CB8AC3E}">
        <p14:creationId xmlns:p14="http://schemas.microsoft.com/office/powerpoint/2010/main" val="1353207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8454" y="2634049"/>
            <a:ext cx="10972800" cy="1143000"/>
          </a:xfrm>
        </p:spPr>
        <p:txBody>
          <a:bodyPr>
            <a:normAutofit/>
          </a:bodyPr>
          <a:lstStyle/>
          <a:p>
            <a:pPr algn="ctr"/>
            <a:r>
              <a:rPr lang="en-US" dirty="0"/>
              <a:t>Discussion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187" y="3777049"/>
            <a:ext cx="3167104" cy="2377440"/>
          </a:xfrm>
          <a:prstGeom prst="rect">
            <a:avLst/>
          </a:prstGeom>
          <a:blipFill>
            <a:blip r:embed="rId3">
              <a:alphaModFix amt="50000"/>
            </a:blip>
            <a:stretch>
              <a:fillRect/>
            </a:stretch>
          </a:blipFill>
          <a:effectLst/>
        </p:spPr>
      </p:pic>
      <p:sp>
        <p:nvSpPr>
          <p:cNvPr id="5" name="Footer Placeholder 4"/>
          <p:cNvSpPr>
            <a:spLocks noGrp="1"/>
          </p:cNvSpPr>
          <p:nvPr>
            <p:ph type="ftr" sz="quarter" idx="3"/>
          </p:nvPr>
        </p:nvSpPr>
        <p:spPr/>
        <p:txBody>
          <a:bodyPr/>
          <a:lstStyle/>
          <a:p>
            <a:r>
              <a:rPr lang="en-US"/>
              <a:t>Module 4</a:t>
            </a:r>
            <a:endParaRPr lang="en-US" dirty="0"/>
          </a:p>
        </p:txBody>
      </p:sp>
      <p:sp>
        <p:nvSpPr>
          <p:cNvPr id="6" name="Slide Number Placeholder 5"/>
          <p:cNvSpPr>
            <a:spLocks noGrp="1"/>
          </p:cNvSpPr>
          <p:nvPr>
            <p:ph type="sldNum" sz="quarter" idx="10"/>
          </p:nvPr>
        </p:nvSpPr>
        <p:spPr/>
        <p:txBody>
          <a:bodyPr/>
          <a:lstStyle/>
          <a:p>
            <a:pPr>
              <a:defRPr/>
            </a:pPr>
            <a:fld id="{89C35698-ECFA-45D4-B95F-4F52958123EB}" type="slidenum">
              <a:rPr lang="en-US" smtClean="0"/>
              <a:pPr>
                <a:defRPr/>
              </a:pPr>
              <a:t>52</a:t>
            </a:fld>
            <a:endParaRPr lang="en-US" dirty="0"/>
          </a:p>
        </p:txBody>
      </p:sp>
    </p:spTree>
    <p:extLst>
      <p:ext uri="{BB962C8B-B14F-4D97-AF65-F5344CB8AC3E}">
        <p14:creationId xmlns:p14="http://schemas.microsoft.com/office/powerpoint/2010/main" val="207121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6467">
            <a:off x="415970" y="1140865"/>
            <a:ext cx="2900478" cy="37717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5139">
            <a:off x="6487986" y="625057"/>
            <a:ext cx="5358280" cy="3469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16918">
            <a:off x="2738640" y="175523"/>
            <a:ext cx="3403588" cy="44250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038127"/>
            <a:ext cx="3417934" cy="44463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5189">
            <a:off x="2071970" y="1290543"/>
            <a:ext cx="3439341" cy="44659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idx="2"/>
          </p:nvPr>
        </p:nvSpPr>
        <p:spPr>
          <a:xfrm>
            <a:off x="8549138" y="4647314"/>
            <a:ext cx="3433423" cy="1746730"/>
          </a:xfrm>
        </p:spPr>
        <p:txBody>
          <a:bodyPr/>
          <a:lstStyle/>
          <a:p>
            <a:r>
              <a:rPr lang="en-US" sz="2100" dirty="0"/>
              <a:t>Be aware that there are several types of documents that implement access controls at both the state and local level</a:t>
            </a:r>
          </a:p>
        </p:txBody>
      </p:sp>
      <p:sp>
        <p:nvSpPr>
          <p:cNvPr id="2" name="Rectangle 1"/>
          <p:cNvSpPr/>
          <p:nvPr/>
        </p:nvSpPr>
        <p:spPr>
          <a:xfrm rot="20880680">
            <a:off x="243760" y="495641"/>
            <a:ext cx="1925527" cy="661720"/>
          </a:xfrm>
          <a:prstGeom prst="rect">
            <a:avLst/>
          </a:prstGeom>
          <a:noFill/>
        </p:spPr>
        <p:txBody>
          <a:bodyPr wrap="none" lIns="91440" tIns="45720" rIns="91440" bIns="45720">
            <a:spAutoFit/>
          </a:bodyPr>
          <a:lstStyle/>
          <a:p>
            <a:pPr algn="ctr"/>
            <a:r>
              <a:rPr lang="en-US" sz="37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Permits</a:t>
            </a:r>
          </a:p>
        </p:txBody>
      </p:sp>
      <p:sp>
        <p:nvSpPr>
          <p:cNvPr id="14" name="Rectangle 13"/>
          <p:cNvSpPr/>
          <p:nvPr/>
        </p:nvSpPr>
        <p:spPr>
          <a:xfrm rot="398118">
            <a:off x="5871131" y="5483407"/>
            <a:ext cx="2614819" cy="661720"/>
          </a:xfrm>
          <a:prstGeom prst="rect">
            <a:avLst/>
          </a:prstGeom>
          <a:noFill/>
        </p:spPr>
        <p:txBody>
          <a:bodyPr wrap="none" lIns="91440" tIns="45720" rIns="91440" bIns="45720">
            <a:spAutoFit/>
          </a:bodyPr>
          <a:lstStyle/>
          <a:p>
            <a:pPr algn="ctr"/>
            <a:r>
              <a:rPr lang="en-US" sz="37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Covenants</a:t>
            </a:r>
          </a:p>
        </p:txBody>
      </p:sp>
      <p:sp>
        <p:nvSpPr>
          <p:cNvPr id="15" name="Rectangle 14"/>
          <p:cNvSpPr/>
          <p:nvPr/>
        </p:nvSpPr>
        <p:spPr>
          <a:xfrm rot="269742">
            <a:off x="5417969" y="67639"/>
            <a:ext cx="1319593" cy="661720"/>
          </a:xfrm>
          <a:prstGeom prst="rect">
            <a:avLst/>
          </a:prstGeom>
          <a:noFill/>
        </p:spPr>
        <p:txBody>
          <a:bodyPr wrap="none" lIns="91440" tIns="45720" rIns="91440" bIns="45720">
            <a:spAutoFit/>
          </a:bodyPr>
          <a:lstStyle/>
          <a:p>
            <a:pPr algn="ctr"/>
            <a:r>
              <a:rPr lang="en-US" sz="37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Plats</a:t>
            </a:r>
          </a:p>
        </p:txBody>
      </p:sp>
      <p:sp>
        <p:nvSpPr>
          <p:cNvPr id="16" name="Rectangle 15"/>
          <p:cNvSpPr/>
          <p:nvPr/>
        </p:nvSpPr>
        <p:spPr>
          <a:xfrm rot="21373955">
            <a:off x="173823" y="5140742"/>
            <a:ext cx="1611339" cy="661720"/>
          </a:xfrm>
          <a:prstGeom prst="rect">
            <a:avLst/>
          </a:prstGeom>
          <a:noFill/>
        </p:spPr>
        <p:txBody>
          <a:bodyPr wrap="none" lIns="91440" tIns="45720" rIns="91440" bIns="45720">
            <a:spAutoFit/>
          </a:bodyPr>
          <a:lstStyle/>
          <a:p>
            <a:pPr algn="ctr"/>
            <a:r>
              <a:rPr lang="en-US" sz="37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Deeds</a:t>
            </a:r>
          </a:p>
        </p:txBody>
      </p:sp>
      <p:sp>
        <p:nvSpPr>
          <p:cNvPr id="17" name="Rectangle 16"/>
          <p:cNvSpPr/>
          <p:nvPr/>
        </p:nvSpPr>
        <p:spPr>
          <a:xfrm rot="21066853">
            <a:off x="7285286" y="3474683"/>
            <a:ext cx="3139001" cy="661720"/>
          </a:xfrm>
          <a:prstGeom prst="rect">
            <a:avLst/>
          </a:prstGeom>
          <a:noFill/>
        </p:spPr>
        <p:txBody>
          <a:bodyPr wrap="none" lIns="91440" tIns="45720" rIns="91440" bIns="45720">
            <a:spAutoFit/>
          </a:bodyPr>
          <a:lstStyle/>
          <a:p>
            <a:pPr algn="ctr"/>
            <a:r>
              <a:rPr lang="en-US" sz="37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Subdivisions</a:t>
            </a:r>
          </a:p>
        </p:txBody>
      </p:sp>
      <p:sp>
        <p:nvSpPr>
          <p:cNvPr id="18" name="Rectangle 17"/>
          <p:cNvSpPr/>
          <p:nvPr/>
        </p:nvSpPr>
        <p:spPr>
          <a:xfrm rot="836756">
            <a:off x="9113977" y="255521"/>
            <a:ext cx="3036409" cy="661720"/>
          </a:xfrm>
          <a:prstGeom prst="rect">
            <a:avLst/>
          </a:prstGeom>
          <a:noFill/>
        </p:spPr>
        <p:txBody>
          <a:bodyPr wrap="none" lIns="91440" tIns="45720" rIns="91440" bIns="45720">
            <a:spAutoFit/>
          </a:bodyPr>
          <a:lstStyle/>
          <a:p>
            <a:pPr algn="ctr"/>
            <a:r>
              <a:rPr lang="en-US" sz="37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Declarations</a:t>
            </a:r>
          </a:p>
        </p:txBody>
      </p:sp>
      <p:sp>
        <p:nvSpPr>
          <p:cNvPr id="21" name="TextBox 20"/>
          <p:cNvSpPr txBox="1"/>
          <p:nvPr/>
        </p:nvSpPr>
        <p:spPr>
          <a:xfrm>
            <a:off x="1144217" y="6023252"/>
            <a:ext cx="3428999" cy="666195"/>
          </a:xfrm>
          <a:prstGeom prst="rect">
            <a:avLst/>
          </a:prstGeom>
          <a:noFill/>
        </p:spPr>
        <p:txBody>
          <a:bodyPr wrap="square" rtlCol="0">
            <a:spAutoFit/>
          </a:bodyPr>
          <a:lstStyle/>
          <a:p>
            <a:r>
              <a:rPr lang="en-US" i="1" dirty="0">
                <a:solidFill>
                  <a:schemeClr val="bg1"/>
                </a:solidFill>
              </a:rPr>
              <a:t>Introduction: Access Management for Wisconsin</a:t>
            </a:r>
          </a:p>
        </p:txBody>
      </p:sp>
      <p:sp>
        <p:nvSpPr>
          <p:cNvPr id="4" name="Footer Placeholder 3"/>
          <p:cNvSpPr>
            <a:spLocks noGrp="1"/>
          </p:cNvSpPr>
          <p:nvPr>
            <p:ph type="ftr" sz="quarter" idx="3"/>
          </p:nvPr>
        </p:nvSpPr>
        <p:spPr/>
        <p:txBody>
          <a:bodyPr/>
          <a:lstStyle/>
          <a:p>
            <a:r>
              <a:rPr lang="en-US"/>
              <a:t>Module 4</a:t>
            </a:r>
            <a:endParaRPr lang="en-US" dirty="0"/>
          </a:p>
        </p:txBody>
      </p:sp>
      <p:sp>
        <p:nvSpPr>
          <p:cNvPr id="6" name="Slide Number Placeholder 5"/>
          <p:cNvSpPr>
            <a:spLocks noGrp="1"/>
          </p:cNvSpPr>
          <p:nvPr>
            <p:ph type="sldNum" sz="quarter" idx="10"/>
          </p:nvPr>
        </p:nvSpPr>
        <p:spPr/>
        <p:txBody>
          <a:bodyPr/>
          <a:lstStyle/>
          <a:p>
            <a:pPr>
              <a:defRPr/>
            </a:pPr>
            <a:fld id="{C38AFE01-58B7-4B7A-B8D5-787EBD0E15CF}" type="slidenum">
              <a:rPr lang="en-US" smtClean="0"/>
              <a:pPr>
                <a:defRPr/>
              </a:pPr>
              <a:t>6</a:t>
            </a:fld>
            <a:endParaRPr lang="en-US" dirty="0"/>
          </a:p>
        </p:txBody>
      </p:sp>
    </p:spTree>
    <p:extLst>
      <p:ext uri="{BB962C8B-B14F-4D97-AF65-F5344CB8AC3E}">
        <p14:creationId xmlns:p14="http://schemas.microsoft.com/office/powerpoint/2010/main" val="18612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2">
                                            <p:txEl>
                                              <p:pRg st="0" end="0"/>
                                            </p:txEl>
                                          </p:spTgt>
                                        </p:tgtEl>
                                      </p:cBhvr>
                                    </p:animEffect>
                                  </p:childTnLst>
                                </p:cTn>
                              </p:par>
                              <p:par>
                                <p:cTn id="11" presetID="31" presetClass="entr" presetSubtype="0" fill="hold" grpId="1"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2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15">
                                            <p:txEl>
                                              <p:pRg st="0" end="0"/>
                                            </p:txEl>
                                          </p:spTgt>
                                        </p:tgtEl>
                                      </p:cBhvr>
                                    </p:animEffect>
                                  </p:childTnLst>
                                </p:cTn>
                              </p:par>
                              <p:par>
                                <p:cTn id="17" presetID="31" presetClass="entr" presetSubtype="0" fill="hold" grpId="1"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p:cTn id="19" dur="2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1" dur="2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2" dur="2000"/>
                                        <p:tgtEl>
                                          <p:spTgt spid="18">
                                            <p:txEl>
                                              <p:pRg st="0" end="0"/>
                                            </p:txEl>
                                          </p:spTgt>
                                        </p:tgtEl>
                                      </p:cBhvr>
                                    </p:animEffect>
                                  </p:childTnLst>
                                </p:cTn>
                              </p:par>
                              <p:par>
                                <p:cTn id="23" presetID="31" presetClass="entr" presetSubtype="0" fill="hold" grpId="1"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p:cTn id="25" dur="2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6" dur="2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7" dur="2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8" dur="2000"/>
                                        <p:tgtEl>
                                          <p:spTgt spid="17">
                                            <p:txEl>
                                              <p:pRg st="0" end="0"/>
                                            </p:txEl>
                                          </p:spTgt>
                                        </p:tgtEl>
                                      </p:cBhvr>
                                    </p:animEffect>
                                  </p:childTnLst>
                                </p:cTn>
                              </p:par>
                              <p:par>
                                <p:cTn id="29" presetID="31" presetClass="entr" presetSubtype="0" fill="hold" grpId="1"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p:cTn id="31"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2" dur="2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3" dur="2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34" dur="2000"/>
                                        <p:tgtEl>
                                          <p:spTgt spid="14">
                                            <p:txEl>
                                              <p:pRg st="0" end="0"/>
                                            </p:txEl>
                                          </p:spTgt>
                                        </p:tgtEl>
                                      </p:cBhvr>
                                    </p:animEffect>
                                  </p:childTnLst>
                                </p:cTn>
                              </p:par>
                              <p:par>
                                <p:cTn id="35" presetID="31" presetClass="entr" presetSubtype="0" fill="hold" grpId="1" nodeType="with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p:cTn id="37" dur="2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8" dur="2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39" dur="2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4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allAtOnce"/>
      <p:bldP spid="14" grpId="1" build="allAtOnce"/>
      <p:bldP spid="15" grpId="1" build="allAtOnce"/>
      <p:bldP spid="16" grpId="1" build="allAtOnce"/>
      <p:bldP spid="17" grpId="1" build="allAtOnce"/>
      <p:bldP spid="18"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590800"/>
            <a:ext cx="8229600" cy="1143000"/>
          </a:xfrm>
        </p:spPr>
        <p:txBody>
          <a:bodyPr/>
          <a:lstStyle/>
          <a:p>
            <a:pPr algn="ctr"/>
            <a:r>
              <a:rPr lang="en-US" dirty="0"/>
              <a:t>Statewide Plans</a:t>
            </a:r>
          </a:p>
        </p:txBody>
      </p:sp>
      <p:sp>
        <p:nvSpPr>
          <p:cNvPr id="5" name="Subtitle 2"/>
          <p:cNvSpPr txBox="1">
            <a:spLocks/>
          </p:cNvSpPr>
          <p:nvPr/>
        </p:nvSpPr>
        <p:spPr bwMode="auto">
          <a:xfrm>
            <a:off x="2209800" y="3611563"/>
            <a:ext cx="7772400" cy="120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537" indent="0" algn="ctr" eaLnBrk="1" hangingPunct="1">
              <a:buNone/>
            </a:pPr>
            <a:r>
              <a:rPr lang="en-US" dirty="0"/>
              <a:t>Related to Access Management</a:t>
            </a:r>
          </a:p>
        </p:txBody>
      </p:sp>
      <p:sp>
        <p:nvSpPr>
          <p:cNvPr id="6" name="TextBox 5"/>
          <p:cNvSpPr txBox="1"/>
          <p:nvPr/>
        </p:nvSpPr>
        <p:spPr>
          <a:xfrm>
            <a:off x="1143000" y="6107669"/>
            <a:ext cx="7226013" cy="369332"/>
          </a:xfrm>
          <a:prstGeom prst="rect">
            <a:avLst/>
          </a:prstGeom>
          <a:noFill/>
        </p:spPr>
        <p:txBody>
          <a:bodyPr wrap="square" rtlCol="0">
            <a:spAutoFit/>
          </a:bodyPr>
          <a:lstStyle/>
          <a:p>
            <a:r>
              <a:rPr lang="en-US" i="1" dirty="0">
                <a:solidFill>
                  <a:schemeClr val="bg1"/>
                </a:solidFill>
              </a:rPr>
              <a:t>Access Management and Statewide Plans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5883" y="3951341"/>
            <a:ext cx="2872551" cy="2156328"/>
          </a:xfrm>
          <a:prstGeom prst="rect">
            <a:avLst/>
          </a:prstGeom>
          <a:blipFill>
            <a:blip r:embed="rId3">
              <a:alphaModFix amt="50000"/>
            </a:blip>
            <a:stretch>
              <a:fillRect/>
            </a:stretch>
          </a:blipFill>
          <a:effectLst/>
        </p:spPr>
      </p:pic>
      <p:sp>
        <p:nvSpPr>
          <p:cNvPr id="7" name="Footer Placeholder 6"/>
          <p:cNvSpPr>
            <a:spLocks noGrp="1"/>
          </p:cNvSpPr>
          <p:nvPr>
            <p:ph type="ftr" sz="quarter" idx="3"/>
          </p:nvPr>
        </p:nvSpPr>
        <p:spPr/>
        <p:txBody>
          <a:bodyPr/>
          <a:lstStyle/>
          <a:p>
            <a:r>
              <a:rPr lang="en-US"/>
              <a:t>Module 4</a:t>
            </a:r>
            <a:endParaRPr lang="en-US" dirty="0"/>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spTree>
    <p:extLst>
      <p:ext uri="{BB962C8B-B14F-4D97-AF65-F5344CB8AC3E}">
        <p14:creationId xmlns:p14="http://schemas.microsoft.com/office/powerpoint/2010/main" val="10120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828800"/>
            <a:ext cx="5486400" cy="3429000"/>
          </a:xfrm>
        </p:spPr>
        <p:txBody>
          <a:bodyPr/>
          <a:lstStyle/>
          <a:p>
            <a:r>
              <a:rPr lang="en-US" sz="2900" dirty="0"/>
              <a:t>Connections 2030:</a:t>
            </a:r>
          </a:p>
          <a:p>
            <a:pPr lvl="1">
              <a:spcBef>
                <a:spcPts val="1200"/>
              </a:spcBef>
            </a:pPr>
            <a:r>
              <a:rPr lang="en-US" sz="2500" dirty="0"/>
              <a:t>Corridors 2030 System</a:t>
            </a:r>
          </a:p>
          <a:p>
            <a:pPr lvl="1">
              <a:spcBef>
                <a:spcPts val="1200"/>
              </a:spcBef>
            </a:pPr>
            <a:r>
              <a:rPr lang="en-US" sz="2500" dirty="0"/>
              <a:t>Expressway Upgrade Plan </a:t>
            </a:r>
            <a:r>
              <a:rPr lang="en-US" sz="2500" dirty="0">
                <a:sym typeface="Wingdings" panose="05000000000000000000" pitchFamily="2" charset="2"/>
              </a:rPr>
              <a:t></a:t>
            </a:r>
            <a:endParaRPr lang="en-US" sz="2500" dirty="0"/>
          </a:p>
          <a:p>
            <a:pPr lvl="1">
              <a:spcBef>
                <a:spcPts val="1200"/>
              </a:spcBef>
            </a:pPr>
            <a:r>
              <a:rPr lang="en-US" sz="2500" dirty="0"/>
              <a:t>Expressway-to-Freeway Conversion Plan </a:t>
            </a:r>
            <a:r>
              <a:rPr lang="en-US" sz="2500" dirty="0">
                <a:sym typeface="Wingdings" panose="05000000000000000000" pitchFamily="2" charset="2"/>
              </a:rPr>
              <a:t></a:t>
            </a:r>
            <a:endParaRPr lang="en-US" sz="2500" dirty="0"/>
          </a:p>
          <a:p>
            <a:pPr lvl="1">
              <a:spcBef>
                <a:spcPts val="1200"/>
              </a:spcBef>
            </a:pPr>
            <a:r>
              <a:rPr lang="en-US" sz="2500" dirty="0"/>
              <a:t>State Access Management Plan (SAMP)</a:t>
            </a:r>
          </a:p>
        </p:txBody>
      </p:sp>
      <p:sp>
        <p:nvSpPr>
          <p:cNvPr id="3" name="Title 2"/>
          <p:cNvSpPr>
            <a:spLocks noGrp="1"/>
          </p:cNvSpPr>
          <p:nvPr>
            <p:ph type="title"/>
          </p:nvPr>
        </p:nvSpPr>
        <p:spPr>
          <a:xfrm>
            <a:off x="457200" y="304800"/>
            <a:ext cx="5562600" cy="1524000"/>
          </a:xfrm>
        </p:spPr>
        <p:txBody>
          <a:bodyPr/>
          <a:lstStyle/>
          <a:p>
            <a:r>
              <a:rPr lang="en-US" dirty="0"/>
              <a:t>Long-Range Transportation Plan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3149"/>
            <a:ext cx="6096000" cy="686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43000" y="6107669"/>
            <a:ext cx="7226013" cy="369332"/>
          </a:xfrm>
          <a:prstGeom prst="rect">
            <a:avLst/>
          </a:prstGeom>
          <a:noFill/>
        </p:spPr>
        <p:txBody>
          <a:bodyPr wrap="square" rtlCol="0">
            <a:spAutoFit/>
          </a:bodyPr>
          <a:lstStyle/>
          <a:p>
            <a:r>
              <a:rPr lang="en-US" i="1" dirty="0">
                <a:solidFill>
                  <a:schemeClr val="bg1"/>
                </a:solidFill>
              </a:rPr>
              <a:t>Access Management and Statewide Plans</a:t>
            </a:r>
          </a:p>
        </p:txBody>
      </p:sp>
      <p:sp>
        <p:nvSpPr>
          <p:cNvPr id="9" name="Slide Number Placeholder 8"/>
          <p:cNvSpPr>
            <a:spLocks noGrp="1"/>
          </p:cNvSpPr>
          <p:nvPr>
            <p:ph type="sldNum" sz="quarter" idx="10"/>
          </p:nvPr>
        </p:nvSpPr>
        <p:spPr/>
        <p:txBody>
          <a:bodyPr/>
          <a:lstStyle/>
          <a:p>
            <a:pPr>
              <a:defRPr/>
            </a:pPr>
            <a:fld id="{89C35698-ECFA-45D4-B95F-4F52958123EB}" type="slidenum">
              <a:rPr lang="en-US" smtClean="0">
                <a:solidFill>
                  <a:srgbClr val="2E1E18"/>
                </a:solidFill>
              </a:rPr>
              <a:pPr>
                <a:defRPr/>
              </a:pPr>
              <a:t>8</a:t>
            </a:fld>
            <a:endParaRPr lang="en-US" dirty="0">
              <a:solidFill>
                <a:srgbClr val="2E1E18"/>
              </a:solidFill>
            </a:endParaRPr>
          </a:p>
        </p:txBody>
      </p:sp>
      <p:sp>
        <p:nvSpPr>
          <p:cNvPr id="8" name="Footer Placeholder 7"/>
          <p:cNvSpPr>
            <a:spLocks noGrp="1"/>
          </p:cNvSpPr>
          <p:nvPr>
            <p:ph type="ftr" sz="quarter" idx="3"/>
          </p:nvPr>
        </p:nvSpPr>
        <p:spPr>
          <a:xfrm>
            <a:off x="4495800" y="6400800"/>
            <a:ext cx="4114800" cy="365125"/>
          </a:xfrm>
        </p:spPr>
        <p:txBody>
          <a:bodyPr/>
          <a:lstStyle/>
          <a:p>
            <a:r>
              <a:rPr lang="en-US" dirty="0">
                <a:solidFill>
                  <a:srgbClr val="2E1E18"/>
                </a:solidFill>
              </a:rPr>
              <a:t>Module 4</a:t>
            </a:r>
          </a:p>
        </p:txBody>
      </p:sp>
    </p:spTree>
    <p:extLst>
      <p:ext uri="{BB962C8B-B14F-4D97-AF65-F5344CB8AC3E}">
        <p14:creationId xmlns:p14="http://schemas.microsoft.com/office/powerpoint/2010/main" val="3915789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52400"/>
            <a:ext cx="8611355" cy="554629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152400" y="1966843"/>
            <a:ext cx="3081774" cy="2055928"/>
          </a:xfrm>
        </p:spPr>
        <p:txBody>
          <a:bodyPr>
            <a:normAutofit/>
          </a:bodyPr>
          <a:lstStyle/>
          <a:p>
            <a:r>
              <a:rPr lang="en-US" sz="3700" dirty="0"/>
              <a:t>Connections 2030 Priority Corridor</a:t>
            </a:r>
          </a:p>
        </p:txBody>
      </p:sp>
      <p:sp>
        <p:nvSpPr>
          <p:cNvPr id="6" name="TextBox 5"/>
          <p:cNvSpPr txBox="1"/>
          <p:nvPr/>
        </p:nvSpPr>
        <p:spPr>
          <a:xfrm>
            <a:off x="1143000" y="6107669"/>
            <a:ext cx="7226013" cy="369332"/>
          </a:xfrm>
          <a:prstGeom prst="rect">
            <a:avLst/>
          </a:prstGeom>
          <a:noFill/>
        </p:spPr>
        <p:txBody>
          <a:bodyPr wrap="square" rtlCol="0">
            <a:spAutoFit/>
          </a:bodyPr>
          <a:lstStyle/>
          <a:p>
            <a:r>
              <a:rPr lang="en-US" i="1" dirty="0">
                <a:solidFill>
                  <a:schemeClr val="bg1"/>
                </a:solidFill>
              </a:rPr>
              <a:t>Access Management and Statewide Plans</a:t>
            </a:r>
          </a:p>
        </p:txBody>
      </p:sp>
      <p:sp>
        <p:nvSpPr>
          <p:cNvPr id="7" name="Footer Placeholder 6"/>
          <p:cNvSpPr>
            <a:spLocks noGrp="1"/>
          </p:cNvSpPr>
          <p:nvPr>
            <p:ph type="ftr" sz="quarter" idx="3"/>
          </p:nvPr>
        </p:nvSpPr>
        <p:spPr/>
        <p:txBody>
          <a:bodyPr/>
          <a:lstStyle/>
          <a:p>
            <a:r>
              <a:rPr lang="en-US"/>
              <a:t>Module 4</a:t>
            </a:r>
            <a:endParaRPr lang="en-US" dirty="0"/>
          </a:p>
        </p:txBody>
      </p:sp>
      <p:sp>
        <p:nvSpPr>
          <p:cNvPr id="8" name="Slide Number Placeholder 7"/>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spTree>
    <p:extLst>
      <p:ext uri="{BB962C8B-B14F-4D97-AF65-F5344CB8AC3E}">
        <p14:creationId xmlns:p14="http://schemas.microsoft.com/office/powerpoint/2010/main" val="1217990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179C897159343A66DC1E2AB30C15F" ma:contentTypeVersion="3" ma:contentTypeDescription="Create a new document." ma:contentTypeScope="" ma:versionID="b172fe5a6597d839eacf10e46794a4c8">
  <xsd:schema xmlns:xsd="http://www.w3.org/2001/XMLSchema" xmlns:xs="http://www.w3.org/2001/XMLSchema" xmlns:p="http://schemas.microsoft.com/office/2006/metadata/properties" xmlns:ns2="8b2f7b6a-ff93-4dcd-91d5-80f80154c371" xmlns:ns3="2892b02d-6446-4d8e-b1bf-b20bfce17714" targetNamespace="http://schemas.microsoft.com/office/2006/metadata/properties" ma:root="true" ma:fieldsID="92321bebcd2151121829c58f93f23a8d" ns2:_="" ns3:_="">
    <xsd:import namespace="8b2f7b6a-ff93-4dcd-91d5-80f80154c371"/>
    <xsd:import namespace="2892b02d-6446-4d8e-b1bf-b20bfce17714"/>
    <xsd:element name="properties">
      <xsd:complexType>
        <xsd:sequence>
          <xsd:element name="documentManagement">
            <xsd:complexType>
              <xsd:all>
                <xsd:element ref="ns2:SharedWithUsers" minOccurs="0"/>
                <xsd:element ref="ns3: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f7b6a-ff93-4dcd-91d5-80f80154c3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92b02d-6446-4d8e-b1bf-b20bfce17714"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D647D7E-F761-424F-96FA-BC78E8F7CB40}">
  <ds:schemaRefs>
    <ds:schemaRef ds:uri="http://schemas.microsoft.com/sharepoint/v3/contenttype/forms"/>
  </ds:schemaRefs>
</ds:datastoreItem>
</file>

<file path=customXml/itemProps2.xml><?xml version="1.0" encoding="utf-8"?>
<ds:datastoreItem xmlns:ds="http://schemas.openxmlformats.org/officeDocument/2006/customXml" ds:itemID="{B4F8728B-5F5B-4F15-B110-84C85376CF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f7b6a-ff93-4dcd-91d5-80f80154c371"/>
    <ds:schemaRef ds:uri="2892b02d-6446-4d8e-b1bf-b20bfce17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2C32D0-BADE-403A-8DEA-82918E7431E9}">
  <ds:schemaRefs>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www.w3.org/XML/1998/namespace"/>
    <ds:schemaRef ds:uri="http://purl.org/dc/elements/1.1/"/>
    <ds:schemaRef ds:uri="http://schemas.microsoft.com/office/infopath/2007/PartnerControls"/>
    <ds:schemaRef ds:uri="http://purl.org/dc/terms/"/>
    <ds:schemaRef ds:uri="2892b02d-6446-4d8e-b1bf-b20bfce17714"/>
    <ds:schemaRef ds:uri="8b2f7b6a-ff93-4dcd-91d5-80f80154c371"/>
  </ds:schemaRefs>
</ds:datastoreItem>
</file>

<file path=docProps/app.xml><?xml version="1.0" encoding="utf-8"?>
<Properties xmlns="http://schemas.openxmlformats.org/officeDocument/2006/extended-properties" xmlns:vt="http://schemas.openxmlformats.org/officeDocument/2006/docPropsVTypes">
  <Template/>
  <TotalTime>5183</TotalTime>
  <Words>5696</Words>
  <Application>Microsoft Office PowerPoint</Application>
  <PresentationFormat>Widescreen</PresentationFormat>
  <Paragraphs>534</Paragraphs>
  <Slides>52</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Segoe UI</vt:lpstr>
      <vt:lpstr>Wingdings</vt:lpstr>
      <vt:lpstr>Wingdings 2</vt:lpstr>
      <vt:lpstr>Wingdings 3</vt:lpstr>
      <vt:lpstr>Concourse</vt:lpstr>
      <vt:lpstr>Access Management  Module 4: Planning</vt:lpstr>
      <vt:lpstr>Module Outline</vt:lpstr>
      <vt:lpstr>Module 4: Planning  Objectives </vt:lpstr>
      <vt:lpstr>Introduction</vt:lpstr>
      <vt:lpstr>Wisconsin is an Access Management Leader</vt:lpstr>
      <vt:lpstr>PowerPoint Presentation</vt:lpstr>
      <vt:lpstr>Statewide Plans</vt:lpstr>
      <vt:lpstr>Long-Range Transportation Plan</vt:lpstr>
      <vt:lpstr>Connections 2030 Priority Corridor</vt:lpstr>
      <vt:lpstr>Corridors 2030</vt:lpstr>
      <vt:lpstr>State Access Management Plan (SAMP)</vt:lpstr>
      <vt:lpstr>Map of Active s. 84.25 Projects</vt:lpstr>
      <vt:lpstr>Local Government Plans/Controls</vt:lpstr>
      <vt:lpstr>Plans/Controls with Access Management</vt:lpstr>
      <vt:lpstr>Wis. Stat. s. 66.1001 Comprehensive Plans</vt:lpstr>
      <vt:lpstr>Local Zoning Ordinances</vt:lpstr>
      <vt:lpstr>How Local Zoning Decisions are Made</vt:lpstr>
      <vt:lpstr>Local Government Access Ordinances</vt:lpstr>
      <vt:lpstr>PowerPoint Presentation</vt:lpstr>
      <vt:lpstr>Collaboration Example – Ecker Lane</vt:lpstr>
      <vt:lpstr>When Local Officials Should Notify WisDOT</vt:lpstr>
      <vt:lpstr>Corridor Planning Tools</vt:lpstr>
      <vt:lpstr>When to Use Studies (Planning Tools)</vt:lpstr>
      <vt:lpstr>Corridor Preservation Studies</vt:lpstr>
      <vt:lpstr>Example Corridor Preservation Study</vt:lpstr>
      <vt:lpstr>Rural Access Spacing Guidelines</vt:lpstr>
      <vt:lpstr>Access Spacing from Interchange Ramps</vt:lpstr>
      <vt:lpstr>Access Management Plans</vt:lpstr>
      <vt:lpstr>Access Management Plans</vt:lpstr>
      <vt:lpstr>Freeway / Expressway Designation s. 84.295(1) – (9)</vt:lpstr>
      <vt:lpstr>Designated Freeway and Expressway Upgrades, Official Mapping s. 84.295(10)</vt:lpstr>
      <vt:lpstr>Designated Freeway and Expressway Upgrades, Official Mapping s. 84.295(10)</vt:lpstr>
      <vt:lpstr>Other Planning Related Topics</vt:lpstr>
      <vt:lpstr>State Highway on Main Street</vt:lpstr>
      <vt:lpstr>Connecting Highways</vt:lpstr>
      <vt:lpstr>Connecting Highways</vt:lpstr>
      <vt:lpstr>Example STH 164 (formerly CTH J)  Police Power Authority </vt:lpstr>
      <vt:lpstr>Additional Resources</vt:lpstr>
      <vt:lpstr>PowerPoint Presentation</vt:lpstr>
      <vt:lpstr>Group Exercise</vt:lpstr>
      <vt:lpstr>Exercise – When to Coordinate and with Whom</vt:lpstr>
      <vt:lpstr>Scenario 1 – Moving a Field Entrance (FE)</vt:lpstr>
      <vt:lpstr>Scenario 1 – Site Plan</vt:lpstr>
      <vt:lpstr>Scenario 1 – Moving a Field Entrance</vt:lpstr>
      <vt:lpstr>Bonus Question</vt:lpstr>
      <vt:lpstr>Scenario 2 – Minor Reconstruct</vt:lpstr>
      <vt:lpstr>Scenario 2 – Site Plan</vt:lpstr>
      <vt:lpstr>Scenario 2 – Minor Reconstruct</vt:lpstr>
      <vt:lpstr>Bonus Question</vt:lpstr>
      <vt:lpstr>Planning Takeaways</vt:lpstr>
      <vt:lpstr>Acknowledgments </vt:lpstr>
      <vt:lpstr>Discussion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FASICK, ROBERT C</cp:lastModifiedBy>
  <cp:revision>484</cp:revision>
  <cp:lastPrinted>2016-05-11T23:44:46Z</cp:lastPrinted>
  <dcterms:created xsi:type="dcterms:W3CDTF">2012-06-26T13:11:17Z</dcterms:created>
  <dcterms:modified xsi:type="dcterms:W3CDTF">2018-01-14T03:17:47Z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0x0101003C4179C897159343A66DC1E2AB30C15F</vt:lpwstr>
  </property>
</Properties>
</file>