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69"/>
  </p:notesMasterIdLst>
  <p:handoutMasterIdLst>
    <p:handoutMasterId r:id="rId70"/>
  </p:handoutMasterIdLst>
  <p:sldIdLst>
    <p:sldId id="257" r:id="rId5"/>
    <p:sldId id="323" r:id="rId6"/>
    <p:sldId id="324" r:id="rId7"/>
    <p:sldId id="265" r:id="rId8"/>
    <p:sldId id="325" r:id="rId9"/>
    <p:sldId id="322" r:id="rId10"/>
    <p:sldId id="263" r:id="rId11"/>
    <p:sldId id="267" r:id="rId12"/>
    <p:sldId id="345" r:id="rId13"/>
    <p:sldId id="268" r:id="rId14"/>
    <p:sldId id="269" r:id="rId15"/>
    <p:sldId id="326" r:id="rId16"/>
    <p:sldId id="275" r:id="rId17"/>
    <p:sldId id="352" r:id="rId18"/>
    <p:sldId id="327" r:id="rId19"/>
    <p:sldId id="272" r:id="rId20"/>
    <p:sldId id="276" r:id="rId21"/>
    <p:sldId id="360" r:id="rId22"/>
    <p:sldId id="372" r:id="rId23"/>
    <p:sldId id="298" r:id="rId24"/>
    <p:sldId id="380" r:id="rId25"/>
    <p:sldId id="328" r:id="rId26"/>
    <p:sldId id="336" r:id="rId27"/>
    <p:sldId id="351" r:id="rId28"/>
    <p:sldId id="379" r:id="rId29"/>
    <p:sldId id="381" r:id="rId30"/>
    <p:sldId id="377" r:id="rId31"/>
    <p:sldId id="299" r:id="rId32"/>
    <p:sldId id="373" r:id="rId33"/>
    <p:sldId id="383" r:id="rId34"/>
    <p:sldId id="337" r:id="rId35"/>
    <p:sldId id="286" r:id="rId36"/>
    <p:sldId id="341" r:id="rId37"/>
    <p:sldId id="289" r:id="rId38"/>
    <p:sldId id="385" r:id="rId39"/>
    <p:sldId id="277" r:id="rId40"/>
    <p:sldId id="364" r:id="rId41"/>
    <p:sldId id="285" r:id="rId42"/>
    <p:sldId id="278" r:id="rId43"/>
    <p:sldId id="281" r:id="rId44"/>
    <p:sldId id="348" r:id="rId45"/>
    <p:sldId id="349" r:id="rId46"/>
    <p:sldId id="382" r:id="rId47"/>
    <p:sldId id="384" r:id="rId48"/>
    <p:sldId id="329" r:id="rId49"/>
    <p:sldId id="340" r:id="rId50"/>
    <p:sldId id="365" r:id="rId51"/>
    <p:sldId id="366" r:id="rId52"/>
    <p:sldId id="279" r:id="rId53"/>
    <p:sldId id="273" r:id="rId54"/>
    <p:sldId id="303" r:id="rId55"/>
    <p:sldId id="353" r:id="rId56"/>
    <p:sldId id="274" r:id="rId57"/>
    <p:sldId id="357" r:id="rId58"/>
    <p:sldId id="358" r:id="rId59"/>
    <p:sldId id="292" r:id="rId60"/>
    <p:sldId id="333" r:id="rId61"/>
    <p:sldId id="338" r:id="rId62"/>
    <p:sldId id="354" r:id="rId63"/>
    <p:sldId id="361" r:id="rId64"/>
    <p:sldId id="343" r:id="rId65"/>
    <p:sldId id="362" r:id="rId66"/>
    <p:sldId id="367" r:id="rId67"/>
    <p:sldId id="282" r:id="rId68"/>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initials="AKV" lastIdx="2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00"/>
    <a:srgbClr val="0000FF"/>
    <a:srgbClr val="000000"/>
    <a:srgbClr val="ABEDAD"/>
    <a:srgbClr val="ACF1A7"/>
    <a:srgbClr val="99FF99"/>
    <a:srgbClr val="253D92"/>
    <a:srgbClr val="66FF33"/>
    <a:srgbClr val="C2A1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369" autoAdjust="0"/>
  </p:normalViewPr>
  <p:slideViewPr>
    <p:cSldViewPr snapToGrid="0">
      <p:cViewPr varScale="1">
        <p:scale>
          <a:sx n="80" d="100"/>
          <a:sy n="80" d="100"/>
        </p:scale>
        <p:origin x="662" y="4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6" d="100"/>
          <a:sy n="76" d="100"/>
        </p:scale>
        <p:origin x="147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rgbClr val="FFFFFF"/>
                </a:solidFill>
                <a:latin typeface="+mn-lt"/>
                <a:ea typeface="+mn-ea"/>
                <a:cs typeface="+mn-cs"/>
              </a:defRPr>
            </a:pPr>
            <a:r>
              <a:rPr lang="en-US" dirty="0"/>
              <a:t>Crash Rate </a:t>
            </a:r>
            <a:r>
              <a:rPr lang="en-US" dirty="0">
                <a:sym typeface="Wingdings 3" panose="05040102010807070707" pitchFamily="18" charset="2"/>
              </a:rPr>
              <a:t></a:t>
            </a:r>
            <a:r>
              <a:rPr lang="en-US" dirty="0"/>
              <a:t> Access Points</a:t>
            </a:r>
          </a:p>
        </c:rich>
      </c:tx>
      <c:layout>
        <c:manualLayout>
          <c:xMode val="edge"/>
          <c:yMode val="edge"/>
          <c:x val="0.25558404696243975"/>
          <c:y val="0"/>
        </c:manualLayout>
      </c:layout>
      <c:overlay val="0"/>
      <c:spPr>
        <a:solidFill>
          <a:srgbClr val="3B5CCD"/>
        </a:solidFill>
        <a:ln>
          <a:noFill/>
        </a:ln>
        <a:effectLst/>
      </c:spPr>
      <c:txPr>
        <a:bodyPr rot="0" spcFirstLastPara="1" vertOverflow="ellipsis" vert="horz" wrap="square" anchor="ctr" anchorCtr="1"/>
        <a:lstStyle/>
        <a:p>
          <a:pPr>
            <a:defRPr sz="1862" b="1" i="0" u="none" strike="noStrike" kern="1200" cap="none" baseline="0">
              <a:solidFill>
                <a:srgbClr val="FFFFFF"/>
              </a:solidFill>
              <a:latin typeface="+mn-lt"/>
              <a:ea typeface="+mn-ea"/>
              <a:cs typeface="+mn-cs"/>
            </a:defRPr>
          </a:pPr>
          <a:endParaRPr lang="en-US"/>
        </a:p>
      </c:txPr>
    </c:title>
    <c:autoTitleDeleted val="0"/>
    <c:plotArea>
      <c:layout>
        <c:manualLayout>
          <c:layoutTarget val="inner"/>
          <c:xMode val="edge"/>
          <c:yMode val="edge"/>
          <c:x val="0.19054242002781641"/>
          <c:y val="5.7096247960848286E-2"/>
          <c:w val="0.77051460361613355"/>
          <c:h val="0.73735725938009788"/>
        </c:manualLayout>
      </c:layout>
      <c:lineChart>
        <c:grouping val="standard"/>
        <c:varyColors val="0"/>
        <c:ser>
          <c:idx val="0"/>
          <c:order val="0"/>
          <c:tx>
            <c:strRef>
              <c:f>Sheet1!$A$2</c:f>
              <c:strCache>
                <c:ptCount val="1"/>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rgbClr val="FFFFF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Sheet1!$B$1:$I$1</c:f>
              <c:numCache>
                <c:formatCode>General</c:formatCode>
                <c:ptCount val="8"/>
                <c:pt idx="0">
                  <c:v>0</c:v>
                </c:pt>
                <c:pt idx="1">
                  <c:v>10</c:v>
                </c:pt>
                <c:pt idx="2">
                  <c:v>20</c:v>
                </c:pt>
                <c:pt idx="3">
                  <c:v>30</c:v>
                </c:pt>
                <c:pt idx="4">
                  <c:v>40</c:v>
                </c:pt>
                <c:pt idx="5">
                  <c:v>50</c:v>
                </c:pt>
                <c:pt idx="6">
                  <c:v>60</c:v>
                </c:pt>
                <c:pt idx="7">
                  <c:v>70</c:v>
                </c:pt>
              </c:numCache>
            </c:numRef>
          </c:cat>
          <c:val>
            <c:numRef>
              <c:f>Sheet1!$B$2:$I$2</c:f>
              <c:numCache>
                <c:formatCode>0%</c:formatCode>
                <c:ptCount val="8"/>
                <c:pt idx="1">
                  <c:v>0</c:v>
                </c:pt>
                <c:pt idx="2">
                  <c:v>0.3</c:v>
                </c:pt>
                <c:pt idx="3">
                  <c:v>0.7</c:v>
                </c:pt>
                <c:pt idx="4">
                  <c:v>1.1000000000000001</c:v>
                </c:pt>
                <c:pt idx="5">
                  <c:v>1.8</c:v>
                </c:pt>
                <c:pt idx="6">
                  <c:v>3.1</c:v>
                </c:pt>
              </c:numCache>
            </c:numRef>
          </c:val>
          <c:smooth val="0"/>
          <c:extLst>
            <c:ext xmlns:c16="http://schemas.microsoft.com/office/drawing/2014/chart" uri="{C3380CC4-5D6E-409C-BE32-E72D297353CC}">
              <c16:uniqueId val="{00000000-F159-4E69-B057-6A779CB10058}"/>
            </c:ext>
          </c:extLst>
        </c:ser>
        <c:dLbls>
          <c:dLblPos val="ctr"/>
          <c:showLegendKey val="0"/>
          <c:showVal val="1"/>
          <c:showCatName val="0"/>
          <c:showSerName val="0"/>
          <c:showPercent val="0"/>
          <c:showBubbleSize val="0"/>
        </c:dLbls>
        <c:smooth val="0"/>
        <c:axId val="135695304"/>
        <c:axId val="1"/>
      </c:lineChart>
      <c:catAx>
        <c:axId val="135695304"/>
        <c:scaling>
          <c:orientation val="minMax"/>
        </c:scaling>
        <c:delete val="0"/>
        <c:axPos val="b"/>
        <c:majorGridlines>
          <c:spPr>
            <a:ln w="9525" cap="flat" cmpd="sng" algn="ctr">
              <a:solidFill>
                <a:schemeClr val="bg1">
                  <a:alpha val="50000"/>
                </a:schemeClr>
              </a:solidFill>
              <a:round/>
            </a:ln>
            <a:effectLst/>
          </c:spPr>
        </c:majorGridlines>
        <c:title>
          <c:tx>
            <c:rich>
              <a:bodyPr rot="0" spcFirstLastPara="1" vertOverflow="ellipsis" vert="horz" wrap="square" anchor="ctr" anchorCtr="1"/>
              <a:lstStyle/>
              <a:p>
                <a:pPr>
                  <a:defRPr sz="1400" b="1" i="0" u="none" strike="noStrike" kern="1200" baseline="0">
                    <a:solidFill>
                      <a:srgbClr val="FFFFFF"/>
                    </a:solidFill>
                    <a:latin typeface="+mn-lt"/>
                    <a:ea typeface="+mn-ea"/>
                    <a:cs typeface="+mn-cs"/>
                  </a:defRPr>
                </a:pPr>
                <a:r>
                  <a:rPr lang="en-US" sz="1400" dirty="0">
                    <a:solidFill>
                      <a:srgbClr val="FFFF00"/>
                    </a:solidFill>
                  </a:rPr>
                  <a:t>Access Points per Mile</a:t>
                </a:r>
              </a:p>
            </c:rich>
          </c:tx>
          <c:layout>
            <c:manualLayout>
              <c:xMode val="edge"/>
              <c:yMode val="edge"/>
              <c:x val="0.36890763013348082"/>
              <c:y val="0.9021206090221684"/>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FFFFFF"/>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rgbClr val="FFFFFF"/>
                </a:solidFill>
                <a:latin typeface="+mn-lt"/>
                <a:ea typeface="+mn-ea"/>
                <a:cs typeface="+mn-cs"/>
              </a:defRPr>
            </a:pPr>
            <a:endParaRPr lang="en-US"/>
          </a:p>
        </c:txPr>
        <c:crossAx val="1"/>
        <c:crosses val="autoZero"/>
        <c:auto val="1"/>
        <c:lblAlgn val="ctr"/>
        <c:lblOffset val="100"/>
        <c:tickLblSkip val="1"/>
        <c:tickMarkSkip val="1"/>
        <c:noMultiLvlLbl val="0"/>
      </c:catAx>
      <c:valAx>
        <c:axId val="1"/>
        <c:scaling>
          <c:orientation val="minMax"/>
          <c:max val="3.5"/>
          <c:min val="0"/>
        </c:scaling>
        <c:delete val="0"/>
        <c:axPos val="l"/>
        <c:majorGridlines>
          <c:spPr>
            <a:ln w="12700" cap="flat" cmpd="sng" algn="ctr">
              <a:gradFill>
                <a:gsLst>
                  <a:gs pos="95000">
                    <a:schemeClr val="dk1">
                      <a:lumMod val="50000"/>
                      <a:lumOff val="50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400" b="1" i="0" u="none" strike="noStrike" kern="1200" baseline="0">
                    <a:solidFill>
                      <a:srgbClr val="FFFFFF"/>
                    </a:solidFill>
                    <a:latin typeface="+mn-lt"/>
                    <a:ea typeface="+mn-ea"/>
                    <a:cs typeface="+mn-cs"/>
                  </a:defRPr>
                </a:pPr>
                <a:r>
                  <a:rPr lang="en-US" sz="1400" dirty="0">
                    <a:solidFill>
                      <a:srgbClr val="FFFF00"/>
                    </a:solidFill>
                  </a:rPr>
                  <a:t>Crash  Rate Increase</a:t>
                </a:r>
              </a:p>
            </c:rich>
          </c:tx>
          <c:layout>
            <c:manualLayout>
              <c:xMode val="edge"/>
              <c:yMode val="edge"/>
              <c:x val="1.227105917501347E-2"/>
              <c:y val="0.1518334957554774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rgbClr val="FFFFFF"/>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rgbClr val="FFFFFF"/>
                </a:solidFill>
                <a:latin typeface="+mn-lt"/>
                <a:ea typeface="+mn-ea"/>
                <a:cs typeface="+mn-cs"/>
              </a:defRPr>
            </a:pPr>
            <a:endParaRPr lang="en-US"/>
          </a:p>
        </c:txPr>
        <c:crossAx val="135695304"/>
        <c:crosses val="autoZero"/>
        <c:crossBetween val="midCat"/>
        <c:majorUnit val="0.5"/>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solidFill>
            <a:srgbClr val="FFFFFF"/>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3943" cy="352375"/>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sz="quarter" idx="1"/>
          </p:nvPr>
        </p:nvSpPr>
        <p:spPr>
          <a:xfrm>
            <a:off x="5273004" y="0"/>
            <a:ext cx="4033943" cy="352375"/>
          </a:xfrm>
          <a:prstGeom prst="rect">
            <a:avLst/>
          </a:prstGeom>
        </p:spPr>
        <p:txBody>
          <a:bodyPr vert="horz" lIns="93315" tIns="46657" rIns="93315" bIns="46657" rtlCol="0"/>
          <a:lstStyle>
            <a:lvl1pPr algn="r">
              <a:defRPr sz="1200"/>
            </a:lvl1pPr>
          </a:lstStyle>
          <a:p>
            <a:fld id="{36C37436-5545-47E3-922D-A186615D5A99}" type="datetimeFigureOut">
              <a:rPr lang="en-US" smtClean="0"/>
              <a:t>1/13/2018</a:t>
            </a:fld>
            <a:endParaRPr lang="en-US"/>
          </a:p>
        </p:txBody>
      </p:sp>
      <p:sp>
        <p:nvSpPr>
          <p:cNvPr id="4" name="Footer Placeholder 3"/>
          <p:cNvSpPr>
            <a:spLocks noGrp="1"/>
          </p:cNvSpPr>
          <p:nvPr>
            <p:ph type="ftr" sz="quarter" idx="2"/>
          </p:nvPr>
        </p:nvSpPr>
        <p:spPr>
          <a:xfrm>
            <a:off x="1" y="6670726"/>
            <a:ext cx="4033943" cy="352374"/>
          </a:xfrm>
          <a:prstGeom prst="rect">
            <a:avLst/>
          </a:prstGeom>
        </p:spPr>
        <p:txBody>
          <a:bodyPr vert="horz" lIns="93315" tIns="46657" rIns="93315" bIns="46657" rtlCol="0" anchor="b"/>
          <a:lstStyle>
            <a:lvl1pPr algn="l">
              <a:defRPr sz="1200"/>
            </a:lvl1pPr>
          </a:lstStyle>
          <a:p>
            <a:endParaRPr lang="en-US"/>
          </a:p>
        </p:txBody>
      </p:sp>
      <p:sp>
        <p:nvSpPr>
          <p:cNvPr id="5" name="Slide Number Placeholder 4"/>
          <p:cNvSpPr>
            <a:spLocks noGrp="1"/>
          </p:cNvSpPr>
          <p:nvPr>
            <p:ph type="sldNum" sz="quarter" idx="3"/>
          </p:nvPr>
        </p:nvSpPr>
        <p:spPr>
          <a:xfrm>
            <a:off x="5273004" y="6670726"/>
            <a:ext cx="4033943" cy="352374"/>
          </a:xfrm>
          <a:prstGeom prst="rect">
            <a:avLst/>
          </a:prstGeom>
        </p:spPr>
        <p:txBody>
          <a:bodyPr vert="horz" lIns="93315" tIns="46657" rIns="93315" bIns="46657" rtlCol="0" anchor="b"/>
          <a:lstStyle>
            <a:lvl1pPr algn="r">
              <a:defRPr sz="1200"/>
            </a:lvl1pPr>
          </a:lstStyle>
          <a:p>
            <a:fld id="{F0DE5A45-5F2F-4B6F-B5B1-5B3711049422}" type="slidenum">
              <a:rPr lang="en-US" smtClean="0"/>
              <a:t>‹#›</a:t>
            </a:fld>
            <a:endParaRPr lang="en-US"/>
          </a:p>
        </p:txBody>
      </p:sp>
    </p:spTree>
    <p:extLst>
      <p:ext uri="{BB962C8B-B14F-4D97-AF65-F5344CB8AC3E}">
        <p14:creationId xmlns:p14="http://schemas.microsoft.com/office/powerpoint/2010/main" val="2386113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3943" cy="352375"/>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5273004" y="0"/>
            <a:ext cx="4033943" cy="352375"/>
          </a:xfrm>
          <a:prstGeom prst="rect">
            <a:avLst/>
          </a:prstGeom>
        </p:spPr>
        <p:txBody>
          <a:bodyPr vert="horz" lIns="93315" tIns="46657" rIns="93315" bIns="46657" rtlCol="0"/>
          <a:lstStyle>
            <a:lvl1pPr algn="r">
              <a:defRPr sz="1200"/>
            </a:lvl1pPr>
          </a:lstStyle>
          <a:p>
            <a:fld id="{1AE60C77-216C-40DB-8657-6B316BA15364}" type="datetimeFigureOut">
              <a:rPr lang="en-US" smtClean="0"/>
              <a:t>1/13/2018</a:t>
            </a:fld>
            <a:endParaRPr lang="en-US"/>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930911" y="3379867"/>
            <a:ext cx="7447280" cy="2765346"/>
          </a:xfrm>
          <a:prstGeom prst="rect">
            <a:avLst/>
          </a:prstGeom>
        </p:spPr>
        <p:txBody>
          <a:bodyPr vert="horz" lIns="93315" tIns="46657" rIns="93315" bIns="466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70726"/>
            <a:ext cx="4033943" cy="352374"/>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5273004" y="6670726"/>
            <a:ext cx="4033943" cy="352374"/>
          </a:xfrm>
          <a:prstGeom prst="rect">
            <a:avLst/>
          </a:prstGeom>
        </p:spPr>
        <p:txBody>
          <a:bodyPr vert="horz" lIns="93315" tIns="46657" rIns="93315" bIns="46657" rtlCol="0" anchor="b"/>
          <a:lstStyle>
            <a:lvl1pPr algn="r">
              <a:defRPr sz="1200"/>
            </a:lvl1pPr>
          </a:lstStyle>
          <a:p>
            <a:fld id="{CDC91B32-2829-4DF2-972C-4B87889A04AF}" type="slidenum">
              <a:rPr lang="en-US" smtClean="0"/>
              <a:t>‹#›</a:t>
            </a:fld>
            <a:endParaRPr lang="en-US"/>
          </a:p>
        </p:txBody>
      </p:sp>
    </p:spTree>
    <p:extLst>
      <p:ext uri="{BB962C8B-B14F-4D97-AF65-F5344CB8AC3E}">
        <p14:creationId xmlns:p14="http://schemas.microsoft.com/office/powerpoint/2010/main" val="151176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2C0B97-02E9-439F-8E3D-950E86A2078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215341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direct STH access doesn’t necessarily make or break a business</a:t>
            </a:r>
          </a:p>
        </p:txBody>
      </p:sp>
      <p:sp>
        <p:nvSpPr>
          <p:cNvPr id="4" name="Slide Number Placeholder 3"/>
          <p:cNvSpPr>
            <a:spLocks noGrp="1"/>
          </p:cNvSpPr>
          <p:nvPr>
            <p:ph type="sldNum" sz="quarter" idx="10"/>
          </p:nvPr>
        </p:nvSpPr>
        <p:spPr/>
        <p:txBody>
          <a:bodyPr/>
          <a:lstStyle/>
          <a:p>
            <a:fld id="{CDC91B32-2829-4DF2-972C-4B87889A04AF}" type="slidenum">
              <a:rPr lang="en-US" smtClean="0"/>
              <a:t>15</a:t>
            </a:fld>
            <a:endParaRPr lang="en-US"/>
          </a:p>
        </p:txBody>
      </p:sp>
    </p:spTree>
    <p:extLst>
      <p:ext uri="{BB962C8B-B14F-4D97-AF65-F5344CB8AC3E}">
        <p14:creationId xmlns:p14="http://schemas.microsoft.com/office/powerpoint/2010/main" val="3361896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a:t>
            </a:r>
            <a:r>
              <a:rPr lang="en-US" baseline="0" dirty="0"/>
              <a:t> to a roadway is context specific and can vary depending on the statute that applies.  Does not have to be direct access to state highway.</a:t>
            </a:r>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16</a:t>
            </a:fld>
            <a:endParaRPr lang="en-US"/>
          </a:p>
        </p:txBody>
      </p:sp>
    </p:spTree>
    <p:extLst>
      <p:ext uri="{BB962C8B-B14F-4D97-AF65-F5344CB8AC3E}">
        <p14:creationId xmlns:p14="http://schemas.microsoft.com/office/powerpoint/2010/main" val="112772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nutshell access</a:t>
            </a:r>
            <a:r>
              <a:rPr lang="en-US" baseline="0" dirty="0"/>
              <a:t> control exists at three levels:</a:t>
            </a:r>
          </a:p>
          <a:p>
            <a:pPr marL="230315" indent="-230315">
              <a:buAutoNum type="arabicPeriod"/>
            </a:pPr>
            <a:r>
              <a:rPr lang="en-US" baseline="0" dirty="0"/>
              <a:t>Ownership – 84.09</a:t>
            </a:r>
          </a:p>
          <a:p>
            <a:pPr marL="230315" indent="-230315">
              <a:buAutoNum type="arabicPeriod"/>
            </a:pPr>
            <a:r>
              <a:rPr lang="en-US" baseline="0" dirty="0"/>
              <a:t>Covenants/Subdivision Restrictions – s. 236.293</a:t>
            </a:r>
          </a:p>
          <a:p>
            <a:pPr marL="230315" indent="-230315">
              <a:buAutoNum type="arabicPeriod"/>
            </a:pPr>
            <a:r>
              <a:rPr lang="en-US" baseline="0" dirty="0"/>
              <a:t>Police Power – Includes 86.07, 84.29, 84.295, 84.25</a:t>
            </a:r>
            <a:endParaRPr lang="en-US" dirty="0"/>
          </a:p>
        </p:txBody>
      </p:sp>
      <p:sp>
        <p:nvSpPr>
          <p:cNvPr id="4" name="Slide Number Placeholder 3"/>
          <p:cNvSpPr>
            <a:spLocks noGrp="1"/>
          </p:cNvSpPr>
          <p:nvPr>
            <p:ph type="sldNum" sz="quarter" idx="10"/>
          </p:nvPr>
        </p:nvSpPr>
        <p:spPr/>
        <p:txBody>
          <a:bodyPr/>
          <a:lstStyle/>
          <a:p>
            <a:fld id="{5B2C0B97-02E9-439F-8E3D-950E86A2078A}" type="slidenum">
              <a:rPr lang="en-US" smtClean="0"/>
              <a:t>18</a:t>
            </a:fld>
            <a:endParaRPr lang="en-US"/>
          </a:p>
        </p:txBody>
      </p:sp>
    </p:spTree>
    <p:extLst>
      <p:ext uri="{BB962C8B-B14F-4D97-AF65-F5344CB8AC3E}">
        <p14:creationId xmlns:p14="http://schemas.microsoft.com/office/powerpoint/2010/main" val="4274659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19</a:t>
            </a:fld>
            <a:endParaRPr lang="en-US"/>
          </a:p>
        </p:txBody>
      </p:sp>
    </p:spTree>
    <p:extLst>
      <p:ext uri="{BB962C8B-B14F-4D97-AF65-F5344CB8AC3E}">
        <p14:creationId xmlns:p14="http://schemas.microsoft.com/office/powerpoint/2010/main" val="2967303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20</a:t>
            </a:fld>
            <a:endParaRPr lang="en-US"/>
          </a:p>
        </p:txBody>
      </p:sp>
    </p:spTree>
    <p:extLst>
      <p:ext uri="{BB962C8B-B14F-4D97-AF65-F5344CB8AC3E}">
        <p14:creationId xmlns:p14="http://schemas.microsoft.com/office/powerpoint/2010/main" val="532843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23</a:t>
            </a:fld>
            <a:endParaRPr lang="en-US"/>
          </a:p>
        </p:txBody>
      </p:sp>
    </p:spTree>
    <p:extLst>
      <p:ext uri="{BB962C8B-B14F-4D97-AF65-F5344CB8AC3E}">
        <p14:creationId xmlns:p14="http://schemas.microsoft.com/office/powerpoint/2010/main" val="849165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24</a:t>
            </a:fld>
            <a:endParaRPr lang="en-US"/>
          </a:p>
        </p:txBody>
      </p:sp>
    </p:spTree>
    <p:extLst>
      <p:ext uri="{BB962C8B-B14F-4D97-AF65-F5344CB8AC3E}">
        <p14:creationId xmlns:p14="http://schemas.microsoft.com/office/powerpoint/2010/main" val="426465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1026"/>
          <p:cNvSpPr>
            <a:spLocks noGrp="1" noRot="1" noChangeAspect="1" noChangeArrowheads="1" noTextEdit="1"/>
          </p:cNvSpPr>
          <p:nvPr>
            <p:ph type="sldImg"/>
          </p:nvPr>
        </p:nvSpPr>
        <p:spPr>
          <a:ln/>
        </p:spPr>
      </p:sp>
      <p:sp>
        <p:nvSpPr>
          <p:cNvPr id="299011" name="Rectangle 1027"/>
          <p:cNvSpPr>
            <a:spLocks noGrp="1" noChangeArrowheads="1"/>
          </p:cNvSpPr>
          <p:nvPr>
            <p:ph type="body" idx="1"/>
          </p:nvPr>
        </p:nvSpPr>
        <p:spPr/>
        <p:txBody>
          <a:bodyPr/>
          <a:lstStyle/>
          <a:p>
            <a:r>
              <a:rPr lang="en-US" altLang="en-US" sz="1400" b="1">
                <a:latin typeface="Arial" panose="020B0604020202020204" pitchFamily="34" charset="0"/>
              </a:rPr>
              <a:t>Local trips can conflict with mobility if a local circulation system is not built or maintained to accommodate such trips.</a:t>
            </a:r>
          </a:p>
          <a:p>
            <a:endParaRPr lang="en-US" altLang="en-US" sz="1400" b="1">
              <a:latin typeface="Arial" panose="020B0604020202020204" pitchFamily="34" charset="0"/>
            </a:endParaRPr>
          </a:p>
          <a:p>
            <a:r>
              <a:rPr lang="en-US" altLang="en-US" sz="1400" b="1">
                <a:latin typeface="Arial" panose="020B0604020202020204" pitchFamily="34" charset="0"/>
              </a:rPr>
              <a:t>STH use required for the local trip.</a:t>
            </a:r>
          </a:p>
          <a:p>
            <a:endParaRPr lang="en-US" altLang="en-US" sz="1400" b="1">
              <a:latin typeface="Arial" panose="020B0604020202020204" pitchFamily="34" charset="0"/>
            </a:endParaRPr>
          </a:p>
          <a:p>
            <a:r>
              <a:rPr lang="en-US" altLang="en-US" sz="1400" b="1">
                <a:latin typeface="Arial" panose="020B0604020202020204" pitchFamily="34" charset="0"/>
              </a:rPr>
              <a:t>Providing a local road connection helps minimize STH use (can’t totally prevent it).</a:t>
            </a:r>
          </a:p>
          <a:p>
            <a:endParaRPr lang="en-US" altLang="en-US" sz="1400" b="1">
              <a:latin typeface="Arial" panose="020B0604020202020204" pitchFamily="34" charset="0"/>
            </a:endParaRPr>
          </a:p>
          <a:p>
            <a:r>
              <a:rPr lang="en-US" altLang="en-US" sz="1400" b="1">
                <a:latin typeface="Arial" panose="020B0604020202020204" pitchFamily="34" charset="0"/>
              </a:rPr>
              <a:t>Connections to future land divisions shown.  These should be planned for.</a:t>
            </a:r>
            <a:br>
              <a:rPr lang="en-US" altLang="en-US" sz="1400" b="1">
                <a:latin typeface="Arial" panose="020B0604020202020204" pitchFamily="34" charset="0"/>
              </a:rPr>
            </a:br>
            <a:endParaRPr lang="en-US" altLang="en-US" sz="1400" b="1">
              <a:latin typeface="Arial" panose="020B0604020202020204" pitchFamily="34" charset="0"/>
            </a:endParaRPr>
          </a:p>
        </p:txBody>
      </p:sp>
    </p:spTree>
    <p:extLst>
      <p:ext uri="{BB962C8B-B14F-4D97-AF65-F5344CB8AC3E}">
        <p14:creationId xmlns:p14="http://schemas.microsoft.com/office/powerpoint/2010/main" val="1154605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r>
              <a:rPr lang="en-US" altLang="en-US" sz="1200" b="0" dirty="0">
                <a:latin typeface="Arial" panose="020B0604020202020204" pitchFamily="34" charset="0"/>
              </a:rPr>
              <a:t>2 potential rival gang leaders can now meet on a daily basis and build a lifelong friendship.</a:t>
            </a:r>
          </a:p>
          <a:p>
            <a:endParaRPr lang="en-US" altLang="en-US" sz="1200" b="0" dirty="0">
              <a:latin typeface="Arial" panose="020B0604020202020204" pitchFamily="34" charset="0"/>
            </a:endParaRPr>
          </a:p>
          <a:p>
            <a:r>
              <a:rPr lang="en-US" altLang="en-US" sz="1200" b="0" dirty="0">
                <a:latin typeface="Arial" panose="020B0604020202020204" pitchFamily="34" charset="0"/>
              </a:rPr>
              <a:t>So here, connectivity is potentially preventing gang warfare in this sleepy Midwestern subdivision.</a:t>
            </a:r>
          </a:p>
          <a:p>
            <a:pPr>
              <a:buFontTx/>
              <a:buChar char="•"/>
            </a:pPr>
            <a:endParaRPr lang="en-US" altLang="en-US" sz="1400" b="1" dirty="0">
              <a:latin typeface="Arial" panose="020B0604020202020204" pitchFamily="34" charset="0"/>
            </a:endParaRPr>
          </a:p>
        </p:txBody>
      </p:sp>
    </p:spTree>
    <p:extLst>
      <p:ext uri="{BB962C8B-B14F-4D97-AF65-F5344CB8AC3E}">
        <p14:creationId xmlns:p14="http://schemas.microsoft.com/office/powerpoint/2010/main" val="2734036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30</a:t>
            </a:fld>
            <a:endParaRPr lang="en-US"/>
          </a:p>
        </p:txBody>
      </p:sp>
    </p:spTree>
    <p:extLst>
      <p:ext uri="{BB962C8B-B14F-4D97-AF65-F5344CB8AC3E}">
        <p14:creationId xmlns:p14="http://schemas.microsoft.com/office/powerpoint/2010/main" val="178800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latin typeface="Arial" charset="0"/>
                <a:cs typeface="Arial" charset="0"/>
              </a:rPr>
              <a:t>Session format</a:t>
            </a:r>
            <a:r>
              <a:rPr lang="en-US" dirty="0">
                <a:latin typeface="Arial" charset="0"/>
                <a:cs typeface="Arial" charset="0"/>
              </a:rPr>
              <a:t>- This program is generally set up for ~50 minutes of presentation, to give you time for Q&amp;A. If a hands-on component is included, you may also want to include a short break. Speakers should welcome everyone, explain where restrooms are located, describe Q&amp;A protocol. Remind everyone of the informal, participatory atmosphere and to be respectful of other’s time. Encourage audience to save more targeted questions and “war stories” until after the session, unless it directly enhances the group discussion. Depending on audience size, it is suggested to limit questions to no more than 2 straightforward questions per individual, offer to take longer or additional questions after the presentation.</a:t>
            </a:r>
          </a:p>
          <a:p>
            <a:endParaRPr lang="en-US" dirty="0">
              <a:latin typeface="Arial" charset="0"/>
              <a:cs typeface="Arial" charset="0"/>
            </a:endParaRPr>
          </a:p>
          <a:p>
            <a:r>
              <a:rPr lang="en-US" u="sng" dirty="0">
                <a:latin typeface="Arial" charset="0"/>
                <a:cs typeface="Arial" charset="0"/>
              </a:rPr>
              <a:t>Speaker Introduction</a:t>
            </a:r>
            <a:r>
              <a:rPr lang="en-US" dirty="0">
                <a:latin typeface="Arial" charset="0"/>
                <a:cs typeface="Arial" charset="0"/>
              </a:rPr>
              <a:t>- give a brief intro of speakers, where they are from, background information and contact information if necessary</a:t>
            </a:r>
          </a:p>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2</a:t>
            </a:fld>
            <a:endParaRPr lang="en-US"/>
          </a:p>
        </p:txBody>
      </p:sp>
    </p:spTree>
    <p:extLst>
      <p:ext uri="{BB962C8B-B14F-4D97-AF65-F5344CB8AC3E}">
        <p14:creationId xmlns:p14="http://schemas.microsoft.com/office/powerpoint/2010/main" val="2993441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picture shows three driveways for the two businesses</a:t>
            </a:r>
            <a:r>
              <a:rPr lang="en-US" baseline="0" dirty="0"/>
              <a:t> (a seasonal ice cream store that is really very busy in the summer, and a gas station) in St. Germain.  The middle drive is also used for access to some lake homes/cabins.  Sight distance around the curve is difficult especially when there are multiple vehicles or vehicles with trailers waiting to exit.  The first driveway acts as an entrance only due to the narrow width and angle parking, but not everyone follows this.  In addition, someone backing out of the first stall may make an incoming vehicle wait or at least slow down to a point of affecting STH 70 traffic.</a:t>
            </a:r>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32</a:t>
            </a:fld>
            <a:endParaRPr lang="en-US"/>
          </a:p>
        </p:txBody>
      </p:sp>
    </p:spTree>
    <p:extLst>
      <p:ext uri="{BB962C8B-B14F-4D97-AF65-F5344CB8AC3E}">
        <p14:creationId xmlns:p14="http://schemas.microsoft.com/office/powerpoint/2010/main" val="352916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r>
              <a:rPr lang="en-US" dirty="0"/>
              <a:t>An</a:t>
            </a:r>
            <a:r>
              <a:rPr lang="en-US" baseline="0" dirty="0"/>
              <a:t> adequate throat length helps to channel traffic at the intersection. </a:t>
            </a:r>
          </a:p>
          <a:p>
            <a:r>
              <a:rPr lang="en-US" baseline="0" dirty="0"/>
              <a:t>It aids vehicular ingress and egress, reduces conflicts between drivers, and provides a clear definition of exiting versus entering vehicles. </a:t>
            </a:r>
          </a:p>
          <a:p>
            <a:r>
              <a:rPr lang="en-US" baseline="0" dirty="0"/>
              <a:t>The graphic here shows (at left) a relatively long distance between the major roadway edge and the first decision point for the entering vehicle (what we want to promote), while the graphic to the right shows inadequate throat length and subsequently minimal clarity for motorists resulting in increased vehicular conflict. </a:t>
            </a:r>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33</a:t>
            </a:fld>
            <a:endParaRPr lang="en-US" dirty="0"/>
          </a:p>
        </p:txBody>
      </p:sp>
    </p:spTree>
    <p:extLst>
      <p:ext uri="{BB962C8B-B14F-4D97-AF65-F5344CB8AC3E}">
        <p14:creationId xmlns:p14="http://schemas.microsoft.com/office/powerpoint/2010/main" val="1643823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34</a:t>
            </a:fld>
            <a:endParaRPr lang="en-US"/>
          </a:p>
        </p:txBody>
      </p:sp>
    </p:spTree>
    <p:extLst>
      <p:ext uri="{BB962C8B-B14F-4D97-AF65-F5344CB8AC3E}">
        <p14:creationId xmlns:p14="http://schemas.microsoft.com/office/powerpoint/2010/main" val="2516515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residential driveway</a:t>
            </a:r>
            <a:r>
              <a:rPr lang="en-US" baseline="0" dirty="0"/>
              <a:t> is in the functional area of the intersection</a:t>
            </a:r>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35</a:t>
            </a:fld>
            <a:endParaRPr lang="en-US"/>
          </a:p>
        </p:txBody>
      </p:sp>
    </p:spTree>
    <p:extLst>
      <p:ext uri="{BB962C8B-B14F-4D97-AF65-F5344CB8AC3E}">
        <p14:creationId xmlns:p14="http://schemas.microsoft.com/office/powerpoint/2010/main" val="315530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C0B97-02E9-439F-8E3D-950E86A2078A}" type="slidenum">
              <a:rPr lang="en-US" smtClean="0"/>
              <a:t>36</a:t>
            </a:fld>
            <a:endParaRPr lang="en-US"/>
          </a:p>
        </p:txBody>
      </p:sp>
    </p:spTree>
    <p:extLst>
      <p:ext uri="{BB962C8B-B14F-4D97-AF65-F5344CB8AC3E}">
        <p14:creationId xmlns:p14="http://schemas.microsoft.com/office/powerpoint/2010/main" val="4164469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2C0B97-02E9-439F-8E3D-950E86A2078A}" type="slidenum">
              <a:rPr lang="en-US" smtClean="0"/>
              <a:t>39</a:t>
            </a:fld>
            <a:endParaRPr lang="en-US"/>
          </a:p>
        </p:txBody>
      </p:sp>
    </p:spTree>
    <p:extLst>
      <p:ext uri="{BB962C8B-B14F-4D97-AF65-F5344CB8AC3E}">
        <p14:creationId xmlns:p14="http://schemas.microsoft.com/office/powerpoint/2010/main" val="2743379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C0B97-02E9-439F-8E3D-950E86A2078A}" type="slidenum">
              <a:rPr lang="en-US" smtClean="0"/>
              <a:t>40</a:t>
            </a:fld>
            <a:endParaRPr lang="en-US"/>
          </a:p>
        </p:txBody>
      </p:sp>
    </p:spTree>
    <p:extLst>
      <p:ext uri="{BB962C8B-B14F-4D97-AF65-F5344CB8AC3E}">
        <p14:creationId xmlns:p14="http://schemas.microsoft.com/office/powerpoint/2010/main" val="135181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lot</a:t>
            </a:r>
            <a:r>
              <a:rPr lang="en-US" baseline="0" dirty="0"/>
              <a:t> line to show lot split</a:t>
            </a:r>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41</a:t>
            </a:fld>
            <a:endParaRPr lang="en-US"/>
          </a:p>
        </p:txBody>
      </p:sp>
    </p:spTree>
    <p:extLst>
      <p:ext uri="{BB962C8B-B14F-4D97-AF65-F5344CB8AC3E}">
        <p14:creationId xmlns:p14="http://schemas.microsoft.com/office/powerpoint/2010/main" val="1022601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44</a:t>
            </a:fld>
            <a:endParaRPr lang="en-US"/>
          </a:p>
        </p:txBody>
      </p:sp>
    </p:spTree>
    <p:extLst>
      <p:ext uri="{BB962C8B-B14F-4D97-AF65-F5344CB8AC3E}">
        <p14:creationId xmlns:p14="http://schemas.microsoft.com/office/powerpoint/2010/main" val="3962397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r>
              <a:rPr lang="en-US" baseline="0" dirty="0"/>
              <a:t>Conflict points are locations where the paths of vehicles, pedestrians, or bicycles cross, merge or diverge. </a:t>
            </a:r>
          </a:p>
          <a:p>
            <a:endParaRPr lang="en-US" baseline="0" dirty="0"/>
          </a:p>
          <a:p>
            <a:r>
              <a:rPr lang="en-US" baseline="0" dirty="0"/>
              <a:t>The graphic on the left shows 9 conflict points for an intersection (driveway or cross-street) to an undivided road.</a:t>
            </a:r>
            <a:br>
              <a:rPr lang="en-US" baseline="0" dirty="0"/>
            </a:br>
            <a:r>
              <a:rPr lang="en-US" baseline="0" dirty="0"/>
              <a:t> </a:t>
            </a:r>
          </a:p>
          <a:p>
            <a:r>
              <a:rPr lang="en-US" baseline="0" dirty="0"/>
              <a:t>The graphic on the right shows 32 vehicular conflict points from crossing, merging or diverging maneuvers for a roadway with one lane in each direction. </a:t>
            </a:r>
          </a:p>
          <a:p>
            <a:endParaRPr lang="en-US" baseline="0" dirty="0"/>
          </a:p>
          <a:p>
            <a:r>
              <a:rPr lang="en-US" baseline="0" dirty="0"/>
              <a:t>Another way to limit the number of conflict points on higher classification roadways is to simply limit the number of roadway connections.  Minimizing unnecessary access points is critical to preserving the roadway function.</a:t>
            </a:r>
          </a:p>
        </p:txBody>
      </p:sp>
      <p:sp>
        <p:nvSpPr>
          <p:cNvPr id="4" name="Slide Number Placeholder 3"/>
          <p:cNvSpPr>
            <a:spLocks noGrp="1"/>
          </p:cNvSpPr>
          <p:nvPr>
            <p:ph type="sldNum" sz="quarter" idx="10"/>
          </p:nvPr>
        </p:nvSpPr>
        <p:spPr/>
        <p:txBody>
          <a:bodyPr/>
          <a:lstStyle/>
          <a:p>
            <a:fld id="{CDC91B32-2829-4DF2-972C-4B87889A04AF}" type="slidenum">
              <a:rPr lang="en-US" smtClean="0"/>
              <a:t>46</a:t>
            </a:fld>
            <a:endParaRPr lang="en-US" dirty="0"/>
          </a:p>
        </p:txBody>
      </p:sp>
    </p:spTree>
    <p:extLst>
      <p:ext uri="{BB962C8B-B14F-4D97-AF65-F5344CB8AC3E}">
        <p14:creationId xmlns:p14="http://schemas.microsoft.com/office/powerpoint/2010/main" val="124723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C0B97-02E9-439F-8E3D-950E86A2078A}" type="slidenum">
              <a:rPr lang="en-US" smtClean="0"/>
              <a:t>4</a:t>
            </a:fld>
            <a:endParaRPr lang="en-US"/>
          </a:p>
        </p:txBody>
      </p:sp>
    </p:spTree>
    <p:extLst>
      <p:ext uri="{BB962C8B-B14F-4D97-AF65-F5344CB8AC3E}">
        <p14:creationId xmlns:p14="http://schemas.microsoft.com/office/powerpoint/2010/main" val="339157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r>
              <a:rPr lang="en-US" baseline="0" dirty="0"/>
              <a:t>Conflict points are locations where the paths of vehicles, pedestrians, or bicycles cross, merge or diverge. </a:t>
            </a:r>
          </a:p>
          <a:p>
            <a:endParaRPr lang="en-US" baseline="0" dirty="0"/>
          </a:p>
          <a:p>
            <a:r>
              <a:rPr lang="en-US" baseline="0" dirty="0"/>
              <a:t>The upper left graphic shows the conflict points for an intersection (driveway or cross-street) to an undivided road. </a:t>
            </a:r>
          </a:p>
          <a:p>
            <a:r>
              <a:rPr lang="en-US" baseline="0" dirty="0"/>
              <a:t>The graphic in the upper right shows (at its left) the 32 vehicular conflict points from crossing, merging or diverging maneuvers for a roadway with one lane in each direction. To the right is the same “main” road changed to a left-in only, demonstrating the reduction of conflict points from 32 to 8. </a:t>
            </a:r>
          </a:p>
          <a:p>
            <a:r>
              <a:rPr lang="en-US" baseline="0" dirty="0"/>
              <a:t>The lower graphic shows conflict points that occur between pedestrians-vehicles and bicycles-vehicles for the same intersection with the left-in maneuver. These pedestrian-vehicle and bicycle-vehicle conflicts are even higher when there is no left-turn control on the intersection.</a:t>
            </a:r>
          </a:p>
          <a:p>
            <a:r>
              <a:rPr lang="en-US" baseline="0" dirty="0"/>
              <a:t>Another way to limit the number of conflict points on higher classification roadways is to simply limit the number of roadway connections. Minimizing unnecessary access points is critical to preserving the roadway function. </a:t>
            </a:r>
          </a:p>
          <a:p>
            <a:r>
              <a:rPr lang="en-US" baseline="0" dirty="0"/>
              <a:t>The graphic in the upper left shows an example of this where the desire is to avoid the proliferation of driveways for each parcel of land and to promote shared access where one shared driveway serves several parcels of land. </a:t>
            </a:r>
          </a:p>
          <a:p>
            <a:endParaRPr lang="en-US" baseline="0" dirty="0"/>
          </a:p>
        </p:txBody>
      </p:sp>
      <p:sp>
        <p:nvSpPr>
          <p:cNvPr id="4" name="Slide Number Placeholder 3"/>
          <p:cNvSpPr>
            <a:spLocks noGrp="1"/>
          </p:cNvSpPr>
          <p:nvPr>
            <p:ph type="sldNum" sz="quarter" idx="10"/>
          </p:nvPr>
        </p:nvSpPr>
        <p:spPr/>
        <p:txBody>
          <a:bodyPr/>
          <a:lstStyle/>
          <a:p>
            <a:fld id="{CDC91B32-2829-4DF2-972C-4B87889A04AF}" type="slidenum">
              <a:rPr lang="en-US" smtClean="0"/>
              <a:t>47</a:t>
            </a:fld>
            <a:endParaRPr lang="en-US" dirty="0"/>
          </a:p>
        </p:txBody>
      </p:sp>
    </p:spTree>
    <p:extLst>
      <p:ext uri="{BB962C8B-B14F-4D97-AF65-F5344CB8AC3E}">
        <p14:creationId xmlns:p14="http://schemas.microsoft.com/office/powerpoint/2010/main" val="2371168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r>
              <a:rPr lang="en-US" baseline="0" dirty="0"/>
              <a:t>Conflict points are locations where the paths of vehicles, pedestrians, or bicycles cross, merge or diverge. </a:t>
            </a:r>
          </a:p>
          <a:p>
            <a:endParaRPr lang="en-US" baseline="0" dirty="0"/>
          </a:p>
          <a:p>
            <a:r>
              <a:rPr lang="en-US" baseline="0" dirty="0"/>
              <a:t>The upper left graphic shows the conflict points for an intersection (driveway or cross-street) to an undivided road. </a:t>
            </a:r>
          </a:p>
          <a:p>
            <a:r>
              <a:rPr lang="en-US" baseline="0" dirty="0"/>
              <a:t>The graphic in the upper right shows (at its left) the 32 vehicular conflict points from crossing, merging or diverging maneuvers for a roadway with one lane in each direction. To the right is the same “main” road changed to a left-in only, demonstrating the reduction of conflict points from 32 to 8. </a:t>
            </a:r>
          </a:p>
          <a:p>
            <a:r>
              <a:rPr lang="en-US" baseline="0" dirty="0"/>
              <a:t>The lower graphic shows conflict points that occur between pedestrians-vehicles and bicycles-vehicles for the same intersection with the left-in maneuver. These pedestrian-vehicle and bicycle-vehicle conflicts are even higher when there is no left-turn control on the intersection.</a:t>
            </a:r>
          </a:p>
          <a:p>
            <a:r>
              <a:rPr lang="en-US" baseline="0" dirty="0"/>
              <a:t>Another way to limit the number of conflict points on higher classification roadways is to simply limit the number of roadway connections. Minimizing unnecessary access points is critical to preserving the roadway function. </a:t>
            </a:r>
          </a:p>
          <a:p>
            <a:r>
              <a:rPr lang="en-US" baseline="0" dirty="0"/>
              <a:t>The graphic in the upper left shows an example of this where the desire is to avoid the proliferation of driveways for each parcel of land and to promote shared access where one shared driveway serves several parcels of land. </a:t>
            </a:r>
          </a:p>
          <a:p>
            <a:endParaRPr lang="en-US" baseline="0" dirty="0"/>
          </a:p>
        </p:txBody>
      </p:sp>
      <p:sp>
        <p:nvSpPr>
          <p:cNvPr id="4" name="Slide Number Placeholder 3"/>
          <p:cNvSpPr>
            <a:spLocks noGrp="1"/>
          </p:cNvSpPr>
          <p:nvPr>
            <p:ph type="sldNum" sz="quarter" idx="10"/>
          </p:nvPr>
        </p:nvSpPr>
        <p:spPr/>
        <p:txBody>
          <a:bodyPr/>
          <a:lstStyle/>
          <a:p>
            <a:fld id="{CDC91B32-2829-4DF2-972C-4B87889A04AF}" type="slidenum">
              <a:rPr lang="en-US" smtClean="0"/>
              <a:t>48</a:t>
            </a:fld>
            <a:endParaRPr lang="en-US" dirty="0"/>
          </a:p>
        </p:txBody>
      </p:sp>
    </p:spTree>
    <p:extLst>
      <p:ext uri="{BB962C8B-B14F-4D97-AF65-F5344CB8AC3E}">
        <p14:creationId xmlns:p14="http://schemas.microsoft.com/office/powerpoint/2010/main" val="4218712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C0B97-02E9-439F-8E3D-950E86A2078A}" type="slidenum">
              <a:rPr lang="en-US" smtClean="0"/>
              <a:t>49</a:t>
            </a:fld>
            <a:endParaRPr lang="en-US"/>
          </a:p>
        </p:txBody>
      </p:sp>
    </p:spTree>
    <p:extLst>
      <p:ext uri="{BB962C8B-B14F-4D97-AF65-F5344CB8AC3E}">
        <p14:creationId xmlns:p14="http://schemas.microsoft.com/office/powerpoint/2010/main" val="771225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in zoning regulations, </a:t>
            </a:r>
            <a:r>
              <a:rPr lang="en-US" dirty="0" err="1"/>
              <a:t>rezonings</a:t>
            </a:r>
            <a:r>
              <a:rPr lang="en-US" dirty="0"/>
              <a:t>,</a:t>
            </a:r>
            <a:r>
              <a:rPr lang="en-US" baseline="0" dirty="0"/>
              <a:t> site-plans, </a:t>
            </a:r>
            <a:r>
              <a:rPr lang="en-US" dirty="0"/>
              <a:t>access (</a:t>
            </a:r>
            <a:r>
              <a:rPr lang="en-US" baseline="0" dirty="0"/>
              <a:t>location, design)</a:t>
            </a:r>
            <a:r>
              <a:rPr lang="en-US" dirty="0"/>
              <a:t>, or change in use to help trigger coordination with the WisDOT Region Access Coordinator to ensure standards are met,</a:t>
            </a:r>
            <a:r>
              <a:rPr lang="en-US" baseline="0" dirty="0"/>
              <a:t> if applicable. {Have a handout of Region Map and direct audience to website for contacts statewide}</a:t>
            </a:r>
          </a:p>
          <a:p>
            <a:endParaRPr lang="en-US" baseline="0" dirty="0"/>
          </a:p>
          <a:p>
            <a:r>
              <a:rPr lang="en-US" baseline="0" dirty="0" err="1"/>
              <a:t>WisDOT</a:t>
            </a:r>
            <a:r>
              <a:rPr lang="en-US" baseline="0" dirty="0"/>
              <a:t> as an abutting land owner needs to be notified of rezoning and should be notified about other changes related to AM.</a:t>
            </a:r>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51</a:t>
            </a:fld>
            <a:endParaRPr lang="en-US"/>
          </a:p>
        </p:txBody>
      </p:sp>
    </p:spTree>
    <p:extLst>
      <p:ext uri="{BB962C8B-B14F-4D97-AF65-F5344CB8AC3E}">
        <p14:creationId xmlns:p14="http://schemas.microsoft.com/office/powerpoint/2010/main" val="643799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52</a:t>
            </a:fld>
            <a:endParaRPr lang="en-US"/>
          </a:p>
        </p:txBody>
      </p:sp>
    </p:spTree>
    <p:extLst>
      <p:ext uri="{BB962C8B-B14F-4D97-AF65-F5344CB8AC3E}">
        <p14:creationId xmlns:p14="http://schemas.microsoft.com/office/powerpoint/2010/main" val="316367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5273007" y="6669509"/>
            <a:ext cx="4033943" cy="35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8" tIns="46590" rIns="93178" bIns="46590" anchor="b"/>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CFA8DAD2-55E4-43B2-BAF2-8582B19ACF27}" type="slidenum">
              <a:rPr lang="en-US" altLang="en-US">
                <a:solidFill>
                  <a:prstClr val="black"/>
                </a:solidFill>
              </a:rPr>
              <a:pPr algn="r">
                <a:spcBef>
                  <a:spcPct val="0"/>
                </a:spcBef>
              </a:pPr>
              <a:t>53</a:t>
            </a:fld>
            <a:endParaRPr lang="en-US" altLang="en-US">
              <a:solidFill>
                <a:prstClr val="black"/>
              </a:solidFill>
            </a:endParaRPr>
          </a:p>
        </p:txBody>
      </p:sp>
      <p:sp>
        <p:nvSpPr>
          <p:cNvPr id="52227" name="Rectangle 2"/>
          <p:cNvSpPr>
            <a:spLocks noGrp="1" noRot="1" noChangeAspect="1" noChangeArrowheads="1" noTextEdit="1"/>
          </p:cNvSpPr>
          <p:nvPr>
            <p:ph type="sldImg"/>
          </p:nvPr>
        </p:nvSpPr>
        <p:spPr>
          <a:xfrm>
            <a:off x="2547938" y="877888"/>
            <a:ext cx="4213225" cy="2370137"/>
          </a:xfrm>
          <a:ln/>
        </p:spPr>
      </p:sp>
      <p:sp>
        <p:nvSpPr>
          <p:cNvPr id="52228" name="Rectangle 3"/>
          <p:cNvSpPr>
            <a:spLocks noGrp="1" noChangeArrowheads="1"/>
          </p:cNvSpPr>
          <p:nvPr>
            <p:ph type="body" idx="1"/>
          </p:nvPr>
        </p:nvSpPr>
        <p:spPr>
          <a:xfrm>
            <a:off x="1241217" y="3335975"/>
            <a:ext cx="6826674" cy="31616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8" tIns="46590" rIns="93178" bIns="46590"/>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5867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functional area of the intersection</a:t>
            </a:r>
          </a:p>
        </p:txBody>
      </p:sp>
      <p:sp>
        <p:nvSpPr>
          <p:cNvPr id="4" name="Slide Number Placeholder 3"/>
          <p:cNvSpPr>
            <a:spLocks noGrp="1"/>
          </p:cNvSpPr>
          <p:nvPr>
            <p:ph type="sldNum" sz="quarter" idx="10"/>
          </p:nvPr>
        </p:nvSpPr>
        <p:spPr/>
        <p:txBody>
          <a:bodyPr/>
          <a:lstStyle/>
          <a:p>
            <a:fld id="{CDC91B32-2829-4DF2-972C-4B87889A04AF}" type="slidenum">
              <a:rPr lang="en-US" smtClean="0"/>
              <a:t>57</a:t>
            </a:fld>
            <a:endParaRPr lang="en-US"/>
          </a:p>
        </p:txBody>
      </p:sp>
    </p:spTree>
    <p:extLst>
      <p:ext uri="{BB962C8B-B14F-4D97-AF65-F5344CB8AC3E}">
        <p14:creationId xmlns:p14="http://schemas.microsoft.com/office/powerpoint/2010/main" val="3535311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functional area of the intersection</a:t>
            </a:r>
          </a:p>
        </p:txBody>
      </p:sp>
      <p:sp>
        <p:nvSpPr>
          <p:cNvPr id="4" name="Slide Number Placeholder 3"/>
          <p:cNvSpPr>
            <a:spLocks noGrp="1"/>
          </p:cNvSpPr>
          <p:nvPr>
            <p:ph type="sldNum" sz="quarter" idx="10"/>
          </p:nvPr>
        </p:nvSpPr>
        <p:spPr/>
        <p:txBody>
          <a:bodyPr/>
          <a:lstStyle/>
          <a:p>
            <a:fld id="{CDC91B32-2829-4DF2-972C-4B87889A04AF}" type="slidenum">
              <a:rPr lang="en-US" smtClean="0"/>
              <a:t>58</a:t>
            </a:fld>
            <a:endParaRPr lang="en-US"/>
          </a:p>
        </p:txBody>
      </p:sp>
    </p:spTree>
    <p:extLst>
      <p:ext uri="{BB962C8B-B14F-4D97-AF65-F5344CB8AC3E}">
        <p14:creationId xmlns:p14="http://schemas.microsoft.com/office/powerpoint/2010/main" val="4243583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r>
              <a:rPr lang="en-US" dirty="0"/>
              <a:t>There are several</a:t>
            </a:r>
            <a:r>
              <a:rPr lang="en-US" baseline="0" dirty="0"/>
              <a:t> </a:t>
            </a:r>
            <a:r>
              <a:rPr lang="en-US" dirty="0"/>
              <a:t>primary sources of access management information</a:t>
            </a:r>
            <a:r>
              <a:rPr lang="en-US" baseline="0" dirty="0"/>
              <a:t> for </a:t>
            </a:r>
            <a:r>
              <a:rPr lang="en-US" baseline="0" dirty="0" err="1"/>
              <a:t>WisDOT</a:t>
            </a:r>
            <a:r>
              <a:rPr lang="en-US" baseline="0" dirty="0"/>
              <a:t> staff implementing access management, as well as staff from </a:t>
            </a:r>
            <a:r>
              <a:rPr lang="en-US" baseline="0" dirty="0" err="1"/>
              <a:t>WisDOT</a:t>
            </a:r>
            <a:r>
              <a:rPr lang="en-US" baseline="0" dirty="0"/>
              <a:t> partnering agencies. These sources include the: </a:t>
            </a:r>
          </a:p>
          <a:p>
            <a:r>
              <a:rPr lang="en-US" baseline="0" dirty="0"/>
              <a:t>1. TRB Access Management Manual (2</a:t>
            </a:r>
            <a:r>
              <a:rPr lang="en-US" baseline="30000" dirty="0"/>
              <a:t>nd</a:t>
            </a:r>
            <a:r>
              <a:rPr lang="en-US" baseline="0" dirty="0"/>
              <a:t> Edition) and</a:t>
            </a:r>
          </a:p>
          <a:p>
            <a:r>
              <a:rPr lang="en-US" baseline="0" dirty="0"/>
              <a:t>2. TRB Access Management Committee Website. </a:t>
            </a:r>
          </a:p>
          <a:p>
            <a:endParaRPr lang="en-US" baseline="0" dirty="0"/>
          </a:p>
          <a:p>
            <a:r>
              <a:rPr lang="en-US" baseline="0" dirty="0"/>
              <a:t>A link is provided on this slide to purchase the Access Management Manual. A link is also provided here for the TRB Access Management Committee website which is loaded with useful resources. </a:t>
            </a:r>
          </a:p>
          <a:p>
            <a:endParaRPr lang="en-US" baseline="0" dirty="0"/>
          </a:p>
        </p:txBody>
      </p:sp>
      <p:sp>
        <p:nvSpPr>
          <p:cNvPr id="4" name="Slide Number Placeholder 3"/>
          <p:cNvSpPr>
            <a:spLocks noGrp="1"/>
          </p:cNvSpPr>
          <p:nvPr>
            <p:ph type="sldNum" sz="quarter" idx="10"/>
          </p:nvPr>
        </p:nvSpPr>
        <p:spPr/>
        <p:txBody>
          <a:bodyPr/>
          <a:lstStyle/>
          <a:p>
            <a:fld id="{CDC91B32-2829-4DF2-972C-4B87889A04AF}" type="slidenum">
              <a:rPr lang="en-US" smtClean="0"/>
              <a:t>61</a:t>
            </a:fld>
            <a:endParaRPr lang="en-US" dirty="0"/>
          </a:p>
        </p:txBody>
      </p:sp>
    </p:spTree>
    <p:extLst>
      <p:ext uri="{BB962C8B-B14F-4D97-AF65-F5344CB8AC3E}">
        <p14:creationId xmlns:p14="http://schemas.microsoft.com/office/powerpoint/2010/main" val="2702474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62</a:t>
            </a:fld>
            <a:endParaRPr lang="en-US"/>
          </a:p>
        </p:txBody>
      </p:sp>
    </p:spTree>
    <p:extLst>
      <p:ext uri="{BB962C8B-B14F-4D97-AF65-F5344CB8AC3E}">
        <p14:creationId xmlns:p14="http://schemas.microsoft.com/office/powerpoint/2010/main" val="122740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989" eaLnBrk="0" hangingPunct="0">
              <a:defRPr sz="2400">
                <a:solidFill>
                  <a:schemeClr val="tx1"/>
                </a:solidFill>
                <a:latin typeface="Times New Roman" panose="02020603050405020304" pitchFamily="18" charset="0"/>
              </a:defRPr>
            </a:lvl1pPr>
            <a:lvl2pPr marL="753416" indent="-289775" defTabSz="944989" eaLnBrk="0" hangingPunct="0">
              <a:defRPr sz="2400">
                <a:solidFill>
                  <a:schemeClr val="tx1"/>
                </a:solidFill>
                <a:latin typeface="Times New Roman" panose="02020603050405020304" pitchFamily="18" charset="0"/>
              </a:defRPr>
            </a:lvl2pPr>
            <a:lvl3pPr marL="1159099" indent="-231819" defTabSz="944989" eaLnBrk="0" hangingPunct="0">
              <a:defRPr sz="2400">
                <a:solidFill>
                  <a:schemeClr val="tx1"/>
                </a:solidFill>
                <a:latin typeface="Times New Roman" panose="02020603050405020304" pitchFamily="18" charset="0"/>
              </a:defRPr>
            </a:lvl3pPr>
            <a:lvl4pPr marL="1622740" indent="-231819" defTabSz="944989" eaLnBrk="0" hangingPunct="0">
              <a:defRPr sz="2400">
                <a:solidFill>
                  <a:schemeClr val="tx1"/>
                </a:solidFill>
                <a:latin typeface="Times New Roman" panose="02020603050405020304" pitchFamily="18" charset="0"/>
              </a:defRPr>
            </a:lvl4pPr>
            <a:lvl5pPr marL="2086379" indent="-231819" defTabSz="944989" eaLnBrk="0" hangingPunct="0">
              <a:defRPr sz="2400">
                <a:solidFill>
                  <a:schemeClr val="tx1"/>
                </a:solidFill>
                <a:latin typeface="Times New Roman" panose="02020603050405020304" pitchFamily="18" charset="0"/>
              </a:defRPr>
            </a:lvl5pPr>
            <a:lvl6pPr marL="2550018" indent="-231819" defTabSz="944989" eaLnBrk="0" fontAlgn="base" hangingPunct="0">
              <a:spcBef>
                <a:spcPct val="0"/>
              </a:spcBef>
              <a:spcAft>
                <a:spcPct val="0"/>
              </a:spcAft>
              <a:defRPr sz="2400">
                <a:solidFill>
                  <a:schemeClr val="tx1"/>
                </a:solidFill>
                <a:latin typeface="Times New Roman" panose="02020603050405020304" pitchFamily="18" charset="0"/>
              </a:defRPr>
            </a:lvl6pPr>
            <a:lvl7pPr marL="3013657" indent="-231819" defTabSz="944989" eaLnBrk="0" fontAlgn="base" hangingPunct="0">
              <a:spcBef>
                <a:spcPct val="0"/>
              </a:spcBef>
              <a:spcAft>
                <a:spcPct val="0"/>
              </a:spcAft>
              <a:defRPr sz="2400">
                <a:solidFill>
                  <a:schemeClr val="tx1"/>
                </a:solidFill>
                <a:latin typeface="Times New Roman" panose="02020603050405020304" pitchFamily="18" charset="0"/>
              </a:defRPr>
            </a:lvl7pPr>
            <a:lvl8pPr marL="3477297" indent="-231819" defTabSz="944989" eaLnBrk="0" fontAlgn="base" hangingPunct="0">
              <a:spcBef>
                <a:spcPct val="0"/>
              </a:spcBef>
              <a:spcAft>
                <a:spcPct val="0"/>
              </a:spcAft>
              <a:defRPr sz="2400">
                <a:solidFill>
                  <a:schemeClr val="tx1"/>
                </a:solidFill>
                <a:latin typeface="Times New Roman" panose="02020603050405020304" pitchFamily="18" charset="0"/>
              </a:defRPr>
            </a:lvl8pPr>
            <a:lvl9pPr marL="3940937" indent="-231819" defTabSz="94498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DEAA12F-DAF2-428C-B93B-49F08270F12B}" type="slidenum">
              <a:rPr lang="en-US" altLang="en-US" sz="1200"/>
              <a:pPr eaLnBrk="1" hangingPunct="1"/>
              <a:t>8</a:t>
            </a:fld>
            <a:endParaRPr lang="en-US" altLang="en-US" sz="1200"/>
          </a:p>
        </p:txBody>
      </p:sp>
      <p:sp>
        <p:nvSpPr>
          <p:cNvPr id="202755" name="Rectangle 2"/>
          <p:cNvSpPr>
            <a:spLocks noGrp="1" noRot="1" noChangeAspect="1" noChangeArrowheads="1" noTextEdit="1"/>
          </p:cNvSpPr>
          <p:nvPr>
            <p:ph type="sldImg"/>
          </p:nvPr>
        </p:nvSpPr>
        <p:spPr>
          <a:xfrm>
            <a:off x="2547938" y="877888"/>
            <a:ext cx="4213225" cy="2370137"/>
          </a:xfrm>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Left-turns are the principal reason that crash rates go up with new driveways. That is also why so many techniques focus on reducing left-turns.</a:t>
            </a:r>
          </a:p>
        </p:txBody>
      </p:sp>
    </p:spTree>
    <p:extLst>
      <p:ext uri="{BB962C8B-B14F-4D97-AF65-F5344CB8AC3E}">
        <p14:creationId xmlns:p14="http://schemas.microsoft.com/office/powerpoint/2010/main" val="438273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142702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Just because it’s a rural road and low-volume</a:t>
            </a:r>
            <a:r>
              <a:rPr lang="en-US" baseline="0" dirty="0"/>
              <a:t> doesn’t mean that a driveway is safe.</a:t>
            </a:r>
          </a:p>
          <a:p>
            <a:r>
              <a:rPr lang="en-US" baseline="0" dirty="0"/>
              <a:t>Map source:</a:t>
            </a:r>
            <a:endParaRPr lang="en-US" dirty="0"/>
          </a:p>
          <a:p>
            <a:r>
              <a:rPr lang="en-US" dirty="0"/>
              <a:t>http://www-nrd.nhtsa.dot.gov/departments/nrd-30/ncsa/STSI/55_WI/2012/55_WI_2012.htm#TOP</a:t>
            </a: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9</a:t>
            </a:fld>
            <a:endParaRPr lang="en-US"/>
          </a:p>
        </p:txBody>
      </p:sp>
    </p:spTree>
    <p:extLst>
      <p:ext uri="{BB962C8B-B14F-4D97-AF65-F5344CB8AC3E}">
        <p14:creationId xmlns:p14="http://schemas.microsoft.com/office/powerpoint/2010/main" val="340302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5273007" y="6669509"/>
            <a:ext cx="4033943" cy="35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9" tIns="46625" rIns="93249" bIns="46625" anchor="b"/>
          <a:lstStyle>
            <a:lvl1pPr defTabSz="930275">
              <a:spcBef>
                <a:spcPct val="30000"/>
              </a:spcBef>
              <a:defRPr sz="1200">
                <a:solidFill>
                  <a:schemeClr val="tx1"/>
                </a:solidFill>
                <a:latin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C17D245-3FDA-4D19-9FB9-CCBD4BAF7ECB}" type="slidenum">
              <a:rPr lang="en-US" altLang="en-US"/>
              <a:pPr algn="r" eaLnBrk="1" hangingPunct="1">
                <a:spcBef>
                  <a:spcPct val="0"/>
                </a:spcBef>
              </a:pPr>
              <a:t>10</a:t>
            </a:fld>
            <a:endParaRPr lang="en-US" altLang="en-US"/>
          </a:p>
        </p:txBody>
      </p:sp>
      <p:sp>
        <p:nvSpPr>
          <p:cNvPr id="23555" name="Rectangle 2"/>
          <p:cNvSpPr>
            <a:spLocks noGrp="1" noRot="1" noChangeAspect="1" noChangeArrowheads="1" noTextEdit="1"/>
          </p:cNvSpPr>
          <p:nvPr>
            <p:ph type="sldImg"/>
          </p:nvPr>
        </p:nvSpPr>
        <p:spPr>
          <a:xfrm>
            <a:off x="2547938" y="877888"/>
            <a:ext cx="4213225" cy="2370137"/>
          </a:xfrm>
          <a:ln/>
        </p:spPr>
      </p:sp>
      <p:sp>
        <p:nvSpPr>
          <p:cNvPr id="23556" name="Rectangle 3"/>
          <p:cNvSpPr>
            <a:spLocks noGrp="1" noChangeArrowheads="1"/>
          </p:cNvSpPr>
          <p:nvPr>
            <p:ph type="body" idx="1"/>
          </p:nvPr>
        </p:nvSpPr>
        <p:spPr>
          <a:xfrm>
            <a:off x="1241217" y="3335975"/>
            <a:ext cx="6826674" cy="31616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is a very important and very serious slide. Access management can greatly reduce crashes, injuries and deaths. This alone is ample reason to develop and implement an access management program. There are very few initiatives local governments can take that have the potential to improve safety and reduce crashes, injuries and deaths like access management does. Since most auto crashes involve local residents, it is family, friends, fellow employees or commissioners who benefit the most, not strangers.</a:t>
            </a:r>
          </a:p>
        </p:txBody>
      </p:sp>
    </p:spTree>
    <p:extLst>
      <p:ext uri="{BB962C8B-B14F-4D97-AF65-F5344CB8AC3E}">
        <p14:creationId xmlns:p14="http://schemas.microsoft.com/office/powerpoint/2010/main" val="2753570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989" eaLnBrk="0" hangingPunct="0">
              <a:defRPr sz="2400">
                <a:solidFill>
                  <a:schemeClr val="tx1"/>
                </a:solidFill>
                <a:latin typeface="Times New Roman" panose="02020603050405020304" pitchFamily="18" charset="0"/>
              </a:defRPr>
            </a:lvl1pPr>
            <a:lvl2pPr marL="753416" indent="-289775" defTabSz="944989" eaLnBrk="0" hangingPunct="0">
              <a:defRPr sz="2400">
                <a:solidFill>
                  <a:schemeClr val="tx1"/>
                </a:solidFill>
                <a:latin typeface="Times New Roman" panose="02020603050405020304" pitchFamily="18" charset="0"/>
              </a:defRPr>
            </a:lvl2pPr>
            <a:lvl3pPr marL="1159099" indent="-231819" defTabSz="944989" eaLnBrk="0" hangingPunct="0">
              <a:defRPr sz="2400">
                <a:solidFill>
                  <a:schemeClr val="tx1"/>
                </a:solidFill>
                <a:latin typeface="Times New Roman" panose="02020603050405020304" pitchFamily="18" charset="0"/>
              </a:defRPr>
            </a:lvl3pPr>
            <a:lvl4pPr marL="1622740" indent="-231819" defTabSz="944989" eaLnBrk="0" hangingPunct="0">
              <a:defRPr sz="2400">
                <a:solidFill>
                  <a:schemeClr val="tx1"/>
                </a:solidFill>
                <a:latin typeface="Times New Roman" panose="02020603050405020304" pitchFamily="18" charset="0"/>
              </a:defRPr>
            </a:lvl4pPr>
            <a:lvl5pPr marL="2086379" indent="-231819" defTabSz="944989" eaLnBrk="0" hangingPunct="0">
              <a:defRPr sz="2400">
                <a:solidFill>
                  <a:schemeClr val="tx1"/>
                </a:solidFill>
                <a:latin typeface="Times New Roman" panose="02020603050405020304" pitchFamily="18" charset="0"/>
              </a:defRPr>
            </a:lvl5pPr>
            <a:lvl6pPr marL="2550018" indent="-231819" defTabSz="944989" eaLnBrk="0" fontAlgn="base" hangingPunct="0">
              <a:spcBef>
                <a:spcPct val="0"/>
              </a:spcBef>
              <a:spcAft>
                <a:spcPct val="0"/>
              </a:spcAft>
              <a:defRPr sz="2400">
                <a:solidFill>
                  <a:schemeClr val="tx1"/>
                </a:solidFill>
                <a:latin typeface="Times New Roman" panose="02020603050405020304" pitchFamily="18" charset="0"/>
              </a:defRPr>
            </a:lvl6pPr>
            <a:lvl7pPr marL="3013657" indent="-231819" defTabSz="944989" eaLnBrk="0" fontAlgn="base" hangingPunct="0">
              <a:spcBef>
                <a:spcPct val="0"/>
              </a:spcBef>
              <a:spcAft>
                <a:spcPct val="0"/>
              </a:spcAft>
              <a:defRPr sz="2400">
                <a:solidFill>
                  <a:schemeClr val="tx1"/>
                </a:solidFill>
                <a:latin typeface="Times New Roman" panose="02020603050405020304" pitchFamily="18" charset="0"/>
              </a:defRPr>
            </a:lvl7pPr>
            <a:lvl8pPr marL="3477297" indent="-231819" defTabSz="944989" eaLnBrk="0" fontAlgn="base" hangingPunct="0">
              <a:spcBef>
                <a:spcPct val="0"/>
              </a:spcBef>
              <a:spcAft>
                <a:spcPct val="0"/>
              </a:spcAft>
              <a:defRPr sz="2400">
                <a:solidFill>
                  <a:schemeClr val="tx1"/>
                </a:solidFill>
                <a:latin typeface="Times New Roman" panose="02020603050405020304" pitchFamily="18" charset="0"/>
              </a:defRPr>
            </a:lvl8pPr>
            <a:lvl9pPr marL="3940937" indent="-231819" defTabSz="94498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F980FF8-8CE7-4932-93D6-D3317467F493}" type="slidenum">
              <a:rPr lang="en-US" altLang="en-US" sz="1200"/>
              <a:pPr eaLnBrk="1" hangingPunct="1"/>
              <a:t>11</a:t>
            </a:fld>
            <a:endParaRPr lang="en-US" altLang="en-US" sz="1200"/>
          </a:p>
        </p:txBody>
      </p:sp>
      <p:sp>
        <p:nvSpPr>
          <p:cNvPr id="205827" name="Rectangle 2"/>
          <p:cNvSpPr>
            <a:spLocks noGrp="1" noRot="1" noChangeAspect="1" noChangeArrowheads="1" noTextEdit="1"/>
          </p:cNvSpPr>
          <p:nvPr>
            <p:ph type="sldImg"/>
          </p:nvPr>
        </p:nvSpPr>
        <p:spPr>
          <a:xfrm>
            <a:off x="2547938" y="877888"/>
            <a:ext cx="4213225" cy="2370137"/>
          </a:xfrm>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is a very important and very serious slide. Access management can greatly reduce crashes, injuries and deaths. This alone is ample reason to develop and implement an access management program. There are very few initiatives local governments can take that have the potential to improve safety and reduce crashes, injuries and deaths like access management does. Since most auto crashes involve local residents, it is family, friends, fellow employees or commissioners who benefit the most, not strangers.</a:t>
            </a:r>
          </a:p>
        </p:txBody>
      </p:sp>
    </p:spTree>
    <p:extLst>
      <p:ext uri="{BB962C8B-B14F-4D97-AF65-F5344CB8AC3E}">
        <p14:creationId xmlns:p14="http://schemas.microsoft.com/office/powerpoint/2010/main" val="299442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258">
              <a:defRPr/>
            </a:pPr>
            <a:r>
              <a:rPr lang="en-US" dirty="0"/>
              <a:t>Here</a:t>
            </a:r>
            <a:r>
              <a:rPr lang="en-US" baseline="0" dirty="0"/>
              <a:t> we contrast similar corridors: the first (East Washington) with good AM, and the second (</a:t>
            </a:r>
            <a:r>
              <a:rPr lang="en-US" baseline="0" dirty="0" err="1"/>
              <a:t>Bluemound</a:t>
            </a:r>
            <a:r>
              <a:rPr lang="en-US" baseline="0" dirty="0"/>
              <a:t> Rd. prior to recent improvements) with nearly double the number of access points. East Washington had 55% fewer crashes than </a:t>
            </a:r>
            <a:r>
              <a:rPr lang="en-US" baseline="0" dirty="0" err="1"/>
              <a:t>Bluemound</a:t>
            </a:r>
            <a:r>
              <a:rPr lang="en-US" baseline="0" dirty="0"/>
              <a:t>.</a:t>
            </a:r>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t>12</a:t>
            </a:fld>
            <a:endParaRPr lang="en-US"/>
          </a:p>
        </p:txBody>
      </p:sp>
    </p:spTree>
    <p:extLst>
      <p:ext uri="{BB962C8B-B14F-4D97-AF65-F5344CB8AC3E}">
        <p14:creationId xmlns:p14="http://schemas.microsoft.com/office/powerpoint/2010/main" val="3152221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989" eaLnBrk="0" hangingPunct="0">
              <a:defRPr sz="2400">
                <a:solidFill>
                  <a:schemeClr val="tx1"/>
                </a:solidFill>
                <a:latin typeface="Times New Roman" panose="02020603050405020304" pitchFamily="18" charset="0"/>
              </a:defRPr>
            </a:lvl1pPr>
            <a:lvl2pPr marL="753416" indent="-289775" defTabSz="944989" eaLnBrk="0" hangingPunct="0">
              <a:defRPr sz="2400">
                <a:solidFill>
                  <a:schemeClr val="tx1"/>
                </a:solidFill>
                <a:latin typeface="Times New Roman" panose="02020603050405020304" pitchFamily="18" charset="0"/>
              </a:defRPr>
            </a:lvl2pPr>
            <a:lvl3pPr marL="1159099" indent="-231819" defTabSz="944989" eaLnBrk="0" hangingPunct="0">
              <a:defRPr sz="2400">
                <a:solidFill>
                  <a:schemeClr val="tx1"/>
                </a:solidFill>
                <a:latin typeface="Times New Roman" panose="02020603050405020304" pitchFamily="18" charset="0"/>
              </a:defRPr>
            </a:lvl3pPr>
            <a:lvl4pPr marL="1622740" indent="-231819" defTabSz="944989" eaLnBrk="0" hangingPunct="0">
              <a:defRPr sz="2400">
                <a:solidFill>
                  <a:schemeClr val="tx1"/>
                </a:solidFill>
                <a:latin typeface="Times New Roman" panose="02020603050405020304" pitchFamily="18" charset="0"/>
              </a:defRPr>
            </a:lvl4pPr>
            <a:lvl5pPr marL="2086379" indent="-231819" defTabSz="944989" eaLnBrk="0" hangingPunct="0">
              <a:defRPr sz="2400">
                <a:solidFill>
                  <a:schemeClr val="tx1"/>
                </a:solidFill>
                <a:latin typeface="Times New Roman" panose="02020603050405020304" pitchFamily="18" charset="0"/>
              </a:defRPr>
            </a:lvl5pPr>
            <a:lvl6pPr marL="2550018" indent="-231819" defTabSz="944989" eaLnBrk="0" fontAlgn="base" hangingPunct="0">
              <a:spcBef>
                <a:spcPct val="0"/>
              </a:spcBef>
              <a:spcAft>
                <a:spcPct val="0"/>
              </a:spcAft>
              <a:defRPr sz="2400">
                <a:solidFill>
                  <a:schemeClr val="tx1"/>
                </a:solidFill>
                <a:latin typeface="Times New Roman" panose="02020603050405020304" pitchFamily="18" charset="0"/>
              </a:defRPr>
            </a:lvl6pPr>
            <a:lvl7pPr marL="3013657" indent="-231819" defTabSz="944989" eaLnBrk="0" fontAlgn="base" hangingPunct="0">
              <a:spcBef>
                <a:spcPct val="0"/>
              </a:spcBef>
              <a:spcAft>
                <a:spcPct val="0"/>
              </a:spcAft>
              <a:defRPr sz="2400">
                <a:solidFill>
                  <a:schemeClr val="tx1"/>
                </a:solidFill>
                <a:latin typeface="Times New Roman" panose="02020603050405020304" pitchFamily="18" charset="0"/>
              </a:defRPr>
            </a:lvl7pPr>
            <a:lvl8pPr marL="3477297" indent="-231819" defTabSz="944989" eaLnBrk="0" fontAlgn="base" hangingPunct="0">
              <a:spcBef>
                <a:spcPct val="0"/>
              </a:spcBef>
              <a:spcAft>
                <a:spcPct val="0"/>
              </a:spcAft>
              <a:defRPr sz="2400">
                <a:solidFill>
                  <a:schemeClr val="tx1"/>
                </a:solidFill>
                <a:latin typeface="Times New Roman" panose="02020603050405020304" pitchFamily="18" charset="0"/>
              </a:defRPr>
            </a:lvl8pPr>
            <a:lvl9pPr marL="3940937" indent="-231819" defTabSz="944989"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795F2EC-348D-415D-B86A-B973D3E44A54}" type="slidenum">
              <a:rPr lang="en-US" altLang="en-US" sz="1200"/>
              <a:pPr eaLnBrk="1" hangingPunct="1"/>
              <a:t>13</a:t>
            </a:fld>
            <a:endParaRPr lang="en-US" altLang="en-US" sz="1200"/>
          </a:p>
        </p:txBody>
      </p:sp>
      <p:sp>
        <p:nvSpPr>
          <p:cNvPr id="206851" name="Rectangle 2"/>
          <p:cNvSpPr>
            <a:spLocks noGrp="1" noRot="1" noChangeAspect="1" noChangeArrowheads="1" noTextEdit="1"/>
          </p:cNvSpPr>
          <p:nvPr>
            <p:ph type="sldImg"/>
          </p:nvPr>
        </p:nvSpPr>
        <p:spPr>
          <a:xfrm>
            <a:off x="2547938" y="877888"/>
            <a:ext cx="4213225" cy="2370137"/>
          </a:xfrm>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These are common benefits to retail businesses of access management improvements.</a:t>
            </a:r>
          </a:p>
        </p:txBody>
      </p:sp>
    </p:spTree>
    <p:extLst>
      <p:ext uri="{BB962C8B-B14F-4D97-AF65-F5344CB8AC3E}">
        <p14:creationId xmlns:p14="http://schemas.microsoft.com/office/powerpoint/2010/main" val="2963427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1"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Title 8"/>
          <p:cNvSpPr>
            <a:spLocks noGrp="1"/>
          </p:cNvSpPr>
          <p:nvPr>
            <p:ph type="ctrTitle"/>
          </p:nvPr>
        </p:nvSpPr>
        <p:spPr>
          <a:xfrm>
            <a:off x="914400" y="1752606"/>
            <a:ext cx="103632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a:t>Click to edit Master title style</a:t>
            </a:r>
            <a:endParaRPr lang="en-US" dirty="0"/>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Footer Placeholder 1"/>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bg1"/>
                </a:solidFill>
              </a:defRPr>
            </a:lvl1pPr>
          </a:lstStyle>
          <a:p>
            <a:r>
              <a:rPr lang="en-US" dirty="0"/>
              <a:t>Module 1</a:t>
            </a:r>
          </a:p>
        </p:txBody>
      </p:sp>
      <p:sp>
        <p:nvSpPr>
          <p:cNvPr id="8" name="Slide Number Placeholder 26"/>
          <p:cNvSpPr>
            <a:spLocks noGrp="1"/>
          </p:cNvSpPr>
          <p:nvPr>
            <p:ph type="sldNum" sz="quarter" idx="4"/>
          </p:nvPr>
        </p:nvSpPr>
        <p:spPr>
          <a:xfrm>
            <a:off x="11690472" y="6415297"/>
            <a:ext cx="436037" cy="380995"/>
          </a:xfrm>
          <a:prstGeom prst="rect">
            <a:avLst/>
          </a:prstGeom>
        </p:spPr>
        <p:txBody>
          <a:bodyPr/>
          <a:lstStyle>
            <a:lvl1pPr>
              <a:defRPr sz="1600" b="1" i="0" kern="900" baseline="0">
                <a:solidFill>
                  <a:schemeClr val="bg1"/>
                </a:solidFill>
              </a:defRPr>
            </a:lvl1pPr>
            <a:extLst/>
          </a:lstStyle>
          <a:p>
            <a:pPr algn="r"/>
            <a:fld id="{C285075F-4D0D-0F40-B6CF-EC6AC229A79E}" type="slidenum">
              <a:rPr lang="en-US" smtClean="0">
                <a:solidFill>
                  <a:prstClr val="white"/>
                </a:solidFill>
              </a:rPr>
              <a:pPr algn="r"/>
              <a:t>‹#›</a:t>
            </a:fld>
            <a:endParaRPr lang="en-US" dirty="0">
              <a:solidFill>
                <a:prstClr val="white"/>
              </a:solidFill>
            </a:endParaRPr>
          </a:p>
        </p:txBody>
      </p:sp>
    </p:spTree>
    <p:extLst>
      <p:ext uri="{BB962C8B-B14F-4D97-AF65-F5344CB8AC3E}">
        <p14:creationId xmlns:p14="http://schemas.microsoft.com/office/powerpoint/2010/main" val="174675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rtlCol="0"/>
          <a:lstStyle/>
          <a:p>
            <a:r>
              <a:rPr lang="en-US"/>
              <a:t>Click to edit Master title style</a:t>
            </a:r>
          </a:p>
        </p:txBody>
      </p:sp>
      <p:sp>
        <p:nvSpPr>
          <p:cNvPr id="10" name="Footer Placeholder 1"/>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bg1"/>
                </a:solidFill>
              </a:defRPr>
            </a:lvl1pPr>
          </a:lstStyle>
          <a:p>
            <a:r>
              <a:rPr lang="en-US" dirty="0"/>
              <a:t>Module 1</a:t>
            </a:r>
          </a:p>
        </p:txBody>
      </p:sp>
      <p:sp>
        <p:nvSpPr>
          <p:cNvPr id="6" name="Slide Number Placeholder 26"/>
          <p:cNvSpPr>
            <a:spLocks noGrp="1"/>
          </p:cNvSpPr>
          <p:nvPr>
            <p:ph type="sldNum" sz="quarter" idx="4"/>
          </p:nvPr>
        </p:nvSpPr>
        <p:spPr>
          <a:xfrm>
            <a:off x="11690472" y="6415297"/>
            <a:ext cx="436037" cy="380995"/>
          </a:xfrm>
          <a:prstGeom prst="rect">
            <a:avLst/>
          </a:prstGeom>
        </p:spPr>
        <p:txBody>
          <a:bodyPr/>
          <a:lstStyle>
            <a:lvl1pPr>
              <a:defRPr sz="1600" b="1" i="0" kern="900" baseline="0">
                <a:solidFill>
                  <a:schemeClr val="bg1"/>
                </a:solidFill>
              </a:defRPr>
            </a:lvl1pPr>
            <a:extLst/>
          </a:lstStyle>
          <a:p>
            <a:pPr algn="r"/>
            <a:fld id="{C285075F-4D0D-0F40-B6CF-EC6AC229A79E}" type="slidenum">
              <a:rPr lang="en-US" smtClean="0">
                <a:solidFill>
                  <a:prstClr val="white"/>
                </a:solidFill>
              </a:rPr>
              <a:pPr algn="r"/>
              <a:t>‹#›</a:t>
            </a:fld>
            <a:endParaRPr lang="en-US" dirty="0">
              <a:solidFill>
                <a:prstClr val="white"/>
              </a:solidFill>
            </a:endParaRPr>
          </a:p>
        </p:txBody>
      </p:sp>
    </p:spTree>
    <p:extLst>
      <p:ext uri="{BB962C8B-B14F-4D97-AF65-F5344CB8AC3E}">
        <p14:creationId xmlns:p14="http://schemas.microsoft.com/office/powerpoint/2010/main" val="143370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609600" y="1444299"/>
            <a:ext cx="5386917"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70" y="1444299"/>
            <a:ext cx="5389033"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1"/>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bg1"/>
                </a:solidFill>
              </a:defRPr>
            </a:lvl1pPr>
          </a:lstStyle>
          <a:p>
            <a:r>
              <a:rPr lang="en-US" dirty="0"/>
              <a:t>Module 1</a:t>
            </a:r>
          </a:p>
        </p:txBody>
      </p:sp>
      <p:sp>
        <p:nvSpPr>
          <p:cNvPr id="9" name="Slide Number Placeholder 26"/>
          <p:cNvSpPr>
            <a:spLocks noGrp="1"/>
          </p:cNvSpPr>
          <p:nvPr>
            <p:ph type="sldNum" sz="quarter" idx="10"/>
          </p:nvPr>
        </p:nvSpPr>
        <p:spPr>
          <a:xfrm>
            <a:off x="11690472" y="6415297"/>
            <a:ext cx="436037" cy="380995"/>
          </a:xfrm>
          <a:prstGeom prst="rect">
            <a:avLst/>
          </a:prstGeom>
        </p:spPr>
        <p:txBody>
          <a:bodyPr/>
          <a:lstStyle>
            <a:lvl1pPr>
              <a:defRPr sz="1600" b="1" i="0" kern="900" baseline="0">
                <a:solidFill>
                  <a:schemeClr val="bg1"/>
                </a:solidFill>
              </a:defRPr>
            </a:lvl1pPr>
            <a:extLst/>
          </a:lstStyle>
          <a:p>
            <a:pPr algn="r"/>
            <a:fld id="{C285075F-4D0D-0F40-B6CF-EC6AC229A79E}" type="slidenum">
              <a:rPr lang="en-US" smtClean="0">
                <a:solidFill>
                  <a:prstClr val="white"/>
                </a:solidFill>
              </a:rPr>
              <a:pPr algn="r"/>
              <a:t>‹#›</a:t>
            </a:fld>
            <a:endParaRPr lang="en-US" dirty="0">
              <a:solidFill>
                <a:prstClr val="white"/>
              </a:solidFill>
            </a:endParaRPr>
          </a:p>
        </p:txBody>
      </p:sp>
    </p:spTree>
    <p:extLst>
      <p:ext uri="{BB962C8B-B14F-4D97-AF65-F5344CB8AC3E}">
        <p14:creationId xmlns:p14="http://schemas.microsoft.com/office/powerpoint/2010/main" val="255144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1"/>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bg1"/>
                </a:solidFill>
              </a:defRPr>
            </a:lvl1pPr>
          </a:lstStyle>
          <a:p>
            <a:r>
              <a:rPr lang="en-US" dirty="0"/>
              <a:t>Module 1</a:t>
            </a:r>
          </a:p>
        </p:txBody>
      </p:sp>
      <p:sp>
        <p:nvSpPr>
          <p:cNvPr id="5" name="Slide Number Placeholder 26"/>
          <p:cNvSpPr>
            <a:spLocks noGrp="1"/>
          </p:cNvSpPr>
          <p:nvPr>
            <p:ph type="sldNum" sz="quarter" idx="4"/>
          </p:nvPr>
        </p:nvSpPr>
        <p:spPr>
          <a:xfrm>
            <a:off x="11690472" y="6415297"/>
            <a:ext cx="436037" cy="380995"/>
          </a:xfrm>
          <a:prstGeom prst="rect">
            <a:avLst/>
          </a:prstGeom>
        </p:spPr>
        <p:txBody>
          <a:bodyPr/>
          <a:lstStyle>
            <a:lvl1pPr>
              <a:defRPr sz="1600" b="1" i="0" kern="900" baseline="0">
                <a:solidFill>
                  <a:schemeClr val="bg1"/>
                </a:solidFill>
              </a:defRPr>
            </a:lvl1pPr>
            <a:extLst/>
          </a:lstStyle>
          <a:p>
            <a:pPr algn="r"/>
            <a:fld id="{C285075F-4D0D-0F40-B6CF-EC6AC229A79E}" type="slidenum">
              <a:rPr lang="en-US" smtClean="0">
                <a:solidFill>
                  <a:prstClr val="white"/>
                </a:solidFill>
              </a:rPr>
              <a:pPr algn="r"/>
              <a:t>‹#›</a:t>
            </a:fld>
            <a:endParaRPr lang="en-US" dirty="0">
              <a:solidFill>
                <a:prstClr val="white"/>
              </a:solidFill>
            </a:endParaRPr>
          </a:p>
        </p:txBody>
      </p:sp>
    </p:spTree>
    <p:extLst>
      <p:ext uri="{BB962C8B-B14F-4D97-AF65-F5344CB8AC3E}">
        <p14:creationId xmlns:p14="http://schemas.microsoft.com/office/powerpoint/2010/main" val="14733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892800" y="5355102"/>
            <a:ext cx="5299456"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6"/>
          <p:cNvSpPr>
            <a:spLocks noGrp="1"/>
          </p:cNvSpPr>
          <p:nvPr>
            <p:ph type="sldNum" sz="quarter" idx="4"/>
          </p:nvPr>
        </p:nvSpPr>
        <p:spPr>
          <a:xfrm>
            <a:off x="11582400" y="6477005"/>
            <a:ext cx="436037" cy="380995"/>
          </a:xfrm>
          <a:prstGeom prst="rect">
            <a:avLst/>
          </a:prstGeom>
        </p:spPr>
        <p:txBody>
          <a:bodyPr/>
          <a:lstStyle>
            <a:lvl1pPr>
              <a:defRPr sz="1600" b="1" i="0" kern="900" baseline="0">
                <a:solidFill>
                  <a:schemeClr val="bg1"/>
                </a:solidFill>
              </a:defRPr>
            </a:lvl1pPr>
            <a:extLst/>
          </a:lstStyle>
          <a:p>
            <a:pPr algn="r"/>
            <a:fld id="{C285075F-4D0D-0F40-B6CF-EC6AC229A79E}" type="slidenum">
              <a:rPr lang="en-US" smtClean="0">
                <a:solidFill>
                  <a:prstClr val="white"/>
                </a:solidFill>
              </a:rPr>
              <a:pPr algn="r"/>
              <a:t>‹#›</a:t>
            </a:fld>
            <a:endParaRPr lang="en-US" dirty="0">
              <a:solidFill>
                <a:prstClr val="white"/>
              </a:solidFill>
            </a:endParaRPr>
          </a:p>
        </p:txBody>
      </p:sp>
    </p:spTree>
    <p:extLst>
      <p:ext uri="{BB962C8B-B14F-4D97-AF65-F5344CB8AC3E}">
        <p14:creationId xmlns:p14="http://schemas.microsoft.com/office/powerpoint/2010/main" val="258580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6"/>
          <p:cNvSpPr>
            <a:spLocks noGrp="1"/>
          </p:cNvSpPr>
          <p:nvPr>
            <p:ph type="sldNum" sz="quarter" idx="4"/>
          </p:nvPr>
        </p:nvSpPr>
        <p:spPr>
          <a:xfrm>
            <a:off x="11582400" y="6477005"/>
            <a:ext cx="436037" cy="380995"/>
          </a:xfrm>
          <a:prstGeom prst="rect">
            <a:avLst/>
          </a:prstGeom>
        </p:spPr>
        <p:txBody>
          <a:bodyPr/>
          <a:lstStyle>
            <a:lvl1pPr>
              <a:defRPr sz="1600" b="1" i="0" kern="900" baseline="0">
                <a:solidFill>
                  <a:schemeClr val="bg1"/>
                </a:solidFill>
              </a:defRPr>
            </a:lvl1pPr>
            <a:extLst/>
          </a:lstStyle>
          <a:p>
            <a:pPr algn="r"/>
            <a:fld id="{C285075F-4D0D-0F40-B6CF-EC6AC229A79E}" type="slidenum">
              <a:rPr lang="en-US" smtClean="0">
                <a:solidFill>
                  <a:prstClr val="white"/>
                </a:solidFill>
              </a:rPr>
              <a:pPr algn="r"/>
              <a:t>‹#›</a:t>
            </a:fld>
            <a:endParaRPr lang="en-US" dirty="0">
              <a:solidFill>
                <a:prstClr val="white"/>
              </a:solidFill>
            </a:endParaRPr>
          </a:p>
        </p:txBody>
      </p:sp>
    </p:spTree>
    <p:extLst>
      <p:ext uri="{BB962C8B-B14F-4D97-AF65-F5344CB8AC3E}">
        <p14:creationId xmlns:p14="http://schemas.microsoft.com/office/powerpoint/2010/main" val="346804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5"/>
            <a:ext cx="2369960" cy="55927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6"/>
          <p:cNvSpPr>
            <a:spLocks noGrp="1"/>
          </p:cNvSpPr>
          <p:nvPr>
            <p:ph type="sldNum" sz="quarter" idx="4"/>
          </p:nvPr>
        </p:nvSpPr>
        <p:spPr>
          <a:xfrm>
            <a:off x="11582400" y="6477005"/>
            <a:ext cx="436037" cy="380995"/>
          </a:xfrm>
          <a:prstGeom prst="rect">
            <a:avLst/>
          </a:prstGeom>
        </p:spPr>
        <p:txBody>
          <a:bodyPr/>
          <a:lstStyle>
            <a:lvl1pPr>
              <a:defRPr sz="1600" b="1" i="0" kern="900" baseline="0">
                <a:solidFill>
                  <a:schemeClr val="bg1"/>
                </a:solidFill>
              </a:defRPr>
            </a:lvl1pPr>
            <a:extLst/>
          </a:lstStyle>
          <a:p>
            <a:pPr algn="r"/>
            <a:fld id="{C285075F-4D0D-0F40-B6CF-EC6AC229A79E}" type="slidenum">
              <a:rPr lang="en-US" smtClean="0">
                <a:solidFill>
                  <a:prstClr val="white"/>
                </a:solidFill>
              </a:rPr>
              <a:pPr algn="r"/>
              <a:t>‹#›</a:t>
            </a:fld>
            <a:endParaRPr lang="en-US" dirty="0">
              <a:solidFill>
                <a:prstClr val="white"/>
              </a:solidFill>
            </a:endParaRPr>
          </a:p>
        </p:txBody>
      </p:sp>
    </p:spTree>
    <p:extLst>
      <p:ext uri="{BB962C8B-B14F-4D97-AF65-F5344CB8AC3E}">
        <p14:creationId xmlns:p14="http://schemas.microsoft.com/office/powerpoint/2010/main" val="209169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6"/>
          <p:cNvSpPr>
            <a:spLocks noGrp="1"/>
          </p:cNvSpPr>
          <p:nvPr>
            <p:ph type="sldNum" sz="quarter" idx="4"/>
          </p:nvPr>
        </p:nvSpPr>
        <p:spPr>
          <a:xfrm>
            <a:off x="11582400" y="6477005"/>
            <a:ext cx="436037" cy="380995"/>
          </a:xfrm>
          <a:prstGeom prst="rect">
            <a:avLst/>
          </a:prstGeom>
        </p:spPr>
        <p:txBody>
          <a:bodyPr/>
          <a:lstStyle>
            <a:lvl1pPr>
              <a:defRPr sz="1600" b="1" i="0" kern="900" baseline="0">
                <a:solidFill>
                  <a:schemeClr val="bg1"/>
                </a:solidFill>
              </a:defRPr>
            </a:lvl1pPr>
            <a:extLst/>
          </a:lstStyle>
          <a:p>
            <a:pPr algn="r"/>
            <a:fld id="{C285075F-4D0D-0F40-B6CF-EC6AC229A79E}" type="slidenum">
              <a:rPr lang="en-US" smtClean="0">
                <a:solidFill>
                  <a:prstClr val="white"/>
                </a:solidFill>
              </a:rPr>
              <a:pPr algn="r"/>
              <a:t>‹#›</a:t>
            </a:fld>
            <a:endParaRPr lang="en-US" dirty="0">
              <a:solidFill>
                <a:prstClr val="white"/>
              </a:solidFill>
            </a:endParaRPr>
          </a:p>
        </p:txBody>
      </p:sp>
      <p:sp>
        <p:nvSpPr>
          <p:cNvPr id="6" name="Footer Placeholder 1"/>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bg1"/>
                </a:solidFill>
              </a:defRPr>
            </a:lvl1pPr>
          </a:lstStyle>
          <a:p>
            <a:r>
              <a:rPr lang="en-US" dirty="0"/>
              <a:t>Module 1</a:t>
            </a:r>
          </a:p>
        </p:txBody>
      </p:sp>
    </p:spTree>
    <p:extLst>
      <p:ext uri="{BB962C8B-B14F-4D97-AF65-F5344CB8AC3E}">
        <p14:creationId xmlns:p14="http://schemas.microsoft.com/office/powerpoint/2010/main" val="175108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06365"/>
            <a:ext cx="12192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10" cstate="screen">
              <a:extLst>
                <a:ext uri="{28A0092B-C50C-407E-A947-70E740481C1C}">
                  <a14:useLocalDpi xmlns:a14="http://schemas.microsoft.com/office/drawing/2010/main"/>
                </a:ext>
              </a:extLst>
            </a:blip>
            <a:stretch>
              <a:fillRect/>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609600" y="533400"/>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0" name="Text Placeholder 29"/>
          <p:cNvSpPr>
            <a:spLocks noGrp="1"/>
          </p:cNvSpPr>
          <p:nvPr>
            <p:ph type="body" idx="1"/>
          </p:nvPr>
        </p:nvSpPr>
        <p:spPr bwMode="auto">
          <a:xfrm>
            <a:off x="609600" y="1676400"/>
            <a:ext cx="109728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WisDOTlogo.gif"/>
          <p:cNvPicPr>
            <a:picLocks noChangeAspect="1"/>
          </p:cNvPicPr>
          <p:nvPr userDrawn="1"/>
        </p:nvPicPr>
        <p:blipFill>
          <a:blip r:embed="rId11" cstate="print"/>
          <a:stretch>
            <a:fillRect/>
          </a:stretch>
        </p:blipFill>
        <p:spPr>
          <a:xfrm>
            <a:off x="308002" y="5981178"/>
            <a:ext cx="762000" cy="762000"/>
          </a:xfrm>
          <a:prstGeom prst="ellipse">
            <a:avLst/>
          </a:prstGeom>
          <a:ln w="38100" cap="rnd" cmpd="sng">
            <a:solidFill>
              <a:schemeClr val="bg1"/>
            </a:solidFill>
          </a:ln>
          <a:effectLst>
            <a:outerShdw blurRad="50800" dist="38100" dir="5400000" algn="t" rotWithShape="0">
              <a:srgbClr val="213681">
                <a:alpha val="40000"/>
              </a:srgbClr>
            </a:outerShdw>
          </a:effectLst>
        </p:spPr>
      </p:pic>
      <p:sp>
        <p:nvSpPr>
          <p:cNvPr id="7" name="Slide Number Placeholder 26"/>
          <p:cNvSpPr>
            <a:spLocks noGrp="1"/>
          </p:cNvSpPr>
          <p:nvPr>
            <p:ph type="sldNum" sz="quarter" idx="4"/>
          </p:nvPr>
        </p:nvSpPr>
        <p:spPr>
          <a:xfrm>
            <a:off x="11582400" y="6477005"/>
            <a:ext cx="436037" cy="380995"/>
          </a:xfrm>
          <a:prstGeom prst="rect">
            <a:avLst/>
          </a:prstGeom>
        </p:spPr>
        <p:txBody>
          <a:bodyPr/>
          <a:lstStyle>
            <a:lvl1pPr algn="r">
              <a:defRPr sz="1600" b="1" i="0" kern="900" baseline="0">
                <a:solidFill>
                  <a:schemeClr val="bg1"/>
                </a:solidFill>
              </a:defRPr>
            </a:lvl1pPr>
            <a:extLst/>
          </a:lstStyle>
          <a:p>
            <a:fld id="{C285075F-4D0D-0F40-B6CF-EC6AC229A79E}" type="slidenum">
              <a:rPr lang="en-US" smtClean="0">
                <a:solidFill>
                  <a:prstClr val="white"/>
                </a:solidFill>
              </a:rPr>
              <a:pPr/>
              <a:t>‹#›</a:t>
            </a:fld>
            <a:endParaRPr lang="en-US" dirty="0">
              <a:solidFill>
                <a:prstClr val="white"/>
              </a:solidFill>
            </a:endParaRPr>
          </a:p>
        </p:txBody>
      </p:sp>
      <p:sp>
        <p:nvSpPr>
          <p:cNvPr id="2" name="Footer Placeholder 1"/>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bg1"/>
                </a:solidFill>
              </a:defRPr>
            </a:lvl1pPr>
          </a:lstStyle>
          <a:p>
            <a:r>
              <a:rPr lang="en-US" dirty="0"/>
              <a:t>Module 1</a:t>
            </a:r>
          </a:p>
        </p:txBody>
      </p:sp>
    </p:spTree>
    <p:extLst>
      <p:ext uri="{BB962C8B-B14F-4D97-AF65-F5344CB8AC3E}">
        <p14:creationId xmlns:p14="http://schemas.microsoft.com/office/powerpoint/2010/main" val="20767324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hdr="0" dt="0"/>
  <p:txStyles>
    <p:titleStyle>
      <a:lvl1pPr algn="l" rtl="0" eaLnBrk="1" fontAlgn="base" hangingPunct="1">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1" fontAlgn="base" hangingPunct="1">
        <a:spcBef>
          <a:spcPct val="0"/>
        </a:spcBef>
        <a:spcAft>
          <a:spcPct val="0"/>
        </a:spcAft>
        <a:defRPr sz="4100" b="1">
          <a:solidFill>
            <a:srgbClr val="002F9D"/>
          </a:solidFill>
          <a:latin typeface="Arial" charset="0"/>
        </a:defRPr>
      </a:lvl2pPr>
      <a:lvl3pPr algn="l" rtl="0" eaLnBrk="1" fontAlgn="base" hangingPunct="1">
        <a:spcBef>
          <a:spcPct val="0"/>
        </a:spcBef>
        <a:spcAft>
          <a:spcPct val="0"/>
        </a:spcAft>
        <a:defRPr sz="4100" b="1">
          <a:solidFill>
            <a:srgbClr val="002F9D"/>
          </a:solidFill>
          <a:latin typeface="Arial" charset="0"/>
        </a:defRPr>
      </a:lvl3pPr>
      <a:lvl4pPr algn="l" rtl="0" eaLnBrk="1" fontAlgn="base" hangingPunct="1">
        <a:spcBef>
          <a:spcPct val="0"/>
        </a:spcBef>
        <a:spcAft>
          <a:spcPct val="0"/>
        </a:spcAft>
        <a:defRPr sz="4100" b="1">
          <a:solidFill>
            <a:srgbClr val="002F9D"/>
          </a:solidFill>
          <a:latin typeface="Arial" charset="0"/>
        </a:defRPr>
      </a:lvl4pPr>
      <a:lvl5pPr algn="l" rtl="0" eaLnBrk="1" fontAlgn="base" hangingPunct="1">
        <a:spcBef>
          <a:spcPct val="0"/>
        </a:spcBef>
        <a:spcAft>
          <a:spcPct val="0"/>
        </a:spcAft>
        <a:defRPr sz="4100" b="1">
          <a:solidFill>
            <a:srgbClr val="002F9D"/>
          </a:solidFill>
          <a:latin typeface="Arial" charset="0"/>
        </a:defRPr>
      </a:lvl5pPr>
      <a:lvl6pPr marL="457200" algn="l" rtl="0" eaLnBrk="1" fontAlgn="base" hangingPunct="1">
        <a:spcBef>
          <a:spcPct val="0"/>
        </a:spcBef>
        <a:spcAft>
          <a:spcPct val="0"/>
        </a:spcAft>
        <a:defRPr sz="4100" b="1">
          <a:solidFill>
            <a:srgbClr val="002F9D"/>
          </a:solidFill>
          <a:latin typeface="Arial" charset="0"/>
        </a:defRPr>
      </a:lvl6pPr>
      <a:lvl7pPr marL="914400" algn="l" rtl="0" eaLnBrk="1" fontAlgn="base" hangingPunct="1">
        <a:spcBef>
          <a:spcPct val="0"/>
        </a:spcBef>
        <a:spcAft>
          <a:spcPct val="0"/>
        </a:spcAft>
        <a:defRPr sz="4100" b="1">
          <a:solidFill>
            <a:srgbClr val="002F9D"/>
          </a:solidFill>
          <a:latin typeface="Arial" charset="0"/>
        </a:defRPr>
      </a:lvl7pPr>
      <a:lvl8pPr marL="1371600" algn="l" rtl="0" eaLnBrk="1" fontAlgn="base" hangingPunct="1">
        <a:spcBef>
          <a:spcPct val="0"/>
        </a:spcBef>
        <a:spcAft>
          <a:spcPct val="0"/>
        </a:spcAft>
        <a:defRPr sz="4100" b="1">
          <a:solidFill>
            <a:srgbClr val="002F9D"/>
          </a:solidFill>
          <a:latin typeface="Arial" charset="0"/>
        </a:defRPr>
      </a:lvl8pPr>
      <a:lvl9pPr marL="1828800" algn="l" rtl="0" eaLnBrk="1" fontAlgn="base" hangingPunct="1">
        <a:spcBef>
          <a:spcPct val="0"/>
        </a:spcBef>
        <a:spcAft>
          <a:spcPct val="0"/>
        </a:spcAft>
        <a:defRPr sz="4100" b="1">
          <a:solidFill>
            <a:srgbClr val="002F9D"/>
          </a:solidFill>
          <a:latin typeface="Arial" charset="0"/>
        </a:defRPr>
      </a:lvl9pPr>
      <a:extLst/>
    </p:titleStyle>
    <p:body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image" Target="../media/image29.wmf"/></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isconsindot.gov/Pages/doing-bus/real-estate/access-mgmt/default.aspx"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http://www.accessmanagement.info/" TargetMode="External"/><Relationship Id="rId4" Type="http://schemas.openxmlformats.org/officeDocument/2006/relationships/hyperlink" Target="http://www.trb.org/Main/Blurbs/171852.aspx"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isconsindot.gov/Documents/doing-bus/real-estate/permits/contact-connections.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49" y="1663059"/>
            <a:ext cx="4571622" cy="3431764"/>
          </a:xfrm>
          <a:prstGeom prst="rect">
            <a:avLst/>
          </a:prstGeom>
          <a:blipFill>
            <a:blip r:embed="rId4">
              <a:alphaModFix amt="50000"/>
            </a:blip>
            <a:stretch>
              <a:fillRect/>
            </a:stretch>
          </a:blipFill>
          <a:effectLst/>
        </p:spPr>
      </p:pic>
      <p:sp>
        <p:nvSpPr>
          <p:cNvPr id="5" name="Title 1"/>
          <p:cNvSpPr txBox="1">
            <a:spLocks/>
          </p:cNvSpPr>
          <p:nvPr/>
        </p:nvSpPr>
        <p:spPr>
          <a:xfrm>
            <a:off x="1755579" y="393833"/>
            <a:ext cx="8734097" cy="159480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b="1" i="0" kern="1200">
                <a:solidFill>
                  <a:srgbClr val="002060"/>
                </a:solidFill>
                <a:latin typeface="+mj-lt"/>
                <a:ea typeface="+mj-ea"/>
                <a:cs typeface="+mj-cs"/>
              </a:defRPr>
            </a:lvl1pPr>
          </a:lstStyle>
          <a:p>
            <a:r>
              <a:rPr lang="en-US" sz="4800" dirty="0"/>
              <a:t>Wisconsin Department of Transportation</a:t>
            </a:r>
          </a:p>
        </p:txBody>
      </p:sp>
      <p:sp>
        <p:nvSpPr>
          <p:cNvPr id="2" name="TextBox 1"/>
          <p:cNvSpPr txBox="1"/>
          <p:nvPr/>
        </p:nvSpPr>
        <p:spPr>
          <a:xfrm>
            <a:off x="9595871" y="5906962"/>
            <a:ext cx="1787610" cy="307777"/>
          </a:xfrm>
          <a:prstGeom prst="rect">
            <a:avLst/>
          </a:prstGeom>
          <a:noFill/>
        </p:spPr>
        <p:txBody>
          <a:bodyPr wrap="square" rtlCol="0">
            <a:spAutoFit/>
          </a:bodyPr>
          <a:lstStyle/>
          <a:p>
            <a:pPr algn="r"/>
            <a:r>
              <a:rPr lang="en-US" sz="1400" i="1" dirty="0">
                <a:solidFill>
                  <a:srgbClr val="FF0000"/>
                </a:solidFill>
              </a:rPr>
              <a:t>Final: 1-13-18</a:t>
            </a:r>
          </a:p>
        </p:txBody>
      </p:sp>
      <p:sp>
        <p:nvSpPr>
          <p:cNvPr id="4" name="TextBox 3"/>
          <p:cNvSpPr txBox="1"/>
          <p:nvPr/>
        </p:nvSpPr>
        <p:spPr>
          <a:xfrm>
            <a:off x="5906787" y="2565885"/>
            <a:ext cx="5741233" cy="1938992"/>
          </a:xfrm>
          <a:prstGeom prst="rect">
            <a:avLst/>
          </a:prstGeom>
          <a:noFill/>
        </p:spPr>
        <p:txBody>
          <a:bodyPr wrap="square" rtlCol="0">
            <a:spAutoFit/>
          </a:bodyPr>
          <a:lstStyle/>
          <a:p>
            <a:r>
              <a:rPr lang="en-US" sz="4000" b="1" dirty="0">
                <a:solidFill>
                  <a:srgbClr val="002060"/>
                </a:solidFill>
              </a:rPr>
              <a:t>Access Management Module 1: </a:t>
            </a:r>
            <a:r>
              <a:rPr lang="en-US" sz="4000" i="1" dirty="0"/>
              <a:t>Summary of Principles and Practices</a:t>
            </a:r>
          </a:p>
        </p:txBody>
      </p:sp>
      <p:sp>
        <p:nvSpPr>
          <p:cNvPr id="8" name="Slide Number Placeholder 7"/>
          <p:cNvSpPr>
            <a:spLocks noGrp="1"/>
          </p:cNvSpPr>
          <p:nvPr>
            <p:ph type="sldNum" sz="quarter" idx="4"/>
          </p:nvPr>
        </p:nvSpPr>
        <p:spPr/>
        <p:txBody>
          <a:bodyPr/>
          <a:lstStyle/>
          <a:p>
            <a:pPr algn="r"/>
            <a:fld id="{C285075F-4D0D-0F40-B6CF-EC6AC229A79E}" type="slidenum">
              <a:rPr lang="en-US" smtClean="0">
                <a:solidFill>
                  <a:prstClr val="white"/>
                </a:solidFill>
              </a:rPr>
              <a:pPr algn="r"/>
              <a:t>1</a:t>
            </a:fld>
            <a:endParaRPr lang="en-US" dirty="0">
              <a:solidFill>
                <a:prstClr val="white"/>
              </a:solidFill>
            </a:endParaRPr>
          </a:p>
        </p:txBody>
      </p:sp>
    </p:spTree>
    <p:extLst>
      <p:ext uri="{BB962C8B-B14F-4D97-AF65-F5344CB8AC3E}">
        <p14:creationId xmlns:p14="http://schemas.microsoft.com/office/powerpoint/2010/main" val="549927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93712" y="1431006"/>
            <a:ext cx="6275764" cy="4179681"/>
          </a:xfrm>
        </p:spPr>
        <p:txBody>
          <a:bodyPr>
            <a:noAutofit/>
          </a:bodyPr>
          <a:lstStyle/>
          <a:p>
            <a:pPr eaLnBrk="1" hangingPunct="1">
              <a:spcBef>
                <a:spcPts val="1200"/>
              </a:spcBef>
              <a:defRPr/>
            </a:pPr>
            <a:r>
              <a:rPr lang="en-US" sz="2900" dirty="0"/>
              <a:t>Direct link between the number of driveways and number of crashes</a:t>
            </a:r>
          </a:p>
          <a:p>
            <a:pPr>
              <a:spcBef>
                <a:spcPts val="2400"/>
              </a:spcBef>
              <a:defRPr/>
            </a:pPr>
            <a:r>
              <a:rPr lang="en-US" sz="2900" b="1" dirty="0"/>
              <a:t>Reduces injuries </a:t>
            </a:r>
            <a:r>
              <a:rPr lang="en-US" sz="2900" dirty="0"/>
              <a:t>&amp; damage due to crashes </a:t>
            </a:r>
          </a:p>
          <a:p>
            <a:pPr>
              <a:lnSpc>
                <a:spcPct val="90000"/>
              </a:lnSpc>
              <a:spcBef>
                <a:spcPts val="2400"/>
              </a:spcBef>
              <a:defRPr/>
            </a:pPr>
            <a:r>
              <a:rPr lang="en-US" altLang="en-US" sz="2900" i="1" dirty="0"/>
              <a:t>Well-managed corridors often have 40-50% fewer crashes than poorly managed ones</a:t>
            </a:r>
          </a:p>
          <a:p>
            <a:pPr marL="392113" lvl="1" indent="0">
              <a:spcBef>
                <a:spcPts val="0"/>
              </a:spcBef>
              <a:buNone/>
              <a:defRPr/>
            </a:pPr>
            <a:r>
              <a:rPr lang="en-US" sz="1600" dirty="0">
                <a:solidFill>
                  <a:schemeClr val="tx1">
                    <a:lumMod val="60000"/>
                    <a:lumOff val="40000"/>
                  </a:schemeClr>
                </a:solidFill>
              </a:rPr>
              <a:t>Source:</a:t>
            </a:r>
            <a:r>
              <a:rPr lang="en-US" sz="1600" i="1" dirty="0">
                <a:solidFill>
                  <a:schemeClr val="tx1">
                    <a:lumMod val="60000"/>
                    <a:lumOff val="40000"/>
                  </a:schemeClr>
                </a:solidFill>
              </a:rPr>
              <a:t> Statistical Relationship between Vehicular Crashes and Highway Access, </a:t>
            </a:r>
            <a:r>
              <a:rPr lang="en-US" sz="1600" dirty="0" err="1">
                <a:solidFill>
                  <a:schemeClr val="tx1">
                    <a:lumMod val="60000"/>
                    <a:lumOff val="40000"/>
                  </a:schemeClr>
                </a:solidFill>
              </a:rPr>
              <a:t>Mn</a:t>
            </a:r>
            <a:r>
              <a:rPr lang="en-US" sz="1600" dirty="0">
                <a:solidFill>
                  <a:schemeClr val="tx1">
                    <a:lumMod val="60000"/>
                    <a:lumOff val="40000"/>
                  </a:schemeClr>
                </a:solidFill>
              </a:rPr>
              <a:t>/DOT, Report MN-RC-1998-27, [8/98]</a:t>
            </a:r>
            <a:endParaRPr lang="en-US" sz="1900" i="1" dirty="0"/>
          </a:p>
        </p:txBody>
      </p:sp>
      <p:sp>
        <p:nvSpPr>
          <p:cNvPr id="22530" name="Title 1"/>
          <p:cNvSpPr>
            <a:spLocks noGrp="1"/>
          </p:cNvSpPr>
          <p:nvPr>
            <p:ph type="title"/>
          </p:nvPr>
        </p:nvSpPr>
        <p:spPr>
          <a:xfrm>
            <a:off x="426719" y="515644"/>
            <a:ext cx="10972800" cy="663633"/>
          </a:xfrm>
        </p:spPr>
        <p:txBody>
          <a:bodyPr anchor="t">
            <a:noAutofit/>
          </a:bodyPr>
          <a:lstStyle/>
          <a:p>
            <a:pPr eaLnBrk="1" hangingPunct="1"/>
            <a:r>
              <a:rPr lang="en-US" altLang="en-US" sz="3200" dirty="0"/>
              <a:t>Access Management Benefits: Improved Safety</a:t>
            </a:r>
            <a:endParaRPr lang="en-US" altLang="en-US" sz="3200" dirty="0">
              <a:solidFill>
                <a:srgbClr val="7030A0"/>
              </a:solidFill>
            </a:endParaRPr>
          </a:p>
        </p:txBody>
      </p:sp>
      <p:sp>
        <p:nvSpPr>
          <p:cNvPr id="8" name="TextBox 7"/>
          <p:cNvSpPr txBox="1"/>
          <p:nvPr/>
        </p:nvSpPr>
        <p:spPr>
          <a:xfrm>
            <a:off x="1104514" y="6130706"/>
            <a:ext cx="4397087" cy="646331"/>
          </a:xfrm>
          <a:prstGeom prst="rect">
            <a:avLst/>
          </a:prstGeom>
          <a:noFill/>
        </p:spPr>
        <p:txBody>
          <a:bodyPr wrap="square" rtlCol="0">
            <a:spAutoFit/>
          </a:bodyPr>
          <a:lstStyle/>
          <a:p>
            <a:r>
              <a:rPr lang="en-US" i="1" dirty="0">
                <a:solidFill>
                  <a:schemeClr val="bg1"/>
                </a:solidFill>
              </a:rPr>
              <a:t>Benefits of Access Management:</a:t>
            </a:r>
          </a:p>
          <a:p>
            <a:r>
              <a:rPr lang="en-US" i="1" dirty="0">
                <a:solidFill>
                  <a:schemeClr val="bg1"/>
                </a:solidFill>
              </a:rPr>
              <a:t>Safety</a:t>
            </a:r>
          </a:p>
        </p:txBody>
      </p:sp>
      <p:sp>
        <p:nvSpPr>
          <p:cNvPr id="5" name="Footer Placeholder 4"/>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10</a:t>
            </a:fld>
            <a:endParaRPr lang="en-US" dirty="0">
              <a:solidFill>
                <a:prstClr val="white"/>
              </a:solidFill>
            </a:endParaRPr>
          </a:p>
        </p:txBody>
      </p:sp>
      <p:graphicFrame>
        <p:nvGraphicFramePr>
          <p:cNvPr id="9" name="Object 5">
            <a:extLst>
              <a:ext uri="{FF2B5EF4-FFF2-40B4-BE49-F238E27FC236}">
                <a16:creationId xmlns:a16="http://schemas.microsoft.com/office/drawing/2014/main" id="{4CCE3180-1293-4770-A21E-D7E3DB30668A}"/>
              </a:ext>
            </a:extLst>
          </p:cNvPr>
          <p:cNvGraphicFramePr>
            <a:graphicFrameLocks noChangeAspect="1"/>
          </p:cNvGraphicFramePr>
          <p:nvPr>
            <p:extLst>
              <p:ext uri="{D42A27DB-BD31-4B8C-83A1-F6EECF244321}">
                <p14:modId xmlns:p14="http://schemas.microsoft.com/office/powerpoint/2010/main" val="2548072763"/>
              </p:ext>
            </p:extLst>
          </p:nvPr>
        </p:nvGraphicFramePr>
        <p:xfrm>
          <a:off x="7010403" y="1197033"/>
          <a:ext cx="5146581" cy="354934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7449C28-53A9-4D89-8DBB-17BEEF611D70}"/>
              </a:ext>
            </a:extLst>
          </p:cNvPr>
          <p:cNvSpPr txBox="1"/>
          <p:nvPr/>
        </p:nvSpPr>
        <p:spPr>
          <a:xfrm>
            <a:off x="7010403" y="4741871"/>
            <a:ext cx="5146582" cy="1415772"/>
          </a:xfrm>
          <a:prstGeom prst="rect">
            <a:avLst/>
          </a:prstGeom>
          <a:noFill/>
        </p:spPr>
        <p:txBody>
          <a:bodyPr wrap="square" rtlCol="0">
            <a:spAutoFit/>
          </a:bodyPr>
          <a:lstStyle/>
          <a:p>
            <a:r>
              <a:rPr lang="en-US" dirty="0"/>
              <a:t>A late 1990s study found that an increase from 10 to 20 access points per mile on major arterial roads increases the crash rate by about 30%. </a:t>
            </a:r>
            <a:r>
              <a:rPr lang="en-US" sz="1600" dirty="0">
                <a:solidFill>
                  <a:schemeClr val="tx1">
                    <a:lumMod val="60000"/>
                    <a:lumOff val="40000"/>
                  </a:schemeClr>
                </a:solidFill>
              </a:rPr>
              <a:t>Sources: TRB,</a:t>
            </a:r>
            <a:r>
              <a:rPr lang="en-US" sz="1600" i="1" dirty="0">
                <a:solidFill>
                  <a:schemeClr val="tx1">
                    <a:lumMod val="60000"/>
                    <a:lumOff val="40000"/>
                  </a:schemeClr>
                </a:solidFill>
              </a:rPr>
              <a:t> NCHRP Report 420 </a:t>
            </a:r>
            <a:r>
              <a:rPr lang="en-US" sz="1600" dirty="0">
                <a:solidFill>
                  <a:schemeClr val="tx1">
                    <a:lumMod val="60000"/>
                    <a:lumOff val="40000"/>
                  </a:schemeClr>
                </a:solidFill>
              </a:rPr>
              <a:t>[1999] and </a:t>
            </a:r>
            <a:br>
              <a:rPr lang="en-US" sz="1600" dirty="0">
                <a:solidFill>
                  <a:schemeClr val="tx1">
                    <a:lumMod val="60000"/>
                    <a:lumOff val="40000"/>
                  </a:schemeClr>
                </a:solidFill>
              </a:rPr>
            </a:br>
            <a:r>
              <a:rPr lang="en-US" sz="1600" i="1" dirty="0">
                <a:solidFill>
                  <a:schemeClr val="tx1">
                    <a:lumMod val="60000"/>
                    <a:lumOff val="40000"/>
                  </a:schemeClr>
                </a:solidFill>
              </a:rPr>
              <a:t>Access Management Manual </a:t>
            </a:r>
            <a:r>
              <a:rPr lang="en-US" sz="1600" dirty="0">
                <a:solidFill>
                  <a:schemeClr val="tx1">
                    <a:lumMod val="60000"/>
                    <a:lumOff val="40000"/>
                  </a:schemeClr>
                </a:solidFill>
              </a:rPr>
              <a:t>[2003] </a:t>
            </a:r>
          </a:p>
        </p:txBody>
      </p:sp>
      <p:sp>
        <p:nvSpPr>
          <p:cNvPr id="3" name="Arrow: Bent-Up 2">
            <a:extLst>
              <a:ext uri="{FF2B5EF4-FFF2-40B4-BE49-F238E27FC236}">
                <a16:creationId xmlns:a16="http://schemas.microsoft.com/office/drawing/2014/main" id="{118BE57C-9C3A-4F86-8377-DE663FEFCAB1}"/>
              </a:ext>
            </a:extLst>
          </p:cNvPr>
          <p:cNvSpPr/>
          <p:nvPr/>
        </p:nvSpPr>
        <p:spPr>
          <a:xfrm>
            <a:off x="8396288" y="4387344"/>
            <a:ext cx="199203" cy="227519"/>
          </a:xfrm>
          <a:prstGeom prst="bentUpArrow">
            <a:avLst>
              <a:gd name="adj1" fmla="val 7836"/>
              <a:gd name="adj2" fmla="val 16075"/>
              <a:gd name="adj3" fmla="val 40104"/>
            </a:avLst>
          </a:prstGeom>
          <a:solidFill>
            <a:schemeClr val="bg1"/>
          </a:solidFill>
          <a:ln w="31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D07FEA-4987-418B-AAED-8B8CC9D30473}"/>
              </a:ext>
            </a:extLst>
          </p:cNvPr>
          <p:cNvSpPr txBox="1"/>
          <p:nvPr/>
        </p:nvSpPr>
        <p:spPr>
          <a:xfrm>
            <a:off x="7732933" y="4478092"/>
            <a:ext cx="724878" cy="246221"/>
          </a:xfrm>
          <a:prstGeom prst="rect">
            <a:avLst/>
          </a:prstGeom>
          <a:noFill/>
        </p:spPr>
        <p:txBody>
          <a:bodyPr wrap="none" rtlCol="0">
            <a:spAutoFit/>
          </a:bodyPr>
          <a:lstStyle/>
          <a:p>
            <a:r>
              <a:rPr lang="en-US" sz="1000" dirty="0">
                <a:solidFill>
                  <a:schemeClr val="bg1"/>
                </a:solidFill>
                <a:latin typeface="Arial Rounded MT Bold" panose="020F0704030504030204" pitchFamily="34" charset="0"/>
              </a:rPr>
              <a:t>Baseline</a:t>
            </a:r>
          </a:p>
        </p:txBody>
      </p:sp>
    </p:spTree>
    <p:extLst>
      <p:ext uri="{BB962C8B-B14F-4D97-AF65-F5344CB8AC3E}">
        <p14:creationId xmlns:p14="http://schemas.microsoft.com/office/powerpoint/2010/main" val="2424157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idx="1"/>
          </p:nvPr>
        </p:nvSpPr>
        <p:spPr>
          <a:xfrm>
            <a:off x="609601" y="1554479"/>
            <a:ext cx="6647410" cy="1255035"/>
          </a:xfrm>
        </p:spPr>
        <p:txBody>
          <a:bodyPr>
            <a:normAutofit/>
          </a:bodyPr>
          <a:lstStyle/>
          <a:p>
            <a:pPr marL="233363" lvl="2" indent="0">
              <a:lnSpc>
                <a:spcPct val="90000"/>
              </a:lnSpc>
              <a:buClr>
                <a:schemeClr val="tx1"/>
              </a:buClr>
              <a:buFont typeface="Wingdings" panose="05000000000000000000" pitchFamily="2" charset="2"/>
              <a:buChar char="§"/>
            </a:pPr>
            <a:endParaRPr lang="en-US" altLang="en-US" b="1" dirty="0"/>
          </a:p>
          <a:p>
            <a:pPr marL="63500" lvl="3" indent="1588">
              <a:lnSpc>
                <a:spcPct val="90000"/>
              </a:lnSpc>
              <a:buNone/>
            </a:pPr>
            <a:r>
              <a:rPr lang="en-US" altLang="en-US" sz="2300" b="1" dirty="0"/>
              <a:t>A cost-effective way to extend highway system life by preserving roadway capacity</a:t>
            </a:r>
          </a:p>
        </p:txBody>
      </p:sp>
      <p:sp>
        <p:nvSpPr>
          <p:cNvPr id="7" name="Title 6"/>
          <p:cNvSpPr>
            <a:spLocks noGrp="1"/>
          </p:cNvSpPr>
          <p:nvPr>
            <p:ph type="title"/>
          </p:nvPr>
        </p:nvSpPr>
        <p:spPr>
          <a:xfrm>
            <a:off x="609600" y="513736"/>
            <a:ext cx="10972800" cy="1143000"/>
          </a:xfrm>
        </p:spPr>
        <p:txBody>
          <a:bodyPr>
            <a:noAutofit/>
          </a:bodyPr>
          <a:lstStyle/>
          <a:p>
            <a:pPr eaLnBrk="1" hangingPunct="1">
              <a:defRPr/>
            </a:pPr>
            <a:r>
              <a:rPr lang="en-US" sz="3600" dirty="0"/>
              <a:t>Access Management Benefits: Preserved Capacity and Mobility</a:t>
            </a:r>
            <a:endParaRPr lang="en-US" sz="3600" dirty="0">
              <a:solidFill>
                <a:srgbClr val="7030A0"/>
              </a:solidFill>
            </a:endParaRPr>
          </a:p>
        </p:txBody>
      </p:sp>
      <p:pic>
        <p:nvPicPr>
          <p:cNvPr id="40965" name="Picture 34" descr="IMG_00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33219" y="1845211"/>
            <a:ext cx="4308764" cy="362834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bwMode="auto">
          <a:xfrm>
            <a:off x="580103" y="2809514"/>
            <a:ext cx="6676908" cy="28597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600"/>
              </a:spcAft>
              <a:defRPr/>
            </a:pPr>
            <a:r>
              <a:rPr lang="en-US" dirty="0"/>
              <a:t>Keep ramps free flowing</a:t>
            </a:r>
          </a:p>
          <a:p>
            <a:pPr>
              <a:spcAft>
                <a:spcPts val="600"/>
              </a:spcAft>
              <a:defRPr/>
            </a:pPr>
            <a:r>
              <a:rPr lang="en-US" dirty="0"/>
              <a:t>Fewer plus well-spaced access points reduce conflicts with through traffic flow</a:t>
            </a:r>
          </a:p>
          <a:p>
            <a:pPr>
              <a:defRPr/>
            </a:pPr>
            <a:r>
              <a:rPr lang="en-US" dirty="0"/>
              <a:t>Efficient movement of people and freight by minimizing travel delay and congestion</a:t>
            </a:r>
          </a:p>
          <a:p>
            <a:pPr>
              <a:defRPr/>
            </a:pPr>
            <a:endParaRPr lang="en-US" i="1" dirty="0"/>
          </a:p>
        </p:txBody>
      </p:sp>
      <p:sp>
        <p:nvSpPr>
          <p:cNvPr id="9" name="TextBox 8"/>
          <p:cNvSpPr txBox="1"/>
          <p:nvPr/>
        </p:nvSpPr>
        <p:spPr>
          <a:xfrm>
            <a:off x="1104514" y="6130706"/>
            <a:ext cx="4397087" cy="646331"/>
          </a:xfrm>
          <a:prstGeom prst="rect">
            <a:avLst/>
          </a:prstGeom>
          <a:noFill/>
        </p:spPr>
        <p:txBody>
          <a:bodyPr wrap="square" rtlCol="0">
            <a:spAutoFit/>
          </a:bodyPr>
          <a:lstStyle/>
          <a:p>
            <a:r>
              <a:rPr lang="en-US" i="1" dirty="0">
                <a:solidFill>
                  <a:schemeClr val="bg1"/>
                </a:solidFill>
              </a:rPr>
              <a:t>Benefits of Access Management:</a:t>
            </a:r>
            <a:br>
              <a:rPr lang="en-US" i="1" dirty="0">
                <a:solidFill>
                  <a:schemeClr val="bg1"/>
                </a:solidFill>
              </a:rPr>
            </a:br>
            <a:r>
              <a:rPr lang="en-US" i="1" dirty="0">
                <a:solidFill>
                  <a:schemeClr val="bg1"/>
                </a:solidFill>
              </a:rPr>
              <a:t>Mobility</a:t>
            </a:r>
          </a:p>
        </p:txBody>
      </p:sp>
      <p:sp>
        <p:nvSpPr>
          <p:cNvPr id="4" name="Footer Placeholder 3"/>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11</a:t>
            </a:fld>
            <a:endParaRPr lang="en-US" dirty="0">
              <a:solidFill>
                <a:prstClr val="white"/>
              </a:solidFill>
            </a:endParaRPr>
          </a:p>
        </p:txBody>
      </p:sp>
    </p:spTree>
    <p:extLst>
      <p:ext uri="{BB962C8B-B14F-4D97-AF65-F5344CB8AC3E}">
        <p14:creationId xmlns:p14="http://schemas.microsoft.com/office/powerpoint/2010/main" val="4229698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551850" y="105875"/>
            <a:ext cx="11084560" cy="716299"/>
          </a:xfrm>
        </p:spPr>
        <p:txBody>
          <a:bodyPr>
            <a:normAutofit/>
          </a:bodyPr>
          <a:lstStyle/>
          <a:p>
            <a:pPr algn="ctr"/>
            <a:r>
              <a:rPr lang="en-US" sz="3200" dirty="0"/>
              <a:t>Access Management Impacts on Business Districts</a:t>
            </a:r>
          </a:p>
        </p:txBody>
      </p:sp>
      <p:grpSp>
        <p:nvGrpSpPr>
          <p:cNvPr id="5" name="Group 4"/>
          <p:cNvGrpSpPr/>
          <p:nvPr/>
        </p:nvGrpSpPr>
        <p:grpSpPr>
          <a:xfrm>
            <a:off x="1046764" y="2217025"/>
            <a:ext cx="4719572" cy="3399505"/>
            <a:chOff x="1046764" y="2217025"/>
            <a:chExt cx="4719572" cy="3399505"/>
          </a:xfrm>
        </p:grpSpPr>
        <p:pic>
          <p:nvPicPr>
            <p:cNvPr id="11" name="Picture 5" descr="ITE Presentation Mad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764" y="2217025"/>
              <a:ext cx="4719572" cy="3399505"/>
            </a:xfrm>
            <a:prstGeom prst="rect">
              <a:avLst/>
            </a:prstGeom>
            <a:noFill/>
            <a:extLst>
              <a:ext uri="{909E8E84-426E-40DD-AFC4-6F175D3DCCD1}">
                <a14:hiddenFill xmlns:a14="http://schemas.microsoft.com/office/drawing/2010/main">
                  <a:solidFill>
                    <a:srgbClr val="FFFFFF"/>
                  </a:solidFill>
                </a14:hiddenFill>
              </a:ext>
            </a:extLst>
          </p:spPr>
        </p:pic>
        <p:sp>
          <p:nvSpPr>
            <p:cNvPr id="12" name="Line 6"/>
            <p:cNvSpPr>
              <a:spLocks noChangeShapeType="1"/>
            </p:cNvSpPr>
            <p:nvPr/>
          </p:nvSpPr>
          <p:spPr bwMode="auto">
            <a:xfrm flipV="1">
              <a:off x="1629942" y="2356496"/>
              <a:ext cx="2528342" cy="2670850"/>
            </a:xfrm>
            <a:prstGeom prst="line">
              <a:avLst/>
            </a:prstGeom>
            <a:noFill/>
            <a:ln w="635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7"/>
            <p:cNvSpPr txBox="1">
              <a:spLocks noChangeArrowheads="1"/>
            </p:cNvSpPr>
            <p:nvPr/>
          </p:nvSpPr>
          <p:spPr bwMode="auto">
            <a:xfrm rot="18656613">
              <a:off x="2401162" y="3354058"/>
              <a:ext cx="834613" cy="810478"/>
            </a:xfrm>
            <a:prstGeom prst="rect">
              <a:avLst/>
            </a:prstGeom>
            <a:noFill/>
            <a:ln>
              <a:noFill/>
            </a:ln>
            <a:effectLst/>
            <a:extLst/>
          </p:spPr>
          <p:txBody>
            <a:bodyPr wrap="square" lIns="0" rIns="0">
              <a:spAutoFit/>
            </a:bodyPr>
            <a:lstStyle/>
            <a:p>
              <a:pPr algn="ctr">
                <a:lnSpc>
                  <a:spcPts val="2800"/>
                </a:lnSpc>
              </a:pPr>
              <a:r>
                <a:rPr lang="en-US" altLang="en-US" b="1" dirty="0">
                  <a:solidFill>
                    <a:srgbClr val="FFFF00"/>
                  </a:solidFill>
                </a:rPr>
                <a:t>1.2 Miles</a:t>
              </a:r>
            </a:p>
          </p:txBody>
        </p:sp>
      </p:grpSp>
      <p:grpSp>
        <p:nvGrpSpPr>
          <p:cNvPr id="7" name="Group 6"/>
          <p:cNvGrpSpPr/>
          <p:nvPr/>
        </p:nvGrpSpPr>
        <p:grpSpPr>
          <a:xfrm>
            <a:off x="6497157" y="2217025"/>
            <a:ext cx="4685809" cy="3402131"/>
            <a:chOff x="6506782" y="2089274"/>
            <a:chExt cx="4685809" cy="3402131"/>
          </a:xfrm>
        </p:grpSpPr>
        <p:pic>
          <p:nvPicPr>
            <p:cNvPr id="19" name="Picture 5" descr="ITE Presenation Brookfield West"/>
            <p:cNvPicPr>
              <a:picLocks noChangeAspect="1" noChangeArrowheads="1"/>
            </p:cNvPicPr>
            <p:nvPr/>
          </p:nvPicPr>
          <p:blipFill rotWithShape="1">
            <a:blip r:embed="rId4">
              <a:lum bright="-14000"/>
              <a:extLst>
                <a:ext uri="{28A0092B-C50C-407E-A947-70E740481C1C}">
                  <a14:useLocalDpi xmlns:a14="http://schemas.microsoft.com/office/drawing/2010/main" val="0"/>
                </a:ext>
              </a:extLst>
            </a:blip>
            <a:srcRect l="7666" r="7176"/>
            <a:stretch/>
          </p:blipFill>
          <p:spPr bwMode="auto">
            <a:xfrm>
              <a:off x="6506782" y="2089274"/>
              <a:ext cx="4685809" cy="340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8"/>
            <p:cNvSpPr>
              <a:spLocks noChangeShapeType="1"/>
            </p:cNvSpPr>
            <p:nvPr/>
          </p:nvSpPr>
          <p:spPr bwMode="auto">
            <a:xfrm>
              <a:off x="6770889" y="3301745"/>
              <a:ext cx="4363560" cy="0"/>
            </a:xfrm>
            <a:prstGeom prst="line">
              <a:avLst/>
            </a:prstGeom>
            <a:noFill/>
            <a:ln w="635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9"/>
            <p:cNvSpPr txBox="1">
              <a:spLocks noChangeArrowheads="1"/>
            </p:cNvSpPr>
            <p:nvPr/>
          </p:nvSpPr>
          <p:spPr bwMode="auto">
            <a:xfrm>
              <a:off x="8393238" y="2886021"/>
              <a:ext cx="783203" cy="819751"/>
            </a:xfrm>
            <a:prstGeom prst="rect">
              <a:avLst/>
            </a:prstGeom>
            <a:noFill/>
            <a:ln>
              <a:noFill/>
            </a:ln>
            <a:effectLst/>
            <a:extLst/>
          </p:spPr>
          <p:txBody>
            <a:bodyPr lIns="0" rIns="0">
              <a:spAutoFit/>
            </a:bodyPr>
            <a:lstStyle/>
            <a:p>
              <a:pPr algn="ctr">
                <a:spcBef>
                  <a:spcPct val="50000"/>
                </a:spcBef>
              </a:pPr>
              <a:r>
                <a:rPr lang="en-US" altLang="en-US" b="1" dirty="0">
                  <a:solidFill>
                    <a:srgbClr val="FFFF00"/>
                  </a:solidFill>
                </a:rPr>
                <a:t>1.0</a:t>
              </a:r>
            </a:p>
            <a:p>
              <a:pPr algn="ctr">
                <a:spcBef>
                  <a:spcPct val="50000"/>
                </a:spcBef>
              </a:pPr>
              <a:r>
                <a:rPr lang="en-US" altLang="en-US" b="1" dirty="0">
                  <a:solidFill>
                    <a:srgbClr val="FFFF00"/>
                  </a:solidFill>
                </a:rPr>
                <a:t> Mile</a:t>
              </a:r>
            </a:p>
          </p:txBody>
        </p:sp>
      </p:grpSp>
      <p:sp>
        <p:nvSpPr>
          <p:cNvPr id="22" name="Rectangle 3"/>
          <p:cNvSpPr>
            <a:spLocks noChangeArrowheads="1"/>
          </p:cNvSpPr>
          <p:nvPr/>
        </p:nvSpPr>
        <p:spPr bwMode="auto">
          <a:xfrm>
            <a:off x="925630" y="905408"/>
            <a:ext cx="4991311" cy="1282742"/>
          </a:xfrm>
          <a:prstGeom prst="rect">
            <a:avLst/>
          </a:prstGeom>
          <a:noFill/>
          <a:ln>
            <a:noFill/>
          </a:ln>
          <a:effectLst/>
        </p:spPr>
        <p:txBody>
          <a:bodyPr>
            <a:noAutofit/>
          </a:bodyPr>
          <a:lstStyle>
            <a:lvl1pPr marL="609600" indent="-609600">
              <a:spcBef>
                <a:spcPct val="20000"/>
              </a:spcBef>
              <a:buChar char="•"/>
              <a:defRPr sz="3200">
                <a:solidFill>
                  <a:schemeClr val="bg1"/>
                </a:solidFill>
                <a:latin typeface="Arial" panose="020B0604020202020204" pitchFamily="34" charset="0"/>
              </a:defRPr>
            </a:lvl1pPr>
            <a:lvl2pPr marL="990600" indent="-533400">
              <a:spcBef>
                <a:spcPct val="20000"/>
              </a:spcBef>
              <a:buChar char="–"/>
              <a:defRPr sz="2800">
                <a:solidFill>
                  <a:schemeClr val="bg1"/>
                </a:solidFill>
                <a:latin typeface="Arial" panose="020B0604020202020204" pitchFamily="34" charset="0"/>
              </a:defRPr>
            </a:lvl2pPr>
            <a:lvl3pPr marL="1371600" indent="-457200">
              <a:spcBef>
                <a:spcPct val="20000"/>
              </a:spcBef>
              <a:buChar char="•"/>
              <a:defRPr sz="2400">
                <a:solidFill>
                  <a:schemeClr val="bg1"/>
                </a:solidFill>
                <a:latin typeface="Arial" panose="020B0604020202020204" pitchFamily="34" charset="0"/>
              </a:defRPr>
            </a:lvl3pPr>
            <a:lvl4pPr marL="1752600" indent="-381000">
              <a:spcBef>
                <a:spcPct val="20000"/>
              </a:spcBef>
              <a:buChar char="–"/>
              <a:defRPr sz="2000">
                <a:solidFill>
                  <a:schemeClr val="bg1"/>
                </a:solidFill>
                <a:latin typeface="Arial" panose="020B0604020202020204" pitchFamily="34" charset="0"/>
              </a:defRPr>
            </a:lvl4pPr>
            <a:lvl5pPr marL="2209800" indent="-381000">
              <a:spcBef>
                <a:spcPct val="20000"/>
              </a:spcBef>
              <a:buChar char="»"/>
              <a:defRPr sz="2000">
                <a:solidFill>
                  <a:schemeClr val="bg1"/>
                </a:solidFill>
                <a:latin typeface="Arial" panose="020B0604020202020204" pitchFamily="34" charset="0"/>
              </a:defRPr>
            </a:lvl5pPr>
            <a:lvl6pPr marL="2667000" indent="-381000" fontAlgn="base">
              <a:spcBef>
                <a:spcPct val="20000"/>
              </a:spcBef>
              <a:spcAft>
                <a:spcPct val="0"/>
              </a:spcAft>
              <a:buChar char="»"/>
              <a:defRPr sz="2000">
                <a:solidFill>
                  <a:schemeClr val="bg1"/>
                </a:solidFill>
                <a:latin typeface="Arial" panose="020B0604020202020204" pitchFamily="34" charset="0"/>
              </a:defRPr>
            </a:lvl6pPr>
            <a:lvl7pPr marL="3124200" indent="-381000" fontAlgn="base">
              <a:spcBef>
                <a:spcPct val="20000"/>
              </a:spcBef>
              <a:spcAft>
                <a:spcPct val="0"/>
              </a:spcAft>
              <a:buChar char="»"/>
              <a:defRPr sz="2000">
                <a:solidFill>
                  <a:schemeClr val="bg1"/>
                </a:solidFill>
                <a:latin typeface="Arial" panose="020B0604020202020204" pitchFamily="34" charset="0"/>
              </a:defRPr>
            </a:lvl7pPr>
            <a:lvl8pPr marL="3581400" indent="-381000" fontAlgn="base">
              <a:spcBef>
                <a:spcPct val="20000"/>
              </a:spcBef>
              <a:spcAft>
                <a:spcPct val="0"/>
              </a:spcAft>
              <a:buChar char="»"/>
              <a:defRPr sz="2000">
                <a:solidFill>
                  <a:schemeClr val="bg1"/>
                </a:solidFill>
                <a:latin typeface="Arial" panose="020B0604020202020204" pitchFamily="34" charset="0"/>
              </a:defRPr>
            </a:lvl8pPr>
            <a:lvl9pPr marL="4038600" indent="-381000" fontAlgn="base">
              <a:spcBef>
                <a:spcPct val="20000"/>
              </a:spcBef>
              <a:spcAft>
                <a:spcPct val="0"/>
              </a:spcAft>
              <a:buChar char="»"/>
              <a:defRPr sz="2000">
                <a:solidFill>
                  <a:schemeClr val="bg1"/>
                </a:solidFill>
                <a:latin typeface="Arial" panose="020B0604020202020204" pitchFamily="34" charset="0"/>
              </a:defRPr>
            </a:lvl9pPr>
          </a:lstStyle>
          <a:p>
            <a:pPr>
              <a:spcBef>
                <a:spcPts val="300"/>
              </a:spcBef>
              <a:buFontTx/>
              <a:buNone/>
            </a:pPr>
            <a:r>
              <a:rPr lang="en-US" altLang="en-US" sz="1800" b="1" dirty="0">
                <a:solidFill>
                  <a:schemeClr val="tx1"/>
                </a:solidFill>
              </a:rPr>
              <a:t>USH 151 East Washington Ave, Madison, WI</a:t>
            </a:r>
          </a:p>
          <a:p>
            <a:pPr marL="282575" indent="-282575">
              <a:spcBef>
                <a:spcPts val="300"/>
              </a:spcBef>
              <a:buFontTx/>
              <a:buAutoNum type="arabicPeriod"/>
            </a:pPr>
            <a:r>
              <a:rPr lang="en-US" altLang="en-US" sz="1800" dirty="0">
                <a:solidFill>
                  <a:schemeClr val="tx1"/>
                </a:solidFill>
              </a:rPr>
              <a:t>AADT = 44,000 to 50,000 vehicles per day</a:t>
            </a:r>
          </a:p>
          <a:p>
            <a:pPr marL="282575" indent="-282575">
              <a:spcBef>
                <a:spcPts val="300"/>
              </a:spcBef>
              <a:buFontTx/>
              <a:buAutoNum type="arabicPeriod"/>
            </a:pPr>
            <a:r>
              <a:rPr lang="en-US" altLang="en-US" sz="1800" dirty="0">
                <a:solidFill>
                  <a:schemeClr val="tx1"/>
                </a:solidFill>
              </a:rPr>
              <a:t>Access density = </a:t>
            </a:r>
            <a:r>
              <a:rPr lang="en-US" altLang="en-US" sz="1800" b="1" dirty="0">
                <a:solidFill>
                  <a:srgbClr val="FF0000"/>
                </a:solidFill>
              </a:rPr>
              <a:t>13 access points / mile</a:t>
            </a:r>
          </a:p>
          <a:p>
            <a:pPr marL="282575" indent="-282575">
              <a:spcBef>
                <a:spcPts val="300"/>
              </a:spcBef>
              <a:buFontTx/>
              <a:buAutoNum type="arabicPeriod"/>
            </a:pPr>
            <a:r>
              <a:rPr lang="en-US" altLang="en-US" sz="1800" dirty="0">
                <a:solidFill>
                  <a:schemeClr val="tx1"/>
                </a:solidFill>
              </a:rPr>
              <a:t>Corridor Crash Rate = </a:t>
            </a:r>
            <a:r>
              <a:rPr lang="en-US" altLang="en-US" sz="1800" b="1" dirty="0">
                <a:solidFill>
                  <a:srgbClr val="FF0000"/>
                </a:solidFill>
              </a:rPr>
              <a:t>375 crashes / HMVM</a:t>
            </a:r>
          </a:p>
        </p:txBody>
      </p:sp>
      <p:sp>
        <p:nvSpPr>
          <p:cNvPr id="24" name="Rectangle 4"/>
          <p:cNvSpPr>
            <a:spLocks noChangeArrowheads="1"/>
          </p:cNvSpPr>
          <p:nvPr/>
        </p:nvSpPr>
        <p:spPr bwMode="auto">
          <a:xfrm>
            <a:off x="6342305" y="872873"/>
            <a:ext cx="4995512" cy="1378994"/>
          </a:xfrm>
          <a:prstGeom prst="rect">
            <a:avLst/>
          </a:prstGeom>
          <a:noFill/>
          <a:ln>
            <a:noFill/>
          </a:ln>
          <a:effectLst/>
        </p:spPr>
        <p:txBody>
          <a:bodyPr/>
          <a:lstStyle>
            <a:lvl1pPr marL="609600" indent="-609600">
              <a:spcBef>
                <a:spcPct val="20000"/>
              </a:spcBef>
              <a:buChar char="•"/>
              <a:defRPr sz="3200">
                <a:solidFill>
                  <a:schemeClr val="bg1"/>
                </a:solidFill>
                <a:latin typeface="Arial" panose="020B0604020202020204" pitchFamily="34" charset="0"/>
              </a:defRPr>
            </a:lvl1pPr>
            <a:lvl2pPr marL="990600" indent="-533400">
              <a:spcBef>
                <a:spcPct val="20000"/>
              </a:spcBef>
              <a:buChar char="–"/>
              <a:defRPr sz="2800">
                <a:solidFill>
                  <a:schemeClr val="bg1"/>
                </a:solidFill>
                <a:latin typeface="Arial" panose="020B0604020202020204" pitchFamily="34" charset="0"/>
              </a:defRPr>
            </a:lvl2pPr>
            <a:lvl3pPr marL="1371600" indent="-457200">
              <a:spcBef>
                <a:spcPct val="20000"/>
              </a:spcBef>
              <a:buChar char="•"/>
              <a:defRPr sz="2400">
                <a:solidFill>
                  <a:schemeClr val="bg1"/>
                </a:solidFill>
                <a:latin typeface="Arial" panose="020B0604020202020204" pitchFamily="34" charset="0"/>
              </a:defRPr>
            </a:lvl3pPr>
            <a:lvl4pPr marL="1752600" indent="-381000">
              <a:spcBef>
                <a:spcPct val="20000"/>
              </a:spcBef>
              <a:buChar char="–"/>
              <a:defRPr sz="2000">
                <a:solidFill>
                  <a:schemeClr val="bg1"/>
                </a:solidFill>
                <a:latin typeface="Arial" panose="020B0604020202020204" pitchFamily="34" charset="0"/>
              </a:defRPr>
            </a:lvl4pPr>
            <a:lvl5pPr marL="2209800" indent="-381000">
              <a:spcBef>
                <a:spcPct val="20000"/>
              </a:spcBef>
              <a:buChar char="»"/>
              <a:defRPr sz="2000">
                <a:solidFill>
                  <a:schemeClr val="bg1"/>
                </a:solidFill>
                <a:latin typeface="Arial" panose="020B0604020202020204" pitchFamily="34" charset="0"/>
              </a:defRPr>
            </a:lvl5pPr>
            <a:lvl6pPr marL="2667000" indent="-381000" fontAlgn="base">
              <a:spcBef>
                <a:spcPct val="20000"/>
              </a:spcBef>
              <a:spcAft>
                <a:spcPct val="0"/>
              </a:spcAft>
              <a:buChar char="»"/>
              <a:defRPr sz="2000">
                <a:solidFill>
                  <a:schemeClr val="bg1"/>
                </a:solidFill>
                <a:latin typeface="Arial" panose="020B0604020202020204" pitchFamily="34" charset="0"/>
              </a:defRPr>
            </a:lvl6pPr>
            <a:lvl7pPr marL="3124200" indent="-381000" fontAlgn="base">
              <a:spcBef>
                <a:spcPct val="20000"/>
              </a:spcBef>
              <a:spcAft>
                <a:spcPct val="0"/>
              </a:spcAft>
              <a:buChar char="»"/>
              <a:defRPr sz="2000">
                <a:solidFill>
                  <a:schemeClr val="bg1"/>
                </a:solidFill>
                <a:latin typeface="Arial" panose="020B0604020202020204" pitchFamily="34" charset="0"/>
              </a:defRPr>
            </a:lvl7pPr>
            <a:lvl8pPr marL="3581400" indent="-381000" fontAlgn="base">
              <a:spcBef>
                <a:spcPct val="20000"/>
              </a:spcBef>
              <a:spcAft>
                <a:spcPct val="0"/>
              </a:spcAft>
              <a:buChar char="»"/>
              <a:defRPr sz="2000">
                <a:solidFill>
                  <a:schemeClr val="bg1"/>
                </a:solidFill>
                <a:latin typeface="Arial" panose="020B0604020202020204" pitchFamily="34" charset="0"/>
              </a:defRPr>
            </a:lvl8pPr>
            <a:lvl9pPr marL="4038600" indent="-381000" fontAlgn="base">
              <a:spcBef>
                <a:spcPct val="20000"/>
              </a:spcBef>
              <a:spcAft>
                <a:spcPct val="0"/>
              </a:spcAft>
              <a:buChar char="»"/>
              <a:defRPr sz="2000">
                <a:solidFill>
                  <a:schemeClr val="bg1"/>
                </a:solidFill>
                <a:latin typeface="Arial" panose="020B0604020202020204" pitchFamily="34" charset="0"/>
              </a:defRPr>
            </a:lvl9pPr>
          </a:lstStyle>
          <a:p>
            <a:pPr>
              <a:spcBef>
                <a:spcPts val="300"/>
              </a:spcBef>
              <a:buFontTx/>
              <a:buNone/>
            </a:pPr>
            <a:r>
              <a:rPr lang="en-US" altLang="en-US" sz="1800" b="1" dirty="0">
                <a:solidFill>
                  <a:schemeClr val="tx1"/>
                </a:solidFill>
              </a:rPr>
              <a:t>  USH 18 </a:t>
            </a:r>
            <a:r>
              <a:rPr lang="en-US" altLang="en-US" sz="1800" b="1" dirty="0" err="1">
                <a:solidFill>
                  <a:schemeClr val="tx1"/>
                </a:solidFill>
              </a:rPr>
              <a:t>Bluemound</a:t>
            </a:r>
            <a:r>
              <a:rPr lang="en-US" altLang="en-US" sz="1800" b="1" dirty="0">
                <a:solidFill>
                  <a:schemeClr val="tx1"/>
                </a:solidFill>
              </a:rPr>
              <a:t> Rd, Brookfield, WI</a:t>
            </a:r>
          </a:p>
          <a:p>
            <a:pPr marL="284163" indent="-284163">
              <a:spcBef>
                <a:spcPts val="300"/>
              </a:spcBef>
              <a:buFontTx/>
              <a:buAutoNum type="arabicPeriod"/>
            </a:pPr>
            <a:r>
              <a:rPr lang="en-US" altLang="en-US" sz="1800" dirty="0">
                <a:solidFill>
                  <a:schemeClr val="tx1"/>
                </a:solidFill>
              </a:rPr>
              <a:t>AADT = 40,000 to 43,000 vehicles per day</a:t>
            </a:r>
          </a:p>
          <a:p>
            <a:pPr marL="284163" indent="-284163">
              <a:spcBef>
                <a:spcPts val="300"/>
              </a:spcBef>
              <a:buFontTx/>
              <a:buAutoNum type="arabicPeriod"/>
            </a:pPr>
            <a:r>
              <a:rPr lang="en-US" altLang="en-US" sz="1800" dirty="0">
                <a:solidFill>
                  <a:schemeClr val="tx1"/>
                </a:solidFill>
              </a:rPr>
              <a:t>Access density = </a:t>
            </a:r>
            <a:r>
              <a:rPr lang="en-US" altLang="en-US" sz="1800" b="1" dirty="0">
                <a:solidFill>
                  <a:srgbClr val="FF0000"/>
                </a:solidFill>
              </a:rPr>
              <a:t>28 access points / mile</a:t>
            </a:r>
          </a:p>
          <a:p>
            <a:pPr marL="284163" indent="-284163">
              <a:spcBef>
                <a:spcPts val="300"/>
              </a:spcBef>
              <a:buFontTx/>
              <a:buAutoNum type="arabicPeriod"/>
            </a:pPr>
            <a:r>
              <a:rPr lang="en-US" altLang="en-US" sz="1800" dirty="0">
                <a:solidFill>
                  <a:schemeClr val="tx1"/>
                </a:solidFill>
              </a:rPr>
              <a:t>Corridor Crash Rate = </a:t>
            </a:r>
            <a:r>
              <a:rPr lang="en-US" altLang="en-US" sz="1800" b="1" dirty="0">
                <a:solidFill>
                  <a:srgbClr val="FF0000"/>
                </a:solidFill>
              </a:rPr>
              <a:t>680 crashes / HMVM</a:t>
            </a:r>
          </a:p>
        </p:txBody>
      </p:sp>
      <p:sp>
        <p:nvSpPr>
          <p:cNvPr id="23" name="TextBox 22"/>
          <p:cNvSpPr txBox="1"/>
          <p:nvPr/>
        </p:nvSpPr>
        <p:spPr>
          <a:xfrm>
            <a:off x="1104514" y="6058788"/>
            <a:ext cx="4397087" cy="646331"/>
          </a:xfrm>
          <a:prstGeom prst="rect">
            <a:avLst/>
          </a:prstGeom>
          <a:noFill/>
        </p:spPr>
        <p:txBody>
          <a:bodyPr wrap="square" rtlCol="0">
            <a:spAutoFit/>
          </a:bodyPr>
          <a:lstStyle/>
          <a:p>
            <a:r>
              <a:rPr lang="en-US" i="1" dirty="0">
                <a:solidFill>
                  <a:schemeClr val="bg1"/>
                </a:solidFill>
              </a:rPr>
              <a:t>Benefits of Access Management:</a:t>
            </a:r>
            <a:br>
              <a:rPr lang="en-US" i="1" dirty="0">
                <a:solidFill>
                  <a:schemeClr val="bg1"/>
                </a:solidFill>
              </a:rPr>
            </a:br>
            <a:r>
              <a:rPr lang="en-US" i="1" dirty="0">
                <a:solidFill>
                  <a:schemeClr val="bg1"/>
                </a:solidFill>
              </a:rPr>
              <a:t>Mobility</a:t>
            </a:r>
          </a:p>
        </p:txBody>
      </p:sp>
      <p:sp>
        <p:nvSpPr>
          <p:cNvPr id="2" name="TextBox 1"/>
          <p:cNvSpPr txBox="1"/>
          <p:nvPr/>
        </p:nvSpPr>
        <p:spPr>
          <a:xfrm>
            <a:off x="915120" y="851049"/>
            <a:ext cx="4991311" cy="369332"/>
          </a:xfrm>
          <a:prstGeom prst="rect">
            <a:avLst/>
          </a:prstGeom>
          <a:solidFill>
            <a:schemeClr val="tx1"/>
          </a:solidFill>
        </p:spPr>
        <p:txBody>
          <a:bodyPr wrap="square" rtlCol="0">
            <a:spAutoFit/>
          </a:bodyPr>
          <a:lstStyle/>
          <a:p>
            <a:r>
              <a:rPr lang="en-US" altLang="en-US" b="1" dirty="0">
                <a:solidFill>
                  <a:srgbClr val="FFFFFF"/>
                </a:solidFill>
              </a:rPr>
              <a:t>USH 151 East Washington Ave, Madison, WI</a:t>
            </a:r>
            <a:endParaRPr lang="en-US" dirty="0">
              <a:solidFill>
                <a:srgbClr val="FFFFFF"/>
              </a:solidFill>
            </a:endParaRPr>
          </a:p>
        </p:txBody>
      </p:sp>
      <p:sp>
        <p:nvSpPr>
          <p:cNvPr id="16" name="TextBox 15"/>
          <p:cNvSpPr txBox="1"/>
          <p:nvPr/>
        </p:nvSpPr>
        <p:spPr>
          <a:xfrm>
            <a:off x="6373835" y="851047"/>
            <a:ext cx="4840661" cy="369334"/>
          </a:xfrm>
          <a:prstGeom prst="rect">
            <a:avLst/>
          </a:prstGeom>
          <a:solidFill>
            <a:schemeClr val="tx1"/>
          </a:solidFill>
        </p:spPr>
        <p:txBody>
          <a:bodyPr wrap="square" rtlCol="0">
            <a:spAutoFit/>
          </a:bodyPr>
          <a:lstStyle/>
          <a:p>
            <a:pPr algn="ctr"/>
            <a:r>
              <a:rPr lang="en-US" altLang="en-US" b="1" dirty="0">
                <a:solidFill>
                  <a:srgbClr val="FFFFFF"/>
                </a:solidFill>
              </a:rPr>
              <a:t>USH 18 </a:t>
            </a:r>
            <a:r>
              <a:rPr lang="en-US" altLang="en-US" b="1" dirty="0" err="1">
                <a:solidFill>
                  <a:srgbClr val="FFFFFF"/>
                </a:solidFill>
              </a:rPr>
              <a:t>Bluemound</a:t>
            </a:r>
            <a:r>
              <a:rPr lang="en-US" altLang="en-US" b="1" dirty="0">
                <a:solidFill>
                  <a:srgbClr val="FFFFFF"/>
                </a:solidFill>
              </a:rPr>
              <a:t> Rd, Brookfield, WI</a:t>
            </a:r>
            <a:endParaRPr lang="en-US" dirty="0">
              <a:solidFill>
                <a:srgbClr val="FFFFFF"/>
              </a:solidFill>
            </a:endParaRPr>
          </a:p>
        </p:txBody>
      </p:sp>
      <p:sp>
        <p:nvSpPr>
          <p:cNvPr id="8" name="Footer Placeholder 7"/>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12</a:t>
            </a:fld>
            <a:endParaRPr lang="en-US" dirty="0">
              <a:solidFill>
                <a:prstClr val="white"/>
              </a:solidFill>
            </a:endParaRPr>
          </a:p>
        </p:txBody>
      </p:sp>
    </p:spTree>
    <p:extLst>
      <p:ext uri="{BB962C8B-B14F-4D97-AF65-F5344CB8AC3E}">
        <p14:creationId xmlns:p14="http://schemas.microsoft.com/office/powerpoint/2010/main" val="1330231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605376"/>
            <a:ext cx="10972800" cy="4102964"/>
          </a:xfrm>
        </p:spPr>
        <p:txBody>
          <a:bodyPr>
            <a:normAutofit/>
          </a:bodyPr>
          <a:lstStyle/>
          <a:p>
            <a:pPr>
              <a:spcAft>
                <a:spcPts val="400"/>
              </a:spcAft>
            </a:pPr>
            <a:r>
              <a:rPr lang="en-US" dirty="0"/>
              <a:t>Access management may impact businesses depending upon their type and the extent of access management </a:t>
            </a:r>
          </a:p>
          <a:p>
            <a:pPr>
              <a:spcBef>
                <a:spcPts val="1200"/>
              </a:spcBef>
              <a:spcAft>
                <a:spcPts val="0"/>
              </a:spcAft>
            </a:pPr>
            <a:r>
              <a:rPr lang="en-US" dirty="0"/>
              <a:t>Reasonable access may not be the design the business prefers</a:t>
            </a:r>
          </a:p>
          <a:p>
            <a:pPr>
              <a:spcBef>
                <a:spcPts val="1200"/>
              </a:spcBef>
              <a:spcAft>
                <a:spcPts val="0"/>
              </a:spcAft>
            </a:pPr>
            <a:r>
              <a:rPr lang="en-US" dirty="0"/>
              <a:t>Cross access between businesses reduces conflicts along the road and encourages multiple shopping stops </a:t>
            </a:r>
          </a:p>
          <a:p>
            <a:pPr>
              <a:spcBef>
                <a:spcPts val="1200"/>
              </a:spcBef>
              <a:spcAft>
                <a:spcPts val="0"/>
              </a:spcAft>
            </a:pPr>
            <a:r>
              <a:rPr lang="en-US" dirty="0"/>
              <a:t>Well spaced driveways make it easier for motorists to access a business</a:t>
            </a:r>
          </a:p>
          <a:p>
            <a:pPr>
              <a:spcBef>
                <a:spcPts val="1200"/>
              </a:spcBef>
              <a:spcAft>
                <a:spcPts val="0"/>
              </a:spcAft>
            </a:pPr>
            <a:r>
              <a:rPr lang="en-US" b="1" dirty="0"/>
              <a:t>Still, the </a:t>
            </a:r>
            <a:r>
              <a:rPr lang="en-US" b="1" u="sng" dirty="0"/>
              <a:t>perception</a:t>
            </a:r>
            <a:r>
              <a:rPr lang="en-US" b="1" dirty="0"/>
              <a:t> is often that less access = less business</a:t>
            </a:r>
          </a:p>
          <a:p>
            <a:endParaRPr lang="en-US" dirty="0"/>
          </a:p>
        </p:txBody>
      </p:sp>
      <p:sp>
        <p:nvSpPr>
          <p:cNvPr id="3" name="Title 2"/>
          <p:cNvSpPr>
            <a:spLocks noGrp="1"/>
          </p:cNvSpPr>
          <p:nvPr>
            <p:ph type="title"/>
          </p:nvPr>
        </p:nvSpPr>
        <p:spPr/>
        <p:txBody>
          <a:bodyPr/>
          <a:lstStyle/>
          <a:p>
            <a:r>
              <a:rPr lang="en-US" dirty="0"/>
              <a:t>Economic Development Considerations</a:t>
            </a:r>
          </a:p>
        </p:txBody>
      </p:sp>
      <p:sp>
        <p:nvSpPr>
          <p:cNvPr id="5" name="TextBox 4"/>
          <p:cNvSpPr txBox="1"/>
          <p:nvPr/>
        </p:nvSpPr>
        <p:spPr>
          <a:xfrm>
            <a:off x="1104514" y="6046569"/>
            <a:ext cx="4397087" cy="646331"/>
          </a:xfrm>
          <a:prstGeom prst="rect">
            <a:avLst/>
          </a:prstGeom>
          <a:noFill/>
        </p:spPr>
        <p:txBody>
          <a:bodyPr wrap="square" rtlCol="0">
            <a:spAutoFit/>
          </a:bodyPr>
          <a:lstStyle/>
          <a:p>
            <a:r>
              <a:rPr lang="en-US" i="1" dirty="0">
                <a:solidFill>
                  <a:schemeClr val="bg1"/>
                </a:solidFill>
              </a:rPr>
              <a:t>Benefits of Access Management: Economic Development</a:t>
            </a:r>
          </a:p>
        </p:txBody>
      </p:sp>
      <p:sp>
        <p:nvSpPr>
          <p:cNvPr id="7" name="Footer Placeholder 6"/>
          <p:cNvSpPr>
            <a:spLocks noGrp="1"/>
          </p:cNvSpPr>
          <p:nvPr>
            <p:ph type="ftr" sz="quarter" idx="3"/>
          </p:nvPr>
        </p:nvSpPr>
        <p:spPr/>
        <p:txBody>
          <a:bodyPr/>
          <a:lstStyle/>
          <a:p>
            <a:r>
              <a:rPr lang="en-US"/>
              <a:t>Module 1</a:t>
            </a:r>
            <a:endParaRPr lang="en-US" dirty="0"/>
          </a:p>
        </p:txBody>
      </p:sp>
      <p:sp>
        <p:nvSpPr>
          <p:cNvPr id="6" name="Slide Number Placeholder 5"/>
          <p:cNvSpPr>
            <a:spLocks noGrp="1"/>
          </p:cNvSpPr>
          <p:nvPr>
            <p:ph type="sldNum" sz="quarter" idx="4"/>
          </p:nvPr>
        </p:nvSpPr>
        <p:spPr/>
        <p:txBody>
          <a:bodyPr/>
          <a:lstStyle/>
          <a:p>
            <a:pPr algn="r"/>
            <a:fld id="{C285075F-4D0D-0F40-B6CF-EC6AC229A79E}" type="slidenum">
              <a:rPr lang="en-US" smtClean="0">
                <a:solidFill>
                  <a:prstClr val="white"/>
                </a:solidFill>
              </a:rPr>
              <a:pPr algn="r"/>
              <a:t>13</a:t>
            </a:fld>
            <a:endParaRPr lang="en-US" dirty="0">
              <a:solidFill>
                <a:prstClr val="white"/>
              </a:solidFill>
            </a:endParaRPr>
          </a:p>
        </p:txBody>
      </p:sp>
    </p:spTree>
    <p:extLst>
      <p:ext uri="{BB962C8B-B14F-4D97-AF65-F5344CB8AC3E}">
        <p14:creationId xmlns:p14="http://schemas.microsoft.com/office/powerpoint/2010/main" val="3623613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238575"/>
            <a:ext cx="5688458" cy="4504679"/>
          </a:xfrm>
        </p:spPr>
        <p:txBody>
          <a:bodyPr>
            <a:noAutofit/>
          </a:bodyPr>
          <a:lstStyle/>
          <a:p>
            <a:pPr>
              <a:spcAft>
                <a:spcPts val="600"/>
              </a:spcAft>
            </a:pPr>
            <a:r>
              <a:rPr lang="en-US" sz="2500" dirty="0"/>
              <a:t>A well-designed corridor with good traffic flow is good for business</a:t>
            </a:r>
          </a:p>
          <a:p>
            <a:pPr>
              <a:spcBef>
                <a:spcPts val="900"/>
              </a:spcBef>
              <a:spcAft>
                <a:spcPts val="600"/>
              </a:spcAft>
            </a:pPr>
            <a:r>
              <a:rPr lang="en-US" sz="2500" dirty="0"/>
              <a:t>Too many driveways can lead to congestion and over time a decline in the business district</a:t>
            </a:r>
          </a:p>
          <a:p>
            <a:pPr>
              <a:spcBef>
                <a:spcPts val="900"/>
              </a:spcBef>
              <a:spcAft>
                <a:spcPts val="600"/>
              </a:spcAft>
            </a:pPr>
            <a:r>
              <a:rPr lang="en-US" sz="2500" dirty="0"/>
              <a:t>Less congestion can extend the commercial market area</a:t>
            </a:r>
          </a:p>
          <a:p>
            <a:pPr>
              <a:spcBef>
                <a:spcPts val="900"/>
              </a:spcBef>
            </a:pPr>
            <a:r>
              <a:rPr lang="en-US" sz="2500" dirty="0"/>
              <a:t>Numerous studies show businesses do as well or better after an access management project (IA, MN, TX)</a:t>
            </a:r>
          </a:p>
        </p:txBody>
      </p:sp>
      <p:sp>
        <p:nvSpPr>
          <p:cNvPr id="3" name="Title 2"/>
          <p:cNvSpPr>
            <a:spLocks noGrp="1"/>
          </p:cNvSpPr>
          <p:nvPr>
            <p:ph type="title"/>
          </p:nvPr>
        </p:nvSpPr>
        <p:spPr>
          <a:xfrm>
            <a:off x="609600" y="238484"/>
            <a:ext cx="10972800" cy="1023495"/>
          </a:xfrm>
        </p:spPr>
        <p:txBody>
          <a:bodyPr/>
          <a:lstStyle/>
          <a:p>
            <a:r>
              <a:rPr lang="en-US" dirty="0"/>
              <a:t>Safe Access is Good for Business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2278" y="1306897"/>
            <a:ext cx="3054235" cy="3952539"/>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2651" y="2758766"/>
            <a:ext cx="4751231" cy="3287970"/>
          </a:xfrm>
          <a:prstGeom prst="rect">
            <a:avLst/>
          </a:prstGeom>
          <a:effectLst>
            <a:outerShdw blurRad="63500" sx="102000" sy="102000" algn="ctr" rotWithShape="0">
              <a:prstClr val="black">
                <a:alpha val="40000"/>
              </a:prstClr>
            </a:outerShdw>
          </a:effectLst>
        </p:spPr>
      </p:pic>
      <p:sp>
        <p:nvSpPr>
          <p:cNvPr id="7" name="TextBox 6"/>
          <p:cNvSpPr txBox="1"/>
          <p:nvPr/>
        </p:nvSpPr>
        <p:spPr>
          <a:xfrm>
            <a:off x="1104514" y="6046569"/>
            <a:ext cx="4397087" cy="646331"/>
          </a:xfrm>
          <a:prstGeom prst="rect">
            <a:avLst/>
          </a:prstGeom>
          <a:noFill/>
        </p:spPr>
        <p:txBody>
          <a:bodyPr wrap="square" rtlCol="0">
            <a:spAutoFit/>
          </a:bodyPr>
          <a:lstStyle/>
          <a:p>
            <a:r>
              <a:rPr lang="en-US" i="1" dirty="0">
                <a:solidFill>
                  <a:schemeClr val="bg1"/>
                </a:solidFill>
              </a:rPr>
              <a:t>Benefits of Access Management: Economic Development</a:t>
            </a:r>
          </a:p>
        </p:txBody>
      </p:sp>
      <p:sp>
        <p:nvSpPr>
          <p:cNvPr id="9" name="Footer Placeholder 8"/>
          <p:cNvSpPr>
            <a:spLocks noGrp="1"/>
          </p:cNvSpPr>
          <p:nvPr>
            <p:ph type="ftr" sz="quarter" idx="3"/>
          </p:nvPr>
        </p:nvSpPr>
        <p:spPr/>
        <p:txBody>
          <a:bodyPr/>
          <a:lstStyle/>
          <a:p>
            <a:r>
              <a:rPr lang="en-US"/>
              <a:t>Module 1</a:t>
            </a:r>
            <a:endParaRPr lang="en-US" dirty="0"/>
          </a:p>
        </p:txBody>
      </p:sp>
      <p:sp>
        <p:nvSpPr>
          <p:cNvPr id="8" name="Slide Number Placeholder 7"/>
          <p:cNvSpPr>
            <a:spLocks noGrp="1"/>
          </p:cNvSpPr>
          <p:nvPr>
            <p:ph type="sldNum" sz="quarter" idx="4"/>
          </p:nvPr>
        </p:nvSpPr>
        <p:spPr/>
        <p:txBody>
          <a:bodyPr/>
          <a:lstStyle/>
          <a:p>
            <a:pPr algn="r"/>
            <a:fld id="{C285075F-4D0D-0F40-B6CF-EC6AC229A79E}" type="slidenum">
              <a:rPr lang="en-US" smtClean="0">
                <a:solidFill>
                  <a:prstClr val="white"/>
                </a:solidFill>
              </a:rPr>
              <a:pPr algn="r"/>
              <a:t>14</a:t>
            </a:fld>
            <a:endParaRPr lang="en-US" dirty="0">
              <a:solidFill>
                <a:prstClr val="white"/>
              </a:solidFill>
            </a:endParaRPr>
          </a:p>
        </p:txBody>
      </p:sp>
    </p:spTree>
    <p:extLst>
      <p:ext uri="{BB962C8B-B14F-4D97-AF65-F5344CB8AC3E}">
        <p14:creationId xmlns:p14="http://schemas.microsoft.com/office/powerpoint/2010/main" val="2004945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8713736" y="5400238"/>
            <a:ext cx="31587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64" charset="-128"/>
              </a:defRPr>
            </a:lvl1pPr>
            <a:lvl2pPr marL="742950" indent="-285750">
              <a:defRPr sz="2400">
                <a:solidFill>
                  <a:schemeClr val="tx1"/>
                </a:solidFill>
                <a:latin typeface="Arial" charset="0"/>
                <a:ea typeface="ＭＳ Ｐゴシック" pitchFamily="64" charset="-128"/>
              </a:defRPr>
            </a:lvl2pPr>
            <a:lvl3pPr marL="1143000" indent="-228600">
              <a:defRPr sz="2400">
                <a:solidFill>
                  <a:schemeClr val="tx1"/>
                </a:solidFill>
                <a:latin typeface="Arial" charset="0"/>
                <a:ea typeface="ＭＳ Ｐゴシック" pitchFamily="64" charset="-128"/>
              </a:defRPr>
            </a:lvl3pPr>
            <a:lvl4pPr marL="1600200" indent="-228600">
              <a:defRPr sz="2400">
                <a:solidFill>
                  <a:schemeClr val="tx1"/>
                </a:solidFill>
                <a:latin typeface="Arial" charset="0"/>
                <a:ea typeface="ＭＳ Ｐゴシック" pitchFamily="64" charset="-128"/>
              </a:defRPr>
            </a:lvl4pPr>
            <a:lvl5pPr marL="2057400" indent="-228600">
              <a:defRPr sz="2400">
                <a:solidFill>
                  <a:schemeClr val="tx1"/>
                </a:solidFill>
                <a:latin typeface="Arial" charset="0"/>
                <a:ea typeface="ＭＳ Ｐゴシック" pitchFamily="6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6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6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6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64" charset="-128"/>
              </a:defRPr>
            </a:lvl9pPr>
          </a:lstStyle>
          <a:p>
            <a:r>
              <a:rPr lang="en-US" altLang="en-US" sz="1800" dirty="0">
                <a:solidFill>
                  <a:schemeClr val="tx2"/>
                </a:solidFill>
                <a:latin typeface="Arial" panose="020B0604020202020204" pitchFamily="34" charset="0"/>
                <a:ea typeface="+mn-ea"/>
              </a:rPr>
              <a:t>Source:</a:t>
            </a:r>
            <a:r>
              <a:rPr lang="en-US" altLang="en-US" sz="1800" i="1" dirty="0">
                <a:solidFill>
                  <a:schemeClr val="tx2"/>
                </a:solidFill>
                <a:latin typeface="Arial" panose="020B0604020202020204" pitchFamily="34" charset="0"/>
                <a:ea typeface="+mn-ea"/>
              </a:rPr>
              <a:t> FHWA Safe Access is Good for Business</a:t>
            </a:r>
          </a:p>
        </p:txBody>
      </p:sp>
      <p:sp>
        <p:nvSpPr>
          <p:cNvPr id="4" name="Content Placeholder 2"/>
          <p:cNvSpPr>
            <a:spLocks/>
          </p:cNvSpPr>
          <p:nvPr/>
        </p:nvSpPr>
        <p:spPr bwMode="auto">
          <a:xfrm>
            <a:off x="843147" y="1143001"/>
            <a:ext cx="1014152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defRPr sz="2400">
                <a:solidFill>
                  <a:schemeClr val="tx1"/>
                </a:solidFill>
                <a:latin typeface="Arial" charset="0"/>
                <a:ea typeface="ＭＳ Ｐゴシック" pitchFamily="64" charset="-128"/>
              </a:defRPr>
            </a:lvl1pPr>
            <a:lvl2pPr marL="742950" indent="-285750">
              <a:defRPr sz="2400">
                <a:solidFill>
                  <a:schemeClr val="tx1"/>
                </a:solidFill>
                <a:latin typeface="Arial" charset="0"/>
                <a:ea typeface="ＭＳ Ｐゴシック" pitchFamily="64" charset="-128"/>
              </a:defRPr>
            </a:lvl2pPr>
            <a:lvl3pPr marL="1143000" indent="-228600">
              <a:defRPr sz="2400">
                <a:solidFill>
                  <a:schemeClr val="tx1"/>
                </a:solidFill>
                <a:latin typeface="Arial" charset="0"/>
                <a:ea typeface="ＭＳ Ｐゴシック" pitchFamily="64" charset="-128"/>
              </a:defRPr>
            </a:lvl3pPr>
            <a:lvl4pPr marL="1600200" indent="-228600">
              <a:defRPr sz="2400">
                <a:solidFill>
                  <a:schemeClr val="tx1"/>
                </a:solidFill>
                <a:latin typeface="Arial" charset="0"/>
                <a:ea typeface="ＭＳ Ｐゴシック" pitchFamily="64" charset="-128"/>
              </a:defRPr>
            </a:lvl4pPr>
            <a:lvl5pPr marL="2057400" indent="-228600">
              <a:defRPr sz="2400">
                <a:solidFill>
                  <a:schemeClr val="tx1"/>
                </a:solidFill>
                <a:latin typeface="Arial" charset="0"/>
                <a:ea typeface="ＭＳ Ｐゴシック" pitchFamily="6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6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6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6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64" charset="-128"/>
              </a:defRPr>
            </a:lvl9pPr>
          </a:lstStyle>
          <a:p>
            <a:pPr>
              <a:lnSpc>
                <a:spcPct val="90000"/>
              </a:lnSpc>
              <a:buFontTx/>
              <a:buChar char="•"/>
            </a:pPr>
            <a:endParaRPr lang="en-US" altLang="en-US" sz="2800" dirty="0"/>
          </a:p>
        </p:txBody>
      </p:sp>
      <p:sp>
        <p:nvSpPr>
          <p:cNvPr id="5" name="Title 1"/>
          <p:cNvSpPr txBox="1">
            <a:spLocks/>
          </p:cNvSpPr>
          <p:nvPr/>
        </p:nvSpPr>
        <p:spPr bwMode="auto">
          <a:xfrm>
            <a:off x="419838" y="244630"/>
            <a:ext cx="10566834"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700" b="1" dirty="0">
                <a:solidFill>
                  <a:srgbClr val="002F9D"/>
                </a:solidFill>
                <a:effectLst>
                  <a:outerShdw blurRad="31750" dist="25400" dir="5400000" algn="tl" rotWithShape="0">
                    <a:srgbClr val="000000">
                      <a:alpha val="25000"/>
                    </a:srgbClr>
                  </a:outerShdw>
                </a:effectLst>
              </a:rPr>
              <a:t>Safe Access is Good for Business Primer</a:t>
            </a:r>
          </a:p>
        </p:txBody>
      </p:sp>
      <p:pic>
        <p:nvPicPr>
          <p:cNvPr id="6" name="Picture 4" descr="handbook"/>
          <p:cNvPicPr>
            <a:picLocks noChangeAspect="1" noChangeArrowheads="1"/>
          </p:cNvPicPr>
          <p:nvPr/>
        </p:nvPicPr>
        <p:blipFill rotWithShape="1">
          <a:blip r:embed="rId3">
            <a:extLst>
              <a:ext uri="{28A0092B-C50C-407E-A947-70E740481C1C}">
                <a14:useLocalDpi xmlns:a14="http://schemas.microsoft.com/office/drawing/2010/main" val="0"/>
              </a:ext>
            </a:extLst>
          </a:blip>
          <a:srcRect l="11302" r="12176"/>
          <a:stretch/>
        </p:blipFill>
        <p:spPr bwMode="auto">
          <a:xfrm>
            <a:off x="8859651" y="1770850"/>
            <a:ext cx="2722749" cy="355811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1"/>
          <p:cNvSpPr txBox="1">
            <a:spLocks/>
          </p:cNvSpPr>
          <p:nvPr/>
        </p:nvSpPr>
        <p:spPr>
          <a:xfrm>
            <a:off x="419838" y="1098611"/>
            <a:ext cx="7752044" cy="4667864"/>
          </a:xfrm>
          <a:prstGeom prst="rect">
            <a:avLst/>
          </a:prstGeom>
        </p:spPr>
        <p:txBody>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a:t>In general, access management has no impact on the overall demand for goods and services</a:t>
            </a:r>
          </a:p>
          <a:p>
            <a:pPr>
              <a:spcBef>
                <a:spcPts val="900"/>
              </a:spcBef>
            </a:pPr>
            <a:r>
              <a:rPr lang="en-US" dirty="0"/>
              <a:t>Main reason businesses fail is lack of management expertise </a:t>
            </a:r>
            <a:r>
              <a:rPr lang="en-US" sz="2000" i="1" dirty="0"/>
              <a:t>(USA Today, 2004)</a:t>
            </a:r>
          </a:p>
          <a:p>
            <a:pPr>
              <a:spcBef>
                <a:spcPts val="900"/>
              </a:spcBef>
            </a:pPr>
            <a:r>
              <a:rPr lang="en-US" dirty="0"/>
              <a:t>Main reasons businesses succeed:</a:t>
            </a:r>
          </a:p>
          <a:p>
            <a:pPr lvl="1">
              <a:spcBef>
                <a:spcPts val="200"/>
              </a:spcBef>
            </a:pPr>
            <a:r>
              <a:rPr lang="en-US" dirty="0"/>
              <a:t>Management experience</a:t>
            </a:r>
          </a:p>
          <a:p>
            <a:pPr lvl="1">
              <a:spcBef>
                <a:spcPts val="200"/>
              </a:spcBef>
            </a:pPr>
            <a:r>
              <a:rPr lang="en-US" dirty="0"/>
              <a:t>Customer service</a:t>
            </a:r>
          </a:p>
          <a:p>
            <a:pPr lvl="1">
              <a:spcBef>
                <a:spcPts val="200"/>
              </a:spcBef>
            </a:pPr>
            <a:r>
              <a:rPr lang="en-US" dirty="0"/>
              <a:t>Quality of the products and services </a:t>
            </a:r>
          </a:p>
          <a:p>
            <a:pPr lvl="1">
              <a:spcBef>
                <a:spcPts val="200"/>
              </a:spcBef>
            </a:pPr>
            <a:r>
              <a:rPr lang="en-US" dirty="0"/>
              <a:t>Financial backing and investment</a:t>
            </a:r>
          </a:p>
          <a:p>
            <a:pPr lvl="1">
              <a:spcBef>
                <a:spcPts val="200"/>
              </a:spcBef>
            </a:pPr>
            <a:r>
              <a:rPr lang="en-US" dirty="0"/>
              <a:t>Well-trained employees</a:t>
            </a:r>
          </a:p>
          <a:p>
            <a:pPr lvl="1">
              <a:spcBef>
                <a:spcPts val="200"/>
              </a:spcBef>
            </a:pPr>
            <a:r>
              <a:rPr lang="en-US" dirty="0"/>
              <a:t>Keeping costs competitive</a:t>
            </a:r>
          </a:p>
          <a:p>
            <a:endParaRPr lang="en-US" dirty="0"/>
          </a:p>
        </p:txBody>
      </p:sp>
      <p:sp>
        <p:nvSpPr>
          <p:cNvPr id="8" name="TextBox 7"/>
          <p:cNvSpPr txBox="1"/>
          <p:nvPr/>
        </p:nvSpPr>
        <p:spPr>
          <a:xfrm>
            <a:off x="1104514" y="6046569"/>
            <a:ext cx="4397087" cy="646331"/>
          </a:xfrm>
          <a:prstGeom prst="rect">
            <a:avLst/>
          </a:prstGeom>
          <a:noFill/>
        </p:spPr>
        <p:txBody>
          <a:bodyPr wrap="square" rtlCol="0">
            <a:spAutoFit/>
          </a:bodyPr>
          <a:lstStyle/>
          <a:p>
            <a:r>
              <a:rPr lang="en-US" i="1" dirty="0">
                <a:solidFill>
                  <a:schemeClr val="bg1"/>
                </a:solidFill>
              </a:rPr>
              <a:t>Benefits of Access Management: Economic Development</a:t>
            </a:r>
          </a:p>
        </p:txBody>
      </p:sp>
      <p:sp>
        <p:nvSpPr>
          <p:cNvPr id="10" name="Footer Placeholder 9"/>
          <p:cNvSpPr>
            <a:spLocks noGrp="1"/>
          </p:cNvSpPr>
          <p:nvPr>
            <p:ph type="ftr" sz="quarter" idx="3"/>
          </p:nvPr>
        </p:nvSpPr>
        <p:spPr/>
        <p:txBody>
          <a:bodyPr/>
          <a:lstStyle/>
          <a:p>
            <a:r>
              <a:rPr lang="en-US"/>
              <a:t>Module 1</a:t>
            </a:r>
            <a:endParaRPr lang="en-US" dirty="0"/>
          </a:p>
        </p:txBody>
      </p:sp>
      <p:sp>
        <p:nvSpPr>
          <p:cNvPr id="9" name="Slide Number Placeholder 8"/>
          <p:cNvSpPr>
            <a:spLocks noGrp="1"/>
          </p:cNvSpPr>
          <p:nvPr>
            <p:ph type="sldNum" sz="quarter" idx="4"/>
          </p:nvPr>
        </p:nvSpPr>
        <p:spPr/>
        <p:txBody>
          <a:bodyPr/>
          <a:lstStyle/>
          <a:p>
            <a:pPr algn="r"/>
            <a:fld id="{C285075F-4D0D-0F40-B6CF-EC6AC229A79E}" type="slidenum">
              <a:rPr lang="en-US" smtClean="0">
                <a:solidFill>
                  <a:prstClr val="white"/>
                </a:solidFill>
              </a:rPr>
              <a:pPr algn="r"/>
              <a:t>15</a:t>
            </a:fld>
            <a:endParaRPr lang="en-US" dirty="0">
              <a:solidFill>
                <a:prstClr val="white"/>
              </a:solidFill>
            </a:endParaRPr>
          </a:p>
        </p:txBody>
      </p:sp>
    </p:spTree>
    <p:extLst>
      <p:ext uri="{BB962C8B-B14F-4D97-AF65-F5344CB8AC3E}">
        <p14:creationId xmlns:p14="http://schemas.microsoft.com/office/powerpoint/2010/main" val="3585103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Access Management Involves a Balance</a:t>
            </a:r>
          </a:p>
        </p:txBody>
      </p:sp>
      <p:sp>
        <p:nvSpPr>
          <p:cNvPr id="6" name="Content Placeholder 2"/>
          <p:cNvSpPr txBox="1">
            <a:spLocks/>
          </p:cNvSpPr>
          <p:nvPr/>
        </p:nvSpPr>
        <p:spPr bwMode="auto">
          <a:xfrm>
            <a:off x="6856397" y="1855375"/>
            <a:ext cx="4198594" cy="3178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900" dirty="0"/>
              <a:t>Public rights</a:t>
            </a:r>
          </a:p>
          <a:p>
            <a:pPr lvl="1"/>
            <a:r>
              <a:rPr lang="en-US" sz="2500" dirty="0"/>
              <a:t>Safe and efficient highway travel</a:t>
            </a:r>
          </a:p>
          <a:p>
            <a:pPr lvl="1"/>
            <a:r>
              <a:rPr lang="en-US" sz="2500" dirty="0"/>
              <a:t>Avoid unnecessary and expensive capacity improvements</a:t>
            </a:r>
          </a:p>
          <a:p>
            <a:pPr lvl="1"/>
            <a:endParaRPr lang="en-US" dirty="0"/>
          </a:p>
          <a:p>
            <a:endParaRPr lang="en-US" dirty="0"/>
          </a:p>
        </p:txBody>
      </p:sp>
      <p:sp>
        <p:nvSpPr>
          <p:cNvPr id="8" name="Content Placeholder 2"/>
          <p:cNvSpPr txBox="1">
            <a:spLocks/>
          </p:cNvSpPr>
          <p:nvPr/>
        </p:nvSpPr>
        <p:spPr bwMode="auto">
          <a:xfrm>
            <a:off x="950967" y="1850120"/>
            <a:ext cx="4119092" cy="31842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900" dirty="0"/>
              <a:t>Property owner rights</a:t>
            </a:r>
          </a:p>
          <a:p>
            <a:pPr lvl="1"/>
            <a:r>
              <a:rPr lang="en-US" sz="2500" dirty="0"/>
              <a:t>Regulated access to a roadway</a:t>
            </a:r>
          </a:p>
          <a:p>
            <a:pPr lvl="1"/>
            <a:r>
              <a:rPr lang="en-US" sz="2500" dirty="0"/>
              <a:t>Not to be landlocked by government action without compensation</a:t>
            </a:r>
          </a:p>
          <a:p>
            <a:pPr lvl="1"/>
            <a:endParaRPr lang="en-US" dirty="0"/>
          </a:p>
          <a:p>
            <a:endParaRPr lang="en-US" dirty="0"/>
          </a:p>
        </p:txBody>
      </p:sp>
      <p:pic>
        <p:nvPicPr>
          <p:cNvPr id="3074" name="Picture 2" descr="http://www.clker.com/cliparts/y/x/Q/S/b/q/scales-of-justice-hi.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49511" y="3573671"/>
            <a:ext cx="2154621" cy="20181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04514" y="6046569"/>
            <a:ext cx="4397087" cy="646331"/>
          </a:xfrm>
          <a:prstGeom prst="rect">
            <a:avLst/>
          </a:prstGeom>
          <a:noFill/>
        </p:spPr>
        <p:txBody>
          <a:bodyPr wrap="square" rtlCol="0">
            <a:spAutoFit/>
          </a:bodyPr>
          <a:lstStyle/>
          <a:p>
            <a:r>
              <a:rPr lang="en-US" i="1" dirty="0">
                <a:solidFill>
                  <a:schemeClr val="bg1"/>
                </a:solidFill>
              </a:rPr>
              <a:t>Benefits of Access Management: Economic Development</a:t>
            </a:r>
          </a:p>
        </p:txBody>
      </p:sp>
      <p:sp>
        <p:nvSpPr>
          <p:cNvPr id="4" name="Footer Placeholder 3"/>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16</a:t>
            </a:fld>
            <a:endParaRPr lang="en-US" dirty="0">
              <a:solidFill>
                <a:prstClr val="white"/>
              </a:solidFill>
            </a:endParaRPr>
          </a:p>
        </p:txBody>
      </p:sp>
    </p:spTree>
    <p:extLst>
      <p:ext uri="{BB962C8B-B14F-4D97-AF65-F5344CB8AC3E}">
        <p14:creationId xmlns:p14="http://schemas.microsoft.com/office/powerpoint/2010/main" val="3620447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42588" y="2841527"/>
            <a:ext cx="7772400" cy="810592"/>
          </a:xfrm>
        </p:spPr>
        <p:txBody>
          <a:bodyPr>
            <a:normAutofit fontScale="90000"/>
          </a:bodyPr>
          <a:lstStyle/>
          <a:p>
            <a:pPr algn="ctr"/>
            <a:br>
              <a:rPr lang="en-US" dirty="0"/>
            </a:br>
            <a:r>
              <a:rPr lang="en-US" dirty="0"/>
              <a:t>Access Management Basics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657600"/>
            <a:ext cx="3167104" cy="2377440"/>
          </a:xfrm>
          <a:prstGeom prst="rect">
            <a:avLst/>
          </a:prstGeom>
          <a:blipFill>
            <a:blip r:embed="rId3">
              <a:alphaModFix amt="50000"/>
            </a:blip>
            <a:stretch>
              <a:fillRect/>
            </a:stretch>
          </a:blipFill>
          <a:effectLst/>
        </p:spPr>
      </p:pic>
      <p:sp>
        <p:nvSpPr>
          <p:cNvPr id="5" name="Footer Placeholder 4"/>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17</a:t>
            </a:fld>
            <a:endParaRPr lang="en-US" dirty="0">
              <a:solidFill>
                <a:prstClr val="white"/>
              </a:solidFill>
            </a:endParaRPr>
          </a:p>
        </p:txBody>
      </p:sp>
    </p:spTree>
    <p:extLst>
      <p:ext uri="{BB962C8B-B14F-4D97-AF65-F5344CB8AC3E}">
        <p14:creationId xmlns:p14="http://schemas.microsoft.com/office/powerpoint/2010/main" val="4106746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7346"/>
            <a:ext cx="10972800" cy="1143000"/>
          </a:xfrm>
        </p:spPr>
        <p:txBody>
          <a:bodyPr>
            <a:normAutofit/>
          </a:bodyPr>
          <a:lstStyle/>
          <a:p>
            <a:r>
              <a:rPr lang="en-US"/>
              <a:t>Types of Access Regulations</a:t>
            </a:r>
            <a:endParaRPr lang="en-US" dirty="0"/>
          </a:p>
        </p:txBody>
      </p:sp>
      <p:sp>
        <p:nvSpPr>
          <p:cNvPr id="5" name="Rectangle 4"/>
          <p:cNvSpPr/>
          <p:nvPr/>
        </p:nvSpPr>
        <p:spPr>
          <a:xfrm>
            <a:off x="8367621" y="4117310"/>
            <a:ext cx="3468068" cy="1446550"/>
          </a:xfrm>
          <a:prstGeom prst="rect">
            <a:avLst/>
          </a:prstGeom>
        </p:spPr>
        <p:txBody>
          <a:bodyPr wrap="square">
            <a:spAutoFit/>
          </a:bodyPr>
          <a:lstStyle/>
          <a:p>
            <a:pPr marL="346075" indent="-346075">
              <a:buFont typeface="+mj-lt"/>
              <a:buAutoNum type="arabicPeriod" startAt="3"/>
            </a:pPr>
            <a:r>
              <a:rPr lang="en-US" altLang="en-US" sz="2200" dirty="0"/>
              <a:t>Police power regulation &amp; design (subdivisions, access connection permits, site plans)</a:t>
            </a:r>
          </a:p>
        </p:txBody>
      </p:sp>
      <p:sp>
        <p:nvSpPr>
          <p:cNvPr id="6" name="Rectangle 5"/>
          <p:cNvSpPr/>
          <p:nvPr/>
        </p:nvSpPr>
        <p:spPr>
          <a:xfrm>
            <a:off x="4765049" y="4117310"/>
            <a:ext cx="3388351" cy="1785104"/>
          </a:xfrm>
          <a:prstGeom prst="rect">
            <a:avLst/>
          </a:prstGeom>
        </p:spPr>
        <p:txBody>
          <a:bodyPr wrap="square">
            <a:spAutoFit/>
          </a:bodyPr>
          <a:lstStyle/>
          <a:p>
            <a:pPr marL="346075" indent="-346075">
              <a:buFont typeface="+mj-lt"/>
              <a:buAutoNum type="arabicPeriod" startAt="2"/>
            </a:pPr>
            <a:r>
              <a:rPr lang="en-US" altLang="en-US" sz="2200" dirty="0"/>
              <a:t>Self-imposed private property restrictions (e.g., deed restrictions, mutually enforceable restrictions)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4502"/>
          <a:stretch/>
        </p:blipFill>
        <p:spPr>
          <a:xfrm>
            <a:off x="4819956" y="1654687"/>
            <a:ext cx="3283770" cy="242198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14530" y="1624099"/>
            <a:ext cx="3657079" cy="2448776"/>
          </a:xfrm>
          <a:prstGeom prst="rect">
            <a:avLst/>
          </a:prstGeom>
        </p:spPr>
      </p:pic>
      <p:pic>
        <p:nvPicPr>
          <p:cNvPr id="9" name="Picture 8"/>
          <p:cNvPicPr>
            <a:picLocks noChangeAspect="1"/>
          </p:cNvPicPr>
          <p:nvPr/>
        </p:nvPicPr>
        <p:blipFill rotWithShape="1">
          <a:blip r:embed="rId5"/>
          <a:srcRect l="1279" t="3452" r="7771" b="7077"/>
          <a:stretch/>
        </p:blipFill>
        <p:spPr>
          <a:xfrm>
            <a:off x="194295" y="1654687"/>
            <a:ext cx="4337751" cy="2387600"/>
          </a:xfrm>
          <a:prstGeom prst="rect">
            <a:avLst/>
          </a:prstGeom>
          <a:ln w="12700">
            <a:solidFill>
              <a:srgbClr val="000000"/>
            </a:solidFill>
          </a:ln>
        </p:spPr>
      </p:pic>
      <p:sp>
        <p:nvSpPr>
          <p:cNvPr id="13" name="Rectangle 12"/>
          <p:cNvSpPr/>
          <p:nvPr/>
        </p:nvSpPr>
        <p:spPr>
          <a:xfrm>
            <a:off x="550895" y="4042287"/>
            <a:ext cx="3633398" cy="769441"/>
          </a:xfrm>
          <a:prstGeom prst="rect">
            <a:avLst/>
          </a:prstGeom>
        </p:spPr>
        <p:txBody>
          <a:bodyPr wrap="square">
            <a:spAutoFit/>
          </a:bodyPr>
          <a:lstStyle/>
          <a:p>
            <a:pPr marL="346075" indent="-346075">
              <a:buFont typeface="+mj-lt"/>
              <a:buAutoNum type="arabicPeriod"/>
            </a:pPr>
            <a:r>
              <a:rPr lang="en-US" altLang="en-US" sz="2200" dirty="0"/>
              <a:t>Publicly owned access rights (acquired, etc.)</a:t>
            </a:r>
          </a:p>
        </p:txBody>
      </p:sp>
      <p:sp>
        <p:nvSpPr>
          <p:cNvPr id="10" name="Footer Placeholder 9"/>
          <p:cNvSpPr>
            <a:spLocks noGrp="1"/>
          </p:cNvSpPr>
          <p:nvPr>
            <p:ph type="ftr" sz="quarter" idx="3"/>
          </p:nvPr>
        </p:nvSpPr>
        <p:spPr/>
        <p:txBody>
          <a:bodyPr/>
          <a:lstStyle/>
          <a:p>
            <a:r>
              <a:rPr lang="en-US"/>
              <a:t>Module 1</a:t>
            </a:r>
            <a:endParaRPr lang="en-US" dirty="0"/>
          </a:p>
        </p:txBody>
      </p:sp>
      <p:sp>
        <p:nvSpPr>
          <p:cNvPr id="15" name="Slide Number Placeholder 1"/>
          <p:cNvSpPr>
            <a:spLocks noGrp="1"/>
          </p:cNvSpPr>
          <p:nvPr>
            <p:ph type="sldNum" sz="quarter" idx="4"/>
          </p:nvPr>
        </p:nvSpPr>
        <p:spPr>
          <a:xfrm>
            <a:off x="11690472" y="6415297"/>
            <a:ext cx="436037" cy="380995"/>
          </a:xfrm>
        </p:spPr>
        <p:txBody>
          <a:bodyPr/>
          <a:lstStyle/>
          <a:p>
            <a:pPr algn="r"/>
            <a:fld id="{C285075F-4D0D-0F40-B6CF-EC6AC229A79E}" type="slidenum">
              <a:rPr lang="en-US" smtClean="0">
                <a:solidFill>
                  <a:prstClr val="white"/>
                </a:solidFill>
              </a:rPr>
              <a:pPr algn="r"/>
              <a:t>18</a:t>
            </a:fld>
            <a:endParaRPr lang="en-US" dirty="0">
              <a:solidFill>
                <a:prstClr val="white"/>
              </a:solidFill>
            </a:endParaRPr>
          </a:p>
        </p:txBody>
      </p:sp>
      <p:sp>
        <p:nvSpPr>
          <p:cNvPr id="12" name="Content Placeholder 2">
            <a:extLst>
              <a:ext uri="{FF2B5EF4-FFF2-40B4-BE49-F238E27FC236}">
                <a16:creationId xmlns:a16="http://schemas.microsoft.com/office/drawing/2014/main" id="{FE48322E-547C-45A7-B3E4-AB08D9E13732}"/>
              </a:ext>
            </a:extLst>
          </p:cNvPr>
          <p:cNvSpPr txBox="1">
            <a:spLocks/>
          </p:cNvSpPr>
          <p:nvPr/>
        </p:nvSpPr>
        <p:spPr bwMode="auto">
          <a:xfrm>
            <a:off x="8314530" y="382069"/>
            <a:ext cx="3548713" cy="1030766"/>
          </a:xfrm>
          <a:prstGeom prst="rect">
            <a:avLst/>
          </a:prstGeom>
          <a:solidFill>
            <a:schemeClr val="tx1"/>
          </a:solidFill>
          <a:ln w="9525">
            <a:solidFill>
              <a:schemeClr val="tx1"/>
            </a:solidFill>
            <a:miter lim="800000"/>
            <a:headEnd/>
            <a:tailEnd/>
          </a:ln>
        </p:spPr>
        <p:txBody>
          <a:bodyPr vert="horz" wrap="square" lIns="91440" tIns="45720" rIns="91440" bIns="45720" numCol="1" anchor="ctr" anchorCtr="0" compatLnSpc="1">
            <a:prstTxWarp prst="textNoShape">
              <a:avLst/>
            </a:prstTxWarp>
            <a:normAutofit/>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algn="ctr">
              <a:buNone/>
            </a:pPr>
            <a:r>
              <a:rPr lang="en-US" sz="1900" i="1" dirty="0">
                <a:solidFill>
                  <a:schemeClr val="bg1"/>
                </a:solidFill>
              </a:rPr>
              <a:t>County and local governments have similar access management authority</a:t>
            </a:r>
            <a:endParaRPr lang="en-US" dirty="0"/>
          </a:p>
        </p:txBody>
      </p:sp>
    </p:spTree>
    <p:extLst>
      <p:ext uri="{BB962C8B-B14F-4D97-AF65-F5344CB8AC3E}">
        <p14:creationId xmlns:p14="http://schemas.microsoft.com/office/powerpoint/2010/main" val="3573567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normAutofit/>
          </a:bodyPr>
          <a:lstStyle/>
          <a:p>
            <a:pPr algn="ctr"/>
            <a:r>
              <a:rPr lang="en-US" sz="3600" dirty="0"/>
              <a:t>Three Types of Access Management Techniques</a:t>
            </a:r>
          </a:p>
        </p:txBody>
      </p:sp>
      <p:sp>
        <p:nvSpPr>
          <p:cNvPr id="5" name="Content Placeholder 1"/>
          <p:cNvSpPr>
            <a:spLocks noGrp="1"/>
          </p:cNvSpPr>
          <p:nvPr>
            <p:ph sz="quarter" idx="2"/>
          </p:nvPr>
        </p:nvSpPr>
        <p:spPr>
          <a:xfrm>
            <a:off x="640875" y="1416049"/>
            <a:ext cx="4024257" cy="3941763"/>
          </a:xfrm>
          <a:ln w="38100" cmpd="sng">
            <a:solidFill>
              <a:schemeClr val="accent1"/>
            </a:solidFill>
            <a:prstDash val="solid"/>
          </a:ln>
        </p:spPr>
        <p:txBody>
          <a:bodyPr>
            <a:normAutofit/>
          </a:bodyPr>
          <a:lstStyle/>
          <a:p>
            <a:pPr marL="365760" indent="-365760">
              <a:buNone/>
            </a:pPr>
            <a:r>
              <a:rPr lang="en-US" sz="2600" b="1" dirty="0"/>
              <a:t>1.	Local Ordinances, Approvals and Plans</a:t>
            </a:r>
          </a:p>
          <a:p>
            <a:pPr lvl="1">
              <a:lnSpc>
                <a:spcPct val="110000"/>
              </a:lnSpc>
              <a:spcBef>
                <a:spcPts val="1200"/>
              </a:spcBef>
            </a:pPr>
            <a:r>
              <a:rPr lang="en-US" sz="2200" dirty="0"/>
              <a:t>Corridor plans for future access; overlay plan with zoning district</a:t>
            </a:r>
          </a:p>
          <a:p>
            <a:pPr lvl="1">
              <a:lnSpc>
                <a:spcPct val="110000"/>
              </a:lnSpc>
            </a:pPr>
            <a:r>
              <a:rPr lang="en-US" sz="2200" dirty="0"/>
              <a:t>Access retrofit strategies</a:t>
            </a:r>
          </a:p>
          <a:p>
            <a:pPr lvl="1">
              <a:lnSpc>
                <a:spcPct val="110000"/>
              </a:lnSpc>
            </a:pPr>
            <a:r>
              <a:rPr lang="en-US" sz="2200" dirty="0"/>
              <a:t>Local road and bike / pedestrian connectivity</a:t>
            </a:r>
          </a:p>
        </p:txBody>
      </p:sp>
      <p:sp>
        <p:nvSpPr>
          <p:cNvPr id="3" name="Content Placeholder 2"/>
          <p:cNvSpPr>
            <a:spLocks noGrp="1"/>
          </p:cNvSpPr>
          <p:nvPr>
            <p:ph sz="quarter" idx="4"/>
          </p:nvPr>
        </p:nvSpPr>
        <p:spPr>
          <a:xfrm>
            <a:off x="4975667" y="1416049"/>
            <a:ext cx="3265131" cy="3941763"/>
          </a:xfrm>
          <a:ln w="38100" cmpd="sng">
            <a:noFill/>
            <a:prstDash val="solid"/>
          </a:ln>
        </p:spPr>
        <p:txBody>
          <a:bodyPr/>
          <a:lstStyle/>
          <a:p>
            <a:pPr marL="365760" indent="-365760">
              <a:buNone/>
            </a:pPr>
            <a:r>
              <a:rPr lang="en-US" sz="2600" b="1" dirty="0"/>
              <a:t>2.	Site Access and Design</a:t>
            </a:r>
          </a:p>
          <a:p>
            <a:pPr lvl="1">
              <a:spcBef>
                <a:spcPts val="1200"/>
              </a:spcBef>
            </a:pPr>
            <a:r>
              <a:rPr lang="en-US" sz="2200" dirty="0"/>
              <a:t>Driveway design standards</a:t>
            </a:r>
          </a:p>
          <a:p>
            <a:pPr lvl="1"/>
            <a:r>
              <a:rPr lang="en-US" sz="2200" dirty="0"/>
              <a:t>Promote shared access systems and connectivity</a:t>
            </a:r>
          </a:p>
          <a:p>
            <a:pPr lvl="1"/>
            <a:r>
              <a:rPr lang="en-US" sz="2200" dirty="0"/>
              <a:t>Coordinated lot split / site plan review</a:t>
            </a:r>
          </a:p>
          <a:p>
            <a:endParaRPr lang="en-US" dirty="0"/>
          </a:p>
        </p:txBody>
      </p:sp>
      <p:sp>
        <p:nvSpPr>
          <p:cNvPr id="10" name="TextBox 9"/>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br>
              <a:rPr lang="en-US" i="1" dirty="0">
                <a:solidFill>
                  <a:schemeClr val="bg1"/>
                </a:solidFill>
              </a:rPr>
            </a:br>
            <a:r>
              <a:rPr lang="en-US" i="1" dirty="0">
                <a:solidFill>
                  <a:schemeClr val="bg1"/>
                </a:solidFill>
              </a:rPr>
              <a:t>Local Ordinances, Approvals and Plans</a:t>
            </a:r>
          </a:p>
        </p:txBody>
      </p:sp>
      <p:sp>
        <p:nvSpPr>
          <p:cNvPr id="11" name="Content Placeholder 2"/>
          <p:cNvSpPr txBox="1">
            <a:spLocks/>
          </p:cNvSpPr>
          <p:nvPr/>
        </p:nvSpPr>
        <p:spPr bwMode="auto">
          <a:xfrm>
            <a:off x="8551333" y="1416051"/>
            <a:ext cx="3025123" cy="3941762"/>
          </a:xfrm>
          <a:prstGeom prst="rect">
            <a:avLst/>
          </a:prstGeom>
          <a:gradFill>
            <a:gsLst>
              <a:gs pos="0">
                <a:schemeClr val="bg1"/>
              </a:gs>
              <a:gs pos="64999">
                <a:schemeClr val="bg1">
                  <a:lumMod val="95000"/>
                </a:schemeClr>
              </a:gs>
              <a:gs pos="100000">
                <a:schemeClr val="bg1">
                  <a:lumMod val="85000"/>
                </a:schemeClr>
              </a:gs>
            </a:gsLst>
            <a:lin ang="16800000" scaled="0"/>
          </a:gradFill>
          <a:ln w="9525">
            <a:noFill/>
            <a:prstDash val="sysDash"/>
            <a:miter lim="800000"/>
            <a:headEnd/>
            <a:tailEnd/>
          </a:ln>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0"/>
              </a:spcBef>
              <a:spcAft>
                <a:spcPct val="0"/>
              </a:spcAft>
              <a:buClr>
                <a:schemeClr val="accent1"/>
              </a:buClr>
              <a:buSzPct val="68000"/>
              <a:buFont typeface="Wingdings 3" pitchFamily="18" charset="2"/>
              <a:buChar char=""/>
              <a:defRPr sz="24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0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18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6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sz="16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indent="-365760">
              <a:buFont typeface="Wingdings 3" pitchFamily="18" charset="2"/>
              <a:buNone/>
            </a:pPr>
            <a:r>
              <a:rPr lang="en-US" sz="2600" b="1" dirty="0"/>
              <a:t>3.	Road and Intersection Design</a:t>
            </a:r>
          </a:p>
          <a:p>
            <a:pPr lvl="1">
              <a:spcBef>
                <a:spcPts val="1200"/>
              </a:spcBef>
            </a:pPr>
            <a:r>
              <a:rPr lang="en-US" sz="2200" dirty="0"/>
              <a:t>Signal spacing</a:t>
            </a:r>
          </a:p>
          <a:p>
            <a:pPr lvl="1"/>
            <a:r>
              <a:rPr lang="en-US" sz="2200" dirty="0"/>
              <a:t>Two-way left-turn lanes</a:t>
            </a:r>
          </a:p>
          <a:p>
            <a:pPr lvl="1"/>
            <a:r>
              <a:rPr lang="en-US" sz="2200" dirty="0"/>
              <a:t>Medians</a:t>
            </a:r>
          </a:p>
          <a:p>
            <a:pPr lvl="1"/>
            <a:r>
              <a:rPr lang="en-US" sz="2200" dirty="0"/>
              <a:t>Innovative intersections</a:t>
            </a:r>
          </a:p>
          <a:p>
            <a:endParaRPr lang="en-US" dirty="0"/>
          </a:p>
        </p:txBody>
      </p:sp>
      <p:sp>
        <p:nvSpPr>
          <p:cNvPr id="7" name="Footer Placeholder 6"/>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10"/>
          </p:nvPr>
        </p:nvSpPr>
        <p:spPr/>
        <p:txBody>
          <a:bodyPr/>
          <a:lstStyle/>
          <a:p>
            <a:pPr algn="r"/>
            <a:fld id="{C285075F-4D0D-0F40-B6CF-EC6AC229A79E}" type="slidenum">
              <a:rPr lang="en-US" smtClean="0">
                <a:solidFill>
                  <a:prstClr val="white"/>
                </a:solidFill>
              </a:rPr>
              <a:pPr algn="r"/>
              <a:t>19</a:t>
            </a:fld>
            <a:endParaRPr lang="en-US" dirty="0">
              <a:solidFill>
                <a:prstClr val="white"/>
              </a:solidFill>
            </a:endParaRPr>
          </a:p>
        </p:txBody>
      </p:sp>
    </p:spTree>
    <p:extLst>
      <p:ext uri="{BB962C8B-B14F-4D97-AF65-F5344CB8AC3E}">
        <p14:creationId xmlns:p14="http://schemas.microsoft.com/office/powerpoint/2010/main" val="3632553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5986409" cy="2525730"/>
          </a:xfrm>
        </p:spPr>
        <p:txBody>
          <a:bodyPr/>
          <a:lstStyle/>
          <a:p>
            <a:pPr>
              <a:spcBef>
                <a:spcPts val="1800"/>
              </a:spcBef>
            </a:pPr>
            <a:r>
              <a:rPr lang="en-US" sz="2900" dirty="0"/>
              <a:t>This program provides an overview of access management</a:t>
            </a:r>
          </a:p>
          <a:p>
            <a:pPr>
              <a:spcBef>
                <a:spcPts val="1800"/>
              </a:spcBef>
            </a:pPr>
            <a:r>
              <a:rPr lang="en-US" sz="2900" dirty="0"/>
              <a:t>Session format</a:t>
            </a:r>
          </a:p>
          <a:p>
            <a:pPr>
              <a:spcBef>
                <a:spcPts val="1800"/>
              </a:spcBef>
            </a:pPr>
            <a:r>
              <a:rPr lang="en-US" sz="2900" dirty="0"/>
              <a:t>Speaker introduction</a:t>
            </a:r>
          </a:p>
          <a:p>
            <a:endParaRPr lang="en-US" dirty="0"/>
          </a:p>
        </p:txBody>
      </p:sp>
      <p:sp>
        <p:nvSpPr>
          <p:cNvPr id="5" name="Title 1"/>
          <p:cNvSpPr>
            <a:spLocks noGrp="1"/>
          </p:cNvSpPr>
          <p:nvPr>
            <p:ph type="title"/>
          </p:nvPr>
        </p:nvSpPr>
        <p:spPr/>
        <p:txBody>
          <a:bodyPr>
            <a:normAutofit/>
          </a:bodyPr>
          <a:lstStyle/>
          <a:p>
            <a:r>
              <a:rPr lang="en-US" dirty="0"/>
              <a:t>Module Outline</a:t>
            </a:r>
            <a:br>
              <a:rPr lang="en-US" dirty="0"/>
            </a:br>
            <a:endParaRPr lang="en-US" sz="2200" dirty="0"/>
          </a:p>
        </p:txBody>
      </p:sp>
      <p:sp>
        <p:nvSpPr>
          <p:cNvPr id="10" name="TextBox 9"/>
          <p:cNvSpPr txBox="1"/>
          <p:nvPr/>
        </p:nvSpPr>
        <p:spPr>
          <a:xfrm>
            <a:off x="8515716" y="1676400"/>
            <a:ext cx="3284702" cy="2923877"/>
          </a:xfrm>
          <a:prstGeom prst="rect">
            <a:avLst/>
          </a:prstGeom>
          <a:ln cmpd="sng"/>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Modules:</a:t>
            </a:r>
            <a:endParaRPr lang="en-US" dirty="0"/>
          </a:p>
          <a:p>
            <a:pPr marL="285750" indent="-285750">
              <a:buFont typeface="Wingdings 3" panose="05040102010807070707" pitchFamily="18" charset="2"/>
              <a:buChar char=""/>
            </a:pPr>
            <a:r>
              <a:rPr lang="en-US" sz="1600" b="1" dirty="0">
                <a:solidFill>
                  <a:schemeClr val="accent1"/>
                </a:solidFill>
              </a:rPr>
              <a:t>(1) Summary of Principles and Practices</a:t>
            </a:r>
          </a:p>
          <a:p>
            <a:pPr marL="285750" indent="-285750">
              <a:buFont typeface="Wingdings 3" panose="05040102010807070707" pitchFamily="18" charset="2"/>
              <a:buChar char=""/>
            </a:pPr>
            <a:r>
              <a:rPr lang="en-US" sz="1600" b="1" dirty="0">
                <a:solidFill>
                  <a:schemeClr val="bg1">
                    <a:lumMod val="50000"/>
                  </a:schemeClr>
                </a:solidFill>
              </a:rPr>
              <a:t>Introduction to Legal Foundations</a:t>
            </a:r>
          </a:p>
          <a:p>
            <a:pPr marL="285750" indent="-285750">
              <a:buFont typeface="Wingdings 3" panose="05040102010807070707" pitchFamily="18" charset="2"/>
              <a:buChar char=""/>
            </a:pPr>
            <a:r>
              <a:rPr lang="en-US" sz="1600" b="1" dirty="0">
                <a:solidFill>
                  <a:schemeClr val="bg1">
                    <a:lumMod val="50000"/>
                  </a:schemeClr>
                </a:solidFill>
              </a:rPr>
              <a:t>Access Standards</a:t>
            </a:r>
          </a:p>
          <a:p>
            <a:pPr marL="285750" indent="-285750">
              <a:buFont typeface="Wingdings 3" panose="05040102010807070707" pitchFamily="18" charset="2"/>
              <a:buChar char=""/>
            </a:pPr>
            <a:r>
              <a:rPr lang="en-US" sz="1600" b="1" dirty="0">
                <a:solidFill>
                  <a:schemeClr val="bg1">
                    <a:lumMod val="50000"/>
                  </a:schemeClr>
                </a:solidFill>
              </a:rPr>
              <a:t>Planning</a:t>
            </a:r>
          </a:p>
          <a:p>
            <a:pPr marL="285750" indent="-285750">
              <a:buFont typeface="Wingdings 3" panose="05040102010807070707" pitchFamily="18" charset="2"/>
              <a:buChar char=""/>
            </a:pPr>
            <a:r>
              <a:rPr lang="en-US" sz="1600" b="1" dirty="0">
                <a:solidFill>
                  <a:schemeClr val="accent6">
                    <a:lumMod val="50000"/>
                  </a:schemeClr>
                </a:solidFill>
              </a:rPr>
              <a:t>Identifying Access Controls</a:t>
            </a:r>
          </a:p>
          <a:p>
            <a:pPr marL="285750" indent="-285750">
              <a:buFont typeface="Wingdings 3" panose="05040102010807070707" pitchFamily="18" charset="2"/>
              <a:buChar char=""/>
            </a:pPr>
            <a:r>
              <a:rPr lang="en-US" sz="1600" b="1" dirty="0">
                <a:solidFill>
                  <a:schemeClr val="bg1">
                    <a:lumMod val="50000"/>
                  </a:schemeClr>
                </a:solidFill>
              </a:rPr>
              <a:t>STH Connection Permits</a:t>
            </a:r>
          </a:p>
          <a:p>
            <a:pPr marL="285750" indent="-285750">
              <a:buFont typeface="Wingdings 3" panose="05040102010807070707" pitchFamily="18" charset="2"/>
              <a:buChar char=""/>
            </a:pPr>
            <a:r>
              <a:rPr lang="en-US" sz="1600" b="1" dirty="0">
                <a:solidFill>
                  <a:schemeClr val="bg1">
                    <a:lumMod val="50000"/>
                  </a:schemeClr>
                </a:solidFill>
              </a:rPr>
              <a:t>Special Topics</a:t>
            </a:r>
          </a:p>
          <a:p>
            <a:pPr marL="285750" indent="-285750">
              <a:buFont typeface="Wingdings 3" panose="05040102010807070707" pitchFamily="18" charset="2"/>
              <a:buChar char=""/>
            </a:pPr>
            <a:r>
              <a:rPr lang="en-US" sz="1600" b="1" dirty="0">
                <a:solidFill>
                  <a:schemeClr val="bg1">
                    <a:lumMod val="50000"/>
                  </a:schemeClr>
                </a:solidFill>
              </a:rPr>
              <a:t>References &amp; Resources</a:t>
            </a:r>
          </a:p>
        </p:txBody>
      </p:sp>
      <p:sp>
        <p:nvSpPr>
          <p:cNvPr id="11" name="Right Arrow 10"/>
          <p:cNvSpPr/>
          <p:nvPr/>
        </p:nvSpPr>
        <p:spPr>
          <a:xfrm>
            <a:off x="7766423" y="1998277"/>
            <a:ext cx="588340" cy="4409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2</a:t>
            </a:fld>
            <a:endParaRPr lang="en-US" dirty="0">
              <a:solidFill>
                <a:prstClr val="white"/>
              </a:solidFill>
            </a:endParaRPr>
          </a:p>
        </p:txBody>
      </p:sp>
    </p:spTree>
    <p:extLst>
      <p:ext uri="{BB962C8B-B14F-4D97-AF65-F5344CB8AC3E}">
        <p14:creationId xmlns:p14="http://schemas.microsoft.com/office/powerpoint/2010/main" val="602050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6079" y="1676400"/>
            <a:ext cx="5686321" cy="4045974"/>
          </a:xfrm>
        </p:spPr>
        <p:txBody>
          <a:bodyPr>
            <a:normAutofit/>
          </a:bodyPr>
          <a:lstStyle/>
          <a:p>
            <a:r>
              <a:rPr lang="en-US" altLang="en-US" dirty="0"/>
              <a:t>Collaborate on access management planning</a:t>
            </a:r>
          </a:p>
          <a:p>
            <a:pPr>
              <a:spcBef>
                <a:spcPts val="600"/>
              </a:spcBef>
            </a:pPr>
            <a:r>
              <a:rPr lang="en-US" altLang="en-US" dirty="0"/>
              <a:t>Promote connectivity</a:t>
            </a:r>
          </a:p>
          <a:p>
            <a:pPr>
              <a:spcBef>
                <a:spcPts val="600"/>
              </a:spcBef>
            </a:pPr>
            <a:r>
              <a:rPr lang="en-US" altLang="en-US" dirty="0"/>
              <a:t>Local development regulations</a:t>
            </a:r>
          </a:p>
          <a:p>
            <a:pPr lvl="1">
              <a:spcBef>
                <a:spcPts val="400"/>
              </a:spcBef>
            </a:pPr>
            <a:r>
              <a:rPr lang="en-US" altLang="en-US" dirty="0"/>
              <a:t>Lot splits and subdivision review</a:t>
            </a:r>
          </a:p>
          <a:p>
            <a:pPr lvl="1">
              <a:spcBef>
                <a:spcPts val="400"/>
              </a:spcBef>
            </a:pPr>
            <a:r>
              <a:rPr lang="en-US" altLang="en-US" dirty="0"/>
              <a:t>Zoning and site plan review</a:t>
            </a:r>
          </a:p>
          <a:p>
            <a:pPr lvl="1">
              <a:spcBef>
                <a:spcPts val="400"/>
              </a:spcBef>
            </a:pPr>
            <a:r>
              <a:rPr lang="en-US" altLang="en-US" dirty="0"/>
              <a:t>Changes to nonconforming sites</a:t>
            </a:r>
          </a:p>
          <a:p>
            <a:pPr>
              <a:spcBef>
                <a:spcPts val="600"/>
              </a:spcBef>
            </a:pPr>
            <a:r>
              <a:rPr lang="en-US" altLang="en-US" dirty="0"/>
              <a:t>Coordinate reviews between WisDOT and municipality</a:t>
            </a:r>
            <a:endParaRPr lang="en-US" altLang="en-US" dirty="0">
              <a:solidFill>
                <a:schemeClr val="tx1"/>
              </a:solidFill>
            </a:endParaRPr>
          </a:p>
          <a:p>
            <a:endParaRPr lang="en-US" dirty="0"/>
          </a:p>
        </p:txBody>
      </p:sp>
      <p:sp>
        <p:nvSpPr>
          <p:cNvPr id="2" name="Title 1"/>
          <p:cNvSpPr>
            <a:spLocks noGrp="1"/>
          </p:cNvSpPr>
          <p:nvPr>
            <p:ph type="title"/>
          </p:nvPr>
        </p:nvSpPr>
        <p:spPr/>
        <p:txBody>
          <a:bodyPr/>
          <a:lstStyle/>
          <a:p>
            <a:r>
              <a:rPr lang="en-US" dirty="0"/>
              <a:t>1. Local Ordinances, Approvals and Plans</a:t>
            </a:r>
          </a:p>
        </p:txBody>
      </p:sp>
      <p:pic>
        <p:nvPicPr>
          <p:cNvPr id="6" name="Content Placeholder 5"/>
          <p:cNvPicPr>
            <a:picLocks noChangeAspect="1"/>
          </p:cNvPicPr>
          <p:nvPr/>
        </p:nvPicPr>
        <p:blipFill rotWithShape="1">
          <a:blip r:embed="rId3" cstate="screen">
            <a:extLst>
              <a:ext uri="{28A0092B-C50C-407E-A947-70E740481C1C}">
                <a14:useLocalDpi xmlns:a14="http://schemas.microsoft.com/office/drawing/2010/main"/>
              </a:ext>
            </a:extLst>
          </a:blip>
          <a:stretch/>
        </p:blipFill>
        <p:spPr bwMode="auto">
          <a:xfrm>
            <a:off x="6917267" y="1760789"/>
            <a:ext cx="4890085" cy="3879615"/>
          </a:xfrm>
          <a:prstGeom prst="rect">
            <a:avLst/>
          </a:prstGeom>
          <a:noFill/>
          <a:ln w="28575">
            <a:solidFill>
              <a:schemeClr val="tx1"/>
            </a:solidFill>
            <a:miter lim="800000"/>
            <a:headEnd/>
            <a:tailEnd/>
          </a:ln>
        </p:spPr>
      </p:pic>
      <p:sp>
        <p:nvSpPr>
          <p:cNvPr id="7" name="TextBox 6"/>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br>
              <a:rPr lang="en-US" i="1" dirty="0">
                <a:solidFill>
                  <a:schemeClr val="bg1"/>
                </a:solidFill>
              </a:rPr>
            </a:br>
            <a:r>
              <a:rPr lang="en-US" i="1" dirty="0">
                <a:solidFill>
                  <a:schemeClr val="bg1"/>
                </a:solidFill>
              </a:rPr>
              <a:t>Local Ordinances, Approvals and Plans </a:t>
            </a:r>
          </a:p>
        </p:txBody>
      </p:sp>
      <p:sp>
        <p:nvSpPr>
          <p:cNvPr id="8" name="Footer Placeholder 7"/>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20</a:t>
            </a:fld>
            <a:endParaRPr lang="en-US" dirty="0">
              <a:solidFill>
                <a:prstClr val="white"/>
              </a:solidFill>
            </a:endParaRPr>
          </a:p>
        </p:txBody>
      </p:sp>
    </p:spTree>
    <p:extLst>
      <p:ext uri="{BB962C8B-B14F-4D97-AF65-F5344CB8AC3E}">
        <p14:creationId xmlns:p14="http://schemas.microsoft.com/office/powerpoint/2010/main" val="3428299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774058"/>
            <a:ext cx="10972800" cy="569650"/>
          </a:xfrm>
        </p:spPr>
        <p:txBody>
          <a:bodyPr/>
          <a:lstStyle/>
          <a:p>
            <a:pPr marL="109537" indent="0">
              <a:buNone/>
            </a:pPr>
            <a:r>
              <a:rPr lang="en-US" dirty="0"/>
              <a:t>Local road systems need connectivity as well</a:t>
            </a:r>
          </a:p>
        </p:txBody>
      </p:sp>
      <p:sp>
        <p:nvSpPr>
          <p:cNvPr id="2" name="Title 1"/>
          <p:cNvSpPr>
            <a:spLocks noGrp="1"/>
          </p:cNvSpPr>
          <p:nvPr>
            <p:ph type="title"/>
          </p:nvPr>
        </p:nvSpPr>
        <p:spPr/>
        <p:txBody>
          <a:bodyPr>
            <a:normAutofit fontScale="90000"/>
          </a:bodyPr>
          <a:lstStyle/>
          <a:p>
            <a:r>
              <a:rPr lang="en-US" dirty="0"/>
              <a:t>1. Local Ordinances, Approvals and Plans:</a:t>
            </a:r>
            <a:br>
              <a:rPr lang="en-US" dirty="0"/>
            </a:br>
            <a:r>
              <a:rPr lang="en-US" dirty="0"/>
              <a:t>Benefits of Connectivity</a:t>
            </a:r>
          </a:p>
        </p:txBody>
      </p:sp>
      <p:sp>
        <p:nvSpPr>
          <p:cNvPr id="18" name="TextBox 17"/>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br>
              <a:rPr lang="en-US" i="1" dirty="0">
                <a:solidFill>
                  <a:schemeClr val="bg1"/>
                </a:solidFill>
              </a:rPr>
            </a:br>
            <a:r>
              <a:rPr lang="en-US" i="1" dirty="0">
                <a:solidFill>
                  <a:schemeClr val="bg1"/>
                </a:solidFill>
              </a:rPr>
              <a:t>Local Ordinances, Approvals and Plans</a:t>
            </a:r>
          </a:p>
        </p:txBody>
      </p:sp>
      <p:pic>
        <p:nvPicPr>
          <p:cNvPr id="9" name="Picture 4" descr="Kissel Ridge1"/>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t="17609" b="14058"/>
          <a:stretch>
            <a:fillRect/>
          </a:stretch>
        </p:blipFill>
        <p:spPr bwMode="auto">
          <a:xfrm>
            <a:off x="110504" y="2474031"/>
            <a:ext cx="6063341" cy="310896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Kissel Ridge2"/>
          <p:cNvPicPr>
            <a:picLocks noChangeAspect="1" noChangeArrowheads="1"/>
          </p:cNvPicPr>
          <p:nvPr/>
        </p:nvPicPr>
        <p:blipFill rotWithShape="1">
          <a:blip r:embed="rId3" cstate="print">
            <a:lum bright="6000" contrast="12000"/>
            <a:extLst>
              <a:ext uri="{28A0092B-C50C-407E-A947-70E740481C1C}">
                <a14:useLocalDpi xmlns:a14="http://schemas.microsoft.com/office/drawing/2010/main" val="0"/>
              </a:ext>
            </a:extLst>
          </a:blip>
          <a:srcRect l="4024" t="10507" b="20721"/>
          <a:stretch/>
        </p:blipFill>
        <p:spPr bwMode="auto">
          <a:xfrm>
            <a:off x="6316335" y="2474030"/>
            <a:ext cx="5781845" cy="310896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3"/>
          </p:nvPr>
        </p:nvSpPr>
        <p:spPr/>
        <p:txBody>
          <a:bodyPr/>
          <a:lstStyle/>
          <a:p>
            <a:r>
              <a:rPr lang="en-US" dirty="0"/>
              <a:t>Module 1</a:t>
            </a:r>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21</a:t>
            </a:fld>
            <a:endParaRPr lang="en-US" dirty="0">
              <a:solidFill>
                <a:prstClr val="white"/>
              </a:solidFill>
            </a:endParaRPr>
          </a:p>
        </p:txBody>
      </p:sp>
    </p:spTree>
    <p:extLst>
      <p:ext uri="{BB962C8B-B14F-4D97-AF65-F5344CB8AC3E}">
        <p14:creationId xmlns:p14="http://schemas.microsoft.com/office/powerpoint/2010/main" val="731449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609600" y="1886953"/>
            <a:ext cx="6735097" cy="3662516"/>
          </a:xfrm>
        </p:spPr>
        <p:txBody>
          <a:bodyPr/>
          <a:lstStyle/>
          <a:p>
            <a:r>
              <a:rPr lang="en-US" dirty="0"/>
              <a:t>Internal connections reduce access traffic and turning movements along state highways (better flow)</a:t>
            </a:r>
            <a:br>
              <a:rPr lang="en-US" dirty="0"/>
            </a:br>
            <a:endParaRPr lang="en-US" dirty="0"/>
          </a:p>
          <a:p>
            <a:r>
              <a:rPr lang="en-US" dirty="0"/>
              <a:t>Lack of connections increases congestion, municipal cost and hazards (higher snowplowing cost, slower 911 response, more fire stations, etc.)</a:t>
            </a:r>
          </a:p>
        </p:txBody>
      </p:sp>
      <p:sp>
        <p:nvSpPr>
          <p:cNvPr id="11" name="Title 1"/>
          <p:cNvSpPr>
            <a:spLocks noGrp="1"/>
          </p:cNvSpPr>
          <p:nvPr>
            <p:ph type="title"/>
          </p:nvPr>
        </p:nvSpPr>
        <p:spPr>
          <a:xfrm>
            <a:off x="609600" y="533400"/>
            <a:ext cx="10972800" cy="1143000"/>
          </a:xfrm>
        </p:spPr>
        <p:txBody>
          <a:bodyPr>
            <a:normAutofit fontScale="90000"/>
          </a:bodyPr>
          <a:lstStyle/>
          <a:p>
            <a:r>
              <a:rPr lang="en-US" dirty="0"/>
              <a:t>1. Local Ordinances, Approvals and Plans:</a:t>
            </a:r>
            <a:br>
              <a:rPr lang="en-US" dirty="0"/>
            </a:br>
            <a:r>
              <a:rPr lang="en-US" dirty="0"/>
              <a:t>Connectivity/Circulation</a:t>
            </a:r>
          </a:p>
        </p:txBody>
      </p:sp>
      <p:grpSp>
        <p:nvGrpSpPr>
          <p:cNvPr id="12" name="Group 4"/>
          <p:cNvGrpSpPr>
            <a:grpSpLocks/>
          </p:cNvGrpSpPr>
          <p:nvPr/>
        </p:nvGrpSpPr>
        <p:grpSpPr bwMode="auto">
          <a:xfrm>
            <a:off x="7518400" y="1886953"/>
            <a:ext cx="4567770" cy="3308030"/>
            <a:chOff x="960" y="352"/>
            <a:chExt cx="4080" cy="2764"/>
          </a:xfrm>
        </p:grpSpPr>
        <p:pic>
          <p:nvPicPr>
            <p:cNvPr id="13" name="Picture 5"/>
            <p:cNvPicPr>
              <a:picLocks noChangeArrowheads="1"/>
            </p:cNvPicPr>
            <p:nvPr/>
          </p:nvPicPr>
          <p:blipFill>
            <a:blip r:embed="rId2" cstate="screen">
              <a:extLst>
                <a:ext uri="{28A0092B-C50C-407E-A947-70E740481C1C}">
                  <a14:useLocalDpi xmlns:a14="http://schemas.microsoft.com/office/drawing/2010/main"/>
                </a:ext>
              </a:extLst>
            </a:blip>
            <a:srcRect l="1160" t="4150"/>
            <a:stretch>
              <a:fillRect/>
            </a:stretch>
          </p:blipFill>
          <p:spPr bwMode="auto">
            <a:xfrm>
              <a:off x="960" y="368"/>
              <a:ext cx="4080" cy="274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6"/>
            <p:cNvSpPr>
              <a:spLocks noChangeArrowheads="1"/>
            </p:cNvSpPr>
            <p:nvPr/>
          </p:nvSpPr>
          <p:spPr bwMode="auto">
            <a:xfrm>
              <a:off x="976" y="352"/>
              <a:ext cx="4048" cy="275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 name="TextBox 7"/>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br>
              <a:rPr lang="en-US" i="1" dirty="0">
                <a:solidFill>
                  <a:schemeClr val="bg1"/>
                </a:solidFill>
              </a:rPr>
            </a:br>
            <a:r>
              <a:rPr lang="en-US" i="1" dirty="0">
                <a:solidFill>
                  <a:schemeClr val="bg1"/>
                </a:solidFill>
              </a:rPr>
              <a:t>Local Ordinances, Approvals and Plans</a:t>
            </a:r>
          </a:p>
        </p:txBody>
      </p:sp>
      <p:sp>
        <p:nvSpPr>
          <p:cNvPr id="3" name="Footer Placeholder 2"/>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22</a:t>
            </a:fld>
            <a:endParaRPr lang="en-US" dirty="0">
              <a:solidFill>
                <a:prstClr val="white"/>
              </a:solidFill>
            </a:endParaRPr>
          </a:p>
        </p:txBody>
      </p:sp>
    </p:spTree>
    <p:extLst>
      <p:ext uri="{BB962C8B-B14F-4D97-AF65-F5344CB8AC3E}">
        <p14:creationId xmlns:p14="http://schemas.microsoft.com/office/powerpoint/2010/main" val="3698007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73318"/>
            <a:ext cx="10972800" cy="1143000"/>
          </a:xfrm>
        </p:spPr>
        <p:txBody>
          <a:bodyPr>
            <a:normAutofit fontScale="90000"/>
          </a:bodyPr>
          <a:lstStyle/>
          <a:p>
            <a:r>
              <a:rPr lang="en-US" dirty="0"/>
              <a:t>1. Local Ordinances, Approvals and Plans:</a:t>
            </a:r>
            <a:br>
              <a:rPr lang="en-US" dirty="0"/>
            </a:br>
            <a:r>
              <a:rPr lang="en-US" dirty="0"/>
              <a:t>Benefits of Connectivity</a:t>
            </a:r>
          </a:p>
        </p:txBody>
      </p:sp>
      <p:grpSp>
        <p:nvGrpSpPr>
          <p:cNvPr id="18" name="Group 17"/>
          <p:cNvGrpSpPr/>
          <p:nvPr/>
        </p:nvGrpSpPr>
        <p:grpSpPr>
          <a:xfrm>
            <a:off x="4833909" y="1366942"/>
            <a:ext cx="7273016" cy="4997047"/>
            <a:chOff x="814388" y="1123696"/>
            <a:chExt cx="7567612" cy="5429504"/>
          </a:xfrm>
        </p:grpSpPr>
        <p:pic>
          <p:nvPicPr>
            <p:cNvPr id="5" name="Content Placeholder 3" descr="highland cree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388" y="1123696"/>
              <a:ext cx="7567612" cy="5232400"/>
            </a:xfrm>
            <a:prstGeom prst="rect">
              <a:avLst/>
            </a:prstGeom>
            <a:noFill/>
            <a:ln w="9525">
              <a:solidFill>
                <a:schemeClr val="bg1"/>
              </a:solidFill>
              <a:miter lim="800000"/>
              <a:headEnd/>
              <a:tailEnd/>
            </a:ln>
          </p:spPr>
        </p:pic>
        <p:sp>
          <p:nvSpPr>
            <p:cNvPr id="6" name="Freeform 5"/>
            <p:cNvSpPr/>
            <p:nvPr/>
          </p:nvSpPr>
          <p:spPr>
            <a:xfrm>
              <a:off x="1295400" y="2029619"/>
              <a:ext cx="5019675" cy="3781425"/>
            </a:xfrm>
            <a:custGeom>
              <a:avLst/>
              <a:gdLst>
                <a:gd name="connsiteX0" fmla="*/ 5476003 w 5476003"/>
                <a:gd name="connsiteY0" fmla="*/ 3128210 h 4375484"/>
                <a:gd name="connsiteX1" fmla="*/ 5415845 w 5476003"/>
                <a:gd name="connsiteY1" fmla="*/ 3104147 h 4375484"/>
                <a:gd name="connsiteX2" fmla="*/ 5331624 w 5476003"/>
                <a:gd name="connsiteY2" fmla="*/ 3128210 h 4375484"/>
                <a:gd name="connsiteX3" fmla="*/ 5235371 w 5476003"/>
                <a:gd name="connsiteY3" fmla="*/ 3152273 h 4375484"/>
                <a:gd name="connsiteX4" fmla="*/ 5090992 w 5476003"/>
                <a:gd name="connsiteY4" fmla="*/ 3212431 h 4375484"/>
                <a:gd name="connsiteX5" fmla="*/ 4850361 w 5476003"/>
                <a:gd name="connsiteY5" fmla="*/ 3248526 h 4375484"/>
                <a:gd name="connsiteX6" fmla="*/ 4730045 w 5476003"/>
                <a:gd name="connsiteY6" fmla="*/ 3272589 h 4375484"/>
                <a:gd name="connsiteX7" fmla="*/ 3972055 w 5476003"/>
                <a:gd name="connsiteY7" fmla="*/ 3308684 h 4375484"/>
                <a:gd name="connsiteX8" fmla="*/ 3190003 w 5476003"/>
                <a:gd name="connsiteY8" fmla="*/ 3368842 h 4375484"/>
                <a:gd name="connsiteX9" fmla="*/ 3045624 w 5476003"/>
                <a:gd name="connsiteY9" fmla="*/ 3392905 h 4375484"/>
                <a:gd name="connsiteX10" fmla="*/ 2865150 w 5476003"/>
                <a:gd name="connsiteY10" fmla="*/ 3453063 h 4375484"/>
                <a:gd name="connsiteX11" fmla="*/ 2708740 w 5476003"/>
                <a:gd name="connsiteY11" fmla="*/ 3513221 h 4375484"/>
                <a:gd name="connsiteX12" fmla="*/ 2648582 w 5476003"/>
                <a:gd name="connsiteY12" fmla="*/ 3573379 h 4375484"/>
                <a:gd name="connsiteX13" fmla="*/ 2624519 w 5476003"/>
                <a:gd name="connsiteY13" fmla="*/ 3609473 h 4375484"/>
                <a:gd name="connsiteX14" fmla="*/ 2564361 w 5476003"/>
                <a:gd name="connsiteY14" fmla="*/ 3633536 h 4375484"/>
                <a:gd name="connsiteX15" fmla="*/ 2468108 w 5476003"/>
                <a:gd name="connsiteY15" fmla="*/ 3693694 h 4375484"/>
                <a:gd name="connsiteX16" fmla="*/ 2444045 w 5476003"/>
                <a:gd name="connsiteY16" fmla="*/ 3729789 h 4375484"/>
                <a:gd name="connsiteX17" fmla="*/ 2383887 w 5476003"/>
                <a:gd name="connsiteY17" fmla="*/ 3753852 h 4375484"/>
                <a:gd name="connsiteX18" fmla="*/ 2287634 w 5476003"/>
                <a:gd name="connsiteY18" fmla="*/ 3850105 h 4375484"/>
                <a:gd name="connsiteX19" fmla="*/ 2227476 w 5476003"/>
                <a:gd name="connsiteY19" fmla="*/ 3910263 h 4375484"/>
                <a:gd name="connsiteX20" fmla="*/ 2167319 w 5476003"/>
                <a:gd name="connsiteY20" fmla="*/ 3934326 h 4375484"/>
                <a:gd name="connsiteX21" fmla="*/ 2083097 w 5476003"/>
                <a:gd name="connsiteY21" fmla="*/ 3994484 h 4375484"/>
                <a:gd name="connsiteX22" fmla="*/ 1986845 w 5476003"/>
                <a:gd name="connsiteY22" fmla="*/ 4054642 h 4375484"/>
                <a:gd name="connsiteX23" fmla="*/ 1962782 w 5476003"/>
                <a:gd name="connsiteY23" fmla="*/ 4090736 h 4375484"/>
                <a:gd name="connsiteX24" fmla="*/ 1926687 w 5476003"/>
                <a:gd name="connsiteY24" fmla="*/ 4114800 h 4375484"/>
                <a:gd name="connsiteX25" fmla="*/ 1866529 w 5476003"/>
                <a:gd name="connsiteY25" fmla="*/ 4150894 h 4375484"/>
                <a:gd name="connsiteX26" fmla="*/ 1746213 w 5476003"/>
                <a:gd name="connsiteY26" fmla="*/ 4235115 h 4375484"/>
                <a:gd name="connsiteX27" fmla="*/ 1686055 w 5476003"/>
                <a:gd name="connsiteY27" fmla="*/ 4295273 h 4375484"/>
                <a:gd name="connsiteX28" fmla="*/ 1625897 w 5476003"/>
                <a:gd name="connsiteY28" fmla="*/ 4355431 h 4375484"/>
                <a:gd name="connsiteX29" fmla="*/ 1481519 w 5476003"/>
                <a:gd name="connsiteY29" fmla="*/ 4307305 h 4375484"/>
                <a:gd name="connsiteX30" fmla="*/ 1325108 w 5476003"/>
                <a:gd name="connsiteY30" fmla="*/ 4211052 h 4375484"/>
                <a:gd name="connsiteX31" fmla="*/ 1264950 w 5476003"/>
                <a:gd name="connsiteY31" fmla="*/ 4186989 h 4375484"/>
                <a:gd name="connsiteX32" fmla="*/ 1204792 w 5476003"/>
                <a:gd name="connsiteY32" fmla="*/ 4090736 h 4375484"/>
                <a:gd name="connsiteX33" fmla="*/ 1144634 w 5476003"/>
                <a:gd name="connsiteY33" fmla="*/ 4006515 h 4375484"/>
                <a:gd name="connsiteX34" fmla="*/ 1084476 w 5476003"/>
                <a:gd name="connsiteY34" fmla="*/ 3946357 h 4375484"/>
                <a:gd name="connsiteX35" fmla="*/ 1060413 w 5476003"/>
                <a:gd name="connsiteY35" fmla="*/ 3910263 h 4375484"/>
                <a:gd name="connsiteX36" fmla="*/ 1024319 w 5476003"/>
                <a:gd name="connsiteY36" fmla="*/ 3886200 h 4375484"/>
                <a:gd name="connsiteX37" fmla="*/ 964161 w 5476003"/>
                <a:gd name="connsiteY37" fmla="*/ 3850105 h 4375484"/>
                <a:gd name="connsiteX38" fmla="*/ 843845 w 5476003"/>
                <a:gd name="connsiteY38" fmla="*/ 3765884 h 4375484"/>
                <a:gd name="connsiteX39" fmla="*/ 783687 w 5476003"/>
                <a:gd name="connsiteY39" fmla="*/ 3705726 h 4375484"/>
                <a:gd name="connsiteX40" fmla="*/ 759624 w 5476003"/>
                <a:gd name="connsiteY40" fmla="*/ 3669631 h 4375484"/>
                <a:gd name="connsiteX41" fmla="*/ 699466 w 5476003"/>
                <a:gd name="connsiteY41" fmla="*/ 3645568 h 4375484"/>
                <a:gd name="connsiteX42" fmla="*/ 639308 w 5476003"/>
                <a:gd name="connsiteY42" fmla="*/ 3549315 h 4375484"/>
                <a:gd name="connsiteX43" fmla="*/ 603213 w 5476003"/>
                <a:gd name="connsiteY43" fmla="*/ 3525252 h 4375484"/>
                <a:gd name="connsiteX44" fmla="*/ 543055 w 5476003"/>
                <a:gd name="connsiteY44" fmla="*/ 3465094 h 4375484"/>
                <a:gd name="connsiteX45" fmla="*/ 518992 w 5476003"/>
                <a:gd name="connsiteY45" fmla="*/ 3429000 h 4375484"/>
                <a:gd name="connsiteX46" fmla="*/ 458834 w 5476003"/>
                <a:gd name="connsiteY46" fmla="*/ 3404936 h 4375484"/>
                <a:gd name="connsiteX47" fmla="*/ 362582 w 5476003"/>
                <a:gd name="connsiteY47" fmla="*/ 3344779 h 4375484"/>
                <a:gd name="connsiteX48" fmla="*/ 338519 w 5476003"/>
                <a:gd name="connsiteY48" fmla="*/ 3308684 h 4375484"/>
                <a:gd name="connsiteX49" fmla="*/ 302424 w 5476003"/>
                <a:gd name="connsiteY49" fmla="*/ 3284621 h 4375484"/>
                <a:gd name="connsiteX50" fmla="*/ 278361 w 5476003"/>
                <a:gd name="connsiteY50" fmla="*/ 3248526 h 4375484"/>
                <a:gd name="connsiteX51" fmla="*/ 242266 w 5476003"/>
                <a:gd name="connsiteY51" fmla="*/ 3224463 h 4375484"/>
                <a:gd name="connsiteX52" fmla="*/ 182108 w 5476003"/>
                <a:gd name="connsiteY52" fmla="*/ 3128210 h 4375484"/>
                <a:gd name="connsiteX53" fmla="*/ 121950 w 5476003"/>
                <a:gd name="connsiteY53" fmla="*/ 3043989 h 4375484"/>
                <a:gd name="connsiteX54" fmla="*/ 97887 w 5476003"/>
                <a:gd name="connsiteY54" fmla="*/ 3007894 h 4375484"/>
                <a:gd name="connsiteX55" fmla="*/ 37729 w 5476003"/>
                <a:gd name="connsiteY55" fmla="*/ 2887579 h 4375484"/>
                <a:gd name="connsiteX56" fmla="*/ 1634 w 5476003"/>
                <a:gd name="connsiteY56" fmla="*/ 2586789 h 4375484"/>
                <a:gd name="connsiteX57" fmla="*/ 25697 w 5476003"/>
                <a:gd name="connsiteY57" fmla="*/ 2382252 h 4375484"/>
                <a:gd name="connsiteX58" fmla="*/ 85855 w 5476003"/>
                <a:gd name="connsiteY58" fmla="*/ 2105526 h 4375484"/>
                <a:gd name="connsiteX59" fmla="*/ 121950 w 5476003"/>
                <a:gd name="connsiteY59" fmla="*/ 2045368 h 4375484"/>
                <a:gd name="connsiteX60" fmla="*/ 206171 w 5476003"/>
                <a:gd name="connsiteY60" fmla="*/ 1864894 h 4375484"/>
                <a:gd name="connsiteX61" fmla="*/ 242266 w 5476003"/>
                <a:gd name="connsiteY61" fmla="*/ 1840831 h 4375484"/>
                <a:gd name="connsiteX62" fmla="*/ 266329 w 5476003"/>
                <a:gd name="connsiteY62" fmla="*/ 1804736 h 4375484"/>
                <a:gd name="connsiteX63" fmla="*/ 326487 w 5476003"/>
                <a:gd name="connsiteY63" fmla="*/ 1684421 h 4375484"/>
                <a:gd name="connsiteX64" fmla="*/ 446803 w 5476003"/>
                <a:gd name="connsiteY64" fmla="*/ 1624263 h 4375484"/>
                <a:gd name="connsiteX65" fmla="*/ 482897 w 5476003"/>
                <a:gd name="connsiteY65" fmla="*/ 1600200 h 4375484"/>
                <a:gd name="connsiteX66" fmla="*/ 543055 w 5476003"/>
                <a:gd name="connsiteY66" fmla="*/ 1564105 h 4375484"/>
                <a:gd name="connsiteX67" fmla="*/ 603213 w 5476003"/>
                <a:gd name="connsiteY67" fmla="*/ 1540042 h 4375484"/>
                <a:gd name="connsiteX68" fmla="*/ 723529 w 5476003"/>
                <a:gd name="connsiteY68" fmla="*/ 1479884 h 4375484"/>
                <a:gd name="connsiteX69" fmla="*/ 747592 w 5476003"/>
                <a:gd name="connsiteY69" fmla="*/ 1443789 h 4375484"/>
                <a:gd name="connsiteX70" fmla="*/ 807750 w 5476003"/>
                <a:gd name="connsiteY70" fmla="*/ 1419726 h 4375484"/>
                <a:gd name="connsiteX71" fmla="*/ 964161 w 5476003"/>
                <a:gd name="connsiteY71" fmla="*/ 1359568 h 4375484"/>
                <a:gd name="connsiteX72" fmla="*/ 1024319 w 5476003"/>
                <a:gd name="connsiteY72" fmla="*/ 1323473 h 4375484"/>
                <a:gd name="connsiteX73" fmla="*/ 1084476 w 5476003"/>
                <a:gd name="connsiteY73" fmla="*/ 1299410 h 4375484"/>
                <a:gd name="connsiteX74" fmla="*/ 1144634 w 5476003"/>
                <a:gd name="connsiteY74" fmla="*/ 1239252 h 4375484"/>
                <a:gd name="connsiteX75" fmla="*/ 1289013 w 5476003"/>
                <a:gd name="connsiteY75" fmla="*/ 1179094 h 4375484"/>
                <a:gd name="connsiteX76" fmla="*/ 1385266 w 5476003"/>
                <a:gd name="connsiteY76" fmla="*/ 1143000 h 4375484"/>
                <a:gd name="connsiteX77" fmla="*/ 1505582 w 5476003"/>
                <a:gd name="connsiteY77" fmla="*/ 1118936 h 4375484"/>
                <a:gd name="connsiteX78" fmla="*/ 1565740 w 5476003"/>
                <a:gd name="connsiteY78" fmla="*/ 1082842 h 4375484"/>
                <a:gd name="connsiteX79" fmla="*/ 1746213 w 5476003"/>
                <a:gd name="connsiteY79" fmla="*/ 1022684 h 4375484"/>
                <a:gd name="connsiteX80" fmla="*/ 1866529 w 5476003"/>
                <a:gd name="connsiteY80" fmla="*/ 962526 h 4375484"/>
                <a:gd name="connsiteX81" fmla="*/ 1926687 w 5476003"/>
                <a:gd name="connsiteY81" fmla="*/ 938463 h 4375484"/>
                <a:gd name="connsiteX82" fmla="*/ 1986845 w 5476003"/>
                <a:gd name="connsiteY82" fmla="*/ 878305 h 4375484"/>
                <a:gd name="connsiteX83" fmla="*/ 2107161 w 5476003"/>
                <a:gd name="connsiteY83" fmla="*/ 818147 h 4375484"/>
                <a:gd name="connsiteX84" fmla="*/ 2131224 w 5476003"/>
                <a:gd name="connsiteY84" fmla="*/ 637673 h 4375484"/>
                <a:gd name="connsiteX85" fmla="*/ 2167319 w 5476003"/>
                <a:gd name="connsiteY85" fmla="*/ 601579 h 4375484"/>
                <a:gd name="connsiteX86" fmla="*/ 2191382 w 5476003"/>
                <a:gd name="connsiteY86" fmla="*/ 541421 h 4375484"/>
                <a:gd name="connsiteX87" fmla="*/ 2227476 w 5476003"/>
                <a:gd name="connsiteY87" fmla="*/ 481263 h 4375484"/>
                <a:gd name="connsiteX88" fmla="*/ 2251540 w 5476003"/>
                <a:gd name="connsiteY88" fmla="*/ 421105 h 4375484"/>
                <a:gd name="connsiteX89" fmla="*/ 2287634 w 5476003"/>
                <a:gd name="connsiteY89" fmla="*/ 397042 h 4375484"/>
                <a:gd name="connsiteX90" fmla="*/ 2311697 w 5476003"/>
                <a:gd name="connsiteY90" fmla="*/ 360947 h 4375484"/>
                <a:gd name="connsiteX91" fmla="*/ 2468108 w 5476003"/>
                <a:gd name="connsiteY91" fmla="*/ 276726 h 4375484"/>
                <a:gd name="connsiteX92" fmla="*/ 2588424 w 5476003"/>
                <a:gd name="connsiteY92" fmla="*/ 240631 h 4375484"/>
                <a:gd name="connsiteX93" fmla="*/ 2648582 w 5476003"/>
                <a:gd name="connsiteY93" fmla="*/ 216568 h 4375484"/>
                <a:gd name="connsiteX94" fmla="*/ 2672645 w 5476003"/>
                <a:gd name="connsiteY94" fmla="*/ 180473 h 4375484"/>
                <a:gd name="connsiteX95" fmla="*/ 2732803 w 5476003"/>
                <a:gd name="connsiteY95" fmla="*/ 156410 h 4375484"/>
                <a:gd name="connsiteX96" fmla="*/ 2949371 w 5476003"/>
                <a:gd name="connsiteY96" fmla="*/ 120315 h 4375484"/>
                <a:gd name="connsiteX97" fmla="*/ 3370476 w 5476003"/>
                <a:gd name="connsiteY97" fmla="*/ 60157 h 4375484"/>
                <a:gd name="connsiteX98" fmla="*/ 3394540 w 5476003"/>
                <a:gd name="connsiteY98" fmla="*/ 36094 h 4375484"/>
                <a:gd name="connsiteX99" fmla="*/ 3611108 w 5476003"/>
                <a:gd name="connsiteY99" fmla="*/ 0 h 4375484"/>
                <a:gd name="connsiteX100" fmla="*/ 3755487 w 5476003"/>
                <a:gd name="connsiteY100" fmla="*/ 24063 h 4375484"/>
                <a:gd name="connsiteX101" fmla="*/ 4056276 w 5476003"/>
                <a:gd name="connsiteY101" fmla="*/ 84221 h 4375484"/>
                <a:gd name="connsiteX102" fmla="*/ 4176592 w 5476003"/>
                <a:gd name="connsiteY102" fmla="*/ 144379 h 4375484"/>
                <a:gd name="connsiteX103" fmla="*/ 4236750 w 5476003"/>
                <a:gd name="connsiteY103" fmla="*/ 180473 h 4375484"/>
                <a:gd name="connsiteX104" fmla="*/ 4357066 w 5476003"/>
                <a:gd name="connsiteY104" fmla="*/ 204536 h 4375484"/>
                <a:gd name="connsiteX105" fmla="*/ 4393161 w 5476003"/>
                <a:gd name="connsiteY105" fmla="*/ 240631 h 4375484"/>
                <a:gd name="connsiteX106" fmla="*/ 4513476 w 5476003"/>
                <a:gd name="connsiteY106" fmla="*/ 264694 h 437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76003" h="4375484">
                  <a:moveTo>
                    <a:pt x="5476003" y="3128210"/>
                  </a:moveTo>
                  <a:cubicBezTo>
                    <a:pt x="5455950" y="3120189"/>
                    <a:pt x="5437442" y="3104147"/>
                    <a:pt x="5415845" y="3104147"/>
                  </a:cubicBezTo>
                  <a:cubicBezTo>
                    <a:pt x="5386648" y="3104147"/>
                    <a:pt x="5359835" y="3120687"/>
                    <a:pt x="5331624" y="3128210"/>
                  </a:cubicBezTo>
                  <a:cubicBezTo>
                    <a:pt x="5299669" y="3136731"/>
                    <a:pt x="5266586" y="3141348"/>
                    <a:pt x="5235371" y="3152273"/>
                  </a:cubicBezTo>
                  <a:cubicBezTo>
                    <a:pt x="5186161" y="3169496"/>
                    <a:pt x="5142552" y="3204697"/>
                    <a:pt x="5090992" y="3212431"/>
                  </a:cubicBezTo>
                  <a:lnTo>
                    <a:pt x="4850361" y="3248526"/>
                  </a:lnTo>
                  <a:cubicBezTo>
                    <a:pt x="4810018" y="3255250"/>
                    <a:pt x="4770849" y="3269794"/>
                    <a:pt x="4730045" y="3272589"/>
                  </a:cubicBezTo>
                  <a:cubicBezTo>
                    <a:pt x="4477687" y="3289874"/>
                    <a:pt x="4224718" y="3296652"/>
                    <a:pt x="3972055" y="3308684"/>
                  </a:cubicBezTo>
                  <a:cubicBezTo>
                    <a:pt x="3684277" y="3423794"/>
                    <a:pt x="3977201" y="3314175"/>
                    <a:pt x="3190003" y="3368842"/>
                  </a:cubicBezTo>
                  <a:cubicBezTo>
                    <a:pt x="3141330" y="3372222"/>
                    <a:pt x="3093750" y="3384884"/>
                    <a:pt x="3045624" y="3392905"/>
                  </a:cubicBezTo>
                  <a:cubicBezTo>
                    <a:pt x="2966182" y="3472347"/>
                    <a:pt x="3051681" y="3400834"/>
                    <a:pt x="2865150" y="3453063"/>
                  </a:cubicBezTo>
                  <a:cubicBezTo>
                    <a:pt x="2811359" y="3468125"/>
                    <a:pt x="2708740" y="3513221"/>
                    <a:pt x="2708740" y="3513221"/>
                  </a:cubicBezTo>
                  <a:cubicBezTo>
                    <a:pt x="2644567" y="3609476"/>
                    <a:pt x="2728795" y="3493164"/>
                    <a:pt x="2648582" y="3573379"/>
                  </a:cubicBezTo>
                  <a:cubicBezTo>
                    <a:pt x="2638357" y="3583604"/>
                    <a:pt x="2636286" y="3601068"/>
                    <a:pt x="2624519" y="3609473"/>
                  </a:cubicBezTo>
                  <a:cubicBezTo>
                    <a:pt x="2606944" y="3622026"/>
                    <a:pt x="2584414" y="3625515"/>
                    <a:pt x="2564361" y="3633536"/>
                  </a:cubicBezTo>
                  <a:cubicBezTo>
                    <a:pt x="2447167" y="3750730"/>
                    <a:pt x="2627618" y="3579758"/>
                    <a:pt x="2468108" y="3693694"/>
                  </a:cubicBezTo>
                  <a:cubicBezTo>
                    <a:pt x="2456341" y="3702099"/>
                    <a:pt x="2455812" y="3721384"/>
                    <a:pt x="2444045" y="3729789"/>
                  </a:cubicBezTo>
                  <a:cubicBezTo>
                    <a:pt x="2426471" y="3742342"/>
                    <a:pt x="2403940" y="3745831"/>
                    <a:pt x="2383887" y="3753852"/>
                  </a:cubicBezTo>
                  <a:lnTo>
                    <a:pt x="2287634" y="3850105"/>
                  </a:lnTo>
                  <a:cubicBezTo>
                    <a:pt x="2267581" y="3870158"/>
                    <a:pt x="2253806" y="3899731"/>
                    <a:pt x="2227476" y="3910263"/>
                  </a:cubicBezTo>
                  <a:lnTo>
                    <a:pt x="2167319" y="3934326"/>
                  </a:lnTo>
                  <a:cubicBezTo>
                    <a:pt x="2118605" y="4007395"/>
                    <a:pt x="2175605" y="3936666"/>
                    <a:pt x="2083097" y="3994484"/>
                  </a:cubicBezTo>
                  <a:cubicBezTo>
                    <a:pt x="1946121" y="4080095"/>
                    <a:pt x="2171468" y="3980794"/>
                    <a:pt x="1986845" y="4054642"/>
                  </a:cubicBezTo>
                  <a:cubicBezTo>
                    <a:pt x="1978824" y="4066673"/>
                    <a:pt x="1973007" y="4080511"/>
                    <a:pt x="1962782" y="4090736"/>
                  </a:cubicBezTo>
                  <a:cubicBezTo>
                    <a:pt x="1952557" y="4100961"/>
                    <a:pt x="1938949" y="4107136"/>
                    <a:pt x="1926687" y="4114800"/>
                  </a:cubicBezTo>
                  <a:cubicBezTo>
                    <a:pt x="1906856" y="4127194"/>
                    <a:pt x="1884790" y="4136286"/>
                    <a:pt x="1866529" y="4150894"/>
                  </a:cubicBezTo>
                  <a:cubicBezTo>
                    <a:pt x="1753383" y="4241410"/>
                    <a:pt x="1861425" y="4189030"/>
                    <a:pt x="1746213" y="4235115"/>
                  </a:cubicBezTo>
                  <a:cubicBezTo>
                    <a:pt x="1682045" y="4331368"/>
                    <a:pt x="1766266" y="4215062"/>
                    <a:pt x="1686055" y="4295273"/>
                  </a:cubicBezTo>
                  <a:cubicBezTo>
                    <a:pt x="1605844" y="4375484"/>
                    <a:pt x="1722150" y="4291263"/>
                    <a:pt x="1625897" y="4355431"/>
                  </a:cubicBezTo>
                  <a:cubicBezTo>
                    <a:pt x="1575964" y="4341164"/>
                    <a:pt x="1528062" y="4330576"/>
                    <a:pt x="1481519" y="4307305"/>
                  </a:cubicBezTo>
                  <a:cubicBezTo>
                    <a:pt x="1457748" y="4295420"/>
                    <a:pt x="1329829" y="4212941"/>
                    <a:pt x="1325108" y="4211052"/>
                  </a:cubicBezTo>
                  <a:lnTo>
                    <a:pt x="1264950" y="4186989"/>
                  </a:lnTo>
                  <a:cubicBezTo>
                    <a:pt x="1245863" y="4158358"/>
                    <a:pt x="1219302" y="4119756"/>
                    <a:pt x="1204792" y="4090736"/>
                  </a:cubicBezTo>
                  <a:cubicBezTo>
                    <a:pt x="1164321" y="4009794"/>
                    <a:pt x="1206089" y="4047486"/>
                    <a:pt x="1144634" y="4006515"/>
                  </a:cubicBezTo>
                  <a:cubicBezTo>
                    <a:pt x="1080467" y="3910266"/>
                    <a:pt x="1164686" y="4026567"/>
                    <a:pt x="1084476" y="3946357"/>
                  </a:cubicBezTo>
                  <a:cubicBezTo>
                    <a:pt x="1074251" y="3936132"/>
                    <a:pt x="1070638" y="3920488"/>
                    <a:pt x="1060413" y="3910263"/>
                  </a:cubicBezTo>
                  <a:cubicBezTo>
                    <a:pt x="1050188" y="3900038"/>
                    <a:pt x="1036581" y="3893864"/>
                    <a:pt x="1024319" y="3886200"/>
                  </a:cubicBezTo>
                  <a:cubicBezTo>
                    <a:pt x="1004488" y="3873806"/>
                    <a:pt x="982422" y="3864714"/>
                    <a:pt x="964161" y="3850105"/>
                  </a:cubicBezTo>
                  <a:cubicBezTo>
                    <a:pt x="851017" y="3759590"/>
                    <a:pt x="959056" y="3811968"/>
                    <a:pt x="843845" y="3765884"/>
                  </a:cubicBezTo>
                  <a:cubicBezTo>
                    <a:pt x="779677" y="3669631"/>
                    <a:pt x="863898" y="3785937"/>
                    <a:pt x="783687" y="3705726"/>
                  </a:cubicBezTo>
                  <a:cubicBezTo>
                    <a:pt x="773462" y="3695501"/>
                    <a:pt x="771391" y="3678036"/>
                    <a:pt x="759624" y="3669631"/>
                  </a:cubicBezTo>
                  <a:cubicBezTo>
                    <a:pt x="742050" y="3657078"/>
                    <a:pt x="719519" y="3653589"/>
                    <a:pt x="699466" y="3645568"/>
                  </a:cubicBezTo>
                  <a:cubicBezTo>
                    <a:pt x="582272" y="3528374"/>
                    <a:pt x="753244" y="3708825"/>
                    <a:pt x="639308" y="3549315"/>
                  </a:cubicBezTo>
                  <a:cubicBezTo>
                    <a:pt x="630903" y="3537548"/>
                    <a:pt x="615245" y="3533273"/>
                    <a:pt x="603213" y="3525252"/>
                  </a:cubicBezTo>
                  <a:cubicBezTo>
                    <a:pt x="539048" y="3429003"/>
                    <a:pt x="623263" y="3545301"/>
                    <a:pt x="543055" y="3465094"/>
                  </a:cubicBezTo>
                  <a:cubicBezTo>
                    <a:pt x="532830" y="3454869"/>
                    <a:pt x="530759" y="3437405"/>
                    <a:pt x="518992" y="3429000"/>
                  </a:cubicBezTo>
                  <a:cubicBezTo>
                    <a:pt x="501417" y="3416447"/>
                    <a:pt x="478887" y="3412957"/>
                    <a:pt x="458834" y="3404936"/>
                  </a:cubicBezTo>
                  <a:cubicBezTo>
                    <a:pt x="341643" y="3287745"/>
                    <a:pt x="522091" y="3458714"/>
                    <a:pt x="362582" y="3344779"/>
                  </a:cubicBezTo>
                  <a:cubicBezTo>
                    <a:pt x="350815" y="3336374"/>
                    <a:pt x="348744" y="3318909"/>
                    <a:pt x="338519" y="3308684"/>
                  </a:cubicBezTo>
                  <a:cubicBezTo>
                    <a:pt x="328294" y="3298459"/>
                    <a:pt x="314456" y="3292642"/>
                    <a:pt x="302424" y="3284621"/>
                  </a:cubicBezTo>
                  <a:cubicBezTo>
                    <a:pt x="294403" y="3272589"/>
                    <a:pt x="288586" y="3258751"/>
                    <a:pt x="278361" y="3248526"/>
                  </a:cubicBezTo>
                  <a:cubicBezTo>
                    <a:pt x="268136" y="3238301"/>
                    <a:pt x="250671" y="3236230"/>
                    <a:pt x="242266" y="3224463"/>
                  </a:cubicBezTo>
                  <a:cubicBezTo>
                    <a:pt x="128330" y="3064953"/>
                    <a:pt x="299302" y="3245404"/>
                    <a:pt x="182108" y="3128210"/>
                  </a:cubicBezTo>
                  <a:cubicBezTo>
                    <a:pt x="134730" y="3009764"/>
                    <a:pt x="188030" y="3110069"/>
                    <a:pt x="121950" y="3043989"/>
                  </a:cubicBezTo>
                  <a:cubicBezTo>
                    <a:pt x="111725" y="3033764"/>
                    <a:pt x="105551" y="3020156"/>
                    <a:pt x="97887" y="3007894"/>
                  </a:cubicBezTo>
                  <a:cubicBezTo>
                    <a:pt x="54177" y="2937957"/>
                    <a:pt x="67248" y="2961377"/>
                    <a:pt x="37729" y="2887579"/>
                  </a:cubicBezTo>
                  <a:cubicBezTo>
                    <a:pt x="25697" y="2787316"/>
                    <a:pt x="4038" y="2687743"/>
                    <a:pt x="1634" y="2586789"/>
                  </a:cubicBezTo>
                  <a:cubicBezTo>
                    <a:pt x="0" y="2518159"/>
                    <a:pt x="15099" y="2450078"/>
                    <a:pt x="25697" y="2382252"/>
                  </a:cubicBezTo>
                  <a:cubicBezTo>
                    <a:pt x="25975" y="2380476"/>
                    <a:pt x="69718" y="2147483"/>
                    <a:pt x="85855" y="2105526"/>
                  </a:cubicBezTo>
                  <a:cubicBezTo>
                    <a:pt x="94250" y="2083699"/>
                    <a:pt x="109918" y="2065421"/>
                    <a:pt x="121950" y="2045368"/>
                  </a:cubicBezTo>
                  <a:cubicBezTo>
                    <a:pt x="156407" y="1924767"/>
                    <a:pt x="130539" y="1985906"/>
                    <a:pt x="206171" y="1864894"/>
                  </a:cubicBezTo>
                  <a:cubicBezTo>
                    <a:pt x="213835" y="1852632"/>
                    <a:pt x="230234" y="1848852"/>
                    <a:pt x="242266" y="1840831"/>
                  </a:cubicBezTo>
                  <a:cubicBezTo>
                    <a:pt x="250287" y="1828799"/>
                    <a:pt x="259862" y="1817670"/>
                    <a:pt x="266329" y="1804736"/>
                  </a:cubicBezTo>
                  <a:cubicBezTo>
                    <a:pt x="278744" y="1779906"/>
                    <a:pt x="299389" y="1711519"/>
                    <a:pt x="326487" y="1684421"/>
                  </a:cubicBezTo>
                  <a:cubicBezTo>
                    <a:pt x="353588" y="1657320"/>
                    <a:pt x="421966" y="1636682"/>
                    <a:pt x="446803" y="1624263"/>
                  </a:cubicBezTo>
                  <a:cubicBezTo>
                    <a:pt x="459736" y="1617796"/>
                    <a:pt x="470635" y="1607864"/>
                    <a:pt x="482897" y="1600200"/>
                  </a:cubicBezTo>
                  <a:cubicBezTo>
                    <a:pt x="502728" y="1587806"/>
                    <a:pt x="522139" y="1574563"/>
                    <a:pt x="543055" y="1564105"/>
                  </a:cubicBezTo>
                  <a:cubicBezTo>
                    <a:pt x="562372" y="1554446"/>
                    <a:pt x="583160" y="1548063"/>
                    <a:pt x="603213" y="1540042"/>
                  </a:cubicBezTo>
                  <a:cubicBezTo>
                    <a:pt x="657675" y="1458347"/>
                    <a:pt x="585677" y="1548810"/>
                    <a:pt x="723529" y="1479884"/>
                  </a:cubicBezTo>
                  <a:cubicBezTo>
                    <a:pt x="736463" y="1473417"/>
                    <a:pt x="735825" y="1452194"/>
                    <a:pt x="747592" y="1443789"/>
                  </a:cubicBezTo>
                  <a:cubicBezTo>
                    <a:pt x="765166" y="1431236"/>
                    <a:pt x="788433" y="1429385"/>
                    <a:pt x="807750" y="1419726"/>
                  </a:cubicBezTo>
                  <a:cubicBezTo>
                    <a:pt x="931674" y="1357764"/>
                    <a:pt x="795147" y="1401821"/>
                    <a:pt x="964161" y="1359568"/>
                  </a:cubicBezTo>
                  <a:cubicBezTo>
                    <a:pt x="984214" y="1347536"/>
                    <a:pt x="1003403" y="1333931"/>
                    <a:pt x="1024319" y="1323473"/>
                  </a:cubicBezTo>
                  <a:cubicBezTo>
                    <a:pt x="1043636" y="1313814"/>
                    <a:pt x="1066902" y="1311963"/>
                    <a:pt x="1084476" y="1299410"/>
                  </a:cubicBezTo>
                  <a:cubicBezTo>
                    <a:pt x="1179490" y="1231542"/>
                    <a:pt x="1033581" y="1291077"/>
                    <a:pt x="1144634" y="1239252"/>
                  </a:cubicBezTo>
                  <a:cubicBezTo>
                    <a:pt x="1191880" y="1217204"/>
                    <a:pt x="1240605" y="1198457"/>
                    <a:pt x="1289013" y="1179094"/>
                  </a:cubicBezTo>
                  <a:cubicBezTo>
                    <a:pt x="1320828" y="1166368"/>
                    <a:pt x="1351665" y="1149720"/>
                    <a:pt x="1385266" y="1143000"/>
                  </a:cubicBezTo>
                  <a:lnTo>
                    <a:pt x="1505582" y="1118936"/>
                  </a:lnTo>
                  <a:cubicBezTo>
                    <a:pt x="1525635" y="1106905"/>
                    <a:pt x="1544824" y="1093300"/>
                    <a:pt x="1565740" y="1082842"/>
                  </a:cubicBezTo>
                  <a:cubicBezTo>
                    <a:pt x="1619902" y="1055761"/>
                    <a:pt x="1692206" y="1040686"/>
                    <a:pt x="1746213" y="1022684"/>
                  </a:cubicBezTo>
                  <a:cubicBezTo>
                    <a:pt x="1838936" y="991776"/>
                    <a:pt x="1776101" y="1007740"/>
                    <a:pt x="1866529" y="962526"/>
                  </a:cubicBezTo>
                  <a:cubicBezTo>
                    <a:pt x="1885846" y="952867"/>
                    <a:pt x="1906634" y="946484"/>
                    <a:pt x="1926687" y="938463"/>
                  </a:cubicBezTo>
                  <a:cubicBezTo>
                    <a:pt x="1946740" y="918410"/>
                    <a:pt x="1964701" y="896021"/>
                    <a:pt x="1986845" y="878305"/>
                  </a:cubicBezTo>
                  <a:cubicBezTo>
                    <a:pt x="2026185" y="846833"/>
                    <a:pt x="2061621" y="836363"/>
                    <a:pt x="2107161" y="818147"/>
                  </a:cubicBezTo>
                  <a:cubicBezTo>
                    <a:pt x="2115182" y="757989"/>
                    <a:pt x="2114981" y="696149"/>
                    <a:pt x="2131224" y="637673"/>
                  </a:cubicBezTo>
                  <a:cubicBezTo>
                    <a:pt x="2135778" y="621279"/>
                    <a:pt x="2158301" y="616008"/>
                    <a:pt x="2167319" y="601579"/>
                  </a:cubicBezTo>
                  <a:cubicBezTo>
                    <a:pt x="2178766" y="583265"/>
                    <a:pt x="2181723" y="560738"/>
                    <a:pt x="2191382" y="541421"/>
                  </a:cubicBezTo>
                  <a:cubicBezTo>
                    <a:pt x="2201840" y="520505"/>
                    <a:pt x="2217018" y="502179"/>
                    <a:pt x="2227476" y="481263"/>
                  </a:cubicBezTo>
                  <a:cubicBezTo>
                    <a:pt x="2237135" y="461946"/>
                    <a:pt x="2238987" y="438680"/>
                    <a:pt x="2251540" y="421105"/>
                  </a:cubicBezTo>
                  <a:cubicBezTo>
                    <a:pt x="2259945" y="409338"/>
                    <a:pt x="2275603" y="405063"/>
                    <a:pt x="2287634" y="397042"/>
                  </a:cubicBezTo>
                  <a:cubicBezTo>
                    <a:pt x="2295655" y="385010"/>
                    <a:pt x="2300405" y="369980"/>
                    <a:pt x="2311697" y="360947"/>
                  </a:cubicBezTo>
                  <a:cubicBezTo>
                    <a:pt x="2359455" y="322740"/>
                    <a:pt x="2410957" y="295776"/>
                    <a:pt x="2468108" y="276726"/>
                  </a:cubicBezTo>
                  <a:cubicBezTo>
                    <a:pt x="2507831" y="263485"/>
                    <a:pt x="2548701" y="253872"/>
                    <a:pt x="2588424" y="240631"/>
                  </a:cubicBezTo>
                  <a:cubicBezTo>
                    <a:pt x="2608913" y="233801"/>
                    <a:pt x="2628529" y="224589"/>
                    <a:pt x="2648582" y="216568"/>
                  </a:cubicBezTo>
                  <a:cubicBezTo>
                    <a:pt x="2656603" y="204536"/>
                    <a:pt x="2660878" y="188878"/>
                    <a:pt x="2672645" y="180473"/>
                  </a:cubicBezTo>
                  <a:cubicBezTo>
                    <a:pt x="2690219" y="167920"/>
                    <a:pt x="2711699" y="160998"/>
                    <a:pt x="2732803" y="156410"/>
                  </a:cubicBezTo>
                  <a:cubicBezTo>
                    <a:pt x="2804318" y="140863"/>
                    <a:pt x="2877182" y="132347"/>
                    <a:pt x="2949371" y="120315"/>
                  </a:cubicBezTo>
                  <a:cubicBezTo>
                    <a:pt x="3137560" y="45040"/>
                    <a:pt x="2899784" y="133703"/>
                    <a:pt x="3370476" y="60157"/>
                  </a:cubicBezTo>
                  <a:cubicBezTo>
                    <a:pt x="3381684" y="58406"/>
                    <a:pt x="3383535" y="38845"/>
                    <a:pt x="3394540" y="36094"/>
                  </a:cubicBezTo>
                  <a:cubicBezTo>
                    <a:pt x="3465540" y="18344"/>
                    <a:pt x="3538919" y="12031"/>
                    <a:pt x="3611108" y="0"/>
                  </a:cubicBezTo>
                  <a:cubicBezTo>
                    <a:pt x="3659234" y="8021"/>
                    <a:pt x="3707547" y="14993"/>
                    <a:pt x="3755487" y="24063"/>
                  </a:cubicBezTo>
                  <a:cubicBezTo>
                    <a:pt x="3855953" y="43070"/>
                    <a:pt x="4056276" y="84221"/>
                    <a:pt x="4056276" y="84221"/>
                  </a:cubicBezTo>
                  <a:cubicBezTo>
                    <a:pt x="4223601" y="184614"/>
                    <a:pt x="4012851" y="62509"/>
                    <a:pt x="4176592" y="144379"/>
                  </a:cubicBezTo>
                  <a:cubicBezTo>
                    <a:pt x="4197508" y="154837"/>
                    <a:pt x="4214565" y="173078"/>
                    <a:pt x="4236750" y="180473"/>
                  </a:cubicBezTo>
                  <a:cubicBezTo>
                    <a:pt x="4275551" y="193406"/>
                    <a:pt x="4316961" y="196515"/>
                    <a:pt x="4357066" y="204536"/>
                  </a:cubicBezTo>
                  <a:cubicBezTo>
                    <a:pt x="4369098" y="216568"/>
                    <a:pt x="4377942" y="233022"/>
                    <a:pt x="4393161" y="240631"/>
                  </a:cubicBezTo>
                  <a:cubicBezTo>
                    <a:pt x="4447897" y="267999"/>
                    <a:pt x="4465102" y="264694"/>
                    <a:pt x="4513476" y="264694"/>
                  </a:cubicBezTo>
                </a:path>
              </a:pathLst>
            </a:custGeom>
            <a:ln w="381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dirty="0"/>
            </a:p>
          </p:txBody>
        </p:sp>
        <p:sp>
          <p:nvSpPr>
            <p:cNvPr id="8" name="TextBox 7"/>
            <p:cNvSpPr txBox="1">
              <a:spLocks noChangeArrowheads="1"/>
            </p:cNvSpPr>
            <p:nvPr/>
          </p:nvSpPr>
          <p:spPr bwMode="auto">
            <a:xfrm>
              <a:off x="1295400" y="2438400"/>
              <a:ext cx="1327150" cy="374650"/>
            </a:xfrm>
            <a:prstGeom prst="rect">
              <a:avLst/>
            </a:prstGeom>
            <a:solidFill>
              <a:srgbClr val="C00000"/>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bg1"/>
                  </a:solidFill>
                </a:rPr>
                <a:t>~1½ miles</a:t>
              </a:r>
            </a:p>
          </p:txBody>
        </p:sp>
        <p:sp>
          <p:nvSpPr>
            <p:cNvPr id="9" name="TextBox 8"/>
            <p:cNvSpPr txBox="1">
              <a:spLocks noChangeArrowheads="1"/>
            </p:cNvSpPr>
            <p:nvPr/>
          </p:nvSpPr>
          <p:spPr bwMode="auto">
            <a:xfrm>
              <a:off x="6324600" y="3276600"/>
              <a:ext cx="1187450" cy="374650"/>
            </a:xfrm>
            <a:prstGeom prst="rect">
              <a:avLst/>
            </a:prstGeom>
            <a:solidFill>
              <a:srgbClr val="0070C0"/>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bg1"/>
                  </a:solidFill>
                </a:rPr>
                <a:t>~½ mile</a:t>
              </a:r>
            </a:p>
          </p:txBody>
        </p:sp>
        <p:sp>
          <p:nvSpPr>
            <p:cNvPr id="11" name="Up Arrow 10"/>
            <p:cNvSpPr/>
            <p:nvPr/>
          </p:nvSpPr>
          <p:spPr>
            <a:xfrm rot="17344338">
              <a:off x="6664325" y="1724026"/>
              <a:ext cx="263525" cy="908050"/>
            </a:xfrm>
            <a:prstGeom prst="upArrow">
              <a:avLst/>
            </a:prstGeom>
            <a:solidFill>
              <a:srgbClr val="86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Line Callout 1 11"/>
            <p:cNvSpPr/>
            <p:nvPr/>
          </p:nvSpPr>
          <p:spPr>
            <a:xfrm>
              <a:off x="3543875" y="1454761"/>
              <a:ext cx="2025650" cy="328613"/>
            </a:xfrm>
            <a:prstGeom prst="borderCallout1">
              <a:avLst>
                <a:gd name="adj1" fmla="val 309494"/>
                <a:gd name="adj2" fmla="val 99848"/>
                <a:gd name="adj3" fmla="val 47315"/>
                <a:gd name="adj4" fmla="val 99598"/>
              </a:avLst>
            </a:prstGeom>
            <a:solidFill>
              <a:schemeClr val="tx1">
                <a:lumMod val="85000"/>
                <a:lumOff val="15000"/>
              </a:schemeClr>
            </a:solidFill>
            <a:ln>
              <a:solidFill>
                <a:schemeClr val="bg1"/>
              </a:solidFill>
              <a:headEnd type="oval" w="lg" len="lg"/>
              <a:tailEnd type="none" w="sm" len="s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300’ gap in road</a:t>
              </a:r>
            </a:p>
          </p:txBody>
        </p:sp>
        <p:grpSp>
          <p:nvGrpSpPr>
            <p:cNvPr id="13" name="Group 17"/>
            <p:cNvGrpSpPr>
              <a:grpSpLocks/>
            </p:cNvGrpSpPr>
            <p:nvPr/>
          </p:nvGrpSpPr>
          <p:grpSpPr bwMode="auto">
            <a:xfrm>
              <a:off x="7607300" y="5562600"/>
              <a:ext cx="698500" cy="725488"/>
              <a:chOff x="457200" y="5867400"/>
              <a:chExt cx="762000" cy="839359"/>
            </a:xfrm>
          </p:grpSpPr>
          <p:sp>
            <p:nvSpPr>
              <p:cNvPr id="14" name="Up Arrow 13"/>
              <p:cNvSpPr/>
              <p:nvPr/>
            </p:nvSpPr>
            <p:spPr>
              <a:xfrm>
                <a:off x="457200" y="5867400"/>
                <a:ext cx="762000" cy="837522"/>
              </a:xfrm>
              <a:prstGeom prst="upArrow">
                <a:avLst>
                  <a:gd name="adj1" fmla="val 50000"/>
                  <a:gd name="adj2" fmla="val 50000"/>
                </a:avLst>
              </a:prstGeom>
              <a:solidFill>
                <a:schemeClr val="bg2">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5" name="TextBox 13"/>
              <p:cNvSpPr txBox="1">
                <a:spLocks noChangeArrowheads="1"/>
              </p:cNvSpPr>
              <p:nvPr/>
            </p:nvSpPr>
            <p:spPr bwMode="auto">
              <a:xfrm>
                <a:off x="609600" y="6172200"/>
                <a:ext cx="444528" cy="53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rPr>
                  <a:t>N</a:t>
                </a:r>
              </a:p>
            </p:txBody>
          </p:sp>
        </p:grpSp>
        <p:pic>
          <p:nvPicPr>
            <p:cNvPr id="16" name="Picture 6" descr="C:\Documents and Settings\mmagnasco\Local Settings\Temporary Internet Files\Content.IE5\HERCYIZE\MCj0290293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752600"/>
              <a:ext cx="903288" cy="1016000"/>
            </a:xfrm>
            <a:prstGeom prst="rect">
              <a:avLst/>
            </a:prstGeom>
            <a:solidFill>
              <a:srgbClr val="860000"/>
            </a:solidFill>
            <a:ln w="12700">
              <a:solidFill>
                <a:schemeClr val="bg1"/>
              </a:solidFill>
              <a:miter lim="800000"/>
              <a:headEnd/>
              <a:tailEnd/>
            </a:ln>
          </p:spPr>
        </p:pic>
        <p:sp>
          <p:nvSpPr>
            <p:cNvPr id="17" name="TextBox 15"/>
            <p:cNvSpPr txBox="1">
              <a:spLocks noChangeArrowheads="1"/>
            </p:cNvSpPr>
            <p:nvPr/>
          </p:nvSpPr>
          <p:spPr bwMode="auto">
            <a:xfrm>
              <a:off x="825500" y="6153150"/>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300"/>
                </a:spcBef>
                <a:buFontTx/>
                <a:buNone/>
              </a:pPr>
              <a:r>
                <a:rPr lang="en-US" altLang="en-US" sz="1000" dirty="0">
                  <a:solidFill>
                    <a:schemeClr val="bg1"/>
                  </a:solidFill>
                </a:rPr>
                <a:t>Courtesy of Danny Pleasant, AICP Charlotte Dept of Transportation</a:t>
              </a:r>
            </a:p>
            <a:p>
              <a:pPr eaLnBrk="1" hangingPunct="1">
                <a:spcBef>
                  <a:spcPct val="0"/>
                </a:spcBef>
                <a:buFontTx/>
                <a:buNone/>
              </a:pPr>
              <a:endParaRPr lang="en-US" altLang="en-US" sz="1000" dirty="0">
                <a:solidFill>
                  <a:schemeClr val="bg1"/>
                </a:solidFill>
              </a:endParaRPr>
            </a:p>
          </p:txBody>
        </p:sp>
        <p:pic>
          <p:nvPicPr>
            <p:cNvPr id="10" name="Picture 3" descr="C:\Documents and Settings\mmagnasco\Local Settings\Temporary Internet Files\Content.IE5\2JO2384D\MCj0318282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6938" y="4467225"/>
              <a:ext cx="1262062"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Freeform 18"/>
          <p:cNvSpPr/>
          <p:nvPr/>
        </p:nvSpPr>
        <p:spPr>
          <a:xfrm>
            <a:off x="9315447" y="2914650"/>
            <a:ext cx="1143003" cy="1828800"/>
          </a:xfrm>
          <a:custGeom>
            <a:avLst/>
            <a:gdLst>
              <a:gd name="connsiteX0" fmla="*/ 1143003 w 1143003"/>
              <a:gd name="connsiteY0" fmla="*/ 1828800 h 1828800"/>
              <a:gd name="connsiteX1" fmla="*/ 1133478 w 1143003"/>
              <a:gd name="connsiteY1" fmla="*/ 1781175 h 1828800"/>
              <a:gd name="connsiteX2" fmla="*/ 1123953 w 1143003"/>
              <a:gd name="connsiteY2" fmla="*/ 1752600 h 1828800"/>
              <a:gd name="connsiteX3" fmla="*/ 1095378 w 1143003"/>
              <a:gd name="connsiteY3" fmla="*/ 1657350 h 1828800"/>
              <a:gd name="connsiteX4" fmla="*/ 1076328 w 1143003"/>
              <a:gd name="connsiteY4" fmla="*/ 1600200 h 1828800"/>
              <a:gd name="connsiteX5" fmla="*/ 1066803 w 1143003"/>
              <a:gd name="connsiteY5" fmla="*/ 1571625 h 1828800"/>
              <a:gd name="connsiteX6" fmla="*/ 1047753 w 1143003"/>
              <a:gd name="connsiteY6" fmla="*/ 1543050 h 1828800"/>
              <a:gd name="connsiteX7" fmla="*/ 1038228 w 1143003"/>
              <a:gd name="connsiteY7" fmla="*/ 1514475 h 1828800"/>
              <a:gd name="connsiteX8" fmla="*/ 1000128 w 1143003"/>
              <a:gd name="connsiteY8" fmla="*/ 1457325 h 1828800"/>
              <a:gd name="connsiteX9" fmla="*/ 962028 w 1143003"/>
              <a:gd name="connsiteY9" fmla="*/ 1371600 h 1828800"/>
              <a:gd name="connsiteX10" fmla="*/ 933453 w 1143003"/>
              <a:gd name="connsiteY10" fmla="*/ 1314450 h 1828800"/>
              <a:gd name="connsiteX11" fmla="*/ 914403 w 1143003"/>
              <a:gd name="connsiteY11" fmla="*/ 1238250 h 1828800"/>
              <a:gd name="connsiteX12" fmla="*/ 904878 w 1143003"/>
              <a:gd name="connsiteY12" fmla="*/ 1200150 h 1828800"/>
              <a:gd name="connsiteX13" fmla="*/ 885828 w 1143003"/>
              <a:gd name="connsiteY13" fmla="*/ 1143000 h 1828800"/>
              <a:gd name="connsiteX14" fmla="*/ 847728 w 1143003"/>
              <a:gd name="connsiteY14" fmla="*/ 1085850 h 1828800"/>
              <a:gd name="connsiteX15" fmla="*/ 819153 w 1143003"/>
              <a:gd name="connsiteY15" fmla="*/ 1066800 h 1828800"/>
              <a:gd name="connsiteX16" fmla="*/ 809628 w 1143003"/>
              <a:gd name="connsiteY16" fmla="*/ 1038225 h 1828800"/>
              <a:gd name="connsiteX17" fmla="*/ 781053 w 1143003"/>
              <a:gd name="connsiteY17" fmla="*/ 1028700 h 1828800"/>
              <a:gd name="connsiteX18" fmla="*/ 752478 w 1143003"/>
              <a:gd name="connsiteY18" fmla="*/ 1009650 h 1828800"/>
              <a:gd name="connsiteX19" fmla="*/ 695328 w 1143003"/>
              <a:gd name="connsiteY19" fmla="*/ 990600 h 1828800"/>
              <a:gd name="connsiteX20" fmla="*/ 609603 w 1143003"/>
              <a:gd name="connsiteY20" fmla="*/ 962025 h 1828800"/>
              <a:gd name="connsiteX21" fmla="*/ 552453 w 1143003"/>
              <a:gd name="connsiteY21" fmla="*/ 942975 h 1828800"/>
              <a:gd name="connsiteX22" fmla="*/ 523878 w 1143003"/>
              <a:gd name="connsiteY22" fmla="*/ 933450 h 1828800"/>
              <a:gd name="connsiteX23" fmla="*/ 495303 w 1143003"/>
              <a:gd name="connsiteY23" fmla="*/ 914400 h 1828800"/>
              <a:gd name="connsiteX24" fmla="*/ 438153 w 1143003"/>
              <a:gd name="connsiteY24" fmla="*/ 895350 h 1828800"/>
              <a:gd name="connsiteX25" fmla="*/ 381003 w 1143003"/>
              <a:gd name="connsiteY25" fmla="*/ 866775 h 1828800"/>
              <a:gd name="connsiteX26" fmla="*/ 352428 w 1143003"/>
              <a:gd name="connsiteY26" fmla="*/ 847725 h 1828800"/>
              <a:gd name="connsiteX27" fmla="*/ 323853 w 1143003"/>
              <a:gd name="connsiteY27" fmla="*/ 838200 h 1828800"/>
              <a:gd name="connsiteX28" fmla="*/ 266703 w 1143003"/>
              <a:gd name="connsiteY28" fmla="*/ 800100 h 1828800"/>
              <a:gd name="connsiteX29" fmla="*/ 209553 w 1143003"/>
              <a:gd name="connsiteY29" fmla="*/ 781050 h 1828800"/>
              <a:gd name="connsiteX30" fmla="*/ 180978 w 1143003"/>
              <a:gd name="connsiteY30" fmla="*/ 771525 h 1828800"/>
              <a:gd name="connsiteX31" fmla="*/ 152403 w 1143003"/>
              <a:gd name="connsiteY31" fmla="*/ 752475 h 1828800"/>
              <a:gd name="connsiteX32" fmla="*/ 95253 w 1143003"/>
              <a:gd name="connsiteY32" fmla="*/ 723900 h 1828800"/>
              <a:gd name="connsiteX33" fmla="*/ 76203 w 1143003"/>
              <a:gd name="connsiteY33" fmla="*/ 695325 h 1828800"/>
              <a:gd name="connsiteX34" fmla="*/ 47628 w 1143003"/>
              <a:gd name="connsiteY34" fmla="*/ 676275 h 1828800"/>
              <a:gd name="connsiteX35" fmla="*/ 38103 w 1143003"/>
              <a:gd name="connsiteY35" fmla="*/ 638175 h 1828800"/>
              <a:gd name="connsiteX36" fmla="*/ 28578 w 1143003"/>
              <a:gd name="connsiteY36" fmla="*/ 400050 h 1828800"/>
              <a:gd name="connsiteX37" fmla="*/ 19053 w 1143003"/>
              <a:gd name="connsiteY37" fmla="*/ 371475 h 1828800"/>
              <a:gd name="connsiteX38" fmla="*/ 9528 w 1143003"/>
              <a:gd name="connsiteY38" fmla="*/ 152400 h 1828800"/>
              <a:gd name="connsiteX39" fmla="*/ 3 w 1143003"/>
              <a:gd name="connsiteY39"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3003" h="1828800">
                <a:moveTo>
                  <a:pt x="1143003" y="1828800"/>
                </a:moveTo>
                <a:cubicBezTo>
                  <a:pt x="1139828" y="1812925"/>
                  <a:pt x="1137405" y="1796881"/>
                  <a:pt x="1133478" y="1781175"/>
                </a:cubicBezTo>
                <a:cubicBezTo>
                  <a:pt x="1131043" y="1771435"/>
                  <a:pt x="1126711" y="1762254"/>
                  <a:pt x="1123953" y="1752600"/>
                </a:cubicBezTo>
                <a:cubicBezTo>
                  <a:pt x="1095163" y="1651833"/>
                  <a:pt x="1140649" y="1793163"/>
                  <a:pt x="1095378" y="1657350"/>
                </a:cubicBezTo>
                <a:lnTo>
                  <a:pt x="1076328" y="1600200"/>
                </a:lnTo>
                <a:cubicBezTo>
                  <a:pt x="1073153" y="1590675"/>
                  <a:pt x="1072372" y="1579979"/>
                  <a:pt x="1066803" y="1571625"/>
                </a:cubicBezTo>
                <a:cubicBezTo>
                  <a:pt x="1060453" y="1562100"/>
                  <a:pt x="1052873" y="1553289"/>
                  <a:pt x="1047753" y="1543050"/>
                </a:cubicBezTo>
                <a:cubicBezTo>
                  <a:pt x="1043263" y="1534070"/>
                  <a:pt x="1043104" y="1523252"/>
                  <a:pt x="1038228" y="1514475"/>
                </a:cubicBezTo>
                <a:cubicBezTo>
                  <a:pt x="1027109" y="1494461"/>
                  <a:pt x="1007368" y="1479045"/>
                  <a:pt x="1000128" y="1457325"/>
                </a:cubicBezTo>
                <a:cubicBezTo>
                  <a:pt x="950981" y="1309883"/>
                  <a:pt x="1007311" y="1462166"/>
                  <a:pt x="962028" y="1371600"/>
                </a:cubicBezTo>
                <a:cubicBezTo>
                  <a:pt x="922593" y="1292730"/>
                  <a:pt x="988048" y="1396342"/>
                  <a:pt x="933453" y="1314450"/>
                </a:cubicBezTo>
                <a:lnTo>
                  <a:pt x="914403" y="1238250"/>
                </a:lnTo>
                <a:cubicBezTo>
                  <a:pt x="911228" y="1225550"/>
                  <a:pt x="909018" y="1212569"/>
                  <a:pt x="904878" y="1200150"/>
                </a:cubicBezTo>
                <a:cubicBezTo>
                  <a:pt x="898528" y="1181100"/>
                  <a:pt x="896967" y="1159708"/>
                  <a:pt x="885828" y="1143000"/>
                </a:cubicBezTo>
                <a:cubicBezTo>
                  <a:pt x="873128" y="1123950"/>
                  <a:pt x="866778" y="1098550"/>
                  <a:pt x="847728" y="1085850"/>
                </a:cubicBezTo>
                <a:lnTo>
                  <a:pt x="819153" y="1066800"/>
                </a:lnTo>
                <a:cubicBezTo>
                  <a:pt x="815978" y="1057275"/>
                  <a:pt x="816728" y="1045325"/>
                  <a:pt x="809628" y="1038225"/>
                </a:cubicBezTo>
                <a:cubicBezTo>
                  <a:pt x="802528" y="1031125"/>
                  <a:pt x="790033" y="1033190"/>
                  <a:pt x="781053" y="1028700"/>
                </a:cubicBezTo>
                <a:cubicBezTo>
                  <a:pt x="770814" y="1023580"/>
                  <a:pt x="762939" y="1014299"/>
                  <a:pt x="752478" y="1009650"/>
                </a:cubicBezTo>
                <a:cubicBezTo>
                  <a:pt x="734128" y="1001495"/>
                  <a:pt x="714378" y="996950"/>
                  <a:pt x="695328" y="990600"/>
                </a:cubicBezTo>
                <a:lnTo>
                  <a:pt x="609603" y="962025"/>
                </a:lnTo>
                <a:lnTo>
                  <a:pt x="552453" y="942975"/>
                </a:lnTo>
                <a:cubicBezTo>
                  <a:pt x="542928" y="939800"/>
                  <a:pt x="532232" y="939019"/>
                  <a:pt x="523878" y="933450"/>
                </a:cubicBezTo>
                <a:cubicBezTo>
                  <a:pt x="514353" y="927100"/>
                  <a:pt x="505764" y="919049"/>
                  <a:pt x="495303" y="914400"/>
                </a:cubicBezTo>
                <a:cubicBezTo>
                  <a:pt x="476953" y="906245"/>
                  <a:pt x="454861" y="906489"/>
                  <a:pt x="438153" y="895350"/>
                </a:cubicBezTo>
                <a:cubicBezTo>
                  <a:pt x="356261" y="840755"/>
                  <a:pt x="459873" y="906210"/>
                  <a:pt x="381003" y="866775"/>
                </a:cubicBezTo>
                <a:cubicBezTo>
                  <a:pt x="370764" y="861655"/>
                  <a:pt x="362667" y="852845"/>
                  <a:pt x="352428" y="847725"/>
                </a:cubicBezTo>
                <a:cubicBezTo>
                  <a:pt x="343448" y="843235"/>
                  <a:pt x="332630" y="843076"/>
                  <a:pt x="323853" y="838200"/>
                </a:cubicBezTo>
                <a:cubicBezTo>
                  <a:pt x="303839" y="827081"/>
                  <a:pt x="288423" y="807340"/>
                  <a:pt x="266703" y="800100"/>
                </a:cubicBezTo>
                <a:lnTo>
                  <a:pt x="209553" y="781050"/>
                </a:lnTo>
                <a:cubicBezTo>
                  <a:pt x="200028" y="777875"/>
                  <a:pt x="189332" y="777094"/>
                  <a:pt x="180978" y="771525"/>
                </a:cubicBezTo>
                <a:cubicBezTo>
                  <a:pt x="171453" y="765175"/>
                  <a:pt x="162642" y="757595"/>
                  <a:pt x="152403" y="752475"/>
                </a:cubicBezTo>
                <a:cubicBezTo>
                  <a:pt x="73533" y="713040"/>
                  <a:pt x="177145" y="778495"/>
                  <a:pt x="95253" y="723900"/>
                </a:cubicBezTo>
                <a:cubicBezTo>
                  <a:pt x="88903" y="714375"/>
                  <a:pt x="84298" y="703420"/>
                  <a:pt x="76203" y="695325"/>
                </a:cubicBezTo>
                <a:cubicBezTo>
                  <a:pt x="68108" y="687230"/>
                  <a:pt x="53978" y="685800"/>
                  <a:pt x="47628" y="676275"/>
                </a:cubicBezTo>
                <a:cubicBezTo>
                  <a:pt x="40366" y="665383"/>
                  <a:pt x="41278" y="650875"/>
                  <a:pt x="38103" y="638175"/>
                </a:cubicBezTo>
                <a:cubicBezTo>
                  <a:pt x="34928" y="558800"/>
                  <a:pt x="34238" y="479287"/>
                  <a:pt x="28578" y="400050"/>
                </a:cubicBezTo>
                <a:cubicBezTo>
                  <a:pt x="27863" y="390035"/>
                  <a:pt x="19823" y="381486"/>
                  <a:pt x="19053" y="371475"/>
                </a:cubicBezTo>
                <a:cubicBezTo>
                  <a:pt x="13447" y="298596"/>
                  <a:pt x="13473" y="225387"/>
                  <a:pt x="9528" y="152400"/>
                </a:cubicBezTo>
                <a:cubicBezTo>
                  <a:pt x="-449" y="-32182"/>
                  <a:pt x="3" y="70011"/>
                  <a:pt x="3" y="0"/>
                </a:cubicBezTo>
              </a:path>
            </a:pathLst>
          </a:custGeom>
          <a:noFill/>
          <a:ln w="60325">
            <a:solidFill>
              <a:srgbClr val="0070C0"/>
            </a:solidFill>
            <a:headEnd type="none" w="lg" len="l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6827" y="1624547"/>
            <a:ext cx="3657112" cy="3831818"/>
          </a:xfrm>
          <a:prstGeom prst="rect">
            <a:avLst/>
          </a:prstGeom>
          <a:noFill/>
        </p:spPr>
        <p:txBody>
          <a:bodyPr wrap="square" rtlCol="0">
            <a:spAutoFit/>
          </a:bodyPr>
          <a:lstStyle/>
          <a:p>
            <a:r>
              <a:rPr lang="en-US" sz="2700" dirty="0"/>
              <a:t>Charlotte, NC study showed fire protection cost for areas with unconnected streets and cul-de-sacs was 4x greater than areas with connected streets (fewer stations, vehicles, firefighters)</a:t>
            </a:r>
          </a:p>
        </p:txBody>
      </p:sp>
      <p:sp>
        <p:nvSpPr>
          <p:cNvPr id="20" name="TextBox 19"/>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br>
              <a:rPr lang="en-US" i="1" dirty="0">
                <a:solidFill>
                  <a:schemeClr val="bg1"/>
                </a:solidFill>
              </a:rPr>
            </a:br>
            <a:r>
              <a:rPr lang="en-US" i="1" dirty="0">
                <a:solidFill>
                  <a:schemeClr val="bg1"/>
                </a:solidFill>
              </a:rPr>
              <a:t>Local Ordinances, Approvals and Plans</a:t>
            </a:r>
          </a:p>
        </p:txBody>
      </p:sp>
      <p:sp>
        <p:nvSpPr>
          <p:cNvPr id="21" name="Footer Placeholder 20"/>
          <p:cNvSpPr>
            <a:spLocks noGrp="1"/>
          </p:cNvSpPr>
          <p:nvPr>
            <p:ph type="ftr" sz="quarter" idx="3"/>
          </p:nvPr>
        </p:nvSpPr>
        <p:spPr/>
        <p:txBody>
          <a:bodyPr/>
          <a:lstStyle/>
          <a:p>
            <a:r>
              <a:rPr lang="en-US"/>
              <a:t>Module 1</a:t>
            </a:r>
            <a:endParaRPr lang="en-US" dirty="0"/>
          </a:p>
        </p:txBody>
      </p:sp>
      <p:sp>
        <p:nvSpPr>
          <p:cNvPr id="7" name="Slide Number Placeholder 6"/>
          <p:cNvSpPr>
            <a:spLocks noGrp="1"/>
          </p:cNvSpPr>
          <p:nvPr>
            <p:ph type="sldNum" sz="quarter" idx="4"/>
          </p:nvPr>
        </p:nvSpPr>
        <p:spPr/>
        <p:txBody>
          <a:bodyPr/>
          <a:lstStyle/>
          <a:p>
            <a:pPr algn="r"/>
            <a:fld id="{C285075F-4D0D-0F40-B6CF-EC6AC229A79E}" type="slidenum">
              <a:rPr lang="en-US" smtClean="0">
                <a:solidFill>
                  <a:prstClr val="white"/>
                </a:solidFill>
              </a:rPr>
              <a:pPr algn="r"/>
              <a:t>23</a:t>
            </a:fld>
            <a:endParaRPr lang="en-US" dirty="0">
              <a:solidFill>
                <a:prstClr val="white"/>
              </a:solidFill>
            </a:endParaRPr>
          </a:p>
        </p:txBody>
      </p:sp>
    </p:spTree>
    <p:extLst>
      <p:ext uri="{BB962C8B-B14F-4D97-AF65-F5344CB8AC3E}">
        <p14:creationId xmlns:p14="http://schemas.microsoft.com/office/powerpoint/2010/main" val="3481897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8864"/>
            <a:ext cx="11170902" cy="1143000"/>
          </a:xfrm>
        </p:spPr>
        <p:txBody>
          <a:bodyPr>
            <a:noAutofit/>
          </a:bodyPr>
          <a:lstStyle/>
          <a:p>
            <a:r>
              <a:rPr lang="en-US" sz="3600" dirty="0"/>
              <a:t>1. Local Ordinances, Approvals and Plans:</a:t>
            </a:r>
            <a:br>
              <a:rPr lang="en-US" sz="3600" dirty="0"/>
            </a:br>
            <a:r>
              <a:rPr lang="en-US" sz="3600" dirty="0"/>
              <a:t>Bike/Pedestrian Connectivity</a:t>
            </a:r>
          </a:p>
        </p:txBody>
      </p:sp>
      <p:pic>
        <p:nvPicPr>
          <p:cNvPr id="4" name="Picture 4" descr="Connecting cul-de-sacs to arteri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1638039"/>
            <a:ext cx="5960532" cy="402069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991169" y="2447343"/>
            <a:ext cx="3344526" cy="2402082"/>
          </a:xfrm>
        </p:spPr>
        <p:txBody>
          <a:bodyPr/>
          <a:lstStyle/>
          <a:p>
            <a:pPr marL="109537" indent="0">
              <a:buNone/>
            </a:pPr>
            <a:r>
              <a:rPr lang="en-US" sz="2900" dirty="0"/>
              <a:t>Consider bicyclists and pedestrians</a:t>
            </a:r>
            <a:r>
              <a:rPr lang="en-US" altLang="en-US" sz="2900" dirty="0">
                <a:latin typeface="Arial" panose="020B0604020202020204" pitchFamily="34" charset="0"/>
              </a:rPr>
              <a:t> even if vehicular connections are not practical</a:t>
            </a:r>
          </a:p>
        </p:txBody>
      </p:sp>
      <p:sp>
        <p:nvSpPr>
          <p:cNvPr id="11" name="TextBox 10"/>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br>
              <a:rPr lang="en-US" i="1" dirty="0">
                <a:solidFill>
                  <a:schemeClr val="bg1"/>
                </a:solidFill>
              </a:rPr>
            </a:br>
            <a:r>
              <a:rPr lang="en-US" i="1" dirty="0">
                <a:solidFill>
                  <a:schemeClr val="bg1"/>
                </a:solidFill>
              </a:rPr>
              <a:t>Local Ordinances, Approvals and Plans</a:t>
            </a:r>
          </a:p>
        </p:txBody>
      </p:sp>
      <p:sp>
        <p:nvSpPr>
          <p:cNvPr id="6" name="Footer Placeholder 5"/>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24</a:t>
            </a:fld>
            <a:endParaRPr lang="en-US" dirty="0">
              <a:solidFill>
                <a:prstClr val="white"/>
              </a:solidFill>
            </a:endParaRPr>
          </a:p>
        </p:txBody>
      </p:sp>
    </p:spTree>
    <p:extLst>
      <p:ext uri="{BB962C8B-B14F-4D97-AF65-F5344CB8AC3E}">
        <p14:creationId xmlns:p14="http://schemas.microsoft.com/office/powerpoint/2010/main" val="3586230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6148"/>
            <a:ext cx="10972800" cy="1143000"/>
          </a:xfrm>
        </p:spPr>
        <p:txBody>
          <a:bodyPr>
            <a:noAutofit/>
          </a:bodyPr>
          <a:lstStyle/>
          <a:p>
            <a:r>
              <a:rPr lang="en-US" sz="3600" dirty="0"/>
              <a:t>1. Local Ordinances, Approvals and Plans:</a:t>
            </a:r>
            <a:br>
              <a:rPr lang="en-US" sz="3600" dirty="0"/>
            </a:br>
            <a:r>
              <a:rPr lang="en-US" sz="3600" dirty="0"/>
              <a:t>Bike/Pedestrian Connectivity</a:t>
            </a:r>
          </a:p>
        </p:txBody>
      </p:sp>
      <p:sp>
        <p:nvSpPr>
          <p:cNvPr id="18" name="TextBox 17"/>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br>
              <a:rPr lang="en-US" i="1" dirty="0">
                <a:solidFill>
                  <a:schemeClr val="bg1"/>
                </a:solidFill>
              </a:rPr>
            </a:br>
            <a:r>
              <a:rPr lang="en-US" i="1" dirty="0">
                <a:solidFill>
                  <a:schemeClr val="bg1"/>
                </a:solidFill>
              </a:rPr>
              <a:t>Local Ordinances, Approvals and Plans</a:t>
            </a:r>
          </a:p>
        </p:txBody>
      </p:sp>
      <p:pic>
        <p:nvPicPr>
          <p:cNvPr id="7" name="Picture 3" descr="cut-through at end of cul-de-sac1"/>
          <p:cNvPicPr>
            <a:picLocks noChangeAspect="1" noChangeArrowheads="1"/>
          </p:cNvPicPr>
          <p:nvPr/>
        </p:nvPicPr>
        <p:blipFill rotWithShape="1">
          <a:blip r:embed="rId2">
            <a:extLst>
              <a:ext uri="{28A0092B-C50C-407E-A947-70E740481C1C}">
                <a14:useLocalDpi xmlns:a14="http://schemas.microsoft.com/office/drawing/2010/main" val="0"/>
              </a:ext>
            </a:extLst>
          </a:blip>
          <a:srcRect b="20726"/>
          <a:stretch/>
        </p:blipFill>
        <p:spPr bwMode="auto">
          <a:xfrm>
            <a:off x="115617" y="1962650"/>
            <a:ext cx="6597645" cy="3505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cut-through at end of cul-de-sac2"/>
          <p:cNvPicPr>
            <a:picLocks noChangeAspect="1" noChangeArrowheads="1"/>
          </p:cNvPicPr>
          <p:nvPr/>
        </p:nvPicPr>
        <p:blipFill>
          <a:blip r:embed="rId3" cstate="print">
            <a:extLst>
              <a:ext uri="{28A0092B-C50C-407E-A947-70E740481C1C}">
                <a14:useLocalDpi xmlns:a14="http://schemas.microsoft.com/office/drawing/2010/main" val="0"/>
              </a:ext>
            </a:extLst>
          </a:blip>
          <a:srcRect t="9048"/>
          <a:stretch>
            <a:fillRect/>
          </a:stretch>
        </p:blipFill>
        <p:spPr bwMode="auto">
          <a:xfrm>
            <a:off x="6868061" y="1962649"/>
            <a:ext cx="5229348" cy="350489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3"/>
          </p:nvPr>
        </p:nvSpPr>
        <p:spPr/>
        <p:txBody>
          <a:bodyPr/>
          <a:lstStyle/>
          <a:p>
            <a:r>
              <a:rPr lang="en-US"/>
              <a:t>Module 1</a:t>
            </a:r>
            <a:endParaRPr lang="en-US" dirty="0"/>
          </a:p>
        </p:txBody>
      </p:sp>
      <p:sp>
        <p:nvSpPr>
          <p:cNvPr id="4" name="Slide Number Placeholder 3"/>
          <p:cNvSpPr>
            <a:spLocks noGrp="1"/>
          </p:cNvSpPr>
          <p:nvPr>
            <p:ph type="sldNum" sz="quarter" idx="4"/>
          </p:nvPr>
        </p:nvSpPr>
        <p:spPr/>
        <p:txBody>
          <a:bodyPr/>
          <a:lstStyle/>
          <a:p>
            <a:pPr algn="r"/>
            <a:fld id="{C285075F-4D0D-0F40-B6CF-EC6AC229A79E}" type="slidenum">
              <a:rPr lang="en-US" smtClean="0">
                <a:solidFill>
                  <a:prstClr val="white"/>
                </a:solidFill>
              </a:rPr>
              <a:pPr algn="r"/>
              <a:t>25</a:t>
            </a:fld>
            <a:endParaRPr lang="en-US" dirty="0">
              <a:solidFill>
                <a:prstClr val="white"/>
              </a:solidFill>
            </a:endParaRPr>
          </a:p>
        </p:txBody>
      </p:sp>
    </p:spTree>
    <p:extLst>
      <p:ext uri="{BB962C8B-B14F-4D97-AF65-F5344CB8AC3E}">
        <p14:creationId xmlns:p14="http://schemas.microsoft.com/office/powerpoint/2010/main" val="281315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Freeform 37"/>
          <p:cNvSpPr>
            <a:spLocks/>
          </p:cNvSpPr>
          <p:nvPr/>
        </p:nvSpPr>
        <p:spPr bwMode="auto">
          <a:xfrm rot="10800000">
            <a:off x="6222818" y="2040220"/>
            <a:ext cx="1600200" cy="1588"/>
          </a:xfrm>
          <a:custGeom>
            <a:avLst/>
            <a:gdLst>
              <a:gd name="T0" fmla="*/ 555 w 555"/>
              <a:gd name="T1" fmla="*/ 0 h 1"/>
              <a:gd name="T2" fmla="*/ 0 w 555"/>
              <a:gd name="T3" fmla="*/ 1 h 1"/>
            </a:gdLst>
            <a:ahLst/>
            <a:cxnLst>
              <a:cxn ang="0">
                <a:pos x="T0" y="T1"/>
              </a:cxn>
              <a:cxn ang="0">
                <a:pos x="T2" y="T3"/>
              </a:cxn>
            </a:cxnLst>
            <a:rect l="0" t="0" r="r" b="b"/>
            <a:pathLst>
              <a:path w="555" h="1">
                <a:moveTo>
                  <a:pt x="555" y="0"/>
                </a:moveTo>
                <a:lnTo>
                  <a:pt x="0"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Content Placeholder 1"/>
          <p:cNvSpPr>
            <a:spLocks noGrp="1"/>
          </p:cNvSpPr>
          <p:nvPr>
            <p:ph idx="1"/>
          </p:nvPr>
        </p:nvSpPr>
        <p:spPr>
          <a:xfrm>
            <a:off x="177065" y="3253264"/>
            <a:ext cx="4389462" cy="1833036"/>
          </a:xfrm>
        </p:spPr>
        <p:txBody>
          <a:bodyPr/>
          <a:lstStyle/>
          <a:p>
            <a:pPr marL="109537" indent="0">
              <a:buNone/>
            </a:pPr>
            <a:r>
              <a:rPr lang="en-US" sz="2900" dirty="0"/>
              <a:t>Better to create internal access rather than using the state highway</a:t>
            </a:r>
          </a:p>
        </p:txBody>
      </p:sp>
      <p:sp>
        <p:nvSpPr>
          <p:cNvPr id="118788" name="Rectangle 4"/>
          <p:cNvSpPr>
            <a:spLocks noChangeArrowheads="1"/>
          </p:cNvSpPr>
          <p:nvPr/>
        </p:nvSpPr>
        <p:spPr bwMode="auto">
          <a:xfrm rot="10800000">
            <a:off x="4817350" y="628758"/>
            <a:ext cx="7256463" cy="4038600"/>
          </a:xfrm>
          <a:prstGeom prst="rect">
            <a:avLst/>
          </a:prstGeom>
          <a:solidFill>
            <a:srgbClr val="00CC00"/>
          </a:solidFill>
          <a:ln w="254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789" name="Freeform 5"/>
          <p:cNvSpPr>
            <a:spLocks/>
          </p:cNvSpPr>
          <p:nvPr/>
        </p:nvSpPr>
        <p:spPr bwMode="auto">
          <a:xfrm rot="10800000">
            <a:off x="4817561" y="2128114"/>
            <a:ext cx="644525" cy="1588"/>
          </a:xfrm>
          <a:custGeom>
            <a:avLst/>
            <a:gdLst>
              <a:gd name="T0" fmla="*/ 0 w 406"/>
              <a:gd name="T1" fmla="*/ 0 h 1"/>
              <a:gd name="T2" fmla="*/ 406 w 406"/>
              <a:gd name="T3" fmla="*/ 1 h 1"/>
            </a:gdLst>
            <a:ahLst/>
            <a:cxnLst>
              <a:cxn ang="0">
                <a:pos x="T0" y="T1"/>
              </a:cxn>
              <a:cxn ang="0">
                <a:pos x="T2" y="T3"/>
              </a:cxn>
            </a:cxnLst>
            <a:rect l="0" t="0" r="r" b="b"/>
            <a:pathLst>
              <a:path w="406" h="1">
                <a:moveTo>
                  <a:pt x="0" y="0"/>
                </a:moveTo>
                <a:lnTo>
                  <a:pt x="406" y="1"/>
                </a:lnTo>
              </a:path>
            </a:pathLst>
          </a:custGeom>
          <a:noFill/>
          <a:ln w="38100" cmpd="sng">
            <a:solidFill>
              <a:srgbClr val="FFFF66"/>
            </a:solidFill>
            <a:prstDash val="dash"/>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0" name="Freeform 6"/>
          <p:cNvSpPr>
            <a:spLocks/>
          </p:cNvSpPr>
          <p:nvPr/>
        </p:nvSpPr>
        <p:spPr bwMode="auto">
          <a:xfrm rot="10800000">
            <a:off x="4833224" y="3188707"/>
            <a:ext cx="763588" cy="1588"/>
          </a:xfrm>
          <a:custGeom>
            <a:avLst/>
            <a:gdLst>
              <a:gd name="T0" fmla="*/ 0 w 481"/>
              <a:gd name="T1" fmla="*/ 0 h 1"/>
              <a:gd name="T2" fmla="*/ 481 w 481"/>
              <a:gd name="T3" fmla="*/ 1 h 1"/>
            </a:gdLst>
            <a:ahLst/>
            <a:cxnLst>
              <a:cxn ang="0">
                <a:pos x="T0" y="T1"/>
              </a:cxn>
              <a:cxn ang="0">
                <a:pos x="T2" y="T3"/>
              </a:cxn>
            </a:cxnLst>
            <a:rect l="0" t="0" r="r" b="b"/>
            <a:pathLst>
              <a:path w="481" h="1">
                <a:moveTo>
                  <a:pt x="0" y="0"/>
                </a:moveTo>
                <a:lnTo>
                  <a:pt x="481"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1" name="Freeform 7"/>
          <p:cNvSpPr>
            <a:spLocks/>
          </p:cNvSpPr>
          <p:nvPr/>
        </p:nvSpPr>
        <p:spPr bwMode="auto">
          <a:xfrm rot="10800000">
            <a:off x="4834812" y="3950707"/>
            <a:ext cx="768350" cy="1588"/>
          </a:xfrm>
          <a:custGeom>
            <a:avLst/>
            <a:gdLst>
              <a:gd name="T0" fmla="*/ 0 w 484"/>
              <a:gd name="T1" fmla="*/ 0 h 1"/>
              <a:gd name="T2" fmla="*/ 484 w 484"/>
              <a:gd name="T3" fmla="*/ 1 h 1"/>
            </a:gdLst>
            <a:ahLst/>
            <a:cxnLst>
              <a:cxn ang="0">
                <a:pos x="T0" y="T1"/>
              </a:cxn>
              <a:cxn ang="0">
                <a:pos x="T2" y="T3"/>
              </a:cxn>
            </a:cxnLst>
            <a:rect l="0" t="0" r="r" b="b"/>
            <a:pathLst>
              <a:path w="484" h="1">
                <a:moveTo>
                  <a:pt x="0" y="0"/>
                </a:moveTo>
                <a:lnTo>
                  <a:pt x="484"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2" name="Freeform 8"/>
          <p:cNvSpPr>
            <a:spLocks/>
          </p:cNvSpPr>
          <p:nvPr/>
        </p:nvSpPr>
        <p:spPr bwMode="auto">
          <a:xfrm rot="10800000">
            <a:off x="9313149" y="620132"/>
            <a:ext cx="6350" cy="4038600"/>
          </a:xfrm>
          <a:custGeom>
            <a:avLst/>
            <a:gdLst>
              <a:gd name="T0" fmla="*/ 0 w 4"/>
              <a:gd name="T1" fmla="*/ 0 h 2544"/>
              <a:gd name="T2" fmla="*/ 4 w 4"/>
              <a:gd name="T3" fmla="*/ 2544 h 2544"/>
            </a:gdLst>
            <a:ahLst/>
            <a:cxnLst>
              <a:cxn ang="0">
                <a:pos x="T0" y="T1"/>
              </a:cxn>
              <a:cxn ang="0">
                <a:pos x="T2" y="T3"/>
              </a:cxn>
            </a:cxnLst>
            <a:rect l="0" t="0" r="r" b="b"/>
            <a:pathLst>
              <a:path w="4" h="2544">
                <a:moveTo>
                  <a:pt x="0" y="0"/>
                </a:moveTo>
                <a:lnTo>
                  <a:pt x="4" y="2544"/>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3" name="Freeform 9"/>
          <p:cNvSpPr>
            <a:spLocks/>
          </p:cNvSpPr>
          <p:nvPr/>
        </p:nvSpPr>
        <p:spPr bwMode="auto">
          <a:xfrm rot="10800000">
            <a:off x="6855379" y="642357"/>
            <a:ext cx="0" cy="4012092"/>
          </a:xfrm>
          <a:custGeom>
            <a:avLst/>
            <a:gdLst>
              <a:gd name="T0" fmla="*/ 0 w 4"/>
              <a:gd name="T1" fmla="*/ 0 h 2544"/>
              <a:gd name="T2" fmla="*/ 4 w 4"/>
              <a:gd name="T3" fmla="*/ 2544 h 2544"/>
            </a:gdLst>
            <a:ahLst/>
            <a:cxnLst>
              <a:cxn ang="0">
                <a:pos x="T0" y="T1"/>
              </a:cxn>
              <a:cxn ang="0">
                <a:pos x="T2" y="T3"/>
              </a:cxn>
            </a:cxnLst>
            <a:rect l="0" t="0" r="r" b="b"/>
            <a:pathLst>
              <a:path w="4" h="2544">
                <a:moveTo>
                  <a:pt x="0" y="0"/>
                </a:moveTo>
                <a:lnTo>
                  <a:pt x="4" y="2544"/>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4" name="Freeform 10"/>
          <p:cNvSpPr>
            <a:spLocks/>
          </p:cNvSpPr>
          <p:nvPr/>
        </p:nvSpPr>
        <p:spPr bwMode="auto">
          <a:xfrm rot="10800000">
            <a:off x="6014324" y="2394957"/>
            <a:ext cx="1588" cy="2235200"/>
          </a:xfrm>
          <a:custGeom>
            <a:avLst/>
            <a:gdLst>
              <a:gd name="T0" fmla="*/ 0 w 1"/>
              <a:gd name="T1" fmla="*/ 0 h 1408"/>
              <a:gd name="T2" fmla="*/ 0 w 1"/>
              <a:gd name="T3" fmla="*/ 1408 h 1408"/>
            </a:gdLst>
            <a:ahLst/>
            <a:cxnLst>
              <a:cxn ang="0">
                <a:pos x="T0" y="T1"/>
              </a:cxn>
              <a:cxn ang="0">
                <a:pos x="T2" y="T3"/>
              </a:cxn>
            </a:cxnLst>
            <a:rect l="0" t="0" r="r" b="b"/>
            <a:pathLst>
              <a:path w="1" h="1408">
                <a:moveTo>
                  <a:pt x="0" y="0"/>
                </a:moveTo>
                <a:lnTo>
                  <a:pt x="0" y="1408"/>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5" name="Line 11"/>
          <p:cNvSpPr>
            <a:spLocks noChangeShapeType="1"/>
          </p:cNvSpPr>
          <p:nvPr/>
        </p:nvSpPr>
        <p:spPr bwMode="auto">
          <a:xfrm rot="10800000">
            <a:off x="9316620" y="4020557"/>
            <a:ext cx="8961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6" name="Line 12"/>
          <p:cNvSpPr>
            <a:spLocks noChangeShapeType="1"/>
          </p:cNvSpPr>
          <p:nvPr/>
        </p:nvSpPr>
        <p:spPr bwMode="auto">
          <a:xfrm rot="10800000">
            <a:off x="9318781" y="3486680"/>
            <a:ext cx="889717" cy="47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7" name="Line 13"/>
          <p:cNvSpPr>
            <a:spLocks noChangeShapeType="1"/>
          </p:cNvSpPr>
          <p:nvPr/>
        </p:nvSpPr>
        <p:spPr bwMode="auto">
          <a:xfrm rot="10800000">
            <a:off x="9312770" y="2952236"/>
            <a:ext cx="905256" cy="155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8" name="Line 14"/>
          <p:cNvSpPr>
            <a:spLocks noChangeShapeType="1"/>
          </p:cNvSpPr>
          <p:nvPr/>
        </p:nvSpPr>
        <p:spPr bwMode="auto">
          <a:xfrm rot="10800000">
            <a:off x="9319499" y="2565088"/>
            <a:ext cx="889000" cy="766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0" name="Line 16"/>
          <p:cNvSpPr>
            <a:spLocks noChangeShapeType="1"/>
          </p:cNvSpPr>
          <p:nvPr/>
        </p:nvSpPr>
        <p:spPr bwMode="auto">
          <a:xfrm rot="10800000">
            <a:off x="9318781" y="636813"/>
            <a:ext cx="882498" cy="106599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1" name="Freeform 17"/>
          <p:cNvSpPr>
            <a:spLocks/>
          </p:cNvSpPr>
          <p:nvPr/>
        </p:nvSpPr>
        <p:spPr bwMode="auto">
          <a:xfrm rot="10800000" flipH="1">
            <a:off x="10437952" y="636812"/>
            <a:ext cx="0" cy="992968"/>
          </a:xfrm>
          <a:custGeom>
            <a:avLst/>
            <a:gdLst>
              <a:gd name="T0" fmla="*/ 0 w 102"/>
              <a:gd name="T1" fmla="*/ 0 h 654"/>
              <a:gd name="T2" fmla="*/ 102 w 102"/>
              <a:gd name="T3" fmla="*/ 654 h 654"/>
            </a:gdLst>
            <a:ahLst/>
            <a:cxnLst>
              <a:cxn ang="0">
                <a:pos x="T0" y="T1"/>
              </a:cxn>
              <a:cxn ang="0">
                <a:pos x="T2" y="T3"/>
              </a:cxn>
            </a:cxnLst>
            <a:rect l="0" t="0" r="r" b="b"/>
            <a:pathLst>
              <a:path w="102" h="654">
                <a:moveTo>
                  <a:pt x="0" y="0"/>
                </a:moveTo>
                <a:lnTo>
                  <a:pt x="102" y="654"/>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2" name="Freeform 18"/>
          <p:cNvSpPr>
            <a:spLocks/>
          </p:cNvSpPr>
          <p:nvPr/>
        </p:nvSpPr>
        <p:spPr bwMode="auto">
          <a:xfrm rot="10800000">
            <a:off x="10756503" y="628758"/>
            <a:ext cx="1115460" cy="1175344"/>
          </a:xfrm>
          <a:custGeom>
            <a:avLst/>
            <a:gdLst>
              <a:gd name="T0" fmla="*/ 294 w 294"/>
              <a:gd name="T1" fmla="*/ 0 h 738"/>
              <a:gd name="T2" fmla="*/ 0 w 294"/>
              <a:gd name="T3" fmla="*/ 738 h 738"/>
            </a:gdLst>
            <a:ahLst/>
            <a:cxnLst>
              <a:cxn ang="0">
                <a:pos x="T0" y="T1"/>
              </a:cxn>
              <a:cxn ang="0">
                <a:pos x="T2" y="T3"/>
              </a:cxn>
            </a:cxnLst>
            <a:rect l="0" t="0" r="r" b="b"/>
            <a:pathLst>
              <a:path w="294" h="738">
                <a:moveTo>
                  <a:pt x="294" y="0"/>
                </a:moveTo>
                <a:lnTo>
                  <a:pt x="0" y="738"/>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4" name="Line 20"/>
          <p:cNvSpPr>
            <a:spLocks noChangeShapeType="1"/>
          </p:cNvSpPr>
          <p:nvPr/>
        </p:nvSpPr>
        <p:spPr bwMode="auto">
          <a:xfrm rot="10800000" flipH="1" flipV="1">
            <a:off x="10665698" y="3182357"/>
            <a:ext cx="1408113" cy="63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5" name="Line 21"/>
          <p:cNvSpPr>
            <a:spLocks noChangeShapeType="1"/>
          </p:cNvSpPr>
          <p:nvPr/>
        </p:nvSpPr>
        <p:spPr bwMode="auto">
          <a:xfrm rot="10800000" flipH="1">
            <a:off x="10665699" y="3715757"/>
            <a:ext cx="1371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6" name="Line 22"/>
          <p:cNvSpPr>
            <a:spLocks noChangeShapeType="1"/>
          </p:cNvSpPr>
          <p:nvPr/>
        </p:nvSpPr>
        <p:spPr bwMode="auto">
          <a:xfrm rot="10800000" flipH="1">
            <a:off x="10665699" y="4172957"/>
            <a:ext cx="1371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7" name="Rectangle 23"/>
          <p:cNvSpPr>
            <a:spLocks noChangeArrowheads="1"/>
          </p:cNvSpPr>
          <p:nvPr/>
        </p:nvSpPr>
        <p:spPr bwMode="auto">
          <a:xfrm rot="10800000">
            <a:off x="9325722" y="2957275"/>
            <a:ext cx="885082" cy="521467"/>
          </a:xfrm>
          <a:prstGeom prst="rect">
            <a:avLst/>
          </a:prstGeom>
          <a:solidFill>
            <a:srgbClr val="FF3300"/>
          </a:solid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808" name="Text Box 24"/>
          <p:cNvSpPr txBox="1">
            <a:spLocks noChangeArrowheads="1"/>
          </p:cNvSpPr>
          <p:nvPr/>
        </p:nvSpPr>
        <p:spPr bwMode="auto">
          <a:xfrm rot="21600000">
            <a:off x="9302036" y="2914806"/>
            <a:ext cx="901996"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2" tIns="45716" rIns="91432" bIns="45716">
            <a:spAutoFit/>
          </a:bodyPr>
          <a:lstStyle/>
          <a:p>
            <a:pPr>
              <a:spcBef>
                <a:spcPct val="50000"/>
              </a:spcBef>
            </a:pPr>
            <a:r>
              <a:rPr lang="en-US" altLang="en-US" sz="1600" b="1" dirty="0">
                <a:solidFill>
                  <a:schemeClr val="bg1"/>
                </a:solidFill>
                <a:effectLst>
                  <a:outerShdw blurRad="38100" dist="38100" dir="2700000" algn="tl">
                    <a:srgbClr val="000000"/>
                  </a:outerShdw>
                </a:effectLst>
                <a:latin typeface="Arial Narrow" panose="020B0606020202030204" pitchFamily="34" charset="0"/>
              </a:rPr>
              <a:t>Tommy’s house</a:t>
            </a:r>
          </a:p>
        </p:txBody>
      </p:sp>
      <p:sp>
        <p:nvSpPr>
          <p:cNvPr id="118809" name="Freeform 25"/>
          <p:cNvSpPr>
            <a:spLocks/>
          </p:cNvSpPr>
          <p:nvPr/>
        </p:nvSpPr>
        <p:spPr bwMode="auto">
          <a:xfrm rot="10800000">
            <a:off x="8405098" y="4169782"/>
            <a:ext cx="914400" cy="1588"/>
          </a:xfrm>
          <a:custGeom>
            <a:avLst/>
            <a:gdLst>
              <a:gd name="T0" fmla="*/ 558 w 558"/>
              <a:gd name="T1" fmla="*/ 0 h 1"/>
              <a:gd name="T2" fmla="*/ 0 w 558"/>
              <a:gd name="T3" fmla="*/ 1 h 1"/>
            </a:gdLst>
            <a:ahLst/>
            <a:cxnLst>
              <a:cxn ang="0">
                <a:pos x="T0" y="T1"/>
              </a:cxn>
              <a:cxn ang="0">
                <a:pos x="T2" y="T3"/>
              </a:cxn>
            </a:cxnLst>
            <a:rect l="0" t="0" r="r" b="b"/>
            <a:pathLst>
              <a:path w="558" h="1">
                <a:moveTo>
                  <a:pt x="558" y="0"/>
                </a:moveTo>
                <a:lnTo>
                  <a:pt x="0"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0" name="Freeform 26"/>
          <p:cNvSpPr>
            <a:spLocks/>
          </p:cNvSpPr>
          <p:nvPr/>
        </p:nvSpPr>
        <p:spPr bwMode="auto">
          <a:xfrm rot="10800000">
            <a:off x="8405098" y="3712582"/>
            <a:ext cx="914400" cy="1588"/>
          </a:xfrm>
          <a:custGeom>
            <a:avLst/>
            <a:gdLst>
              <a:gd name="T0" fmla="*/ 0 w 558"/>
              <a:gd name="T1" fmla="*/ 0 h 1"/>
              <a:gd name="T2" fmla="*/ 558 w 558"/>
              <a:gd name="T3" fmla="*/ 0 h 1"/>
            </a:gdLst>
            <a:ahLst/>
            <a:cxnLst>
              <a:cxn ang="0">
                <a:pos x="T0" y="T1"/>
              </a:cxn>
              <a:cxn ang="0">
                <a:pos x="T2" y="T3"/>
              </a:cxn>
            </a:cxnLst>
            <a:rect l="0" t="0" r="r" b="b"/>
            <a:pathLst>
              <a:path w="558" h="1">
                <a:moveTo>
                  <a:pt x="0" y="0"/>
                </a:moveTo>
                <a:lnTo>
                  <a:pt x="558" y="0"/>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1" name="Freeform 27"/>
          <p:cNvSpPr>
            <a:spLocks/>
          </p:cNvSpPr>
          <p:nvPr/>
        </p:nvSpPr>
        <p:spPr bwMode="auto">
          <a:xfrm rot="10800000">
            <a:off x="8411449" y="3026781"/>
            <a:ext cx="898523" cy="45719"/>
          </a:xfrm>
          <a:custGeom>
            <a:avLst/>
            <a:gdLst>
              <a:gd name="T0" fmla="*/ 0 w 555"/>
              <a:gd name="T1" fmla="*/ 0 h 1"/>
              <a:gd name="T2" fmla="*/ 555 w 555"/>
              <a:gd name="T3" fmla="*/ 0 h 1"/>
            </a:gdLst>
            <a:ahLst/>
            <a:cxnLst>
              <a:cxn ang="0">
                <a:pos x="T0" y="T1"/>
              </a:cxn>
              <a:cxn ang="0">
                <a:pos x="T2" y="T3"/>
              </a:cxn>
            </a:cxnLst>
            <a:rect l="0" t="0" r="r" b="b"/>
            <a:pathLst>
              <a:path w="555" h="1">
                <a:moveTo>
                  <a:pt x="0" y="0"/>
                </a:moveTo>
                <a:lnTo>
                  <a:pt x="555" y="0"/>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2" name="Line 28"/>
          <p:cNvSpPr>
            <a:spLocks noChangeShapeType="1"/>
          </p:cNvSpPr>
          <p:nvPr/>
        </p:nvSpPr>
        <p:spPr bwMode="auto">
          <a:xfrm rot="10800000">
            <a:off x="8455899" y="2496557"/>
            <a:ext cx="863600" cy="13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3" name="Line 29"/>
          <p:cNvSpPr>
            <a:spLocks noChangeShapeType="1"/>
          </p:cNvSpPr>
          <p:nvPr/>
        </p:nvSpPr>
        <p:spPr bwMode="auto">
          <a:xfrm rot="10800000">
            <a:off x="8582713" y="2048667"/>
            <a:ext cx="1488873" cy="1040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4" name="Freeform 30"/>
          <p:cNvSpPr>
            <a:spLocks/>
          </p:cNvSpPr>
          <p:nvPr/>
        </p:nvSpPr>
        <p:spPr bwMode="auto">
          <a:xfrm rot="10800000">
            <a:off x="8417083" y="624896"/>
            <a:ext cx="895195" cy="1097361"/>
          </a:xfrm>
          <a:custGeom>
            <a:avLst/>
            <a:gdLst>
              <a:gd name="T0" fmla="*/ 498 w 498"/>
              <a:gd name="T1" fmla="*/ 0 h 504"/>
              <a:gd name="T2" fmla="*/ 0 w 498"/>
              <a:gd name="T3" fmla="*/ 504 h 504"/>
            </a:gdLst>
            <a:ahLst/>
            <a:cxnLst>
              <a:cxn ang="0">
                <a:pos x="T0" y="T1"/>
              </a:cxn>
              <a:cxn ang="0">
                <a:pos x="T2" y="T3"/>
              </a:cxn>
            </a:cxnLst>
            <a:rect l="0" t="0" r="r" b="b"/>
            <a:pathLst>
              <a:path w="498" h="504">
                <a:moveTo>
                  <a:pt x="498" y="0"/>
                </a:moveTo>
                <a:lnTo>
                  <a:pt x="0" y="504"/>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5" name="Freeform 31"/>
          <p:cNvSpPr>
            <a:spLocks/>
          </p:cNvSpPr>
          <p:nvPr/>
        </p:nvSpPr>
        <p:spPr bwMode="auto">
          <a:xfrm rot="10800000">
            <a:off x="6855699" y="2645782"/>
            <a:ext cx="1104900" cy="1588"/>
          </a:xfrm>
          <a:custGeom>
            <a:avLst/>
            <a:gdLst>
              <a:gd name="T0" fmla="*/ 0 w 696"/>
              <a:gd name="T1" fmla="*/ 0 h 1"/>
              <a:gd name="T2" fmla="*/ 696 w 696"/>
              <a:gd name="T3" fmla="*/ 1 h 1"/>
            </a:gdLst>
            <a:ahLst/>
            <a:cxnLst>
              <a:cxn ang="0">
                <a:pos x="T0" y="T1"/>
              </a:cxn>
              <a:cxn ang="0">
                <a:pos x="T2" y="T3"/>
              </a:cxn>
            </a:cxnLst>
            <a:rect l="0" t="0" r="r" b="b"/>
            <a:pathLst>
              <a:path w="696" h="1">
                <a:moveTo>
                  <a:pt x="0" y="0"/>
                </a:moveTo>
                <a:lnTo>
                  <a:pt x="696"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7" name="Freeform 33"/>
          <p:cNvSpPr>
            <a:spLocks/>
          </p:cNvSpPr>
          <p:nvPr/>
        </p:nvSpPr>
        <p:spPr bwMode="auto">
          <a:xfrm rot="10800000">
            <a:off x="6854112" y="4169782"/>
            <a:ext cx="1109662" cy="1588"/>
          </a:xfrm>
          <a:custGeom>
            <a:avLst/>
            <a:gdLst>
              <a:gd name="T0" fmla="*/ 0 w 699"/>
              <a:gd name="T1" fmla="*/ 0 h 1"/>
              <a:gd name="T2" fmla="*/ 699 w 699"/>
              <a:gd name="T3" fmla="*/ 1 h 1"/>
            </a:gdLst>
            <a:ahLst/>
            <a:cxnLst>
              <a:cxn ang="0">
                <a:pos x="T0" y="T1"/>
              </a:cxn>
              <a:cxn ang="0">
                <a:pos x="T2" y="T3"/>
              </a:cxn>
            </a:cxnLst>
            <a:rect l="0" t="0" r="r" b="b"/>
            <a:pathLst>
              <a:path w="699" h="1">
                <a:moveTo>
                  <a:pt x="0" y="0"/>
                </a:moveTo>
                <a:lnTo>
                  <a:pt x="699"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8" name="Freeform 34"/>
          <p:cNvSpPr>
            <a:spLocks/>
          </p:cNvSpPr>
          <p:nvPr/>
        </p:nvSpPr>
        <p:spPr bwMode="auto">
          <a:xfrm rot="10800000">
            <a:off x="6046075" y="4093582"/>
            <a:ext cx="809625" cy="1588"/>
          </a:xfrm>
          <a:custGeom>
            <a:avLst/>
            <a:gdLst>
              <a:gd name="T0" fmla="*/ 510 w 510"/>
              <a:gd name="T1" fmla="*/ 0 h 1"/>
              <a:gd name="T2" fmla="*/ 0 w 510"/>
              <a:gd name="T3" fmla="*/ 1 h 1"/>
            </a:gdLst>
            <a:ahLst/>
            <a:cxnLst>
              <a:cxn ang="0">
                <a:pos x="T0" y="T1"/>
              </a:cxn>
              <a:cxn ang="0">
                <a:pos x="T2" y="T3"/>
              </a:cxn>
            </a:cxnLst>
            <a:rect l="0" t="0" r="r" b="b"/>
            <a:pathLst>
              <a:path w="510" h="1">
                <a:moveTo>
                  <a:pt x="510" y="0"/>
                </a:moveTo>
                <a:lnTo>
                  <a:pt x="0"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9" name="Freeform 35"/>
          <p:cNvSpPr>
            <a:spLocks/>
          </p:cNvSpPr>
          <p:nvPr/>
        </p:nvSpPr>
        <p:spPr bwMode="auto">
          <a:xfrm rot="10800000">
            <a:off x="6049250" y="3560182"/>
            <a:ext cx="804863" cy="1588"/>
          </a:xfrm>
          <a:custGeom>
            <a:avLst/>
            <a:gdLst>
              <a:gd name="T0" fmla="*/ 507 w 507"/>
              <a:gd name="T1" fmla="*/ 0 h 1"/>
              <a:gd name="T2" fmla="*/ 0 w 507"/>
              <a:gd name="T3" fmla="*/ 1 h 1"/>
            </a:gdLst>
            <a:ahLst/>
            <a:cxnLst>
              <a:cxn ang="0">
                <a:pos x="T0" y="T1"/>
              </a:cxn>
              <a:cxn ang="0">
                <a:pos x="T2" y="T3"/>
              </a:cxn>
            </a:cxnLst>
            <a:rect l="0" t="0" r="r" b="b"/>
            <a:pathLst>
              <a:path w="507" h="1">
                <a:moveTo>
                  <a:pt x="507" y="0"/>
                </a:moveTo>
                <a:lnTo>
                  <a:pt x="0"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0" name="Freeform 36"/>
          <p:cNvSpPr>
            <a:spLocks/>
          </p:cNvSpPr>
          <p:nvPr/>
        </p:nvSpPr>
        <p:spPr bwMode="auto">
          <a:xfrm rot="10800000">
            <a:off x="6050853" y="3092454"/>
            <a:ext cx="1901952" cy="1588"/>
          </a:xfrm>
          <a:custGeom>
            <a:avLst/>
            <a:gdLst>
              <a:gd name="T0" fmla="*/ 510 w 510"/>
              <a:gd name="T1" fmla="*/ 0 h 1"/>
              <a:gd name="T2" fmla="*/ 0 w 510"/>
              <a:gd name="T3" fmla="*/ 1 h 1"/>
            </a:gdLst>
            <a:ahLst/>
            <a:cxnLst>
              <a:cxn ang="0">
                <a:pos x="T0" y="T1"/>
              </a:cxn>
              <a:cxn ang="0">
                <a:pos x="T2" y="T3"/>
              </a:cxn>
            </a:cxnLst>
            <a:rect l="0" t="0" r="r" b="b"/>
            <a:pathLst>
              <a:path w="510" h="1">
                <a:moveTo>
                  <a:pt x="510" y="0"/>
                </a:moveTo>
                <a:lnTo>
                  <a:pt x="0"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1" name="Freeform 37"/>
          <p:cNvSpPr>
            <a:spLocks/>
          </p:cNvSpPr>
          <p:nvPr/>
        </p:nvSpPr>
        <p:spPr bwMode="auto">
          <a:xfrm rot="10800000">
            <a:off x="6049250" y="2645782"/>
            <a:ext cx="881063" cy="1588"/>
          </a:xfrm>
          <a:custGeom>
            <a:avLst/>
            <a:gdLst>
              <a:gd name="T0" fmla="*/ 555 w 555"/>
              <a:gd name="T1" fmla="*/ 0 h 1"/>
              <a:gd name="T2" fmla="*/ 0 w 555"/>
              <a:gd name="T3" fmla="*/ 1 h 1"/>
            </a:gdLst>
            <a:ahLst/>
            <a:cxnLst>
              <a:cxn ang="0">
                <a:pos x="T0" y="T1"/>
              </a:cxn>
              <a:cxn ang="0">
                <a:pos x="T2" y="T3"/>
              </a:cxn>
            </a:cxnLst>
            <a:rect l="0" t="0" r="r" b="b"/>
            <a:pathLst>
              <a:path w="555" h="1">
                <a:moveTo>
                  <a:pt x="555" y="0"/>
                </a:moveTo>
                <a:lnTo>
                  <a:pt x="0"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2" name="Line 38"/>
          <p:cNvSpPr>
            <a:spLocks noChangeShapeType="1"/>
          </p:cNvSpPr>
          <p:nvPr/>
        </p:nvSpPr>
        <p:spPr bwMode="auto">
          <a:xfrm rot="10800000" flipH="1">
            <a:off x="5984445" y="621739"/>
            <a:ext cx="876566" cy="106836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3" name="Line 39"/>
          <p:cNvSpPr>
            <a:spLocks noChangeShapeType="1"/>
          </p:cNvSpPr>
          <p:nvPr/>
        </p:nvSpPr>
        <p:spPr bwMode="auto">
          <a:xfrm rot="10800000">
            <a:off x="4820522" y="628757"/>
            <a:ext cx="801971" cy="107405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4" name="Line 40"/>
          <p:cNvSpPr>
            <a:spLocks noChangeShapeType="1"/>
          </p:cNvSpPr>
          <p:nvPr/>
        </p:nvSpPr>
        <p:spPr bwMode="auto">
          <a:xfrm rot="10800000">
            <a:off x="4807051" y="1917224"/>
            <a:ext cx="663575" cy="0"/>
          </a:xfrm>
          <a:prstGeom prst="line">
            <a:avLst/>
          </a:prstGeom>
          <a:noFill/>
          <a:ln w="38100">
            <a:solidFill>
              <a:srgbClr val="FFFF66"/>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5" name="Line 41"/>
          <p:cNvSpPr>
            <a:spLocks noChangeShapeType="1"/>
          </p:cNvSpPr>
          <p:nvPr/>
        </p:nvSpPr>
        <p:spPr bwMode="auto">
          <a:xfrm rot="10800000" flipV="1">
            <a:off x="4803063" y="4663495"/>
            <a:ext cx="7273925" cy="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6" name="Line 42"/>
          <p:cNvSpPr>
            <a:spLocks noChangeShapeType="1"/>
          </p:cNvSpPr>
          <p:nvPr/>
        </p:nvSpPr>
        <p:spPr bwMode="auto">
          <a:xfrm rot="10800000">
            <a:off x="4826874" y="5417556"/>
            <a:ext cx="7258050" cy="1587"/>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9" name="Freeform 45"/>
          <p:cNvSpPr>
            <a:spLocks/>
          </p:cNvSpPr>
          <p:nvPr/>
        </p:nvSpPr>
        <p:spPr bwMode="auto">
          <a:xfrm rot="10800000">
            <a:off x="8543869" y="1863144"/>
            <a:ext cx="1552575" cy="366713"/>
          </a:xfrm>
          <a:custGeom>
            <a:avLst/>
            <a:gdLst>
              <a:gd name="T0" fmla="*/ 951 w 978"/>
              <a:gd name="T1" fmla="*/ 57 h 231"/>
              <a:gd name="T2" fmla="*/ 951 w 978"/>
              <a:gd name="T3" fmla="*/ 156 h 231"/>
              <a:gd name="T4" fmla="*/ 978 w 978"/>
              <a:gd name="T5" fmla="*/ 231 h 231"/>
              <a:gd name="T6" fmla="*/ 6 w 978"/>
              <a:gd name="T7" fmla="*/ 172 h 231"/>
              <a:gd name="T8" fmla="*/ 6 w 978"/>
              <a:gd name="T9" fmla="*/ 81 h 231"/>
              <a:gd name="T10" fmla="*/ 0 w 978"/>
              <a:gd name="T11" fmla="*/ 0 h 231"/>
              <a:gd name="T12" fmla="*/ 951 w 978"/>
              <a:gd name="T13" fmla="*/ 57 h 231"/>
            </a:gdLst>
            <a:ahLst/>
            <a:cxnLst>
              <a:cxn ang="0">
                <a:pos x="T0" y="T1"/>
              </a:cxn>
              <a:cxn ang="0">
                <a:pos x="T2" y="T3"/>
              </a:cxn>
              <a:cxn ang="0">
                <a:pos x="T4" y="T5"/>
              </a:cxn>
              <a:cxn ang="0">
                <a:pos x="T6" y="T7"/>
              </a:cxn>
              <a:cxn ang="0">
                <a:pos x="T8" y="T9"/>
              </a:cxn>
              <a:cxn ang="0">
                <a:pos x="T10" y="T11"/>
              </a:cxn>
              <a:cxn ang="0">
                <a:pos x="T12" y="T13"/>
              </a:cxn>
            </a:cxnLst>
            <a:rect l="0" t="0" r="r" b="b"/>
            <a:pathLst>
              <a:path w="978" h="231">
                <a:moveTo>
                  <a:pt x="951" y="57"/>
                </a:moveTo>
                <a:lnTo>
                  <a:pt x="951" y="156"/>
                </a:lnTo>
                <a:lnTo>
                  <a:pt x="978" y="231"/>
                </a:lnTo>
                <a:lnTo>
                  <a:pt x="6" y="172"/>
                </a:lnTo>
                <a:lnTo>
                  <a:pt x="6" y="81"/>
                </a:lnTo>
                <a:lnTo>
                  <a:pt x="0" y="0"/>
                </a:lnTo>
                <a:lnTo>
                  <a:pt x="951" y="57"/>
                </a:lnTo>
                <a:close/>
              </a:path>
            </a:pathLst>
          </a:custGeom>
          <a:solidFill>
            <a:srgbClr val="FF9933"/>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30" name="Freeform 46"/>
          <p:cNvSpPr>
            <a:spLocks/>
          </p:cNvSpPr>
          <p:nvPr/>
        </p:nvSpPr>
        <p:spPr bwMode="auto">
          <a:xfrm rot="10800000">
            <a:off x="10213263" y="2406070"/>
            <a:ext cx="447675" cy="2228850"/>
          </a:xfrm>
          <a:custGeom>
            <a:avLst/>
            <a:gdLst>
              <a:gd name="T0" fmla="*/ 222 w 282"/>
              <a:gd name="T1" fmla="*/ 1368 h 1404"/>
              <a:gd name="T2" fmla="*/ 279 w 282"/>
              <a:gd name="T3" fmla="*/ 1404 h 1404"/>
              <a:gd name="T4" fmla="*/ 282 w 282"/>
              <a:gd name="T5" fmla="*/ 0 h 1404"/>
              <a:gd name="T6" fmla="*/ 0 w 282"/>
              <a:gd name="T7" fmla="*/ 6 h 1404"/>
              <a:gd name="T8" fmla="*/ 0 w 282"/>
              <a:gd name="T9" fmla="*/ 1380 h 1404"/>
              <a:gd name="T10" fmla="*/ 63 w 282"/>
              <a:gd name="T11" fmla="*/ 1359 h 1404"/>
              <a:gd name="T12" fmla="*/ 156 w 282"/>
              <a:gd name="T13" fmla="*/ 1347 h 1404"/>
              <a:gd name="T14" fmla="*/ 222 w 282"/>
              <a:gd name="T15" fmla="*/ 1368 h 14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404">
                <a:moveTo>
                  <a:pt x="222" y="1368"/>
                </a:moveTo>
                <a:lnTo>
                  <a:pt x="279" y="1404"/>
                </a:lnTo>
                <a:lnTo>
                  <a:pt x="282" y="0"/>
                </a:lnTo>
                <a:lnTo>
                  <a:pt x="0" y="6"/>
                </a:lnTo>
                <a:lnTo>
                  <a:pt x="0" y="1380"/>
                </a:lnTo>
                <a:lnTo>
                  <a:pt x="63" y="1359"/>
                </a:lnTo>
                <a:cubicBezTo>
                  <a:pt x="89" y="1354"/>
                  <a:pt x="130" y="1346"/>
                  <a:pt x="156" y="1347"/>
                </a:cubicBezTo>
                <a:lnTo>
                  <a:pt x="222" y="1368"/>
                </a:lnTo>
                <a:close/>
              </a:path>
            </a:pathLst>
          </a:custGeom>
          <a:solidFill>
            <a:srgbClr val="FF9900"/>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31" name="Rectangle 47"/>
          <p:cNvSpPr>
            <a:spLocks noChangeArrowheads="1"/>
          </p:cNvSpPr>
          <p:nvPr/>
        </p:nvSpPr>
        <p:spPr bwMode="auto">
          <a:xfrm rot="10800000">
            <a:off x="6861179" y="3099331"/>
            <a:ext cx="1093624" cy="455612"/>
          </a:xfrm>
          <a:prstGeom prst="rect">
            <a:avLst/>
          </a:prstGeom>
          <a:solidFill>
            <a:srgbClr val="FF3300"/>
          </a:solidFill>
          <a:ln w="1270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832" name="Text Box 48"/>
          <p:cNvSpPr txBox="1">
            <a:spLocks noChangeArrowheads="1"/>
          </p:cNvSpPr>
          <p:nvPr/>
        </p:nvSpPr>
        <p:spPr bwMode="auto">
          <a:xfrm rot="21600000">
            <a:off x="7017624" y="3027245"/>
            <a:ext cx="8461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2" tIns="45716" rIns="91432" bIns="45716">
            <a:spAutoFit/>
          </a:bodyPr>
          <a:lstStyle/>
          <a:p>
            <a:pPr>
              <a:spcBef>
                <a:spcPct val="50000"/>
              </a:spcBef>
            </a:pPr>
            <a:r>
              <a:rPr lang="en-US" altLang="en-US" sz="1600" b="1" dirty="0">
                <a:solidFill>
                  <a:schemeClr val="bg1"/>
                </a:solidFill>
                <a:effectLst>
                  <a:outerShdw blurRad="38100" dist="38100" dir="2700000" algn="tl">
                    <a:srgbClr val="000000"/>
                  </a:outerShdw>
                </a:effectLst>
                <a:latin typeface="Arial Narrow" panose="020B0606020202030204" pitchFamily="34" charset="0"/>
              </a:rPr>
              <a:t>Jimmy’s house</a:t>
            </a:r>
          </a:p>
        </p:txBody>
      </p:sp>
      <p:sp>
        <p:nvSpPr>
          <p:cNvPr id="118834" name="Line 50"/>
          <p:cNvSpPr>
            <a:spLocks noChangeShapeType="1"/>
          </p:cNvSpPr>
          <p:nvPr/>
        </p:nvSpPr>
        <p:spPr bwMode="auto">
          <a:xfrm rot="10800000">
            <a:off x="8227299" y="615941"/>
            <a:ext cx="0" cy="10424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36" name="Freeform 52"/>
          <p:cNvSpPr>
            <a:spLocks/>
          </p:cNvSpPr>
          <p:nvPr/>
        </p:nvSpPr>
        <p:spPr bwMode="auto">
          <a:xfrm rot="10800000">
            <a:off x="10046574" y="1620257"/>
            <a:ext cx="819150" cy="3050963"/>
          </a:xfrm>
          <a:custGeom>
            <a:avLst/>
            <a:gdLst>
              <a:gd name="T0" fmla="*/ 126 w 516"/>
              <a:gd name="T1" fmla="*/ 0 h 1901"/>
              <a:gd name="T2" fmla="*/ 408 w 516"/>
              <a:gd name="T3" fmla="*/ 6 h 1901"/>
              <a:gd name="T4" fmla="*/ 408 w 516"/>
              <a:gd name="T5" fmla="*/ 1284 h 1901"/>
              <a:gd name="T6" fmla="*/ 492 w 516"/>
              <a:gd name="T7" fmla="*/ 1728 h 1901"/>
              <a:gd name="T8" fmla="*/ 270 w 516"/>
              <a:gd name="T9" fmla="*/ 1899 h 1901"/>
              <a:gd name="T10" fmla="*/ 18 w 516"/>
              <a:gd name="T11" fmla="*/ 1716 h 1901"/>
              <a:gd name="T12" fmla="*/ 126 w 516"/>
              <a:gd name="T13" fmla="*/ 1278 h 1901"/>
              <a:gd name="T14" fmla="*/ 126 w 516"/>
              <a:gd name="T15" fmla="*/ 0 h 19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6" h="1901">
                <a:moveTo>
                  <a:pt x="126" y="0"/>
                </a:moveTo>
                <a:lnTo>
                  <a:pt x="408" y="6"/>
                </a:lnTo>
                <a:lnTo>
                  <a:pt x="408" y="1284"/>
                </a:lnTo>
                <a:cubicBezTo>
                  <a:pt x="516" y="1446"/>
                  <a:pt x="492" y="1728"/>
                  <a:pt x="492" y="1728"/>
                </a:cubicBezTo>
                <a:cubicBezTo>
                  <a:pt x="470" y="1821"/>
                  <a:pt x="349" y="1901"/>
                  <a:pt x="270" y="1899"/>
                </a:cubicBezTo>
                <a:cubicBezTo>
                  <a:pt x="191" y="1897"/>
                  <a:pt x="42" y="1819"/>
                  <a:pt x="18" y="1716"/>
                </a:cubicBezTo>
                <a:cubicBezTo>
                  <a:pt x="12" y="1584"/>
                  <a:pt x="0" y="1482"/>
                  <a:pt x="126" y="1278"/>
                </a:cubicBezTo>
                <a:cubicBezTo>
                  <a:pt x="126" y="579"/>
                  <a:pt x="126" y="0"/>
                  <a:pt x="126" y="0"/>
                </a:cubicBezTo>
                <a:close/>
              </a:path>
            </a:pathLst>
          </a:cu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37" name="Freeform 53"/>
          <p:cNvSpPr>
            <a:spLocks/>
          </p:cNvSpPr>
          <p:nvPr/>
        </p:nvSpPr>
        <p:spPr bwMode="auto">
          <a:xfrm rot="10800000">
            <a:off x="7789149" y="1627984"/>
            <a:ext cx="819150" cy="3030748"/>
          </a:xfrm>
          <a:custGeom>
            <a:avLst/>
            <a:gdLst>
              <a:gd name="T0" fmla="*/ 126 w 516"/>
              <a:gd name="T1" fmla="*/ 0 h 1901"/>
              <a:gd name="T2" fmla="*/ 408 w 516"/>
              <a:gd name="T3" fmla="*/ 6 h 1901"/>
              <a:gd name="T4" fmla="*/ 408 w 516"/>
              <a:gd name="T5" fmla="*/ 1284 h 1901"/>
              <a:gd name="T6" fmla="*/ 492 w 516"/>
              <a:gd name="T7" fmla="*/ 1728 h 1901"/>
              <a:gd name="T8" fmla="*/ 270 w 516"/>
              <a:gd name="T9" fmla="*/ 1899 h 1901"/>
              <a:gd name="T10" fmla="*/ 18 w 516"/>
              <a:gd name="T11" fmla="*/ 1716 h 1901"/>
              <a:gd name="T12" fmla="*/ 126 w 516"/>
              <a:gd name="T13" fmla="*/ 1278 h 1901"/>
              <a:gd name="T14" fmla="*/ 126 w 516"/>
              <a:gd name="T15" fmla="*/ 0 h 19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6" h="1901">
                <a:moveTo>
                  <a:pt x="126" y="0"/>
                </a:moveTo>
                <a:lnTo>
                  <a:pt x="408" y="6"/>
                </a:lnTo>
                <a:lnTo>
                  <a:pt x="408" y="1284"/>
                </a:lnTo>
                <a:cubicBezTo>
                  <a:pt x="516" y="1446"/>
                  <a:pt x="492" y="1728"/>
                  <a:pt x="492" y="1728"/>
                </a:cubicBezTo>
                <a:cubicBezTo>
                  <a:pt x="470" y="1821"/>
                  <a:pt x="349" y="1901"/>
                  <a:pt x="270" y="1899"/>
                </a:cubicBezTo>
                <a:cubicBezTo>
                  <a:pt x="191" y="1897"/>
                  <a:pt x="42" y="1819"/>
                  <a:pt x="18" y="1716"/>
                </a:cubicBezTo>
                <a:cubicBezTo>
                  <a:pt x="12" y="1584"/>
                  <a:pt x="0" y="1482"/>
                  <a:pt x="126" y="1278"/>
                </a:cubicBezTo>
                <a:cubicBezTo>
                  <a:pt x="126" y="579"/>
                  <a:pt x="126" y="0"/>
                  <a:pt x="126" y="0"/>
                </a:cubicBezTo>
                <a:close/>
              </a:path>
            </a:pathLst>
          </a:cu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38" name="Freeform 54"/>
          <p:cNvSpPr>
            <a:spLocks/>
          </p:cNvSpPr>
          <p:nvPr/>
        </p:nvSpPr>
        <p:spPr bwMode="auto">
          <a:xfrm rot="10800000">
            <a:off x="7995242" y="1940459"/>
            <a:ext cx="2438400" cy="1357312"/>
          </a:xfrm>
          <a:custGeom>
            <a:avLst/>
            <a:gdLst>
              <a:gd name="T0" fmla="*/ 141 w 1613"/>
              <a:gd name="T1" fmla="*/ 118 h 912"/>
              <a:gd name="T2" fmla="*/ 79 w 1613"/>
              <a:gd name="T3" fmla="*/ 123 h 912"/>
              <a:gd name="T4" fmla="*/ 46 w 1613"/>
              <a:gd name="T5" fmla="*/ 118 h 912"/>
              <a:gd name="T6" fmla="*/ 25 w 1613"/>
              <a:gd name="T7" fmla="*/ 114 h 912"/>
              <a:gd name="T8" fmla="*/ 0 w 1613"/>
              <a:gd name="T9" fmla="*/ 617 h 912"/>
              <a:gd name="T10" fmla="*/ 199 w 1613"/>
              <a:gd name="T11" fmla="*/ 822 h 912"/>
              <a:gd name="T12" fmla="*/ 1459 w 1613"/>
              <a:gd name="T13" fmla="*/ 912 h 912"/>
              <a:gd name="T14" fmla="*/ 1469 w 1613"/>
              <a:gd name="T15" fmla="*/ 0 h 912"/>
              <a:gd name="T16" fmla="*/ 1613 w 1613"/>
              <a:gd name="T17" fmla="*/ 9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3" h="912">
                <a:moveTo>
                  <a:pt x="141" y="118"/>
                </a:moveTo>
                <a:cubicBezTo>
                  <a:pt x="120" y="119"/>
                  <a:pt x="99" y="123"/>
                  <a:pt x="79" y="123"/>
                </a:cubicBezTo>
                <a:cubicBezTo>
                  <a:pt x="67" y="123"/>
                  <a:pt x="57" y="120"/>
                  <a:pt x="46" y="118"/>
                </a:cubicBezTo>
                <a:cubicBezTo>
                  <a:pt x="38" y="117"/>
                  <a:pt x="25" y="114"/>
                  <a:pt x="25" y="114"/>
                </a:cubicBezTo>
                <a:lnTo>
                  <a:pt x="0" y="617"/>
                </a:lnTo>
                <a:lnTo>
                  <a:pt x="199" y="822"/>
                </a:lnTo>
                <a:lnTo>
                  <a:pt x="1459" y="912"/>
                </a:lnTo>
                <a:lnTo>
                  <a:pt x="1469" y="0"/>
                </a:lnTo>
                <a:lnTo>
                  <a:pt x="1613" y="9"/>
                </a:lnTo>
              </a:path>
            </a:pathLst>
          </a:custGeom>
          <a:noFill/>
          <a:ln w="57150" cap="flat" cmpd="sng">
            <a:solidFill>
              <a:srgbClr val="FFFF00"/>
            </a:solidFill>
            <a:prstDash val="lg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39" name="Freeform 55"/>
          <p:cNvSpPr>
            <a:spLocks/>
          </p:cNvSpPr>
          <p:nvPr/>
        </p:nvSpPr>
        <p:spPr bwMode="auto">
          <a:xfrm rot="10545304">
            <a:off x="10865965" y="2101466"/>
            <a:ext cx="1189747" cy="91440"/>
          </a:xfrm>
          <a:custGeom>
            <a:avLst/>
            <a:gdLst>
              <a:gd name="T0" fmla="*/ 0 w 731"/>
              <a:gd name="T1" fmla="*/ 0 h 6"/>
              <a:gd name="T2" fmla="*/ 731 w 731"/>
              <a:gd name="T3" fmla="*/ 6 h 6"/>
            </a:gdLst>
            <a:ahLst/>
            <a:cxnLst>
              <a:cxn ang="0">
                <a:pos x="T0" y="T1"/>
              </a:cxn>
              <a:cxn ang="0">
                <a:pos x="T2" y="T3"/>
              </a:cxn>
            </a:cxnLst>
            <a:rect l="0" t="0" r="r" b="b"/>
            <a:pathLst>
              <a:path w="731" h="6">
                <a:moveTo>
                  <a:pt x="0" y="0"/>
                </a:moveTo>
                <a:lnTo>
                  <a:pt x="731" y="6"/>
                </a:lnTo>
              </a:path>
            </a:pathLst>
          </a:custGeom>
          <a:noFill/>
          <a:ln w="38100" cmpd="sng">
            <a:solidFill>
              <a:srgbClr val="FFFF66"/>
            </a:solidFill>
            <a:prstDash val="dash"/>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8840" name="Freeform 56"/>
          <p:cNvSpPr>
            <a:spLocks/>
          </p:cNvSpPr>
          <p:nvPr/>
        </p:nvSpPr>
        <p:spPr bwMode="auto">
          <a:xfrm rot="10800000">
            <a:off x="10820709" y="1966815"/>
            <a:ext cx="1241425" cy="0"/>
          </a:xfrm>
          <a:custGeom>
            <a:avLst/>
            <a:gdLst>
              <a:gd name="T0" fmla="*/ 0 w 734"/>
              <a:gd name="T1" fmla="*/ 49 h 49"/>
              <a:gd name="T2" fmla="*/ 734 w 734"/>
              <a:gd name="T3" fmla="*/ 0 h 49"/>
            </a:gdLst>
            <a:ahLst/>
            <a:cxnLst>
              <a:cxn ang="0">
                <a:pos x="T0" y="T1"/>
              </a:cxn>
              <a:cxn ang="0">
                <a:pos x="T2" y="T3"/>
              </a:cxn>
            </a:cxnLst>
            <a:rect l="0" t="0" r="r" b="b"/>
            <a:pathLst>
              <a:path w="734" h="49">
                <a:moveTo>
                  <a:pt x="0" y="49"/>
                </a:moveTo>
                <a:lnTo>
                  <a:pt x="734" y="0"/>
                </a:lnTo>
              </a:path>
            </a:pathLst>
          </a:custGeom>
          <a:noFill/>
          <a:ln w="38100" cmpd="sng">
            <a:solidFill>
              <a:srgbClr val="FFFF66"/>
            </a:solidFill>
            <a:prstDash val="dash"/>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8841" name="Text Box 57" descr="Pink tissue paper"/>
          <p:cNvSpPr txBox="1">
            <a:spLocks noChangeArrowheads="1"/>
          </p:cNvSpPr>
          <p:nvPr/>
        </p:nvSpPr>
        <p:spPr bwMode="auto">
          <a:xfrm rot="21600000">
            <a:off x="8336838" y="5057302"/>
            <a:ext cx="1855787" cy="33655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spAutoFit/>
          </a:bodyPr>
          <a:lstStyle/>
          <a:p>
            <a:pPr>
              <a:spcBef>
                <a:spcPct val="50000"/>
              </a:spcBef>
            </a:pPr>
            <a:r>
              <a:rPr lang="en-US" altLang="en-US" sz="1600" b="1" dirty="0">
                <a:solidFill>
                  <a:schemeClr val="tx2">
                    <a:lumMod val="50000"/>
                  </a:schemeClr>
                </a:solidFill>
                <a:latin typeface="Arial Narrow" panose="020B0606020202030204" pitchFamily="34" charset="0"/>
              </a:rPr>
              <a:t>State Highway</a:t>
            </a:r>
          </a:p>
        </p:txBody>
      </p:sp>
      <p:sp>
        <p:nvSpPr>
          <p:cNvPr id="118842" name="Freeform 58"/>
          <p:cNvSpPr>
            <a:spLocks/>
          </p:cNvSpPr>
          <p:nvPr/>
        </p:nvSpPr>
        <p:spPr bwMode="auto">
          <a:xfrm rot="10800000">
            <a:off x="5426949" y="1636610"/>
            <a:ext cx="819150" cy="3017838"/>
          </a:xfrm>
          <a:custGeom>
            <a:avLst/>
            <a:gdLst>
              <a:gd name="T0" fmla="*/ 126 w 516"/>
              <a:gd name="T1" fmla="*/ 0 h 1901"/>
              <a:gd name="T2" fmla="*/ 408 w 516"/>
              <a:gd name="T3" fmla="*/ 6 h 1901"/>
              <a:gd name="T4" fmla="*/ 408 w 516"/>
              <a:gd name="T5" fmla="*/ 1284 h 1901"/>
              <a:gd name="T6" fmla="*/ 492 w 516"/>
              <a:gd name="T7" fmla="*/ 1728 h 1901"/>
              <a:gd name="T8" fmla="*/ 270 w 516"/>
              <a:gd name="T9" fmla="*/ 1899 h 1901"/>
              <a:gd name="T10" fmla="*/ 18 w 516"/>
              <a:gd name="T11" fmla="*/ 1716 h 1901"/>
              <a:gd name="T12" fmla="*/ 126 w 516"/>
              <a:gd name="T13" fmla="*/ 1278 h 1901"/>
              <a:gd name="T14" fmla="*/ 126 w 516"/>
              <a:gd name="T15" fmla="*/ 0 h 19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6" h="1901">
                <a:moveTo>
                  <a:pt x="126" y="0"/>
                </a:moveTo>
                <a:lnTo>
                  <a:pt x="408" y="6"/>
                </a:lnTo>
                <a:lnTo>
                  <a:pt x="408" y="1284"/>
                </a:lnTo>
                <a:cubicBezTo>
                  <a:pt x="516" y="1446"/>
                  <a:pt x="492" y="1728"/>
                  <a:pt x="492" y="1728"/>
                </a:cubicBezTo>
                <a:cubicBezTo>
                  <a:pt x="470" y="1821"/>
                  <a:pt x="349" y="1901"/>
                  <a:pt x="270" y="1899"/>
                </a:cubicBezTo>
                <a:cubicBezTo>
                  <a:pt x="191" y="1897"/>
                  <a:pt x="42" y="1819"/>
                  <a:pt x="18" y="1716"/>
                </a:cubicBezTo>
                <a:cubicBezTo>
                  <a:pt x="12" y="1584"/>
                  <a:pt x="0" y="1482"/>
                  <a:pt x="126" y="1278"/>
                </a:cubicBezTo>
                <a:cubicBezTo>
                  <a:pt x="126" y="579"/>
                  <a:pt x="126" y="0"/>
                  <a:pt x="126" y="0"/>
                </a:cubicBezTo>
                <a:close/>
              </a:path>
            </a:pathLst>
          </a:cu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43" name="Freeform 59"/>
          <p:cNvSpPr>
            <a:spLocks/>
          </p:cNvSpPr>
          <p:nvPr/>
        </p:nvSpPr>
        <p:spPr bwMode="auto">
          <a:xfrm>
            <a:off x="7932025" y="3352220"/>
            <a:ext cx="2481263" cy="1492250"/>
          </a:xfrm>
          <a:custGeom>
            <a:avLst/>
            <a:gdLst>
              <a:gd name="T0" fmla="*/ 1463 w 1563"/>
              <a:gd name="T1" fmla="*/ 0 h 940"/>
              <a:gd name="T2" fmla="*/ 1554 w 1563"/>
              <a:gd name="T3" fmla="*/ 0 h 940"/>
              <a:gd name="T4" fmla="*/ 1563 w 1563"/>
              <a:gd name="T5" fmla="*/ 940 h 940"/>
              <a:gd name="T6" fmla="*/ 136 w 1563"/>
              <a:gd name="T7" fmla="*/ 930 h 940"/>
              <a:gd name="T8" fmla="*/ 137 w 1563"/>
              <a:gd name="T9" fmla="*/ 53 h 940"/>
              <a:gd name="T10" fmla="*/ 0 w 1563"/>
              <a:gd name="T11" fmla="*/ 53 h 940"/>
            </a:gdLst>
            <a:ahLst/>
            <a:cxnLst>
              <a:cxn ang="0">
                <a:pos x="T0" y="T1"/>
              </a:cxn>
              <a:cxn ang="0">
                <a:pos x="T2" y="T3"/>
              </a:cxn>
              <a:cxn ang="0">
                <a:pos x="T4" y="T5"/>
              </a:cxn>
              <a:cxn ang="0">
                <a:pos x="T6" y="T7"/>
              </a:cxn>
              <a:cxn ang="0">
                <a:pos x="T8" y="T9"/>
              </a:cxn>
              <a:cxn ang="0">
                <a:pos x="T10" y="T11"/>
              </a:cxn>
            </a:cxnLst>
            <a:rect l="0" t="0" r="r" b="b"/>
            <a:pathLst>
              <a:path w="1563" h="940">
                <a:moveTo>
                  <a:pt x="1463" y="0"/>
                </a:moveTo>
                <a:lnTo>
                  <a:pt x="1554" y="0"/>
                </a:lnTo>
                <a:lnTo>
                  <a:pt x="1563" y="940"/>
                </a:lnTo>
                <a:lnTo>
                  <a:pt x="136" y="930"/>
                </a:lnTo>
                <a:lnTo>
                  <a:pt x="137" y="53"/>
                </a:lnTo>
                <a:lnTo>
                  <a:pt x="0" y="53"/>
                </a:lnTo>
              </a:path>
            </a:pathLst>
          </a:custGeom>
          <a:noFill/>
          <a:ln w="57150" cap="flat" cmpd="sng">
            <a:solidFill>
              <a:srgbClr val="FF0000"/>
            </a:solidFill>
            <a:prstDash val="lgDash"/>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8844" name="Line 60"/>
          <p:cNvSpPr>
            <a:spLocks noChangeShapeType="1"/>
          </p:cNvSpPr>
          <p:nvPr/>
        </p:nvSpPr>
        <p:spPr bwMode="auto">
          <a:xfrm rot="10800000">
            <a:off x="6858874" y="620131"/>
            <a:ext cx="1089652" cy="11144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Title 1"/>
          <p:cNvSpPr>
            <a:spLocks noGrp="1"/>
          </p:cNvSpPr>
          <p:nvPr>
            <p:ph type="title"/>
          </p:nvPr>
        </p:nvSpPr>
        <p:spPr>
          <a:xfrm>
            <a:off x="172596" y="637227"/>
            <a:ext cx="4791087" cy="2385220"/>
          </a:xfrm>
        </p:spPr>
        <p:txBody>
          <a:bodyPr>
            <a:noAutofit/>
          </a:bodyPr>
          <a:lstStyle/>
          <a:p>
            <a:r>
              <a:rPr lang="en-US" sz="3400" dirty="0"/>
              <a:t>1. Local Ordinances, Approvals and Plans:</a:t>
            </a:r>
            <a:br>
              <a:rPr lang="en-US" sz="3400" dirty="0"/>
            </a:br>
            <a:r>
              <a:rPr lang="en-US" sz="3400" dirty="0"/>
              <a:t>Bike/Pedestrian</a:t>
            </a:r>
            <a:br>
              <a:rPr lang="en-US" sz="3400" dirty="0"/>
            </a:br>
            <a:r>
              <a:rPr lang="en-US" sz="3400" dirty="0"/>
              <a:t>Connectivity</a:t>
            </a:r>
          </a:p>
        </p:txBody>
      </p:sp>
      <p:sp>
        <p:nvSpPr>
          <p:cNvPr id="85" name="TextBox 84"/>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p>
          <a:p>
            <a:r>
              <a:rPr lang="en-US" i="1" dirty="0">
                <a:solidFill>
                  <a:schemeClr val="bg1"/>
                </a:solidFill>
              </a:rPr>
              <a:t>Local Ordinances, Approvals and Plans</a:t>
            </a:r>
          </a:p>
        </p:txBody>
      </p:sp>
      <p:cxnSp>
        <p:nvCxnSpPr>
          <p:cNvPr id="4" name="Straight Connector 3"/>
          <p:cNvCxnSpPr/>
          <p:nvPr/>
        </p:nvCxnSpPr>
        <p:spPr>
          <a:xfrm flipH="1">
            <a:off x="8107277" y="652464"/>
            <a:ext cx="0" cy="1005840"/>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8310477" y="654152"/>
            <a:ext cx="0" cy="1005840"/>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89" name="Freeform 31"/>
          <p:cNvSpPr>
            <a:spLocks/>
          </p:cNvSpPr>
          <p:nvPr/>
        </p:nvSpPr>
        <p:spPr bwMode="auto">
          <a:xfrm rot="10800000">
            <a:off x="10838899" y="2052017"/>
            <a:ext cx="1234914" cy="0"/>
          </a:xfrm>
          <a:custGeom>
            <a:avLst/>
            <a:gdLst>
              <a:gd name="T0" fmla="*/ 0 w 696"/>
              <a:gd name="T1" fmla="*/ 0 h 1"/>
              <a:gd name="T2" fmla="*/ 696 w 696"/>
              <a:gd name="T3" fmla="*/ 1 h 1"/>
            </a:gdLst>
            <a:ahLst/>
            <a:cxnLst>
              <a:cxn ang="0">
                <a:pos x="T0" y="T1"/>
              </a:cxn>
              <a:cxn ang="0">
                <a:pos x="T2" y="T3"/>
              </a:cxn>
            </a:cxnLst>
            <a:rect l="0" t="0" r="r" b="b"/>
            <a:pathLst>
              <a:path w="696" h="1">
                <a:moveTo>
                  <a:pt x="0" y="0"/>
                </a:moveTo>
                <a:lnTo>
                  <a:pt x="696"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Line 20"/>
          <p:cNvSpPr>
            <a:spLocks noChangeShapeType="1"/>
          </p:cNvSpPr>
          <p:nvPr/>
        </p:nvSpPr>
        <p:spPr bwMode="auto">
          <a:xfrm rot="10800000" flipH="1">
            <a:off x="10660937" y="2616429"/>
            <a:ext cx="141287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Freeform 6"/>
          <p:cNvSpPr>
            <a:spLocks/>
          </p:cNvSpPr>
          <p:nvPr/>
        </p:nvSpPr>
        <p:spPr bwMode="auto">
          <a:xfrm rot="10800000">
            <a:off x="4820523" y="2631068"/>
            <a:ext cx="782639" cy="0"/>
          </a:xfrm>
          <a:custGeom>
            <a:avLst/>
            <a:gdLst>
              <a:gd name="T0" fmla="*/ 0 w 481"/>
              <a:gd name="T1" fmla="*/ 0 h 1"/>
              <a:gd name="T2" fmla="*/ 481 w 481"/>
              <a:gd name="T3" fmla="*/ 1 h 1"/>
            </a:gdLst>
            <a:ahLst/>
            <a:cxnLst>
              <a:cxn ang="0">
                <a:pos x="T0" y="T1"/>
              </a:cxn>
              <a:cxn ang="0">
                <a:pos x="T2" y="T3"/>
              </a:cxn>
            </a:cxnLst>
            <a:rect l="0" t="0" r="r" b="b"/>
            <a:pathLst>
              <a:path w="481" h="1">
                <a:moveTo>
                  <a:pt x="0" y="0"/>
                </a:moveTo>
                <a:lnTo>
                  <a:pt x="481"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Freeform 6"/>
          <p:cNvSpPr>
            <a:spLocks/>
          </p:cNvSpPr>
          <p:nvPr/>
        </p:nvSpPr>
        <p:spPr bwMode="auto">
          <a:xfrm rot="10800000">
            <a:off x="4822005" y="2038615"/>
            <a:ext cx="640080" cy="0"/>
          </a:xfrm>
          <a:custGeom>
            <a:avLst/>
            <a:gdLst>
              <a:gd name="T0" fmla="*/ 0 w 481"/>
              <a:gd name="T1" fmla="*/ 0 h 1"/>
              <a:gd name="T2" fmla="*/ 481 w 481"/>
              <a:gd name="T3" fmla="*/ 1 h 1"/>
            </a:gdLst>
            <a:ahLst/>
            <a:cxnLst>
              <a:cxn ang="0">
                <a:pos x="T0" y="T1"/>
              </a:cxn>
              <a:cxn ang="0">
                <a:pos x="T2" y="T3"/>
              </a:cxn>
            </a:cxnLst>
            <a:rect l="0" t="0" r="r" b="b"/>
            <a:pathLst>
              <a:path w="481" h="1">
                <a:moveTo>
                  <a:pt x="0" y="0"/>
                </a:moveTo>
                <a:lnTo>
                  <a:pt x="481"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Line 50"/>
          <p:cNvSpPr>
            <a:spLocks noChangeShapeType="1"/>
          </p:cNvSpPr>
          <p:nvPr/>
        </p:nvSpPr>
        <p:spPr bwMode="auto">
          <a:xfrm rot="10800000">
            <a:off x="5836523" y="624069"/>
            <a:ext cx="0" cy="10241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6" name="Freeform 35"/>
          <p:cNvSpPr>
            <a:spLocks/>
          </p:cNvSpPr>
          <p:nvPr/>
        </p:nvSpPr>
        <p:spPr bwMode="auto">
          <a:xfrm rot="10800000">
            <a:off x="6861169" y="3560162"/>
            <a:ext cx="1097280" cy="1588"/>
          </a:xfrm>
          <a:custGeom>
            <a:avLst/>
            <a:gdLst>
              <a:gd name="T0" fmla="*/ 507 w 507"/>
              <a:gd name="T1" fmla="*/ 0 h 1"/>
              <a:gd name="T2" fmla="*/ 0 w 507"/>
              <a:gd name="T3" fmla="*/ 1 h 1"/>
            </a:gdLst>
            <a:ahLst/>
            <a:cxnLst>
              <a:cxn ang="0">
                <a:pos x="T0" y="T1"/>
              </a:cxn>
              <a:cxn ang="0">
                <a:pos x="T2" y="T3"/>
              </a:cxn>
            </a:cxnLst>
            <a:rect l="0" t="0" r="r" b="b"/>
            <a:pathLst>
              <a:path w="507" h="1">
                <a:moveTo>
                  <a:pt x="507" y="0"/>
                </a:moveTo>
                <a:lnTo>
                  <a:pt x="0" y="1"/>
                </a:lnTo>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 name="Line 29"/>
          <p:cNvSpPr>
            <a:spLocks noChangeShapeType="1"/>
          </p:cNvSpPr>
          <p:nvPr/>
        </p:nvSpPr>
        <p:spPr bwMode="auto">
          <a:xfrm rot="10800000" flipV="1">
            <a:off x="6220164" y="2016714"/>
            <a:ext cx="1602853" cy="153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 name="Freeform 45"/>
          <p:cNvSpPr>
            <a:spLocks/>
          </p:cNvSpPr>
          <p:nvPr/>
        </p:nvSpPr>
        <p:spPr bwMode="auto">
          <a:xfrm rot="10800000">
            <a:off x="6206759" y="1893626"/>
            <a:ext cx="1622114" cy="280363"/>
          </a:xfrm>
          <a:custGeom>
            <a:avLst/>
            <a:gdLst>
              <a:gd name="T0" fmla="*/ 951 w 978"/>
              <a:gd name="T1" fmla="*/ 57 h 231"/>
              <a:gd name="T2" fmla="*/ 951 w 978"/>
              <a:gd name="T3" fmla="*/ 156 h 231"/>
              <a:gd name="T4" fmla="*/ 978 w 978"/>
              <a:gd name="T5" fmla="*/ 231 h 231"/>
              <a:gd name="T6" fmla="*/ 6 w 978"/>
              <a:gd name="T7" fmla="*/ 172 h 231"/>
              <a:gd name="T8" fmla="*/ 6 w 978"/>
              <a:gd name="T9" fmla="*/ 81 h 231"/>
              <a:gd name="T10" fmla="*/ 0 w 978"/>
              <a:gd name="T11" fmla="*/ 0 h 231"/>
              <a:gd name="T12" fmla="*/ 951 w 978"/>
              <a:gd name="T13" fmla="*/ 57 h 231"/>
              <a:gd name="connsiteX0" fmla="*/ 9817 w 10000"/>
              <a:gd name="connsiteY0" fmla="*/ 1914 h 10000"/>
              <a:gd name="connsiteX1" fmla="*/ 9724 w 10000"/>
              <a:gd name="connsiteY1" fmla="*/ 6753 h 10000"/>
              <a:gd name="connsiteX2" fmla="*/ 10000 w 10000"/>
              <a:gd name="connsiteY2" fmla="*/ 10000 h 10000"/>
              <a:gd name="connsiteX3" fmla="*/ 61 w 10000"/>
              <a:gd name="connsiteY3" fmla="*/ 7446 h 10000"/>
              <a:gd name="connsiteX4" fmla="*/ 61 w 10000"/>
              <a:gd name="connsiteY4" fmla="*/ 3506 h 10000"/>
              <a:gd name="connsiteX5" fmla="*/ 0 w 10000"/>
              <a:gd name="connsiteY5" fmla="*/ 0 h 10000"/>
              <a:gd name="connsiteX6" fmla="*/ 9817 w 10000"/>
              <a:gd name="connsiteY6" fmla="*/ 1914 h 10000"/>
              <a:gd name="connsiteX0" fmla="*/ 9817 w 10000"/>
              <a:gd name="connsiteY0" fmla="*/ 1914 h 10000"/>
              <a:gd name="connsiteX1" fmla="*/ 9786 w 10000"/>
              <a:gd name="connsiteY1" fmla="*/ 6892 h 10000"/>
              <a:gd name="connsiteX2" fmla="*/ 10000 w 10000"/>
              <a:gd name="connsiteY2" fmla="*/ 10000 h 10000"/>
              <a:gd name="connsiteX3" fmla="*/ 61 w 10000"/>
              <a:gd name="connsiteY3" fmla="*/ 7446 h 10000"/>
              <a:gd name="connsiteX4" fmla="*/ 61 w 10000"/>
              <a:gd name="connsiteY4" fmla="*/ 3506 h 10000"/>
              <a:gd name="connsiteX5" fmla="*/ 0 w 10000"/>
              <a:gd name="connsiteY5" fmla="*/ 0 h 10000"/>
              <a:gd name="connsiteX6" fmla="*/ 9817 w 10000"/>
              <a:gd name="connsiteY6" fmla="*/ 1914 h 10000"/>
              <a:gd name="connsiteX0" fmla="*/ 9817 w 10000"/>
              <a:gd name="connsiteY0" fmla="*/ 1914 h 10000"/>
              <a:gd name="connsiteX1" fmla="*/ 9786 w 10000"/>
              <a:gd name="connsiteY1" fmla="*/ 6892 h 10000"/>
              <a:gd name="connsiteX2" fmla="*/ 10000 w 10000"/>
              <a:gd name="connsiteY2" fmla="*/ 10000 h 10000"/>
              <a:gd name="connsiteX3" fmla="*/ 92 w 10000"/>
              <a:gd name="connsiteY3" fmla="*/ 8831 h 10000"/>
              <a:gd name="connsiteX4" fmla="*/ 61 w 10000"/>
              <a:gd name="connsiteY4" fmla="*/ 3506 h 10000"/>
              <a:gd name="connsiteX5" fmla="*/ 0 w 10000"/>
              <a:gd name="connsiteY5" fmla="*/ 0 h 10000"/>
              <a:gd name="connsiteX6" fmla="*/ 9817 w 10000"/>
              <a:gd name="connsiteY6" fmla="*/ 1914 h 10000"/>
              <a:gd name="connsiteX0" fmla="*/ 9817 w 10000"/>
              <a:gd name="connsiteY0" fmla="*/ 1914 h 10000"/>
              <a:gd name="connsiteX1" fmla="*/ 9786 w 10000"/>
              <a:gd name="connsiteY1" fmla="*/ 6892 h 10000"/>
              <a:gd name="connsiteX2" fmla="*/ 10000 w 10000"/>
              <a:gd name="connsiteY2" fmla="*/ 10000 h 10000"/>
              <a:gd name="connsiteX3" fmla="*/ 92 w 10000"/>
              <a:gd name="connsiteY3" fmla="*/ 8831 h 10000"/>
              <a:gd name="connsiteX4" fmla="*/ 30 w 10000"/>
              <a:gd name="connsiteY4" fmla="*/ 5168 h 10000"/>
              <a:gd name="connsiteX5" fmla="*/ 0 w 10000"/>
              <a:gd name="connsiteY5" fmla="*/ 0 h 10000"/>
              <a:gd name="connsiteX6" fmla="*/ 9817 w 10000"/>
              <a:gd name="connsiteY6" fmla="*/ 1914 h 10000"/>
              <a:gd name="connsiteX0" fmla="*/ 9791 w 9974"/>
              <a:gd name="connsiteY0" fmla="*/ 0 h 8086"/>
              <a:gd name="connsiteX1" fmla="*/ 9760 w 9974"/>
              <a:gd name="connsiteY1" fmla="*/ 4978 h 8086"/>
              <a:gd name="connsiteX2" fmla="*/ 9974 w 9974"/>
              <a:gd name="connsiteY2" fmla="*/ 8086 h 8086"/>
              <a:gd name="connsiteX3" fmla="*/ 66 w 9974"/>
              <a:gd name="connsiteY3" fmla="*/ 6917 h 8086"/>
              <a:gd name="connsiteX4" fmla="*/ 4 w 9974"/>
              <a:gd name="connsiteY4" fmla="*/ 3254 h 8086"/>
              <a:gd name="connsiteX5" fmla="*/ 36 w 9974"/>
              <a:gd name="connsiteY5" fmla="*/ 441 h 8086"/>
              <a:gd name="connsiteX6" fmla="*/ 9791 w 9974"/>
              <a:gd name="connsiteY6" fmla="*/ 0 h 8086"/>
              <a:gd name="connsiteX0" fmla="*/ 9817 w 10000"/>
              <a:gd name="connsiteY0" fmla="*/ 483 h 10483"/>
              <a:gd name="connsiteX1" fmla="*/ 9785 w 10000"/>
              <a:gd name="connsiteY1" fmla="*/ 6639 h 10483"/>
              <a:gd name="connsiteX2" fmla="*/ 10000 w 10000"/>
              <a:gd name="connsiteY2" fmla="*/ 10483 h 10483"/>
              <a:gd name="connsiteX3" fmla="*/ 66 w 10000"/>
              <a:gd name="connsiteY3" fmla="*/ 9037 h 10483"/>
              <a:gd name="connsiteX4" fmla="*/ 4 w 10000"/>
              <a:gd name="connsiteY4" fmla="*/ 4507 h 10483"/>
              <a:gd name="connsiteX5" fmla="*/ 36 w 10000"/>
              <a:gd name="connsiteY5" fmla="*/ 0 h 10483"/>
              <a:gd name="connsiteX6" fmla="*/ 9817 w 10000"/>
              <a:gd name="connsiteY6" fmla="*/ 483 h 10483"/>
              <a:gd name="connsiteX0" fmla="*/ 9817 w 10000"/>
              <a:gd name="connsiteY0" fmla="*/ 483 h 10483"/>
              <a:gd name="connsiteX1" fmla="*/ 9785 w 10000"/>
              <a:gd name="connsiteY1" fmla="*/ 5611 h 10483"/>
              <a:gd name="connsiteX2" fmla="*/ 10000 w 10000"/>
              <a:gd name="connsiteY2" fmla="*/ 10483 h 10483"/>
              <a:gd name="connsiteX3" fmla="*/ 66 w 10000"/>
              <a:gd name="connsiteY3" fmla="*/ 9037 h 10483"/>
              <a:gd name="connsiteX4" fmla="*/ 4 w 10000"/>
              <a:gd name="connsiteY4" fmla="*/ 4507 h 10483"/>
              <a:gd name="connsiteX5" fmla="*/ 36 w 10000"/>
              <a:gd name="connsiteY5" fmla="*/ 0 h 10483"/>
              <a:gd name="connsiteX6" fmla="*/ 9817 w 10000"/>
              <a:gd name="connsiteY6" fmla="*/ 483 h 10483"/>
              <a:gd name="connsiteX0" fmla="*/ 9817 w 9907"/>
              <a:gd name="connsiteY0" fmla="*/ 483 h 9455"/>
              <a:gd name="connsiteX1" fmla="*/ 9785 w 9907"/>
              <a:gd name="connsiteY1" fmla="*/ 5611 h 9455"/>
              <a:gd name="connsiteX2" fmla="*/ 9907 w 9907"/>
              <a:gd name="connsiteY2" fmla="*/ 9455 h 9455"/>
              <a:gd name="connsiteX3" fmla="*/ 66 w 9907"/>
              <a:gd name="connsiteY3" fmla="*/ 9037 h 9455"/>
              <a:gd name="connsiteX4" fmla="*/ 4 w 9907"/>
              <a:gd name="connsiteY4" fmla="*/ 4507 h 9455"/>
              <a:gd name="connsiteX5" fmla="*/ 36 w 9907"/>
              <a:gd name="connsiteY5" fmla="*/ 0 h 9455"/>
              <a:gd name="connsiteX6" fmla="*/ 9817 w 9907"/>
              <a:gd name="connsiteY6" fmla="*/ 483 h 9455"/>
              <a:gd name="connsiteX0" fmla="*/ 9909 w 10000"/>
              <a:gd name="connsiteY0" fmla="*/ 511 h 10000"/>
              <a:gd name="connsiteX1" fmla="*/ 9877 w 10000"/>
              <a:gd name="connsiteY1" fmla="*/ 5481 h 10000"/>
              <a:gd name="connsiteX2" fmla="*/ 10000 w 10000"/>
              <a:gd name="connsiteY2" fmla="*/ 10000 h 10000"/>
              <a:gd name="connsiteX3" fmla="*/ 67 w 10000"/>
              <a:gd name="connsiteY3" fmla="*/ 9558 h 10000"/>
              <a:gd name="connsiteX4" fmla="*/ 4 w 10000"/>
              <a:gd name="connsiteY4" fmla="*/ 4767 h 10000"/>
              <a:gd name="connsiteX5" fmla="*/ 36 w 10000"/>
              <a:gd name="connsiteY5" fmla="*/ 0 h 10000"/>
              <a:gd name="connsiteX6" fmla="*/ 9909 w 10000"/>
              <a:gd name="connsiteY6" fmla="*/ 511 h 10000"/>
              <a:gd name="connsiteX0" fmla="*/ 9909 w 10000"/>
              <a:gd name="connsiteY0" fmla="*/ 511 h 10000"/>
              <a:gd name="connsiteX1" fmla="*/ 9877 w 10000"/>
              <a:gd name="connsiteY1" fmla="*/ 5481 h 10000"/>
              <a:gd name="connsiteX2" fmla="*/ 10000 w 10000"/>
              <a:gd name="connsiteY2" fmla="*/ 10000 h 10000"/>
              <a:gd name="connsiteX3" fmla="*/ 67 w 10000"/>
              <a:gd name="connsiteY3" fmla="*/ 9558 h 10000"/>
              <a:gd name="connsiteX4" fmla="*/ 4 w 10000"/>
              <a:gd name="connsiteY4" fmla="*/ 4767 h 10000"/>
              <a:gd name="connsiteX5" fmla="*/ 36 w 10000"/>
              <a:gd name="connsiteY5" fmla="*/ 0 h 10000"/>
              <a:gd name="connsiteX6" fmla="*/ 9909 w 10000"/>
              <a:gd name="connsiteY6" fmla="*/ 511 h 10000"/>
              <a:gd name="connsiteX0" fmla="*/ 9909 w 10000"/>
              <a:gd name="connsiteY0" fmla="*/ 511 h 10000"/>
              <a:gd name="connsiteX1" fmla="*/ 9887 w 10000"/>
              <a:gd name="connsiteY1" fmla="*/ 5311 h 10000"/>
              <a:gd name="connsiteX2" fmla="*/ 10000 w 10000"/>
              <a:gd name="connsiteY2" fmla="*/ 10000 h 10000"/>
              <a:gd name="connsiteX3" fmla="*/ 67 w 10000"/>
              <a:gd name="connsiteY3" fmla="*/ 9558 h 10000"/>
              <a:gd name="connsiteX4" fmla="*/ 4 w 10000"/>
              <a:gd name="connsiteY4" fmla="*/ 4767 h 10000"/>
              <a:gd name="connsiteX5" fmla="*/ 36 w 10000"/>
              <a:gd name="connsiteY5" fmla="*/ 0 h 10000"/>
              <a:gd name="connsiteX6" fmla="*/ 9909 w 10000"/>
              <a:gd name="connsiteY6" fmla="*/ 511 h 10000"/>
              <a:gd name="connsiteX0" fmla="*/ 9873 w 9964"/>
              <a:gd name="connsiteY0" fmla="*/ 511 h 10000"/>
              <a:gd name="connsiteX1" fmla="*/ 9851 w 9964"/>
              <a:gd name="connsiteY1" fmla="*/ 5311 h 10000"/>
              <a:gd name="connsiteX2" fmla="*/ 9964 w 9964"/>
              <a:gd name="connsiteY2" fmla="*/ 10000 h 10000"/>
              <a:gd name="connsiteX3" fmla="*/ 31 w 9964"/>
              <a:gd name="connsiteY3" fmla="*/ 9558 h 10000"/>
              <a:gd name="connsiteX4" fmla="*/ 46 w 9964"/>
              <a:gd name="connsiteY4" fmla="*/ 4541 h 10000"/>
              <a:gd name="connsiteX5" fmla="*/ 0 w 9964"/>
              <a:gd name="connsiteY5" fmla="*/ 0 h 10000"/>
              <a:gd name="connsiteX6" fmla="*/ 9873 w 9964"/>
              <a:gd name="connsiteY6" fmla="*/ 511 h 10000"/>
              <a:gd name="connsiteX0" fmla="*/ 9909 w 10000"/>
              <a:gd name="connsiteY0" fmla="*/ 511 h 10000"/>
              <a:gd name="connsiteX1" fmla="*/ 9887 w 10000"/>
              <a:gd name="connsiteY1" fmla="*/ 5311 h 10000"/>
              <a:gd name="connsiteX2" fmla="*/ 10000 w 10000"/>
              <a:gd name="connsiteY2" fmla="*/ 10000 h 10000"/>
              <a:gd name="connsiteX3" fmla="*/ 31 w 10000"/>
              <a:gd name="connsiteY3" fmla="*/ 9558 h 10000"/>
              <a:gd name="connsiteX4" fmla="*/ 85 w 10000"/>
              <a:gd name="connsiteY4" fmla="*/ 4484 h 10000"/>
              <a:gd name="connsiteX5" fmla="*/ 0 w 10000"/>
              <a:gd name="connsiteY5" fmla="*/ 0 h 10000"/>
              <a:gd name="connsiteX6" fmla="*/ 9909 w 10000"/>
              <a:gd name="connsiteY6" fmla="*/ 511 h 10000"/>
              <a:gd name="connsiteX0" fmla="*/ 9909 w 10000"/>
              <a:gd name="connsiteY0" fmla="*/ 511 h 10000"/>
              <a:gd name="connsiteX1" fmla="*/ 9887 w 10000"/>
              <a:gd name="connsiteY1" fmla="*/ 5311 h 10000"/>
              <a:gd name="connsiteX2" fmla="*/ 10000 w 10000"/>
              <a:gd name="connsiteY2" fmla="*/ 10000 h 10000"/>
              <a:gd name="connsiteX3" fmla="*/ 31 w 10000"/>
              <a:gd name="connsiteY3" fmla="*/ 9558 h 10000"/>
              <a:gd name="connsiteX4" fmla="*/ 65 w 10000"/>
              <a:gd name="connsiteY4" fmla="*/ 4484 h 10000"/>
              <a:gd name="connsiteX5" fmla="*/ 0 w 10000"/>
              <a:gd name="connsiteY5" fmla="*/ 0 h 10000"/>
              <a:gd name="connsiteX6" fmla="*/ 9909 w 10000"/>
              <a:gd name="connsiteY6" fmla="*/ 511 h 10000"/>
              <a:gd name="connsiteX0" fmla="*/ 9909 w 10000"/>
              <a:gd name="connsiteY0" fmla="*/ 511 h 10000"/>
              <a:gd name="connsiteX1" fmla="*/ 9887 w 10000"/>
              <a:gd name="connsiteY1" fmla="*/ 5311 h 10000"/>
              <a:gd name="connsiteX2" fmla="*/ 10000 w 10000"/>
              <a:gd name="connsiteY2" fmla="*/ 10000 h 10000"/>
              <a:gd name="connsiteX3" fmla="*/ 31 w 10000"/>
              <a:gd name="connsiteY3" fmla="*/ 9558 h 10000"/>
              <a:gd name="connsiteX4" fmla="*/ 65 w 10000"/>
              <a:gd name="connsiteY4" fmla="*/ 4484 h 10000"/>
              <a:gd name="connsiteX5" fmla="*/ 0 w 10000"/>
              <a:gd name="connsiteY5" fmla="*/ 0 h 10000"/>
              <a:gd name="connsiteX6" fmla="*/ 9909 w 10000"/>
              <a:gd name="connsiteY6" fmla="*/ 511 h 10000"/>
              <a:gd name="connsiteX0" fmla="*/ 9909 w 10000"/>
              <a:gd name="connsiteY0" fmla="*/ 511 h 10000"/>
              <a:gd name="connsiteX1" fmla="*/ 9887 w 10000"/>
              <a:gd name="connsiteY1" fmla="*/ 5311 h 10000"/>
              <a:gd name="connsiteX2" fmla="*/ 10000 w 10000"/>
              <a:gd name="connsiteY2" fmla="*/ 10000 h 10000"/>
              <a:gd name="connsiteX3" fmla="*/ 31 w 10000"/>
              <a:gd name="connsiteY3" fmla="*/ 9558 h 10000"/>
              <a:gd name="connsiteX4" fmla="*/ 65 w 10000"/>
              <a:gd name="connsiteY4" fmla="*/ 4484 h 10000"/>
              <a:gd name="connsiteX5" fmla="*/ 0 w 10000"/>
              <a:gd name="connsiteY5" fmla="*/ 0 h 10000"/>
              <a:gd name="connsiteX6" fmla="*/ 9909 w 10000"/>
              <a:gd name="connsiteY6" fmla="*/ 511 h 10000"/>
              <a:gd name="connsiteX0" fmla="*/ 9909 w 10000"/>
              <a:gd name="connsiteY0" fmla="*/ 511 h 10000"/>
              <a:gd name="connsiteX1" fmla="*/ 9887 w 10000"/>
              <a:gd name="connsiteY1" fmla="*/ 5311 h 10000"/>
              <a:gd name="connsiteX2" fmla="*/ 10000 w 10000"/>
              <a:gd name="connsiteY2" fmla="*/ 10000 h 10000"/>
              <a:gd name="connsiteX3" fmla="*/ 11 w 10000"/>
              <a:gd name="connsiteY3" fmla="*/ 9558 h 10000"/>
              <a:gd name="connsiteX4" fmla="*/ 65 w 10000"/>
              <a:gd name="connsiteY4" fmla="*/ 4484 h 10000"/>
              <a:gd name="connsiteX5" fmla="*/ 0 w 10000"/>
              <a:gd name="connsiteY5" fmla="*/ 0 h 10000"/>
              <a:gd name="connsiteX6" fmla="*/ 9909 w 10000"/>
              <a:gd name="connsiteY6" fmla="*/ 511 h 10000"/>
              <a:gd name="connsiteX0" fmla="*/ 9909 w 10000"/>
              <a:gd name="connsiteY0" fmla="*/ 511 h 10000"/>
              <a:gd name="connsiteX1" fmla="*/ 9887 w 10000"/>
              <a:gd name="connsiteY1" fmla="*/ 5311 h 10000"/>
              <a:gd name="connsiteX2" fmla="*/ 10000 w 10000"/>
              <a:gd name="connsiteY2" fmla="*/ 10000 h 10000"/>
              <a:gd name="connsiteX3" fmla="*/ 11 w 10000"/>
              <a:gd name="connsiteY3" fmla="*/ 9558 h 10000"/>
              <a:gd name="connsiteX4" fmla="*/ 65 w 10000"/>
              <a:gd name="connsiteY4" fmla="*/ 4484 h 10000"/>
              <a:gd name="connsiteX5" fmla="*/ 0 w 10000"/>
              <a:gd name="connsiteY5" fmla="*/ 0 h 10000"/>
              <a:gd name="connsiteX6" fmla="*/ 9909 w 10000"/>
              <a:gd name="connsiteY6" fmla="*/ 511 h 10000"/>
              <a:gd name="connsiteX0" fmla="*/ 9909 w 10000"/>
              <a:gd name="connsiteY0" fmla="*/ 511 h 10000"/>
              <a:gd name="connsiteX1" fmla="*/ 9887 w 10000"/>
              <a:gd name="connsiteY1" fmla="*/ 5311 h 10000"/>
              <a:gd name="connsiteX2" fmla="*/ 10000 w 10000"/>
              <a:gd name="connsiteY2" fmla="*/ 10000 h 10000"/>
              <a:gd name="connsiteX3" fmla="*/ 11 w 10000"/>
              <a:gd name="connsiteY3" fmla="*/ 9558 h 10000"/>
              <a:gd name="connsiteX4" fmla="*/ 36 w 10000"/>
              <a:gd name="connsiteY4" fmla="*/ 4314 h 10000"/>
              <a:gd name="connsiteX5" fmla="*/ 0 w 10000"/>
              <a:gd name="connsiteY5" fmla="*/ 0 h 10000"/>
              <a:gd name="connsiteX6" fmla="*/ 9909 w 10000"/>
              <a:gd name="connsiteY6" fmla="*/ 511 h 10000"/>
              <a:gd name="connsiteX0" fmla="*/ 9909 w 10000"/>
              <a:gd name="connsiteY0" fmla="*/ 511 h 10000"/>
              <a:gd name="connsiteX1" fmla="*/ 9887 w 10000"/>
              <a:gd name="connsiteY1" fmla="*/ 5311 h 10000"/>
              <a:gd name="connsiteX2" fmla="*/ 10000 w 10000"/>
              <a:gd name="connsiteY2" fmla="*/ 10000 h 10000"/>
              <a:gd name="connsiteX3" fmla="*/ 11 w 10000"/>
              <a:gd name="connsiteY3" fmla="*/ 9558 h 10000"/>
              <a:gd name="connsiteX4" fmla="*/ 36 w 10000"/>
              <a:gd name="connsiteY4" fmla="*/ 4314 h 10000"/>
              <a:gd name="connsiteX5" fmla="*/ 0 w 10000"/>
              <a:gd name="connsiteY5" fmla="*/ 0 h 10000"/>
              <a:gd name="connsiteX6" fmla="*/ 9909 w 10000"/>
              <a:gd name="connsiteY6" fmla="*/ 511 h 10000"/>
              <a:gd name="connsiteX0" fmla="*/ 9909 w 10000"/>
              <a:gd name="connsiteY0" fmla="*/ 511 h 10000"/>
              <a:gd name="connsiteX1" fmla="*/ 9887 w 10000"/>
              <a:gd name="connsiteY1" fmla="*/ 5311 h 10000"/>
              <a:gd name="connsiteX2" fmla="*/ 10000 w 10000"/>
              <a:gd name="connsiteY2" fmla="*/ 10000 h 10000"/>
              <a:gd name="connsiteX3" fmla="*/ 11 w 10000"/>
              <a:gd name="connsiteY3" fmla="*/ 9558 h 10000"/>
              <a:gd name="connsiteX4" fmla="*/ 36 w 10000"/>
              <a:gd name="connsiteY4" fmla="*/ 4314 h 10000"/>
              <a:gd name="connsiteX5" fmla="*/ 0 w 10000"/>
              <a:gd name="connsiteY5" fmla="*/ 0 h 10000"/>
              <a:gd name="connsiteX6" fmla="*/ 9909 w 10000"/>
              <a:gd name="connsiteY6" fmla="*/ 5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9909" y="511"/>
                </a:moveTo>
                <a:cubicBezTo>
                  <a:pt x="9898" y="2681"/>
                  <a:pt x="9897" y="3142"/>
                  <a:pt x="9887" y="5311"/>
                </a:cubicBezTo>
                <a:cubicBezTo>
                  <a:pt x="9931" y="6667"/>
                  <a:pt x="9928" y="8645"/>
                  <a:pt x="10000" y="10000"/>
                </a:cubicBezTo>
                <a:lnTo>
                  <a:pt x="11" y="9558"/>
                </a:lnTo>
                <a:cubicBezTo>
                  <a:pt x="40" y="7179"/>
                  <a:pt x="46" y="6748"/>
                  <a:pt x="36" y="4314"/>
                </a:cubicBezTo>
                <a:cubicBezTo>
                  <a:pt x="36" y="2388"/>
                  <a:pt x="21" y="1529"/>
                  <a:pt x="0" y="0"/>
                </a:cubicBezTo>
                <a:lnTo>
                  <a:pt x="9909" y="511"/>
                </a:lnTo>
                <a:close/>
              </a:path>
            </a:pathLst>
          </a:custGeom>
          <a:solidFill>
            <a:srgbClr val="FF9933"/>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 name="Group 6"/>
          <p:cNvGrpSpPr/>
          <p:nvPr/>
        </p:nvGrpSpPr>
        <p:grpSpPr>
          <a:xfrm>
            <a:off x="5141323" y="5054933"/>
            <a:ext cx="6588342" cy="3176"/>
            <a:chOff x="5240519" y="5063239"/>
            <a:chExt cx="6588342" cy="3176"/>
          </a:xfrm>
        </p:grpSpPr>
        <p:sp>
          <p:nvSpPr>
            <p:cNvPr id="118828" name="Line 44"/>
            <p:cNvSpPr>
              <a:spLocks noChangeShapeType="1"/>
            </p:cNvSpPr>
            <p:nvPr/>
          </p:nvSpPr>
          <p:spPr bwMode="auto">
            <a:xfrm rot="10800000">
              <a:off x="11463101" y="5063240"/>
              <a:ext cx="365760" cy="3175"/>
            </a:xfrm>
            <a:prstGeom prst="line">
              <a:avLst/>
            </a:prstGeom>
            <a:noFill/>
            <a:ln w="28575">
              <a:solidFill>
                <a:srgbClr val="000000"/>
              </a:solidFill>
              <a:prstDash val="solid"/>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 name="Line 44"/>
            <p:cNvSpPr>
              <a:spLocks noChangeShapeType="1"/>
            </p:cNvSpPr>
            <p:nvPr/>
          </p:nvSpPr>
          <p:spPr bwMode="auto">
            <a:xfrm rot="10800000">
              <a:off x="10427415" y="5063239"/>
              <a:ext cx="365760" cy="3175"/>
            </a:xfrm>
            <a:prstGeom prst="line">
              <a:avLst/>
            </a:prstGeom>
            <a:noFill/>
            <a:ln w="28575">
              <a:solidFill>
                <a:srgbClr val="000000"/>
              </a:solidFill>
              <a:prstDash val="solid"/>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Line 44"/>
            <p:cNvSpPr>
              <a:spLocks noChangeShapeType="1"/>
            </p:cNvSpPr>
            <p:nvPr/>
          </p:nvSpPr>
          <p:spPr bwMode="auto">
            <a:xfrm rot="10800000">
              <a:off x="9391729" y="5063239"/>
              <a:ext cx="365760" cy="3175"/>
            </a:xfrm>
            <a:prstGeom prst="line">
              <a:avLst/>
            </a:prstGeom>
            <a:noFill/>
            <a:ln w="28575">
              <a:solidFill>
                <a:srgbClr val="000000"/>
              </a:solidFill>
              <a:prstDash val="solid"/>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44"/>
            <p:cNvSpPr>
              <a:spLocks noChangeShapeType="1"/>
            </p:cNvSpPr>
            <p:nvPr/>
          </p:nvSpPr>
          <p:spPr bwMode="auto">
            <a:xfrm rot="10800000">
              <a:off x="8330563" y="5063239"/>
              <a:ext cx="365760" cy="3175"/>
            </a:xfrm>
            <a:prstGeom prst="line">
              <a:avLst/>
            </a:prstGeom>
            <a:noFill/>
            <a:ln w="28575">
              <a:solidFill>
                <a:srgbClr val="000000"/>
              </a:solidFill>
              <a:prstDash val="solid"/>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Line 44"/>
            <p:cNvSpPr>
              <a:spLocks noChangeShapeType="1"/>
            </p:cNvSpPr>
            <p:nvPr/>
          </p:nvSpPr>
          <p:spPr bwMode="auto">
            <a:xfrm rot="10800000">
              <a:off x="7269397" y="5063239"/>
              <a:ext cx="365760" cy="3175"/>
            </a:xfrm>
            <a:prstGeom prst="line">
              <a:avLst/>
            </a:prstGeom>
            <a:noFill/>
            <a:ln w="28575">
              <a:solidFill>
                <a:srgbClr val="000000"/>
              </a:solidFill>
              <a:prstDash val="solid"/>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44"/>
            <p:cNvSpPr>
              <a:spLocks noChangeShapeType="1"/>
            </p:cNvSpPr>
            <p:nvPr/>
          </p:nvSpPr>
          <p:spPr bwMode="auto">
            <a:xfrm rot="10800000">
              <a:off x="6254958" y="5063239"/>
              <a:ext cx="365760" cy="3175"/>
            </a:xfrm>
            <a:prstGeom prst="line">
              <a:avLst/>
            </a:prstGeom>
            <a:noFill/>
            <a:ln w="28575">
              <a:solidFill>
                <a:srgbClr val="000000"/>
              </a:solidFill>
              <a:prstDash val="solid"/>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Line 44"/>
            <p:cNvSpPr>
              <a:spLocks noChangeShapeType="1"/>
            </p:cNvSpPr>
            <p:nvPr/>
          </p:nvSpPr>
          <p:spPr bwMode="auto">
            <a:xfrm rot="10800000">
              <a:off x="5240519" y="5063239"/>
              <a:ext cx="365760" cy="3175"/>
            </a:xfrm>
            <a:prstGeom prst="line">
              <a:avLst/>
            </a:prstGeom>
            <a:noFill/>
            <a:ln w="28575">
              <a:solidFill>
                <a:srgbClr val="000000"/>
              </a:solidFill>
              <a:prstDash val="solid"/>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 name="Footer Placeholder 4"/>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26</a:t>
            </a:fld>
            <a:endParaRPr lang="en-US" dirty="0">
              <a:solidFill>
                <a:prstClr val="white"/>
              </a:solidFill>
            </a:endParaRPr>
          </a:p>
        </p:txBody>
      </p:sp>
    </p:spTree>
    <p:extLst>
      <p:ext uri="{BB962C8B-B14F-4D97-AF65-F5344CB8AC3E}">
        <p14:creationId xmlns:p14="http://schemas.microsoft.com/office/powerpoint/2010/main" val="2786965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8807"/>
                                        </p:tgtEl>
                                        <p:attrNameLst>
                                          <p:attrName>style.visibility</p:attrName>
                                        </p:attrNameLst>
                                      </p:cBhvr>
                                      <p:to>
                                        <p:strVal val="visible"/>
                                      </p:to>
                                    </p:set>
                                    <p:animEffect transition="in" filter="barn(inHorizontal)">
                                      <p:cBhvr>
                                        <p:cTn id="7" dur="500"/>
                                        <p:tgtEl>
                                          <p:spTgt spid="118807"/>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18808"/>
                                        </p:tgtEl>
                                        <p:attrNameLst>
                                          <p:attrName>style.visibility</p:attrName>
                                        </p:attrNameLst>
                                      </p:cBhvr>
                                      <p:to>
                                        <p:strVal val="visible"/>
                                      </p:to>
                                    </p:set>
                                    <p:animEffect transition="in" filter="checkerboard(across)">
                                      <p:cBhvr>
                                        <p:cTn id="11" dur="500"/>
                                        <p:tgtEl>
                                          <p:spTgt spid="1188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18831"/>
                                        </p:tgtEl>
                                        <p:attrNameLst>
                                          <p:attrName>style.visibility</p:attrName>
                                        </p:attrNameLst>
                                      </p:cBhvr>
                                      <p:to>
                                        <p:strVal val="visible"/>
                                      </p:to>
                                    </p:set>
                                    <p:animEffect transition="in" filter="checkerboard(across)">
                                      <p:cBhvr>
                                        <p:cTn id="16" dur="500"/>
                                        <p:tgtEl>
                                          <p:spTgt spid="118831"/>
                                        </p:tgtEl>
                                      </p:cBhvr>
                                    </p:animEffect>
                                  </p:childTnLst>
                                </p:cTn>
                              </p:par>
                            </p:childTnLst>
                          </p:cTn>
                        </p:par>
                        <p:par>
                          <p:cTn id="17" fill="hold" nodeType="afterGroup">
                            <p:stCondLst>
                              <p:cond delay="500"/>
                            </p:stCondLst>
                            <p:childTnLst>
                              <p:par>
                                <p:cTn id="18" presetID="5" presetClass="entr" presetSubtype="5" fill="hold" grpId="0" nodeType="afterEffect">
                                  <p:stCondLst>
                                    <p:cond delay="0"/>
                                  </p:stCondLst>
                                  <p:childTnLst>
                                    <p:set>
                                      <p:cBhvr>
                                        <p:cTn id="19" dur="1" fill="hold">
                                          <p:stCondLst>
                                            <p:cond delay="0"/>
                                          </p:stCondLst>
                                        </p:cTn>
                                        <p:tgtEl>
                                          <p:spTgt spid="118832"/>
                                        </p:tgtEl>
                                        <p:attrNameLst>
                                          <p:attrName>style.visibility</p:attrName>
                                        </p:attrNameLst>
                                      </p:cBhvr>
                                      <p:to>
                                        <p:strVal val="visible"/>
                                      </p:to>
                                    </p:set>
                                    <p:animEffect transition="in" filter="checkerboard(down)">
                                      <p:cBhvr>
                                        <p:cTn id="20" dur="500"/>
                                        <p:tgtEl>
                                          <p:spTgt spid="1188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8843"/>
                                        </p:tgtEl>
                                        <p:attrNameLst>
                                          <p:attrName>style.visibility</p:attrName>
                                        </p:attrNameLst>
                                      </p:cBhvr>
                                      <p:to>
                                        <p:strVal val="visible"/>
                                      </p:to>
                                    </p:set>
                                    <p:animEffect transition="in" filter="barn(inVertical)">
                                      <p:cBhvr>
                                        <p:cTn id="25" dur="500"/>
                                        <p:tgtEl>
                                          <p:spTgt spid="118843"/>
                                        </p:tgtEl>
                                      </p:cBhvr>
                                    </p:animEffec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5" fill="hold" grpId="0" nodeType="clickEffect">
                                  <p:stCondLst>
                                    <p:cond delay="0"/>
                                  </p:stCondLst>
                                  <p:childTnLst>
                                    <p:set>
                                      <p:cBhvr>
                                        <p:cTn id="29" dur="1" fill="hold">
                                          <p:stCondLst>
                                            <p:cond delay="0"/>
                                          </p:stCondLst>
                                        </p:cTn>
                                        <p:tgtEl>
                                          <p:spTgt spid="118829"/>
                                        </p:tgtEl>
                                        <p:attrNameLst>
                                          <p:attrName>style.visibility</p:attrName>
                                        </p:attrNameLst>
                                      </p:cBhvr>
                                      <p:to>
                                        <p:strVal val="visible"/>
                                      </p:to>
                                    </p:set>
                                    <p:animEffect transition="in" filter="checkerboard(down)">
                                      <p:cBhvr>
                                        <p:cTn id="30" dur="500"/>
                                        <p:tgtEl>
                                          <p:spTgt spid="118829"/>
                                        </p:tgtEl>
                                      </p:cBhvr>
                                    </p:animEffect>
                                  </p:childTnLst>
                                </p:cTn>
                              </p:par>
                            </p:childTnLst>
                          </p:cTn>
                        </p:par>
                        <p:par>
                          <p:cTn id="31" fill="hold">
                            <p:stCondLst>
                              <p:cond delay="500"/>
                            </p:stCondLst>
                            <p:childTnLst>
                              <p:par>
                                <p:cTn id="32" presetID="5" presetClass="entr" presetSubtype="5" fill="hold" grpId="0" nodeType="after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checkerboard(down)">
                                      <p:cBhvr>
                                        <p:cTn id="34" dur="500"/>
                                        <p:tgtEl>
                                          <p:spTgt spid="100"/>
                                        </p:tgtEl>
                                      </p:cBhvr>
                                    </p:animEffect>
                                  </p:childTnLst>
                                </p:cTn>
                              </p:par>
                            </p:childTnLst>
                          </p:cTn>
                        </p:par>
                        <p:par>
                          <p:cTn id="35" fill="hold">
                            <p:stCondLst>
                              <p:cond delay="1000"/>
                            </p:stCondLst>
                            <p:childTnLst>
                              <p:par>
                                <p:cTn id="36" presetID="5" presetClass="entr" presetSubtype="10" fill="hold" grpId="0" nodeType="afterEffect">
                                  <p:stCondLst>
                                    <p:cond delay="0"/>
                                  </p:stCondLst>
                                  <p:childTnLst>
                                    <p:set>
                                      <p:cBhvr>
                                        <p:cTn id="37" dur="1" fill="hold">
                                          <p:stCondLst>
                                            <p:cond delay="0"/>
                                          </p:stCondLst>
                                        </p:cTn>
                                        <p:tgtEl>
                                          <p:spTgt spid="118840"/>
                                        </p:tgtEl>
                                        <p:attrNameLst>
                                          <p:attrName>style.visibility</p:attrName>
                                        </p:attrNameLst>
                                      </p:cBhvr>
                                      <p:to>
                                        <p:strVal val="visible"/>
                                      </p:to>
                                    </p:set>
                                    <p:animEffect transition="in" filter="checkerboard(across)">
                                      <p:cBhvr>
                                        <p:cTn id="38" dur="500"/>
                                        <p:tgtEl>
                                          <p:spTgt spid="1188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18839"/>
                                        </p:tgtEl>
                                        <p:attrNameLst>
                                          <p:attrName>style.visibility</p:attrName>
                                        </p:attrNameLst>
                                      </p:cBhvr>
                                      <p:to>
                                        <p:strVal val="visible"/>
                                      </p:to>
                                    </p:set>
                                    <p:animEffect transition="in" filter="checkerboard(across)">
                                      <p:cBhvr>
                                        <p:cTn id="41" dur="500"/>
                                        <p:tgtEl>
                                          <p:spTgt spid="118839"/>
                                        </p:tgtEl>
                                      </p:cBhvr>
                                    </p:animEffect>
                                  </p:childTnLst>
                                </p:cTn>
                              </p:par>
                            </p:childTnLst>
                          </p:cTn>
                        </p:par>
                        <p:par>
                          <p:cTn id="42" fill="hold" nodeType="afterGroup">
                            <p:stCondLst>
                              <p:cond delay="1500"/>
                            </p:stCondLst>
                            <p:childTnLst>
                              <p:par>
                                <p:cTn id="43" presetID="5" presetClass="entr" presetSubtype="10" fill="hold" grpId="0" nodeType="afterEffect">
                                  <p:stCondLst>
                                    <p:cond delay="0"/>
                                  </p:stCondLst>
                                  <p:childTnLst>
                                    <p:set>
                                      <p:cBhvr>
                                        <p:cTn id="44" dur="1" fill="hold">
                                          <p:stCondLst>
                                            <p:cond delay="0"/>
                                          </p:stCondLst>
                                        </p:cTn>
                                        <p:tgtEl>
                                          <p:spTgt spid="118789"/>
                                        </p:tgtEl>
                                        <p:attrNameLst>
                                          <p:attrName>style.visibility</p:attrName>
                                        </p:attrNameLst>
                                      </p:cBhvr>
                                      <p:to>
                                        <p:strVal val="visible"/>
                                      </p:to>
                                    </p:set>
                                    <p:animEffect transition="in" filter="checkerboard(across)">
                                      <p:cBhvr>
                                        <p:cTn id="45" dur="500"/>
                                        <p:tgtEl>
                                          <p:spTgt spid="118789"/>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18824"/>
                                        </p:tgtEl>
                                        <p:attrNameLst>
                                          <p:attrName>style.visibility</p:attrName>
                                        </p:attrNameLst>
                                      </p:cBhvr>
                                      <p:to>
                                        <p:strVal val="visible"/>
                                      </p:to>
                                    </p:set>
                                    <p:animEffect transition="in" filter="checkerboard(across)">
                                      <p:cBhvr>
                                        <p:cTn id="48" dur="500"/>
                                        <p:tgtEl>
                                          <p:spTgt spid="118824"/>
                                        </p:tgtEl>
                                      </p:cBhvr>
                                    </p:animEffect>
                                  </p:childTnLst>
                                </p:cTn>
                              </p:par>
                            </p:childTnLst>
                          </p:cTn>
                        </p:par>
                        <p:par>
                          <p:cTn id="49" fill="hold">
                            <p:stCondLst>
                              <p:cond delay="2000"/>
                            </p:stCondLst>
                            <p:childTnLst>
                              <p:par>
                                <p:cTn id="50" presetID="5" presetClass="entr" presetSubtype="10" fill="hold" nodeType="afterEffect">
                                  <p:stCondLst>
                                    <p:cond delay="500"/>
                                  </p:stCondLst>
                                  <p:childTnLst>
                                    <p:set>
                                      <p:cBhvr>
                                        <p:cTn id="51" dur="1" fill="hold">
                                          <p:stCondLst>
                                            <p:cond delay="0"/>
                                          </p:stCondLst>
                                        </p:cTn>
                                        <p:tgtEl>
                                          <p:spTgt spid="4"/>
                                        </p:tgtEl>
                                        <p:attrNameLst>
                                          <p:attrName>style.visibility</p:attrName>
                                        </p:attrNameLst>
                                      </p:cBhvr>
                                      <p:to>
                                        <p:strVal val="visible"/>
                                      </p:to>
                                    </p:set>
                                    <p:animEffect transition="in" filter="checkerboard(across)">
                                      <p:cBhvr>
                                        <p:cTn id="52" dur="500"/>
                                        <p:tgtEl>
                                          <p:spTgt spid="4"/>
                                        </p:tgtEl>
                                      </p:cBhvr>
                                    </p:animEffect>
                                  </p:childTnLst>
                                </p:cTn>
                              </p:par>
                              <p:par>
                                <p:cTn id="53" presetID="5" presetClass="entr" presetSubtype="10" fill="hold" nodeType="withEffect">
                                  <p:stCondLst>
                                    <p:cond delay="500"/>
                                  </p:stCondLst>
                                  <p:childTnLst>
                                    <p:set>
                                      <p:cBhvr>
                                        <p:cTn id="54" dur="1" fill="hold">
                                          <p:stCondLst>
                                            <p:cond delay="0"/>
                                          </p:stCondLst>
                                        </p:cTn>
                                        <p:tgtEl>
                                          <p:spTgt spid="88"/>
                                        </p:tgtEl>
                                        <p:attrNameLst>
                                          <p:attrName>style.visibility</p:attrName>
                                        </p:attrNameLst>
                                      </p:cBhvr>
                                      <p:to>
                                        <p:strVal val="visible"/>
                                      </p:to>
                                    </p:set>
                                    <p:animEffect transition="in" filter="checkerboard(across)">
                                      <p:cBhvr>
                                        <p:cTn id="55" dur="500"/>
                                        <p:tgtEl>
                                          <p:spTgt spid="88"/>
                                        </p:tgtEl>
                                      </p:cBhvr>
                                    </p:animEffect>
                                  </p:childTnLst>
                                </p:cTn>
                              </p:par>
                            </p:childTnLst>
                          </p:cTn>
                        </p:par>
                        <p:par>
                          <p:cTn id="56" fill="hold">
                            <p:stCondLst>
                              <p:cond delay="3000"/>
                            </p:stCondLst>
                            <p:childTnLst>
                              <p:par>
                                <p:cTn id="57" presetID="22" presetClass="entr" presetSubtype="8" fill="hold" grpId="0" nodeType="afterEffect">
                                  <p:stCondLst>
                                    <p:cond delay="0"/>
                                  </p:stCondLst>
                                  <p:childTnLst>
                                    <p:set>
                                      <p:cBhvr>
                                        <p:cTn id="58" dur="1" fill="hold">
                                          <p:stCondLst>
                                            <p:cond delay="0"/>
                                          </p:stCondLst>
                                        </p:cTn>
                                        <p:tgtEl>
                                          <p:spTgt spid="118838"/>
                                        </p:tgtEl>
                                        <p:attrNameLst>
                                          <p:attrName>style.visibility</p:attrName>
                                        </p:attrNameLst>
                                      </p:cBhvr>
                                      <p:to>
                                        <p:strVal val="visible"/>
                                      </p:to>
                                    </p:set>
                                    <p:animEffect transition="in" filter="wipe(left)">
                                      <p:cBhvr>
                                        <p:cTn id="59" dur="500"/>
                                        <p:tgtEl>
                                          <p:spTgt spid="118838"/>
                                        </p:tgtEl>
                                      </p:cBhvr>
                                    </p:animEffect>
                                  </p:childTnLst>
                                  <p:subTnLst>
                                    <p:audio>
                                      <p:cMediaNode>
                                        <p:cTn display="0" masterRel="sameClick">
                                          <p:stCondLst>
                                            <p:cond evt="begin" delay="0">
                                              <p:tn val="57"/>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animBg="1"/>
      <p:bldP spid="118807" grpId="0" animBg="1"/>
      <p:bldP spid="118808" grpId="0" autoUpdateAnimBg="0"/>
      <p:bldP spid="118824" grpId="0" animBg="1"/>
      <p:bldP spid="118829" grpId="0" animBg="1"/>
      <p:bldP spid="118831" grpId="0" animBg="1"/>
      <p:bldP spid="118832" grpId="0" autoUpdateAnimBg="0"/>
      <p:bldP spid="118838" grpId="0" animBg="1"/>
      <p:bldP spid="118839" grpId="0" animBg="1"/>
      <p:bldP spid="118840" grpId="0" animBg="1"/>
      <p:bldP spid="118843" grpId="0" animBg="1"/>
      <p:bldP spid="10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Ped-bike connection in cul-de-sac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944563"/>
            <a:ext cx="5029200" cy="37703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6595" name="Picture 3" descr="Ped-bike connection in cul-de-sa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47209"/>
            <a:ext cx="5943600" cy="37528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6597" name="Rectangle 5"/>
          <p:cNvSpPr>
            <a:spLocks noChangeArrowheads="1"/>
          </p:cNvSpPr>
          <p:nvPr/>
        </p:nvSpPr>
        <p:spPr bwMode="auto">
          <a:xfrm>
            <a:off x="2208214" y="336550"/>
            <a:ext cx="7773987"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lIns="0" tIns="0" rIns="0" bIns="0"/>
          <a:lstStyle>
            <a:lvl1pPr algn="ctr">
              <a:lnSpc>
                <a:spcPct val="85000"/>
              </a:lnSpc>
              <a:defRPr sz="4000" b="1">
                <a:solidFill>
                  <a:srgbClr val="FFFF00"/>
                </a:solidFill>
                <a:latin typeface="Arial" panose="020B0604020202020204" pitchFamily="34" charset="0"/>
              </a:defRPr>
            </a:lvl1pPr>
            <a:lvl2pPr algn="ctr">
              <a:lnSpc>
                <a:spcPct val="85000"/>
              </a:lnSpc>
              <a:defRPr sz="4000" b="1">
                <a:solidFill>
                  <a:srgbClr val="FFFF00"/>
                </a:solidFill>
                <a:latin typeface="Arial" panose="020B0604020202020204" pitchFamily="34" charset="0"/>
              </a:defRPr>
            </a:lvl2pPr>
            <a:lvl3pPr algn="ctr">
              <a:lnSpc>
                <a:spcPct val="85000"/>
              </a:lnSpc>
              <a:defRPr sz="4000" b="1">
                <a:solidFill>
                  <a:srgbClr val="FFFF00"/>
                </a:solidFill>
                <a:latin typeface="Arial" panose="020B0604020202020204" pitchFamily="34" charset="0"/>
              </a:defRPr>
            </a:lvl3pPr>
            <a:lvl4pPr algn="ctr">
              <a:lnSpc>
                <a:spcPct val="85000"/>
              </a:lnSpc>
              <a:defRPr sz="4000" b="1">
                <a:solidFill>
                  <a:srgbClr val="FFFF00"/>
                </a:solidFill>
                <a:latin typeface="Arial" panose="020B0604020202020204" pitchFamily="34" charset="0"/>
              </a:defRPr>
            </a:lvl4pPr>
            <a:lvl5pPr algn="ctr">
              <a:lnSpc>
                <a:spcPct val="85000"/>
              </a:lnSpc>
              <a:defRPr sz="4000" b="1">
                <a:solidFill>
                  <a:srgbClr val="FFFF00"/>
                </a:solidFill>
                <a:latin typeface="Arial" panose="020B0604020202020204" pitchFamily="34" charset="0"/>
              </a:defRPr>
            </a:lvl5pPr>
            <a:lvl6pPr marL="457200" algn="ctr" fontAlgn="base">
              <a:lnSpc>
                <a:spcPct val="85000"/>
              </a:lnSpc>
              <a:spcBef>
                <a:spcPct val="0"/>
              </a:spcBef>
              <a:spcAft>
                <a:spcPct val="0"/>
              </a:spcAft>
              <a:defRPr sz="4000" b="1">
                <a:solidFill>
                  <a:srgbClr val="FFFF00"/>
                </a:solidFill>
                <a:latin typeface="Arial" panose="020B0604020202020204" pitchFamily="34" charset="0"/>
              </a:defRPr>
            </a:lvl6pPr>
            <a:lvl7pPr marL="914400" algn="ctr" fontAlgn="base">
              <a:lnSpc>
                <a:spcPct val="85000"/>
              </a:lnSpc>
              <a:spcBef>
                <a:spcPct val="0"/>
              </a:spcBef>
              <a:spcAft>
                <a:spcPct val="0"/>
              </a:spcAft>
              <a:defRPr sz="4000" b="1">
                <a:solidFill>
                  <a:srgbClr val="FFFF00"/>
                </a:solidFill>
                <a:latin typeface="Arial" panose="020B0604020202020204" pitchFamily="34" charset="0"/>
              </a:defRPr>
            </a:lvl7pPr>
            <a:lvl8pPr marL="1371600" algn="ctr" fontAlgn="base">
              <a:lnSpc>
                <a:spcPct val="85000"/>
              </a:lnSpc>
              <a:spcBef>
                <a:spcPct val="0"/>
              </a:spcBef>
              <a:spcAft>
                <a:spcPct val="0"/>
              </a:spcAft>
              <a:defRPr sz="4000" b="1">
                <a:solidFill>
                  <a:srgbClr val="FFFF00"/>
                </a:solidFill>
                <a:latin typeface="Arial" panose="020B0604020202020204" pitchFamily="34" charset="0"/>
              </a:defRPr>
            </a:lvl8pPr>
            <a:lvl9pPr marL="1828800" algn="ctr" fontAlgn="base">
              <a:lnSpc>
                <a:spcPct val="85000"/>
              </a:lnSpc>
              <a:spcBef>
                <a:spcPct val="0"/>
              </a:spcBef>
              <a:spcAft>
                <a:spcPct val="0"/>
              </a:spcAft>
              <a:defRPr sz="4000" b="1">
                <a:solidFill>
                  <a:srgbClr val="FFFF00"/>
                </a:solidFill>
                <a:latin typeface="Arial" panose="020B0604020202020204" pitchFamily="34" charset="0"/>
              </a:defRPr>
            </a:lvl9pPr>
          </a:lstStyle>
          <a:p>
            <a:pPr eaLnBrk="1" hangingPunct="1"/>
            <a:r>
              <a:rPr lang="en-US" altLang="en-US" dirty="0">
                <a:solidFill>
                  <a:schemeClr val="tx2">
                    <a:lumMod val="50000"/>
                  </a:schemeClr>
                </a:solidFill>
              </a:rPr>
              <a:t>Bike / Pedestrian Connectivity</a:t>
            </a:r>
          </a:p>
        </p:txBody>
      </p:sp>
      <p:sp>
        <p:nvSpPr>
          <p:cNvPr id="10" name="TextBox 9"/>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p>
          <a:p>
            <a:r>
              <a:rPr lang="en-US" i="1" dirty="0">
                <a:solidFill>
                  <a:schemeClr val="bg1"/>
                </a:solidFill>
              </a:rPr>
              <a:t>Local Ordinances, Approvals and Plans</a:t>
            </a:r>
          </a:p>
        </p:txBody>
      </p:sp>
      <p:sp>
        <p:nvSpPr>
          <p:cNvPr id="8" name="TextBox 7"/>
          <p:cNvSpPr txBox="1"/>
          <p:nvPr/>
        </p:nvSpPr>
        <p:spPr>
          <a:xfrm>
            <a:off x="4038600" y="4798580"/>
            <a:ext cx="3846168" cy="707886"/>
          </a:xfrm>
          <a:prstGeom prst="rect">
            <a:avLst/>
          </a:prstGeom>
          <a:noFill/>
        </p:spPr>
        <p:txBody>
          <a:bodyPr wrap="square" rtlCol="0">
            <a:spAutoFit/>
          </a:bodyPr>
          <a:lstStyle/>
          <a:p>
            <a:r>
              <a:rPr lang="en-US" sz="2000" dirty="0">
                <a:solidFill>
                  <a:schemeClr val="tx2">
                    <a:lumMod val="75000"/>
                  </a:schemeClr>
                </a:solidFill>
              </a:rPr>
              <a:t>Bike/Pedestrian trail connecting neighborhood/local streets</a:t>
            </a:r>
          </a:p>
        </p:txBody>
      </p:sp>
      <p:cxnSp>
        <p:nvCxnSpPr>
          <p:cNvPr id="11" name="Straight Arrow Connector 10"/>
          <p:cNvCxnSpPr/>
          <p:nvPr/>
        </p:nvCxnSpPr>
        <p:spPr>
          <a:xfrm flipV="1">
            <a:off x="3937000" y="3251200"/>
            <a:ext cx="203200" cy="1761068"/>
          </a:xfrm>
          <a:prstGeom prst="straightConnector1">
            <a:avLst/>
          </a:prstGeom>
          <a:ln w="57150">
            <a:solidFill>
              <a:srgbClr val="66FF33"/>
            </a:solidFill>
            <a:tailEnd type="arrow"/>
          </a:ln>
        </p:spPr>
        <p:style>
          <a:lnRef idx="1">
            <a:schemeClr val="accent1"/>
          </a:lnRef>
          <a:fillRef idx="0">
            <a:schemeClr val="accent1"/>
          </a:fillRef>
          <a:effectRef idx="0">
            <a:schemeClr val="accent1"/>
          </a:effectRef>
          <a:fontRef idx="minor">
            <a:schemeClr val="tx1"/>
          </a:fontRef>
        </p:style>
      </p:cxnSp>
      <p:pic>
        <p:nvPicPr>
          <p:cNvPr id="366596" name="Picture 4" descr="Ped-bike connection in cul-de-sac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9684" y="944563"/>
            <a:ext cx="6858000" cy="51419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27</a:t>
            </a:fld>
            <a:endParaRPr lang="en-US" dirty="0">
              <a:solidFill>
                <a:prstClr val="white"/>
              </a:solidFill>
            </a:endParaRPr>
          </a:p>
        </p:txBody>
      </p:sp>
    </p:spTree>
    <p:extLst>
      <p:ext uri="{BB962C8B-B14F-4D97-AF65-F5344CB8AC3E}">
        <p14:creationId xmlns:p14="http://schemas.microsoft.com/office/powerpoint/2010/main" val="528097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66595"/>
                                        </p:tgtEl>
                                        <p:attrNameLst>
                                          <p:attrName>style.visibility</p:attrName>
                                        </p:attrNameLst>
                                      </p:cBhvr>
                                      <p:to>
                                        <p:strVal val="visible"/>
                                      </p:to>
                                    </p:set>
                                    <p:animEffect transition="in" filter="wipe(right)">
                                      <p:cBhvr>
                                        <p:cTn id="7" dur="500"/>
                                        <p:tgtEl>
                                          <p:spTgt spid="3665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66596"/>
                                        </p:tgtEl>
                                        <p:attrNameLst>
                                          <p:attrName>style.visibility</p:attrName>
                                        </p:attrNameLst>
                                      </p:cBhvr>
                                      <p:to>
                                        <p:strVal val="visible"/>
                                      </p:to>
                                    </p:set>
                                    <p:animEffect transition="in" filter="box(out)">
                                      <p:cBhvr>
                                        <p:cTn id="12" dur="5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00467" y="1978580"/>
            <a:ext cx="11312489" cy="3569465"/>
          </a:xfrm>
        </p:spPr>
        <p:txBody>
          <a:bodyPr>
            <a:noAutofit/>
          </a:bodyPr>
          <a:lstStyle/>
          <a:p>
            <a:r>
              <a:rPr lang="en-US" sz="2900" dirty="0"/>
              <a:t>Refer applicant to WisDOT standards</a:t>
            </a:r>
            <a:br>
              <a:rPr lang="en-US" sz="2900" dirty="0"/>
            </a:br>
            <a:endParaRPr lang="en-US" sz="2900" dirty="0"/>
          </a:p>
          <a:p>
            <a:r>
              <a:rPr lang="en-US" sz="2900" dirty="0"/>
              <a:t>Avoid internal conflicts around driveway (e.g., parking maneuvers)</a:t>
            </a:r>
            <a:br>
              <a:rPr lang="en-US" sz="2900" dirty="0"/>
            </a:br>
            <a:endParaRPr lang="en-US" sz="2900" dirty="0"/>
          </a:p>
          <a:p>
            <a:r>
              <a:rPr lang="en-US" sz="2900" dirty="0"/>
              <a:t>Look for options for (future) shared access</a:t>
            </a:r>
            <a:br>
              <a:rPr lang="en-US" sz="2900" dirty="0"/>
            </a:br>
            <a:endParaRPr lang="en-US" sz="2900" dirty="0"/>
          </a:p>
          <a:p>
            <a:r>
              <a:rPr lang="en-US" sz="2900" dirty="0"/>
              <a:t>Coordinate the review and approval of access and traffic studies</a:t>
            </a:r>
          </a:p>
        </p:txBody>
      </p:sp>
      <p:sp>
        <p:nvSpPr>
          <p:cNvPr id="2" name="Title 1"/>
          <p:cNvSpPr>
            <a:spLocks noGrp="1"/>
          </p:cNvSpPr>
          <p:nvPr>
            <p:ph type="title"/>
          </p:nvPr>
        </p:nvSpPr>
        <p:spPr>
          <a:xfrm>
            <a:off x="496296" y="387858"/>
            <a:ext cx="10972800" cy="1270123"/>
          </a:xfrm>
        </p:spPr>
        <p:txBody>
          <a:bodyPr>
            <a:normAutofit fontScale="90000"/>
          </a:bodyPr>
          <a:lstStyle/>
          <a:p>
            <a:r>
              <a:rPr lang="en-US" dirty="0"/>
              <a:t>1. Local Ordinances, Approvals and Plans:</a:t>
            </a:r>
            <a:br>
              <a:rPr lang="en-US" dirty="0"/>
            </a:br>
            <a:r>
              <a:rPr lang="en-US" dirty="0"/>
              <a:t>Local Site Plan Review Standards</a:t>
            </a:r>
          </a:p>
        </p:txBody>
      </p:sp>
      <p:sp>
        <p:nvSpPr>
          <p:cNvPr id="18" name="TextBox 17"/>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p>
          <a:p>
            <a:r>
              <a:rPr lang="en-US" i="1" dirty="0">
                <a:solidFill>
                  <a:schemeClr val="bg1"/>
                </a:solidFill>
              </a:rPr>
              <a:t>Local Ordinances, Approvals and Plans</a:t>
            </a:r>
          </a:p>
        </p:txBody>
      </p:sp>
      <p:sp>
        <p:nvSpPr>
          <p:cNvPr id="6" name="Footer Placeholder 5"/>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28</a:t>
            </a:fld>
            <a:endParaRPr lang="en-US" dirty="0">
              <a:solidFill>
                <a:prstClr val="white"/>
              </a:solidFill>
            </a:endParaRPr>
          </a:p>
        </p:txBody>
      </p:sp>
    </p:spTree>
    <p:extLst>
      <p:ext uri="{BB962C8B-B14F-4D97-AF65-F5344CB8AC3E}">
        <p14:creationId xmlns:p14="http://schemas.microsoft.com/office/powerpoint/2010/main" val="489745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79942" y="324072"/>
            <a:ext cx="1752600" cy="51816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R:\Project\Transportation\Summit County OH\Draft Documents\site plan.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658"/>
          <a:stretch/>
        </p:blipFill>
        <p:spPr bwMode="auto">
          <a:xfrm rot="16358227">
            <a:off x="3468193" y="-160472"/>
            <a:ext cx="5351391" cy="6361244"/>
          </a:xfrm>
          <a:prstGeom prst="rect">
            <a:avLst/>
          </a:prstGeom>
          <a:noFill/>
          <a:ln w="3175">
            <a:noFill/>
          </a:ln>
        </p:spPr>
      </p:pic>
      <p:cxnSp>
        <p:nvCxnSpPr>
          <p:cNvPr id="14" name="Straight Connector 13"/>
          <p:cNvCxnSpPr/>
          <p:nvPr/>
        </p:nvCxnSpPr>
        <p:spPr>
          <a:xfrm flipH="1">
            <a:off x="1218022" y="1073044"/>
            <a:ext cx="9044" cy="223244"/>
          </a:xfrm>
          <a:prstGeom prst="line">
            <a:avLst/>
          </a:prstGeom>
          <a:noFill/>
          <a:ln w="3175">
            <a:noFill/>
          </a:ln>
        </p:spPr>
        <p:style>
          <a:lnRef idx="2">
            <a:schemeClr val="accent1">
              <a:shade val="50000"/>
            </a:schemeClr>
          </a:lnRef>
          <a:fillRef idx="1">
            <a:schemeClr val="accent1"/>
          </a:fillRef>
          <a:effectRef idx="0">
            <a:schemeClr val="accent1"/>
          </a:effectRef>
          <a:fontRef idx="minor">
            <a:schemeClr val="lt1"/>
          </a:fontRef>
        </p:style>
      </p:cxnSp>
      <p:sp>
        <p:nvSpPr>
          <p:cNvPr id="18" name="TextBox 17"/>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p>
          <a:p>
            <a:r>
              <a:rPr lang="en-US" i="1" dirty="0">
                <a:solidFill>
                  <a:schemeClr val="bg1"/>
                </a:solidFill>
              </a:rPr>
              <a:t>Local Ordinances, Approvals and Plans</a:t>
            </a:r>
          </a:p>
        </p:txBody>
      </p:sp>
      <p:sp>
        <p:nvSpPr>
          <p:cNvPr id="26" name="Line Callout 2 (No Border) 25"/>
          <p:cNvSpPr/>
          <p:nvPr/>
        </p:nvSpPr>
        <p:spPr>
          <a:xfrm>
            <a:off x="174662" y="592863"/>
            <a:ext cx="2631118" cy="885934"/>
          </a:xfrm>
          <a:prstGeom prst="callout2">
            <a:avLst>
              <a:gd name="adj1" fmla="val 41094"/>
              <a:gd name="adj2" fmla="val 99333"/>
              <a:gd name="adj3" fmla="val 41093"/>
              <a:gd name="adj4" fmla="val 113039"/>
              <a:gd name="adj5" fmla="val 165377"/>
              <a:gd name="adj6" fmla="val 149148"/>
            </a:avLst>
          </a:prstGeom>
          <a:noFill/>
          <a:ln w="12700" cmpd="sn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10000"/>
                  </a:schemeClr>
                </a:solidFill>
              </a:rPr>
              <a:t>Frontage sidewalks:   Helps complete the non-motorized system</a:t>
            </a:r>
            <a:endParaRPr lang="en-US" dirty="0"/>
          </a:p>
        </p:txBody>
      </p:sp>
      <p:sp>
        <p:nvSpPr>
          <p:cNvPr id="28" name="Line Callout 2 (No Border) 27"/>
          <p:cNvSpPr/>
          <p:nvPr/>
        </p:nvSpPr>
        <p:spPr>
          <a:xfrm>
            <a:off x="174662" y="3068507"/>
            <a:ext cx="2832502" cy="1238609"/>
          </a:xfrm>
          <a:prstGeom prst="callout2">
            <a:avLst>
              <a:gd name="adj1" fmla="val 50218"/>
              <a:gd name="adj2" fmla="val 101153"/>
              <a:gd name="adj3" fmla="val 50227"/>
              <a:gd name="adj4" fmla="val 111584"/>
              <a:gd name="adj5" fmla="val 93227"/>
              <a:gd name="adj6" fmla="val 126481"/>
            </a:avLst>
          </a:prstGeom>
          <a:noFill/>
          <a:ln w="12700" cmpd="sn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10000"/>
                  </a:schemeClr>
                </a:solidFill>
              </a:rPr>
              <a:t>Crosswalk Striping:      </a:t>
            </a:r>
          </a:p>
          <a:p>
            <a:pPr algn="ctr"/>
            <a:r>
              <a:rPr lang="en-US" b="1" dirty="0">
                <a:solidFill>
                  <a:schemeClr val="bg2">
                    <a:lumMod val="10000"/>
                  </a:schemeClr>
                </a:solidFill>
              </a:rPr>
              <a:t>Shows a commitment to protecting pedestrians &amp; bicyclists</a:t>
            </a:r>
            <a:endParaRPr lang="en-US" dirty="0"/>
          </a:p>
        </p:txBody>
      </p:sp>
      <p:sp>
        <p:nvSpPr>
          <p:cNvPr id="29" name="Line Callout 2 (No Border) 28"/>
          <p:cNvSpPr/>
          <p:nvPr/>
        </p:nvSpPr>
        <p:spPr>
          <a:xfrm>
            <a:off x="174662" y="4752663"/>
            <a:ext cx="2888674" cy="822960"/>
          </a:xfrm>
          <a:prstGeom prst="callout2">
            <a:avLst>
              <a:gd name="adj1" fmla="val 56979"/>
              <a:gd name="adj2" fmla="val 100254"/>
              <a:gd name="adj3" fmla="val 56978"/>
              <a:gd name="adj4" fmla="val 109415"/>
              <a:gd name="adj5" fmla="val -30890"/>
              <a:gd name="adj6" fmla="val 153872"/>
            </a:avLst>
          </a:prstGeom>
          <a:noFill/>
          <a:ln w="12700" cmpd="sn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10000"/>
                  </a:schemeClr>
                </a:solidFill>
              </a:rPr>
              <a:t>Shared Access:</a:t>
            </a:r>
          </a:p>
          <a:p>
            <a:pPr algn="ctr"/>
            <a:r>
              <a:rPr lang="en-US" b="1" dirty="0">
                <a:solidFill>
                  <a:schemeClr val="bg2">
                    <a:lumMod val="10000"/>
                  </a:schemeClr>
                </a:solidFill>
              </a:rPr>
              <a:t>Matched up to easement on adjacent site</a:t>
            </a:r>
          </a:p>
        </p:txBody>
      </p:sp>
      <p:sp>
        <p:nvSpPr>
          <p:cNvPr id="30" name="Line Callout 2 (No Border) 29"/>
          <p:cNvSpPr/>
          <p:nvPr/>
        </p:nvSpPr>
        <p:spPr>
          <a:xfrm>
            <a:off x="9601302" y="2612491"/>
            <a:ext cx="2408541" cy="1466349"/>
          </a:xfrm>
          <a:prstGeom prst="callout2">
            <a:avLst>
              <a:gd name="adj1" fmla="val 55701"/>
              <a:gd name="adj2" fmla="val -452"/>
              <a:gd name="adj3" fmla="val 55700"/>
              <a:gd name="adj4" fmla="val -15011"/>
              <a:gd name="adj5" fmla="val -11967"/>
              <a:gd name="adj6" fmla="val -77098"/>
            </a:avLst>
          </a:prstGeom>
          <a:noFill/>
          <a:ln w="12700" cmpd="sn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10000"/>
                  </a:schemeClr>
                </a:solidFill>
              </a:rPr>
              <a:t>Limited Number:</a:t>
            </a:r>
          </a:p>
          <a:p>
            <a:pPr algn="ctr"/>
            <a:r>
              <a:rPr lang="en-US" b="1" dirty="0">
                <a:solidFill>
                  <a:schemeClr val="bg2">
                    <a:lumMod val="10000"/>
                  </a:schemeClr>
                </a:solidFill>
              </a:rPr>
              <a:t>One driveway to public street with alternative access provided elsewhere</a:t>
            </a:r>
          </a:p>
        </p:txBody>
      </p:sp>
      <p:sp>
        <p:nvSpPr>
          <p:cNvPr id="31" name="Line Callout 2 (No Border) 30"/>
          <p:cNvSpPr/>
          <p:nvPr/>
        </p:nvSpPr>
        <p:spPr>
          <a:xfrm>
            <a:off x="9578877" y="562671"/>
            <a:ext cx="2453390" cy="1420242"/>
          </a:xfrm>
          <a:prstGeom prst="callout2">
            <a:avLst>
              <a:gd name="adj1" fmla="val 55701"/>
              <a:gd name="adj2" fmla="val -452"/>
              <a:gd name="adj3" fmla="val 55700"/>
              <a:gd name="adj4" fmla="val -15011"/>
              <a:gd name="adj5" fmla="val 105565"/>
              <a:gd name="adj6" fmla="val -73694"/>
            </a:avLst>
          </a:prstGeom>
          <a:noFill/>
          <a:ln w="12700" cmpd="sn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10000"/>
                  </a:schemeClr>
                </a:solidFill>
              </a:rPr>
              <a:t>Driveway Design: </a:t>
            </a:r>
            <a:br>
              <a:rPr lang="en-US" b="1" dirty="0">
                <a:solidFill>
                  <a:schemeClr val="bg2">
                    <a:lumMod val="10000"/>
                  </a:schemeClr>
                </a:solidFill>
              </a:rPr>
            </a:br>
            <a:r>
              <a:rPr lang="en-US" b="1" dirty="0">
                <a:solidFill>
                  <a:schemeClr val="bg2">
                    <a:lumMod val="10000"/>
                  </a:schemeClr>
                </a:solidFill>
              </a:rPr>
              <a:t>Proper radius for speed, longer throat depth, and flow into parking lot</a:t>
            </a:r>
          </a:p>
        </p:txBody>
      </p:sp>
      <p:sp>
        <p:nvSpPr>
          <p:cNvPr id="32" name="Line Callout 2 (No Border) 31"/>
          <p:cNvSpPr/>
          <p:nvPr/>
        </p:nvSpPr>
        <p:spPr>
          <a:xfrm>
            <a:off x="9917382" y="4581090"/>
            <a:ext cx="1776380" cy="924582"/>
          </a:xfrm>
          <a:prstGeom prst="callout2">
            <a:avLst>
              <a:gd name="adj1" fmla="val 55701"/>
              <a:gd name="adj2" fmla="val -452"/>
              <a:gd name="adj3" fmla="val 55700"/>
              <a:gd name="adj4" fmla="val -15011"/>
              <a:gd name="adj5" fmla="val -36055"/>
              <a:gd name="adj6" fmla="val -95868"/>
            </a:avLst>
          </a:prstGeom>
          <a:noFill/>
          <a:ln w="12700" cmpd="sn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10000"/>
                  </a:schemeClr>
                </a:solidFill>
              </a:rPr>
              <a:t>Cross Access:</a:t>
            </a:r>
          </a:p>
          <a:p>
            <a:pPr algn="ctr"/>
            <a:r>
              <a:rPr lang="en-US" b="1" dirty="0">
                <a:solidFill>
                  <a:schemeClr val="bg2">
                    <a:lumMod val="10000"/>
                  </a:schemeClr>
                </a:solidFill>
              </a:rPr>
              <a:t>Provided to adjacent sites</a:t>
            </a:r>
          </a:p>
        </p:txBody>
      </p:sp>
      <p:sp>
        <p:nvSpPr>
          <p:cNvPr id="33" name="Line Callout 2 (No Border) 32"/>
          <p:cNvSpPr/>
          <p:nvPr/>
        </p:nvSpPr>
        <p:spPr>
          <a:xfrm>
            <a:off x="5949930" y="4674783"/>
            <a:ext cx="2271690" cy="1346388"/>
          </a:xfrm>
          <a:prstGeom prst="callout2">
            <a:avLst>
              <a:gd name="adj1" fmla="val 49079"/>
              <a:gd name="adj2" fmla="val 3971"/>
              <a:gd name="adj3" fmla="val 49077"/>
              <a:gd name="adj4" fmla="val -6534"/>
              <a:gd name="adj5" fmla="val -21718"/>
              <a:gd name="adj6" fmla="val 13739"/>
            </a:avLst>
          </a:prstGeom>
          <a:noFill/>
          <a:ln w="12700" cmpd="sn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lumMod val="10000"/>
                  </a:schemeClr>
                </a:solidFill>
              </a:rPr>
              <a:t>Service Road:</a:t>
            </a:r>
          </a:p>
          <a:p>
            <a:pPr algn="ctr"/>
            <a:r>
              <a:rPr lang="en-US" sz="1600" b="1" dirty="0">
                <a:solidFill>
                  <a:schemeClr val="bg2">
                    <a:lumMod val="10000"/>
                  </a:schemeClr>
                </a:solidFill>
              </a:rPr>
              <a:t>Rear service roads may provide access to even more sites than frontage roads</a:t>
            </a:r>
          </a:p>
        </p:txBody>
      </p:sp>
      <p:sp>
        <p:nvSpPr>
          <p:cNvPr id="34" name="Line Callout 2 (No Border) 33"/>
          <p:cNvSpPr/>
          <p:nvPr/>
        </p:nvSpPr>
        <p:spPr>
          <a:xfrm>
            <a:off x="311683" y="1862172"/>
            <a:ext cx="2169846" cy="822960"/>
          </a:xfrm>
          <a:prstGeom prst="callout2">
            <a:avLst>
              <a:gd name="adj1" fmla="val 56979"/>
              <a:gd name="adj2" fmla="val 100254"/>
              <a:gd name="adj3" fmla="val 56978"/>
              <a:gd name="adj4" fmla="val 112410"/>
              <a:gd name="adj5" fmla="val 152960"/>
              <a:gd name="adj6" fmla="val 190790"/>
            </a:avLst>
          </a:prstGeom>
          <a:noFill/>
          <a:ln w="12700" cmpd="sn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10000"/>
                  </a:schemeClr>
                </a:solidFill>
              </a:rPr>
              <a:t>Parking Location:</a:t>
            </a:r>
          </a:p>
          <a:p>
            <a:pPr algn="ctr"/>
            <a:r>
              <a:rPr lang="en-US" b="1" dirty="0">
                <a:solidFill>
                  <a:schemeClr val="bg2">
                    <a:lumMod val="10000"/>
                  </a:schemeClr>
                </a:solidFill>
              </a:rPr>
              <a:t>In the side yard</a:t>
            </a:r>
          </a:p>
        </p:txBody>
      </p:sp>
      <p:sp>
        <p:nvSpPr>
          <p:cNvPr id="35" name="Line Callout 2 (No Border) 34"/>
          <p:cNvSpPr/>
          <p:nvPr/>
        </p:nvSpPr>
        <p:spPr>
          <a:xfrm>
            <a:off x="6573766" y="203976"/>
            <a:ext cx="2870485" cy="869068"/>
          </a:xfrm>
          <a:prstGeom prst="callout2">
            <a:avLst>
              <a:gd name="adj1" fmla="val 55701"/>
              <a:gd name="adj2" fmla="val -452"/>
              <a:gd name="adj3" fmla="val 55700"/>
              <a:gd name="adj4" fmla="val -15011"/>
              <a:gd name="adj5" fmla="val 236105"/>
              <a:gd name="adj6" fmla="val -34293"/>
            </a:avLst>
          </a:prstGeom>
          <a:noFill/>
          <a:ln w="12700" cmpd="sn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10000"/>
                  </a:schemeClr>
                </a:solidFill>
              </a:rPr>
              <a:t>Sidewalk Connections: </a:t>
            </a:r>
            <a:br>
              <a:rPr lang="en-US" b="1" dirty="0">
                <a:solidFill>
                  <a:schemeClr val="bg2">
                    <a:lumMod val="10000"/>
                  </a:schemeClr>
                </a:solidFill>
              </a:rPr>
            </a:br>
            <a:r>
              <a:rPr lang="en-US" b="1" dirty="0">
                <a:solidFill>
                  <a:schemeClr val="bg2">
                    <a:lumMod val="10000"/>
                  </a:schemeClr>
                </a:solidFill>
              </a:rPr>
              <a:t>From the public street to the building entrances</a:t>
            </a:r>
          </a:p>
        </p:txBody>
      </p:sp>
      <p:sp>
        <p:nvSpPr>
          <p:cNvPr id="4" name="Footer Placeholder 3"/>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29</a:t>
            </a:fld>
            <a:endParaRPr lang="en-US" dirty="0">
              <a:solidFill>
                <a:prstClr val="white"/>
              </a:solidFill>
            </a:endParaRPr>
          </a:p>
        </p:txBody>
      </p:sp>
    </p:spTree>
    <p:extLst>
      <p:ext uri="{BB962C8B-B14F-4D97-AF65-F5344CB8AC3E}">
        <p14:creationId xmlns:p14="http://schemas.microsoft.com/office/powerpoint/2010/main" val="2374664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5200" y="1894072"/>
            <a:ext cx="10318318" cy="3838908"/>
          </a:xfrm>
        </p:spPr>
        <p:txBody>
          <a:bodyPr/>
          <a:lstStyle/>
          <a:p>
            <a:r>
              <a:rPr lang="en-US" dirty="0"/>
              <a:t>Identify opportunities to apply access management principles</a:t>
            </a:r>
          </a:p>
          <a:p>
            <a:pPr>
              <a:spcBef>
                <a:spcPts val="900"/>
              </a:spcBef>
            </a:pPr>
            <a:r>
              <a:rPr lang="en-US" dirty="0"/>
              <a:t>Explain the goals and benefits of applying access management</a:t>
            </a:r>
          </a:p>
          <a:p>
            <a:pPr>
              <a:spcBef>
                <a:spcPts val="900"/>
              </a:spcBef>
            </a:pPr>
            <a:r>
              <a:rPr lang="en-US" dirty="0"/>
              <a:t>Describe the different types of access management techniques and where to apply them</a:t>
            </a:r>
          </a:p>
          <a:p>
            <a:pPr>
              <a:spcBef>
                <a:spcPts val="900"/>
              </a:spcBef>
            </a:pPr>
            <a:r>
              <a:rPr lang="en-US" dirty="0"/>
              <a:t>Apply the various WisDOT access management statutes, codes, and policies</a:t>
            </a:r>
          </a:p>
          <a:p>
            <a:pPr>
              <a:spcBef>
                <a:spcPts val="900"/>
              </a:spcBef>
            </a:pPr>
            <a:r>
              <a:rPr lang="en-US" dirty="0"/>
              <a:t>Know the available access management resources and when to use them</a:t>
            </a:r>
          </a:p>
          <a:p>
            <a:endParaRPr lang="en-US" dirty="0"/>
          </a:p>
        </p:txBody>
      </p:sp>
      <p:sp>
        <p:nvSpPr>
          <p:cNvPr id="3" name="Title 2"/>
          <p:cNvSpPr>
            <a:spLocks noGrp="1"/>
          </p:cNvSpPr>
          <p:nvPr>
            <p:ph type="title"/>
          </p:nvPr>
        </p:nvSpPr>
        <p:spPr/>
        <p:txBody>
          <a:bodyPr>
            <a:normAutofit fontScale="90000"/>
          </a:bodyPr>
          <a:lstStyle/>
          <a:p>
            <a:pPr algn="ctr"/>
            <a:r>
              <a:rPr lang="en-US" dirty="0"/>
              <a:t>Module 1: Summary of Principles and Practices</a:t>
            </a:r>
            <a:br>
              <a:rPr lang="en-US" dirty="0"/>
            </a:br>
            <a:r>
              <a:rPr lang="en-US" dirty="0">
                <a:sym typeface="Wingdings" panose="05000000000000000000" pitchFamily="2" charset="2"/>
              </a:rPr>
              <a:t> </a:t>
            </a:r>
            <a:r>
              <a:rPr lang="en-US" dirty="0"/>
              <a:t>Objectives </a:t>
            </a:r>
            <a:r>
              <a:rPr lang="en-US" dirty="0">
                <a:sym typeface="Wingdings" panose="05000000000000000000" pitchFamily="2" charset="2"/>
              </a:rPr>
              <a:t></a:t>
            </a:r>
            <a:endParaRPr lang="en-US" dirty="0"/>
          </a:p>
        </p:txBody>
      </p:sp>
      <p:sp>
        <p:nvSpPr>
          <p:cNvPr id="6" name="Footer Placeholder 5"/>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3</a:t>
            </a:fld>
            <a:endParaRPr lang="en-US" dirty="0">
              <a:solidFill>
                <a:prstClr val="white"/>
              </a:solidFill>
            </a:endParaRPr>
          </a:p>
        </p:txBody>
      </p:sp>
    </p:spTree>
    <p:extLst>
      <p:ext uri="{BB962C8B-B14F-4D97-AF65-F5344CB8AC3E}">
        <p14:creationId xmlns:p14="http://schemas.microsoft.com/office/powerpoint/2010/main" val="1952014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normAutofit/>
          </a:bodyPr>
          <a:lstStyle/>
          <a:p>
            <a:pPr algn="ctr"/>
            <a:r>
              <a:rPr lang="en-US" sz="3600" dirty="0"/>
              <a:t>Three Types of Access Management Techniques</a:t>
            </a:r>
          </a:p>
        </p:txBody>
      </p:sp>
      <p:sp>
        <p:nvSpPr>
          <p:cNvPr id="5" name="Content Placeholder 1"/>
          <p:cNvSpPr>
            <a:spLocks noGrp="1"/>
          </p:cNvSpPr>
          <p:nvPr>
            <p:ph sz="quarter" idx="2"/>
          </p:nvPr>
        </p:nvSpPr>
        <p:spPr>
          <a:xfrm>
            <a:off x="640875" y="1416049"/>
            <a:ext cx="4024257" cy="3941763"/>
          </a:xfrm>
          <a:ln w="38100" cmpd="sng">
            <a:noFill/>
            <a:prstDash val="solid"/>
          </a:ln>
        </p:spPr>
        <p:txBody>
          <a:bodyPr>
            <a:normAutofit/>
          </a:bodyPr>
          <a:lstStyle/>
          <a:p>
            <a:pPr marL="365760" indent="-365760">
              <a:buNone/>
            </a:pPr>
            <a:r>
              <a:rPr lang="en-US" sz="2600" b="1" dirty="0"/>
              <a:t>1.	Local Ordinances, Approvals and Plans</a:t>
            </a:r>
          </a:p>
          <a:p>
            <a:pPr lvl="1">
              <a:lnSpc>
                <a:spcPct val="110000"/>
              </a:lnSpc>
              <a:spcBef>
                <a:spcPts val="1200"/>
              </a:spcBef>
            </a:pPr>
            <a:r>
              <a:rPr lang="en-US" sz="2200" dirty="0"/>
              <a:t>Corridor plans for future access; overlay plan with zoning district</a:t>
            </a:r>
          </a:p>
          <a:p>
            <a:pPr lvl="1">
              <a:lnSpc>
                <a:spcPct val="110000"/>
              </a:lnSpc>
            </a:pPr>
            <a:r>
              <a:rPr lang="en-US" sz="2200" dirty="0"/>
              <a:t>Access retrofit strategies</a:t>
            </a:r>
          </a:p>
          <a:p>
            <a:pPr lvl="1">
              <a:lnSpc>
                <a:spcPct val="110000"/>
              </a:lnSpc>
            </a:pPr>
            <a:r>
              <a:rPr lang="en-US" sz="2200" dirty="0"/>
              <a:t>Local road and bike / pedestrian connectivity</a:t>
            </a:r>
          </a:p>
        </p:txBody>
      </p:sp>
      <p:sp>
        <p:nvSpPr>
          <p:cNvPr id="3" name="Content Placeholder 2"/>
          <p:cNvSpPr>
            <a:spLocks noGrp="1"/>
          </p:cNvSpPr>
          <p:nvPr>
            <p:ph sz="quarter" idx="4"/>
          </p:nvPr>
        </p:nvSpPr>
        <p:spPr>
          <a:xfrm>
            <a:off x="4975667" y="1416049"/>
            <a:ext cx="3265131" cy="3941763"/>
          </a:xfrm>
          <a:ln w="38100" cmpd="sng">
            <a:solidFill>
              <a:schemeClr val="accent1"/>
            </a:solidFill>
            <a:prstDash val="solid"/>
          </a:ln>
        </p:spPr>
        <p:txBody>
          <a:bodyPr/>
          <a:lstStyle/>
          <a:p>
            <a:pPr marL="365760" indent="-365760">
              <a:buNone/>
            </a:pPr>
            <a:r>
              <a:rPr lang="en-US" sz="2600" b="1" dirty="0"/>
              <a:t>2.	Site Access and Design</a:t>
            </a:r>
          </a:p>
          <a:p>
            <a:pPr lvl="1">
              <a:spcBef>
                <a:spcPts val="1200"/>
              </a:spcBef>
            </a:pPr>
            <a:r>
              <a:rPr lang="en-US" sz="2200" dirty="0"/>
              <a:t>Driveway design standards</a:t>
            </a:r>
          </a:p>
          <a:p>
            <a:pPr lvl="1"/>
            <a:r>
              <a:rPr lang="en-US" sz="2200" dirty="0"/>
              <a:t>Promote shared access systems and connectivity</a:t>
            </a:r>
          </a:p>
          <a:p>
            <a:pPr lvl="1"/>
            <a:r>
              <a:rPr lang="en-US" sz="2200" dirty="0"/>
              <a:t>Coordinated lot split / site plan review</a:t>
            </a:r>
          </a:p>
          <a:p>
            <a:endParaRPr lang="en-US" dirty="0"/>
          </a:p>
        </p:txBody>
      </p:sp>
      <p:sp>
        <p:nvSpPr>
          <p:cNvPr id="10" name="TextBox 9"/>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br>
              <a:rPr lang="en-US" i="1" dirty="0">
                <a:solidFill>
                  <a:schemeClr val="bg1"/>
                </a:solidFill>
              </a:rPr>
            </a:br>
            <a:r>
              <a:rPr lang="en-US" i="1" dirty="0">
                <a:solidFill>
                  <a:schemeClr val="bg1"/>
                </a:solidFill>
              </a:rPr>
              <a:t>Site Access and Design</a:t>
            </a:r>
          </a:p>
        </p:txBody>
      </p:sp>
      <p:sp>
        <p:nvSpPr>
          <p:cNvPr id="11" name="Content Placeholder 2"/>
          <p:cNvSpPr txBox="1">
            <a:spLocks/>
          </p:cNvSpPr>
          <p:nvPr/>
        </p:nvSpPr>
        <p:spPr bwMode="auto">
          <a:xfrm>
            <a:off x="8551333" y="1416051"/>
            <a:ext cx="3025123" cy="3941762"/>
          </a:xfrm>
          <a:prstGeom prst="rect">
            <a:avLst/>
          </a:prstGeom>
          <a:gradFill>
            <a:gsLst>
              <a:gs pos="0">
                <a:schemeClr val="bg1"/>
              </a:gs>
              <a:gs pos="64999">
                <a:schemeClr val="bg1">
                  <a:lumMod val="95000"/>
                </a:schemeClr>
              </a:gs>
              <a:gs pos="100000">
                <a:schemeClr val="bg1">
                  <a:lumMod val="85000"/>
                </a:schemeClr>
              </a:gs>
            </a:gsLst>
            <a:lin ang="16800000" scaled="0"/>
          </a:gradFill>
          <a:ln w="9525">
            <a:noFill/>
            <a:prstDash val="sysDash"/>
            <a:miter lim="800000"/>
            <a:headEnd/>
            <a:tailEnd/>
          </a:ln>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0"/>
              </a:spcBef>
              <a:spcAft>
                <a:spcPct val="0"/>
              </a:spcAft>
              <a:buClr>
                <a:schemeClr val="accent1"/>
              </a:buClr>
              <a:buSzPct val="68000"/>
              <a:buFont typeface="Wingdings 3" pitchFamily="18" charset="2"/>
              <a:buChar char=""/>
              <a:defRPr sz="24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0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18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6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sz="16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indent="-365760">
              <a:buFont typeface="Wingdings 3" pitchFamily="18" charset="2"/>
              <a:buNone/>
            </a:pPr>
            <a:r>
              <a:rPr lang="en-US" sz="2600" b="1" dirty="0"/>
              <a:t>3.	Road and Intersection Design</a:t>
            </a:r>
          </a:p>
          <a:p>
            <a:pPr lvl="1">
              <a:spcBef>
                <a:spcPts val="1200"/>
              </a:spcBef>
            </a:pPr>
            <a:r>
              <a:rPr lang="en-US" sz="2200" dirty="0"/>
              <a:t>Signal spacing</a:t>
            </a:r>
          </a:p>
          <a:p>
            <a:pPr lvl="1"/>
            <a:r>
              <a:rPr lang="en-US" sz="2200" dirty="0"/>
              <a:t>Two-way left-turn lanes</a:t>
            </a:r>
          </a:p>
          <a:p>
            <a:pPr lvl="1"/>
            <a:r>
              <a:rPr lang="en-US" sz="2200" dirty="0"/>
              <a:t>Medians</a:t>
            </a:r>
          </a:p>
          <a:p>
            <a:pPr lvl="1"/>
            <a:r>
              <a:rPr lang="en-US" sz="2200" dirty="0"/>
              <a:t>Innovative intersections</a:t>
            </a:r>
          </a:p>
          <a:p>
            <a:endParaRPr lang="en-US" dirty="0"/>
          </a:p>
        </p:txBody>
      </p:sp>
      <p:sp>
        <p:nvSpPr>
          <p:cNvPr id="7" name="Footer Placeholder 6"/>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10"/>
          </p:nvPr>
        </p:nvSpPr>
        <p:spPr/>
        <p:txBody>
          <a:bodyPr/>
          <a:lstStyle/>
          <a:p>
            <a:pPr algn="r"/>
            <a:fld id="{C285075F-4D0D-0F40-B6CF-EC6AC229A79E}" type="slidenum">
              <a:rPr lang="en-US" smtClean="0">
                <a:solidFill>
                  <a:prstClr val="white"/>
                </a:solidFill>
              </a:rPr>
              <a:pPr algn="r"/>
              <a:t>30</a:t>
            </a:fld>
            <a:endParaRPr lang="en-US" dirty="0">
              <a:solidFill>
                <a:prstClr val="white"/>
              </a:solidFill>
            </a:endParaRPr>
          </a:p>
        </p:txBody>
      </p:sp>
    </p:spTree>
    <p:extLst>
      <p:ext uri="{BB962C8B-B14F-4D97-AF65-F5344CB8AC3E}">
        <p14:creationId xmlns:p14="http://schemas.microsoft.com/office/powerpoint/2010/main" val="3960197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970364"/>
            <a:ext cx="4114800" cy="3762617"/>
          </a:xfrm>
        </p:spPr>
        <p:txBody>
          <a:bodyPr>
            <a:normAutofit/>
          </a:bodyPr>
          <a:lstStyle/>
          <a:p>
            <a:r>
              <a:rPr lang="en-US" sz="2900" dirty="0"/>
              <a:t>Sight distance</a:t>
            </a:r>
          </a:p>
          <a:p>
            <a:pPr>
              <a:spcBef>
                <a:spcPts val="1200"/>
              </a:spcBef>
            </a:pPr>
            <a:r>
              <a:rPr lang="en-US" sz="2900" dirty="0"/>
              <a:t>Driveway location</a:t>
            </a:r>
          </a:p>
          <a:p>
            <a:pPr>
              <a:spcBef>
                <a:spcPts val="1200"/>
              </a:spcBef>
            </a:pPr>
            <a:r>
              <a:rPr lang="en-US" sz="2900" dirty="0"/>
              <a:t>Driveway spacing</a:t>
            </a:r>
          </a:p>
          <a:p>
            <a:pPr>
              <a:spcBef>
                <a:spcPts val="1200"/>
              </a:spcBef>
            </a:pPr>
            <a:r>
              <a:rPr lang="en-US" sz="2900" dirty="0"/>
              <a:t>Offsets</a:t>
            </a:r>
          </a:p>
          <a:p>
            <a:pPr>
              <a:spcBef>
                <a:spcPts val="1200"/>
              </a:spcBef>
            </a:pPr>
            <a:r>
              <a:rPr lang="en-US" sz="2900" dirty="0"/>
              <a:t>Shared access</a:t>
            </a:r>
          </a:p>
          <a:p>
            <a:pPr>
              <a:spcBef>
                <a:spcPts val="1200"/>
              </a:spcBef>
            </a:pPr>
            <a:r>
              <a:rPr lang="en-US" sz="2900" dirty="0"/>
              <a:t>Driveway geometrics</a:t>
            </a:r>
          </a:p>
          <a:p>
            <a:endParaRPr lang="en-US" dirty="0"/>
          </a:p>
        </p:txBody>
      </p:sp>
      <p:sp>
        <p:nvSpPr>
          <p:cNvPr id="3" name="Title 2"/>
          <p:cNvSpPr>
            <a:spLocks noGrp="1"/>
          </p:cNvSpPr>
          <p:nvPr>
            <p:ph type="title"/>
          </p:nvPr>
        </p:nvSpPr>
        <p:spPr/>
        <p:txBody>
          <a:bodyPr>
            <a:normAutofit fontScale="90000"/>
          </a:bodyPr>
          <a:lstStyle/>
          <a:p>
            <a:r>
              <a:rPr lang="en-US" dirty="0"/>
              <a:t>2. Site Access and Design:</a:t>
            </a:r>
            <a:br>
              <a:rPr lang="en-US" dirty="0"/>
            </a:br>
            <a:r>
              <a:rPr lang="en-US" dirty="0"/>
              <a:t>Components</a:t>
            </a:r>
          </a:p>
        </p:txBody>
      </p:sp>
      <p:sp>
        <p:nvSpPr>
          <p:cNvPr id="7" name="TextBox 6"/>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br>
              <a:rPr lang="en-US" i="1" dirty="0">
                <a:solidFill>
                  <a:schemeClr val="bg1"/>
                </a:solidFill>
              </a:rPr>
            </a:br>
            <a:r>
              <a:rPr lang="en-US" i="1" dirty="0">
                <a:solidFill>
                  <a:schemeClr val="bg1"/>
                </a:solidFill>
              </a:rPr>
              <a:t>Site Access and Design</a:t>
            </a: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24803" y="1509207"/>
            <a:ext cx="7031224" cy="4235290"/>
          </a:xfrm>
          <a:prstGeom prst="rect">
            <a:avLst/>
          </a:prstGeom>
        </p:spPr>
      </p:pic>
      <p:sp>
        <p:nvSpPr>
          <p:cNvPr id="9" name="TextBox 8"/>
          <p:cNvSpPr txBox="1"/>
          <p:nvPr/>
        </p:nvSpPr>
        <p:spPr>
          <a:xfrm>
            <a:off x="9170521" y="5816453"/>
            <a:ext cx="2411879" cy="369332"/>
          </a:xfrm>
          <a:prstGeom prst="rect">
            <a:avLst/>
          </a:prstGeom>
          <a:noFill/>
        </p:spPr>
        <p:txBody>
          <a:bodyPr wrap="none" rtlCol="0">
            <a:spAutoFit/>
          </a:bodyPr>
          <a:lstStyle/>
          <a:p>
            <a:r>
              <a:rPr lang="en-US" i="1" dirty="0">
                <a:solidFill>
                  <a:schemeClr val="tx2"/>
                </a:solidFill>
              </a:rPr>
              <a:t>Source: LSL Planning</a:t>
            </a:r>
          </a:p>
        </p:txBody>
      </p:sp>
      <p:sp>
        <p:nvSpPr>
          <p:cNvPr id="6" name="Footer Placeholder 5"/>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31</a:t>
            </a:fld>
            <a:endParaRPr lang="en-US" dirty="0">
              <a:solidFill>
                <a:prstClr val="white"/>
              </a:solidFill>
            </a:endParaRPr>
          </a:p>
        </p:txBody>
      </p:sp>
    </p:spTree>
    <p:extLst>
      <p:ext uri="{BB962C8B-B14F-4D97-AF65-F5344CB8AC3E}">
        <p14:creationId xmlns:p14="http://schemas.microsoft.com/office/powerpoint/2010/main" val="1640325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825" y="1981438"/>
            <a:ext cx="4723118" cy="2864624"/>
          </a:xfrm>
        </p:spPr>
        <p:txBody>
          <a:bodyPr/>
          <a:lstStyle/>
          <a:p>
            <a:r>
              <a:rPr lang="en-US" sz="2900" dirty="0"/>
              <a:t>Driveway design impacts safety and operation</a:t>
            </a:r>
          </a:p>
          <a:p>
            <a:pPr lvl="1">
              <a:spcBef>
                <a:spcPts val="1200"/>
              </a:spcBef>
            </a:pPr>
            <a:r>
              <a:rPr lang="en-US" sz="2500" dirty="0"/>
              <a:t>Sight distance</a:t>
            </a:r>
          </a:p>
          <a:p>
            <a:pPr lvl="1">
              <a:spcBef>
                <a:spcPts val="1200"/>
              </a:spcBef>
            </a:pPr>
            <a:r>
              <a:rPr lang="en-US" sz="2500" dirty="0"/>
              <a:t>Width, radii, etc.</a:t>
            </a:r>
          </a:p>
          <a:p>
            <a:pPr lvl="1">
              <a:spcBef>
                <a:spcPts val="1200"/>
              </a:spcBef>
            </a:pPr>
            <a:r>
              <a:rPr lang="en-US" sz="2500" dirty="0"/>
              <a:t>Driveway grade</a:t>
            </a:r>
          </a:p>
          <a:p>
            <a:endParaRPr lang="en-US" dirty="0"/>
          </a:p>
        </p:txBody>
      </p:sp>
      <p:sp>
        <p:nvSpPr>
          <p:cNvPr id="2" name="Title 1"/>
          <p:cNvSpPr>
            <a:spLocks noGrp="1"/>
          </p:cNvSpPr>
          <p:nvPr>
            <p:ph type="title"/>
          </p:nvPr>
        </p:nvSpPr>
        <p:spPr>
          <a:xfrm>
            <a:off x="681453" y="480139"/>
            <a:ext cx="4678490" cy="1404433"/>
          </a:xfrm>
        </p:spPr>
        <p:txBody>
          <a:bodyPr>
            <a:normAutofit fontScale="90000"/>
          </a:bodyPr>
          <a:lstStyle/>
          <a:p>
            <a:r>
              <a:rPr lang="en-US" dirty="0"/>
              <a:t>2. Site Access and Design: Driveways</a:t>
            </a:r>
          </a:p>
        </p:txBody>
      </p:sp>
      <p:sp>
        <p:nvSpPr>
          <p:cNvPr id="16" name="TextBox 15"/>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p>
          <a:p>
            <a:r>
              <a:rPr lang="en-US" i="1" dirty="0">
                <a:solidFill>
                  <a:schemeClr val="bg1"/>
                </a:solidFill>
              </a:rPr>
              <a:t>Site Access and Design</a:t>
            </a:r>
          </a:p>
        </p:txBody>
      </p:sp>
      <p:sp>
        <p:nvSpPr>
          <p:cNvPr id="18" name="Text Box 21"/>
          <p:cNvSpPr txBox="1">
            <a:spLocks noChangeArrowheads="1"/>
          </p:cNvSpPr>
          <p:nvPr/>
        </p:nvSpPr>
        <p:spPr bwMode="auto">
          <a:xfrm>
            <a:off x="4698014" y="5090653"/>
            <a:ext cx="34884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accent5">
                    <a:lumMod val="50000"/>
                  </a:schemeClr>
                </a:solidFill>
                <a:latin typeface="Arial" panose="020B0604020202020204" pitchFamily="34" charset="0"/>
              </a:rPr>
              <a:t>Intersection Sight Distance</a:t>
            </a:r>
          </a:p>
        </p:txBody>
      </p:sp>
      <p:sp>
        <p:nvSpPr>
          <p:cNvPr id="21" name="Text Box 1037"/>
          <p:cNvSpPr txBox="1">
            <a:spLocks noChangeArrowheads="1"/>
          </p:cNvSpPr>
          <p:nvPr/>
        </p:nvSpPr>
        <p:spPr bwMode="auto">
          <a:xfrm>
            <a:off x="9884574" y="5090653"/>
            <a:ext cx="15268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dirty="0">
                <a:solidFill>
                  <a:schemeClr val="tx2"/>
                </a:solidFill>
              </a:rPr>
              <a:t>FDM 11-10-5</a:t>
            </a:r>
          </a:p>
        </p:txBody>
      </p:sp>
      <p:grpSp>
        <p:nvGrpSpPr>
          <p:cNvPr id="48" name="Group 47"/>
          <p:cNvGrpSpPr/>
          <p:nvPr/>
        </p:nvGrpSpPr>
        <p:grpSpPr>
          <a:xfrm>
            <a:off x="6238351" y="3576996"/>
            <a:ext cx="5142689" cy="2551430"/>
            <a:chOff x="6067818" y="3148979"/>
            <a:chExt cx="5514582" cy="3205250"/>
          </a:xfrm>
        </p:grpSpPr>
        <p:sp>
          <p:nvSpPr>
            <p:cNvPr id="25" name="Line 1029"/>
            <p:cNvSpPr>
              <a:spLocks noChangeShapeType="1"/>
            </p:cNvSpPr>
            <p:nvPr/>
          </p:nvSpPr>
          <p:spPr bwMode="auto">
            <a:xfrm flipH="1">
              <a:off x="8820744" y="4206254"/>
              <a:ext cx="0" cy="210312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29"/>
            <p:cNvSpPr>
              <a:spLocks noChangeShapeType="1"/>
            </p:cNvSpPr>
            <p:nvPr/>
          </p:nvSpPr>
          <p:spPr bwMode="auto">
            <a:xfrm flipH="1">
              <a:off x="9481455" y="4206254"/>
              <a:ext cx="0" cy="210312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1026"/>
            <p:cNvSpPr>
              <a:spLocks noChangeShapeType="1"/>
            </p:cNvSpPr>
            <p:nvPr/>
          </p:nvSpPr>
          <p:spPr bwMode="auto">
            <a:xfrm>
              <a:off x="6096000" y="4206254"/>
              <a:ext cx="54864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029"/>
            <p:cNvSpPr>
              <a:spLocks noChangeShapeType="1"/>
            </p:cNvSpPr>
            <p:nvPr/>
          </p:nvSpPr>
          <p:spPr bwMode="auto">
            <a:xfrm>
              <a:off x="6067818" y="3148979"/>
              <a:ext cx="54864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 name="Picture 1030" descr="clip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2701" y="3714129"/>
              <a:ext cx="772762" cy="3746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31" descr="clip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47453" y="3214067"/>
              <a:ext cx="743098" cy="3746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32" descr="clip000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85418" y="5553161"/>
              <a:ext cx="385125" cy="801068"/>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1036"/>
            <p:cNvSpPr>
              <a:spLocks/>
            </p:cNvSpPr>
            <p:nvPr/>
          </p:nvSpPr>
          <p:spPr bwMode="auto">
            <a:xfrm>
              <a:off x="7342046" y="3417267"/>
              <a:ext cx="3005020" cy="2443162"/>
            </a:xfrm>
            <a:custGeom>
              <a:avLst/>
              <a:gdLst>
                <a:gd name="T0" fmla="*/ 0 w 2026"/>
                <a:gd name="T1" fmla="*/ 258 h 1539"/>
                <a:gd name="T2" fmla="*/ 2026 w 2026"/>
                <a:gd name="T3" fmla="*/ 0 h 1539"/>
                <a:gd name="T4" fmla="*/ 1192 w 2026"/>
                <a:gd name="T5" fmla="*/ 1539 h 1539"/>
                <a:gd name="T6" fmla="*/ 69 w 2026"/>
                <a:gd name="T7" fmla="*/ 248 h 1539"/>
              </a:gdLst>
              <a:ahLst/>
              <a:cxnLst>
                <a:cxn ang="0">
                  <a:pos x="T0" y="T1"/>
                </a:cxn>
                <a:cxn ang="0">
                  <a:pos x="T2" y="T3"/>
                </a:cxn>
                <a:cxn ang="0">
                  <a:pos x="T4" y="T5"/>
                </a:cxn>
                <a:cxn ang="0">
                  <a:pos x="T6" y="T7"/>
                </a:cxn>
              </a:cxnLst>
              <a:rect l="0" t="0" r="r" b="b"/>
              <a:pathLst>
                <a:path w="2026" h="1539">
                  <a:moveTo>
                    <a:pt x="0" y="258"/>
                  </a:moveTo>
                  <a:lnTo>
                    <a:pt x="2026" y="0"/>
                  </a:lnTo>
                  <a:lnTo>
                    <a:pt x="1192" y="1539"/>
                  </a:lnTo>
                  <a:lnTo>
                    <a:pt x="69" y="248"/>
                  </a:lnTo>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2" name="Straight Arrow Connector 31"/>
            <p:cNvCxnSpPr/>
            <p:nvPr/>
          </p:nvCxnSpPr>
          <p:spPr>
            <a:xfrm flipV="1">
              <a:off x="9108222" y="3694508"/>
              <a:ext cx="0" cy="2103120"/>
            </a:xfrm>
            <a:prstGeom prst="straightConnector1">
              <a:avLst/>
            </a:prstGeom>
            <a:ln w="41275">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grpSp>
      <p:pic>
        <p:nvPicPr>
          <p:cNvPr id="50" name="Picture 49"/>
          <p:cNvPicPr>
            <a:picLocks noChangeAspect="1"/>
          </p:cNvPicPr>
          <p:nvPr/>
        </p:nvPicPr>
        <p:blipFill>
          <a:blip r:embed="rId6"/>
          <a:stretch>
            <a:fillRect/>
          </a:stretch>
        </p:blipFill>
        <p:spPr>
          <a:xfrm>
            <a:off x="5682060" y="202704"/>
            <a:ext cx="6281551" cy="3128507"/>
          </a:xfrm>
          <a:prstGeom prst="rect">
            <a:avLst/>
          </a:prstGeom>
        </p:spPr>
      </p:pic>
      <p:cxnSp>
        <p:nvCxnSpPr>
          <p:cNvPr id="37" name="Straight Arrow Connector 36"/>
          <p:cNvCxnSpPr/>
          <p:nvPr/>
        </p:nvCxnSpPr>
        <p:spPr>
          <a:xfrm flipV="1">
            <a:off x="7104964" y="1634247"/>
            <a:ext cx="1348372" cy="524055"/>
          </a:xfrm>
          <a:prstGeom prst="straightConnector1">
            <a:avLst/>
          </a:prstGeom>
          <a:ln w="15875">
            <a:solidFill>
              <a:srgbClr val="FF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20202410">
            <a:off x="7458857" y="1902803"/>
            <a:ext cx="1176988" cy="400110"/>
          </a:xfrm>
          <a:prstGeom prst="rect">
            <a:avLst/>
          </a:prstGeom>
          <a:noFill/>
        </p:spPr>
        <p:txBody>
          <a:bodyPr wrap="square" rtlCol="0">
            <a:spAutoFit/>
          </a:bodyPr>
          <a:lstStyle/>
          <a:p>
            <a:r>
              <a:rPr lang="en-US" sz="2000" b="1" dirty="0">
                <a:solidFill>
                  <a:srgbClr val="FFFF00"/>
                </a:solidFill>
              </a:rPr>
              <a:t>15 Feet</a:t>
            </a:r>
          </a:p>
        </p:txBody>
      </p:sp>
      <p:sp>
        <p:nvSpPr>
          <p:cNvPr id="5" name="Footer Placeholder 4"/>
          <p:cNvSpPr>
            <a:spLocks noGrp="1"/>
          </p:cNvSpPr>
          <p:nvPr>
            <p:ph type="ftr" sz="quarter" idx="3"/>
          </p:nvPr>
        </p:nvSpPr>
        <p:spPr/>
        <p:txBody>
          <a:bodyPr/>
          <a:lstStyle/>
          <a:p>
            <a:r>
              <a:rPr lang="en-US"/>
              <a:t>Module 1</a:t>
            </a:r>
            <a:endParaRPr lang="en-US" dirty="0"/>
          </a:p>
        </p:txBody>
      </p:sp>
      <p:sp>
        <p:nvSpPr>
          <p:cNvPr id="4" name="Slide Number Placeholder 3"/>
          <p:cNvSpPr>
            <a:spLocks noGrp="1"/>
          </p:cNvSpPr>
          <p:nvPr>
            <p:ph type="sldNum" sz="quarter" idx="4"/>
          </p:nvPr>
        </p:nvSpPr>
        <p:spPr/>
        <p:txBody>
          <a:bodyPr/>
          <a:lstStyle/>
          <a:p>
            <a:pPr algn="r"/>
            <a:fld id="{C285075F-4D0D-0F40-B6CF-EC6AC229A79E}" type="slidenum">
              <a:rPr lang="en-US" smtClean="0">
                <a:solidFill>
                  <a:prstClr val="white"/>
                </a:solidFill>
              </a:rPr>
              <a:pPr algn="r"/>
              <a:t>32</a:t>
            </a:fld>
            <a:endParaRPr lang="en-US" dirty="0">
              <a:solidFill>
                <a:prstClr val="white"/>
              </a:solidFill>
            </a:endParaRPr>
          </a:p>
        </p:txBody>
      </p:sp>
    </p:spTree>
    <p:extLst>
      <p:ext uri="{BB962C8B-B14F-4D97-AF65-F5344CB8AC3E}">
        <p14:creationId xmlns:p14="http://schemas.microsoft.com/office/powerpoint/2010/main" val="2391474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2095928"/>
            <a:ext cx="4727889" cy="3384202"/>
          </a:xfrm>
        </p:spPr>
        <p:txBody>
          <a:bodyPr/>
          <a:lstStyle/>
          <a:p>
            <a:r>
              <a:rPr lang="en-US" sz="2900" dirty="0"/>
              <a:t>Longer driveway throat distance:</a:t>
            </a:r>
          </a:p>
          <a:p>
            <a:pPr lvl="1">
              <a:spcBef>
                <a:spcPts val="900"/>
              </a:spcBef>
            </a:pPr>
            <a:r>
              <a:rPr lang="en-US" sz="2500" dirty="0"/>
              <a:t>Aids ingress and egress</a:t>
            </a:r>
          </a:p>
          <a:p>
            <a:pPr lvl="1">
              <a:spcBef>
                <a:spcPts val="900"/>
              </a:spcBef>
            </a:pPr>
            <a:r>
              <a:rPr lang="en-US" sz="2500" dirty="0"/>
              <a:t>Reduces conflicts between drivers</a:t>
            </a:r>
          </a:p>
          <a:p>
            <a:pPr lvl="1">
              <a:spcBef>
                <a:spcPts val="900"/>
              </a:spcBef>
            </a:pPr>
            <a:r>
              <a:rPr lang="en-US" sz="2500" dirty="0"/>
              <a:t>Helps separate exiting and entering vehicles</a:t>
            </a:r>
          </a:p>
          <a:p>
            <a:endParaRPr lang="en-US" dirty="0"/>
          </a:p>
          <a:p>
            <a:endParaRPr lang="en-US" dirty="0"/>
          </a:p>
        </p:txBody>
      </p:sp>
      <p:sp>
        <p:nvSpPr>
          <p:cNvPr id="2" name="Title 1"/>
          <p:cNvSpPr>
            <a:spLocks noGrp="1"/>
          </p:cNvSpPr>
          <p:nvPr>
            <p:ph type="title"/>
          </p:nvPr>
        </p:nvSpPr>
        <p:spPr/>
        <p:txBody>
          <a:bodyPr>
            <a:noAutofit/>
          </a:bodyPr>
          <a:lstStyle/>
          <a:p>
            <a:r>
              <a:rPr lang="en-US" sz="3600" dirty="0"/>
              <a:t>2. Site Access and Design:</a:t>
            </a:r>
            <a:br>
              <a:rPr lang="en-US" sz="3600" dirty="0"/>
            </a:br>
            <a:r>
              <a:rPr lang="en-US" sz="3600" dirty="0"/>
              <a:t>Provide Adequate Throat Length</a:t>
            </a:r>
          </a:p>
        </p:txBody>
      </p:sp>
      <p:pic>
        <p:nvPicPr>
          <p:cNvPr id="23" name="Picture 4" descr="p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6366294" y="2098656"/>
            <a:ext cx="5445106" cy="338147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p>
          <a:p>
            <a:r>
              <a:rPr lang="en-US" i="1" dirty="0">
                <a:solidFill>
                  <a:schemeClr val="bg1"/>
                </a:solidFill>
              </a:rPr>
              <a:t>Site Access and Design</a:t>
            </a:r>
          </a:p>
        </p:txBody>
      </p:sp>
      <p:sp>
        <p:nvSpPr>
          <p:cNvPr id="7" name="Footer Placeholder 6"/>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33</a:t>
            </a:fld>
            <a:endParaRPr lang="en-US" dirty="0">
              <a:solidFill>
                <a:prstClr val="white"/>
              </a:solidFill>
            </a:endParaRPr>
          </a:p>
        </p:txBody>
      </p:sp>
    </p:spTree>
    <p:extLst>
      <p:ext uri="{BB962C8B-B14F-4D97-AF65-F5344CB8AC3E}">
        <p14:creationId xmlns:p14="http://schemas.microsoft.com/office/powerpoint/2010/main" val="4274098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727" y="2372360"/>
            <a:ext cx="5967920" cy="3103766"/>
          </a:xfrm>
        </p:spPr>
        <p:txBody>
          <a:bodyPr>
            <a:noAutofit/>
          </a:bodyPr>
          <a:lstStyle/>
          <a:p>
            <a:r>
              <a:rPr lang="en-US" sz="2900" dirty="0"/>
              <a:t>Driveways near intersections create potential for crashes and congestion</a:t>
            </a:r>
          </a:p>
          <a:p>
            <a:pPr>
              <a:spcBef>
                <a:spcPts val="1800"/>
              </a:spcBef>
            </a:pPr>
            <a:r>
              <a:rPr lang="en-US" sz="2900" dirty="0"/>
              <a:t>Access points within the functional area of an intersection are “strongly discouraged”</a:t>
            </a:r>
          </a:p>
          <a:p>
            <a:endParaRPr lang="en-US" sz="2900" dirty="0"/>
          </a:p>
        </p:txBody>
      </p:sp>
      <p:sp>
        <p:nvSpPr>
          <p:cNvPr id="2" name="Title 1"/>
          <p:cNvSpPr>
            <a:spLocks noGrp="1"/>
          </p:cNvSpPr>
          <p:nvPr>
            <p:ph type="title"/>
          </p:nvPr>
        </p:nvSpPr>
        <p:spPr>
          <a:xfrm>
            <a:off x="234727" y="133133"/>
            <a:ext cx="6563710" cy="2205077"/>
          </a:xfrm>
        </p:spPr>
        <p:txBody>
          <a:bodyPr>
            <a:normAutofit fontScale="90000"/>
          </a:bodyPr>
          <a:lstStyle/>
          <a:p>
            <a:r>
              <a:rPr lang="en-US" dirty="0"/>
              <a:t>2. Site Access and Design:</a:t>
            </a:r>
            <a:br>
              <a:rPr lang="en-US" dirty="0"/>
            </a:br>
            <a:r>
              <a:rPr lang="en-US" dirty="0"/>
              <a:t>Access Points Near Intersections</a:t>
            </a:r>
          </a:p>
        </p:txBody>
      </p:sp>
      <p:sp>
        <p:nvSpPr>
          <p:cNvPr id="4" name="Rectangle 3"/>
          <p:cNvSpPr>
            <a:spLocks/>
          </p:cNvSpPr>
          <p:nvPr/>
        </p:nvSpPr>
        <p:spPr>
          <a:xfrm>
            <a:off x="6579712" y="714703"/>
            <a:ext cx="5602014" cy="5223760"/>
          </a:xfrm>
          <a:prstGeom prst="rect">
            <a:avLst/>
          </a:prstGeom>
          <a:solidFill>
            <a:srgbClr val="002060"/>
          </a:solidFill>
          <a:ln cmpd="sng">
            <a:noFill/>
          </a:ln>
          <a:effectLst/>
        </p:spPr>
        <p:style>
          <a:lnRef idx="3">
            <a:schemeClr val="lt1"/>
          </a:lnRef>
          <a:fillRef idx="1">
            <a:schemeClr val="accent5"/>
          </a:fillRef>
          <a:effectRef idx="1">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82880" marR="352425">
              <a:lnSpc>
                <a:spcPct val="110000"/>
              </a:lnSpc>
            </a:pPr>
            <a:r>
              <a:rPr lang="en-US" sz="2200" dirty="0">
                <a:solidFill>
                  <a:srgbClr val="FFFFFF"/>
                </a:solidFill>
                <a:ea typeface="Times New Roman" panose="02020603050405020304" pitchFamily="18" charset="0"/>
                <a:cs typeface="Times New Roman" panose="02020603050405020304" pitchFamily="18" charset="0"/>
              </a:rPr>
              <a:t>The Functional Area of an intersection varies from intersection to intersection, but it generally encompasses the areas where motorists are actively turning or preparing to turn at the intersection.</a:t>
            </a:r>
            <a:endParaRPr lang="en-US" sz="2200" dirty="0">
              <a:ea typeface="Times New Roman" panose="02020603050405020304" pitchFamily="18" charset="0"/>
              <a:cs typeface="Times New Roman" panose="02020603050405020304" pitchFamily="18" charset="0"/>
            </a:endParaRPr>
          </a:p>
        </p:txBody>
      </p:sp>
      <p:sp>
        <p:nvSpPr>
          <p:cNvPr id="7" name="TextBox 6"/>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p>
          <a:p>
            <a:r>
              <a:rPr lang="en-US" i="1" dirty="0">
                <a:solidFill>
                  <a:schemeClr val="bg1"/>
                </a:solidFill>
              </a:rPr>
              <a:t>Site Access and Design</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831472" y="2770008"/>
            <a:ext cx="5119041" cy="2906892"/>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10480276" y="2833508"/>
            <a:ext cx="1240596" cy="246221"/>
          </a:xfrm>
          <a:prstGeom prst="rect">
            <a:avLst/>
          </a:prstGeom>
          <a:solidFill>
            <a:schemeClr val="bg1"/>
          </a:solidFill>
        </p:spPr>
        <p:txBody>
          <a:bodyPr wrap="none" lIns="0" tIns="0" rIns="0" bIns="0" rtlCol="0">
            <a:spAutoFit/>
          </a:bodyPr>
          <a:lstStyle/>
          <a:p>
            <a:r>
              <a:rPr lang="en-US" sz="1600" dirty="0">
                <a:solidFill>
                  <a:schemeClr val="bg2">
                    <a:lumMod val="10000"/>
                  </a:schemeClr>
                </a:solidFill>
              </a:rPr>
              <a:t>Physical Area</a:t>
            </a:r>
          </a:p>
        </p:txBody>
      </p:sp>
      <p:sp>
        <p:nvSpPr>
          <p:cNvPr id="10" name="TextBox 9"/>
          <p:cNvSpPr txBox="1"/>
          <p:nvPr/>
        </p:nvSpPr>
        <p:spPr>
          <a:xfrm>
            <a:off x="10480276" y="3233956"/>
            <a:ext cx="1423338" cy="246221"/>
          </a:xfrm>
          <a:prstGeom prst="rect">
            <a:avLst/>
          </a:prstGeom>
          <a:solidFill>
            <a:schemeClr val="bg1"/>
          </a:solidFill>
        </p:spPr>
        <p:txBody>
          <a:bodyPr wrap="none" lIns="0" tIns="0" rIns="0" bIns="0" rtlCol="0">
            <a:spAutoFit/>
          </a:bodyPr>
          <a:lstStyle/>
          <a:p>
            <a:r>
              <a:rPr lang="en-US" sz="1600" dirty="0">
                <a:solidFill>
                  <a:schemeClr val="bg2">
                    <a:lumMod val="10000"/>
                  </a:schemeClr>
                </a:solidFill>
              </a:rPr>
              <a:t>Functional Area</a:t>
            </a:r>
          </a:p>
        </p:txBody>
      </p:sp>
      <p:sp>
        <p:nvSpPr>
          <p:cNvPr id="11" name="Footer Placeholder 10"/>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34</a:t>
            </a:fld>
            <a:endParaRPr lang="en-US" dirty="0">
              <a:solidFill>
                <a:prstClr val="white"/>
              </a:solidFill>
            </a:endParaRPr>
          </a:p>
        </p:txBody>
      </p:sp>
    </p:spTree>
    <p:extLst>
      <p:ext uri="{BB962C8B-B14F-4D97-AF65-F5344CB8AC3E}">
        <p14:creationId xmlns:p14="http://schemas.microsoft.com/office/powerpoint/2010/main" val="2715247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168" t="8515" r="6718" b="13062"/>
          <a:stretch/>
        </p:blipFill>
        <p:spPr>
          <a:xfrm>
            <a:off x="0" y="29184"/>
            <a:ext cx="12192000" cy="5700409"/>
          </a:xfrm>
          <a:prstGeom prst="rect">
            <a:avLst/>
          </a:prstGeom>
        </p:spPr>
      </p:pic>
      <p:sp>
        <p:nvSpPr>
          <p:cNvPr id="6" name="Arrow: Up 5"/>
          <p:cNvSpPr/>
          <p:nvPr/>
        </p:nvSpPr>
        <p:spPr>
          <a:xfrm rot="2172743">
            <a:off x="6523609" y="3803794"/>
            <a:ext cx="345534" cy="543636"/>
          </a:xfrm>
          <a:prstGeom prst="up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35</a:t>
            </a:fld>
            <a:endParaRPr lang="en-US" dirty="0">
              <a:solidFill>
                <a:prstClr val="white"/>
              </a:solidFill>
            </a:endParaRPr>
          </a:p>
        </p:txBody>
      </p:sp>
    </p:spTree>
    <p:extLst>
      <p:ext uri="{BB962C8B-B14F-4D97-AF65-F5344CB8AC3E}">
        <p14:creationId xmlns:p14="http://schemas.microsoft.com/office/powerpoint/2010/main" val="1006227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7449"/>
            <a:ext cx="4727789" cy="2960973"/>
          </a:xfrm>
        </p:spPr>
        <p:txBody>
          <a:bodyPr>
            <a:normAutofit/>
          </a:bodyPr>
          <a:lstStyle/>
          <a:p>
            <a:r>
              <a:rPr lang="en-US" sz="2900" dirty="0"/>
              <a:t>Fewer driveways usually means better traffic flow and fewer crashes</a:t>
            </a:r>
          </a:p>
          <a:p>
            <a:pPr>
              <a:spcBef>
                <a:spcPts val="1200"/>
              </a:spcBef>
            </a:pPr>
            <a:r>
              <a:rPr lang="en-US" sz="2900" dirty="0"/>
              <a:t>Driveways need to be spaced far enough from other access points</a:t>
            </a:r>
          </a:p>
        </p:txBody>
      </p:sp>
      <p:sp>
        <p:nvSpPr>
          <p:cNvPr id="2" name="Title 1"/>
          <p:cNvSpPr>
            <a:spLocks noGrp="1"/>
          </p:cNvSpPr>
          <p:nvPr>
            <p:ph type="title"/>
          </p:nvPr>
        </p:nvSpPr>
        <p:spPr/>
        <p:txBody>
          <a:bodyPr>
            <a:noAutofit/>
          </a:bodyPr>
          <a:lstStyle/>
          <a:p>
            <a:r>
              <a:rPr lang="en-US" sz="3700" dirty="0"/>
              <a:t>2. Site Access and Design: </a:t>
            </a:r>
            <a:br>
              <a:rPr lang="en-US" sz="3700" dirty="0"/>
            </a:br>
            <a:r>
              <a:rPr lang="en-US" sz="3700" b="1" dirty="0"/>
              <a:t>Driveway Spacing</a:t>
            </a:r>
          </a:p>
        </p:txBody>
      </p:sp>
      <p:sp>
        <p:nvSpPr>
          <p:cNvPr id="6" name="Text Box 21"/>
          <p:cNvSpPr txBox="1">
            <a:spLocks/>
          </p:cNvSpPr>
          <p:nvPr/>
        </p:nvSpPr>
        <p:spPr>
          <a:xfrm>
            <a:off x="6666774" y="4919029"/>
            <a:ext cx="5160579" cy="1117998"/>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ctr">
              <a:lnSpc>
                <a:spcPct val="115000"/>
              </a:lnSpc>
              <a:spcAft>
                <a:spcPts val="600"/>
              </a:spcAft>
            </a:pPr>
            <a:r>
              <a:rPr lang="en-US" sz="2000" b="1" cap="all"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driveway spacing </a:t>
            </a:r>
          </a:p>
          <a:p>
            <a:pPr algn="ctr">
              <a:lnSpc>
                <a:spcPct val="115000"/>
              </a:lnSpc>
              <a:spcAft>
                <a:spcPts val="60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New access should be spaced apart from other access points on the same side of the road</a:t>
            </a:r>
          </a:p>
        </p:txBody>
      </p:sp>
      <p:sp>
        <p:nvSpPr>
          <p:cNvPr id="16" name="Content Placeholder 2"/>
          <p:cNvSpPr txBox="1">
            <a:spLocks/>
          </p:cNvSpPr>
          <p:nvPr/>
        </p:nvSpPr>
        <p:spPr>
          <a:xfrm>
            <a:off x="6446015" y="1379565"/>
            <a:ext cx="5579949" cy="12157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Wingdings" panose="05000000000000000000" pitchFamily="2" charset="2"/>
              <a:buChar char="ü"/>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Wingdings" panose="05000000000000000000" pitchFamily="2" charset="2"/>
              <a:buChar char="§"/>
              <a:defRPr sz="2800" kern="1200">
                <a:solidFill>
                  <a:schemeClr val="accent2"/>
                </a:solidFill>
                <a:latin typeface="+mn-lt"/>
                <a:ea typeface="+mn-ea"/>
                <a:cs typeface="+mn-cs"/>
              </a:defRPr>
            </a:lvl2pPr>
            <a:lvl3pPr marL="1143000" indent="-228600" algn="l" defTabSz="457200" rtl="0" eaLnBrk="1" latinLnBrk="0" hangingPunct="1">
              <a:spcBef>
                <a:spcPct val="20000"/>
              </a:spcBef>
              <a:buClr>
                <a:schemeClr val="accent1"/>
              </a:buClr>
              <a:buFont typeface="Arial" panose="020B0604020202020204" pitchFamily="34" charset="0"/>
              <a:buChar char="•"/>
              <a:defRPr sz="2400" kern="1200">
                <a:solidFill>
                  <a:schemeClr val="accent2"/>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accent2"/>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accent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00" dirty="0"/>
              <a:t>Rural spacing:  500’ / 1,000’ / 2,000’ </a:t>
            </a:r>
          </a:p>
          <a:p>
            <a:r>
              <a:rPr lang="en-US" sz="2300" dirty="0"/>
              <a:t>Urban spacing: Depends on traffic, existing access, type of use, R/W, etc.</a:t>
            </a:r>
          </a:p>
          <a:p>
            <a:pPr marL="0" indent="0">
              <a:buNone/>
            </a:pPr>
            <a:endParaRPr lang="en-US" sz="2300" dirty="0"/>
          </a:p>
        </p:txBody>
      </p:sp>
      <p:grpSp>
        <p:nvGrpSpPr>
          <p:cNvPr id="17" name="Group 16"/>
          <p:cNvGrpSpPr/>
          <p:nvPr/>
        </p:nvGrpSpPr>
        <p:grpSpPr>
          <a:xfrm>
            <a:off x="6329908" y="2685985"/>
            <a:ext cx="5812152" cy="2167164"/>
            <a:chOff x="733425" y="2657475"/>
            <a:chExt cx="7910513" cy="2949575"/>
          </a:xfrm>
        </p:grpSpPr>
        <p:grpSp>
          <p:nvGrpSpPr>
            <p:cNvPr id="18" name="Group 1029"/>
            <p:cNvGrpSpPr>
              <a:grpSpLocks/>
            </p:cNvGrpSpPr>
            <p:nvPr/>
          </p:nvGrpSpPr>
          <p:grpSpPr bwMode="auto">
            <a:xfrm>
              <a:off x="733425" y="2657475"/>
              <a:ext cx="7910513" cy="771525"/>
              <a:chOff x="384" y="2304"/>
              <a:chExt cx="5232" cy="480"/>
            </a:xfrm>
          </p:grpSpPr>
          <p:sp>
            <p:nvSpPr>
              <p:cNvPr id="34" name="Rectangle 1030"/>
              <p:cNvSpPr>
                <a:spLocks noChangeArrowheads="1"/>
              </p:cNvSpPr>
              <p:nvPr/>
            </p:nvSpPr>
            <p:spPr bwMode="auto">
              <a:xfrm>
                <a:off x="384" y="2304"/>
                <a:ext cx="5232" cy="480"/>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1031"/>
              <p:cNvSpPr>
                <a:spLocks noChangeShapeType="1"/>
              </p:cNvSpPr>
              <p:nvPr/>
            </p:nvSpPr>
            <p:spPr bwMode="auto">
              <a:xfrm>
                <a:off x="384" y="2544"/>
                <a:ext cx="5232" cy="0"/>
              </a:xfrm>
              <a:prstGeom prst="line">
                <a:avLst/>
              </a:prstGeom>
              <a:noFill/>
              <a:ln w="38100" cmpd="dbl">
                <a:solidFill>
                  <a:srgbClr val="FFFF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19" name="Group 1033"/>
            <p:cNvGrpSpPr>
              <a:grpSpLocks/>
            </p:cNvGrpSpPr>
            <p:nvPr/>
          </p:nvGrpSpPr>
          <p:grpSpPr bwMode="auto">
            <a:xfrm>
              <a:off x="2039938" y="3425825"/>
              <a:ext cx="1524000" cy="2138363"/>
              <a:chOff x="1248" y="2784"/>
              <a:chExt cx="1008" cy="1680"/>
            </a:xfrm>
          </p:grpSpPr>
          <p:sp>
            <p:nvSpPr>
              <p:cNvPr id="32" name="Rectangle 1034"/>
              <p:cNvSpPr>
                <a:spLocks noChangeArrowheads="1"/>
              </p:cNvSpPr>
              <p:nvPr/>
            </p:nvSpPr>
            <p:spPr bwMode="auto">
              <a:xfrm rot="5400000">
                <a:off x="912" y="3360"/>
                <a:ext cx="1680" cy="528"/>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Freeform 1035"/>
              <p:cNvSpPr>
                <a:spLocks/>
              </p:cNvSpPr>
              <p:nvPr/>
            </p:nvSpPr>
            <p:spPr bwMode="auto">
              <a:xfrm>
                <a:off x="1248" y="2784"/>
                <a:ext cx="1008" cy="240"/>
              </a:xfrm>
              <a:custGeom>
                <a:avLst/>
                <a:gdLst>
                  <a:gd name="T0" fmla="*/ 0 w 1008"/>
                  <a:gd name="T1" fmla="*/ 0 h 240"/>
                  <a:gd name="T2" fmla="*/ 240 w 1008"/>
                  <a:gd name="T3" fmla="*/ 240 h 240"/>
                  <a:gd name="T4" fmla="*/ 768 w 1008"/>
                  <a:gd name="T5" fmla="*/ 240 h 240"/>
                  <a:gd name="T6" fmla="*/ 1008 w 1008"/>
                  <a:gd name="T7" fmla="*/ 0 h 240"/>
                  <a:gd name="T8" fmla="*/ 0 w 1008"/>
                  <a:gd name="T9" fmla="*/ 0 h 240"/>
                </a:gdLst>
                <a:ahLst/>
                <a:cxnLst>
                  <a:cxn ang="0">
                    <a:pos x="T0" y="T1"/>
                  </a:cxn>
                  <a:cxn ang="0">
                    <a:pos x="T2" y="T3"/>
                  </a:cxn>
                  <a:cxn ang="0">
                    <a:pos x="T4" y="T5"/>
                  </a:cxn>
                  <a:cxn ang="0">
                    <a:pos x="T6" y="T7"/>
                  </a:cxn>
                  <a:cxn ang="0">
                    <a:pos x="T8" y="T9"/>
                  </a:cxn>
                </a:cxnLst>
                <a:rect l="0" t="0" r="r" b="b"/>
                <a:pathLst>
                  <a:path w="1008" h="240">
                    <a:moveTo>
                      <a:pt x="0" y="0"/>
                    </a:moveTo>
                    <a:cubicBezTo>
                      <a:pt x="229" y="48"/>
                      <a:pt x="229" y="184"/>
                      <a:pt x="240" y="240"/>
                    </a:cubicBezTo>
                    <a:cubicBezTo>
                      <a:pt x="504" y="240"/>
                      <a:pt x="768" y="240"/>
                      <a:pt x="768" y="240"/>
                    </a:cubicBezTo>
                    <a:cubicBezTo>
                      <a:pt x="762" y="102"/>
                      <a:pt x="865" y="36"/>
                      <a:pt x="1008" y="0"/>
                    </a:cubicBezTo>
                    <a:cubicBezTo>
                      <a:pt x="1008" y="0"/>
                      <a:pt x="0" y="0"/>
                      <a:pt x="0" y="0"/>
                    </a:cubicBezTo>
                    <a:close/>
                  </a:path>
                </a:pathLst>
              </a:custGeom>
              <a:solidFill>
                <a:schemeClr val="tx1"/>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0" name="Group 1038"/>
            <p:cNvGrpSpPr>
              <a:grpSpLocks/>
            </p:cNvGrpSpPr>
            <p:nvPr/>
          </p:nvGrpSpPr>
          <p:grpSpPr bwMode="auto">
            <a:xfrm>
              <a:off x="5813425" y="3425825"/>
              <a:ext cx="1524000" cy="2181225"/>
              <a:chOff x="3744" y="2784"/>
              <a:chExt cx="1008" cy="1680"/>
            </a:xfrm>
          </p:grpSpPr>
          <p:sp>
            <p:nvSpPr>
              <p:cNvPr id="30" name="Rectangle 1039"/>
              <p:cNvSpPr>
                <a:spLocks noChangeArrowheads="1"/>
              </p:cNvSpPr>
              <p:nvPr/>
            </p:nvSpPr>
            <p:spPr bwMode="auto">
              <a:xfrm rot="5400000">
                <a:off x="3408" y="3360"/>
                <a:ext cx="1680" cy="528"/>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Freeform 1040"/>
              <p:cNvSpPr>
                <a:spLocks/>
              </p:cNvSpPr>
              <p:nvPr/>
            </p:nvSpPr>
            <p:spPr bwMode="auto">
              <a:xfrm>
                <a:off x="3744" y="2784"/>
                <a:ext cx="1008" cy="240"/>
              </a:xfrm>
              <a:custGeom>
                <a:avLst/>
                <a:gdLst>
                  <a:gd name="T0" fmla="*/ 0 w 1008"/>
                  <a:gd name="T1" fmla="*/ 0 h 240"/>
                  <a:gd name="T2" fmla="*/ 240 w 1008"/>
                  <a:gd name="T3" fmla="*/ 240 h 240"/>
                  <a:gd name="T4" fmla="*/ 768 w 1008"/>
                  <a:gd name="T5" fmla="*/ 240 h 240"/>
                  <a:gd name="T6" fmla="*/ 1008 w 1008"/>
                  <a:gd name="T7" fmla="*/ 0 h 240"/>
                  <a:gd name="T8" fmla="*/ 0 w 1008"/>
                  <a:gd name="T9" fmla="*/ 0 h 240"/>
                </a:gdLst>
                <a:ahLst/>
                <a:cxnLst>
                  <a:cxn ang="0">
                    <a:pos x="T0" y="T1"/>
                  </a:cxn>
                  <a:cxn ang="0">
                    <a:pos x="T2" y="T3"/>
                  </a:cxn>
                  <a:cxn ang="0">
                    <a:pos x="T4" y="T5"/>
                  </a:cxn>
                  <a:cxn ang="0">
                    <a:pos x="T6" y="T7"/>
                  </a:cxn>
                  <a:cxn ang="0">
                    <a:pos x="T8" y="T9"/>
                  </a:cxn>
                </a:cxnLst>
                <a:rect l="0" t="0" r="r" b="b"/>
                <a:pathLst>
                  <a:path w="1008" h="240">
                    <a:moveTo>
                      <a:pt x="0" y="0"/>
                    </a:moveTo>
                    <a:cubicBezTo>
                      <a:pt x="229" y="48"/>
                      <a:pt x="229" y="184"/>
                      <a:pt x="240" y="240"/>
                    </a:cubicBezTo>
                    <a:cubicBezTo>
                      <a:pt x="504" y="240"/>
                      <a:pt x="768" y="240"/>
                      <a:pt x="768" y="240"/>
                    </a:cubicBezTo>
                    <a:cubicBezTo>
                      <a:pt x="762" y="102"/>
                      <a:pt x="865" y="36"/>
                      <a:pt x="1008" y="0"/>
                    </a:cubicBezTo>
                    <a:cubicBezTo>
                      <a:pt x="1008" y="0"/>
                      <a:pt x="0" y="0"/>
                      <a:pt x="0" y="0"/>
                    </a:cubicBezTo>
                    <a:close/>
                  </a:path>
                </a:pathLst>
              </a:custGeom>
              <a:solidFill>
                <a:schemeClr val="tx1"/>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pic>
          <p:nvPicPr>
            <p:cNvPr id="21" name="Picture 1042" descr="clip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74913" y="3111500"/>
              <a:ext cx="725487" cy="328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43" descr="clip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4400" y="2711450"/>
              <a:ext cx="652463" cy="3079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44" descr="clip000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11938" y="3925888"/>
              <a:ext cx="336550" cy="652462"/>
            </a:xfrm>
            <a:prstGeom prst="rect">
              <a:avLst/>
            </a:prstGeom>
            <a:noFill/>
            <a:extLst>
              <a:ext uri="{909E8E84-426E-40DD-AFC4-6F175D3DCCD1}">
                <a14:hiddenFill xmlns:a14="http://schemas.microsoft.com/office/drawing/2010/main">
                  <a:solidFill>
                    <a:srgbClr val="FFFFFF"/>
                  </a:solidFill>
                </a14:hiddenFill>
              </a:ext>
            </a:extLst>
          </p:spPr>
        </p:pic>
        <p:sp>
          <p:nvSpPr>
            <p:cNvPr id="24" name="Line 1046"/>
            <p:cNvSpPr>
              <a:spLocks noChangeShapeType="1"/>
            </p:cNvSpPr>
            <p:nvPr/>
          </p:nvSpPr>
          <p:spPr bwMode="auto">
            <a:xfrm>
              <a:off x="2809875" y="5343525"/>
              <a:ext cx="3787775" cy="0"/>
            </a:xfrm>
            <a:prstGeom prst="line">
              <a:avLst/>
            </a:prstGeom>
            <a:noFill/>
            <a:ln w="34925" cap="sq">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5" name="Line 1049"/>
            <p:cNvSpPr>
              <a:spLocks noChangeShapeType="1"/>
            </p:cNvSpPr>
            <p:nvPr/>
          </p:nvSpPr>
          <p:spPr bwMode="auto">
            <a:xfrm>
              <a:off x="4506913" y="3228975"/>
              <a:ext cx="1377950" cy="0"/>
            </a:xfrm>
            <a:prstGeom prst="line">
              <a:avLst/>
            </a:prstGeom>
            <a:noFill/>
            <a:ln w="12700" cap="sq">
              <a:solidFill>
                <a:schemeClr val="bg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6" name="Line 1050"/>
            <p:cNvSpPr>
              <a:spLocks noChangeShapeType="1"/>
            </p:cNvSpPr>
            <p:nvPr/>
          </p:nvSpPr>
          <p:spPr bwMode="auto">
            <a:xfrm rot="10784923">
              <a:off x="4446588" y="2786063"/>
              <a:ext cx="1377950" cy="0"/>
            </a:xfrm>
            <a:prstGeom prst="line">
              <a:avLst/>
            </a:prstGeom>
            <a:noFill/>
            <a:ln w="12700" cap="sq">
              <a:solidFill>
                <a:schemeClr val="bg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 name="Line 1053"/>
            <p:cNvSpPr>
              <a:spLocks noChangeShapeType="1"/>
            </p:cNvSpPr>
            <p:nvPr/>
          </p:nvSpPr>
          <p:spPr bwMode="auto">
            <a:xfrm>
              <a:off x="2771775" y="5181600"/>
              <a:ext cx="0" cy="29051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054"/>
            <p:cNvSpPr>
              <a:spLocks noChangeShapeType="1"/>
            </p:cNvSpPr>
            <p:nvPr/>
          </p:nvSpPr>
          <p:spPr bwMode="auto">
            <a:xfrm>
              <a:off x="6638925" y="5189538"/>
              <a:ext cx="0" cy="2905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 name="TextBox 35"/>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p>
          <a:p>
            <a:r>
              <a:rPr lang="en-US" i="1" dirty="0">
                <a:solidFill>
                  <a:schemeClr val="bg1"/>
                </a:solidFill>
              </a:rPr>
              <a:t>Site Access and Design</a:t>
            </a:r>
          </a:p>
        </p:txBody>
      </p:sp>
      <p:sp>
        <p:nvSpPr>
          <p:cNvPr id="37" name="Text Box 1047"/>
          <p:cNvSpPr txBox="1">
            <a:spLocks noChangeArrowheads="1"/>
          </p:cNvSpPr>
          <p:nvPr/>
        </p:nvSpPr>
        <p:spPr bwMode="auto">
          <a:xfrm>
            <a:off x="8316282" y="3903386"/>
            <a:ext cx="1852652" cy="826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493" tIns="43247" rIns="86493" bIns="43247">
            <a:spAutoFit/>
          </a:bodyPr>
          <a:lstStyle>
            <a:lvl1pPr defTabSz="865188">
              <a:defRPr sz="2400">
                <a:solidFill>
                  <a:schemeClr val="tx1"/>
                </a:solidFill>
                <a:latin typeface="Times" panose="02020603050405020304" pitchFamily="18" charset="0"/>
              </a:defRPr>
            </a:lvl1pPr>
            <a:lvl2pPr marL="431800" defTabSz="865188">
              <a:defRPr sz="2400">
                <a:solidFill>
                  <a:schemeClr val="tx1"/>
                </a:solidFill>
                <a:latin typeface="Times" panose="02020603050405020304" pitchFamily="18" charset="0"/>
              </a:defRPr>
            </a:lvl2pPr>
            <a:lvl3pPr marL="865188" defTabSz="865188">
              <a:defRPr sz="2400">
                <a:solidFill>
                  <a:schemeClr val="tx1"/>
                </a:solidFill>
                <a:latin typeface="Times" panose="02020603050405020304" pitchFamily="18" charset="0"/>
              </a:defRPr>
            </a:lvl3pPr>
            <a:lvl4pPr marL="1296988" defTabSz="865188">
              <a:defRPr sz="2400">
                <a:solidFill>
                  <a:schemeClr val="tx1"/>
                </a:solidFill>
                <a:latin typeface="Times" panose="02020603050405020304" pitchFamily="18" charset="0"/>
              </a:defRPr>
            </a:lvl4pPr>
            <a:lvl5pPr marL="1730375" defTabSz="865188">
              <a:defRPr sz="2400">
                <a:solidFill>
                  <a:schemeClr val="tx1"/>
                </a:solidFill>
                <a:latin typeface="Times" panose="02020603050405020304" pitchFamily="18" charset="0"/>
              </a:defRPr>
            </a:lvl5pPr>
            <a:lvl6pPr marL="2187575" defTabSz="865188" eaLnBrk="0" fontAlgn="base" hangingPunct="0">
              <a:spcBef>
                <a:spcPct val="0"/>
              </a:spcBef>
              <a:spcAft>
                <a:spcPct val="0"/>
              </a:spcAft>
              <a:defRPr sz="2400">
                <a:solidFill>
                  <a:schemeClr val="tx1"/>
                </a:solidFill>
                <a:latin typeface="Times" panose="02020603050405020304" pitchFamily="18" charset="0"/>
              </a:defRPr>
            </a:lvl6pPr>
            <a:lvl7pPr marL="2644775" defTabSz="865188" eaLnBrk="0" fontAlgn="base" hangingPunct="0">
              <a:spcBef>
                <a:spcPct val="0"/>
              </a:spcBef>
              <a:spcAft>
                <a:spcPct val="0"/>
              </a:spcAft>
              <a:defRPr sz="2400">
                <a:solidFill>
                  <a:schemeClr val="tx1"/>
                </a:solidFill>
                <a:latin typeface="Times" panose="02020603050405020304" pitchFamily="18" charset="0"/>
              </a:defRPr>
            </a:lvl7pPr>
            <a:lvl8pPr marL="3101975" defTabSz="865188" eaLnBrk="0" fontAlgn="base" hangingPunct="0">
              <a:spcBef>
                <a:spcPct val="0"/>
              </a:spcBef>
              <a:spcAft>
                <a:spcPct val="0"/>
              </a:spcAft>
              <a:defRPr sz="2400">
                <a:solidFill>
                  <a:schemeClr val="tx1"/>
                </a:solidFill>
                <a:latin typeface="Times" panose="02020603050405020304" pitchFamily="18" charset="0"/>
              </a:defRPr>
            </a:lvl8pPr>
            <a:lvl9pPr marL="3559175" defTabSz="865188" eaLnBrk="0" fontAlgn="base" hangingPunct="0">
              <a:spcBef>
                <a:spcPct val="0"/>
              </a:spcBef>
              <a:spcAft>
                <a:spcPct val="0"/>
              </a:spcAft>
              <a:defRPr sz="2400">
                <a:solidFill>
                  <a:schemeClr val="tx1"/>
                </a:solidFill>
                <a:latin typeface="Times" panose="02020603050405020304" pitchFamily="18" charset="0"/>
              </a:defRPr>
            </a:lvl9pPr>
          </a:lstStyle>
          <a:p>
            <a:pPr algn="ctr">
              <a:spcBef>
                <a:spcPct val="50000"/>
              </a:spcBef>
            </a:pPr>
            <a:r>
              <a:rPr lang="en-US" altLang="en-US" b="1" dirty="0">
                <a:solidFill>
                  <a:schemeClr val="bg2">
                    <a:lumMod val="10000"/>
                  </a:schemeClr>
                </a:solidFill>
                <a:latin typeface="Arial Narrow" panose="020B0606020202030204" pitchFamily="34" charset="0"/>
              </a:rPr>
              <a:t>Distance Varies</a:t>
            </a:r>
          </a:p>
        </p:txBody>
      </p:sp>
      <p:sp>
        <p:nvSpPr>
          <p:cNvPr id="7" name="Footer Placeholder 6"/>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36</a:t>
            </a:fld>
            <a:endParaRPr lang="en-US" dirty="0">
              <a:solidFill>
                <a:prstClr val="white"/>
              </a:solidFill>
            </a:endParaRPr>
          </a:p>
        </p:txBody>
      </p:sp>
    </p:spTree>
    <p:extLst>
      <p:ext uri="{BB962C8B-B14F-4D97-AF65-F5344CB8AC3E}">
        <p14:creationId xmlns:p14="http://schemas.microsoft.com/office/powerpoint/2010/main" val="1553598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z="2900" dirty="0"/>
              <a:t>Use right-turn conflict overlap</a:t>
            </a:r>
          </a:p>
        </p:txBody>
      </p:sp>
      <p:sp>
        <p:nvSpPr>
          <p:cNvPr id="4" name="Title 3"/>
          <p:cNvSpPr>
            <a:spLocks noGrp="1"/>
          </p:cNvSpPr>
          <p:nvPr>
            <p:ph type="title"/>
          </p:nvPr>
        </p:nvSpPr>
        <p:spPr>
          <a:xfrm>
            <a:off x="609600" y="427525"/>
            <a:ext cx="10972800" cy="1143000"/>
          </a:xfrm>
        </p:spPr>
        <p:txBody>
          <a:bodyPr>
            <a:noAutofit/>
          </a:bodyPr>
          <a:lstStyle/>
          <a:p>
            <a:r>
              <a:rPr lang="en-US" sz="3700" dirty="0"/>
              <a:t>2. Site Access and Design: </a:t>
            </a:r>
            <a:br>
              <a:rPr lang="en-US" sz="3700" dirty="0"/>
            </a:br>
            <a:r>
              <a:rPr lang="en-US" sz="3700" dirty="0"/>
              <a:t>Urban Spacing</a:t>
            </a:r>
          </a:p>
        </p:txBody>
      </p:sp>
      <p:sp>
        <p:nvSpPr>
          <p:cNvPr id="7" name="TextBox 6"/>
          <p:cNvSpPr txBox="1"/>
          <p:nvPr/>
        </p:nvSpPr>
        <p:spPr>
          <a:xfrm>
            <a:off x="6788712" y="5466164"/>
            <a:ext cx="4600362" cy="646331"/>
          </a:xfrm>
          <a:prstGeom prst="rect">
            <a:avLst/>
          </a:prstGeom>
          <a:noFill/>
        </p:spPr>
        <p:txBody>
          <a:bodyPr wrap="none" rtlCol="0">
            <a:spAutoFit/>
          </a:bodyPr>
          <a:lstStyle/>
          <a:p>
            <a:r>
              <a:rPr lang="en-US" i="1" dirty="0">
                <a:solidFill>
                  <a:schemeClr val="tx2"/>
                </a:solidFill>
              </a:rPr>
              <a:t>Source: TRB Access Management Manual,</a:t>
            </a:r>
            <a:br>
              <a:rPr lang="en-US" i="1" dirty="0">
                <a:solidFill>
                  <a:schemeClr val="tx2"/>
                </a:solidFill>
              </a:rPr>
            </a:br>
            <a:r>
              <a:rPr lang="en-US" i="1" dirty="0">
                <a:solidFill>
                  <a:schemeClr val="tx2"/>
                </a:solidFill>
              </a:rPr>
              <a:t>              2</a:t>
            </a:r>
            <a:r>
              <a:rPr lang="en-US" i="1" baseline="30000" dirty="0">
                <a:solidFill>
                  <a:schemeClr val="tx2"/>
                </a:solidFill>
              </a:rPr>
              <a:t>nd</a:t>
            </a:r>
            <a:r>
              <a:rPr lang="en-US" i="1" dirty="0">
                <a:solidFill>
                  <a:schemeClr val="tx2"/>
                </a:solidFill>
              </a:rPr>
              <a:t> Edition, Page 372</a:t>
            </a:r>
          </a:p>
        </p:txBody>
      </p:sp>
      <p:pic>
        <p:nvPicPr>
          <p:cNvPr id="8" name="Picture 7"/>
          <p:cNvPicPr>
            <a:picLocks noChangeAspect="1"/>
          </p:cNvPicPr>
          <p:nvPr/>
        </p:nvPicPr>
        <p:blipFill>
          <a:blip r:embed="rId2"/>
          <a:stretch>
            <a:fillRect/>
          </a:stretch>
        </p:blipFill>
        <p:spPr>
          <a:xfrm>
            <a:off x="6506670" y="2091267"/>
            <a:ext cx="5051738" cy="3369733"/>
          </a:xfrm>
          <a:prstGeom prst="rect">
            <a:avLst/>
          </a:prstGeom>
        </p:spPr>
      </p:pic>
      <p:pic>
        <p:nvPicPr>
          <p:cNvPr id="9" name="Picture 8"/>
          <p:cNvPicPr>
            <a:picLocks noChangeAspect="1"/>
          </p:cNvPicPr>
          <p:nvPr/>
        </p:nvPicPr>
        <p:blipFill>
          <a:blip r:embed="rId3"/>
          <a:stretch>
            <a:fillRect/>
          </a:stretch>
        </p:blipFill>
        <p:spPr>
          <a:xfrm>
            <a:off x="1267826" y="2259543"/>
            <a:ext cx="4128209" cy="3416780"/>
          </a:xfrm>
          <a:prstGeom prst="rect">
            <a:avLst/>
          </a:prstGeom>
        </p:spPr>
      </p:pic>
      <p:sp>
        <p:nvSpPr>
          <p:cNvPr id="10" name="TextBox 9"/>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p>
          <a:p>
            <a:r>
              <a:rPr lang="en-US" i="1" dirty="0">
                <a:solidFill>
                  <a:schemeClr val="bg1"/>
                </a:solidFill>
              </a:rPr>
              <a:t>Site Access and Design</a:t>
            </a:r>
          </a:p>
        </p:txBody>
      </p:sp>
      <p:sp>
        <p:nvSpPr>
          <p:cNvPr id="6" name="Footer Placeholder 5"/>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37</a:t>
            </a:fld>
            <a:endParaRPr lang="en-US" dirty="0">
              <a:solidFill>
                <a:prstClr val="white"/>
              </a:solidFill>
            </a:endParaRPr>
          </a:p>
        </p:txBody>
      </p:sp>
    </p:spTree>
    <p:extLst>
      <p:ext uri="{BB962C8B-B14F-4D97-AF65-F5344CB8AC3E}">
        <p14:creationId xmlns:p14="http://schemas.microsoft.com/office/powerpoint/2010/main" val="767003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976856"/>
            <a:ext cx="5277492" cy="2769805"/>
          </a:xfrm>
        </p:spPr>
        <p:txBody>
          <a:bodyPr/>
          <a:lstStyle/>
          <a:p>
            <a:pPr>
              <a:defRPr/>
            </a:pPr>
            <a:r>
              <a:rPr lang="en-US" sz="2900" dirty="0"/>
              <a:t>Preserves vehicle capacity of the state highway</a:t>
            </a:r>
          </a:p>
          <a:p>
            <a:pPr>
              <a:spcBef>
                <a:spcPts val="2400"/>
              </a:spcBef>
              <a:defRPr/>
            </a:pPr>
            <a:r>
              <a:rPr lang="en-US" sz="2900" dirty="0"/>
              <a:t>Driveway maneuvers along lower volume, lower speed roads are safer</a:t>
            </a:r>
          </a:p>
          <a:p>
            <a:pPr marL="109537" indent="0">
              <a:buNone/>
              <a:defRPr/>
            </a:pPr>
            <a:endParaRPr lang="en-US" dirty="0"/>
          </a:p>
        </p:txBody>
      </p:sp>
      <p:sp>
        <p:nvSpPr>
          <p:cNvPr id="2" name="Title 1"/>
          <p:cNvSpPr>
            <a:spLocks noGrp="1"/>
          </p:cNvSpPr>
          <p:nvPr>
            <p:ph type="title"/>
          </p:nvPr>
        </p:nvSpPr>
        <p:spPr>
          <a:xfrm>
            <a:off x="609599" y="533400"/>
            <a:ext cx="10972801" cy="1143000"/>
          </a:xfrm>
        </p:spPr>
        <p:txBody>
          <a:bodyPr>
            <a:normAutofit fontScale="90000"/>
          </a:bodyPr>
          <a:lstStyle/>
          <a:p>
            <a:r>
              <a:rPr lang="en-US" dirty="0"/>
              <a:t>2. Site Access and Design: </a:t>
            </a:r>
            <a:br>
              <a:rPr lang="en-US" dirty="0"/>
            </a:br>
            <a:r>
              <a:rPr lang="en-US" dirty="0"/>
              <a:t>Access from Local Road is Usually Better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9592" y="1931811"/>
            <a:ext cx="4738511" cy="4099679"/>
          </a:xfrm>
          <a:prstGeom prst="rect">
            <a:avLst/>
          </a:prstGeom>
        </p:spPr>
      </p:pic>
      <p:sp>
        <p:nvSpPr>
          <p:cNvPr id="7" name="TextBox 6"/>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p>
          <a:p>
            <a:r>
              <a:rPr lang="en-US" i="1" dirty="0">
                <a:solidFill>
                  <a:schemeClr val="bg1"/>
                </a:solidFill>
              </a:rPr>
              <a:t>Site Access and Design</a:t>
            </a:r>
          </a:p>
        </p:txBody>
      </p:sp>
      <p:cxnSp>
        <p:nvCxnSpPr>
          <p:cNvPr id="8" name="Straight Connector 7"/>
          <p:cNvCxnSpPr/>
          <p:nvPr/>
        </p:nvCxnSpPr>
        <p:spPr>
          <a:xfrm flipV="1">
            <a:off x="8906350" y="3342193"/>
            <a:ext cx="2926080" cy="0"/>
          </a:xfrm>
          <a:prstGeom prst="line">
            <a:avLst/>
          </a:prstGeom>
          <a:ln w="15875">
            <a:solidFill>
              <a:srgbClr val="000000"/>
            </a:solidFill>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11605" y="3336940"/>
            <a:ext cx="0" cy="2651760"/>
          </a:xfrm>
          <a:prstGeom prst="line">
            <a:avLst/>
          </a:prstGeom>
          <a:ln w="15875">
            <a:solidFill>
              <a:srgbClr val="000000"/>
            </a:solidFill>
            <a:prstDash val="dash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115653" y="3336940"/>
            <a:ext cx="822960" cy="0"/>
          </a:xfrm>
          <a:prstGeom prst="line">
            <a:avLst/>
          </a:prstGeom>
          <a:ln w="15875">
            <a:solidFill>
              <a:srgbClr val="000000"/>
            </a:solidFill>
            <a:prstDash val="dash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925914" y="3332707"/>
            <a:ext cx="0" cy="2651760"/>
          </a:xfrm>
          <a:prstGeom prst="line">
            <a:avLst/>
          </a:prstGeom>
          <a:ln w="15875">
            <a:solidFill>
              <a:srgbClr val="000000"/>
            </a:solidFill>
            <a:prstDash val="dash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115653" y="2072193"/>
            <a:ext cx="4754880" cy="0"/>
          </a:xfrm>
          <a:prstGeom prst="line">
            <a:avLst/>
          </a:prstGeom>
          <a:ln w="15875">
            <a:solidFill>
              <a:srgbClr val="000000"/>
            </a:solidFill>
            <a:prstDash val="dashDot"/>
          </a:ln>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38</a:t>
            </a:fld>
            <a:endParaRPr lang="en-US" dirty="0">
              <a:solidFill>
                <a:prstClr val="white"/>
              </a:solidFill>
            </a:endParaRPr>
          </a:p>
        </p:txBody>
      </p:sp>
    </p:spTree>
    <p:extLst>
      <p:ext uri="{BB962C8B-B14F-4D97-AF65-F5344CB8AC3E}">
        <p14:creationId xmlns:p14="http://schemas.microsoft.com/office/powerpoint/2010/main" val="1526213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09" y="185786"/>
            <a:ext cx="3640611" cy="2565875"/>
          </a:xfrm>
        </p:spPr>
        <p:txBody>
          <a:bodyPr>
            <a:noAutofit/>
          </a:bodyPr>
          <a:lstStyle/>
          <a:p>
            <a:pPr marL="457200" indent="-457200">
              <a:tabLst>
                <a:tab pos="457200" algn="l"/>
              </a:tabLst>
            </a:pPr>
            <a:r>
              <a:rPr lang="en-US" sz="3700" dirty="0"/>
              <a:t>2.	Site Access and Design: </a:t>
            </a:r>
            <a:br>
              <a:rPr lang="en-US" sz="3700" dirty="0"/>
            </a:br>
            <a:r>
              <a:rPr lang="en-US" sz="3700" dirty="0"/>
              <a:t>Opposing</a:t>
            </a:r>
            <a:br>
              <a:rPr lang="en-US" sz="3700" dirty="0"/>
            </a:br>
            <a:r>
              <a:rPr lang="en-US" sz="3700" dirty="0"/>
              <a:t>Driveways</a:t>
            </a:r>
          </a:p>
        </p:txBody>
      </p:sp>
      <p:grpSp>
        <p:nvGrpSpPr>
          <p:cNvPr id="3" name="Group 2"/>
          <p:cNvGrpSpPr/>
          <p:nvPr/>
        </p:nvGrpSpPr>
        <p:grpSpPr>
          <a:xfrm>
            <a:off x="4247198" y="326089"/>
            <a:ext cx="3781999" cy="5477683"/>
            <a:chOff x="4326964" y="312692"/>
            <a:chExt cx="3781999" cy="5477683"/>
          </a:xfrm>
        </p:grpSpPr>
        <p:pic>
          <p:nvPicPr>
            <p:cNvPr id="12" name="Picture 11"/>
            <p:cNvPicPr/>
            <p:nvPr/>
          </p:nvPicPr>
          <p:blipFill>
            <a:blip r:embed="rId3" cstate="screen">
              <a:extLst>
                <a:ext uri="{28A0092B-C50C-407E-A947-70E740481C1C}">
                  <a14:useLocalDpi xmlns:a14="http://schemas.microsoft.com/office/drawing/2010/main"/>
                </a:ext>
              </a:extLst>
            </a:blip>
            <a:stretch>
              <a:fillRect/>
            </a:stretch>
          </p:blipFill>
          <p:spPr>
            <a:xfrm>
              <a:off x="4326964" y="2209042"/>
              <a:ext cx="3722044" cy="1755440"/>
            </a:xfrm>
            <a:prstGeom prst="rect">
              <a:avLst/>
            </a:prstGeom>
          </p:spPr>
        </p:pic>
        <p:pic>
          <p:nvPicPr>
            <p:cNvPr id="13" name="Picture 12"/>
            <p:cNvPicPr/>
            <p:nvPr/>
          </p:nvPicPr>
          <p:blipFill>
            <a:blip r:embed="rId4" cstate="screen">
              <a:extLst>
                <a:ext uri="{28A0092B-C50C-407E-A947-70E740481C1C}">
                  <a14:useLocalDpi xmlns:a14="http://schemas.microsoft.com/office/drawing/2010/main"/>
                </a:ext>
              </a:extLst>
            </a:blip>
            <a:stretch>
              <a:fillRect/>
            </a:stretch>
          </p:blipFill>
          <p:spPr>
            <a:xfrm>
              <a:off x="4334958" y="4034935"/>
              <a:ext cx="3738023" cy="1755440"/>
            </a:xfrm>
            <a:prstGeom prst="rect">
              <a:avLst/>
            </a:prstGeom>
          </p:spPr>
        </p:pic>
        <p:pic>
          <p:nvPicPr>
            <p:cNvPr id="14" name="Picture 13" descr="C:\Users\cpeck\AppData\Local\Microsoft\Windows\Temporary Internet Files\Content.Word\align_new-03.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9926" y="312692"/>
              <a:ext cx="3689087" cy="1773417"/>
            </a:xfrm>
            <a:prstGeom prst="rect">
              <a:avLst/>
            </a:prstGeom>
            <a:noFill/>
            <a:ln w="9525">
              <a:noFill/>
              <a:miter lim="800000"/>
              <a:headEnd/>
              <a:tailEnd/>
            </a:ln>
          </p:spPr>
        </p:pic>
        <p:sp>
          <p:nvSpPr>
            <p:cNvPr id="15" name="TextBox 14"/>
            <p:cNvSpPr txBox="1"/>
            <p:nvPr/>
          </p:nvSpPr>
          <p:spPr>
            <a:xfrm>
              <a:off x="5863937" y="1710185"/>
              <a:ext cx="1905000" cy="360115"/>
            </a:xfrm>
            <a:prstGeom prst="rect">
              <a:avLst/>
            </a:prstGeom>
            <a:noFill/>
          </p:spPr>
          <p:txBody>
            <a:bodyPr wrap="square" rtlCol="0">
              <a:spAutoFit/>
            </a:bodyPr>
            <a:lstStyle/>
            <a:p>
              <a:pPr algn="ctr"/>
              <a:r>
                <a:rPr lang="en-US" sz="2000" b="1" dirty="0">
                  <a:solidFill>
                    <a:srgbClr val="FF0000"/>
                  </a:solidFill>
                </a:rPr>
                <a:t>WORST</a:t>
              </a:r>
            </a:p>
          </p:txBody>
        </p:sp>
        <p:sp>
          <p:nvSpPr>
            <p:cNvPr id="16" name="TextBox 15"/>
            <p:cNvSpPr txBox="1"/>
            <p:nvPr/>
          </p:nvSpPr>
          <p:spPr>
            <a:xfrm>
              <a:off x="5329219" y="3314389"/>
              <a:ext cx="2689271" cy="637126"/>
            </a:xfrm>
            <a:prstGeom prst="rect">
              <a:avLst/>
            </a:prstGeom>
            <a:noFill/>
          </p:spPr>
          <p:txBody>
            <a:bodyPr wrap="square" rtlCol="0">
              <a:spAutoFit/>
            </a:bodyPr>
            <a:lstStyle/>
            <a:p>
              <a:pPr algn="ctr"/>
              <a:r>
                <a:rPr lang="en-US" sz="2000" b="1" dirty="0">
                  <a:solidFill>
                    <a:srgbClr val="002060"/>
                  </a:solidFill>
                </a:rPr>
                <a:t>Better for inbound, but…</a:t>
              </a:r>
            </a:p>
          </p:txBody>
        </p:sp>
        <p:sp>
          <p:nvSpPr>
            <p:cNvPr id="17" name="TextBox 16"/>
            <p:cNvSpPr txBox="1"/>
            <p:nvPr/>
          </p:nvSpPr>
          <p:spPr>
            <a:xfrm>
              <a:off x="6203963" y="4751266"/>
              <a:ext cx="1905000" cy="707886"/>
            </a:xfrm>
            <a:prstGeom prst="rect">
              <a:avLst/>
            </a:prstGeom>
            <a:noFill/>
          </p:spPr>
          <p:txBody>
            <a:bodyPr wrap="square" rtlCol="0">
              <a:spAutoFit/>
            </a:bodyPr>
            <a:lstStyle/>
            <a:p>
              <a:pPr algn="ctr"/>
              <a:r>
                <a:rPr lang="en-US" sz="2000" b="1" dirty="0">
                  <a:solidFill>
                    <a:schemeClr val="tx1">
                      <a:lumMod val="50000"/>
                    </a:schemeClr>
                  </a:solidFill>
                </a:rPr>
                <a:t>Best to align…</a:t>
              </a:r>
            </a:p>
          </p:txBody>
        </p:sp>
      </p:grpSp>
      <p:sp>
        <p:nvSpPr>
          <p:cNvPr id="18" name="Content Placeholder 2"/>
          <p:cNvSpPr>
            <a:spLocks noGrp="1"/>
          </p:cNvSpPr>
          <p:nvPr>
            <p:ph idx="1"/>
          </p:nvPr>
        </p:nvSpPr>
        <p:spPr>
          <a:xfrm>
            <a:off x="616541" y="2837777"/>
            <a:ext cx="3287379" cy="2756574"/>
          </a:xfrm>
        </p:spPr>
        <p:txBody>
          <a:bodyPr/>
          <a:lstStyle/>
          <a:p>
            <a:pPr marL="109537" indent="0">
              <a:buNone/>
              <a:defRPr/>
            </a:pPr>
            <a:r>
              <a:rPr lang="en-US" sz="2900" dirty="0"/>
              <a:t>The spacing of driveways across the street from each other may affect traffic flow and safety</a:t>
            </a:r>
          </a:p>
        </p:txBody>
      </p:sp>
      <p:grpSp>
        <p:nvGrpSpPr>
          <p:cNvPr id="32" name="Group 31"/>
          <p:cNvGrpSpPr/>
          <p:nvPr/>
        </p:nvGrpSpPr>
        <p:grpSpPr>
          <a:xfrm>
            <a:off x="8158718" y="2225976"/>
            <a:ext cx="3832117" cy="3577796"/>
            <a:chOff x="8108963" y="2257984"/>
            <a:chExt cx="3832117" cy="4080311"/>
          </a:xfrm>
        </p:grpSpPr>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8963" y="4363347"/>
              <a:ext cx="3832117" cy="1974948"/>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8963" y="2257984"/>
              <a:ext cx="3779177" cy="1966653"/>
            </a:xfrm>
            <a:prstGeom prst="rect">
              <a:avLst/>
            </a:prstGeom>
          </p:spPr>
        </p:pic>
        <p:sp>
          <p:nvSpPr>
            <p:cNvPr id="30" name="TextBox 29"/>
            <p:cNvSpPr txBox="1"/>
            <p:nvPr/>
          </p:nvSpPr>
          <p:spPr>
            <a:xfrm>
              <a:off x="9292917" y="3516751"/>
              <a:ext cx="2648163" cy="707886"/>
            </a:xfrm>
            <a:prstGeom prst="rect">
              <a:avLst/>
            </a:prstGeom>
            <a:noFill/>
          </p:spPr>
          <p:txBody>
            <a:bodyPr wrap="square" rtlCol="0">
              <a:spAutoFit/>
            </a:bodyPr>
            <a:lstStyle/>
            <a:p>
              <a:pPr algn="ctr"/>
              <a:r>
                <a:rPr lang="en-US" sz="2000" b="1" dirty="0">
                  <a:solidFill>
                    <a:srgbClr val="002060"/>
                  </a:solidFill>
                </a:rPr>
                <a:t>Conflicts for outbound</a:t>
              </a:r>
            </a:p>
          </p:txBody>
        </p:sp>
        <p:sp>
          <p:nvSpPr>
            <p:cNvPr id="31" name="TextBox 30"/>
            <p:cNvSpPr txBox="1"/>
            <p:nvPr/>
          </p:nvSpPr>
          <p:spPr>
            <a:xfrm>
              <a:off x="9835655" y="5183781"/>
              <a:ext cx="1905000" cy="707886"/>
            </a:xfrm>
            <a:prstGeom prst="rect">
              <a:avLst/>
            </a:prstGeom>
            <a:noFill/>
          </p:spPr>
          <p:txBody>
            <a:bodyPr wrap="square" rtlCol="0">
              <a:spAutoFit/>
            </a:bodyPr>
            <a:lstStyle/>
            <a:p>
              <a:pPr algn="ctr"/>
              <a:r>
                <a:rPr lang="en-US" sz="2000" b="1" dirty="0">
                  <a:solidFill>
                    <a:schemeClr val="tx1">
                      <a:lumMod val="50000"/>
                    </a:schemeClr>
                  </a:solidFill>
                </a:rPr>
                <a:t>Or have wide spacing</a:t>
              </a:r>
            </a:p>
          </p:txBody>
        </p:sp>
      </p:grpSp>
      <p:sp>
        <p:nvSpPr>
          <p:cNvPr id="33" name="TextBox 32"/>
          <p:cNvSpPr txBox="1"/>
          <p:nvPr/>
        </p:nvSpPr>
        <p:spPr>
          <a:xfrm>
            <a:off x="5198523" y="-22048"/>
            <a:ext cx="2067650" cy="369332"/>
          </a:xfrm>
          <a:prstGeom prst="rect">
            <a:avLst/>
          </a:prstGeom>
          <a:noFill/>
        </p:spPr>
        <p:txBody>
          <a:bodyPr wrap="square" rtlCol="0">
            <a:spAutoFit/>
          </a:bodyPr>
          <a:lstStyle/>
          <a:p>
            <a:pPr algn="ctr"/>
            <a:r>
              <a:rPr lang="en-US" b="1" dirty="0"/>
              <a:t>Inbound</a:t>
            </a:r>
          </a:p>
        </p:txBody>
      </p:sp>
      <p:sp>
        <p:nvSpPr>
          <p:cNvPr id="34" name="TextBox 33"/>
          <p:cNvSpPr txBox="1"/>
          <p:nvPr/>
        </p:nvSpPr>
        <p:spPr>
          <a:xfrm>
            <a:off x="9040951" y="-2384"/>
            <a:ext cx="2067650" cy="369332"/>
          </a:xfrm>
          <a:prstGeom prst="rect">
            <a:avLst/>
          </a:prstGeom>
          <a:noFill/>
        </p:spPr>
        <p:txBody>
          <a:bodyPr wrap="square" rtlCol="0">
            <a:spAutoFit/>
          </a:bodyPr>
          <a:lstStyle/>
          <a:p>
            <a:pPr algn="ctr"/>
            <a:r>
              <a:rPr lang="en-US" b="1" dirty="0"/>
              <a:t>Outbound</a:t>
            </a:r>
          </a:p>
        </p:txBody>
      </p:sp>
      <p:sp>
        <p:nvSpPr>
          <p:cNvPr id="19" name="TextBox 18"/>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p>
          <a:p>
            <a:r>
              <a:rPr lang="en-US" i="1" dirty="0">
                <a:solidFill>
                  <a:schemeClr val="bg1"/>
                </a:solidFill>
              </a:rPr>
              <a:t>Site Access and Design</a:t>
            </a:r>
          </a:p>
        </p:txBody>
      </p:sp>
      <p:sp>
        <p:nvSpPr>
          <p:cNvPr id="4" name="TextBox 3"/>
          <p:cNvSpPr txBox="1"/>
          <p:nvPr/>
        </p:nvSpPr>
        <p:spPr>
          <a:xfrm>
            <a:off x="4247198" y="309155"/>
            <a:ext cx="412376" cy="367553"/>
          </a:xfrm>
          <a:prstGeom prst="rect">
            <a:avLst/>
          </a:prstGeom>
          <a:noFill/>
        </p:spPr>
        <p:txBody>
          <a:bodyPr wrap="square" rtlCol="0">
            <a:spAutoFit/>
          </a:bodyPr>
          <a:lstStyle/>
          <a:p>
            <a:r>
              <a:rPr lang="en-US" b="1" dirty="0">
                <a:solidFill>
                  <a:srgbClr val="000000"/>
                </a:solidFill>
              </a:rPr>
              <a:t>A.</a:t>
            </a:r>
          </a:p>
        </p:txBody>
      </p:sp>
      <p:sp>
        <p:nvSpPr>
          <p:cNvPr id="22" name="TextBox 21"/>
          <p:cNvSpPr txBox="1"/>
          <p:nvPr/>
        </p:nvSpPr>
        <p:spPr>
          <a:xfrm>
            <a:off x="4255192" y="2180393"/>
            <a:ext cx="544678" cy="369332"/>
          </a:xfrm>
          <a:prstGeom prst="rect">
            <a:avLst/>
          </a:prstGeom>
          <a:noFill/>
        </p:spPr>
        <p:txBody>
          <a:bodyPr wrap="square" rtlCol="0">
            <a:spAutoFit/>
          </a:bodyPr>
          <a:lstStyle/>
          <a:p>
            <a:r>
              <a:rPr lang="en-US" b="1" dirty="0">
                <a:solidFill>
                  <a:srgbClr val="000000"/>
                </a:solidFill>
              </a:rPr>
              <a:t>B1.</a:t>
            </a:r>
          </a:p>
        </p:txBody>
      </p:sp>
      <p:sp>
        <p:nvSpPr>
          <p:cNvPr id="23" name="TextBox 22"/>
          <p:cNvSpPr txBox="1"/>
          <p:nvPr/>
        </p:nvSpPr>
        <p:spPr>
          <a:xfrm>
            <a:off x="8166671" y="2170275"/>
            <a:ext cx="582882" cy="369332"/>
          </a:xfrm>
          <a:prstGeom prst="rect">
            <a:avLst/>
          </a:prstGeom>
          <a:noFill/>
        </p:spPr>
        <p:txBody>
          <a:bodyPr wrap="square" rtlCol="0">
            <a:spAutoFit/>
          </a:bodyPr>
          <a:lstStyle/>
          <a:p>
            <a:r>
              <a:rPr lang="en-US" b="1" dirty="0">
                <a:solidFill>
                  <a:srgbClr val="000000"/>
                </a:solidFill>
              </a:rPr>
              <a:t>B2.</a:t>
            </a:r>
          </a:p>
        </p:txBody>
      </p:sp>
      <p:sp>
        <p:nvSpPr>
          <p:cNvPr id="24" name="TextBox 23"/>
          <p:cNvSpPr txBox="1"/>
          <p:nvPr/>
        </p:nvSpPr>
        <p:spPr>
          <a:xfrm>
            <a:off x="4235190" y="4031398"/>
            <a:ext cx="564680" cy="369332"/>
          </a:xfrm>
          <a:prstGeom prst="rect">
            <a:avLst/>
          </a:prstGeom>
          <a:noFill/>
        </p:spPr>
        <p:txBody>
          <a:bodyPr wrap="square" rtlCol="0">
            <a:spAutoFit/>
          </a:bodyPr>
          <a:lstStyle/>
          <a:p>
            <a:r>
              <a:rPr lang="en-US" b="1" dirty="0">
                <a:solidFill>
                  <a:srgbClr val="000000"/>
                </a:solidFill>
              </a:rPr>
              <a:t>C1.</a:t>
            </a:r>
          </a:p>
        </p:txBody>
      </p:sp>
      <p:sp>
        <p:nvSpPr>
          <p:cNvPr id="25" name="TextBox 24"/>
          <p:cNvSpPr txBox="1"/>
          <p:nvPr/>
        </p:nvSpPr>
        <p:spPr>
          <a:xfrm>
            <a:off x="8122736" y="4031398"/>
            <a:ext cx="566709" cy="369332"/>
          </a:xfrm>
          <a:prstGeom prst="rect">
            <a:avLst/>
          </a:prstGeom>
          <a:noFill/>
        </p:spPr>
        <p:txBody>
          <a:bodyPr wrap="square" rtlCol="0">
            <a:spAutoFit/>
          </a:bodyPr>
          <a:lstStyle/>
          <a:p>
            <a:r>
              <a:rPr lang="en-US" b="1" dirty="0">
                <a:solidFill>
                  <a:srgbClr val="000000"/>
                </a:solidFill>
              </a:rPr>
              <a:t>C2.</a:t>
            </a:r>
          </a:p>
        </p:txBody>
      </p:sp>
      <p:sp>
        <p:nvSpPr>
          <p:cNvPr id="6" name="Footer Placeholder 5"/>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39</a:t>
            </a:fld>
            <a:endParaRPr lang="en-US" dirty="0">
              <a:solidFill>
                <a:prstClr val="white"/>
              </a:solidFill>
            </a:endParaRPr>
          </a:p>
        </p:txBody>
      </p:sp>
    </p:spTree>
    <p:extLst>
      <p:ext uri="{BB962C8B-B14F-4D97-AF65-F5344CB8AC3E}">
        <p14:creationId xmlns:p14="http://schemas.microsoft.com/office/powerpoint/2010/main" val="1078491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458086" y="1695856"/>
            <a:ext cx="7489412" cy="3973953"/>
          </a:xfrm>
        </p:spPr>
        <p:txBody>
          <a:bodyPr/>
          <a:lstStyle/>
          <a:p>
            <a:r>
              <a:rPr lang="en-US" altLang="en-US" sz="3100" dirty="0"/>
              <a:t>Standards for the number, location, spacing and design of access points to:</a:t>
            </a:r>
          </a:p>
          <a:p>
            <a:pPr lvl="1">
              <a:spcBef>
                <a:spcPts val="1800"/>
              </a:spcBef>
            </a:pPr>
            <a:r>
              <a:rPr lang="en-US" altLang="en-US" sz="2700" dirty="0"/>
              <a:t>Maximize existing road capacity</a:t>
            </a:r>
          </a:p>
          <a:p>
            <a:pPr lvl="1">
              <a:spcBef>
                <a:spcPts val="1200"/>
              </a:spcBef>
            </a:pPr>
            <a:r>
              <a:rPr lang="en-US" altLang="en-US" sz="2700" dirty="0"/>
              <a:t>Reduce potential for crashes</a:t>
            </a:r>
          </a:p>
          <a:p>
            <a:pPr lvl="1">
              <a:spcBef>
                <a:spcPts val="1200"/>
              </a:spcBef>
            </a:pPr>
            <a:r>
              <a:rPr lang="en-US" altLang="en-US" sz="2700" dirty="0"/>
              <a:t>Improve overall corridor conditions</a:t>
            </a:r>
          </a:p>
          <a:p>
            <a:pPr lvl="1">
              <a:spcBef>
                <a:spcPts val="1200"/>
              </a:spcBef>
            </a:pPr>
            <a:r>
              <a:rPr lang="en-US" altLang="en-US" sz="2700" dirty="0"/>
              <a:t>Provide reasonable access to land uses </a:t>
            </a:r>
          </a:p>
        </p:txBody>
      </p:sp>
      <p:sp>
        <p:nvSpPr>
          <p:cNvPr id="21506" name="Title 1"/>
          <p:cNvSpPr>
            <a:spLocks noGrp="1"/>
          </p:cNvSpPr>
          <p:nvPr>
            <p:ph type="title"/>
          </p:nvPr>
        </p:nvSpPr>
        <p:spPr>
          <a:xfrm>
            <a:off x="533843" y="552856"/>
            <a:ext cx="7337898" cy="1143000"/>
          </a:xfrm>
        </p:spPr>
        <p:txBody>
          <a:bodyPr>
            <a:normAutofit/>
          </a:bodyPr>
          <a:lstStyle/>
          <a:p>
            <a:r>
              <a:rPr lang="en-US" altLang="en-US" sz="3700" dirty="0"/>
              <a:t>What is Access Management?</a:t>
            </a:r>
          </a:p>
        </p:txBody>
      </p:sp>
      <p:pic>
        <p:nvPicPr>
          <p:cNvPr id="21508" name="Picture 5" descr="S:\Images\Graphics\LSL\Transportation\Access Management\driveway dimensions-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32556" y="486952"/>
            <a:ext cx="3367862" cy="21930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6" descr="S:\Images\Graphics\LSL\Transportation\Access Management\combined driveways-0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32553" y="3477196"/>
            <a:ext cx="3367867" cy="2192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8216349" y="2624575"/>
            <a:ext cx="3800272" cy="773793"/>
          </a:xfrm>
          <a:prstGeom prst="rect">
            <a:avLst/>
          </a:prstGeom>
          <a:noFill/>
          <a:ln w="9525">
            <a:noFill/>
            <a:miter lim="800000"/>
            <a:headEnd/>
            <a:tailEnd/>
          </a:ln>
        </p:spPr>
        <p:txBody>
          <a:bodyPr anchor="ctr"/>
          <a:lstStyle/>
          <a:p>
            <a:pPr algn="ctr" eaLnBrk="1" hangingPunct="1">
              <a:defRPr/>
            </a:pPr>
            <a:r>
              <a:rPr lang="en-US" dirty="0">
                <a:latin typeface="+mj-lt"/>
                <a:ea typeface="+mj-ea"/>
                <a:cs typeface="+mj-cs"/>
              </a:rPr>
              <a:t>Proper driveway design maximizes benefits of access management</a:t>
            </a:r>
            <a:endParaRPr lang="en-US" dirty="0">
              <a:solidFill>
                <a:srgbClr val="FFFF00"/>
              </a:solidFill>
              <a:latin typeface="+mj-lt"/>
              <a:ea typeface="+mj-ea"/>
              <a:cs typeface="+mj-cs"/>
            </a:endParaRPr>
          </a:p>
        </p:txBody>
      </p:sp>
      <p:sp>
        <p:nvSpPr>
          <p:cNvPr id="10" name="Rectangle 2"/>
          <p:cNvSpPr txBox="1">
            <a:spLocks noChangeArrowheads="1"/>
          </p:cNvSpPr>
          <p:nvPr/>
        </p:nvSpPr>
        <p:spPr bwMode="auto">
          <a:xfrm>
            <a:off x="8315215" y="5601817"/>
            <a:ext cx="3602541" cy="730893"/>
          </a:xfrm>
          <a:prstGeom prst="rect">
            <a:avLst/>
          </a:prstGeom>
          <a:noFill/>
          <a:ln w="9525">
            <a:noFill/>
            <a:miter lim="800000"/>
            <a:headEnd/>
            <a:tailEnd/>
          </a:ln>
        </p:spPr>
        <p:txBody>
          <a:bodyPr anchor="ctr"/>
          <a:lstStyle/>
          <a:p>
            <a:pPr algn="ctr" eaLnBrk="1" hangingPunct="1">
              <a:defRPr/>
            </a:pPr>
            <a:r>
              <a:rPr lang="en-US" dirty="0">
                <a:latin typeface="+mj-lt"/>
                <a:ea typeface="+mj-ea"/>
                <a:cs typeface="+mj-cs"/>
              </a:rPr>
              <a:t>Shared access reduces conflicts along the state highway</a:t>
            </a:r>
            <a:endParaRPr lang="en-US" dirty="0">
              <a:solidFill>
                <a:srgbClr val="FFFF00"/>
              </a:solidFill>
              <a:latin typeface="+mj-lt"/>
              <a:ea typeface="+mj-ea"/>
              <a:cs typeface="+mj-cs"/>
            </a:endParaRPr>
          </a:p>
        </p:txBody>
      </p:sp>
      <p:sp>
        <p:nvSpPr>
          <p:cNvPr id="4" name="Footer Placeholder 3"/>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4</a:t>
            </a:fld>
            <a:endParaRPr lang="en-US" dirty="0">
              <a:solidFill>
                <a:prstClr val="white"/>
              </a:solidFill>
            </a:endParaRPr>
          </a:p>
        </p:txBody>
      </p:sp>
    </p:spTree>
    <p:extLst>
      <p:ext uri="{BB962C8B-B14F-4D97-AF65-F5344CB8AC3E}">
        <p14:creationId xmlns:p14="http://schemas.microsoft.com/office/powerpoint/2010/main" val="1340416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88642"/>
            <a:ext cx="7157663" cy="3944338"/>
          </a:xfrm>
        </p:spPr>
        <p:txBody>
          <a:bodyPr>
            <a:normAutofit/>
          </a:bodyPr>
          <a:lstStyle/>
          <a:p>
            <a:pPr>
              <a:lnSpc>
                <a:spcPct val="90000"/>
              </a:lnSpc>
            </a:pPr>
            <a:r>
              <a:rPr lang="en-US" sz="2900" dirty="0"/>
              <a:t>Shared access provides access to more than one property</a:t>
            </a:r>
          </a:p>
          <a:p>
            <a:pPr>
              <a:spcBef>
                <a:spcPts val="900"/>
              </a:spcBef>
            </a:pPr>
            <a:r>
              <a:rPr lang="en-US" sz="2900" dirty="0"/>
              <a:t>Can help meet spacing standards</a:t>
            </a:r>
          </a:p>
          <a:p>
            <a:pPr>
              <a:spcBef>
                <a:spcPts val="900"/>
              </a:spcBef>
            </a:pPr>
            <a:r>
              <a:rPr lang="en-US" sz="2900" dirty="0"/>
              <a:t>Requires a shared access agreement</a:t>
            </a:r>
          </a:p>
          <a:p>
            <a:pPr>
              <a:spcBef>
                <a:spcPts val="900"/>
              </a:spcBef>
            </a:pPr>
            <a:r>
              <a:rPr lang="en-US" sz="2900" dirty="0"/>
              <a:t>May include:</a:t>
            </a:r>
          </a:p>
          <a:p>
            <a:pPr lvl="1"/>
            <a:r>
              <a:rPr lang="en-US" sz="2500" dirty="0"/>
              <a:t>Shared driveway</a:t>
            </a:r>
          </a:p>
          <a:p>
            <a:pPr lvl="1"/>
            <a:r>
              <a:rPr lang="en-US" sz="2500" dirty="0"/>
              <a:t>Frontage road</a:t>
            </a:r>
          </a:p>
          <a:p>
            <a:pPr lvl="1"/>
            <a:r>
              <a:rPr lang="en-US" sz="2500" dirty="0"/>
              <a:t>Rear service drive (backage road)</a:t>
            </a:r>
          </a:p>
          <a:p>
            <a:endParaRPr lang="en-US" dirty="0"/>
          </a:p>
        </p:txBody>
      </p:sp>
      <p:sp>
        <p:nvSpPr>
          <p:cNvPr id="2" name="Title 1"/>
          <p:cNvSpPr>
            <a:spLocks noGrp="1"/>
          </p:cNvSpPr>
          <p:nvPr>
            <p:ph type="title"/>
          </p:nvPr>
        </p:nvSpPr>
        <p:spPr>
          <a:xfrm>
            <a:off x="609600" y="444912"/>
            <a:ext cx="10972800" cy="1216742"/>
          </a:xfrm>
        </p:spPr>
        <p:txBody>
          <a:bodyPr>
            <a:noAutofit/>
          </a:bodyPr>
          <a:lstStyle/>
          <a:p>
            <a:r>
              <a:rPr lang="en-US" sz="3700" dirty="0"/>
              <a:t>2. Site Access and Design:</a:t>
            </a:r>
            <a:br>
              <a:rPr lang="en-US" sz="3700" dirty="0"/>
            </a:br>
            <a:r>
              <a:rPr lang="en-US" sz="3700" dirty="0"/>
              <a:t>Shared Access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448" t="1491" r="2219" b="2789"/>
          <a:stretch/>
        </p:blipFill>
        <p:spPr>
          <a:xfrm>
            <a:off x="8024117" y="3669084"/>
            <a:ext cx="3656606" cy="2377915"/>
          </a:xfrm>
          <a:prstGeom prst="rect">
            <a:avLst/>
          </a:prstGeom>
          <a:ln w="28575">
            <a:solidFill>
              <a:schemeClr val="tx1"/>
            </a:solid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359" t="1362" r="1629" b="2360"/>
          <a:stretch/>
        </p:blipFill>
        <p:spPr>
          <a:xfrm>
            <a:off x="8024117" y="1189699"/>
            <a:ext cx="3657600" cy="2364059"/>
          </a:xfrm>
          <a:prstGeom prst="rect">
            <a:avLst/>
          </a:prstGeom>
          <a:ln w="28575">
            <a:solidFill>
              <a:schemeClr val="tx1"/>
            </a:solidFill>
          </a:ln>
        </p:spPr>
      </p:pic>
      <p:sp>
        <p:nvSpPr>
          <p:cNvPr id="8" name="TextBox 7"/>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p>
          <a:p>
            <a:r>
              <a:rPr lang="en-US" i="1" dirty="0">
                <a:solidFill>
                  <a:schemeClr val="bg1"/>
                </a:solidFill>
              </a:rPr>
              <a:t>Site Access and Design</a:t>
            </a:r>
          </a:p>
        </p:txBody>
      </p:sp>
      <p:sp>
        <p:nvSpPr>
          <p:cNvPr id="6" name="Footer Placeholder 5"/>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40</a:t>
            </a:fld>
            <a:endParaRPr lang="en-US" dirty="0">
              <a:solidFill>
                <a:prstClr val="white"/>
              </a:solidFill>
            </a:endParaRPr>
          </a:p>
        </p:txBody>
      </p:sp>
    </p:spTree>
    <p:extLst>
      <p:ext uri="{BB962C8B-B14F-4D97-AF65-F5344CB8AC3E}">
        <p14:creationId xmlns:p14="http://schemas.microsoft.com/office/powerpoint/2010/main" val="2697554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28551" y="1750477"/>
            <a:ext cx="5486400" cy="3766468"/>
          </a:xfrm>
        </p:spPr>
        <p:txBody>
          <a:bodyPr/>
          <a:lstStyle/>
          <a:p>
            <a:r>
              <a:rPr lang="en-US" sz="2900" dirty="0"/>
              <a:t>Property owner selling corner for gas station</a:t>
            </a:r>
          </a:p>
          <a:p>
            <a:pPr>
              <a:spcBef>
                <a:spcPts val="1200"/>
              </a:spcBef>
            </a:pPr>
            <a:r>
              <a:rPr lang="en-US" sz="2900" dirty="0"/>
              <a:t>Wants to split off corner lot</a:t>
            </a:r>
          </a:p>
          <a:p>
            <a:pPr>
              <a:spcBef>
                <a:spcPts val="1200"/>
              </a:spcBef>
            </a:pPr>
            <a:r>
              <a:rPr lang="en-US" sz="2900" dirty="0"/>
              <a:t>Owner has no current plans for rest of land</a:t>
            </a:r>
          </a:p>
          <a:p>
            <a:pPr>
              <a:spcBef>
                <a:spcPts val="1200"/>
              </a:spcBef>
            </a:pPr>
            <a:r>
              <a:rPr lang="en-US" sz="2900" dirty="0"/>
              <a:t>Just wants four access points for the gas station</a:t>
            </a:r>
          </a:p>
          <a:p>
            <a:pPr marL="109537" indent="0">
              <a:buNone/>
            </a:pPr>
            <a:endParaRPr lang="en-US" dirty="0"/>
          </a:p>
          <a:p>
            <a:pPr marL="109537" indent="0">
              <a:buNone/>
            </a:pPr>
            <a:endParaRPr lang="en-US" dirty="0"/>
          </a:p>
        </p:txBody>
      </p:sp>
      <p:sp>
        <p:nvSpPr>
          <p:cNvPr id="2" name="Title 1"/>
          <p:cNvSpPr>
            <a:spLocks noGrp="1"/>
          </p:cNvSpPr>
          <p:nvPr>
            <p:ph type="title"/>
          </p:nvPr>
        </p:nvSpPr>
        <p:spPr>
          <a:xfrm>
            <a:off x="609600" y="425246"/>
            <a:ext cx="10972800" cy="1143000"/>
          </a:xfrm>
        </p:spPr>
        <p:txBody>
          <a:bodyPr/>
          <a:lstStyle/>
          <a:p>
            <a:r>
              <a:rPr lang="en-US" dirty="0"/>
              <a:t>Exercise #1 – Description</a:t>
            </a:r>
          </a:p>
        </p:txBody>
      </p:sp>
      <p:grpSp>
        <p:nvGrpSpPr>
          <p:cNvPr id="10" name="Group 9"/>
          <p:cNvGrpSpPr>
            <a:grpSpLocks noChangeAspect="1"/>
          </p:cNvGrpSpPr>
          <p:nvPr/>
        </p:nvGrpSpPr>
        <p:grpSpPr>
          <a:xfrm>
            <a:off x="6753001" y="1506192"/>
            <a:ext cx="5389840" cy="4218913"/>
            <a:chOff x="7317344" y="2283855"/>
            <a:chExt cx="4783645" cy="3744412"/>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344" y="2283855"/>
              <a:ext cx="4783645" cy="3744412"/>
            </a:xfrm>
            <a:prstGeom prst="rect">
              <a:avLst/>
            </a:prstGeom>
          </p:spPr>
        </p:pic>
        <p:grpSp>
          <p:nvGrpSpPr>
            <p:cNvPr id="12" name="Group 11"/>
            <p:cNvGrpSpPr/>
            <p:nvPr/>
          </p:nvGrpSpPr>
          <p:grpSpPr>
            <a:xfrm>
              <a:off x="8553312" y="3705046"/>
              <a:ext cx="1710040" cy="1298492"/>
              <a:chOff x="8553312" y="3705046"/>
              <a:chExt cx="1710040" cy="1298492"/>
            </a:xfrm>
          </p:grpSpPr>
          <p:cxnSp>
            <p:nvCxnSpPr>
              <p:cNvPr id="4" name="Straight Connector 3"/>
              <p:cNvCxnSpPr/>
              <p:nvPr/>
            </p:nvCxnSpPr>
            <p:spPr>
              <a:xfrm>
                <a:off x="10263352" y="3705046"/>
                <a:ext cx="0" cy="1298492"/>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53312" y="4996902"/>
                <a:ext cx="1704271"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9179859" y="5289176"/>
              <a:ext cx="1775012" cy="369332"/>
            </a:xfrm>
            <a:prstGeom prst="rect">
              <a:avLst/>
            </a:prstGeom>
            <a:noFill/>
          </p:spPr>
          <p:txBody>
            <a:bodyPr wrap="square" rtlCol="0">
              <a:spAutoFit/>
            </a:bodyPr>
            <a:lstStyle/>
            <a:p>
              <a:r>
                <a:rPr lang="en-US" dirty="0">
                  <a:solidFill>
                    <a:schemeClr val="bg2">
                      <a:lumMod val="10000"/>
                    </a:schemeClr>
                  </a:solidFill>
                </a:rPr>
                <a:t>Parent Parcel</a:t>
              </a:r>
            </a:p>
          </p:txBody>
        </p:sp>
        <p:sp>
          <p:nvSpPr>
            <p:cNvPr id="7" name="TextBox 6"/>
            <p:cNvSpPr txBox="1"/>
            <p:nvPr/>
          </p:nvSpPr>
          <p:spPr>
            <a:xfrm>
              <a:off x="9167419" y="2500665"/>
              <a:ext cx="918248" cy="327793"/>
            </a:xfrm>
            <a:prstGeom prst="rect">
              <a:avLst/>
            </a:prstGeom>
            <a:noFill/>
            <a:ln>
              <a:solidFill>
                <a:srgbClr val="FF0000"/>
              </a:solidFill>
            </a:ln>
          </p:spPr>
          <p:txBody>
            <a:bodyPr wrap="square" rtlCol="0">
              <a:spAutoFit/>
            </a:bodyPr>
            <a:lstStyle/>
            <a:p>
              <a:r>
                <a:rPr lang="en-US" dirty="0">
                  <a:solidFill>
                    <a:schemeClr val="bg2">
                      <a:lumMod val="10000"/>
                    </a:schemeClr>
                  </a:solidFill>
                </a:rPr>
                <a:t>Lot Split</a:t>
              </a:r>
            </a:p>
          </p:txBody>
        </p:sp>
      </p:grpSp>
      <p:sp>
        <p:nvSpPr>
          <p:cNvPr id="15" name="TextBox 14"/>
          <p:cNvSpPr txBox="1"/>
          <p:nvPr/>
        </p:nvSpPr>
        <p:spPr>
          <a:xfrm>
            <a:off x="1199846" y="6107673"/>
            <a:ext cx="4397087" cy="369332"/>
          </a:xfrm>
          <a:prstGeom prst="rect">
            <a:avLst/>
          </a:prstGeom>
          <a:noFill/>
        </p:spPr>
        <p:txBody>
          <a:bodyPr wrap="square" rtlCol="0">
            <a:spAutoFit/>
          </a:bodyPr>
          <a:lstStyle/>
          <a:p>
            <a:r>
              <a:rPr lang="en-US" i="1" dirty="0">
                <a:solidFill>
                  <a:schemeClr val="bg1"/>
                </a:solidFill>
              </a:rPr>
              <a:t>Exercise #1</a:t>
            </a:r>
          </a:p>
        </p:txBody>
      </p:sp>
      <p:sp>
        <p:nvSpPr>
          <p:cNvPr id="13" name="TextBox 12"/>
          <p:cNvSpPr txBox="1"/>
          <p:nvPr/>
        </p:nvSpPr>
        <p:spPr>
          <a:xfrm>
            <a:off x="10072335" y="2413000"/>
            <a:ext cx="646331" cy="369332"/>
          </a:xfrm>
          <a:prstGeom prst="rect">
            <a:avLst/>
          </a:prstGeom>
          <a:noFill/>
        </p:spPr>
        <p:txBody>
          <a:bodyPr wrap="none" rtlCol="0">
            <a:spAutoFit/>
          </a:bodyPr>
          <a:lstStyle/>
          <a:p>
            <a:r>
              <a:rPr lang="en-US" dirty="0"/>
              <a:t>STH</a:t>
            </a:r>
          </a:p>
        </p:txBody>
      </p:sp>
      <p:sp>
        <p:nvSpPr>
          <p:cNvPr id="17" name="TextBox 16"/>
          <p:cNvSpPr txBox="1"/>
          <p:nvPr/>
        </p:nvSpPr>
        <p:spPr>
          <a:xfrm rot="16200000">
            <a:off x="6984380" y="4235887"/>
            <a:ext cx="1393602" cy="369332"/>
          </a:xfrm>
          <a:prstGeom prst="rect">
            <a:avLst/>
          </a:prstGeom>
          <a:noFill/>
        </p:spPr>
        <p:txBody>
          <a:bodyPr wrap="square" rtlCol="0">
            <a:spAutoFit/>
          </a:bodyPr>
          <a:lstStyle/>
          <a:p>
            <a:r>
              <a:rPr lang="en-US" dirty="0"/>
              <a:t>Local Rd</a:t>
            </a:r>
          </a:p>
        </p:txBody>
      </p:sp>
      <p:pic>
        <p:nvPicPr>
          <p:cNvPr id="18" name="Picture 17"/>
          <p:cNvPicPr/>
          <p:nvPr/>
        </p:nvPicPr>
        <p:blipFill rotWithShape="1">
          <a:blip r:embed="rId4"/>
          <a:srcRect l="45085" t="36281" r="52937" b="18227"/>
          <a:stretch/>
        </p:blipFill>
        <p:spPr bwMode="auto">
          <a:xfrm>
            <a:off x="11476568" y="2895330"/>
            <a:ext cx="236902" cy="2712989"/>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4"/>
          <a:srcRect l="45085" t="36281" r="52937" b="18227"/>
          <a:stretch/>
        </p:blipFill>
        <p:spPr bwMode="auto">
          <a:xfrm>
            <a:off x="7955014" y="5520018"/>
            <a:ext cx="3537634" cy="76447"/>
          </a:xfrm>
          <a:prstGeom prst="rect">
            <a:avLst/>
          </a:prstGeom>
          <a:ln>
            <a:noFill/>
          </a:ln>
          <a:extLst>
            <a:ext uri="{53640926-AAD7-44D8-BBD7-CCE9431645EC}">
              <a14:shadowObscured xmlns:a14="http://schemas.microsoft.com/office/drawing/2010/main"/>
            </a:ext>
          </a:extLst>
        </p:spPr>
      </p:pic>
      <p:sp>
        <p:nvSpPr>
          <p:cNvPr id="19" name="Rectangle 18"/>
          <p:cNvSpPr/>
          <p:nvPr/>
        </p:nvSpPr>
        <p:spPr>
          <a:xfrm>
            <a:off x="8117841" y="3099038"/>
            <a:ext cx="3464560" cy="2451025"/>
          </a:xfrm>
          <a:prstGeom prst="rect">
            <a:avLst/>
          </a:prstGeom>
          <a:noFill/>
          <a:ln w="25400" cmpd="sng">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p:nvPr/>
        </p:nvPicPr>
        <p:blipFill rotWithShape="1">
          <a:blip r:embed="rId4"/>
          <a:srcRect l="14684" t="25635" r="62811" b="71991"/>
          <a:stretch/>
        </p:blipFill>
        <p:spPr bwMode="auto">
          <a:xfrm>
            <a:off x="7835901" y="2858366"/>
            <a:ext cx="4306940" cy="45719"/>
          </a:xfrm>
          <a:prstGeom prst="rect">
            <a:avLst/>
          </a:prstGeom>
          <a:ln>
            <a:noFill/>
          </a:ln>
          <a:extLst>
            <a:ext uri="{53640926-AAD7-44D8-BBD7-CCE9431645EC}">
              <a14:shadowObscured xmlns:a14="http://schemas.microsoft.com/office/drawing/2010/main"/>
            </a:ext>
          </a:extLst>
        </p:spPr>
      </p:pic>
      <p:pic>
        <p:nvPicPr>
          <p:cNvPr id="22" name="Picture 21"/>
          <p:cNvPicPr/>
          <p:nvPr/>
        </p:nvPicPr>
        <p:blipFill rotWithShape="1">
          <a:blip r:embed="rId4"/>
          <a:srcRect l="14684" t="25635" r="62811" b="71991"/>
          <a:stretch/>
        </p:blipFill>
        <p:spPr bwMode="auto">
          <a:xfrm rot="5400000">
            <a:off x="6530964" y="4292376"/>
            <a:ext cx="2819742" cy="45719"/>
          </a:xfrm>
          <a:prstGeom prst="rect">
            <a:avLst/>
          </a:prstGeom>
          <a:ln>
            <a:noFill/>
          </a:ln>
          <a:extLst>
            <a:ext uri="{53640926-AAD7-44D8-BBD7-CCE9431645EC}">
              <a14:shadowObscured xmlns:a14="http://schemas.microsoft.com/office/drawing/2010/main"/>
            </a:ext>
          </a:extLst>
        </p:spPr>
      </p:pic>
      <p:cxnSp>
        <p:nvCxnSpPr>
          <p:cNvPr id="25" name="Straight Arrow Connector 24"/>
          <p:cNvCxnSpPr/>
          <p:nvPr/>
        </p:nvCxnSpPr>
        <p:spPr>
          <a:xfrm flipH="1">
            <a:off x="9137654" y="2119809"/>
            <a:ext cx="517964" cy="1186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p:nvPr/>
        </p:nvPicPr>
        <p:blipFill rotWithShape="1">
          <a:blip r:embed="rId4"/>
          <a:srcRect l="14398" t="25685" r="75219" b="64903"/>
          <a:stretch/>
        </p:blipFill>
        <p:spPr bwMode="auto">
          <a:xfrm rot="3167490">
            <a:off x="7958421" y="2780236"/>
            <a:ext cx="162124" cy="336613"/>
          </a:xfrm>
          <a:prstGeom prst="moon">
            <a:avLst>
              <a:gd name="adj" fmla="val 63905"/>
            </a:avLst>
          </a:prstGeom>
          <a:ln>
            <a:noFill/>
          </a:ln>
          <a:extLst>
            <a:ext uri="{53640926-AAD7-44D8-BBD7-CCE9431645EC}">
              <a14:shadowObscured xmlns:a14="http://schemas.microsoft.com/office/drawing/2010/main"/>
            </a:ext>
          </a:extLst>
        </p:spPr>
      </p:pic>
      <p:sp>
        <p:nvSpPr>
          <p:cNvPr id="14" name="Footer Placeholder 13"/>
          <p:cNvSpPr>
            <a:spLocks noGrp="1"/>
          </p:cNvSpPr>
          <p:nvPr>
            <p:ph type="ftr" sz="quarter" idx="3"/>
          </p:nvPr>
        </p:nvSpPr>
        <p:spPr/>
        <p:txBody>
          <a:bodyPr/>
          <a:lstStyle/>
          <a:p>
            <a:r>
              <a:rPr lang="en-US"/>
              <a:t>Module 1</a:t>
            </a:r>
            <a:endParaRPr lang="en-US" dirty="0"/>
          </a:p>
        </p:txBody>
      </p:sp>
      <p:sp>
        <p:nvSpPr>
          <p:cNvPr id="11" name="Slide Number Placeholder 10"/>
          <p:cNvSpPr>
            <a:spLocks noGrp="1"/>
          </p:cNvSpPr>
          <p:nvPr>
            <p:ph type="sldNum" sz="quarter" idx="4"/>
          </p:nvPr>
        </p:nvSpPr>
        <p:spPr/>
        <p:txBody>
          <a:bodyPr/>
          <a:lstStyle/>
          <a:p>
            <a:pPr algn="r"/>
            <a:fld id="{C285075F-4D0D-0F40-B6CF-EC6AC229A79E}" type="slidenum">
              <a:rPr lang="en-US" smtClean="0">
                <a:solidFill>
                  <a:prstClr val="white"/>
                </a:solidFill>
              </a:rPr>
              <a:pPr algn="r"/>
              <a:t>41</a:t>
            </a:fld>
            <a:endParaRPr lang="en-US" dirty="0">
              <a:solidFill>
                <a:prstClr val="white"/>
              </a:solidFill>
            </a:endParaRPr>
          </a:p>
        </p:txBody>
      </p:sp>
    </p:spTree>
    <p:extLst>
      <p:ext uri="{BB962C8B-B14F-4D97-AF65-F5344CB8AC3E}">
        <p14:creationId xmlns:p14="http://schemas.microsoft.com/office/powerpoint/2010/main" val="152720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609600" y="533400"/>
            <a:ext cx="10972800" cy="1143000"/>
          </a:xfrm>
        </p:spPr>
        <p:txBody>
          <a:bodyPr/>
          <a:lstStyle/>
          <a:p>
            <a:r>
              <a:rPr lang="en-US" dirty="0"/>
              <a:t>Exercise #1 – Considerations</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9712" y="1676400"/>
            <a:ext cx="5208160" cy="4076702"/>
          </a:xfrm>
          <a:prstGeom prst="rect">
            <a:avLst/>
          </a:prstGeom>
        </p:spPr>
      </p:pic>
      <p:sp>
        <p:nvSpPr>
          <p:cNvPr id="7" name="Content Placeholder 5"/>
          <p:cNvSpPr txBox="1">
            <a:spLocks/>
          </p:cNvSpPr>
          <p:nvPr/>
        </p:nvSpPr>
        <p:spPr bwMode="auto">
          <a:xfrm>
            <a:off x="609600" y="1839074"/>
            <a:ext cx="5081565" cy="36978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900" dirty="0"/>
              <a:t>How many access points are reasonable?</a:t>
            </a:r>
          </a:p>
          <a:p>
            <a:pPr>
              <a:spcBef>
                <a:spcPts val="1200"/>
              </a:spcBef>
            </a:pPr>
            <a:r>
              <a:rPr lang="en-US" sz="2900" dirty="0"/>
              <a:t>Where should access be located?</a:t>
            </a:r>
          </a:p>
          <a:p>
            <a:pPr>
              <a:spcBef>
                <a:spcPts val="1200"/>
              </a:spcBef>
            </a:pPr>
            <a:r>
              <a:rPr lang="en-US" sz="2900" dirty="0"/>
              <a:t>What about access for the parent parcel?</a:t>
            </a:r>
          </a:p>
          <a:p>
            <a:pPr>
              <a:spcBef>
                <a:spcPts val="1200"/>
              </a:spcBef>
            </a:pPr>
            <a:r>
              <a:rPr lang="en-US" sz="2900" dirty="0"/>
              <a:t>Other considerations?</a:t>
            </a:r>
          </a:p>
          <a:p>
            <a:endParaRPr lang="en-US" dirty="0"/>
          </a:p>
          <a:p>
            <a:pPr marL="109537" indent="0">
              <a:buFont typeface="Wingdings 3" pitchFamily="18" charset="2"/>
              <a:buNone/>
            </a:pPr>
            <a:endParaRPr lang="en-US" dirty="0"/>
          </a:p>
        </p:txBody>
      </p:sp>
      <p:sp>
        <p:nvSpPr>
          <p:cNvPr id="8" name="TextBox 7"/>
          <p:cNvSpPr txBox="1"/>
          <p:nvPr/>
        </p:nvSpPr>
        <p:spPr>
          <a:xfrm>
            <a:off x="1199846" y="6107673"/>
            <a:ext cx="4397087" cy="369332"/>
          </a:xfrm>
          <a:prstGeom prst="rect">
            <a:avLst/>
          </a:prstGeom>
          <a:noFill/>
        </p:spPr>
        <p:txBody>
          <a:bodyPr wrap="square" rtlCol="0">
            <a:spAutoFit/>
          </a:bodyPr>
          <a:lstStyle/>
          <a:p>
            <a:r>
              <a:rPr lang="en-US" i="1" dirty="0">
                <a:solidFill>
                  <a:schemeClr val="bg1"/>
                </a:solidFill>
              </a:rPr>
              <a:t>Exercise #1</a:t>
            </a:r>
          </a:p>
        </p:txBody>
      </p:sp>
      <p:sp>
        <p:nvSpPr>
          <p:cNvPr id="9" name="TextBox 8"/>
          <p:cNvSpPr txBox="1"/>
          <p:nvPr/>
        </p:nvSpPr>
        <p:spPr>
          <a:xfrm>
            <a:off x="10072335" y="2413000"/>
            <a:ext cx="646331" cy="369332"/>
          </a:xfrm>
          <a:prstGeom prst="rect">
            <a:avLst/>
          </a:prstGeom>
          <a:noFill/>
        </p:spPr>
        <p:txBody>
          <a:bodyPr wrap="none" rtlCol="0">
            <a:spAutoFit/>
          </a:bodyPr>
          <a:lstStyle/>
          <a:p>
            <a:r>
              <a:rPr lang="en-US" dirty="0"/>
              <a:t>STH</a:t>
            </a:r>
          </a:p>
        </p:txBody>
      </p:sp>
      <p:sp>
        <p:nvSpPr>
          <p:cNvPr id="11" name="TextBox 10"/>
          <p:cNvSpPr txBox="1"/>
          <p:nvPr/>
        </p:nvSpPr>
        <p:spPr>
          <a:xfrm rot="16200000">
            <a:off x="6841836" y="4313857"/>
            <a:ext cx="1393602" cy="369332"/>
          </a:xfrm>
          <a:prstGeom prst="rect">
            <a:avLst/>
          </a:prstGeom>
          <a:noFill/>
        </p:spPr>
        <p:txBody>
          <a:bodyPr wrap="square" rtlCol="0">
            <a:spAutoFit/>
          </a:bodyPr>
          <a:lstStyle/>
          <a:p>
            <a:r>
              <a:rPr lang="en-US" dirty="0"/>
              <a:t>Local Rd</a:t>
            </a:r>
          </a:p>
        </p:txBody>
      </p:sp>
      <p:pic>
        <p:nvPicPr>
          <p:cNvPr id="10" name="Picture 9"/>
          <p:cNvPicPr/>
          <p:nvPr/>
        </p:nvPicPr>
        <p:blipFill rotWithShape="1">
          <a:blip r:embed="rId3"/>
          <a:srcRect l="45085" t="36281" r="52937" b="18227"/>
          <a:stretch/>
        </p:blipFill>
        <p:spPr bwMode="auto">
          <a:xfrm>
            <a:off x="7785686" y="5536952"/>
            <a:ext cx="3537634" cy="76447"/>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3"/>
          <a:srcRect l="14684" t="25635" r="62811" b="71991"/>
          <a:stretch/>
        </p:blipFill>
        <p:spPr bwMode="auto">
          <a:xfrm>
            <a:off x="7497238" y="2980077"/>
            <a:ext cx="4350634" cy="45719"/>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3"/>
          <a:srcRect l="14684" t="25635" r="62811" b="71991"/>
          <a:stretch/>
        </p:blipFill>
        <p:spPr bwMode="auto">
          <a:xfrm rot="5400000">
            <a:off x="6362976" y="4306374"/>
            <a:ext cx="2847738" cy="45719"/>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3"/>
          <a:srcRect l="14398" t="25685" r="75219" b="64903"/>
          <a:stretch/>
        </p:blipFill>
        <p:spPr bwMode="auto">
          <a:xfrm rot="2855063">
            <a:off x="7794517" y="2913867"/>
            <a:ext cx="162124" cy="336613"/>
          </a:xfrm>
          <a:prstGeom prst="moon">
            <a:avLst>
              <a:gd name="adj" fmla="val 63905"/>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3"/>
          <a:srcRect l="45085" t="36281" r="52937" b="18227"/>
          <a:stretch/>
        </p:blipFill>
        <p:spPr bwMode="auto">
          <a:xfrm>
            <a:off x="11208109" y="3027690"/>
            <a:ext cx="196457" cy="2591592"/>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7956788" y="3203996"/>
            <a:ext cx="3324173" cy="2346428"/>
          </a:xfrm>
          <a:prstGeom prst="rect">
            <a:avLst/>
          </a:prstGeom>
          <a:noFill/>
          <a:ln w="25400" cmpd="sng">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7947350" y="4636124"/>
            <a:ext cx="192024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860585" y="3190151"/>
            <a:ext cx="0" cy="146304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42</a:t>
            </a:fld>
            <a:endParaRPr lang="en-US" dirty="0">
              <a:solidFill>
                <a:prstClr val="white"/>
              </a:solidFill>
            </a:endParaRPr>
          </a:p>
        </p:txBody>
      </p:sp>
    </p:spTree>
    <p:extLst>
      <p:ext uri="{BB962C8B-B14F-4D97-AF65-F5344CB8AC3E}">
        <p14:creationId xmlns:p14="http://schemas.microsoft.com/office/powerpoint/2010/main" val="3159017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684945" y="1405847"/>
            <a:ext cx="5343109" cy="4061349"/>
          </a:xfrm>
          <a:ln>
            <a:noFill/>
          </a:ln>
        </p:spPr>
        <p:txBody>
          <a:bodyPr/>
          <a:lstStyle/>
          <a:p>
            <a:pPr marL="623887" indent="-514350">
              <a:lnSpc>
                <a:spcPct val="90000"/>
              </a:lnSpc>
              <a:buClr>
                <a:srgbClr val="002060"/>
              </a:buClr>
              <a:buSzPct val="100000"/>
              <a:buFont typeface="+mj-lt"/>
              <a:buAutoNum type="arabicPeriod"/>
            </a:pPr>
            <a:r>
              <a:rPr lang="en-US" dirty="0"/>
              <a:t>Limit direct access to state highway </a:t>
            </a:r>
            <a:r>
              <a:rPr lang="en-US" sz="2300" dirty="0"/>
              <a:t>(as much as possible)</a:t>
            </a:r>
          </a:p>
          <a:p>
            <a:pPr marL="623887" indent="-514350">
              <a:lnSpc>
                <a:spcPct val="90000"/>
              </a:lnSpc>
              <a:spcBef>
                <a:spcPts val="1200"/>
              </a:spcBef>
              <a:buClr>
                <a:srgbClr val="002060"/>
              </a:buClr>
              <a:buSzPct val="100000"/>
              <a:buFont typeface="+mj-lt"/>
              <a:buAutoNum type="arabicPeriod"/>
            </a:pPr>
            <a:r>
              <a:rPr lang="en-US" dirty="0"/>
              <a:t>Close/move driveways to property line</a:t>
            </a:r>
          </a:p>
          <a:p>
            <a:pPr marL="623887" indent="-514350">
              <a:lnSpc>
                <a:spcPct val="90000"/>
              </a:lnSpc>
              <a:spcBef>
                <a:spcPts val="1200"/>
              </a:spcBef>
              <a:buClr>
                <a:srgbClr val="002060"/>
              </a:buClr>
              <a:buSzPct val="100000"/>
              <a:buFont typeface="+mj-lt"/>
              <a:buAutoNum type="arabicPeriod"/>
            </a:pPr>
            <a:r>
              <a:rPr lang="en-US" dirty="0"/>
              <a:t>Require a shared access agreement to parent parcel</a:t>
            </a:r>
          </a:p>
          <a:p>
            <a:pPr marL="623887" indent="-514350">
              <a:lnSpc>
                <a:spcPct val="90000"/>
              </a:lnSpc>
              <a:spcBef>
                <a:spcPts val="1200"/>
              </a:spcBef>
              <a:buClr>
                <a:srgbClr val="002060"/>
              </a:buClr>
              <a:buSzPct val="100000"/>
              <a:buFont typeface="+mj-lt"/>
              <a:buAutoNum type="arabicPeriod"/>
            </a:pPr>
            <a:r>
              <a:rPr lang="en-US" dirty="0"/>
              <a:t>Require phase 1 of a shared access service drive</a:t>
            </a:r>
          </a:p>
          <a:p>
            <a:pPr marL="623887" indent="-514350">
              <a:spcBef>
                <a:spcPts val="1200"/>
              </a:spcBef>
              <a:buClr>
                <a:srgbClr val="002060"/>
              </a:buClr>
              <a:buSzPct val="100000"/>
              <a:buFont typeface="+mj-lt"/>
              <a:buAutoNum type="arabicPeriod"/>
            </a:pPr>
            <a:r>
              <a:rPr lang="en-US" dirty="0"/>
              <a:t>Other ideas?</a:t>
            </a:r>
          </a:p>
        </p:txBody>
      </p:sp>
      <p:sp>
        <p:nvSpPr>
          <p:cNvPr id="6" name="Title 2"/>
          <p:cNvSpPr>
            <a:spLocks noGrp="1"/>
          </p:cNvSpPr>
          <p:nvPr>
            <p:ph type="title"/>
          </p:nvPr>
        </p:nvSpPr>
        <p:spPr>
          <a:xfrm>
            <a:off x="609600" y="328255"/>
            <a:ext cx="10972800" cy="1143000"/>
          </a:xfrm>
        </p:spPr>
        <p:txBody>
          <a:bodyPr/>
          <a:lstStyle/>
          <a:p>
            <a:r>
              <a:rPr lang="en-US" dirty="0"/>
              <a:t>Exercise #1 – Solution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5071" y="1405847"/>
            <a:ext cx="5188544" cy="4061349"/>
          </a:xfrm>
          <a:prstGeom prst="rect">
            <a:avLst/>
          </a:prstGeom>
        </p:spPr>
      </p:pic>
      <p:sp>
        <p:nvSpPr>
          <p:cNvPr id="24" name="Oval 23"/>
          <p:cNvSpPr/>
          <p:nvPr/>
        </p:nvSpPr>
        <p:spPr>
          <a:xfrm>
            <a:off x="9360456" y="2398299"/>
            <a:ext cx="317241" cy="3150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rPr>
              <a:t>2</a:t>
            </a:r>
          </a:p>
        </p:txBody>
      </p:sp>
      <p:sp>
        <p:nvSpPr>
          <p:cNvPr id="25" name="TextBox 24"/>
          <p:cNvSpPr txBox="1"/>
          <p:nvPr/>
        </p:nvSpPr>
        <p:spPr>
          <a:xfrm>
            <a:off x="1199846" y="6107673"/>
            <a:ext cx="4397087" cy="369332"/>
          </a:xfrm>
          <a:prstGeom prst="rect">
            <a:avLst/>
          </a:prstGeom>
          <a:noFill/>
        </p:spPr>
        <p:txBody>
          <a:bodyPr wrap="square" rtlCol="0">
            <a:spAutoFit/>
          </a:bodyPr>
          <a:lstStyle/>
          <a:p>
            <a:r>
              <a:rPr lang="en-US" i="1" dirty="0">
                <a:solidFill>
                  <a:schemeClr val="bg1"/>
                </a:solidFill>
              </a:rPr>
              <a:t>Exercise #1</a:t>
            </a:r>
          </a:p>
        </p:txBody>
      </p:sp>
      <p:sp>
        <p:nvSpPr>
          <p:cNvPr id="7" name="Bent-Up Arrow 6"/>
          <p:cNvSpPr/>
          <p:nvPr/>
        </p:nvSpPr>
        <p:spPr>
          <a:xfrm>
            <a:off x="7925384" y="4171021"/>
            <a:ext cx="547605" cy="337163"/>
          </a:xfrm>
          <a:prstGeom prst="bentUpArrow">
            <a:avLst>
              <a:gd name="adj1" fmla="val 25000"/>
              <a:gd name="adj2" fmla="val 25000"/>
              <a:gd name="adj3" fmla="val 27144"/>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16200000">
            <a:off x="6990726" y="3238891"/>
            <a:ext cx="1346574" cy="369332"/>
          </a:xfrm>
          <a:prstGeom prst="rect">
            <a:avLst/>
          </a:prstGeom>
          <a:noFill/>
        </p:spPr>
        <p:txBody>
          <a:bodyPr wrap="square" rtlCol="0">
            <a:spAutoFit/>
          </a:bodyPr>
          <a:lstStyle/>
          <a:p>
            <a:r>
              <a:rPr lang="en-US" dirty="0"/>
              <a:t>Local Road</a:t>
            </a:r>
          </a:p>
        </p:txBody>
      </p:sp>
      <p:sp>
        <p:nvSpPr>
          <p:cNvPr id="28" name="Bent-Up Arrow 27"/>
          <p:cNvSpPr/>
          <p:nvPr/>
        </p:nvSpPr>
        <p:spPr>
          <a:xfrm>
            <a:off x="8460995" y="4246956"/>
            <a:ext cx="1201416" cy="261228"/>
          </a:xfrm>
          <a:prstGeom prst="bentUpArrow">
            <a:avLst>
              <a:gd name="adj1" fmla="val 25000"/>
              <a:gd name="adj2" fmla="val 25000"/>
              <a:gd name="adj3" fmla="val 27144"/>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p:nvPr/>
        </p:nvPicPr>
        <p:blipFill rotWithShape="1">
          <a:blip r:embed="rId3"/>
          <a:srcRect l="61672" t="70408" r="32173" b="19796"/>
          <a:stretch/>
        </p:blipFill>
        <p:spPr bwMode="auto">
          <a:xfrm>
            <a:off x="7464292" y="4282068"/>
            <a:ext cx="380973" cy="406513"/>
          </a:xfrm>
          <a:prstGeom prst="flowChartConnector">
            <a:avLst/>
          </a:prstGeom>
          <a:ln>
            <a:noFill/>
          </a:ln>
          <a:extLst>
            <a:ext uri="{53640926-AAD7-44D8-BBD7-CCE9431645EC}">
              <a14:shadowObscured xmlns:a14="http://schemas.microsoft.com/office/drawing/2010/main"/>
            </a:ext>
          </a:extLst>
        </p:spPr>
      </p:pic>
      <p:pic>
        <p:nvPicPr>
          <p:cNvPr id="30" name="Picture 29"/>
          <p:cNvPicPr/>
          <p:nvPr/>
        </p:nvPicPr>
        <p:blipFill rotWithShape="1">
          <a:blip r:embed="rId3"/>
          <a:srcRect l="23465" t="66047" r="44383" b="20547"/>
          <a:stretch/>
        </p:blipFill>
        <p:spPr bwMode="auto">
          <a:xfrm>
            <a:off x="8751446" y="2361344"/>
            <a:ext cx="1555956" cy="356338"/>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4"/>
          <a:srcRect l="45085" t="36281" r="52937" b="18227"/>
          <a:stretch/>
        </p:blipFill>
        <p:spPr bwMode="auto">
          <a:xfrm>
            <a:off x="7896422" y="5267953"/>
            <a:ext cx="3494216" cy="64690"/>
          </a:xfrm>
          <a:prstGeom prst="rect">
            <a:avLst/>
          </a:prstGeom>
          <a:ln>
            <a:noFill/>
          </a:ln>
          <a:extLst>
            <a:ext uri="{53640926-AAD7-44D8-BBD7-CCE9431645EC}">
              <a14:shadowObscured xmlns:a14="http://schemas.microsoft.com/office/drawing/2010/main"/>
            </a:ext>
          </a:extLst>
        </p:spPr>
      </p:pic>
      <p:pic>
        <p:nvPicPr>
          <p:cNvPr id="42" name="Picture 41"/>
          <p:cNvPicPr/>
          <p:nvPr/>
        </p:nvPicPr>
        <p:blipFill rotWithShape="1">
          <a:blip r:embed="rId4"/>
          <a:srcRect l="45085" t="36281" r="52937" b="18227"/>
          <a:stretch/>
        </p:blipFill>
        <p:spPr bwMode="auto">
          <a:xfrm>
            <a:off x="11317788" y="2742922"/>
            <a:ext cx="196457" cy="2591592"/>
          </a:xfrm>
          <a:prstGeom prst="rect">
            <a:avLst/>
          </a:prstGeom>
          <a:ln>
            <a:noFill/>
          </a:ln>
          <a:extLst>
            <a:ext uri="{53640926-AAD7-44D8-BBD7-CCE9431645EC}">
              <a14:shadowObscured xmlns:a14="http://schemas.microsoft.com/office/drawing/2010/main"/>
            </a:ext>
          </a:extLst>
        </p:spPr>
      </p:pic>
      <p:sp>
        <p:nvSpPr>
          <p:cNvPr id="41" name="Rectangle 40"/>
          <p:cNvSpPr/>
          <p:nvPr/>
        </p:nvSpPr>
        <p:spPr>
          <a:xfrm>
            <a:off x="8066465" y="2940554"/>
            <a:ext cx="3324173" cy="2346428"/>
          </a:xfrm>
          <a:prstGeom prst="rect">
            <a:avLst/>
          </a:prstGeom>
          <a:noFill/>
          <a:ln w="25400" cmpd="sng">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p:nvPr/>
        </p:nvPicPr>
        <p:blipFill rotWithShape="1">
          <a:blip r:embed="rId4"/>
          <a:srcRect l="14684" t="25635" r="62811" b="71991"/>
          <a:stretch/>
        </p:blipFill>
        <p:spPr bwMode="auto">
          <a:xfrm>
            <a:off x="7653716" y="2698006"/>
            <a:ext cx="3801532" cy="52265"/>
          </a:xfrm>
          <a:prstGeom prst="rect">
            <a:avLst/>
          </a:prstGeom>
          <a:ln>
            <a:noFill/>
          </a:ln>
          <a:extLst>
            <a:ext uri="{53640926-AAD7-44D8-BBD7-CCE9431645EC}">
              <a14:shadowObscured xmlns:a14="http://schemas.microsoft.com/office/drawing/2010/main"/>
            </a:ext>
          </a:extLst>
        </p:spPr>
      </p:pic>
      <p:sp>
        <p:nvSpPr>
          <p:cNvPr id="34" name="TextBox 33"/>
          <p:cNvSpPr txBox="1"/>
          <p:nvPr/>
        </p:nvSpPr>
        <p:spPr>
          <a:xfrm>
            <a:off x="8362434" y="2631551"/>
            <a:ext cx="393439" cy="400110"/>
          </a:xfrm>
          <a:prstGeom prst="rect">
            <a:avLst/>
          </a:prstGeom>
          <a:noFill/>
        </p:spPr>
        <p:txBody>
          <a:bodyPr wrap="square" rtlCol="0">
            <a:spAutoFit/>
          </a:bodyPr>
          <a:lstStyle/>
          <a:p>
            <a:r>
              <a:rPr lang="en-US" sz="2000" dirty="0">
                <a:solidFill>
                  <a:srgbClr val="000000"/>
                </a:solidFill>
              </a:rPr>
              <a:t>X</a:t>
            </a:r>
          </a:p>
        </p:txBody>
      </p:sp>
      <p:sp>
        <p:nvSpPr>
          <p:cNvPr id="37" name="TextBox 36"/>
          <p:cNvSpPr txBox="1"/>
          <p:nvPr/>
        </p:nvSpPr>
        <p:spPr>
          <a:xfrm>
            <a:off x="9434185" y="2629907"/>
            <a:ext cx="393439" cy="400110"/>
          </a:xfrm>
          <a:prstGeom prst="rect">
            <a:avLst/>
          </a:prstGeom>
          <a:noFill/>
        </p:spPr>
        <p:txBody>
          <a:bodyPr wrap="square" rtlCol="0">
            <a:spAutoFit/>
          </a:bodyPr>
          <a:lstStyle/>
          <a:p>
            <a:r>
              <a:rPr lang="en-US" sz="2000" dirty="0">
                <a:solidFill>
                  <a:srgbClr val="000000"/>
                </a:solidFill>
              </a:rPr>
              <a:t>X</a:t>
            </a:r>
          </a:p>
        </p:txBody>
      </p:sp>
      <p:pic>
        <p:nvPicPr>
          <p:cNvPr id="45" name="Picture 44"/>
          <p:cNvPicPr/>
          <p:nvPr/>
        </p:nvPicPr>
        <p:blipFill rotWithShape="1">
          <a:blip r:embed="rId4"/>
          <a:srcRect l="14684" t="25635" r="62811" b="71991"/>
          <a:stretch/>
        </p:blipFill>
        <p:spPr bwMode="auto">
          <a:xfrm rot="5400000">
            <a:off x="6506576" y="3952886"/>
            <a:ext cx="2743200" cy="52265"/>
          </a:xfrm>
          <a:prstGeom prst="rect">
            <a:avLst/>
          </a:prstGeom>
          <a:ln>
            <a:noFill/>
          </a:ln>
          <a:extLst>
            <a:ext uri="{53640926-AAD7-44D8-BBD7-CCE9431645EC}">
              <a14:shadowObscured xmlns:a14="http://schemas.microsoft.com/office/drawing/2010/main"/>
            </a:ext>
          </a:extLst>
        </p:spPr>
      </p:pic>
      <p:sp>
        <p:nvSpPr>
          <p:cNvPr id="36" name="TextBox 35"/>
          <p:cNvSpPr txBox="1"/>
          <p:nvPr/>
        </p:nvSpPr>
        <p:spPr>
          <a:xfrm>
            <a:off x="7799230" y="3188921"/>
            <a:ext cx="393439" cy="400110"/>
          </a:xfrm>
          <a:prstGeom prst="rect">
            <a:avLst/>
          </a:prstGeom>
          <a:noFill/>
        </p:spPr>
        <p:txBody>
          <a:bodyPr wrap="square" rtlCol="0">
            <a:spAutoFit/>
          </a:bodyPr>
          <a:lstStyle/>
          <a:p>
            <a:r>
              <a:rPr lang="en-US" sz="2000" dirty="0">
                <a:solidFill>
                  <a:srgbClr val="000000"/>
                </a:solidFill>
              </a:rPr>
              <a:t>X</a:t>
            </a:r>
          </a:p>
        </p:txBody>
      </p:sp>
      <p:sp>
        <p:nvSpPr>
          <p:cNvPr id="35" name="TextBox 34"/>
          <p:cNvSpPr txBox="1"/>
          <p:nvPr/>
        </p:nvSpPr>
        <p:spPr>
          <a:xfrm>
            <a:off x="7796981" y="3875661"/>
            <a:ext cx="393439" cy="400110"/>
          </a:xfrm>
          <a:prstGeom prst="rect">
            <a:avLst/>
          </a:prstGeom>
          <a:noFill/>
        </p:spPr>
        <p:txBody>
          <a:bodyPr wrap="square" rtlCol="0">
            <a:spAutoFit/>
          </a:bodyPr>
          <a:lstStyle/>
          <a:p>
            <a:r>
              <a:rPr lang="en-US" sz="2000" dirty="0">
                <a:solidFill>
                  <a:srgbClr val="000000"/>
                </a:solidFill>
              </a:rPr>
              <a:t>X</a:t>
            </a:r>
          </a:p>
        </p:txBody>
      </p:sp>
      <p:pic>
        <p:nvPicPr>
          <p:cNvPr id="46" name="Picture 45"/>
          <p:cNvPicPr/>
          <p:nvPr/>
        </p:nvPicPr>
        <p:blipFill rotWithShape="1">
          <a:blip r:embed="rId4"/>
          <a:srcRect l="14398" t="25685" r="75219" b="64903"/>
          <a:stretch/>
        </p:blipFill>
        <p:spPr bwMode="auto">
          <a:xfrm rot="3404192">
            <a:off x="7934717" y="2610961"/>
            <a:ext cx="145503" cy="346750"/>
          </a:xfrm>
          <a:prstGeom prst="moon">
            <a:avLst>
              <a:gd name="adj" fmla="val 66853"/>
            </a:avLst>
          </a:prstGeom>
          <a:ln>
            <a:noFill/>
          </a:ln>
          <a:extLst>
            <a:ext uri="{53640926-AAD7-44D8-BBD7-CCE9431645EC}">
              <a14:shadowObscured xmlns:a14="http://schemas.microsoft.com/office/drawing/2010/main"/>
            </a:ext>
          </a:extLst>
        </p:spPr>
      </p:pic>
      <p:cxnSp>
        <p:nvCxnSpPr>
          <p:cNvPr id="8" name="Straight Arrow Connector 7"/>
          <p:cNvCxnSpPr/>
          <p:nvPr/>
        </p:nvCxnSpPr>
        <p:spPr>
          <a:xfrm>
            <a:off x="8777664" y="4362017"/>
            <a:ext cx="0" cy="443204"/>
          </a:xfrm>
          <a:prstGeom prst="straightConnector1">
            <a:avLst/>
          </a:prstGeom>
          <a:ln w="15875">
            <a:solidFill>
              <a:schemeClr val="bg2">
                <a:lumMod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0291047" y="3845833"/>
            <a:ext cx="317241" cy="3150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rPr>
              <a:t>3</a:t>
            </a:r>
          </a:p>
        </p:txBody>
      </p:sp>
      <p:sp>
        <p:nvSpPr>
          <p:cNvPr id="26" name="TextBox 25"/>
          <p:cNvSpPr txBox="1"/>
          <p:nvPr/>
        </p:nvSpPr>
        <p:spPr>
          <a:xfrm>
            <a:off x="10025380" y="2226355"/>
            <a:ext cx="1672253" cy="369332"/>
          </a:xfrm>
          <a:prstGeom prst="rect">
            <a:avLst/>
          </a:prstGeom>
          <a:noFill/>
        </p:spPr>
        <p:txBody>
          <a:bodyPr wrap="none" rtlCol="0">
            <a:spAutoFit/>
          </a:bodyPr>
          <a:lstStyle/>
          <a:p>
            <a:r>
              <a:rPr lang="en-US" dirty="0"/>
              <a:t>State Highway</a:t>
            </a:r>
          </a:p>
        </p:txBody>
      </p:sp>
      <p:sp>
        <p:nvSpPr>
          <p:cNvPr id="22" name="Oval 21"/>
          <p:cNvSpPr/>
          <p:nvPr/>
        </p:nvSpPr>
        <p:spPr>
          <a:xfrm>
            <a:off x="8937513" y="2574764"/>
            <a:ext cx="317241" cy="3150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rPr>
              <a:t>1</a:t>
            </a:r>
          </a:p>
        </p:txBody>
      </p:sp>
      <p:sp>
        <p:nvSpPr>
          <p:cNvPr id="31" name="Oval 30"/>
          <p:cNvSpPr/>
          <p:nvPr/>
        </p:nvSpPr>
        <p:spPr>
          <a:xfrm>
            <a:off x="8902796" y="4582652"/>
            <a:ext cx="317241" cy="3150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rPr>
              <a:t>4</a:t>
            </a:r>
          </a:p>
        </p:txBody>
      </p:sp>
      <p:sp>
        <p:nvSpPr>
          <p:cNvPr id="9" name="Footer Placeholder 8"/>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43</a:t>
            </a:fld>
            <a:endParaRPr lang="en-US" dirty="0">
              <a:solidFill>
                <a:prstClr val="white"/>
              </a:solidFill>
            </a:endParaRPr>
          </a:p>
        </p:txBody>
      </p:sp>
    </p:spTree>
    <p:extLst>
      <p:ext uri="{BB962C8B-B14F-4D97-AF65-F5344CB8AC3E}">
        <p14:creationId xmlns:p14="http://schemas.microsoft.com/office/powerpoint/2010/main" val="136726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normAutofit/>
          </a:bodyPr>
          <a:lstStyle/>
          <a:p>
            <a:pPr algn="ctr"/>
            <a:r>
              <a:rPr lang="en-US" sz="3600" dirty="0"/>
              <a:t>Three Types of Access Management Techniques</a:t>
            </a:r>
          </a:p>
        </p:txBody>
      </p:sp>
      <p:sp>
        <p:nvSpPr>
          <p:cNvPr id="5" name="Content Placeholder 1"/>
          <p:cNvSpPr>
            <a:spLocks noGrp="1"/>
          </p:cNvSpPr>
          <p:nvPr>
            <p:ph sz="quarter" idx="2"/>
          </p:nvPr>
        </p:nvSpPr>
        <p:spPr>
          <a:xfrm>
            <a:off x="640875" y="1416049"/>
            <a:ext cx="4024257" cy="3941763"/>
          </a:xfrm>
          <a:ln w="38100" cmpd="sng">
            <a:noFill/>
            <a:prstDash val="solid"/>
          </a:ln>
        </p:spPr>
        <p:txBody>
          <a:bodyPr>
            <a:normAutofit/>
          </a:bodyPr>
          <a:lstStyle/>
          <a:p>
            <a:pPr marL="365760" indent="-365760">
              <a:buNone/>
            </a:pPr>
            <a:r>
              <a:rPr lang="en-US" sz="2600" b="1" dirty="0"/>
              <a:t>1.	Local Ordinances, Approvals and Plans</a:t>
            </a:r>
          </a:p>
          <a:p>
            <a:pPr lvl="1">
              <a:lnSpc>
                <a:spcPct val="110000"/>
              </a:lnSpc>
              <a:spcBef>
                <a:spcPts val="1200"/>
              </a:spcBef>
            </a:pPr>
            <a:r>
              <a:rPr lang="en-US" sz="2200" dirty="0"/>
              <a:t>Corridor plans for future access; overlay plan with zoning district</a:t>
            </a:r>
          </a:p>
          <a:p>
            <a:pPr lvl="1">
              <a:lnSpc>
                <a:spcPct val="110000"/>
              </a:lnSpc>
            </a:pPr>
            <a:r>
              <a:rPr lang="en-US" sz="2200" dirty="0"/>
              <a:t>Access retrofit strategies</a:t>
            </a:r>
          </a:p>
          <a:p>
            <a:pPr lvl="1">
              <a:lnSpc>
                <a:spcPct val="110000"/>
              </a:lnSpc>
            </a:pPr>
            <a:r>
              <a:rPr lang="en-US" sz="2200" dirty="0"/>
              <a:t>Local road and bike / pedestrian connectivity</a:t>
            </a:r>
          </a:p>
        </p:txBody>
      </p:sp>
      <p:sp>
        <p:nvSpPr>
          <p:cNvPr id="3" name="Content Placeholder 2"/>
          <p:cNvSpPr>
            <a:spLocks noGrp="1"/>
          </p:cNvSpPr>
          <p:nvPr>
            <p:ph sz="quarter" idx="4"/>
          </p:nvPr>
        </p:nvSpPr>
        <p:spPr>
          <a:xfrm>
            <a:off x="4975667" y="1416049"/>
            <a:ext cx="3265131" cy="3941763"/>
          </a:xfrm>
          <a:ln w="38100" cmpd="sng">
            <a:noFill/>
            <a:prstDash val="solid"/>
          </a:ln>
        </p:spPr>
        <p:txBody>
          <a:bodyPr/>
          <a:lstStyle/>
          <a:p>
            <a:pPr marL="365760" indent="-365760">
              <a:buNone/>
            </a:pPr>
            <a:r>
              <a:rPr lang="en-US" sz="2600" b="1" dirty="0"/>
              <a:t>2.	Site Access and Design</a:t>
            </a:r>
          </a:p>
          <a:p>
            <a:pPr lvl="1">
              <a:spcBef>
                <a:spcPts val="1200"/>
              </a:spcBef>
            </a:pPr>
            <a:r>
              <a:rPr lang="en-US" sz="2200" dirty="0"/>
              <a:t>Driveway design standards</a:t>
            </a:r>
          </a:p>
          <a:p>
            <a:pPr lvl="1"/>
            <a:r>
              <a:rPr lang="en-US" sz="2200" dirty="0"/>
              <a:t>Promote shared access systems and connectivity</a:t>
            </a:r>
          </a:p>
          <a:p>
            <a:pPr lvl="1"/>
            <a:r>
              <a:rPr lang="en-US" sz="2200" dirty="0"/>
              <a:t>Coordinated lot split / site plan review</a:t>
            </a:r>
          </a:p>
          <a:p>
            <a:endParaRPr lang="en-US" dirty="0"/>
          </a:p>
        </p:txBody>
      </p:sp>
      <p:sp>
        <p:nvSpPr>
          <p:cNvPr id="10" name="TextBox 9"/>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 </a:t>
            </a:r>
            <a:br>
              <a:rPr lang="en-US" i="1" dirty="0">
                <a:solidFill>
                  <a:schemeClr val="bg1"/>
                </a:solidFill>
              </a:rPr>
            </a:br>
            <a:r>
              <a:rPr lang="en-US" i="1" dirty="0">
                <a:solidFill>
                  <a:schemeClr val="bg1"/>
                </a:solidFill>
              </a:rPr>
              <a:t>Road and Intersection Design</a:t>
            </a:r>
          </a:p>
        </p:txBody>
      </p:sp>
      <p:sp>
        <p:nvSpPr>
          <p:cNvPr id="11" name="Content Placeholder 2"/>
          <p:cNvSpPr txBox="1">
            <a:spLocks/>
          </p:cNvSpPr>
          <p:nvPr/>
        </p:nvSpPr>
        <p:spPr bwMode="auto">
          <a:xfrm>
            <a:off x="8551333" y="1416051"/>
            <a:ext cx="3025123" cy="3941762"/>
          </a:xfrm>
          <a:prstGeom prst="rect">
            <a:avLst/>
          </a:prstGeom>
          <a:gradFill>
            <a:gsLst>
              <a:gs pos="0">
                <a:schemeClr val="bg1"/>
              </a:gs>
              <a:gs pos="64999">
                <a:schemeClr val="bg1">
                  <a:lumMod val="95000"/>
                </a:schemeClr>
              </a:gs>
              <a:gs pos="100000">
                <a:schemeClr val="bg1">
                  <a:lumMod val="85000"/>
                </a:schemeClr>
              </a:gs>
            </a:gsLst>
            <a:lin ang="16800000" scaled="0"/>
          </a:gradFill>
          <a:ln w="3810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0"/>
              </a:spcBef>
              <a:spcAft>
                <a:spcPct val="0"/>
              </a:spcAft>
              <a:buClr>
                <a:schemeClr val="accent1"/>
              </a:buClr>
              <a:buSzPct val="68000"/>
              <a:buFont typeface="Wingdings 3" pitchFamily="18" charset="2"/>
              <a:buChar char=""/>
              <a:defRPr sz="24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0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18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6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sz="16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indent="-365760">
              <a:buFont typeface="Wingdings 3" pitchFamily="18" charset="2"/>
              <a:buNone/>
            </a:pPr>
            <a:r>
              <a:rPr lang="en-US" sz="2600" b="1" dirty="0"/>
              <a:t>3.	Road and Intersection Design</a:t>
            </a:r>
          </a:p>
          <a:p>
            <a:pPr lvl="1">
              <a:spcBef>
                <a:spcPts val="1200"/>
              </a:spcBef>
            </a:pPr>
            <a:r>
              <a:rPr lang="en-US" sz="2200" dirty="0"/>
              <a:t>Signal spacing</a:t>
            </a:r>
          </a:p>
          <a:p>
            <a:pPr lvl="1"/>
            <a:r>
              <a:rPr lang="en-US" sz="2200" dirty="0"/>
              <a:t>Two-way left-turn lanes</a:t>
            </a:r>
          </a:p>
          <a:p>
            <a:pPr lvl="1"/>
            <a:r>
              <a:rPr lang="en-US" sz="2200" dirty="0"/>
              <a:t>Medians</a:t>
            </a:r>
          </a:p>
          <a:p>
            <a:pPr lvl="1"/>
            <a:r>
              <a:rPr lang="en-US" sz="2200" dirty="0"/>
              <a:t>Innovative intersections</a:t>
            </a:r>
          </a:p>
          <a:p>
            <a:endParaRPr lang="en-US" dirty="0"/>
          </a:p>
        </p:txBody>
      </p:sp>
      <p:sp>
        <p:nvSpPr>
          <p:cNvPr id="7" name="Footer Placeholder 6"/>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10"/>
          </p:nvPr>
        </p:nvSpPr>
        <p:spPr/>
        <p:txBody>
          <a:bodyPr/>
          <a:lstStyle/>
          <a:p>
            <a:pPr algn="r"/>
            <a:fld id="{C285075F-4D0D-0F40-B6CF-EC6AC229A79E}" type="slidenum">
              <a:rPr lang="en-US" smtClean="0">
                <a:solidFill>
                  <a:prstClr val="white"/>
                </a:solidFill>
              </a:rPr>
              <a:pPr algn="r"/>
              <a:t>44</a:t>
            </a:fld>
            <a:endParaRPr lang="en-US" dirty="0">
              <a:solidFill>
                <a:prstClr val="white"/>
              </a:solidFill>
            </a:endParaRPr>
          </a:p>
        </p:txBody>
      </p:sp>
    </p:spTree>
    <p:extLst>
      <p:ext uri="{BB962C8B-B14F-4D97-AF65-F5344CB8AC3E}">
        <p14:creationId xmlns:p14="http://schemas.microsoft.com/office/powerpoint/2010/main" val="3723715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510000" y="1723474"/>
            <a:ext cx="6840053" cy="3851098"/>
          </a:xfrm>
        </p:spPr>
        <p:txBody>
          <a:bodyPr>
            <a:normAutofit/>
          </a:bodyPr>
          <a:lstStyle/>
          <a:p>
            <a:r>
              <a:rPr lang="en-US" sz="2900" dirty="0"/>
              <a:t>Two-way left-turn lanes</a:t>
            </a:r>
          </a:p>
          <a:p>
            <a:pPr lvl="1"/>
            <a:r>
              <a:rPr lang="en-US" sz="2500" dirty="0"/>
              <a:t>Remove left turns from through lanes</a:t>
            </a:r>
          </a:p>
          <a:p>
            <a:pPr lvl="1"/>
            <a:r>
              <a:rPr lang="en-US" sz="2500" dirty="0"/>
              <a:t>Excessive driveways reduce benefits</a:t>
            </a:r>
            <a:endParaRPr lang="en-US" dirty="0"/>
          </a:p>
          <a:p>
            <a:pPr>
              <a:spcBef>
                <a:spcPts val="2400"/>
              </a:spcBef>
            </a:pPr>
            <a:r>
              <a:rPr lang="en-US" sz="2900" dirty="0"/>
              <a:t>Medians</a:t>
            </a:r>
          </a:p>
          <a:p>
            <a:pPr lvl="1"/>
            <a:r>
              <a:rPr lang="en-US" sz="2500" dirty="0"/>
              <a:t>Separate left turn conflicts</a:t>
            </a:r>
          </a:p>
          <a:p>
            <a:pPr lvl="1"/>
            <a:r>
              <a:rPr lang="en-US" sz="2500" dirty="0"/>
              <a:t>Reduce crashes, improve capacity</a:t>
            </a:r>
            <a:endParaRPr lang="en-US" dirty="0"/>
          </a:p>
          <a:p>
            <a:pPr>
              <a:spcBef>
                <a:spcPts val="2400"/>
              </a:spcBef>
            </a:pPr>
            <a:r>
              <a:rPr lang="en-US" sz="2900" dirty="0"/>
              <a:t>Intersection design and signal spacing</a:t>
            </a:r>
          </a:p>
          <a:p>
            <a:endParaRPr lang="en-US" dirty="0"/>
          </a:p>
        </p:txBody>
      </p:sp>
      <p:sp>
        <p:nvSpPr>
          <p:cNvPr id="6" name="Title 2"/>
          <p:cNvSpPr>
            <a:spLocks noGrp="1"/>
          </p:cNvSpPr>
          <p:nvPr>
            <p:ph type="title"/>
          </p:nvPr>
        </p:nvSpPr>
        <p:spPr>
          <a:xfrm>
            <a:off x="609600" y="283736"/>
            <a:ext cx="10972800" cy="1143000"/>
          </a:xfrm>
        </p:spPr>
        <p:txBody>
          <a:bodyPr>
            <a:normAutofit/>
          </a:bodyPr>
          <a:lstStyle/>
          <a:p>
            <a:pPr algn="ctr"/>
            <a:r>
              <a:rPr lang="en-US" dirty="0"/>
              <a:t>3. Road and Intersection Design</a:t>
            </a:r>
          </a:p>
        </p:txBody>
      </p:sp>
      <p:pic>
        <p:nvPicPr>
          <p:cNvPr id="13"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14437" y="1723474"/>
            <a:ext cx="4365911" cy="297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188785" y="4745321"/>
            <a:ext cx="3184707" cy="1323439"/>
          </a:xfrm>
          <a:prstGeom prst="rect">
            <a:avLst/>
          </a:prstGeom>
          <a:noFill/>
        </p:spPr>
        <p:txBody>
          <a:bodyPr wrap="square" rtlCol="0">
            <a:spAutoFit/>
          </a:bodyPr>
          <a:lstStyle/>
          <a:p>
            <a:r>
              <a:rPr lang="en-US" sz="2000" b="1" dirty="0"/>
              <a:t>Adding a center turn lane results in:</a:t>
            </a:r>
          </a:p>
          <a:p>
            <a:pPr marL="285750" indent="-285750">
              <a:buFont typeface="Arial" panose="020B0604020202020204" pitchFamily="34" charset="0"/>
              <a:buChar char="•"/>
            </a:pPr>
            <a:r>
              <a:rPr lang="en-US" sz="2000" b="1" dirty="0"/>
              <a:t>35% crash reduction</a:t>
            </a:r>
          </a:p>
          <a:p>
            <a:pPr marL="285750" indent="-285750">
              <a:buFont typeface="Arial" panose="020B0604020202020204" pitchFamily="34" charset="0"/>
              <a:buChar char="•"/>
            </a:pPr>
            <a:r>
              <a:rPr lang="en-US" sz="2000" b="1" dirty="0"/>
              <a:t>30% capacity increase</a:t>
            </a:r>
          </a:p>
        </p:txBody>
      </p:sp>
      <p:sp>
        <p:nvSpPr>
          <p:cNvPr id="7" name="TextBox 6"/>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p>
          <a:p>
            <a:r>
              <a:rPr lang="en-US" i="1" dirty="0">
                <a:solidFill>
                  <a:schemeClr val="bg1"/>
                </a:solidFill>
              </a:rPr>
              <a:t>Road and Intersection Design</a:t>
            </a:r>
          </a:p>
        </p:txBody>
      </p:sp>
      <p:sp>
        <p:nvSpPr>
          <p:cNvPr id="8" name="Footer Placeholder 7"/>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45</a:t>
            </a:fld>
            <a:endParaRPr lang="en-US" dirty="0">
              <a:solidFill>
                <a:prstClr val="white"/>
              </a:solidFill>
            </a:endParaRPr>
          </a:p>
        </p:txBody>
      </p:sp>
    </p:spTree>
    <p:extLst>
      <p:ext uri="{BB962C8B-B14F-4D97-AF65-F5344CB8AC3E}">
        <p14:creationId xmlns:p14="http://schemas.microsoft.com/office/powerpoint/2010/main" val="1906326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43404" t="39723" r="20692" b="19170"/>
          <a:stretch/>
        </p:blipFill>
        <p:spPr>
          <a:xfrm>
            <a:off x="558926" y="2128783"/>
            <a:ext cx="4899054" cy="3505547"/>
          </a:xfrm>
          <a:prstGeom prst="rect">
            <a:avLst/>
          </a:prstGeom>
        </p:spPr>
      </p:pic>
      <p:sp>
        <p:nvSpPr>
          <p:cNvPr id="2" name="Title 1"/>
          <p:cNvSpPr>
            <a:spLocks noGrp="1"/>
          </p:cNvSpPr>
          <p:nvPr>
            <p:ph type="title"/>
          </p:nvPr>
        </p:nvSpPr>
        <p:spPr>
          <a:xfrm>
            <a:off x="584424" y="195308"/>
            <a:ext cx="6073828" cy="1713390"/>
          </a:xfrm>
        </p:spPr>
        <p:txBody>
          <a:bodyPr>
            <a:normAutofit fontScale="90000"/>
          </a:bodyPr>
          <a:lstStyle/>
          <a:p>
            <a:r>
              <a:rPr lang="en-US" dirty="0"/>
              <a:t>3. Road and Intersection Design: Limit the Number of Conflict Points</a:t>
            </a:r>
          </a:p>
        </p:txBody>
      </p:sp>
      <p:sp>
        <p:nvSpPr>
          <p:cNvPr id="6" name="TextBox 5"/>
          <p:cNvSpPr txBox="1"/>
          <p:nvPr/>
        </p:nvSpPr>
        <p:spPr>
          <a:xfrm>
            <a:off x="4023479" y="3760433"/>
            <a:ext cx="3546997" cy="2015936"/>
          </a:xfrm>
          <a:prstGeom prst="rect">
            <a:avLst/>
          </a:prstGeom>
          <a:noFill/>
        </p:spPr>
        <p:txBody>
          <a:bodyPr wrap="square" rtlCol="0">
            <a:spAutoFit/>
          </a:bodyPr>
          <a:lstStyle/>
          <a:p>
            <a:r>
              <a:rPr lang="en-US" sz="2500" b="1" dirty="0"/>
              <a:t>Conflict points </a:t>
            </a:r>
            <a:r>
              <a:rPr lang="en-US" sz="2500" dirty="0"/>
              <a:t>are locations where paths of vehicles, pedestrians or bicycles cross, merge or diverge</a:t>
            </a:r>
          </a:p>
        </p:txBody>
      </p:sp>
      <p:sp>
        <p:nvSpPr>
          <p:cNvPr id="18" name="TextBox 17"/>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br>
              <a:rPr lang="en-US" i="1" dirty="0">
                <a:solidFill>
                  <a:schemeClr val="bg1"/>
                </a:solidFill>
              </a:rPr>
            </a:br>
            <a:r>
              <a:rPr lang="en-US" i="1" dirty="0">
                <a:solidFill>
                  <a:schemeClr val="bg1"/>
                </a:solidFill>
              </a:rPr>
              <a:t>Road and Intersection Design</a:t>
            </a:r>
          </a:p>
        </p:txBody>
      </p:sp>
      <p:pic>
        <p:nvPicPr>
          <p:cNvPr id="21" name="Picture 4" descr="conflict points"/>
          <p:cNvPicPr>
            <a:picLocks noChangeAspect="1" noChangeArrowheads="1"/>
          </p:cNvPicPr>
          <p:nvPr/>
        </p:nvPicPr>
        <p:blipFill rotWithShape="1">
          <a:blip r:embed="rId4">
            <a:extLst>
              <a:ext uri="{28A0092B-C50C-407E-A947-70E740481C1C}">
                <a14:useLocalDpi xmlns:a14="http://schemas.microsoft.com/office/drawing/2010/main"/>
              </a:ext>
            </a:extLst>
          </a:blip>
          <a:srcRect l="5294" t="8601" r="56563" b="2964"/>
          <a:stretch/>
        </p:blipFill>
        <p:spPr>
          <a:xfrm>
            <a:off x="7678986" y="1936476"/>
            <a:ext cx="4232702" cy="4090582"/>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5" name="Group 14"/>
          <p:cNvGrpSpPr/>
          <p:nvPr/>
        </p:nvGrpSpPr>
        <p:grpSpPr>
          <a:xfrm>
            <a:off x="809144" y="3691223"/>
            <a:ext cx="1590589" cy="1323439"/>
            <a:chOff x="618644" y="3367883"/>
            <a:chExt cx="1590589" cy="1323439"/>
          </a:xfrm>
        </p:grpSpPr>
        <p:sp>
          <p:nvSpPr>
            <p:cNvPr id="4" name="Flowchart: Connector 3"/>
            <p:cNvSpPr/>
            <p:nvPr/>
          </p:nvSpPr>
          <p:spPr>
            <a:xfrm>
              <a:off x="674206" y="3445971"/>
              <a:ext cx="131209" cy="132254"/>
            </a:xfrm>
            <a:prstGeom prst="flowChartConnector">
              <a:avLst/>
            </a:prstGeom>
            <a:solidFill>
              <a:schemeClr val="bg2">
                <a:lumMod val="1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656749" y="3726413"/>
              <a:ext cx="166123" cy="170054"/>
            </a:xfrm>
            <a:prstGeom prst="flowChartConnector">
              <a:avLst/>
            </a:prstGeom>
            <a:noFill/>
            <a:ln w="1905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656749" y="4016476"/>
              <a:ext cx="166123" cy="170054"/>
              <a:chOff x="656748" y="4029178"/>
              <a:chExt cx="166123" cy="170054"/>
            </a:xfrm>
          </p:grpSpPr>
          <p:sp>
            <p:nvSpPr>
              <p:cNvPr id="11" name="Flowchart: Connector 10"/>
              <p:cNvSpPr/>
              <p:nvPr/>
            </p:nvSpPr>
            <p:spPr>
              <a:xfrm>
                <a:off x="656748" y="4029178"/>
                <a:ext cx="166123" cy="170054"/>
              </a:xfrm>
              <a:prstGeom prst="flowChartConnector">
                <a:avLst/>
              </a:prstGeom>
              <a:noFill/>
              <a:ln w="1905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ord 4"/>
              <p:cNvSpPr/>
              <p:nvPr/>
            </p:nvSpPr>
            <p:spPr>
              <a:xfrm rot="14801846">
                <a:off x="672585" y="4047556"/>
                <a:ext cx="142741" cy="156087"/>
              </a:xfrm>
              <a:prstGeom prst="chord">
                <a:avLst>
                  <a:gd name="adj1" fmla="val 3501914"/>
                  <a:gd name="adj2" fmla="val 14567923"/>
                </a:avLst>
              </a:prstGeom>
              <a:solidFill>
                <a:srgbClr val="00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901183" y="3367883"/>
              <a:ext cx="1308050" cy="1323439"/>
            </a:xfrm>
            <a:prstGeom prst="rect">
              <a:avLst/>
            </a:prstGeom>
            <a:noFill/>
          </p:spPr>
          <p:txBody>
            <a:bodyPr wrap="square" rtlCol="0">
              <a:spAutoFit/>
            </a:bodyPr>
            <a:lstStyle/>
            <a:p>
              <a:pPr>
                <a:spcAft>
                  <a:spcPts val="600"/>
                </a:spcAft>
              </a:pPr>
              <a:r>
                <a:rPr lang="en-US" sz="1400" b="1" dirty="0">
                  <a:solidFill>
                    <a:srgbClr val="000000"/>
                  </a:solidFill>
                </a:rPr>
                <a:t>3 Crossing</a:t>
              </a:r>
            </a:p>
            <a:p>
              <a:pPr>
                <a:spcAft>
                  <a:spcPts val="600"/>
                </a:spcAft>
              </a:pPr>
              <a:r>
                <a:rPr lang="en-US" sz="1400" b="1" dirty="0">
                  <a:solidFill>
                    <a:srgbClr val="000000"/>
                  </a:solidFill>
                </a:rPr>
                <a:t>3 Diverge</a:t>
              </a:r>
            </a:p>
            <a:p>
              <a:r>
                <a:rPr lang="en-US" sz="1400" b="1" dirty="0">
                  <a:solidFill>
                    <a:srgbClr val="000000"/>
                  </a:solidFill>
                </a:rPr>
                <a:t>3 Merge</a:t>
              </a:r>
              <a:br>
                <a:rPr lang="en-US" sz="1400" b="1" dirty="0">
                  <a:solidFill>
                    <a:srgbClr val="000000"/>
                  </a:solidFill>
                </a:rPr>
              </a:br>
              <a:endParaRPr lang="en-US" sz="1400" b="1" dirty="0">
                <a:solidFill>
                  <a:srgbClr val="000000"/>
                </a:solidFill>
              </a:endParaRPr>
            </a:p>
            <a:p>
              <a:r>
                <a:rPr lang="en-US" sz="1400" b="1" dirty="0">
                  <a:solidFill>
                    <a:srgbClr val="000000"/>
                  </a:solidFill>
                </a:rPr>
                <a:t>9 Total</a:t>
              </a:r>
            </a:p>
          </p:txBody>
        </p:sp>
        <p:cxnSp>
          <p:nvCxnSpPr>
            <p:cNvPr id="14" name="Straight Connector 13"/>
            <p:cNvCxnSpPr/>
            <p:nvPr/>
          </p:nvCxnSpPr>
          <p:spPr>
            <a:xfrm>
              <a:off x="618644" y="4331527"/>
              <a:ext cx="1280160" cy="0"/>
            </a:xfrm>
            <a:prstGeom prst="line">
              <a:avLst/>
            </a:prstGeom>
            <a:ln w="2222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7926501" y="236558"/>
            <a:ext cx="3055172" cy="1556732"/>
          </a:xfrm>
          <a:prstGeom prst="rect">
            <a:avLst/>
          </a:prstGeom>
          <a:noFill/>
          <a:ln w="38100" cmpd="dbl">
            <a:solidFill>
              <a:schemeClr val="accent2">
                <a:lumMod val="75000"/>
              </a:schemeClr>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4"/>
          <p:cNvSpPr>
            <a:spLocks noGrp="1"/>
          </p:cNvSpPr>
          <p:nvPr>
            <p:ph sz="quarter" idx="4294967295"/>
          </p:nvPr>
        </p:nvSpPr>
        <p:spPr>
          <a:xfrm>
            <a:off x="7863776" y="235740"/>
            <a:ext cx="3162287" cy="1566428"/>
          </a:xfrm>
          <a:prstGeom prst="rect">
            <a:avLst/>
          </a:prstGeom>
        </p:spPr>
        <p:txBody>
          <a:bodyPr>
            <a:noAutofit/>
          </a:bodyPr>
          <a:lstStyle/>
          <a:p>
            <a:pPr marL="109537" indent="0">
              <a:spcBef>
                <a:spcPts val="0"/>
              </a:spcBef>
              <a:buNone/>
            </a:pPr>
            <a:r>
              <a:rPr lang="en-US" sz="1800" dirty="0"/>
              <a:t>General goal is:</a:t>
            </a:r>
          </a:p>
          <a:p>
            <a:pPr marL="274320" indent="-182880">
              <a:spcBef>
                <a:spcPts val="300"/>
              </a:spcBef>
            </a:pPr>
            <a:r>
              <a:rPr lang="en-US" sz="1800" dirty="0"/>
              <a:t>Fewer access points onto the highway</a:t>
            </a:r>
          </a:p>
          <a:p>
            <a:pPr marL="274320" indent="-182880">
              <a:spcBef>
                <a:spcPts val="300"/>
              </a:spcBef>
            </a:pPr>
            <a:r>
              <a:rPr lang="en-US" sz="1800" dirty="0"/>
              <a:t>Sometimes access to the highway may be indirect</a:t>
            </a:r>
          </a:p>
        </p:txBody>
      </p:sp>
      <p:sp>
        <p:nvSpPr>
          <p:cNvPr id="10" name="Footer Placeholder 9"/>
          <p:cNvSpPr>
            <a:spLocks noGrp="1"/>
          </p:cNvSpPr>
          <p:nvPr>
            <p:ph type="ftr" sz="quarter" idx="3"/>
          </p:nvPr>
        </p:nvSpPr>
        <p:spPr/>
        <p:txBody>
          <a:bodyPr/>
          <a:lstStyle/>
          <a:p>
            <a:r>
              <a:rPr lang="en-US"/>
              <a:t>Module 1</a:t>
            </a:r>
            <a:endParaRPr lang="en-US" dirty="0"/>
          </a:p>
        </p:txBody>
      </p:sp>
      <p:sp>
        <p:nvSpPr>
          <p:cNvPr id="9" name="Slide Number Placeholder 8"/>
          <p:cNvSpPr>
            <a:spLocks noGrp="1"/>
          </p:cNvSpPr>
          <p:nvPr>
            <p:ph type="sldNum" sz="quarter" idx="4"/>
          </p:nvPr>
        </p:nvSpPr>
        <p:spPr/>
        <p:txBody>
          <a:bodyPr/>
          <a:lstStyle/>
          <a:p>
            <a:pPr algn="r"/>
            <a:fld id="{C285075F-4D0D-0F40-B6CF-EC6AC229A79E}" type="slidenum">
              <a:rPr lang="en-US" smtClean="0">
                <a:solidFill>
                  <a:prstClr val="white"/>
                </a:solidFill>
              </a:rPr>
              <a:pPr algn="r"/>
              <a:t>46</a:t>
            </a:fld>
            <a:endParaRPr lang="en-US" dirty="0">
              <a:solidFill>
                <a:prstClr val="white"/>
              </a:solidFill>
            </a:endParaRPr>
          </a:p>
        </p:txBody>
      </p:sp>
    </p:spTree>
    <p:extLst>
      <p:ext uri="{BB962C8B-B14F-4D97-AF65-F5344CB8AC3E}">
        <p14:creationId xmlns:p14="http://schemas.microsoft.com/office/powerpoint/2010/main" val="2323130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423" y="319019"/>
            <a:ext cx="11078691" cy="1143000"/>
          </a:xfrm>
        </p:spPr>
        <p:txBody>
          <a:bodyPr>
            <a:normAutofit fontScale="90000"/>
          </a:bodyPr>
          <a:lstStyle/>
          <a:p>
            <a:r>
              <a:rPr lang="en-US" dirty="0"/>
              <a:t>3. Road and Intersection Design:</a:t>
            </a:r>
            <a:br>
              <a:rPr lang="en-US" dirty="0"/>
            </a:br>
            <a:r>
              <a:rPr lang="en-US" dirty="0"/>
              <a:t>Limit the Number of Conflict Points</a:t>
            </a:r>
          </a:p>
        </p:txBody>
      </p:sp>
      <p:pic>
        <p:nvPicPr>
          <p:cNvPr id="4" name="Picture 4" descr="conflict poin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3537856" y="1806522"/>
            <a:ext cx="8480578" cy="353497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Content Placeholder 14"/>
          <p:cNvSpPr>
            <a:spLocks noGrp="1"/>
          </p:cNvSpPr>
          <p:nvPr>
            <p:ph sz="quarter" idx="4294967295"/>
          </p:nvPr>
        </p:nvSpPr>
        <p:spPr>
          <a:xfrm>
            <a:off x="584423" y="2423947"/>
            <a:ext cx="2619529" cy="1952844"/>
          </a:xfrm>
          <a:prstGeom prst="rect">
            <a:avLst/>
          </a:prstGeom>
        </p:spPr>
        <p:txBody>
          <a:bodyPr>
            <a:normAutofit/>
          </a:bodyPr>
          <a:lstStyle/>
          <a:p>
            <a:pPr marL="109537" indent="0">
              <a:buNone/>
            </a:pPr>
            <a:r>
              <a:rPr lang="en-US" sz="2900" dirty="0"/>
              <a:t>Engineering can reduce the number of conflict points</a:t>
            </a:r>
          </a:p>
        </p:txBody>
      </p:sp>
      <p:sp>
        <p:nvSpPr>
          <p:cNvPr id="18" name="TextBox 17"/>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br>
              <a:rPr lang="en-US" i="1" dirty="0">
                <a:solidFill>
                  <a:schemeClr val="bg1"/>
                </a:solidFill>
              </a:rPr>
            </a:br>
            <a:r>
              <a:rPr lang="en-US" i="1" dirty="0">
                <a:solidFill>
                  <a:schemeClr val="bg1"/>
                </a:solidFill>
              </a:rPr>
              <a:t>Road and Intersection Design</a:t>
            </a:r>
          </a:p>
        </p:txBody>
      </p:sp>
      <p:sp>
        <p:nvSpPr>
          <p:cNvPr id="6" name="Footer Placeholder 5"/>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47</a:t>
            </a:fld>
            <a:endParaRPr lang="en-US" dirty="0">
              <a:solidFill>
                <a:prstClr val="white"/>
              </a:solidFill>
            </a:endParaRPr>
          </a:p>
        </p:txBody>
      </p:sp>
    </p:spTree>
    <p:extLst>
      <p:ext uri="{BB962C8B-B14F-4D97-AF65-F5344CB8AC3E}">
        <p14:creationId xmlns:p14="http://schemas.microsoft.com/office/powerpoint/2010/main" val="2404617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6954" y="2028362"/>
            <a:ext cx="6211585" cy="3694344"/>
          </a:xfrm>
        </p:spPr>
        <p:txBody>
          <a:bodyPr/>
          <a:lstStyle/>
          <a:p>
            <a:r>
              <a:rPr lang="en-US" sz="2900" dirty="0"/>
              <a:t>Fewer connections (driveways) = </a:t>
            </a:r>
          </a:p>
          <a:p>
            <a:pPr lvl="1"/>
            <a:r>
              <a:rPr lang="en-US" sz="2500" dirty="0"/>
              <a:t>Fewer conflict points</a:t>
            </a:r>
          </a:p>
          <a:p>
            <a:pPr lvl="1"/>
            <a:r>
              <a:rPr lang="en-US" sz="2500" dirty="0"/>
              <a:t>Fewer crashes</a:t>
            </a:r>
          </a:p>
          <a:p>
            <a:pPr lvl="1"/>
            <a:r>
              <a:rPr lang="en-US" sz="2500" dirty="0"/>
              <a:t>Better mobility</a:t>
            </a:r>
          </a:p>
          <a:p>
            <a:pPr>
              <a:spcBef>
                <a:spcPts val="1800"/>
              </a:spcBef>
            </a:pPr>
            <a:r>
              <a:rPr lang="en-US" sz="2900" dirty="0"/>
              <a:t>General goal:</a:t>
            </a:r>
          </a:p>
          <a:p>
            <a:pPr lvl="1"/>
            <a:r>
              <a:rPr lang="en-US" sz="2500" dirty="0"/>
              <a:t>Fewer access points onto the highway</a:t>
            </a:r>
          </a:p>
          <a:p>
            <a:pPr lvl="1"/>
            <a:r>
              <a:rPr lang="en-US" sz="2500" dirty="0"/>
              <a:t>Sometimes, highway access may be indirect</a:t>
            </a:r>
          </a:p>
        </p:txBody>
      </p:sp>
      <p:sp>
        <p:nvSpPr>
          <p:cNvPr id="2" name="Title 1"/>
          <p:cNvSpPr>
            <a:spLocks noGrp="1"/>
          </p:cNvSpPr>
          <p:nvPr>
            <p:ph type="title"/>
          </p:nvPr>
        </p:nvSpPr>
        <p:spPr>
          <a:xfrm>
            <a:off x="461696" y="468074"/>
            <a:ext cx="10972800" cy="1258690"/>
          </a:xfrm>
        </p:spPr>
        <p:txBody>
          <a:bodyPr>
            <a:normAutofit fontScale="90000"/>
          </a:bodyPr>
          <a:lstStyle/>
          <a:p>
            <a:r>
              <a:rPr lang="en-US" dirty="0"/>
              <a:t>3. Road and Intersection Design</a:t>
            </a:r>
            <a:br>
              <a:rPr lang="en-US" dirty="0"/>
            </a:br>
            <a:r>
              <a:rPr lang="en-US" dirty="0"/>
              <a:t>Limit the Number of Conflict Points</a:t>
            </a:r>
          </a:p>
        </p:txBody>
      </p:sp>
      <p:grpSp>
        <p:nvGrpSpPr>
          <p:cNvPr id="8" name="Group 17"/>
          <p:cNvGrpSpPr>
            <a:grpSpLocks noChangeAspect="1"/>
          </p:cNvGrpSpPr>
          <p:nvPr/>
        </p:nvGrpSpPr>
        <p:grpSpPr bwMode="auto">
          <a:xfrm>
            <a:off x="6795361" y="1878635"/>
            <a:ext cx="5190381" cy="3940300"/>
            <a:chOff x="786" y="1290"/>
            <a:chExt cx="4192" cy="2663"/>
          </a:xfrm>
        </p:grpSpPr>
        <p:pic>
          <p:nvPicPr>
            <p:cNvPr id="9" name="Picture 8" descr="r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6" y="1290"/>
              <a:ext cx="4192" cy="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Line 10"/>
            <p:cNvSpPr>
              <a:spLocks noChangeShapeType="1"/>
            </p:cNvSpPr>
            <p:nvPr/>
          </p:nvSpPr>
          <p:spPr bwMode="auto">
            <a:xfrm flipH="1">
              <a:off x="1268" y="2386"/>
              <a:ext cx="175"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Rectangle 14"/>
            <p:cNvSpPr>
              <a:spLocks noChangeArrowheads="1"/>
            </p:cNvSpPr>
            <p:nvPr/>
          </p:nvSpPr>
          <p:spPr bwMode="auto">
            <a:xfrm>
              <a:off x="1360" y="2205"/>
              <a:ext cx="88" cy="189"/>
            </a:xfrm>
            <a:prstGeom prst="rect">
              <a:avLst/>
            </a:prstGeom>
            <a:solidFill>
              <a:srgbClr val="CC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15"/>
            <p:cNvSpPr>
              <a:spLocks noChangeArrowheads="1"/>
            </p:cNvSpPr>
            <p:nvPr/>
          </p:nvSpPr>
          <p:spPr bwMode="auto">
            <a:xfrm>
              <a:off x="1432" y="2211"/>
              <a:ext cx="27" cy="171"/>
            </a:xfrm>
            <a:prstGeom prst="rect">
              <a:avLst/>
            </a:prstGeom>
            <a:solidFill>
              <a:srgbClr val="CCFF99"/>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Rectangle 12"/>
            <p:cNvSpPr>
              <a:spLocks noChangeArrowheads="1"/>
            </p:cNvSpPr>
            <p:nvPr/>
          </p:nvSpPr>
          <p:spPr bwMode="auto">
            <a:xfrm>
              <a:off x="1276" y="2379"/>
              <a:ext cx="190" cy="198"/>
            </a:xfrm>
            <a:prstGeom prst="rect">
              <a:avLst/>
            </a:prstGeom>
            <a:solidFill>
              <a:srgbClr val="CCFF99"/>
            </a:solidFill>
            <a:ln>
              <a:noFill/>
            </a:ln>
            <a:effectLst/>
            <a:extLs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4" name="Line 16"/>
            <p:cNvSpPr>
              <a:spLocks noChangeShapeType="1"/>
            </p:cNvSpPr>
            <p:nvPr/>
          </p:nvSpPr>
          <p:spPr bwMode="auto">
            <a:xfrm>
              <a:off x="1238" y="2382"/>
              <a:ext cx="12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Line 12"/>
            <p:cNvSpPr>
              <a:spLocks noChangeShapeType="1"/>
            </p:cNvSpPr>
            <p:nvPr/>
          </p:nvSpPr>
          <p:spPr bwMode="auto">
            <a:xfrm>
              <a:off x="1362" y="2383"/>
              <a:ext cx="0" cy="197"/>
            </a:xfrm>
            <a:prstGeom prst="line">
              <a:avLst/>
            </a:prstGeom>
            <a:noFill/>
            <a:ln w="158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Line 9"/>
            <p:cNvSpPr>
              <a:spLocks noChangeShapeType="1"/>
            </p:cNvSpPr>
            <p:nvPr/>
          </p:nvSpPr>
          <p:spPr bwMode="auto">
            <a:xfrm>
              <a:off x="1169" y="2583"/>
              <a:ext cx="436"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8" name="TextBox 17"/>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br>
              <a:rPr lang="en-US" i="1" dirty="0">
                <a:solidFill>
                  <a:schemeClr val="bg1"/>
                </a:solidFill>
              </a:rPr>
            </a:br>
            <a:r>
              <a:rPr lang="en-US" i="1" dirty="0">
                <a:solidFill>
                  <a:schemeClr val="bg1"/>
                </a:solidFill>
              </a:rPr>
              <a:t>Road and Intersection Design</a:t>
            </a:r>
          </a:p>
        </p:txBody>
      </p:sp>
      <p:sp>
        <p:nvSpPr>
          <p:cNvPr id="21" name="TextBox 20"/>
          <p:cNvSpPr txBox="1"/>
          <p:nvPr/>
        </p:nvSpPr>
        <p:spPr>
          <a:xfrm>
            <a:off x="7042429" y="4672499"/>
            <a:ext cx="2624015" cy="369332"/>
          </a:xfrm>
          <a:prstGeom prst="rect">
            <a:avLst/>
          </a:prstGeom>
          <a:noFill/>
        </p:spPr>
        <p:txBody>
          <a:bodyPr wrap="square" rtlCol="0">
            <a:spAutoFit/>
          </a:bodyPr>
          <a:lstStyle/>
          <a:p>
            <a:r>
              <a:rPr lang="en-US" b="1" dirty="0"/>
              <a:t>45 conflict points</a:t>
            </a:r>
            <a:endParaRPr lang="en-US" dirty="0"/>
          </a:p>
        </p:txBody>
      </p:sp>
      <p:sp>
        <p:nvSpPr>
          <p:cNvPr id="22" name="TextBox 21"/>
          <p:cNvSpPr txBox="1"/>
          <p:nvPr/>
        </p:nvSpPr>
        <p:spPr>
          <a:xfrm>
            <a:off x="9666445" y="2998568"/>
            <a:ext cx="2090614" cy="369332"/>
          </a:xfrm>
          <a:prstGeom prst="rect">
            <a:avLst/>
          </a:prstGeom>
          <a:noFill/>
        </p:spPr>
        <p:txBody>
          <a:bodyPr wrap="square" rtlCol="0">
            <a:spAutoFit/>
          </a:bodyPr>
          <a:lstStyle/>
          <a:p>
            <a:r>
              <a:rPr lang="en-US" b="1" dirty="0"/>
              <a:t>9 conflict points</a:t>
            </a:r>
            <a:endParaRPr lang="en-US" dirty="0"/>
          </a:p>
        </p:txBody>
      </p:sp>
      <p:sp>
        <p:nvSpPr>
          <p:cNvPr id="6" name="Footer Placeholder 5"/>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48</a:t>
            </a:fld>
            <a:endParaRPr lang="en-US" dirty="0">
              <a:solidFill>
                <a:prstClr val="white"/>
              </a:solidFill>
            </a:endParaRPr>
          </a:p>
        </p:txBody>
      </p:sp>
    </p:spTree>
    <p:extLst>
      <p:ext uri="{BB962C8B-B14F-4D97-AF65-F5344CB8AC3E}">
        <p14:creationId xmlns:p14="http://schemas.microsoft.com/office/powerpoint/2010/main" val="1985227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00" dirty="0"/>
              <a:t>3. Road and Intersection Design: Medians</a:t>
            </a:r>
          </a:p>
        </p:txBody>
      </p:sp>
      <p:sp>
        <p:nvSpPr>
          <p:cNvPr id="3" name="Content Placeholder 2"/>
          <p:cNvSpPr>
            <a:spLocks noGrp="1"/>
          </p:cNvSpPr>
          <p:nvPr>
            <p:ph sz="quarter" idx="2"/>
          </p:nvPr>
        </p:nvSpPr>
        <p:spPr>
          <a:xfrm>
            <a:off x="609600" y="1462303"/>
            <a:ext cx="5485072" cy="4181413"/>
          </a:xfrm>
        </p:spPr>
        <p:txBody>
          <a:bodyPr>
            <a:normAutofit lnSpcReduction="10000"/>
          </a:bodyPr>
          <a:lstStyle/>
          <a:p>
            <a:pPr>
              <a:lnSpc>
                <a:spcPct val="110000"/>
              </a:lnSpc>
            </a:pPr>
            <a:r>
              <a:rPr lang="en-US" sz="2500" dirty="0"/>
              <a:t>Help reduce crashes and improve travel efficiency by directing all traffic in one direction, and restricting left-turn movements to desired points</a:t>
            </a:r>
          </a:p>
          <a:p>
            <a:pPr>
              <a:lnSpc>
                <a:spcPct val="110000"/>
              </a:lnSpc>
              <a:spcBef>
                <a:spcPts val="900"/>
              </a:spcBef>
            </a:pPr>
            <a:r>
              <a:rPr lang="en-US" sz="2500" dirty="0"/>
              <a:t>Access spacing from median openings should provide sufficient weaving area</a:t>
            </a:r>
          </a:p>
          <a:p>
            <a:pPr>
              <a:lnSpc>
                <a:spcPct val="110000"/>
              </a:lnSpc>
              <a:spcBef>
                <a:spcPts val="900"/>
              </a:spcBef>
            </a:pPr>
            <a:r>
              <a:rPr lang="en-US" sz="2500" dirty="0"/>
              <a:t>Width needs to be sufficient to accommodate left turns</a:t>
            </a:r>
          </a:p>
          <a:p>
            <a:pPr>
              <a:lnSpc>
                <a:spcPct val="110000"/>
              </a:lnSpc>
            </a:pPr>
            <a:endParaRPr lang="en-US" dirty="0"/>
          </a:p>
        </p:txBody>
      </p:sp>
      <p:sp>
        <p:nvSpPr>
          <p:cNvPr id="4" name="Content Placeholder 3"/>
          <p:cNvSpPr>
            <a:spLocks noGrp="1"/>
          </p:cNvSpPr>
          <p:nvPr>
            <p:ph sz="quarter" idx="4"/>
          </p:nvPr>
        </p:nvSpPr>
        <p:spPr>
          <a:xfrm>
            <a:off x="6447637" y="1462303"/>
            <a:ext cx="4859459" cy="4181413"/>
          </a:xfrm>
        </p:spPr>
        <p:txBody>
          <a:bodyPr/>
          <a:lstStyle/>
          <a:p>
            <a:pPr>
              <a:lnSpc>
                <a:spcPct val="90000"/>
              </a:lnSpc>
            </a:pPr>
            <a:r>
              <a:rPr lang="en-US" sz="2500" dirty="0"/>
              <a:t>Are most effective with fewer median openings</a:t>
            </a:r>
          </a:p>
          <a:p>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7638" y="2739542"/>
            <a:ext cx="4859459" cy="2904174"/>
          </a:xfrm>
          <a:prstGeom prst="rect">
            <a:avLst/>
          </a:prstGeom>
        </p:spPr>
      </p:pic>
      <p:sp>
        <p:nvSpPr>
          <p:cNvPr id="7" name="TextBox 6"/>
          <p:cNvSpPr txBox="1"/>
          <p:nvPr/>
        </p:nvSpPr>
        <p:spPr>
          <a:xfrm>
            <a:off x="1186509" y="6021171"/>
            <a:ext cx="4397087" cy="646331"/>
          </a:xfrm>
          <a:prstGeom prst="rect">
            <a:avLst/>
          </a:prstGeom>
          <a:noFill/>
        </p:spPr>
        <p:txBody>
          <a:bodyPr wrap="square" rtlCol="0">
            <a:spAutoFit/>
          </a:bodyPr>
          <a:lstStyle/>
          <a:p>
            <a:r>
              <a:rPr lang="en-US" i="1" dirty="0">
                <a:solidFill>
                  <a:schemeClr val="bg1"/>
                </a:solidFill>
              </a:rPr>
              <a:t>Access Management Techniques:</a:t>
            </a:r>
            <a:br>
              <a:rPr lang="en-US" i="1" dirty="0">
                <a:solidFill>
                  <a:schemeClr val="bg1"/>
                </a:solidFill>
              </a:rPr>
            </a:br>
            <a:r>
              <a:rPr lang="en-US" i="1" dirty="0">
                <a:solidFill>
                  <a:schemeClr val="bg1"/>
                </a:solidFill>
              </a:rPr>
              <a:t>Road and Intersection Design</a:t>
            </a:r>
          </a:p>
        </p:txBody>
      </p:sp>
      <p:sp>
        <p:nvSpPr>
          <p:cNvPr id="9" name="Footer Placeholder 8"/>
          <p:cNvSpPr>
            <a:spLocks noGrp="1"/>
          </p:cNvSpPr>
          <p:nvPr>
            <p:ph type="ftr" sz="quarter" idx="3"/>
          </p:nvPr>
        </p:nvSpPr>
        <p:spPr/>
        <p:txBody>
          <a:bodyPr/>
          <a:lstStyle/>
          <a:p>
            <a:r>
              <a:rPr lang="en-US"/>
              <a:t>Module 1</a:t>
            </a:r>
            <a:endParaRPr lang="en-US" dirty="0"/>
          </a:p>
        </p:txBody>
      </p:sp>
      <p:sp>
        <p:nvSpPr>
          <p:cNvPr id="8" name="Slide Number Placeholder 7"/>
          <p:cNvSpPr>
            <a:spLocks noGrp="1"/>
          </p:cNvSpPr>
          <p:nvPr>
            <p:ph type="sldNum" sz="quarter" idx="10"/>
          </p:nvPr>
        </p:nvSpPr>
        <p:spPr/>
        <p:txBody>
          <a:bodyPr/>
          <a:lstStyle/>
          <a:p>
            <a:pPr algn="r"/>
            <a:fld id="{C285075F-4D0D-0F40-B6CF-EC6AC229A79E}" type="slidenum">
              <a:rPr lang="en-US" smtClean="0">
                <a:solidFill>
                  <a:prstClr val="white"/>
                </a:solidFill>
              </a:rPr>
              <a:pPr algn="r"/>
              <a:t>49</a:t>
            </a:fld>
            <a:endParaRPr lang="en-US" dirty="0">
              <a:solidFill>
                <a:prstClr val="white"/>
              </a:solidFill>
            </a:endParaRPr>
          </a:p>
        </p:txBody>
      </p:sp>
    </p:spTree>
    <p:extLst>
      <p:ext uri="{BB962C8B-B14F-4D97-AF65-F5344CB8AC3E}">
        <p14:creationId xmlns:p14="http://schemas.microsoft.com/office/powerpoint/2010/main" val="3625676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Does Access Management Do?</a:t>
            </a:r>
          </a:p>
        </p:txBody>
      </p:sp>
      <p:sp>
        <p:nvSpPr>
          <p:cNvPr id="2" name="Content Placeholder 1"/>
          <p:cNvSpPr>
            <a:spLocks noGrp="1"/>
          </p:cNvSpPr>
          <p:nvPr>
            <p:ph sz="quarter" idx="2"/>
          </p:nvPr>
        </p:nvSpPr>
        <p:spPr>
          <a:xfrm>
            <a:off x="753440" y="1444299"/>
            <a:ext cx="4034318" cy="4103746"/>
          </a:xfrm>
        </p:spPr>
        <p:txBody>
          <a:bodyPr/>
          <a:lstStyle/>
          <a:p>
            <a:r>
              <a:rPr lang="en-US" sz="2900" dirty="0"/>
              <a:t>Safety</a:t>
            </a:r>
          </a:p>
          <a:p>
            <a:pPr lvl="1"/>
            <a:r>
              <a:rPr lang="en-US" sz="2500" dirty="0"/>
              <a:t>Reduces crashes</a:t>
            </a:r>
          </a:p>
          <a:p>
            <a:pPr>
              <a:spcBef>
                <a:spcPts val="2400"/>
              </a:spcBef>
            </a:pPr>
            <a:r>
              <a:rPr lang="en-US" sz="2900" dirty="0"/>
              <a:t>Mobility</a:t>
            </a:r>
          </a:p>
          <a:p>
            <a:pPr lvl="1"/>
            <a:r>
              <a:rPr lang="en-US" sz="2500" dirty="0"/>
              <a:t>Improves highway operations by minimizing congestion</a:t>
            </a:r>
          </a:p>
          <a:p>
            <a:pPr lvl="1"/>
            <a:endParaRPr lang="en-US" dirty="0"/>
          </a:p>
          <a:p>
            <a:endParaRPr lang="en-US" dirty="0"/>
          </a:p>
          <a:p>
            <a:endParaRPr lang="en-US" dirty="0"/>
          </a:p>
        </p:txBody>
      </p:sp>
      <p:sp>
        <p:nvSpPr>
          <p:cNvPr id="5" name="Content Placeholder 4"/>
          <p:cNvSpPr>
            <a:spLocks noGrp="1"/>
          </p:cNvSpPr>
          <p:nvPr>
            <p:ph sz="quarter" idx="4"/>
          </p:nvPr>
        </p:nvSpPr>
        <p:spPr>
          <a:xfrm>
            <a:off x="5065160" y="1444299"/>
            <a:ext cx="6517243" cy="4103746"/>
          </a:xfrm>
        </p:spPr>
        <p:txBody>
          <a:bodyPr/>
          <a:lstStyle/>
          <a:p>
            <a:r>
              <a:rPr lang="en-US" sz="2900" dirty="0"/>
              <a:t>Economics</a:t>
            </a:r>
          </a:p>
          <a:p>
            <a:pPr lvl="1">
              <a:spcBef>
                <a:spcPts val="900"/>
              </a:spcBef>
            </a:pPr>
            <a:r>
              <a:rPr lang="en-US" sz="2500" dirty="0"/>
              <a:t>Protects corridor longevity; reduces delays to commerce</a:t>
            </a:r>
          </a:p>
          <a:p>
            <a:pPr lvl="1">
              <a:spcBef>
                <a:spcPts val="900"/>
              </a:spcBef>
            </a:pPr>
            <a:r>
              <a:rPr lang="en-US" sz="2500" dirty="0"/>
              <a:t>Safe access = better for businesses</a:t>
            </a:r>
          </a:p>
          <a:p>
            <a:pPr lvl="1">
              <a:spcBef>
                <a:spcPts val="900"/>
              </a:spcBef>
            </a:pPr>
            <a:r>
              <a:rPr lang="en-US" sz="2500" dirty="0"/>
              <a:t>Delays highway expansion that may disrupt adjacent properties</a:t>
            </a:r>
          </a:p>
          <a:p>
            <a:pPr lvl="1">
              <a:spcBef>
                <a:spcPts val="900"/>
              </a:spcBef>
            </a:pPr>
            <a:r>
              <a:rPr lang="en-US" sz="2500" dirty="0"/>
              <a:t>Helps avoid the need to build expensive bypasses around communities because of congestion and safety issues</a:t>
            </a:r>
          </a:p>
          <a:p>
            <a:endParaRPr lang="en-US" dirty="0"/>
          </a:p>
        </p:txBody>
      </p:sp>
      <p:sp>
        <p:nvSpPr>
          <p:cNvPr id="7" name="Footer Placeholder 6"/>
          <p:cNvSpPr>
            <a:spLocks noGrp="1"/>
          </p:cNvSpPr>
          <p:nvPr>
            <p:ph type="ftr" sz="quarter" idx="3"/>
          </p:nvPr>
        </p:nvSpPr>
        <p:spPr/>
        <p:txBody>
          <a:bodyPr/>
          <a:lstStyle/>
          <a:p>
            <a:r>
              <a:rPr lang="en-US"/>
              <a:t>Module 1</a:t>
            </a:r>
            <a:endParaRPr lang="en-US" dirty="0"/>
          </a:p>
        </p:txBody>
      </p:sp>
      <p:sp>
        <p:nvSpPr>
          <p:cNvPr id="6" name="Slide Number Placeholder 5"/>
          <p:cNvSpPr>
            <a:spLocks noGrp="1"/>
          </p:cNvSpPr>
          <p:nvPr>
            <p:ph type="sldNum" sz="quarter" idx="10"/>
          </p:nvPr>
        </p:nvSpPr>
        <p:spPr/>
        <p:txBody>
          <a:bodyPr/>
          <a:lstStyle/>
          <a:p>
            <a:pPr algn="r"/>
            <a:fld id="{C285075F-4D0D-0F40-B6CF-EC6AC229A79E}" type="slidenum">
              <a:rPr lang="en-US" smtClean="0">
                <a:solidFill>
                  <a:prstClr val="white"/>
                </a:solidFill>
              </a:rPr>
              <a:pPr algn="r"/>
              <a:t>5</a:t>
            </a:fld>
            <a:endParaRPr lang="en-US" dirty="0">
              <a:solidFill>
                <a:prstClr val="white"/>
              </a:solidFill>
            </a:endParaRPr>
          </a:p>
        </p:txBody>
      </p:sp>
    </p:spTree>
    <p:extLst>
      <p:ext uri="{BB962C8B-B14F-4D97-AF65-F5344CB8AC3E}">
        <p14:creationId xmlns:p14="http://schemas.microsoft.com/office/powerpoint/2010/main" val="3206467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648" y="1277588"/>
            <a:ext cx="5979013" cy="4477378"/>
          </a:xfrm>
        </p:spPr>
        <p:txBody>
          <a:bodyPr>
            <a:normAutofit lnSpcReduction="10000"/>
          </a:bodyPr>
          <a:lstStyle/>
          <a:p>
            <a:pPr>
              <a:lnSpc>
                <a:spcPct val="110000"/>
              </a:lnSpc>
            </a:pPr>
            <a:r>
              <a:rPr lang="en-US" altLang="en-US" dirty="0"/>
              <a:t>WisDOT controls state right-of-way</a:t>
            </a:r>
          </a:p>
          <a:p>
            <a:pPr>
              <a:lnSpc>
                <a:spcPct val="110000"/>
              </a:lnSpc>
              <a:spcBef>
                <a:spcPts val="1200"/>
              </a:spcBef>
            </a:pPr>
            <a:r>
              <a:rPr lang="en-US" altLang="en-US" dirty="0"/>
              <a:t>Local governments regulate local zoning, lot splits and site plans</a:t>
            </a:r>
          </a:p>
          <a:p>
            <a:pPr>
              <a:lnSpc>
                <a:spcPct val="110000"/>
              </a:lnSpc>
              <a:spcBef>
                <a:spcPts val="1200"/>
              </a:spcBef>
            </a:pPr>
            <a:r>
              <a:rPr lang="en-US" altLang="en-US" dirty="0"/>
              <a:t>Most effective with municipal and WisDOT partnerships</a:t>
            </a:r>
          </a:p>
          <a:p>
            <a:pPr>
              <a:lnSpc>
                <a:spcPct val="110000"/>
              </a:lnSpc>
              <a:spcBef>
                <a:spcPts val="1200"/>
              </a:spcBef>
            </a:pPr>
            <a:r>
              <a:rPr lang="en-US" altLang="en-US" dirty="0"/>
              <a:t>Alert WisDOT about:</a:t>
            </a:r>
          </a:p>
          <a:p>
            <a:pPr lvl="1"/>
            <a:r>
              <a:rPr lang="en-US" altLang="en-US" dirty="0"/>
              <a:t>Rezonings and new development</a:t>
            </a:r>
          </a:p>
          <a:p>
            <a:pPr lvl="1"/>
            <a:r>
              <a:rPr lang="en-US" altLang="en-US" dirty="0"/>
              <a:t>Requested lot splits</a:t>
            </a:r>
          </a:p>
          <a:p>
            <a:pPr lvl="1"/>
            <a:r>
              <a:rPr lang="en-US" altLang="en-US" dirty="0"/>
              <a:t>Change or expansions that may increase traffic</a:t>
            </a:r>
          </a:p>
        </p:txBody>
      </p:sp>
      <p:sp>
        <p:nvSpPr>
          <p:cNvPr id="2" name="Title 1"/>
          <p:cNvSpPr>
            <a:spLocks noGrp="1"/>
          </p:cNvSpPr>
          <p:nvPr>
            <p:ph type="title"/>
          </p:nvPr>
        </p:nvSpPr>
        <p:spPr>
          <a:xfrm>
            <a:off x="471952" y="149940"/>
            <a:ext cx="11181474" cy="1143000"/>
          </a:xfrm>
        </p:spPr>
        <p:txBody>
          <a:bodyPr>
            <a:normAutofit fontScale="90000"/>
          </a:bodyPr>
          <a:lstStyle/>
          <a:p>
            <a:r>
              <a:rPr lang="en-US" sz="4000" dirty="0"/>
              <a:t>Collaboration Between Communities &amp; WisDOT</a:t>
            </a:r>
          </a:p>
        </p:txBody>
      </p:sp>
      <p:grpSp>
        <p:nvGrpSpPr>
          <p:cNvPr id="4" name="Group 22"/>
          <p:cNvGrpSpPr>
            <a:grpSpLocks/>
          </p:cNvGrpSpPr>
          <p:nvPr/>
        </p:nvGrpSpPr>
        <p:grpSpPr bwMode="auto">
          <a:xfrm>
            <a:off x="6626942" y="1826979"/>
            <a:ext cx="5574258" cy="4194192"/>
            <a:chOff x="3988125" y="2751971"/>
            <a:chExt cx="5018746" cy="3812797"/>
          </a:xfrm>
        </p:grpSpPr>
        <p:grpSp>
          <p:nvGrpSpPr>
            <p:cNvPr id="5" name="Group 18"/>
            <p:cNvGrpSpPr>
              <a:grpSpLocks/>
            </p:cNvGrpSpPr>
            <p:nvPr/>
          </p:nvGrpSpPr>
          <p:grpSpPr bwMode="auto">
            <a:xfrm>
              <a:off x="4114800" y="2751971"/>
              <a:ext cx="4892071" cy="3611574"/>
              <a:chOff x="4114800" y="3136146"/>
              <a:chExt cx="4892071" cy="3611574"/>
            </a:xfrm>
          </p:grpSpPr>
          <p:pic>
            <p:nvPicPr>
              <p:cNvPr id="9" name="Picture 6" descr="Lansing Cross Sections+"/>
              <p:cNvPicPr>
                <a:picLocks noChangeAspect="1" noChangeArrowheads="1"/>
              </p:cNvPicPr>
              <p:nvPr/>
            </p:nvPicPr>
            <p:blipFill>
              <a:blip r:embed="rId2">
                <a:clrChange>
                  <a:clrFrom>
                    <a:srgbClr val="D2D0B9"/>
                  </a:clrFrom>
                  <a:clrTo>
                    <a:srgbClr val="D2D0B9">
                      <a:alpha val="0"/>
                    </a:srgbClr>
                  </a:clrTo>
                </a:clrChange>
                <a:extLst>
                  <a:ext uri="{28A0092B-C50C-407E-A947-70E740481C1C}">
                    <a14:useLocalDpi xmlns:a14="http://schemas.microsoft.com/office/drawing/2010/main"/>
                  </a:ext>
                </a:extLst>
              </a:blip>
              <a:srcRect/>
              <a:stretch>
                <a:fillRect/>
              </a:stretch>
            </p:blipFill>
            <p:spPr bwMode="auto">
              <a:xfrm rot="10800000">
                <a:off x="4114800" y="4086100"/>
                <a:ext cx="3339455" cy="266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6"/>
              <p:cNvGrpSpPr>
                <a:grpSpLocks/>
              </p:cNvGrpSpPr>
              <p:nvPr/>
            </p:nvGrpSpPr>
            <p:grpSpPr bwMode="auto">
              <a:xfrm>
                <a:off x="5257168" y="3136146"/>
                <a:ext cx="3749703" cy="3586723"/>
                <a:chOff x="4643777" y="2057500"/>
                <a:chExt cx="4449176" cy="4255008"/>
              </a:xfrm>
            </p:grpSpPr>
            <p:sp>
              <p:nvSpPr>
                <p:cNvPr id="11" name="Text Box 15"/>
                <p:cNvSpPr txBox="1">
                  <a:spLocks noChangeArrowheads="1"/>
                </p:cNvSpPr>
                <p:nvPr/>
              </p:nvSpPr>
              <p:spPr bwMode="auto">
                <a:xfrm rot="21071356">
                  <a:off x="5555577" y="2057500"/>
                  <a:ext cx="2819400" cy="63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ü"/>
                    <a:defRPr sz="3200">
                      <a:solidFill>
                        <a:schemeClr val="tx1"/>
                      </a:solidFill>
                      <a:latin typeface="Franklin Gothic Book" panose="020B0503020102020204" pitchFamily="34" charset="0"/>
                    </a:defRPr>
                  </a:lvl1pPr>
                  <a:lvl2pPr marL="742950" indent="-285750">
                    <a:spcBef>
                      <a:spcPct val="20000"/>
                    </a:spcBef>
                    <a:buClr>
                      <a:schemeClr val="accent1"/>
                    </a:buClr>
                    <a:buFont typeface="Wingdings" panose="05000000000000000000" pitchFamily="2" charset="2"/>
                    <a:buChar char="§"/>
                    <a:defRPr sz="2800">
                      <a:solidFill>
                        <a:schemeClr val="accent2"/>
                      </a:solidFill>
                      <a:latin typeface="Franklin Gothic Book" panose="020B0503020102020204" pitchFamily="34" charset="0"/>
                    </a:defRPr>
                  </a:lvl2pPr>
                  <a:lvl3pPr marL="1143000" indent="-228600">
                    <a:spcBef>
                      <a:spcPct val="20000"/>
                    </a:spcBef>
                    <a:buClr>
                      <a:schemeClr val="accent1"/>
                    </a:buClr>
                    <a:buFont typeface="Arial" panose="020B0604020202020204" pitchFamily="34" charset="0"/>
                    <a:buChar char="•"/>
                    <a:defRPr sz="2400">
                      <a:solidFill>
                        <a:schemeClr val="accent2"/>
                      </a:solidFill>
                      <a:latin typeface="Franklin Gothic Book" panose="020B0503020102020204" pitchFamily="34" charset="0"/>
                    </a:defRPr>
                  </a:lvl3pPr>
                  <a:lvl4pPr marL="16002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4pPr>
                  <a:lvl5pPr marL="20574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9pPr>
                </a:lstStyle>
                <a:p>
                  <a:pPr algn="ctr" defTabSz="457200">
                    <a:spcBef>
                      <a:spcPct val="50000"/>
                    </a:spcBef>
                    <a:buClrTx/>
                    <a:buNone/>
                  </a:pPr>
                  <a:r>
                    <a:rPr lang="en-US" altLang="en-US" sz="1600">
                      <a:solidFill>
                        <a:prstClr val="black"/>
                      </a:solidFill>
                      <a:latin typeface="Calibri" panose="020F0502020204030204" pitchFamily="34" charset="0"/>
                    </a:rPr>
                    <a:t>Site Plan</a:t>
                  </a:r>
                  <a:br>
                    <a:rPr lang="en-US" altLang="en-US" sz="1600">
                      <a:solidFill>
                        <a:prstClr val="black"/>
                      </a:solidFill>
                      <a:latin typeface="Calibri" panose="020F0502020204030204" pitchFamily="34" charset="0"/>
                    </a:rPr>
                  </a:br>
                  <a:r>
                    <a:rPr lang="en-US" altLang="en-US" sz="1600">
                      <a:solidFill>
                        <a:prstClr val="black"/>
                      </a:solidFill>
                      <a:latin typeface="Calibri" panose="020F0502020204030204" pitchFamily="34" charset="0"/>
                    </a:rPr>
                    <a:t>Approvals</a:t>
                  </a:r>
                </a:p>
              </p:txBody>
            </p:sp>
            <p:grpSp>
              <p:nvGrpSpPr>
                <p:cNvPr id="12" name="Group 15"/>
                <p:cNvGrpSpPr>
                  <a:grpSpLocks/>
                </p:cNvGrpSpPr>
                <p:nvPr/>
              </p:nvGrpSpPr>
              <p:grpSpPr bwMode="auto">
                <a:xfrm>
                  <a:off x="4643777" y="2302407"/>
                  <a:ext cx="4449176" cy="4010101"/>
                  <a:chOff x="4643777" y="2302407"/>
                  <a:chExt cx="4449176" cy="4010101"/>
                </a:xfrm>
              </p:grpSpPr>
              <p:pic>
                <p:nvPicPr>
                  <p:cNvPr id="13" name="Picture 6" descr="Lansing Cross Sections+"/>
                  <p:cNvPicPr>
                    <a:picLocks noChangeAspect="1" noChangeArrowheads="1"/>
                  </p:cNvPicPr>
                  <p:nvPr/>
                </p:nvPicPr>
                <p:blipFill>
                  <a:blip r:embed="rId2">
                    <a:clrChange>
                      <a:clrFrom>
                        <a:srgbClr val="D2D0B9"/>
                      </a:clrFrom>
                      <a:clrTo>
                        <a:srgbClr val="D2D0B9">
                          <a:alpha val="0"/>
                        </a:srgbClr>
                      </a:clrTo>
                    </a:clrChange>
                    <a:extLst>
                      <a:ext uri="{28A0092B-C50C-407E-A947-70E740481C1C}">
                        <a14:useLocalDpi xmlns:a14="http://schemas.microsoft.com/office/drawing/2010/main"/>
                      </a:ext>
                    </a:extLst>
                  </a:blip>
                  <a:srcRect/>
                  <a:stretch>
                    <a:fillRect/>
                  </a:stretch>
                </p:blipFill>
                <p:spPr bwMode="auto">
                  <a:xfrm>
                    <a:off x="4876800" y="2667000"/>
                    <a:ext cx="39624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
                  <p:cNvSpPr>
                    <a:spLocks noChangeShapeType="1"/>
                  </p:cNvSpPr>
                  <p:nvPr/>
                </p:nvSpPr>
                <p:spPr bwMode="auto">
                  <a:xfrm>
                    <a:off x="6057900" y="2438400"/>
                    <a:ext cx="1295400" cy="3581400"/>
                  </a:xfrm>
                  <a:prstGeom prst="line">
                    <a:avLst/>
                  </a:prstGeom>
                  <a:noFill/>
                  <a:ln w="28575">
                    <a:solidFill>
                      <a:srgbClr val="FFFF00"/>
                    </a:solidFill>
                    <a:prstDash val="lgDash"/>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5" name="Line 8"/>
                  <p:cNvSpPr>
                    <a:spLocks noChangeShapeType="1"/>
                  </p:cNvSpPr>
                  <p:nvPr/>
                </p:nvSpPr>
                <p:spPr bwMode="auto">
                  <a:xfrm>
                    <a:off x="4686300" y="2667000"/>
                    <a:ext cx="1295400" cy="3581400"/>
                  </a:xfrm>
                  <a:prstGeom prst="line">
                    <a:avLst/>
                  </a:prstGeom>
                  <a:noFill/>
                  <a:ln w="28575">
                    <a:solidFill>
                      <a:srgbClr val="FFFF00"/>
                    </a:solidFill>
                    <a:prstDash val="lgDash"/>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6" name="Line 9"/>
                  <p:cNvSpPr>
                    <a:spLocks noChangeShapeType="1"/>
                  </p:cNvSpPr>
                  <p:nvPr/>
                </p:nvSpPr>
                <p:spPr bwMode="auto">
                  <a:xfrm flipV="1">
                    <a:off x="4881718" y="2903926"/>
                    <a:ext cx="1346843" cy="222072"/>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7" name="Line 10"/>
                  <p:cNvSpPr>
                    <a:spLocks noChangeShapeType="1"/>
                  </p:cNvSpPr>
                  <p:nvPr/>
                </p:nvSpPr>
                <p:spPr bwMode="auto">
                  <a:xfrm flipV="1">
                    <a:off x="6252569" y="2589482"/>
                    <a:ext cx="1646877" cy="314440"/>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8" name="Line 16"/>
                  <p:cNvSpPr>
                    <a:spLocks noChangeShapeType="1"/>
                  </p:cNvSpPr>
                  <p:nvPr/>
                </p:nvSpPr>
                <p:spPr bwMode="auto">
                  <a:xfrm flipV="1">
                    <a:off x="6883399" y="4486006"/>
                    <a:ext cx="1654592" cy="276493"/>
                  </a:xfrm>
                  <a:prstGeom prst="line">
                    <a:avLst/>
                  </a:prstGeom>
                  <a:noFill/>
                  <a:ln w="28575">
                    <a:solidFill>
                      <a:srgbClr val="FFFF00"/>
                    </a:solidFill>
                    <a:prstDash val="lgDash"/>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19" name="Line 17"/>
                  <p:cNvSpPr>
                    <a:spLocks noChangeShapeType="1"/>
                  </p:cNvSpPr>
                  <p:nvPr/>
                </p:nvSpPr>
                <p:spPr bwMode="auto">
                  <a:xfrm flipV="1">
                    <a:off x="6616699" y="3677160"/>
                    <a:ext cx="1635921" cy="272540"/>
                  </a:xfrm>
                  <a:prstGeom prst="line">
                    <a:avLst/>
                  </a:prstGeom>
                  <a:noFill/>
                  <a:ln w="28575">
                    <a:solidFill>
                      <a:srgbClr val="FFFF00"/>
                    </a:solidFill>
                    <a:prstDash val="lgDash"/>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20" name="Text Box 18"/>
                  <p:cNvSpPr txBox="1">
                    <a:spLocks noChangeArrowheads="1"/>
                  </p:cNvSpPr>
                  <p:nvPr/>
                </p:nvSpPr>
                <p:spPr bwMode="auto">
                  <a:xfrm rot="21071356">
                    <a:off x="5232399" y="5679467"/>
                    <a:ext cx="2819399" cy="63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ü"/>
                      <a:defRPr sz="3200">
                        <a:solidFill>
                          <a:schemeClr val="tx1"/>
                        </a:solidFill>
                        <a:latin typeface="Franklin Gothic Book" panose="020B0503020102020204" pitchFamily="34" charset="0"/>
                      </a:defRPr>
                    </a:lvl1pPr>
                    <a:lvl2pPr marL="742950" indent="-285750">
                      <a:spcBef>
                        <a:spcPct val="20000"/>
                      </a:spcBef>
                      <a:buClr>
                        <a:schemeClr val="accent1"/>
                      </a:buClr>
                      <a:buFont typeface="Wingdings" panose="05000000000000000000" pitchFamily="2" charset="2"/>
                      <a:buChar char="§"/>
                      <a:defRPr sz="2800">
                        <a:solidFill>
                          <a:schemeClr val="accent2"/>
                        </a:solidFill>
                        <a:latin typeface="Franklin Gothic Book" panose="020B0503020102020204" pitchFamily="34" charset="0"/>
                      </a:defRPr>
                    </a:lvl2pPr>
                    <a:lvl3pPr marL="1143000" indent="-228600">
                      <a:spcBef>
                        <a:spcPct val="20000"/>
                      </a:spcBef>
                      <a:buClr>
                        <a:schemeClr val="accent1"/>
                      </a:buClr>
                      <a:buFont typeface="Arial" panose="020B0604020202020204" pitchFamily="34" charset="0"/>
                      <a:buChar char="•"/>
                      <a:defRPr sz="2400">
                        <a:solidFill>
                          <a:schemeClr val="accent2"/>
                        </a:solidFill>
                        <a:latin typeface="Franklin Gothic Book" panose="020B0503020102020204" pitchFamily="34" charset="0"/>
                      </a:defRPr>
                    </a:lvl3pPr>
                    <a:lvl4pPr marL="16002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4pPr>
                    <a:lvl5pPr marL="20574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9pPr>
                  </a:lstStyle>
                  <a:p>
                    <a:pPr algn="ctr" defTabSz="457200">
                      <a:spcBef>
                        <a:spcPct val="50000"/>
                      </a:spcBef>
                      <a:buClrTx/>
                      <a:buNone/>
                    </a:pPr>
                    <a:r>
                      <a:rPr lang="en-US" altLang="en-US" sz="1600" dirty="0" err="1">
                        <a:solidFill>
                          <a:prstClr val="black"/>
                        </a:solidFill>
                        <a:latin typeface="Calibri" panose="020F0502020204030204" pitchFamily="34" charset="0"/>
                      </a:rPr>
                      <a:t>WisDOT</a:t>
                    </a:r>
                    <a:r>
                      <a:rPr lang="en-US" altLang="en-US" sz="1600" dirty="0">
                        <a:solidFill>
                          <a:prstClr val="black"/>
                        </a:solidFill>
                        <a:latin typeface="Calibri" panose="020F0502020204030204" pitchFamily="34" charset="0"/>
                      </a:rPr>
                      <a:t> </a:t>
                    </a:r>
                    <a:br>
                      <a:rPr lang="en-US" altLang="en-US" sz="1600" dirty="0">
                        <a:solidFill>
                          <a:prstClr val="black"/>
                        </a:solidFill>
                        <a:latin typeface="Calibri" panose="020F0502020204030204" pitchFamily="34" charset="0"/>
                      </a:rPr>
                    </a:br>
                    <a:r>
                      <a:rPr lang="en-US" altLang="en-US" sz="1600" dirty="0">
                        <a:solidFill>
                          <a:prstClr val="black"/>
                        </a:solidFill>
                        <a:latin typeface="Calibri" panose="020F0502020204030204" pitchFamily="34" charset="0"/>
                      </a:rPr>
                      <a:t>Right-of-Way</a:t>
                    </a:r>
                  </a:p>
                </p:txBody>
              </p:sp>
              <p:sp>
                <p:nvSpPr>
                  <p:cNvPr id="21" name="Text Box 19"/>
                  <p:cNvSpPr txBox="1">
                    <a:spLocks noChangeArrowheads="1"/>
                  </p:cNvSpPr>
                  <p:nvPr/>
                </p:nvSpPr>
                <p:spPr bwMode="auto">
                  <a:xfrm rot="21071356">
                    <a:off x="7339954" y="5436691"/>
                    <a:ext cx="1752999" cy="63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ü"/>
                      <a:defRPr sz="3200">
                        <a:solidFill>
                          <a:schemeClr val="tx1"/>
                        </a:solidFill>
                        <a:latin typeface="Franklin Gothic Book" panose="020B0503020102020204" pitchFamily="34" charset="0"/>
                      </a:defRPr>
                    </a:lvl1pPr>
                    <a:lvl2pPr marL="742950" indent="-285750">
                      <a:spcBef>
                        <a:spcPct val="20000"/>
                      </a:spcBef>
                      <a:buClr>
                        <a:schemeClr val="accent1"/>
                      </a:buClr>
                      <a:buFont typeface="Wingdings" panose="05000000000000000000" pitchFamily="2" charset="2"/>
                      <a:buChar char="§"/>
                      <a:defRPr sz="2800">
                        <a:solidFill>
                          <a:schemeClr val="accent2"/>
                        </a:solidFill>
                        <a:latin typeface="Franklin Gothic Book" panose="020B0503020102020204" pitchFamily="34" charset="0"/>
                      </a:defRPr>
                    </a:lvl2pPr>
                    <a:lvl3pPr marL="1143000" indent="-228600">
                      <a:spcBef>
                        <a:spcPct val="20000"/>
                      </a:spcBef>
                      <a:buClr>
                        <a:schemeClr val="accent1"/>
                      </a:buClr>
                      <a:buFont typeface="Arial" panose="020B0604020202020204" pitchFamily="34" charset="0"/>
                      <a:buChar char="•"/>
                      <a:defRPr sz="2400">
                        <a:solidFill>
                          <a:schemeClr val="accent2"/>
                        </a:solidFill>
                        <a:latin typeface="Franklin Gothic Book" panose="020B0503020102020204" pitchFamily="34" charset="0"/>
                      </a:defRPr>
                    </a:lvl3pPr>
                    <a:lvl4pPr marL="16002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4pPr>
                    <a:lvl5pPr marL="20574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9pPr>
                  </a:lstStyle>
                  <a:p>
                    <a:pPr algn="ctr" defTabSz="457200">
                      <a:spcBef>
                        <a:spcPct val="50000"/>
                      </a:spcBef>
                      <a:buClrTx/>
                      <a:buNone/>
                    </a:pPr>
                    <a:r>
                      <a:rPr lang="en-US" altLang="en-US" sz="1600" dirty="0">
                        <a:solidFill>
                          <a:prstClr val="black"/>
                        </a:solidFill>
                        <a:latin typeface="Calibri" panose="020F0502020204030204" pitchFamily="34" charset="0"/>
                      </a:rPr>
                      <a:t>Local  Jurisdiction</a:t>
                    </a:r>
                  </a:p>
                </p:txBody>
              </p:sp>
              <p:sp>
                <p:nvSpPr>
                  <p:cNvPr id="22" name="Text Box 15"/>
                  <p:cNvSpPr txBox="1">
                    <a:spLocks noChangeArrowheads="1"/>
                  </p:cNvSpPr>
                  <p:nvPr/>
                </p:nvSpPr>
                <p:spPr bwMode="auto">
                  <a:xfrm rot="21071356">
                    <a:off x="4643777" y="2302407"/>
                    <a:ext cx="1457259" cy="63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ü"/>
                      <a:defRPr sz="3200">
                        <a:solidFill>
                          <a:schemeClr val="tx1"/>
                        </a:solidFill>
                        <a:latin typeface="Franklin Gothic Book" panose="020B0503020102020204" pitchFamily="34" charset="0"/>
                      </a:defRPr>
                    </a:lvl1pPr>
                    <a:lvl2pPr marL="742950" indent="-285750">
                      <a:spcBef>
                        <a:spcPct val="20000"/>
                      </a:spcBef>
                      <a:buClr>
                        <a:schemeClr val="accent1"/>
                      </a:buClr>
                      <a:buFont typeface="Wingdings" panose="05000000000000000000" pitchFamily="2" charset="2"/>
                      <a:buChar char="§"/>
                      <a:defRPr sz="2800">
                        <a:solidFill>
                          <a:schemeClr val="accent2"/>
                        </a:solidFill>
                        <a:latin typeface="Franklin Gothic Book" panose="020B0503020102020204" pitchFamily="34" charset="0"/>
                      </a:defRPr>
                    </a:lvl2pPr>
                    <a:lvl3pPr marL="1143000" indent="-228600">
                      <a:spcBef>
                        <a:spcPct val="20000"/>
                      </a:spcBef>
                      <a:buClr>
                        <a:schemeClr val="accent1"/>
                      </a:buClr>
                      <a:buFont typeface="Arial" panose="020B0604020202020204" pitchFamily="34" charset="0"/>
                      <a:buChar char="•"/>
                      <a:defRPr sz="2400">
                        <a:solidFill>
                          <a:schemeClr val="accent2"/>
                        </a:solidFill>
                        <a:latin typeface="Franklin Gothic Book" panose="020B0503020102020204" pitchFamily="34" charset="0"/>
                      </a:defRPr>
                    </a:lvl3pPr>
                    <a:lvl4pPr marL="16002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4pPr>
                    <a:lvl5pPr marL="20574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9pPr>
                  </a:lstStyle>
                  <a:p>
                    <a:pPr algn="ctr" defTabSz="457200">
                      <a:spcBef>
                        <a:spcPct val="50000"/>
                      </a:spcBef>
                      <a:buClrTx/>
                      <a:buNone/>
                    </a:pPr>
                    <a:r>
                      <a:rPr lang="en-US" altLang="en-US" sz="1600" dirty="0" err="1">
                        <a:solidFill>
                          <a:prstClr val="black"/>
                        </a:solidFill>
                        <a:latin typeface="Calibri" panose="020F0502020204030204" pitchFamily="34" charset="0"/>
                      </a:rPr>
                      <a:t>WisDOT</a:t>
                    </a:r>
                    <a:r>
                      <a:rPr lang="en-US" altLang="en-US" sz="1600" dirty="0">
                        <a:solidFill>
                          <a:prstClr val="black"/>
                        </a:solidFill>
                        <a:latin typeface="Calibri" panose="020F0502020204030204" pitchFamily="34" charset="0"/>
                      </a:rPr>
                      <a:t> Permits</a:t>
                    </a:r>
                  </a:p>
                </p:txBody>
              </p:sp>
            </p:grpSp>
          </p:grpSp>
        </p:grpSp>
        <p:sp>
          <p:nvSpPr>
            <p:cNvPr id="6" name="Text Box 19"/>
            <p:cNvSpPr txBox="1">
              <a:spLocks noChangeArrowheads="1"/>
            </p:cNvSpPr>
            <p:nvPr/>
          </p:nvSpPr>
          <p:spPr bwMode="auto">
            <a:xfrm rot="21071356">
              <a:off x="5030117" y="6031152"/>
              <a:ext cx="1318941" cy="53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ü"/>
                <a:defRPr sz="3200">
                  <a:solidFill>
                    <a:schemeClr val="tx1"/>
                  </a:solidFill>
                  <a:latin typeface="Franklin Gothic Book" panose="020B0503020102020204" pitchFamily="34" charset="0"/>
                </a:defRPr>
              </a:lvl1pPr>
              <a:lvl2pPr marL="742950" indent="-285750">
                <a:spcBef>
                  <a:spcPct val="20000"/>
                </a:spcBef>
                <a:buClr>
                  <a:schemeClr val="accent1"/>
                </a:buClr>
                <a:buFont typeface="Wingdings" panose="05000000000000000000" pitchFamily="2" charset="2"/>
                <a:buChar char="§"/>
                <a:defRPr sz="2800">
                  <a:solidFill>
                    <a:schemeClr val="accent2"/>
                  </a:solidFill>
                  <a:latin typeface="Franklin Gothic Book" panose="020B0503020102020204" pitchFamily="34" charset="0"/>
                </a:defRPr>
              </a:lvl2pPr>
              <a:lvl3pPr marL="1143000" indent="-228600">
                <a:spcBef>
                  <a:spcPct val="20000"/>
                </a:spcBef>
                <a:buClr>
                  <a:schemeClr val="accent1"/>
                </a:buClr>
                <a:buFont typeface="Arial" panose="020B0604020202020204" pitchFamily="34" charset="0"/>
                <a:buChar char="•"/>
                <a:defRPr sz="2400">
                  <a:solidFill>
                    <a:schemeClr val="accent2"/>
                  </a:solidFill>
                  <a:latin typeface="Franklin Gothic Book" panose="020B0503020102020204" pitchFamily="34" charset="0"/>
                </a:defRPr>
              </a:lvl3pPr>
              <a:lvl4pPr marL="16002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4pPr>
              <a:lvl5pPr marL="20574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9pPr>
            </a:lstStyle>
            <a:p>
              <a:pPr algn="ctr" defTabSz="457200">
                <a:spcBef>
                  <a:spcPct val="50000"/>
                </a:spcBef>
                <a:buClrTx/>
                <a:buNone/>
              </a:pPr>
              <a:r>
                <a:rPr lang="en-US" altLang="en-US" sz="1600" dirty="0">
                  <a:solidFill>
                    <a:prstClr val="black"/>
                  </a:solidFill>
                  <a:latin typeface="Calibri" panose="020F0502020204030204" pitchFamily="34" charset="0"/>
                </a:rPr>
                <a:t>Local Jurisdiction</a:t>
              </a:r>
            </a:p>
          </p:txBody>
        </p:sp>
        <p:sp>
          <p:nvSpPr>
            <p:cNvPr id="7" name="Rectangle 20"/>
            <p:cNvSpPr>
              <a:spLocks noChangeArrowheads="1"/>
            </p:cNvSpPr>
            <p:nvPr/>
          </p:nvSpPr>
          <p:spPr bwMode="auto">
            <a:xfrm rot="21117400">
              <a:off x="3988125" y="3162192"/>
              <a:ext cx="1447800" cy="53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ü"/>
                <a:defRPr sz="3200">
                  <a:solidFill>
                    <a:schemeClr val="tx1"/>
                  </a:solidFill>
                  <a:latin typeface="Franklin Gothic Book" panose="020B0503020102020204" pitchFamily="34" charset="0"/>
                </a:defRPr>
              </a:lvl1pPr>
              <a:lvl2pPr marL="742950" indent="-285750">
                <a:spcBef>
                  <a:spcPct val="20000"/>
                </a:spcBef>
                <a:buClr>
                  <a:schemeClr val="accent1"/>
                </a:buClr>
                <a:buFont typeface="Wingdings" panose="05000000000000000000" pitchFamily="2" charset="2"/>
                <a:buChar char="§"/>
                <a:defRPr sz="2800">
                  <a:solidFill>
                    <a:schemeClr val="accent2"/>
                  </a:solidFill>
                  <a:latin typeface="Franklin Gothic Book" panose="020B0503020102020204" pitchFamily="34" charset="0"/>
                </a:defRPr>
              </a:lvl2pPr>
              <a:lvl3pPr marL="1143000" indent="-228600">
                <a:spcBef>
                  <a:spcPct val="20000"/>
                </a:spcBef>
                <a:buClr>
                  <a:schemeClr val="accent1"/>
                </a:buClr>
                <a:buFont typeface="Arial" panose="020B0604020202020204" pitchFamily="34" charset="0"/>
                <a:buChar char="•"/>
                <a:defRPr sz="2400">
                  <a:solidFill>
                    <a:schemeClr val="accent2"/>
                  </a:solidFill>
                  <a:latin typeface="Franklin Gothic Book" panose="020B0503020102020204" pitchFamily="34" charset="0"/>
                </a:defRPr>
              </a:lvl3pPr>
              <a:lvl4pPr marL="16002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4pPr>
              <a:lvl5pPr marL="2057400" indent="-228600">
                <a:spcBef>
                  <a:spcPct val="20000"/>
                </a:spcBef>
                <a:buClr>
                  <a:schemeClr val="accent1"/>
                </a:buClr>
                <a:buFont typeface="Arial" panose="020B0604020202020204" pitchFamily="34" charset="0"/>
                <a:buChar char="»"/>
                <a:defRPr sz="2000">
                  <a:solidFill>
                    <a:schemeClr val="accent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accent2"/>
                  </a:solidFill>
                  <a:latin typeface="Franklin Gothic Book" panose="020B0503020102020204" pitchFamily="34" charset="0"/>
                </a:defRPr>
              </a:lvl9pPr>
            </a:lstStyle>
            <a:p>
              <a:pPr algn="ctr" defTabSz="457200">
                <a:spcBef>
                  <a:spcPct val="50000"/>
                </a:spcBef>
                <a:buClrTx/>
                <a:buNone/>
              </a:pPr>
              <a:r>
                <a:rPr lang="en-US" altLang="en-US" sz="1600">
                  <a:solidFill>
                    <a:prstClr val="black"/>
                  </a:solidFill>
                  <a:latin typeface="Calibri" panose="020F0502020204030204" pitchFamily="34" charset="0"/>
                </a:rPr>
                <a:t>Site Plan</a:t>
              </a:r>
              <a:br>
                <a:rPr lang="en-US" altLang="en-US" sz="1600">
                  <a:solidFill>
                    <a:prstClr val="black"/>
                  </a:solidFill>
                  <a:latin typeface="Calibri" panose="020F0502020204030204" pitchFamily="34" charset="0"/>
                </a:rPr>
              </a:br>
              <a:r>
                <a:rPr lang="en-US" altLang="en-US" sz="1600">
                  <a:solidFill>
                    <a:prstClr val="black"/>
                  </a:solidFill>
                  <a:latin typeface="Calibri" panose="020F0502020204030204" pitchFamily="34" charset="0"/>
                </a:rPr>
                <a:t>Approvals</a:t>
              </a:r>
            </a:p>
          </p:txBody>
        </p:sp>
        <p:sp>
          <p:nvSpPr>
            <p:cNvPr id="8" name="Line 10"/>
            <p:cNvSpPr>
              <a:spLocks noChangeShapeType="1"/>
            </p:cNvSpPr>
            <p:nvPr/>
          </p:nvSpPr>
          <p:spPr bwMode="auto">
            <a:xfrm flipH="1">
              <a:off x="4126675" y="3676400"/>
              <a:ext cx="1283985" cy="209800"/>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grpSp>
      <p:sp>
        <p:nvSpPr>
          <p:cNvPr id="24" name="TextBox 23"/>
          <p:cNvSpPr txBox="1"/>
          <p:nvPr/>
        </p:nvSpPr>
        <p:spPr>
          <a:xfrm rot="21048620">
            <a:off x="6887928" y="2001794"/>
            <a:ext cx="1183341" cy="369332"/>
          </a:xfrm>
          <a:prstGeom prst="rect">
            <a:avLst/>
          </a:prstGeom>
          <a:noFill/>
        </p:spPr>
        <p:txBody>
          <a:bodyPr wrap="square" rtlCol="0">
            <a:spAutoFit/>
          </a:bodyPr>
          <a:lstStyle/>
          <a:p>
            <a:r>
              <a:rPr lang="en-US" b="1" dirty="0"/>
              <a:t>Zoning</a:t>
            </a:r>
          </a:p>
        </p:txBody>
      </p:sp>
      <p:sp>
        <p:nvSpPr>
          <p:cNvPr id="25" name="TextBox 24"/>
          <p:cNvSpPr txBox="1"/>
          <p:nvPr/>
        </p:nvSpPr>
        <p:spPr>
          <a:xfrm rot="21091548">
            <a:off x="9664962" y="1557256"/>
            <a:ext cx="1183341" cy="369332"/>
          </a:xfrm>
          <a:prstGeom prst="rect">
            <a:avLst/>
          </a:prstGeom>
          <a:noFill/>
        </p:spPr>
        <p:txBody>
          <a:bodyPr wrap="square" rtlCol="0">
            <a:spAutoFit/>
          </a:bodyPr>
          <a:lstStyle/>
          <a:p>
            <a:r>
              <a:rPr lang="en-US" b="1" dirty="0"/>
              <a:t>Zoning</a:t>
            </a:r>
          </a:p>
        </p:txBody>
      </p:sp>
      <p:sp>
        <p:nvSpPr>
          <p:cNvPr id="26" name="TextBox 25"/>
          <p:cNvSpPr txBox="1"/>
          <p:nvPr/>
        </p:nvSpPr>
        <p:spPr>
          <a:xfrm>
            <a:off x="1186510" y="6021171"/>
            <a:ext cx="3927358" cy="646331"/>
          </a:xfrm>
          <a:prstGeom prst="rect">
            <a:avLst/>
          </a:prstGeom>
          <a:noFill/>
        </p:spPr>
        <p:txBody>
          <a:bodyPr wrap="square" rtlCol="0">
            <a:spAutoFit/>
          </a:bodyPr>
          <a:lstStyle/>
          <a:p>
            <a:r>
              <a:rPr lang="en-US" i="1" dirty="0">
                <a:solidFill>
                  <a:schemeClr val="bg1"/>
                </a:solidFill>
              </a:rPr>
              <a:t>Collaboration Between Communities and WisDOT</a:t>
            </a:r>
          </a:p>
        </p:txBody>
      </p:sp>
      <p:sp>
        <p:nvSpPr>
          <p:cNvPr id="28" name="Footer Placeholder 27"/>
          <p:cNvSpPr>
            <a:spLocks noGrp="1"/>
          </p:cNvSpPr>
          <p:nvPr>
            <p:ph type="ftr" sz="quarter" idx="3"/>
          </p:nvPr>
        </p:nvSpPr>
        <p:spPr/>
        <p:txBody>
          <a:bodyPr/>
          <a:lstStyle/>
          <a:p>
            <a:r>
              <a:rPr lang="en-US"/>
              <a:t>Module 1</a:t>
            </a:r>
            <a:endParaRPr lang="en-US" dirty="0"/>
          </a:p>
        </p:txBody>
      </p:sp>
      <p:sp>
        <p:nvSpPr>
          <p:cNvPr id="27" name="Slide Number Placeholder 26"/>
          <p:cNvSpPr>
            <a:spLocks noGrp="1"/>
          </p:cNvSpPr>
          <p:nvPr>
            <p:ph type="sldNum" sz="quarter" idx="4"/>
          </p:nvPr>
        </p:nvSpPr>
        <p:spPr/>
        <p:txBody>
          <a:bodyPr/>
          <a:lstStyle/>
          <a:p>
            <a:pPr algn="r"/>
            <a:fld id="{C285075F-4D0D-0F40-B6CF-EC6AC229A79E}" type="slidenum">
              <a:rPr lang="en-US" smtClean="0">
                <a:solidFill>
                  <a:prstClr val="white"/>
                </a:solidFill>
              </a:rPr>
              <a:pPr algn="r"/>
              <a:t>50</a:t>
            </a:fld>
            <a:endParaRPr lang="en-US" dirty="0">
              <a:solidFill>
                <a:prstClr val="white"/>
              </a:solidFill>
            </a:endParaRPr>
          </a:p>
        </p:txBody>
      </p:sp>
    </p:spTree>
    <p:extLst>
      <p:ext uri="{BB962C8B-B14F-4D97-AF65-F5344CB8AC3E}">
        <p14:creationId xmlns:p14="http://schemas.microsoft.com/office/powerpoint/2010/main" val="1232037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39" y="1612054"/>
            <a:ext cx="9719353" cy="4006645"/>
          </a:xfrm>
        </p:spPr>
        <p:txBody>
          <a:bodyPr>
            <a:noAutofit/>
          </a:bodyPr>
          <a:lstStyle/>
          <a:p>
            <a:pPr marL="548640" lvl="1" indent="-457200">
              <a:buClr>
                <a:schemeClr val="tx1"/>
              </a:buClr>
              <a:buFont typeface="+mj-lt"/>
              <a:buAutoNum type="arabicPeriod"/>
            </a:pPr>
            <a:r>
              <a:rPr lang="en-US" altLang="en-US" sz="2500" dirty="0">
                <a:latin typeface="Arial" panose="020B0604020202020204" pitchFamily="34" charset="0"/>
              </a:rPr>
              <a:t>Lay foundation for access management in the local</a:t>
            </a:r>
            <a:br>
              <a:rPr lang="en-US" altLang="en-US" sz="2500" dirty="0">
                <a:latin typeface="Arial" panose="020B0604020202020204" pitchFamily="34" charset="0"/>
              </a:rPr>
            </a:br>
            <a:r>
              <a:rPr lang="en-US" altLang="en-US" sz="2500" dirty="0">
                <a:latin typeface="Arial" panose="020B0604020202020204" pitchFamily="34" charset="0"/>
              </a:rPr>
              <a:t>comprehensive or corridor plan</a:t>
            </a:r>
          </a:p>
          <a:p>
            <a:pPr marL="548640" lvl="1" indent="-457200">
              <a:spcBef>
                <a:spcPts val="1200"/>
              </a:spcBef>
              <a:buClr>
                <a:schemeClr val="tx1"/>
              </a:buClr>
              <a:buFont typeface="+mj-lt"/>
              <a:buAutoNum type="arabicPeriod"/>
            </a:pPr>
            <a:r>
              <a:rPr lang="en-US" altLang="en-US" sz="2500" dirty="0">
                <a:latin typeface="Arial" panose="020B0604020202020204" pitchFamily="34" charset="0"/>
              </a:rPr>
              <a:t>Locate driveways away from intersections and other driveways</a:t>
            </a:r>
          </a:p>
          <a:p>
            <a:pPr marL="548640" lvl="1" indent="-457200">
              <a:spcBef>
                <a:spcPts val="1200"/>
              </a:spcBef>
              <a:buClr>
                <a:schemeClr val="tx1"/>
              </a:buClr>
              <a:buFont typeface="+mj-lt"/>
              <a:buAutoNum type="arabicPeriod"/>
            </a:pPr>
            <a:r>
              <a:rPr lang="en-US" altLang="en-US" sz="2500" dirty="0">
                <a:latin typeface="Arial" panose="020B0604020202020204" pitchFamily="34" charset="0"/>
              </a:rPr>
              <a:t>Consider access to future parcels when lot splits are requested</a:t>
            </a:r>
          </a:p>
          <a:p>
            <a:pPr marL="548640" lvl="1" indent="-457200">
              <a:spcBef>
                <a:spcPts val="1200"/>
              </a:spcBef>
              <a:buClr>
                <a:schemeClr val="tx1"/>
              </a:buClr>
              <a:buFont typeface="+mj-lt"/>
              <a:buAutoNum type="arabicPeriod"/>
            </a:pPr>
            <a:r>
              <a:rPr lang="en-US" altLang="en-US" sz="2500" dirty="0">
                <a:latin typeface="Arial" panose="020B0604020202020204" pitchFamily="34" charset="0"/>
              </a:rPr>
              <a:t>Promote shared access (connect parking lots, consolidate driveways, use frontage and backage roads)</a:t>
            </a:r>
          </a:p>
          <a:p>
            <a:pPr marL="548640" lvl="1" indent="-457200">
              <a:spcBef>
                <a:spcPts val="1200"/>
              </a:spcBef>
              <a:buClr>
                <a:schemeClr val="tx1"/>
              </a:buClr>
              <a:buFont typeface="+mj-lt"/>
              <a:buAutoNum type="arabicPeriod"/>
            </a:pPr>
            <a:r>
              <a:rPr lang="en-US" altLang="en-US" sz="2500" dirty="0">
                <a:latin typeface="Arial" panose="020B0604020202020204" pitchFamily="34" charset="0"/>
              </a:rPr>
              <a:t>Ensure site plan reviews reduce traffic conflicts (especially designs near driveways)</a:t>
            </a:r>
          </a:p>
        </p:txBody>
      </p:sp>
      <p:sp>
        <p:nvSpPr>
          <p:cNvPr id="4" name="Title 3"/>
          <p:cNvSpPr>
            <a:spLocks noGrp="1"/>
          </p:cNvSpPr>
          <p:nvPr>
            <p:ph type="title"/>
          </p:nvPr>
        </p:nvSpPr>
        <p:spPr>
          <a:xfrm>
            <a:off x="182442" y="201965"/>
            <a:ext cx="9291755" cy="1356116"/>
          </a:xfrm>
        </p:spPr>
        <p:txBody>
          <a:bodyPr>
            <a:noAutofit/>
          </a:bodyPr>
          <a:lstStyle/>
          <a:p>
            <a:pPr>
              <a:lnSpc>
                <a:spcPct val="90000"/>
              </a:lnSpc>
            </a:pPr>
            <a:r>
              <a:rPr lang="en-US" sz="3700" dirty="0"/>
              <a:t>Recap: Top 10 ways municipalities and WisDOT can work to manage access</a:t>
            </a:r>
          </a:p>
        </p:txBody>
      </p:sp>
      <p:pic>
        <p:nvPicPr>
          <p:cNvPr id="30" name="Picture 29"/>
          <p:cNvPicPr>
            <a:picLocks noChangeAspect="1"/>
          </p:cNvPicPr>
          <p:nvPr/>
        </p:nvPicPr>
        <p:blipFill>
          <a:blip r:embed="rId3"/>
          <a:stretch>
            <a:fillRect/>
          </a:stretch>
        </p:blipFill>
        <p:spPr>
          <a:xfrm>
            <a:off x="6069126" y="5072443"/>
            <a:ext cx="3589056" cy="1043587"/>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74" y="2785567"/>
            <a:ext cx="2092163" cy="1369242"/>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6274" y="1279291"/>
            <a:ext cx="2092163" cy="1362562"/>
          </a:xfrm>
          <a:prstGeom prst="rect">
            <a:avLst/>
          </a:prstGeom>
        </p:spPr>
      </p:pic>
      <p:sp>
        <p:nvSpPr>
          <p:cNvPr id="27" name="TextBox 26"/>
          <p:cNvSpPr txBox="1"/>
          <p:nvPr/>
        </p:nvSpPr>
        <p:spPr>
          <a:xfrm>
            <a:off x="1186509" y="6021171"/>
            <a:ext cx="3969691" cy="646331"/>
          </a:xfrm>
          <a:prstGeom prst="rect">
            <a:avLst/>
          </a:prstGeom>
          <a:noFill/>
        </p:spPr>
        <p:txBody>
          <a:bodyPr wrap="square" rtlCol="0">
            <a:spAutoFit/>
          </a:bodyPr>
          <a:lstStyle/>
          <a:p>
            <a:r>
              <a:rPr lang="en-US" i="1" dirty="0">
                <a:solidFill>
                  <a:schemeClr val="bg1"/>
                </a:solidFill>
              </a:rPr>
              <a:t>Collaboration Between Communities and </a:t>
            </a:r>
            <a:r>
              <a:rPr lang="en-US" i="1" dirty="0" err="1">
                <a:solidFill>
                  <a:schemeClr val="bg1"/>
                </a:solidFill>
              </a:rPr>
              <a:t>WisDOT</a:t>
            </a:r>
            <a:endParaRPr lang="en-US" i="1" dirty="0">
              <a:solidFill>
                <a:schemeClr val="bg1"/>
              </a:solidFill>
            </a:endParaRPr>
          </a:p>
        </p:txBody>
      </p:sp>
      <p:pic>
        <p:nvPicPr>
          <p:cNvPr id="5" name="Picture 4"/>
          <p:cNvPicPr>
            <a:picLocks noChangeAspect="1"/>
          </p:cNvPicPr>
          <p:nvPr/>
        </p:nvPicPr>
        <p:blipFill rotWithShape="1">
          <a:blip r:embed="rId6"/>
          <a:srcRect l="62023" t="41946" r="5714" b="16611"/>
          <a:stretch/>
        </p:blipFill>
        <p:spPr>
          <a:xfrm>
            <a:off x="9926274" y="4298523"/>
            <a:ext cx="2092163" cy="1632575"/>
          </a:xfrm>
          <a:prstGeom prst="rect">
            <a:avLst/>
          </a:prstGeom>
          <a:ln w="12700" cmpd="sng">
            <a:solidFill>
              <a:srgbClr val="000000"/>
            </a:solidFill>
          </a:ln>
        </p:spPr>
      </p:pic>
      <p:sp>
        <p:nvSpPr>
          <p:cNvPr id="7" name="Footer Placeholder 6"/>
          <p:cNvSpPr>
            <a:spLocks noGrp="1"/>
          </p:cNvSpPr>
          <p:nvPr>
            <p:ph type="ftr" sz="quarter" idx="3"/>
          </p:nvPr>
        </p:nvSpPr>
        <p:spPr/>
        <p:txBody>
          <a:bodyPr/>
          <a:lstStyle/>
          <a:p>
            <a:r>
              <a:rPr lang="en-US"/>
              <a:t>Module 1</a:t>
            </a:r>
            <a:endParaRPr lang="en-US" dirty="0"/>
          </a:p>
        </p:txBody>
      </p:sp>
      <p:sp>
        <p:nvSpPr>
          <p:cNvPr id="6" name="Slide Number Placeholder 5"/>
          <p:cNvSpPr>
            <a:spLocks noGrp="1"/>
          </p:cNvSpPr>
          <p:nvPr>
            <p:ph type="sldNum" sz="quarter" idx="4"/>
          </p:nvPr>
        </p:nvSpPr>
        <p:spPr/>
        <p:txBody>
          <a:bodyPr/>
          <a:lstStyle/>
          <a:p>
            <a:pPr algn="r"/>
            <a:fld id="{C285075F-4D0D-0F40-B6CF-EC6AC229A79E}" type="slidenum">
              <a:rPr lang="en-US" smtClean="0">
                <a:solidFill>
                  <a:prstClr val="white"/>
                </a:solidFill>
              </a:rPr>
              <a:pPr algn="r"/>
              <a:t>51</a:t>
            </a:fld>
            <a:endParaRPr lang="en-US" dirty="0">
              <a:solidFill>
                <a:prstClr val="white"/>
              </a:solidFill>
            </a:endParaRPr>
          </a:p>
        </p:txBody>
      </p:sp>
    </p:spTree>
    <p:extLst>
      <p:ext uri="{BB962C8B-B14F-4D97-AF65-F5344CB8AC3E}">
        <p14:creationId xmlns:p14="http://schemas.microsoft.com/office/powerpoint/2010/main" val="2304058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754" y="1678787"/>
            <a:ext cx="7127239" cy="3921093"/>
          </a:xfrm>
        </p:spPr>
        <p:txBody>
          <a:bodyPr>
            <a:noAutofit/>
          </a:bodyPr>
          <a:lstStyle/>
          <a:p>
            <a:pPr marL="548640" lvl="1" indent="-548640">
              <a:buClr>
                <a:schemeClr val="tx1"/>
              </a:buClr>
              <a:buFont typeface="+mj-lt"/>
              <a:buAutoNum type="arabicPeriod" startAt="6"/>
            </a:pPr>
            <a:r>
              <a:rPr lang="en-US" altLang="en-US" sz="2500" dirty="0">
                <a:latin typeface="Arial" panose="020B0604020202020204" pitchFamily="34" charset="0"/>
              </a:rPr>
              <a:t>Set lot </a:t>
            </a:r>
            <a:r>
              <a:rPr lang="en-US" altLang="en-US" sz="2500" dirty="0">
                <a:solidFill>
                  <a:srgbClr val="253D92"/>
                </a:solidFill>
                <a:latin typeface="Arial" panose="020B0604020202020204" pitchFamily="34" charset="0"/>
              </a:rPr>
              <a:t>frontage</a:t>
            </a:r>
            <a:r>
              <a:rPr lang="en-US" altLang="en-US" sz="2500" dirty="0">
                <a:latin typeface="Arial" panose="020B0604020202020204" pitchFamily="34" charset="0"/>
              </a:rPr>
              <a:t> on major roads so</a:t>
            </a:r>
            <a:br>
              <a:rPr lang="en-US" altLang="en-US" sz="2500" dirty="0">
                <a:latin typeface="Arial" panose="020B0604020202020204" pitchFamily="34" charset="0"/>
              </a:rPr>
            </a:br>
            <a:r>
              <a:rPr lang="en-US" altLang="en-US" sz="2500" dirty="0">
                <a:latin typeface="Arial" panose="020B0604020202020204" pitchFamily="34" charset="0"/>
              </a:rPr>
              <a:t>spacing standards can be met </a:t>
            </a:r>
          </a:p>
          <a:p>
            <a:pPr marL="548640" lvl="1" indent="-548640">
              <a:spcBef>
                <a:spcPts val="1200"/>
              </a:spcBef>
              <a:buClr>
                <a:schemeClr val="tx1"/>
              </a:buClr>
              <a:buFont typeface="+mj-lt"/>
              <a:buAutoNum type="arabicPeriod" startAt="6"/>
            </a:pPr>
            <a:r>
              <a:rPr lang="en-US" altLang="en-US" sz="2500" dirty="0">
                <a:latin typeface="Arial" panose="020B0604020202020204" pitchFamily="34" charset="0"/>
              </a:rPr>
              <a:t>Promote connected streets</a:t>
            </a:r>
          </a:p>
          <a:p>
            <a:pPr marL="548640" lvl="1" indent="-548640">
              <a:spcBef>
                <a:spcPts val="1200"/>
              </a:spcBef>
              <a:buClr>
                <a:schemeClr val="tx1"/>
              </a:buClr>
              <a:buFont typeface="+mj-lt"/>
              <a:buAutoNum type="arabicPeriod" startAt="6"/>
            </a:pPr>
            <a:r>
              <a:rPr lang="en-US" altLang="en-US" sz="2500" dirty="0">
                <a:latin typeface="Arial" panose="020B0604020202020204" pitchFamily="34" charset="0"/>
              </a:rPr>
              <a:t>Place access on side streets where practical</a:t>
            </a:r>
          </a:p>
          <a:p>
            <a:pPr marL="548640" lvl="1" indent="-548640">
              <a:spcBef>
                <a:spcPts val="1200"/>
              </a:spcBef>
              <a:buClr>
                <a:schemeClr val="tx1"/>
              </a:buClr>
              <a:buFont typeface="+mj-lt"/>
              <a:buAutoNum type="arabicPeriod" startAt="6"/>
            </a:pPr>
            <a:r>
              <a:rPr lang="en-US" altLang="en-US" sz="2500" dirty="0">
                <a:latin typeface="Arial" panose="020B0604020202020204" pitchFamily="34" charset="0"/>
              </a:rPr>
              <a:t>Regulate driveway location, spacing, design under local zoning and other ordinances</a:t>
            </a:r>
            <a:endParaRPr lang="en-US" sz="2500" dirty="0">
              <a:latin typeface="Arial" panose="020B0604020202020204" pitchFamily="34" charset="0"/>
            </a:endParaRPr>
          </a:p>
          <a:p>
            <a:pPr marL="548640" lvl="1" indent="-548640">
              <a:spcBef>
                <a:spcPts val="1200"/>
              </a:spcBef>
              <a:buClr>
                <a:schemeClr val="tx1"/>
              </a:buClr>
              <a:buFont typeface="+mj-lt"/>
              <a:buAutoNum type="arabicPeriod" startAt="6"/>
            </a:pPr>
            <a:r>
              <a:rPr lang="en-US" sz="2500" dirty="0">
                <a:latin typeface="Arial" panose="020B0604020202020204" pitchFamily="34" charset="0"/>
              </a:rPr>
              <a:t>Notify WisDOT of land use, zoning</a:t>
            </a:r>
            <a:br>
              <a:rPr lang="en-US" sz="2500" dirty="0">
                <a:latin typeface="Arial" panose="020B0604020202020204" pitchFamily="34" charset="0"/>
              </a:rPr>
            </a:br>
            <a:r>
              <a:rPr lang="en-US" sz="2500" dirty="0">
                <a:latin typeface="Arial" panose="020B0604020202020204" pitchFamily="34" charset="0"/>
              </a:rPr>
              <a:t>and access changes</a:t>
            </a:r>
            <a:endParaRPr lang="en-US" sz="2500" dirty="0"/>
          </a:p>
        </p:txBody>
      </p:sp>
      <p:pic>
        <p:nvPicPr>
          <p:cNvPr id="44" name="Picture 43"/>
          <p:cNvPicPr>
            <a:picLocks noChangeAspect="1"/>
          </p:cNvPicPr>
          <p:nvPr/>
        </p:nvPicPr>
        <p:blipFill>
          <a:blip r:embed="rId3"/>
          <a:stretch>
            <a:fillRect/>
          </a:stretch>
        </p:blipFill>
        <p:spPr>
          <a:xfrm>
            <a:off x="9484958" y="3993583"/>
            <a:ext cx="2792804" cy="2303908"/>
          </a:xfrm>
          <a:prstGeom prst="rect">
            <a:avLst/>
          </a:prstGeom>
        </p:spPr>
      </p:pic>
      <p:grpSp>
        <p:nvGrpSpPr>
          <p:cNvPr id="45" name="Group 17"/>
          <p:cNvGrpSpPr>
            <a:grpSpLocks noChangeAspect="1"/>
          </p:cNvGrpSpPr>
          <p:nvPr/>
        </p:nvGrpSpPr>
        <p:grpSpPr bwMode="auto">
          <a:xfrm>
            <a:off x="7238260" y="1840429"/>
            <a:ext cx="2388081" cy="1981770"/>
            <a:chOff x="786" y="1290"/>
            <a:chExt cx="4192" cy="2663"/>
          </a:xfrm>
        </p:grpSpPr>
        <p:pic>
          <p:nvPicPr>
            <p:cNvPr id="46" name="Picture 45" descr="r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6" y="1290"/>
              <a:ext cx="4192" cy="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 name="Line 10"/>
            <p:cNvSpPr>
              <a:spLocks noChangeShapeType="1"/>
            </p:cNvSpPr>
            <p:nvPr/>
          </p:nvSpPr>
          <p:spPr bwMode="auto">
            <a:xfrm flipH="1">
              <a:off x="1268" y="2386"/>
              <a:ext cx="175"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8" name="Rectangle 14"/>
            <p:cNvSpPr>
              <a:spLocks noChangeArrowheads="1"/>
            </p:cNvSpPr>
            <p:nvPr/>
          </p:nvSpPr>
          <p:spPr bwMode="auto">
            <a:xfrm>
              <a:off x="1360" y="2205"/>
              <a:ext cx="88" cy="189"/>
            </a:xfrm>
            <a:prstGeom prst="rect">
              <a:avLst/>
            </a:prstGeom>
            <a:solidFill>
              <a:srgbClr val="CC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9" name="Rectangle 15"/>
            <p:cNvSpPr>
              <a:spLocks noChangeArrowheads="1"/>
            </p:cNvSpPr>
            <p:nvPr/>
          </p:nvSpPr>
          <p:spPr bwMode="auto">
            <a:xfrm>
              <a:off x="1432" y="2211"/>
              <a:ext cx="27" cy="171"/>
            </a:xfrm>
            <a:prstGeom prst="rect">
              <a:avLst/>
            </a:prstGeom>
            <a:solidFill>
              <a:srgbClr val="CCFF99"/>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0" name="Rectangle 49"/>
            <p:cNvSpPr>
              <a:spLocks noChangeArrowheads="1"/>
            </p:cNvSpPr>
            <p:nvPr/>
          </p:nvSpPr>
          <p:spPr bwMode="auto">
            <a:xfrm>
              <a:off x="1276" y="2379"/>
              <a:ext cx="190" cy="198"/>
            </a:xfrm>
            <a:prstGeom prst="rect">
              <a:avLst/>
            </a:prstGeom>
            <a:solidFill>
              <a:srgbClr val="CCFF99"/>
            </a:solidFill>
            <a:ln>
              <a:noFill/>
            </a:ln>
            <a:effectLst/>
            <a:extLs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1" name="Line 16"/>
            <p:cNvSpPr>
              <a:spLocks noChangeShapeType="1"/>
            </p:cNvSpPr>
            <p:nvPr/>
          </p:nvSpPr>
          <p:spPr bwMode="auto">
            <a:xfrm>
              <a:off x="1238" y="2382"/>
              <a:ext cx="12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2" name="Line 12"/>
            <p:cNvSpPr>
              <a:spLocks noChangeShapeType="1"/>
            </p:cNvSpPr>
            <p:nvPr/>
          </p:nvSpPr>
          <p:spPr bwMode="auto">
            <a:xfrm>
              <a:off x="1362" y="2383"/>
              <a:ext cx="0" cy="197"/>
            </a:xfrm>
            <a:prstGeom prst="line">
              <a:avLst/>
            </a:prstGeom>
            <a:noFill/>
            <a:ln w="158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3" name="Line 9"/>
            <p:cNvSpPr>
              <a:spLocks noChangeShapeType="1"/>
            </p:cNvSpPr>
            <p:nvPr/>
          </p:nvSpPr>
          <p:spPr bwMode="auto">
            <a:xfrm>
              <a:off x="1169" y="2583"/>
              <a:ext cx="436"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6" name="TextBox 15"/>
          <p:cNvSpPr txBox="1"/>
          <p:nvPr/>
        </p:nvSpPr>
        <p:spPr>
          <a:xfrm>
            <a:off x="1186509" y="6021171"/>
            <a:ext cx="3944291" cy="646331"/>
          </a:xfrm>
          <a:prstGeom prst="rect">
            <a:avLst/>
          </a:prstGeom>
          <a:noFill/>
        </p:spPr>
        <p:txBody>
          <a:bodyPr wrap="square" rtlCol="0">
            <a:spAutoFit/>
          </a:bodyPr>
          <a:lstStyle/>
          <a:p>
            <a:r>
              <a:rPr lang="en-US" i="1" dirty="0">
                <a:solidFill>
                  <a:schemeClr val="bg1"/>
                </a:solidFill>
              </a:rPr>
              <a:t>Collaboration Between Communities and </a:t>
            </a:r>
            <a:r>
              <a:rPr lang="en-US" i="1" dirty="0" err="1">
                <a:solidFill>
                  <a:schemeClr val="bg1"/>
                </a:solidFill>
              </a:rPr>
              <a:t>WisDOT</a:t>
            </a:r>
            <a:endParaRPr lang="en-US" i="1" dirty="0">
              <a:solidFill>
                <a:schemeClr val="bg1"/>
              </a:solidFill>
            </a:endParaRPr>
          </a:p>
        </p:txBody>
      </p:sp>
      <p:grpSp>
        <p:nvGrpSpPr>
          <p:cNvPr id="17" name="Group 16"/>
          <p:cNvGrpSpPr/>
          <p:nvPr/>
        </p:nvGrpSpPr>
        <p:grpSpPr>
          <a:xfrm>
            <a:off x="6331260" y="4656373"/>
            <a:ext cx="2900382" cy="1161499"/>
            <a:chOff x="733425" y="2657475"/>
            <a:chExt cx="7910513" cy="2949575"/>
          </a:xfrm>
        </p:grpSpPr>
        <p:grpSp>
          <p:nvGrpSpPr>
            <p:cNvPr id="18" name="Group 1029"/>
            <p:cNvGrpSpPr>
              <a:grpSpLocks/>
            </p:cNvGrpSpPr>
            <p:nvPr/>
          </p:nvGrpSpPr>
          <p:grpSpPr bwMode="auto">
            <a:xfrm>
              <a:off x="733425" y="2657475"/>
              <a:ext cx="7910513" cy="771525"/>
              <a:chOff x="384" y="2304"/>
              <a:chExt cx="5232" cy="480"/>
            </a:xfrm>
          </p:grpSpPr>
          <p:sp>
            <p:nvSpPr>
              <p:cNvPr id="33" name="Rectangle 1030"/>
              <p:cNvSpPr>
                <a:spLocks noChangeArrowheads="1"/>
              </p:cNvSpPr>
              <p:nvPr/>
            </p:nvSpPr>
            <p:spPr bwMode="auto">
              <a:xfrm>
                <a:off x="384" y="2304"/>
                <a:ext cx="5232" cy="480"/>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1031"/>
              <p:cNvSpPr>
                <a:spLocks noChangeShapeType="1"/>
              </p:cNvSpPr>
              <p:nvPr/>
            </p:nvSpPr>
            <p:spPr bwMode="auto">
              <a:xfrm>
                <a:off x="384" y="2544"/>
                <a:ext cx="5232" cy="0"/>
              </a:xfrm>
              <a:prstGeom prst="line">
                <a:avLst/>
              </a:prstGeom>
              <a:noFill/>
              <a:ln w="38100" cmpd="dbl">
                <a:solidFill>
                  <a:srgbClr val="FFFF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19" name="Group 1033"/>
            <p:cNvGrpSpPr>
              <a:grpSpLocks/>
            </p:cNvGrpSpPr>
            <p:nvPr/>
          </p:nvGrpSpPr>
          <p:grpSpPr bwMode="auto">
            <a:xfrm>
              <a:off x="2039938" y="3425825"/>
              <a:ext cx="1524000" cy="2138363"/>
              <a:chOff x="1248" y="2784"/>
              <a:chExt cx="1008" cy="1680"/>
            </a:xfrm>
          </p:grpSpPr>
          <p:sp>
            <p:nvSpPr>
              <p:cNvPr id="31" name="Rectangle 1034"/>
              <p:cNvSpPr>
                <a:spLocks noChangeArrowheads="1"/>
              </p:cNvSpPr>
              <p:nvPr/>
            </p:nvSpPr>
            <p:spPr bwMode="auto">
              <a:xfrm rot="5400000">
                <a:off x="912" y="3360"/>
                <a:ext cx="1680" cy="528"/>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Freeform 1035"/>
              <p:cNvSpPr>
                <a:spLocks/>
              </p:cNvSpPr>
              <p:nvPr/>
            </p:nvSpPr>
            <p:spPr bwMode="auto">
              <a:xfrm>
                <a:off x="1248" y="2784"/>
                <a:ext cx="1008" cy="240"/>
              </a:xfrm>
              <a:custGeom>
                <a:avLst/>
                <a:gdLst>
                  <a:gd name="T0" fmla="*/ 0 w 1008"/>
                  <a:gd name="T1" fmla="*/ 0 h 240"/>
                  <a:gd name="T2" fmla="*/ 240 w 1008"/>
                  <a:gd name="T3" fmla="*/ 240 h 240"/>
                  <a:gd name="T4" fmla="*/ 768 w 1008"/>
                  <a:gd name="T5" fmla="*/ 240 h 240"/>
                  <a:gd name="T6" fmla="*/ 1008 w 1008"/>
                  <a:gd name="T7" fmla="*/ 0 h 240"/>
                  <a:gd name="T8" fmla="*/ 0 w 1008"/>
                  <a:gd name="T9" fmla="*/ 0 h 240"/>
                </a:gdLst>
                <a:ahLst/>
                <a:cxnLst>
                  <a:cxn ang="0">
                    <a:pos x="T0" y="T1"/>
                  </a:cxn>
                  <a:cxn ang="0">
                    <a:pos x="T2" y="T3"/>
                  </a:cxn>
                  <a:cxn ang="0">
                    <a:pos x="T4" y="T5"/>
                  </a:cxn>
                  <a:cxn ang="0">
                    <a:pos x="T6" y="T7"/>
                  </a:cxn>
                  <a:cxn ang="0">
                    <a:pos x="T8" y="T9"/>
                  </a:cxn>
                </a:cxnLst>
                <a:rect l="0" t="0" r="r" b="b"/>
                <a:pathLst>
                  <a:path w="1008" h="240">
                    <a:moveTo>
                      <a:pt x="0" y="0"/>
                    </a:moveTo>
                    <a:cubicBezTo>
                      <a:pt x="229" y="48"/>
                      <a:pt x="229" y="184"/>
                      <a:pt x="240" y="240"/>
                    </a:cubicBezTo>
                    <a:cubicBezTo>
                      <a:pt x="504" y="240"/>
                      <a:pt x="768" y="240"/>
                      <a:pt x="768" y="240"/>
                    </a:cubicBezTo>
                    <a:cubicBezTo>
                      <a:pt x="762" y="102"/>
                      <a:pt x="865" y="36"/>
                      <a:pt x="1008" y="0"/>
                    </a:cubicBezTo>
                    <a:cubicBezTo>
                      <a:pt x="1008" y="0"/>
                      <a:pt x="0" y="0"/>
                      <a:pt x="0" y="0"/>
                    </a:cubicBezTo>
                    <a:close/>
                  </a:path>
                </a:pathLst>
              </a:custGeom>
              <a:solidFill>
                <a:schemeClr val="tx1"/>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0" name="Group 1038"/>
            <p:cNvGrpSpPr>
              <a:grpSpLocks/>
            </p:cNvGrpSpPr>
            <p:nvPr/>
          </p:nvGrpSpPr>
          <p:grpSpPr bwMode="auto">
            <a:xfrm>
              <a:off x="5813425" y="3425825"/>
              <a:ext cx="1524000" cy="2181225"/>
              <a:chOff x="3744" y="2784"/>
              <a:chExt cx="1008" cy="1680"/>
            </a:xfrm>
          </p:grpSpPr>
          <p:sp>
            <p:nvSpPr>
              <p:cNvPr id="29" name="Rectangle 1039"/>
              <p:cNvSpPr>
                <a:spLocks noChangeArrowheads="1"/>
              </p:cNvSpPr>
              <p:nvPr/>
            </p:nvSpPr>
            <p:spPr bwMode="auto">
              <a:xfrm rot="5400000">
                <a:off x="3408" y="3360"/>
                <a:ext cx="1680" cy="528"/>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1040"/>
              <p:cNvSpPr>
                <a:spLocks/>
              </p:cNvSpPr>
              <p:nvPr/>
            </p:nvSpPr>
            <p:spPr bwMode="auto">
              <a:xfrm>
                <a:off x="3744" y="2784"/>
                <a:ext cx="1008" cy="240"/>
              </a:xfrm>
              <a:custGeom>
                <a:avLst/>
                <a:gdLst>
                  <a:gd name="T0" fmla="*/ 0 w 1008"/>
                  <a:gd name="T1" fmla="*/ 0 h 240"/>
                  <a:gd name="T2" fmla="*/ 240 w 1008"/>
                  <a:gd name="T3" fmla="*/ 240 h 240"/>
                  <a:gd name="T4" fmla="*/ 768 w 1008"/>
                  <a:gd name="T5" fmla="*/ 240 h 240"/>
                  <a:gd name="T6" fmla="*/ 1008 w 1008"/>
                  <a:gd name="T7" fmla="*/ 0 h 240"/>
                  <a:gd name="T8" fmla="*/ 0 w 1008"/>
                  <a:gd name="T9" fmla="*/ 0 h 240"/>
                </a:gdLst>
                <a:ahLst/>
                <a:cxnLst>
                  <a:cxn ang="0">
                    <a:pos x="T0" y="T1"/>
                  </a:cxn>
                  <a:cxn ang="0">
                    <a:pos x="T2" y="T3"/>
                  </a:cxn>
                  <a:cxn ang="0">
                    <a:pos x="T4" y="T5"/>
                  </a:cxn>
                  <a:cxn ang="0">
                    <a:pos x="T6" y="T7"/>
                  </a:cxn>
                  <a:cxn ang="0">
                    <a:pos x="T8" y="T9"/>
                  </a:cxn>
                </a:cxnLst>
                <a:rect l="0" t="0" r="r" b="b"/>
                <a:pathLst>
                  <a:path w="1008" h="240">
                    <a:moveTo>
                      <a:pt x="0" y="0"/>
                    </a:moveTo>
                    <a:cubicBezTo>
                      <a:pt x="229" y="48"/>
                      <a:pt x="229" y="184"/>
                      <a:pt x="240" y="240"/>
                    </a:cubicBezTo>
                    <a:cubicBezTo>
                      <a:pt x="504" y="240"/>
                      <a:pt x="768" y="240"/>
                      <a:pt x="768" y="240"/>
                    </a:cubicBezTo>
                    <a:cubicBezTo>
                      <a:pt x="762" y="102"/>
                      <a:pt x="865" y="36"/>
                      <a:pt x="1008" y="0"/>
                    </a:cubicBezTo>
                    <a:cubicBezTo>
                      <a:pt x="1008" y="0"/>
                      <a:pt x="0" y="0"/>
                      <a:pt x="0" y="0"/>
                    </a:cubicBezTo>
                    <a:close/>
                  </a:path>
                </a:pathLst>
              </a:custGeom>
              <a:solidFill>
                <a:schemeClr val="tx1"/>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pic>
          <p:nvPicPr>
            <p:cNvPr id="21" name="Picture 1042" descr="clip000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74913" y="3111500"/>
              <a:ext cx="725487" cy="328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43" descr="clip000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64400" y="2711450"/>
              <a:ext cx="652463" cy="3079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44" descr="clip000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11938" y="3925888"/>
              <a:ext cx="336550" cy="652462"/>
            </a:xfrm>
            <a:prstGeom prst="rect">
              <a:avLst/>
            </a:prstGeom>
            <a:noFill/>
            <a:extLst>
              <a:ext uri="{909E8E84-426E-40DD-AFC4-6F175D3DCCD1}">
                <a14:hiddenFill xmlns:a14="http://schemas.microsoft.com/office/drawing/2010/main">
                  <a:solidFill>
                    <a:srgbClr val="FFFFFF"/>
                  </a:solidFill>
                </a14:hiddenFill>
              </a:ext>
            </a:extLst>
          </p:spPr>
        </p:pic>
        <p:sp>
          <p:nvSpPr>
            <p:cNvPr id="24" name="Line 1046"/>
            <p:cNvSpPr>
              <a:spLocks noChangeShapeType="1"/>
            </p:cNvSpPr>
            <p:nvPr/>
          </p:nvSpPr>
          <p:spPr bwMode="auto">
            <a:xfrm>
              <a:off x="2809875" y="5343525"/>
              <a:ext cx="3787775" cy="0"/>
            </a:xfrm>
            <a:prstGeom prst="line">
              <a:avLst/>
            </a:prstGeom>
            <a:noFill/>
            <a:ln w="34925" cap="sq">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5" name="Line 1049"/>
            <p:cNvSpPr>
              <a:spLocks noChangeShapeType="1"/>
            </p:cNvSpPr>
            <p:nvPr/>
          </p:nvSpPr>
          <p:spPr bwMode="auto">
            <a:xfrm>
              <a:off x="4506913" y="3228975"/>
              <a:ext cx="1377950" cy="0"/>
            </a:xfrm>
            <a:prstGeom prst="line">
              <a:avLst/>
            </a:prstGeom>
            <a:noFill/>
            <a:ln w="12700" cap="sq">
              <a:solidFill>
                <a:schemeClr val="bg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6" name="Line 1050"/>
            <p:cNvSpPr>
              <a:spLocks noChangeShapeType="1"/>
            </p:cNvSpPr>
            <p:nvPr/>
          </p:nvSpPr>
          <p:spPr bwMode="auto">
            <a:xfrm rot="10784923">
              <a:off x="4446588" y="2786063"/>
              <a:ext cx="1377950" cy="0"/>
            </a:xfrm>
            <a:prstGeom prst="line">
              <a:avLst/>
            </a:prstGeom>
            <a:noFill/>
            <a:ln w="12700" cap="sq">
              <a:solidFill>
                <a:schemeClr val="bg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 name="Line 1053"/>
            <p:cNvSpPr>
              <a:spLocks noChangeShapeType="1"/>
            </p:cNvSpPr>
            <p:nvPr/>
          </p:nvSpPr>
          <p:spPr bwMode="auto">
            <a:xfrm>
              <a:off x="2771775" y="5181600"/>
              <a:ext cx="0" cy="29051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054"/>
            <p:cNvSpPr>
              <a:spLocks noChangeShapeType="1"/>
            </p:cNvSpPr>
            <p:nvPr/>
          </p:nvSpPr>
          <p:spPr bwMode="auto">
            <a:xfrm>
              <a:off x="6638925" y="5189538"/>
              <a:ext cx="0" cy="2905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6" name="Picture 5"/>
          <p:cNvPicPr>
            <a:picLocks noChangeAspect="1"/>
          </p:cNvPicPr>
          <p:nvPr/>
        </p:nvPicPr>
        <p:blipFill rotWithShape="1">
          <a:blip r:embed="rId8"/>
          <a:srcRect l="64524" t="44334" r="6917" b="15369"/>
          <a:stretch/>
        </p:blipFill>
        <p:spPr>
          <a:xfrm>
            <a:off x="9765941" y="1840429"/>
            <a:ext cx="2313030" cy="1969058"/>
          </a:xfrm>
          <a:prstGeom prst="rect">
            <a:avLst/>
          </a:prstGeom>
        </p:spPr>
      </p:pic>
      <p:sp>
        <p:nvSpPr>
          <p:cNvPr id="7" name="Footer Placeholder 6"/>
          <p:cNvSpPr>
            <a:spLocks noGrp="1"/>
          </p:cNvSpPr>
          <p:nvPr>
            <p:ph type="ftr" sz="quarter" idx="3"/>
          </p:nvPr>
        </p:nvSpPr>
        <p:spPr/>
        <p:txBody>
          <a:bodyPr/>
          <a:lstStyle/>
          <a:p>
            <a:r>
              <a:rPr lang="en-US" dirty="0"/>
              <a:t>Module 1</a:t>
            </a:r>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52</a:t>
            </a:fld>
            <a:endParaRPr lang="en-US" dirty="0">
              <a:solidFill>
                <a:prstClr val="white"/>
              </a:solidFill>
            </a:endParaRPr>
          </a:p>
        </p:txBody>
      </p:sp>
      <p:sp>
        <p:nvSpPr>
          <p:cNvPr id="37" name="Title 3"/>
          <p:cNvSpPr>
            <a:spLocks noGrp="1"/>
          </p:cNvSpPr>
          <p:nvPr>
            <p:ph type="title"/>
          </p:nvPr>
        </p:nvSpPr>
        <p:spPr>
          <a:xfrm>
            <a:off x="214901" y="382355"/>
            <a:ext cx="9016741" cy="1143000"/>
          </a:xfrm>
        </p:spPr>
        <p:txBody>
          <a:bodyPr>
            <a:noAutofit/>
          </a:bodyPr>
          <a:lstStyle/>
          <a:p>
            <a:pPr>
              <a:lnSpc>
                <a:spcPct val="90000"/>
              </a:lnSpc>
            </a:pPr>
            <a:r>
              <a:rPr lang="en-US" sz="3700" dirty="0"/>
              <a:t>Recap: Top 10 ways municipalities and WisDOT can work to manage access</a:t>
            </a:r>
          </a:p>
        </p:txBody>
      </p:sp>
    </p:spTree>
    <p:extLst>
      <p:ext uri="{BB962C8B-B14F-4D97-AF65-F5344CB8AC3E}">
        <p14:creationId xmlns:p14="http://schemas.microsoft.com/office/powerpoint/2010/main" val="2506554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199928" y="412709"/>
            <a:ext cx="4818509" cy="5694964"/>
          </a:xfrm>
        </p:spPr>
        <p:txBody>
          <a:bodyPr>
            <a:normAutofit/>
          </a:bodyPr>
          <a:lstStyle/>
          <a:p>
            <a:pPr eaLnBrk="1" hangingPunct="1">
              <a:lnSpc>
                <a:spcPct val="110000"/>
              </a:lnSpc>
              <a:defRPr/>
            </a:pPr>
            <a:r>
              <a:rPr lang="en-US" sz="2500" dirty="0"/>
              <a:t>Joint corridor planning</a:t>
            </a:r>
          </a:p>
          <a:p>
            <a:pPr eaLnBrk="1" hangingPunct="1">
              <a:spcBef>
                <a:spcPts val="900"/>
              </a:spcBef>
              <a:defRPr/>
            </a:pPr>
            <a:r>
              <a:rPr lang="en-US" sz="2500" dirty="0"/>
              <a:t>Local regulations and development review</a:t>
            </a:r>
          </a:p>
          <a:p>
            <a:pPr eaLnBrk="1" hangingPunct="1">
              <a:spcBef>
                <a:spcPts val="900"/>
              </a:spcBef>
              <a:defRPr/>
            </a:pPr>
            <a:r>
              <a:rPr lang="en-US" sz="2500" dirty="0"/>
              <a:t>Site plan review: </a:t>
            </a:r>
          </a:p>
          <a:p>
            <a:pPr lvl="1" eaLnBrk="1" hangingPunct="1">
              <a:lnSpc>
                <a:spcPct val="110000"/>
              </a:lnSpc>
              <a:defRPr/>
            </a:pPr>
            <a:r>
              <a:rPr lang="en-US" sz="2100" dirty="0"/>
              <a:t>Retrofit = Gradual implementation</a:t>
            </a:r>
          </a:p>
          <a:p>
            <a:pPr lvl="1" eaLnBrk="1" hangingPunct="1">
              <a:defRPr/>
            </a:pPr>
            <a:r>
              <a:rPr lang="en-US" sz="2100" dirty="0"/>
              <a:t>Access improvements through site plan review as businesses change and/or expand </a:t>
            </a:r>
          </a:p>
          <a:p>
            <a:pPr eaLnBrk="1" hangingPunct="1">
              <a:spcBef>
                <a:spcPts val="900"/>
              </a:spcBef>
              <a:defRPr/>
            </a:pPr>
            <a:r>
              <a:rPr lang="en-US" sz="2500" dirty="0"/>
              <a:t>Road projects</a:t>
            </a:r>
            <a:r>
              <a:rPr lang="en-US" sz="2400" dirty="0"/>
              <a:t>:</a:t>
            </a:r>
          </a:p>
          <a:p>
            <a:pPr lvl="1" eaLnBrk="1" hangingPunct="1">
              <a:defRPr/>
            </a:pPr>
            <a:r>
              <a:rPr lang="en-US" sz="2100" dirty="0"/>
              <a:t>Close/consolidate/relocate when road improved</a:t>
            </a:r>
          </a:p>
          <a:p>
            <a:pPr eaLnBrk="1" hangingPunct="1">
              <a:spcBef>
                <a:spcPts val="900"/>
              </a:spcBef>
              <a:defRPr/>
            </a:pPr>
            <a:r>
              <a:rPr lang="en-US" sz="2400" dirty="0"/>
              <a:t>Communication:</a:t>
            </a:r>
          </a:p>
          <a:p>
            <a:pPr lvl="1" eaLnBrk="1" hangingPunct="1">
              <a:defRPr/>
            </a:pPr>
            <a:r>
              <a:rPr lang="en-US" sz="2100" dirty="0"/>
              <a:t>Alert WisDOT of changes and</a:t>
            </a:r>
            <a:br>
              <a:rPr lang="en-US" sz="2100" dirty="0"/>
            </a:br>
            <a:r>
              <a:rPr lang="en-US" sz="2100" dirty="0"/>
              <a:t>vice-versa</a:t>
            </a:r>
          </a:p>
        </p:txBody>
      </p:sp>
      <p:sp>
        <p:nvSpPr>
          <p:cNvPr id="51203" name="Title 1"/>
          <p:cNvSpPr>
            <a:spLocks noGrp="1"/>
          </p:cNvSpPr>
          <p:nvPr>
            <p:ph type="title"/>
          </p:nvPr>
        </p:nvSpPr>
        <p:spPr>
          <a:xfrm>
            <a:off x="496698" y="412709"/>
            <a:ext cx="6601486" cy="1406013"/>
          </a:xfrm>
        </p:spPr>
        <p:txBody>
          <a:bodyPr anchor="t">
            <a:noAutofit/>
          </a:bodyPr>
          <a:lstStyle/>
          <a:p>
            <a:pPr algn="ctr" eaLnBrk="1" hangingPunct="1"/>
            <a:r>
              <a:rPr lang="en-US" altLang="en-US" b="1" dirty="0"/>
              <a:t>Implementation Opportunities</a:t>
            </a:r>
          </a:p>
        </p:txBody>
      </p:sp>
      <p:pic>
        <p:nvPicPr>
          <p:cNvPr id="13" name="Picture 2" descr="S:\Images\Graphics\LSL\Transportation\Access Management\when_implement.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6698" y="1955371"/>
            <a:ext cx="6601486" cy="3725591"/>
          </a:xfrm>
          <a:prstGeom prst="rect">
            <a:avLst/>
          </a:prstGeom>
          <a:solidFill>
            <a:schemeClr val="bg1"/>
          </a:solidFill>
          <a:ln w="28575">
            <a:noFill/>
          </a:ln>
        </p:spPr>
      </p:pic>
      <p:sp>
        <p:nvSpPr>
          <p:cNvPr id="6" name="TextBox 5"/>
          <p:cNvSpPr txBox="1"/>
          <p:nvPr/>
        </p:nvSpPr>
        <p:spPr>
          <a:xfrm>
            <a:off x="1199846" y="6107673"/>
            <a:ext cx="4397087" cy="369332"/>
          </a:xfrm>
          <a:prstGeom prst="rect">
            <a:avLst/>
          </a:prstGeom>
          <a:noFill/>
        </p:spPr>
        <p:txBody>
          <a:bodyPr wrap="square" rtlCol="0">
            <a:spAutoFit/>
          </a:bodyPr>
          <a:lstStyle/>
          <a:p>
            <a:r>
              <a:rPr lang="en-US" i="1" dirty="0">
                <a:solidFill>
                  <a:schemeClr val="bg1"/>
                </a:solidFill>
              </a:rPr>
              <a:t>Implementation Opportunities</a:t>
            </a:r>
          </a:p>
        </p:txBody>
      </p:sp>
      <p:sp>
        <p:nvSpPr>
          <p:cNvPr id="5" name="Footer Placeholder 4"/>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53</a:t>
            </a:fld>
            <a:endParaRPr lang="en-US" dirty="0">
              <a:solidFill>
                <a:prstClr val="white"/>
              </a:solidFill>
            </a:endParaRPr>
          </a:p>
        </p:txBody>
      </p:sp>
    </p:spTree>
    <p:extLst>
      <p:ext uri="{BB962C8B-B14F-4D97-AF65-F5344CB8AC3E}">
        <p14:creationId xmlns:p14="http://schemas.microsoft.com/office/powerpoint/2010/main" val="1996217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lum bright="10000"/>
          </a:blip>
          <a:srcRect l="1054" t="43225" r="897" b="11374"/>
          <a:stretch/>
        </p:blipFill>
        <p:spPr bwMode="auto">
          <a:xfrm>
            <a:off x="214322" y="1162975"/>
            <a:ext cx="11476150" cy="3210513"/>
          </a:xfrm>
          <a:prstGeom prst="rect">
            <a:avLst/>
          </a:prstGeom>
          <a:noFill/>
          <a:ln w="25400">
            <a:solidFill>
              <a:schemeClr val="tx1"/>
            </a:solidFill>
            <a:miter lim="800000"/>
            <a:headEnd/>
            <a:tailEnd/>
          </a:ln>
          <a:effectLst/>
        </p:spPr>
      </p:pic>
      <p:sp>
        <p:nvSpPr>
          <p:cNvPr id="32" name="Text Box 5"/>
          <p:cNvSpPr txBox="1">
            <a:spLocks noChangeArrowheads="1"/>
          </p:cNvSpPr>
          <p:nvPr/>
        </p:nvSpPr>
        <p:spPr bwMode="auto">
          <a:xfrm>
            <a:off x="401671" y="30332"/>
            <a:ext cx="11398747" cy="1117229"/>
          </a:xfrm>
          <a:prstGeom prst="rect">
            <a:avLst/>
          </a:prstGeom>
          <a:noFill/>
          <a:ln w="9525">
            <a:noFill/>
            <a:miter lim="800000"/>
            <a:headEnd/>
            <a:tailEnd/>
          </a:ln>
          <a:effectLst/>
        </p:spPr>
        <p:txBody>
          <a:bodyPr wrap="square">
            <a:spAutoFit/>
          </a:bodyPr>
          <a:lstStyle/>
          <a:p>
            <a:pPr algn="ctr">
              <a:lnSpc>
                <a:spcPct val="90000"/>
              </a:lnSpc>
            </a:pPr>
            <a:r>
              <a:rPr lang="en-US" sz="3700" b="1" dirty="0"/>
              <a:t>Retrofit Implementation Example:</a:t>
            </a:r>
            <a:br>
              <a:rPr lang="en-US" sz="3700" b="1" dirty="0"/>
            </a:br>
            <a:r>
              <a:rPr lang="en-US" sz="3700" b="1" dirty="0"/>
              <a:t>Monona Drive – Madison, WI</a:t>
            </a:r>
          </a:p>
        </p:txBody>
      </p:sp>
      <p:sp>
        <p:nvSpPr>
          <p:cNvPr id="33" name="Content Placeholder 3"/>
          <p:cNvSpPr txBox="1">
            <a:spLocks/>
          </p:cNvSpPr>
          <p:nvPr/>
        </p:nvSpPr>
        <p:spPr>
          <a:xfrm>
            <a:off x="2311313" y="4489517"/>
            <a:ext cx="7533921" cy="1330425"/>
          </a:xfrm>
          <a:prstGeom prst="rect">
            <a:avLst/>
          </a:prstGeom>
        </p:spPr>
        <p:txBody>
          <a:bodyPr>
            <a:normAutofit fontScale="85000" lnSpcReduction="20000"/>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1200"/>
              </a:spcAft>
              <a:defRPr/>
            </a:pPr>
            <a:r>
              <a:rPr lang="en-US" sz="3200" dirty="0"/>
              <a:t>Crash rate up to 3 times state average</a:t>
            </a:r>
          </a:p>
          <a:p>
            <a:pPr>
              <a:defRPr/>
            </a:pPr>
            <a:r>
              <a:rPr lang="en-US" sz="3200" dirty="0"/>
              <a:t>40% of crashes were rear-end crashes, some caused by left-turning vehicles waiting for gap</a:t>
            </a:r>
          </a:p>
          <a:p>
            <a:pPr>
              <a:defRPr/>
            </a:pPr>
            <a:endParaRPr lang="en-US" dirty="0"/>
          </a:p>
        </p:txBody>
      </p:sp>
      <p:sp>
        <p:nvSpPr>
          <p:cNvPr id="34" name="TextBox 33"/>
          <p:cNvSpPr txBox="1"/>
          <p:nvPr/>
        </p:nvSpPr>
        <p:spPr>
          <a:xfrm>
            <a:off x="8424291" y="5900909"/>
            <a:ext cx="3235569" cy="369332"/>
          </a:xfrm>
          <a:prstGeom prst="rect">
            <a:avLst/>
          </a:prstGeom>
          <a:noFill/>
        </p:spPr>
        <p:txBody>
          <a:bodyPr wrap="square" rtlCol="0">
            <a:spAutoFit/>
          </a:bodyPr>
          <a:lstStyle/>
          <a:p>
            <a:pPr algn="r"/>
            <a:r>
              <a:rPr lang="en-US" dirty="0">
                <a:solidFill>
                  <a:schemeClr val="tx2"/>
                </a:solidFill>
                <a:latin typeface="Arial" panose="020B0604020202020204" pitchFamily="34" charset="0"/>
              </a:rPr>
              <a:t>Credit: Strand Associates</a:t>
            </a:r>
          </a:p>
        </p:txBody>
      </p:sp>
      <p:sp>
        <p:nvSpPr>
          <p:cNvPr id="35" name="TextBox 34"/>
          <p:cNvSpPr txBox="1"/>
          <p:nvPr/>
        </p:nvSpPr>
        <p:spPr>
          <a:xfrm>
            <a:off x="1199846" y="6107673"/>
            <a:ext cx="4397087" cy="369332"/>
          </a:xfrm>
          <a:prstGeom prst="rect">
            <a:avLst/>
          </a:prstGeom>
          <a:noFill/>
        </p:spPr>
        <p:txBody>
          <a:bodyPr wrap="square" rtlCol="0">
            <a:spAutoFit/>
          </a:bodyPr>
          <a:lstStyle/>
          <a:p>
            <a:r>
              <a:rPr lang="en-US" i="1" dirty="0">
                <a:solidFill>
                  <a:schemeClr val="bg1"/>
                </a:solidFill>
              </a:rPr>
              <a:t>Implementation Opportunities</a:t>
            </a:r>
          </a:p>
        </p:txBody>
      </p:sp>
      <p:sp>
        <p:nvSpPr>
          <p:cNvPr id="3" name="Footer Placeholder 2"/>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54</a:t>
            </a:fld>
            <a:endParaRPr lang="en-US" dirty="0">
              <a:solidFill>
                <a:prstClr val="white"/>
              </a:solidFill>
            </a:endParaRPr>
          </a:p>
        </p:txBody>
      </p:sp>
      <p:cxnSp>
        <p:nvCxnSpPr>
          <p:cNvPr id="36" name="Straight Arrow Connector 35"/>
          <p:cNvCxnSpPr/>
          <p:nvPr/>
        </p:nvCxnSpPr>
        <p:spPr>
          <a:xfrm>
            <a:off x="687522" y="2552717"/>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205908" y="2543838"/>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935197" y="2554002"/>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87522" y="313482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104669" y="313482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438774" y="313482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859584" y="2530416"/>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783091" y="313482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1935197" y="313482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526522" y="313482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4528405" y="310942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4995654" y="310942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5973861" y="310942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7859011" y="310307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8934504" y="310942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9296392" y="310307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11079078" y="310307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10266462" y="310307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11574192" y="313482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324001" y="2530416"/>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597544" y="2530416"/>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889706" y="2530416"/>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358188" y="2508511"/>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848001" y="2496852"/>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7080612" y="2477802"/>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7551683" y="2477802"/>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10346423" y="2477802"/>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11079078" y="2442422"/>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1723150" y="3081025"/>
            <a:ext cx="529662" cy="369332"/>
          </a:xfrm>
          <a:prstGeom prst="rect">
            <a:avLst/>
          </a:prstGeom>
          <a:noFill/>
        </p:spPr>
        <p:txBody>
          <a:bodyPr wrap="square" rtlCol="0">
            <a:spAutoFit/>
          </a:bodyPr>
          <a:lstStyle/>
          <a:p>
            <a:r>
              <a:rPr lang="en-US" b="1" dirty="0">
                <a:solidFill>
                  <a:srgbClr val="FF0000"/>
                </a:solidFill>
              </a:rPr>
              <a:t>15</a:t>
            </a:r>
          </a:p>
        </p:txBody>
      </p:sp>
      <p:sp>
        <p:nvSpPr>
          <p:cNvPr id="65" name="TextBox 64"/>
          <p:cNvSpPr txBox="1"/>
          <p:nvPr/>
        </p:nvSpPr>
        <p:spPr>
          <a:xfrm>
            <a:off x="11723150" y="2442422"/>
            <a:ext cx="529662" cy="369332"/>
          </a:xfrm>
          <a:prstGeom prst="rect">
            <a:avLst/>
          </a:prstGeom>
          <a:noFill/>
        </p:spPr>
        <p:txBody>
          <a:bodyPr wrap="square" rtlCol="0">
            <a:spAutoFit/>
          </a:bodyPr>
          <a:lstStyle/>
          <a:p>
            <a:r>
              <a:rPr lang="en-US" b="1" dirty="0">
                <a:solidFill>
                  <a:srgbClr val="FF0000"/>
                </a:solidFill>
              </a:rPr>
              <a:t>13</a:t>
            </a:r>
          </a:p>
        </p:txBody>
      </p:sp>
    </p:spTree>
    <p:extLst>
      <p:ext uri="{BB962C8B-B14F-4D97-AF65-F5344CB8AC3E}">
        <p14:creationId xmlns:p14="http://schemas.microsoft.com/office/powerpoint/2010/main" val="3009509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94" t="27325" b="22327"/>
          <a:stretch/>
        </p:blipFill>
        <p:spPr>
          <a:xfrm>
            <a:off x="19926" y="1384988"/>
            <a:ext cx="11790329" cy="3356903"/>
          </a:xfrm>
          <a:prstGeom prst="rect">
            <a:avLst/>
          </a:prstGeom>
        </p:spPr>
      </p:pic>
      <p:sp>
        <p:nvSpPr>
          <p:cNvPr id="36" name="Content Placeholder 3"/>
          <p:cNvSpPr txBox="1">
            <a:spLocks/>
          </p:cNvSpPr>
          <p:nvPr/>
        </p:nvSpPr>
        <p:spPr>
          <a:xfrm>
            <a:off x="539943" y="4877407"/>
            <a:ext cx="11188557" cy="972996"/>
          </a:xfrm>
          <a:prstGeom prst="rect">
            <a:avLst/>
          </a:prstGeom>
        </p:spPr>
        <p:txBody>
          <a:bodyPr>
            <a:noAutofit/>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defRPr/>
            </a:pPr>
            <a:r>
              <a:rPr lang="en-US" sz="2300" dirty="0"/>
              <a:t>Combined Access: Access points reduced from 69 to 43 from Broadway to </a:t>
            </a:r>
            <a:r>
              <a:rPr lang="en-US" sz="2300" dirty="0" err="1"/>
              <a:t>Pflaum</a:t>
            </a:r>
            <a:endParaRPr lang="en-US" sz="2300" dirty="0"/>
          </a:p>
          <a:p>
            <a:pPr>
              <a:defRPr/>
            </a:pPr>
            <a:r>
              <a:rPr lang="en-US" sz="2300" dirty="0"/>
              <a:t>Added medians: 30% reduction in total crashes; 45% reduction in injury crashes</a:t>
            </a:r>
          </a:p>
          <a:p>
            <a:pPr>
              <a:defRPr/>
            </a:pPr>
            <a:endParaRPr lang="en-US" sz="2300" dirty="0"/>
          </a:p>
        </p:txBody>
      </p:sp>
      <p:sp>
        <p:nvSpPr>
          <p:cNvPr id="37" name="TextBox 36"/>
          <p:cNvSpPr txBox="1"/>
          <p:nvPr/>
        </p:nvSpPr>
        <p:spPr>
          <a:xfrm>
            <a:off x="8564849" y="5812134"/>
            <a:ext cx="3235569" cy="369332"/>
          </a:xfrm>
          <a:prstGeom prst="rect">
            <a:avLst/>
          </a:prstGeom>
          <a:noFill/>
        </p:spPr>
        <p:txBody>
          <a:bodyPr wrap="square" rtlCol="0">
            <a:spAutoFit/>
          </a:bodyPr>
          <a:lstStyle/>
          <a:p>
            <a:pPr algn="r"/>
            <a:r>
              <a:rPr lang="en-US" dirty="0">
                <a:solidFill>
                  <a:schemeClr val="tx2"/>
                </a:solidFill>
                <a:latin typeface="Arial" panose="020B0604020202020204" pitchFamily="34" charset="0"/>
              </a:rPr>
              <a:t>Credit: Strand Associates</a:t>
            </a:r>
          </a:p>
        </p:txBody>
      </p:sp>
      <p:sp>
        <p:nvSpPr>
          <p:cNvPr id="7" name="TextBox 6"/>
          <p:cNvSpPr txBox="1"/>
          <p:nvPr/>
        </p:nvSpPr>
        <p:spPr>
          <a:xfrm>
            <a:off x="1199846" y="6107673"/>
            <a:ext cx="4397087" cy="369332"/>
          </a:xfrm>
          <a:prstGeom prst="rect">
            <a:avLst/>
          </a:prstGeom>
          <a:noFill/>
        </p:spPr>
        <p:txBody>
          <a:bodyPr wrap="square" rtlCol="0">
            <a:spAutoFit/>
          </a:bodyPr>
          <a:lstStyle/>
          <a:p>
            <a:r>
              <a:rPr lang="en-US" i="1" dirty="0">
                <a:solidFill>
                  <a:schemeClr val="bg1"/>
                </a:solidFill>
              </a:rPr>
              <a:t>Implementation Opportunities</a:t>
            </a:r>
          </a:p>
        </p:txBody>
      </p:sp>
      <p:sp>
        <p:nvSpPr>
          <p:cNvPr id="8" name="Text Box 5"/>
          <p:cNvSpPr txBox="1">
            <a:spLocks noChangeArrowheads="1"/>
          </p:cNvSpPr>
          <p:nvPr/>
        </p:nvSpPr>
        <p:spPr bwMode="auto">
          <a:xfrm>
            <a:off x="401671" y="131071"/>
            <a:ext cx="11398747" cy="1117229"/>
          </a:xfrm>
          <a:prstGeom prst="rect">
            <a:avLst/>
          </a:prstGeom>
          <a:noFill/>
          <a:ln w="9525">
            <a:noFill/>
            <a:miter lim="800000"/>
            <a:headEnd/>
            <a:tailEnd/>
          </a:ln>
          <a:effectLst/>
        </p:spPr>
        <p:txBody>
          <a:bodyPr wrap="square">
            <a:spAutoFit/>
          </a:bodyPr>
          <a:lstStyle/>
          <a:p>
            <a:pPr algn="ctr">
              <a:lnSpc>
                <a:spcPct val="90000"/>
              </a:lnSpc>
            </a:pPr>
            <a:r>
              <a:rPr lang="en-US" sz="3700" b="1" dirty="0"/>
              <a:t>Retrofit Implementation Example:</a:t>
            </a:r>
            <a:br>
              <a:rPr lang="en-US" sz="3700" b="1" dirty="0"/>
            </a:br>
            <a:r>
              <a:rPr lang="en-US" sz="3700" b="1" dirty="0"/>
              <a:t>Monona Drive – Madison, WI</a:t>
            </a:r>
          </a:p>
        </p:txBody>
      </p:sp>
      <p:sp>
        <p:nvSpPr>
          <p:cNvPr id="3" name="Footer Placeholder 2"/>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55</a:t>
            </a:fld>
            <a:endParaRPr lang="en-US" dirty="0">
              <a:solidFill>
                <a:prstClr val="white"/>
              </a:solidFill>
            </a:endParaRPr>
          </a:p>
        </p:txBody>
      </p:sp>
      <p:cxnSp>
        <p:nvCxnSpPr>
          <p:cNvPr id="10" name="Straight Arrow Connector 9"/>
          <p:cNvCxnSpPr/>
          <p:nvPr/>
        </p:nvCxnSpPr>
        <p:spPr>
          <a:xfrm>
            <a:off x="4812935" y="2401355"/>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263067" y="2357812"/>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195028" y="2227711"/>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0287074" y="2277041"/>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1521254" y="319020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71421" y="2532936"/>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96897" y="2489393"/>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457612" y="2456736"/>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306696" y="2489392"/>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91555" y="248939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922723" y="3440046"/>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358152" y="3440046"/>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739151" y="3440046"/>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435835" y="3440045"/>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292504" y="3363844"/>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834707" y="3363844"/>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928663" y="3363844"/>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909863" y="3276756"/>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8987550" y="3265870"/>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9292350" y="3233376"/>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0217638" y="3255144"/>
            <a:ext cx="0" cy="347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794494" y="3156868"/>
            <a:ext cx="451189" cy="369332"/>
          </a:xfrm>
          <a:prstGeom prst="rect">
            <a:avLst/>
          </a:prstGeom>
          <a:noFill/>
        </p:spPr>
        <p:txBody>
          <a:bodyPr wrap="square" rtlCol="0">
            <a:spAutoFit/>
          </a:bodyPr>
          <a:lstStyle/>
          <a:p>
            <a:r>
              <a:rPr lang="en-US" b="1" dirty="0">
                <a:solidFill>
                  <a:srgbClr val="FF0000"/>
                </a:solidFill>
              </a:rPr>
              <a:t>12</a:t>
            </a:r>
          </a:p>
        </p:txBody>
      </p:sp>
      <p:sp>
        <p:nvSpPr>
          <p:cNvPr id="38" name="TextBox 37"/>
          <p:cNvSpPr txBox="1"/>
          <p:nvPr/>
        </p:nvSpPr>
        <p:spPr>
          <a:xfrm>
            <a:off x="11761597" y="2205666"/>
            <a:ext cx="445986" cy="369332"/>
          </a:xfrm>
          <a:prstGeom prst="rect">
            <a:avLst/>
          </a:prstGeom>
          <a:noFill/>
        </p:spPr>
        <p:txBody>
          <a:bodyPr wrap="square" rtlCol="0">
            <a:spAutoFit/>
          </a:bodyPr>
          <a:lstStyle/>
          <a:p>
            <a:r>
              <a:rPr lang="en-US" b="1" dirty="0">
                <a:solidFill>
                  <a:srgbClr val="FF0000"/>
                </a:solidFill>
              </a:rPr>
              <a:t> 9</a:t>
            </a:r>
          </a:p>
        </p:txBody>
      </p:sp>
    </p:spTree>
    <p:extLst>
      <p:ext uri="{BB962C8B-B14F-4D97-AF65-F5344CB8AC3E}">
        <p14:creationId xmlns:p14="http://schemas.microsoft.com/office/powerpoint/2010/main" val="2910635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596933" y="1512259"/>
            <a:ext cx="6543271" cy="4319764"/>
          </a:xfrm>
        </p:spPr>
        <p:txBody>
          <a:bodyPr>
            <a:noAutofit/>
          </a:bodyPr>
          <a:lstStyle/>
          <a:p>
            <a:pPr>
              <a:spcBef>
                <a:spcPts val="600"/>
              </a:spcBef>
            </a:pPr>
            <a:r>
              <a:rPr lang="en-US" sz="2500" dirty="0"/>
              <a:t>High crash rate at intersection along state highway</a:t>
            </a:r>
          </a:p>
          <a:p>
            <a:pPr>
              <a:spcBef>
                <a:spcPts val="600"/>
              </a:spcBef>
            </a:pPr>
            <a:r>
              <a:rPr lang="en-US" sz="2500" dirty="0"/>
              <a:t>Queuing at signals frequently blocks existing driveways</a:t>
            </a:r>
          </a:p>
          <a:p>
            <a:pPr>
              <a:spcBef>
                <a:spcPts val="600"/>
              </a:spcBef>
            </a:pPr>
            <a:r>
              <a:rPr lang="en-US" sz="2500" dirty="0"/>
              <a:t>Low volume side street</a:t>
            </a:r>
          </a:p>
          <a:p>
            <a:pPr>
              <a:spcBef>
                <a:spcPts val="600"/>
              </a:spcBef>
            </a:pPr>
            <a:r>
              <a:rPr lang="en-US" sz="2500" dirty="0"/>
              <a:t>Property owner wants two driveways for small strip center</a:t>
            </a:r>
          </a:p>
          <a:p>
            <a:pPr>
              <a:spcBef>
                <a:spcPts val="600"/>
              </a:spcBef>
            </a:pPr>
            <a:r>
              <a:rPr lang="en-US" sz="2500" dirty="0"/>
              <a:t>High activity shopping center across street</a:t>
            </a:r>
          </a:p>
          <a:p>
            <a:pPr>
              <a:spcBef>
                <a:spcPts val="600"/>
              </a:spcBef>
            </a:pPr>
            <a:r>
              <a:rPr lang="en-US" sz="2500" dirty="0"/>
              <a:t>What problems do you see considering these factors?</a:t>
            </a:r>
          </a:p>
        </p:txBody>
      </p:sp>
      <p:sp>
        <p:nvSpPr>
          <p:cNvPr id="2" name="Title 1"/>
          <p:cNvSpPr>
            <a:spLocks noGrp="1"/>
          </p:cNvSpPr>
          <p:nvPr>
            <p:ph type="title"/>
          </p:nvPr>
        </p:nvSpPr>
        <p:spPr>
          <a:xfrm>
            <a:off x="609600" y="326924"/>
            <a:ext cx="10972800" cy="1143000"/>
          </a:xfrm>
        </p:spPr>
        <p:txBody>
          <a:bodyPr/>
          <a:lstStyle/>
          <a:p>
            <a:r>
              <a:rPr lang="en-US" dirty="0"/>
              <a:t>Exercise #2 – Existing Situation</a:t>
            </a:r>
          </a:p>
        </p:txBody>
      </p:sp>
      <p:grpSp>
        <p:nvGrpSpPr>
          <p:cNvPr id="8" name="Group 7"/>
          <p:cNvGrpSpPr/>
          <p:nvPr/>
        </p:nvGrpSpPr>
        <p:grpSpPr>
          <a:xfrm>
            <a:off x="703007" y="1956755"/>
            <a:ext cx="4610100" cy="3430773"/>
            <a:chOff x="1066800" y="1897763"/>
            <a:chExt cx="4610100" cy="3430773"/>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897763"/>
              <a:ext cx="4610100" cy="3430773"/>
            </a:xfrm>
            <a:prstGeom prst="rect">
              <a:avLst/>
            </a:prstGeom>
          </p:spPr>
        </p:pic>
        <p:sp>
          <p:nvSpPr>
            <p:cNvPr id="7" name="Rounded Rectangle 6"/>
            <p:cNvSpPr/>
            <p:nvPr/>
          </p:nvSpPr>
          <p:spPr>
            <a:xfrm>
              <a:off x="3334871" y="4787153"/>
              <a:ext cx="932329" cy="322729"/>
            </a:xfrm>
            <a:prstGeom prst="roundRect">
              <a:avLst/>
            </a:prstGeom>
            <a:solidFill>
              <a:srgbClr val="C2A1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2921917" y="4744617"/>
            <a:ext cx="1398494" cy="584775"/>
          </a:xfrm>
          <a:prstGeom prst="rect">
            <a:avLst/>
          </a:prstGeom>
          <a:noFill/>
        </p:spPr>
        <p:txBody>
          <a:bodyPr wrap="square" rtlCol="0">
            <a:spAutoFit/>
          </a:bodyPr>
          <a:lstStyle/>
          <a:p>
            <a:r>
              <a:rPr lang="en-US" sz="1600" dirty="0">
                <a:solidFill>
                  <a:schemeClr val="bg2">
                    <a:lumMod val="10000"/>
                  </a:schemeClr>
                </a:solidFill>
              </a:rPr>
              <a:t>Shopping Center</a:t>
            </a:r>
          </a:p>
        </p:txBody>
      </p:sp>
      <p:sp>
        <p:nvSpPr>
          <p:cNvPr id="3" name="Rounded Rectangle 2"/>
          <p:cNvSpPr/>
          <p:nvPr/>
        </p:nvSpPr>
        <p:spPr>
          <a:xfrm>
            <a:off x="2552828" y="1950854"/>
            <a:ext cx="2455479" cy="1324304"/>
          </a:xfrm>
          <a:prstGeom prst="roundRect">
            <a:avLst/>
          </a:prstGeom>
          <a:solidFill>
            <a:schemeClr val="bg2">
              <a:alpha val="46000"/>
            </a:schemeClr>
          </a:solidFill>
          <a:ln w="635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99846" y="6107673"/>
            <a:ext cx="4397087" cy="369332"/>
          </a:xfrm>
          <a:prstGeom prst="rect">
            <a:avLst/>
          </a:prstGeom>
          <a:noFill/>
        </p:spPr>
        <p:txBody>
          <a:bodyPr wrap="square" rtlCol="0">
            <a:spAutoFit/>
          </a:bodyPr>
          <a:lstStyle/>
          <a:p>
            <a:r>
              <a:rPr lang="en-US" i="1" dirty="0">
                <a:solidFill>
                  <a:schemeClr val="bg1"/>
                </a:solidFill>
              </a:rPr>
              <a:t>Exercise #2</a:t>
            </a:r>
          </a:p>
        </p:txBody>
      </p:sp>
      <p:sp>
        <p:nvSpPr>
          <p:cNvPr id="12" name="Footer Placeholder 11"/>
          <p:cNvSpPr>
            <a:spLocks noGrp="1"/>
          </p:cNvSpPr>
          <p:nvPr>
            <p:ph type="ftr" sz="quarter" idx="3"/>
          </p:nvPr>
        </p:nvSpPr>
        <p:spPr/>
        <p:txBody>
          <a:bodyPr/>
          <a:lstStyle/>
          <a:p>
            <a:r>
              <a:rPr lang="en-US"/>
              <a:t>Module 1</a:t>
            </a:r>
            <a:endParaRPr lang="en-US" dirty="0"/>
          </a:p>
        </p:txBody>
      </p:sp>
      <p:sp>
        <p:nvSpPr>
          <p:cNvPr id="10" name="Slide Number Placeholder 9"/>
          <p:cNvSpPr>
            <a:spLocks noGrp="1"/>
          </p:cNvSpPr>
          <p:nvPr>
            <p:ph type="sldNum" sz="quarter" idx="4"/>
          </p:nvPr>
        </p:nvSpPr>
        <p:spPr/>
        <p:txBody>
          <a:bodyPr/>
          <a:lstStyle/>
          <a:p>
            <a:pPr algn="r"/>
            <a:fld id="{C285075F-4D0D-0F40-B6CF-EC6AC229A79E}" type="slidenum">
              <a:rPr lang="en-US" smtClean="0">
                <a:solidFill>
                  <a:prstClr val="white"/>
                </a:solidFill>
              </a:rPr>
              <a:pPr algn="r"/>
              <a:t>56</a:t>
            </a:fld>
            <a:endParaRPr lang="en-US" dirty="0">
              <a:solidFill>
                <a:prstClr val="white"/>
              </a:solidFill>
            </a:endParaRPr>
          </a:p>
        </p:txBody>
      </p:sp>
    </p:spTree>
    <p:extLst>
      <p:ext uri="{BB962C8B-B14F-4D97-AF65-F5344CB8AC3E}">
        <p14:creationId xmlns:p14="http://schemas.microsoft.com/office/powerpoint/2010/main" val="3633018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096000" y="1869902"/>
            <a:ext cx="5845839" cy="1948621"/>
          </a:xfrm>
        </p:spPr>
        <p:txBody>
          <a:bodyPr>
            <a:normAutofit/>
          </a:bodyPr>
          <a:lstStyle/>
          <a:p>
            <a:r>
              <a:rPr lang="en-US" dirty="0"/>
              <a:t>Access spacing from intersection?</a:t>
            </a:r>
          </a:p>
          <a:p>
            <a:r>
              <a:rPr lang="en-US" dirty="0"/>
              <a:t>Offsets with driveways across the street?</a:t>
            </a:r>
          </a:p>
          <a:p>
            <a:r>
              <a:rPr lang="en-US" dirty="0"/>
              <a:t>Other considerations?</a:t>
            </a:r>
          </a:p>
        </p:txBody>
      </p:sp>
      <p:sp>
        <p:nvSpPr>
          <p:cNvPr id="2" name="Title 1"/>
          <p:cNvSpPr>
            <a:spLocks noGrp="1"/>
          </p:cNvSpPr>
          <p:nvPr>
            <p:ph type="title"/>
          </p:nvPr>
        </p:nvSpPr>
        <p:spPr/>
        <p:txBody>
          <a:bodyPr/>
          <a:lstStyle/>
          <a:p>
            <a:r>
              <a:rPr lang="en-US" dirty="0"/>
              <a:t>Exercise #2 – Considerations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291" t="1801" r="18644" b="6978"/>
          <a:stretch/>
        </p:blipFill>
        <p:spPr>
          <a:xfrm>
            <a:off x="6663262" y="3921668"/>
            <a:ext cx="2698755" cy="1730401"/>
          </a:xfrm>
          <a:prstGeom prst="rect">
            <a:avLst/>
          </a:prstGeom>
          <a:ln w="38100">
            <a:solidFill>
              <a:schemeClr val="tx2">
                <a:lumMod val="75000"/>
              </a:schemeClr>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1897763"/>
            <a:ext cx="4610100" cy="3430773"/>
          </a:xfrm>
          <a:prstGeom prst="rect">
            <a:avLst/>
          </a:prstGeom>
        </p:spPr>
      </p:pic>
      <p:sp>
        <p:nvSpPr>
          <p:cNvPr id="7" name="Rounded Rectangle 6"/>
          <p:cNvSpPr/>
          <p:nvPr/>
        </p:nvSpPr>
        <p:spPr>
          <a:xfrm>
            <a:off x="2916621" y="1891862"/>
            <a:ext cx="2455479" cy="1324304"/>
          </a:xfrm>
          <a:prstGeom prst="roundRect">
            <a:avLst/>
          </a:prstGeom>
          <a:solidFill>
            <a:schemeClr val="bg2">
              <a:alpha val="46000"/>
            </a:schemeClr>
          </a:solidFill>
          <a:ln w="635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890682" y="2886635"/>
            <a:ext cx="1326777" cy="1447501"/>
          </a:xfrm>
          <a:prstGeom prst="ellipse">
            <a:avLst/>
          </a:prstGeom>
          <a:solidFill>
            <a:schemeClr val="tx2">
              <a:alpha val="26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endCxn id="3" idx="1"/>
          </p:cNvCxnSpPr>
          <p:nvPr/>
        </p:nvCxnSpPr>
        <p:spPr>
          <a:xfrm>
            <a:off x="5165912" y="3921668"/>
            <a:ext cx="1497350" cy="865201"/>
          </a:xfrm>
          <a:prstGeom prst="line">
            <a:avLst/>
          </a:prstGeom>
          <a:ln w="508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334871" y="4787153"/>
            <a:ext cx="932329" cy="322729"/>
          </a:xfrm>
          <a:prstGeom prst="roundRect">
            <a:avLst/>
          </a:prstGeom>
          <a:solidFill>
            <a:srgbClr val="C2A1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34871" y="4656129"/>
            <a:ext cx="1398494" cy="584775"/>
          </a:xfrm>
          <a:prstGeom prst="rect">
            <a:avLst/>
          </a:prstGeom>
          <a:noFill/>
        </p:spPr>
        <p:txBody>
          <a:bodyPr wrap="square" rtlCol="0">
            <a:spAutoFit/>
          </a:bodyPr>
          <a:lstStyle/>
          <a:p>
            <a:r>
              <a:rPr lang="en-US" sz="1600" dirty="0">
                <a:solidFill>
                  <a:schemeClr val="bg2">
                    <a:lumMod val="10000"/>
                  </a:schemeClr>
                </a:solidFill>
              </a:rPr>
              <a:t>Shopping Center</a:t>
            </a:r>
          </a:p>
        </p:txBody>
      </p:sp>
      <p:sp>
        <p:nvSpPr>
          <p:cNvPr id="15" name="TextBox 14"/>
          <p:cNvSpPr txBox="1"/>
          <p:nvPr/>
        </p:nvSpPr>
        <p:spPr>
          <a:xfrm>
            <a:off x="1199846" y="6107673"/>
            <a:ext cx="4397087" cy="369332"/>
          </a:xfrm>
          <a:prstGeom prst="rect">
            <a:avLst/>
          </a:prstGeom>
          <a:noFill/>
        </p:spPr>
        <p:txBody>
          <a:bodyPr wrap="square" rtlCol="0">
            <a:spAutoFit/>
          </a:bodyPr>
          <a:lstStyle/>
          <a:p>
            <a:r>
              <a:rPr lang="en-US" i="1" dirty="0">
                <a:solidFill>
                  <a:schemeClr val="bg1"/>
                </a:solidFill>
              </a:rPr>
              <a:t>Exercise #2</a:t>
            </a:r>
          </a:p>
        </p:txBody>
      </p:sp>
      <p:sp>
        <p:nvSpPr>
          <p:cNvPr id="8" name="Footer Placeholder 7"/>
          <p:cNvSpPr>
            <a:spLocks noGrp="1"/>
          </p:cNvSpPr>
          <p:nvPr>
            <p:ph type="ftr" sz="quarter" idx="3"/>
          </p:nvPr>
        </p:nvSpPr>
        <p:spPr/>
        <p:txBody>
          <a:bodyPr/>
          <a:lstStyle/>
          <a:p>
            <a:r>
              <a:rPr lang="en-US"/>
              <a:t>Module 1</a:t>
            </a:r>
            <a:endParaRPr lang="en-US" dirty="0"/>
          </a:p>
        </p:txBody>
      </p:sp>
      <p:sp>
        <p:nvSpPr>
          <p:cNvPr id="4" name="Slide Number Placeholder 3"/>
          <p:cNvSpPr>
            <a:spLocks noGrp="1"/>
          </p:cNvSpPr>
          <p:nvPr>
            <p:ph type="sldNum" sz="quarter" idx="4"/>
          </p:nvPr>
        </p:nvSpPr>
        <p:spPr/>
        <p:txBody>
          <a:bodyPr/>
          <a:lstStyle/>
          <a:p>
            <a:pPr algn="r"/>
            <a:fld id="{C285075F-4D0D-0F40-B6CF-EC6AC229A79E}" type="slidenum">
              <a:rPr lang="en-US" smtClean="0">
                <a:solidFill>
                  <a:prstClr val="white"/>
                </a:solidFill>
              </a:rPr>
              <a:pPr algn="r"/>
              <a:t>57</a:t>
            </a:fld>
            <a:endParaRPr lang="en-US" dirty="0">
              <a:solidFill>
                <a:prstClr val="white"/>
              </a:solidFill>
            </a:endParaRPr>
          </a:p>
        </p:txBody>
      </p:sp>
    </p:spTree>
    <p:extLst>
      <p:ext uri="{BB962C8B-B14F-4D97-AF65-F5344CB8AC3E}">
        <p14:creationId xmlns:p14="http://schemas.microsoft.com/office/powerpoint/2010/main" val="2827017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#2 – Solution</a:t>
            </a:r>
          </a:p>
        </p:txBody>
      </p:sp>
      <p:sp>
        <p:nvSpPr>
          <p:cNvPr id="9" name="Content Placeholder 5"/>
          <p:cNvSpPr txBox="1">
            <a:spLocks/>
          </p:cNvSpPr>
          <p:nvPr/>
        </p:nvSpPr>
        <p:spPr bwMode="auto">
          <a:xfrm>
            <a:off x="6239244" y="1517358"/>
            <a:ext cx="5597368" cy="42226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849313" lvl="1" indent="-457200">
              <a:spcBef>
                <a:spcPts val="1200"/>
              </a:spcBef>
              <a:buFont typeface="+mj-lt"/>
              <a:buAutoNum type="arabicPeriod"/>
            </a:pPr>
            <a:r>
              <a:rPr lang="en-US" sz="2700" dirty="0"/>
              <a:t>Access from local street</a:t>
            </a:r>
          </a:p>
          <a:p>
            <a:pPr marL="849313" lvl="1" indent="-457200">
              <a:spcBef>
                <a:spcPts val="1200"/>
              </a:spcBef>
              <a:buFont typeface="+mj-lt"/>
              <a:buAutoNum type="arabicPeriod"/>
            </a:pPr>
            <a:r>
              <a:rPr lang="en-US" sz="2700" dirty="0"/>
              <a:t>Eliminate access in the intersection functional area</a:t>
            </a:r>
          </a:p>
          <a:p>
            <a:pPr marL="849313" lvl="1" indent="-457200">
              <a:spcBef>
                <a:spcPts val="1200"/>
              </a:spcBef>
              <a:buFont typeface="+mj-lt"/>
              <a:buAutoNum type="arabicPeriod"/>
            </a:pPr>
            <a:r>
              <a:rPr lang="en-US" sz="2700" dirty="0"/>
              <a:t>Shift driveway left to align with access across the street</a:t>
            </a:r>
          </a:p>
          <a:p>
            <a:pPr marL="849313" lvl="1" indent="-457200">
              <a:spcBef>
                <a:spcPts val="1200"/>
              </a:spcBef>
              <a:buFont typeface="+mj-lt"/>
              <a:buAutoNum type="arabicPeriod"/>
            </a:pPr>
            <a:r>
              <a:rPr lang="en-US" sz="2700" dirty="0"/>
              <a:t>Access to adjacent property</a:t>
            </a:r>
          </a:p>
          <a:p>
            <a:pPr marL="849313" lvl="1" indent="-457200">
              <a:spcBef>
                <a:spcPts val="1200"/>
              </a:spcBef>
              <a:buFont typeface="+mj-lt"/>
              <a:buAutoNum type="arabicPeriod"/>
            </a:pPr>
            <a:r>
              <a:rPr lang="en-US" sz="2700" dirty="0"/>
              <a:t>Consider a median</a:t>
            </a:r>
          </a:p>
          <a:p>
            <a:pPr marL="849313" lvl="1" indent="-457200">
              <a:spcBef>
                <a:spcPts val="1200"/>
              </a:spcBef>
              <a:buFont typeface="+mj-lt"/>
              <a:buAutoNum type="arabicPeriod"/>
            </a:pPr>
            <a:r>
              <a:rPr lang="en-US" sz="2700" dirty="0"/>
              <a:t>Other ideas?</a:t>
            </a:r>
          </a:p>
        </p:txBody>
      </p:sp>
      <p:grpSp>
        <p:nvGrpSpPr>
          <p:cNvPr id="6" name="Group 5"/>
          <p:cNvGrpSpPr/>
          <p:nvPr/>
        </p:nvGrpSpPr>
        <p:grpSpPr>
          <a:xfrm>
            <a:off x="1054091" y="1843135"/>
            <a:ext cx="4693566" cy="3447322"/>
            <a:chOff x="972446" y="1777819"/>
            <a:chExt cx="4476930" cy="333166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46" y="1777819"/>
              <a:ext cx="4476930" cy="333166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54292" b="49582"/>
            <a:stretch/>
          </p:blipFill>
          <p:spPr>
            <a:xfrm>
              <a:off x="3037435" y="2936862"/>
              <a:ext cx="819406" cy="82697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54292" b="49582"/>
            <a:stretch/>
          </p:blipFill>
          <p:spPr>
            <a:xfrm rot="10800000">
              <a:off x="2406063" y="3033279"/>
              <a:ext cx="819406" cy="826971"/>
            </a:xfrm>
            <a:prstGeom prst="rect">
              <a:avLst/>
            </a:prstGeom>
          </p:spPr>
        </p:pic>
        <p:sp>
          <p:nvSpPr>
            <p:cNvPr id="14" name="Oval 13"/>
            <p:cNvSpPr/>
            <p:nvPr/>
          </p:nvSpPr>
          <p:spPr>
            <a:xfrm>
              <a:off x="2088821" y="1812591"/>
              <a:ext cx="317241" cy="3150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rPr>
                <a:t>1</a:t>
              </a:r>
            </a:p>
          </p:txBody>
        </p:sp>
        <p:sp>
          <p:nvSpPr>
            <p:cNvPr id="15" name="Oval 14"/>
            <p:cNvSpPr/>
            <p:nvPr/>
          </p:nvSpPr>
          <p:spPr>
            <a:xfrm>
              <a:off x="2832591" y="2825061"/>
              <a:ext cx="317241" cy="3150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rPr>
                <a:t>2</a:t>
              </a:r>
            </a:p>
          </p:txBody>
        </p:sp>
        <p:sp>
          <p:nvSpPr>
            <p:cNvPr id="11" name="Oval 10"/>
            <p:cNvSpPr/>
            <p:nvPr/>
          </p:nvSpPr>
          <p:spPr>
            <a:xfrm>
              <a:off x="4500465" y="3792682"/>
              <a:ext cx="317241" cy="3150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rPr>
                <a:t>3</a:t>
              </a:r>
            </a:p>
          </p:txBody>
        </p:sp>
        <p:sp>
          <p:nvSpPr>
            <p:cNvPr id="16" name="Oval 15"/>
            <p:cNvSpPr/>
            <p:nvPr/>
          </p:nvSpPr>
          <p:spPr>
            <a:xfrm>
              <a:off x="4938855" y="2404386"/>
              <a:ext cx="317241" cy="3150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rPr>
                <a:t>4</a:t>
              </a:r>
            </a:p>
          </p:txBody>
        </p:sp>
        <p:sp>
          <p:nvSpPr>
            <p:cNvPr id="17" name="Oval 16"/>
            <p:cNvSpPr/>
            <p:nvPr/>
          </p:nvSpPr>
          <p:spPr>
            <a:xfrm>
              <a:off x="4938855" y="3345970"/>
              <a:ext cx="317241" cy="3150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rPr>
                <a:t>5</a:t>
              </a:r>
            </a:p>
          </p:txBody>
        </p:sp>
      </p:grpSp>
      <p:cxnSp>
        <p:nvCxnSpPr>
          <p:cNvPr id="8" name="Straight Arrow Connector 7"/>
          <p:cNvCxnSpPr/>
          <p:nvPr/>
        </p:nvCxnSpPr>
        <p:spPr>
          <a:xfrm>
            <a:off x="4482353" y="3042412"/>
            <a:ext cx="35859" cy="955443"/>
          </a:xfrm>
          <a:prstGeom prst="straightConnector1">
            <a:avLst/>
          </a:prstGeom>
          <a:ln w="25400">
            <a:solidFill>
              <a:schemeClr val="bg2">
                <a:lumMod val="1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rot="3822790">
            <a:off x="4460200" y="2864597"/>
            <a:ext cx="350517" cy="39468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11681955">
            <a:off x="4980451" y="2760943"/>
            <a:ext cx="453893" cy="47782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ounded Rectangle 23"/>
          <p:cNvSpPr/>
          <p:nvPr/>
        </p:nvSpPr>
        <p:spPr>
          <a:xfrm>
            <a:off x="3334871" y="4787153"/>
            <a:ext cx="932329" cy="322729"/>
          </a:xfrm>
          <a:prstGeom prst="roundRect">
            <a:avLst/>
          </a:prstGeom>
          <a:solidFill>
            <a:srgbClr val="C2A1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334871" y="4656129"/>
            <a:ext cx="1398494" cy="584775"/>
          </a:xfrm>
          <a:prstGeom prst="rect">
            <a:avLst/>
          </a:prstGeom>
          <a:noFill/>
        </p:spPr>
        <p:txBody>
          <a:bodyPr wrap="square" rtlCol="0">
            <a:spAutoFit/>
          </a:bodyPr>
          <a:lstStyle/>
          <a:p>
            <a:r>
              <a:rPr lang="en-US" sz="1600" dirty="0">
                <a:solidFill>
                  <a:schemeClr val="bg2">
                    <a:lumMod val="10000"/>
                  </a:schemeClr>
                </a:solidFill>
              </a:rPr>
              <a:t>Shopping Center</a:t>
            </a:r>
          </a:p>
        </p:txBody>
      </p:sp>
      <p:sp>
        <p:nvSpPr>
          <p:cNvPr id="19" name="TextBox 18"/>
          <p:cNvSpPr txBox="1"/>
          <p:nvPr/>
        </p:nvSpPr>
        <p:spPr>
          <a:xfrm>
            <a:off x="1199846" y="6107673"/>
            <a:ext cx="4397087" cy="369332"/>
          </a:xfrm>
          <a:prstGeom prst="rect">
            <a:avLst/>
          </a:prstGeom>
          <a:noFill/>
        </p:spPr>
        <p:txBody>
          <a:bodyPr wrap="square" rtlCol="0">
            <a:spAutoFit/>
          </a:bodyPr>
          <a:lstStyle/>
          <a:p>
            <a:r>
              <a:rPr lang="en-US" i="1" dirty="0">
                <a:solidFill>
                  <a:schemeClr val="bg1"/>
                </a:solidFill>
              </a:rPr>
              <a:t>Exercise #2</a:t>
            </a:r>
          </a:p>
        </p:txBody>
      </p:sp>
      <p:sp>
        <p:nvSpPr>
          <p:cNvPr id="7" name="Footer Placeholder 6"/>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58</a:t>
            </a:fld>
            <a:endParaRPr lang="en-US" dirty="0">
              <a:solidFill>
                <a:prstClr val="white"/>
              </a:solidFill>
            </a:endParaRPr>
          </a:p>
        </p:txBody>
      </p:sp>
    </p:spTree>
    <p:extLst>
      <p:ext uri="{BB962C8B-B14F-4D97-AF65-F5344CB8AC3E}">
        <p14:creationId xmlns:p14="http://schemas.microsoft.com/office/powerpoint/2010/main" val="263606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11226229" cy="3873500"/>
          </a:xfrm>
        </p:spPr>
        <p:txBody>
          <a:bodyPr/>
          <a:lstStyle/>
          <a:p>
            <a:pPr>
              <a:spcAft>
                <a:spcPts val="1200"/>
              </a:spcAft>
            </a:pPr>
            <a:r>
              <a:rPr lang="en-US" sz="2900" dirty="0"/>
              <a:t>Access management is a cost-effective way to improve traffic flow and safety</a:t>
            </a:r>
          </a:p>
          <a:p>
            <a:pPr>
              <a:spcAft>
                <a:spcPts val="1200"/>
              </a:spcAft>
            </a:pPr>
            <a:r>
              <a:rPr lang="en-US" sz="2900" dirty="0"/>
              <a:t>Access management is better for businesses</a:t>
            </a:r>
          </a:p>
          <a:p>
            <a:pPr>
              <a:spcBef>
                <a:spcPts val="800"/>
              </a:spcBef>
              <a:spcAft>
                <a:spcPts val="1200"/>
              </a:spcAft>
            </a:pPr>
            <a:r>
              <a:rPr lang="en-US" sz="2900" dirty="0"/>
              <a:t>WisDOT is a leader in access management using many types of controls, including eminent domain and police power regulations</a:t>
            </a:r>
          </a:p>
          <a:p>
            <a:pPr>
              <a:spcBef>
                <a:spcPts val="800"/>
              </a:spcBef>
              <a:spcAft>
                <a:spcPts val="1200"/>
              </a:spcAft>
            </a:pPr>
            <a:r>
              <a:rPr lang="en-US" sz="2900" dirty="0"/>
              <a:t>Collaboration between municipalities and WisDOT leads to improved outcomes</a:t>
            </a:r>
          </a:p>
        </p:txBody>
      </p:sp>
      <p:sp>
        <p:nvSpPr>
          <p:cNvPr id="3" name="Title 2"/>
          <p:cNvSpPr>
            <a:spLocks noGrp="1"/>
          </p:cNvSpPr>
          <p:nvPr>
            <p:ph type="title"/>
          </p:nvPr>
        </p:nvSpPr>
        <p:spPr/>
        <p:txBody>
          <a:bodyPr/>
          <a:lstStyle/>
          <a:p>
            <a:r>
              <a:rPr lang="en-US" dirty="0"/>
              <a:t>Takeaways…</a:t>
            </a:r>
          </a:p>
        </p:txBody>
      </p:sp>
      <p:sp>
        <p:nvSpPr>
          <p:cNvPr id="6" name="Footer Placeholder 5"/>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59</a:t>
            </a:fld>
            <a:endParaRPr lang="en-US" dirty="0">
              <a:solidFill>
                <a:prstClr val="white"/>
              </a:solidFill>
            </a:endParaRPr>
          </a:p>
        </p:txBody>
      </p:sp>
      <p:sp>
        <p:nvSpPr>
          <p:cNvPr id="7" name="TextBox 6"/>
          <p:cNvSpPr txBox="1"/>
          <p:nvPr/>
        </p:nvSpPr>
        <p:spPr>
          <a:xfrm>
            <a:off x="11617769" y="5848928"/>
            <a:ext cx="452582" cy="677108"/>
          </a:xfrm>
          <a:prstGeom prst="rect">
            <a:avLst/>
          </a:prstGeom>
          <a:noFill/>
        </p:spPr>
        <p:txBody>
          <a:bodyPr wrap="square" lIns="0" tIns="0" rIns="0" bIns="0" rtlCol="0">
            <a:spAutoFit/>
          </a:bodyPr>
          <a:lstStyle/>
          <a:p>
            <a:pPr algn="r"/>
            <a:r>
              <a:rPr lang="en-US" sz="4400" dirty="0">
                <a:sym typeface="Wingdings" panose="05000000000000000000" pitchFamily="2" charset="2"/>
              </a:rPr>
              <a:t></a:t>
            </a:r>
            <a:endParaRPr lang="en-US" sz="4400" dirty="0"/>
          </a:p>
        </p:txBody>
      </p:sp>
    </p:spTree>
    <p:extLst>
      <p:ext uri="{BB962C8B-B14F-4D97-AF65-F5344CB8AC3E}">
        <p14:creationId xmlns:p14="http://schemas.microsoft.com/office/powerpoint/2010/main" val="393442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591" y="1567293"/>
            <a:ext cx="7602100" cy="4374726"/>
          </a:xfrm>
        </p:spPr>
        <p:txBody>
          <a:bodyPr>
            <a:normAutofit/>
          </a:bodyPr>
          <a:lstStyle/>
          <a:p>
            <a:r>
              <a:rPr lang="en-US" dirty="0"/>
              <a:t>Extends highway life by minimizing congestion</a:t>
            </a:r>
          </a:p>
          <a:p>
            <a:pPr>
              <a:spcBef>
                <a:spcPts val="600"/>
              </a:spcBef>
            </a:pPr>
            <a:r>
              <a:rPr lang="en-US" dirty="0"/>
              <a:t>There is no such thing as a “safe” access</a:t>
            </a:r>
          </a:p>
          <a:p>
            <a:pPr>
              <a:spcBef>
                <a:spcPts val="600"/>
              </a:spcBef>
            </a:pPr>
            <a:r>
              <a:rPr lang="en-US" dirty="0"/>
              <a:t>The most likely cause of a child’s death is a traffic crash</a:t>
            </a:r>
          </a:p>
          <a:p>
            <a:pPr>
              <a:spcBef>
                <a:spcPts val="600"/>
              </a:spcBef>
            </a:pPr>
            <a:r>
              <a:rPr lang="en-US" dirty="0"/>
              <a:t>May increase through traffic by up to 30%</a:t>
            </a:r>
          </a:p>
          <a:p>
            <a:pPr>
              <a:spcBef>
                <a:spcPts val="600"/>
              </a:spcBef>
            </a:pPr>
            <a:r>
              <a:rPr lang="en-US" dirty="0"/>
              <a:t>State highways are designed to move traffic</a:t>
            </a:r>
          </a:p>
          <a:p>
            <a:pPr>
              <a:spcBef>
                <a:spcPts val="600"/>
              </a:spcBef>
            </a:pPr>
            <a:r>
              <a:rPr lang="en-US" dirty="0"/>
              <a:t>The most likely cause of an adult’s accidental death is a traffic crash</a:t>
            </a:r>
          </a:p>
          <a:p>
            <a:pPr lvl="1"/>
            <a:r>
              <a:rPr lang="en-US" dirty="0"/>
              <a:t>Source: AASHTO Strategic Highway Safety Plan</a:t>
            </a:r>
          </a:p>
          <a:p>
            <a:endParaRPr lang="en-US" dirty="0"/>
          </a:p>
        </p:txBody>
      </p:sp>
      <p:sp>
        <p:nvSpPr>
          <p:cNvPr id="6" name="Title 2"/>
          <p:cNvSpPr>
            <a:spLocks noGrp="1"/>
          </p:cNvSpPr>
          <p:nvPr>
            <p:ph type="title"/>
          </p:nvPr>
        </p:nvSpPr>
        <p:spPr>
          <a:xfrm>
            <a:off x="137981" y="450927"/>
            <a:ext cx="10972800" cy="1143000"/>
          </a:xfrm>
        </p:spPr>
        <p:txBody>
          <a:bodyPr/>
          <a:lstStyle/>
          <a:p>
            <a:r>
              <a:rPr lang="en-US" dirty="0"/>
              <a:t>Why Does Wisconsin Manage Access?</a:t>
            </a:r>
          </a:p>
        </p:txBody>
      </p:sp>
      <p:sp>
        <p:nvSpPr>
          <p:cNvPr id="7" name="TextBox 6"/>
          <p:cNvSpPr txBox="1"/>
          <p:nvPr/>
        </p:nvSpPr>
        <p:spPr>
          <a:xfrm>
            <a:off x="7884118" y="4899684"/>
            <a:ext cx="4115575" cy="923330"/>
          </a:xfrm>
          <a:prstGeom prst="rect">
            <a:avLst/>
          </a:prstGeom>
          <a:noFill/>
        </p:spPr>
        <p:txBody>
          <a:bodyPr wrap="square" rtlCol="0">
            <a:spAutoFit/>
          </a:bodyPr>
          <a:lstStyle/>
          <a:p>
            <a:pPr algn="r"/>
            <a:r>
              <a:rPr lang="en-US" b="1" i="1" dirty="0"/>
              <a:t>Nationwide, there are 3,500 crashes every day directly related to access </a:t>
            </a:r>
            <a:br>
              <a:rPr lang="en-US" b="1" i="1" dirty="0"/>
            </a:br>
            <a:r>
              <a:rPr lang="en-US" dirty="0">
                <a:solidFill>
                  <a:schemeClr val="tx2"/>
                </a:solidFill>
                <a:latin typeface="Arial" panose="020B0604020202020204" pitchFamily="34" charset="0"/>
              </a:rPr>
              <a:t>Source: TRB</a:t>
            </a:r>
            <a:endParaRPr lang="en-US" dirty="0"/>
          </a:p>
        </p:txBody>
      </p:sp>
      <p:sp>
        <p:nvSpPr>
          <p:cNvPr id="3" name="TextBox 2"/>
          <p:cNvSpPr txBox="1"/>
          <p:nvPr/>
        </p:nvSpPr>
        <p:spPr>
          <a:xfrm>
            <a:off x="8287793" y="6452066"/>
            <a:ext cx="3432093" cy="307777"/>
          </a:xfrm>
          <a:prstGeom prst="rect">
            <a:avLst/>
          </a:prstGeom>
          <a:noFill/>
        </p:spPr>
        <p:txBody>
          <a:bodyPr wrap="none" rtlCol="0">
            <a:spAutoFit/>
          </a:bodyPr>
          <a:lstStyle/>
          <a:p>
            <a:r>
              <a:rPr lang="en-US" sz="1400" b="1" dirty="0">
                <a:solidFill>
                  <a:srgbClr val="000000"/>
                </a:solidFill>
              </a:rPr>
              <a:t>TRB = Transportation Research Board</a:t>
            </a:r>
          </a:p>
        </p:txBody>
      </p:sp>
      <p:sp>
        <p:nvSpPr>
          <p:cNvPr id="9" name="Footer Placeholder 8"/>
          <p:cNvSpPr>
            <a:spLocks noGrp="1"/>
          </p:cNvSpPr>
          <p:nvPr>
            <p:ph type="ftr" sz="quarter" idx="3"/>
          </p:nvPr>
        </p:nvSpPr>
        <p:spPr/>
        <p:txBody>
          <a:bodyPr/>
          <a:lstStyle/>
          <a:p>
            <a:r>
              <a:rPr lang="en-US" dirty="0"/>
              <a:t>Module 1</a:t>
            </a:r>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6</a:t>
            </a:fld>
            <a:endParaRPr lang="en-US" dirty="0">
              <a:solidFill>
                <a:prstClr val="white"/>
              </a:solidFill>
            </a:endParaRPr>
          </a:p>
        </p:txBody>
      </p:sp>
      <p:pic>
        <p:nvPicPr>
          <p:cNvPr id="13" name="Picture 12" descr="Screen Clipping">
            <a:extLst>
              <a:ext uri="{FF2B5EF4-FFF2-40B4-BE49-F238E27FC236}">
                <a16:creationId xmlns:a16="http://schemas.microsoft.com/office/drawing/2014/main" id="{3F2A18DC-2B5B-41C6-94D6-19781ABEC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9629" y="2254984"/>
            <a:ext cx="4302371" cy="2504710"/>
          </a:xfrm>
          <a:prstGeom prst="rect">
            <a:avLst/>
          </a:prstGeom>
        </p:spPr>
      </p:pic>
      <p:pic>
        <p:nvPicPr>
          <p:cNvPr id="17" name="Picture 16" descr="Screen Clipping">
            <a:extLst>
              <a:ext uri="{FF2B5EF4-FFF2-40B4-BE49-F238E27FC236}">
                <a16:creationId xmlns:a16="http://schemas.microsoft.com/office/drawing/2014/main" id="{790D647A-AD2D-4C25-BBE7-382530827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037" y="1759124"/>
            <a:ext cx="4305051" cy="247476"/>
          </a:xfrm>
          <a:prstGeom prst="rect">
            <a:avLst/>
          </a:prstGeom>
        </p:spPr>
      </p:pic>
      <p:pic>
        <p:nvPicPr>
          <p:cNvPr id="19" name="Picture 18" descr="Screen Clipping">
            <a:extLst>
              <a:ext uri="{FF2B5EF4-FFF2-40B4-BE49-F238E27FC236}">
                <a16:creationId xmlns:a16="http://schemas.microsoft.com/office/drawing/2014/main" id="{8A7B6810-A801-486E-AB4A-9252F1B6A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9240" y="2041218"/>
            <a:ext cx="4287520" cy="179931"/>
          </a:xfrm>
          <a:prstGeom prst="rect">
            <a:avLst/>
          </a:prstGeom>
        </p:spPr>
      </p:pic>
      <p:sp>
        <p:nvSpPr>
          <p:cNvPr id="20" name="TextBox 19">
            <a:extLst>
              <a:ext uri="{FF2B5EF4-FFF2-40B4-BE49-F238E27FC236}">
                <a16:creationId xmlns:a16="http://schemas.microsoft.com/office/drawing/2014/main" id="{0F7C4AD2-29B7-48EB-8604-90ED446A2F78}"/>
              </a:ext>
            </a:extLst>
          </p:cNvPr>
          <p:cNvSpPr txBox="1"/>
          <p:nvPr/>
        </p:nvSpPr>
        <p:spPr>
          <a:xfrm>
            <a:off x="8074979" y="4473619"/>
            <a:ext cx="3922677" cy="276999"/>
          </a:xfrm>
          <a:prstGeom prst="rect">
            <a:avLst/>
          </a:prstGeom>
          <a:noFill/>
        </p:spPr>
        <p:txBody>
          <a:bodyPr wrap="none" rtlCol="0">
            <a:spAutoFit/>
          </a:bodyPr>
          <a:lstStyle/>
          <a:p>
            <a:r>
              <a:rPr lang="en-US" sz="1200" b="1" dirty="0">
                <a:solidFill>
                  <a:srgbClr val="FFFF00"/>
                </a:solidFill>
              </a:rPr>
              <a:t>Phil Anderson, </a:t>
            </a:r>
            <a:r>
              <a:rPr lang="en-US" sz="1200" b="1" i="1" dirty="0">
                <a:solidFill>
                  <a:srgbClr val="FFFF00"/>
                </a:solidFill>
              </a:rPr>
              <a:t>The Topeka Capital-Journal</a:t>
            </a:r>
            <a:r>
              <a:rPr lang="en-US" sz="1200" b="1" dirty="0">
                <a:solidFill>
                  <a:srgbClr val="FFFF00"/>
                </a:solidFill>
              </a:rPr>
              <a:t>, 5/23/16</a:t>
            </a:r>
          </a:p>
        </p:txBody>
      </p:sp>
    </p:spTree>
    <p:extLst>
      <p:ext uri="{BB962C8B-B14F-4D97-AF65-F5344CB8AC3E}">
        <p14:creationId xmlns:p14="http://schemas.microsoft.com/office/powerpoint/2010/main" val="26079379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2584" b="29050"/>
          <a:stretch/>
        </p:blipFill>
        <p:spPr>
          <a:xfrm>
            <a:off x="18694" y="3241482"/>
            <a:ext cx="12149030" cy="2548992"/>
          </a:xfrm>
          <a:prstGeom prst="rect">
            <a:avLst/>
          </a:prstGeom>
        </p:spPr>
      </p:pic>
      <p:sp>
        <p:nvSpPr>
          <p:cNvPr id="2" name="Content Placeholder 1"/>
          <p:cNvSpPr>
            <a:spLocks noGrp="1"/>
          </p:cNvSpPr>
          <p:nvPr>
            <p:ph idx="1"/>
          </p:nvPr>
        </p:nvSpPr>
        <p:spPr>
          <a:xfrm>
            <a:off x="609600" y="874590"/>
            <a:ext cx="8688512" cy="2346861"/>
          </a:xfrm>
        </p:spPr>
        <p:txBody>
          <a:bodyPr/>
          <a:lstStyle/>
          <a:p>
            <a:r>
              <a:rPr lang="en-US" sz="2900" dirty="0"/>
              <a:t>If access management is not applied consistently and vigorously, this may occur…</a:t>
            </a:r>
          </a:p>
          <a:p>
            <a:pPr lvl="1">
              <a:spcBef>
                <a:spcPts val="600"/>
              </a:spcBef>
            </a:pPr>
            <a:r>
              <a:rPr lang="en-US" sz="2500" dirty="0"/>
              <a:t>High number of access points (49 per mile)</a:t>
            </a:r>
          </a:p>
          <a:p>
            <a:pPr lvl="1">
              <a:spcBef>
                <a:spcPts val="600"/>
              </a:spcBef>
            </a:pPr>
            <a:r>
              <a:rPr lang="en-US" sz="2500" dirty="0">
                <a:solidFill>
                  <a:srgbClr val="FF0000"/>
                </a:solidFill>
              </a:rPr>
              <a:t>Offset public road connections</a:t>
            </a:r>
          </a:p>
          <a:p>
            <a:pPr lvl="1">
              <a:spcBef>
                <a:spcPts val="600"/>
              </a:spcBef>
            </a:pPr>
            <a:r>
              <a:rPr lang="en-US" sz="2500" dirty="0"/>
              <a:t>High crash rate (73% above state average)</a:t>
            </a:r>
          </a:p>
        </p:txBody>
      </p:sp>
      <p:sp>
        <p:nvSpPr>
          <p:cNvPr id="7" name="Title 6"/>
          <p:cNvSpPr>
            <a:spLocks noGrp="1"/>
          </p:cNvSpPr>
          <p:nvPr>
            <p:ph type="title"/>
          </p:nvPr>
        </p:nvSpPr>
        <p:spPr>
          <a:xfrm>
            <a:off x="609600" y="114113"/>
            <a:ext cx="10972800" cy="790039"/>
          </a:xfrm>
        </p:spPr>
        <p:txBody>
          <a:bodyPr>
            <a:normAutofit/>
          </a:bodyPr>
          <a:lstStyle/>
          <a:p>
            <a:r>
              <a:rPr lang="en-US" sz="3700" dirty="0"/>
              <a:t>Takeaways </a:t>
            </a:r>
            <a:r>
              <a:rPr lang="en-US" sz="2700" dirty="0"/>
              <a:t>(continued)</a:t>
            </a:r>
          </a:p>
        </p:txBody>
      </p:sp>
      <p:sp>
        <p:nvSpPr>
          <p:cNvPr id="3" name="TextBox 2"/>
          <p:cNvSpPr txBox="1"/>
          <p:nvPr/>
        </p:nvSpPr>
        <p:spPr>
          <a:xfrm>
            <a:off x="7385071" y="5458401"/>
            <a:ext cx="2670048" cy="338554"/>
          </a:xfrm>
          <a:prstGeom prst="rect">
            <a:avLst/>
          </a:prstGeom>
          <a:noFill/>
        </p:spPr>
        <p:txBody>
          <a:bodyPr wrap="square" rtlCol="0">
            <a:spAutoFit/>
          </a:bodyPr>
          <a:lstStyle/>
          <a:p>
            <a:r>
              <a:rPr lang="en-US" sz="1600" b="1" dirty="0">
                <a:solidFill>
                  <a:srgbClr val="FFFF00"/>
                </a:solidFill>
              </a:rPr>
              <a:t>WIS 33 – Baraboo, WI</a:t>
            </a:r>
          </a:p>
        </p:txBody>
      </p:sp>
      <p:sp>
        <p:nvSpPr>
          <p:cNvPr id="6" name="Footer Placeholder 5"/>
          <p:cNvSpPr>
            <a:spLocks noGrp="1"/>
          </p:cNvSpPr>
          <p:nvPr>
            <p:ph type="ftr" sz="quarter" idx="3"/>
          </p:nvPr>
        </p:nvSpPr>
        <p:spPr/>
        <p:txBody>
          <a:bodyPr/>
          <a:lstStyle/>
          <a:p>
            <a:r>
              <a:rPr lang="en-US"/>
              <a:t>Module 1</a:t>
            </a:r>
            <a:endParaRPr lang="en-US" dirty="0"/>
          </a:p>
        </p:txBody>
      </p:sp>
      <p:sp>
        <p:nvSpPr>
          <p:cNvPr id="5" name="Slide Number Placeholder 4"/>
          <p:cNvSpPr>
            <a:spLocks noGrp="1"/>
          </p:cNvSpPr>
          <p:nvPr>
            <p:ph type="sldNum" sz="quarter" idx="4"/>
          </p:nvPr>
        </p:nvSpPr>
        <p:spPr/>
        <p:txBody>
          <a:bodyPr/>
          <a:lstStyle/>
          <a:p>
            <a:pPr algn="r"/>
            <a:fld id="{C285075F-4D0D-0F40-B6CF-EC6AC229A79E}" type="slidenum">
              <a:rPr lang="en-US" smtClean="0">
                <a:solidFill>
                  <a:prstClr val="white"/>
                </a:solidFill>
              </a:rPr>
              <a:pPr algn="r"/>
              <a:t>60</a:t>
            </a:fld>
            <a:endParaRPr lang="en-US" dirty="0">
              <a:solidFill>
                <a:prstClr val="white"/>
              </a:solidFill>
            </a:endParaRPr>
          </a:p>
        </p:txBody>
      </p:sp>
      <p:cxnSp>
        <p:nvCxnSpPr>
          <p:cNvPr id="9" name="Connector: Elbow 8"/>
          <p:cNvCxnSpPr/>
          <p:nvPr/>
        </p:nvCxnSpPr>
        <p:spPr>
          <a:xfrm rot="16200000" flipH="1">
            <a:off x="856694" y="4452151"/>
            <a:ext cx="1100836" cy="346232"/>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3" name="Connector: Elbow 12"/>
          <p:cNvCxnSpPr/>
          <p:nvPr/>
        </p:nvCxnSpPr>
        <p:spPr>
          <a:xfrm rot="5400000">
            <a:off x="4984810" y="4505418"/>
            <a:ext cx="1038691" cy="301843"/>
          </a:xfrm>
          <a:prstGeom prst="bentConnector3">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127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6893" y="1280967"/>
            <a:ext cx="7476565" cy="4441409"/>
          </a:xfrm>
        </p:spPr>
        <p:txBody>
          <a:bodyPr>
            <a:normAutofit fontScale="92500"/>
          </a:bodyPr>
          <a:lstStyle/>
          <a:p>
            <a:r>
              <a:rPr lang="en-US" dirty="0"/>
              <a:t>Additional </a:t>
            </a:r>
            <a:r>
              <a:rPr lang="en-US" dirty="0" err="1"/>
              <a:t>WisDOT</a:t>
            </a:r>
            <a:r>
              <a:rPr lang="en-US" dirty="0"/>
              <a:t> Access Management Training</a:t>
            </a:r>
          </a:p>
          <a:p>
            <a:pPr>
              <a:spcBef>
                <a:spcPts val="1800"/>
              </a:spcBef>
            </a:pPr>
            <a:r>
              <a:rPr lang="en-US" dirty="0" err="1"/>
              <a:t>WisDOT</a:t>
            </a:r>
            <a:r>
              <a:rPr lang="en-US" dirty="0"/>
              <a:t> Access Management webpage</a:t>
            </a:r>
          </a:p>
          <a:p>
            <a:pPr lvl="1"/>
            <a:r>
              <a:rPr lang="en-US" dirty="0">
                <a:solidFill>
                  <a:srgbClr val="00B0F0"/>
                </a:solidFill>
                <a:hlinkClick r:id="rId3"/>
              </a:rPr>
              <a:t>http://wisconsindot.gov/Pages/doing-bus/real-estate/access-mgmt/default.aspx</a:t>
            </a:r>
            <a:endParaRPr lang="en-US" dirty="0"/>
          </a:p>
          <a:p>
            <a:pPr>
              <a:spcBef>
                <a:spcPts val="1800"/>
              </a:spcBef>
            </a:pPr>
            <a:r>
              <a:rPr lang="en-US" dirty="0" err="1"/>
              <a:t>WisDOT</a:t>
            </a:r>
            <a:r>
              <a:rPr lang="en-US" dirty="0"/>
              <a:t> Facilities Development Manual </a:t>
            </a:r>
          </a:p>
          <a:p>
            <a:pPr>
              <a:spcBef>
                <a:spcPts val="1800"/>
              </a:spcBef>
            </a:pPr>
            <a:r>
              <a:rPr lang="en-US" dirty="0"/>
              <a:t>TRB Access Management Manual (2</a:t>
            </a:r>
            <a:r>
              <a:rPr lang="en-US" baseline="30000" dirty="0"/>
              <a:t>nd</a:t>
            </a:r>
            <a:r>
              <a:rPr lang="en-US" dirty="0"/>
              <a:t> Edition)</a:t>
            </a:r>
          </a:p>
          <a:p>
            <a:pPr lvl="1"/>
            <a:r>
              <a:rPr lang="en-US" dirty="0"/>
              <a:t>To buy: </a:t>
            </a:r>
            <a:r>
              <a:rPr lang="en-US" dirty="0">
                <a:hlinkClick r:id="rId4"/>
              </a:rPr>
              <a:t>http://www.trb.org/Main/Blurbs/171852.aspx</a:t>
            </a:r>
            <a:r>
              <a:rPr lang="en-US" dirty="0"/>
              <a:t> </a:t>
            </a:r>
          </a:p>
          <a:p>
            <a:pPr>
              <a:spcBef>
                <a:spcPts val="1800"/>
              </a:spcBef>
            </a:pPr>
            <a:r>
              <a:rPr lang="en-US" dirty="0"/>
              <a:t>TRB Access Management Committee Website</a:t>
            </a:r>
          </a:p>
          <a:p>
            <a:pPr lvl="1"/>
            <a:r>
              <a:rPr lang="en-US" dirty="0">
                <a:hlinkClick r:id="rId5"/>
              </a:rPr>
              <a:t>http://www.accessmanagement.info/</a:t>
            </a:r>
            <a:endParaRPr lang="en-US" dirty="0"/>
          </a:p>
        </p:txBody>
      </p:sp>
      <p:sp>
        <p:nvSpPr>
          <p:cNvPr id="3" name="Title 2"/>
          <p:cNvSpPr>
            <a:spLocks noGrp="1"/>
          </p:cNvSpPr>
          <p:nvPr>
            <p:ph type="title"/>
          </p:nvPr>
        </p:nvSpPr>
        <p:spPr>
          <a:xfrm>
            <a:off x="605551" y="196959"/>
            <a:ext cx="8229600" cy="952331"/>
          </a:xfrm>
        </p:spPr>
        <p:txBody>
          <a:bodyPr>
            <a:normAutofit/>
          </a:bodyPr>
          <a:lstStyle/>
          <a:p>
            <a:r>
              <a:rPr lang="en-US" dirty="0"/>
              <a:t>Resources</a:t>
            </a:r>
          </a:p>
        </p:txBody>
      </p:sp>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4955" t="27644" r="39377" b="48308"/>
          <a:stretch/>
        </p:blipFill>
        <p:spPr bwMode="auto">
          <a:xfrm>
            <a:off x="8321505" y="1149290"/>
            <a:ext cx="3696929" cy="4704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6"/>
          <p:cNvSpPr>
            <a:spLocks noGrp="1"/>
          </p:cNvSpPr>
          <p:nvPr>
            <p:ph type="ftr" sz="quarter" idx="3"/>
          </p:nvPr>
        </p:nvSpPr>
        <p:spPr/>
        <p:txBody>
          <a:bodyPr/>
          <a:lstStyle/>
          <a:p>
            <a:r>
              <a:rPr lang="en-US"/>
              <a:t>Module 1</a:t>
            </a:r>
            <a:endParaRPr lang="en-US" dirty="0"/>
          </a:p>
        </p:txBody>
      </p:sp>
      <p:sp>
        <p:nvSpPr>
          <p:cNvPr id="4" name="Slide Number Placeholder 3"/>
          <p:cNvSpPr>
            <a:spLocks noGrp="1"/>
          </p:cNvSpPr>
          <p:nvPr>
            <p:ph type="sldNum" sz="quarter" idx="4"/>
          </p:nvPr>
        </p:nvSpPr>
        <p:spPr/>
        <p:txBody>
          <a:bodyPr/>
          <a:lstStyle/>
          <a:p>
            <a:pPr algn="r"/>
            <a:fld id="{C285075F-4D0D-0F40-B6CF-EC6AC229A79E}" type="slidenum">
              <a:rPr lang="en-US" smtClean="0">
                <a:solidFill>
                  <a:prstClr val="white"/>
                </a:solidFill>
              </a:rPr>
              <a:pPr algn="r"/>
              <a:t>61</a:t>
            </a:fld>
            <a:endParaRPr lang="en-US" dirty="0">
              <a:solidFill>
                <a:prstClr val="white"/>
              </a:solidFill>
            </a:endParaRPr>
          </a:p>
        </p:txBody>
      </p:sp>
    </p:spTree>
    <p:extLst>
      <p:ext uri="{BB962C8B-B14F-4D97-AF65-F5344CB8AC3E}">
        <p14:creationId xmlns:p14="http://schemas.microsoft.com/office/powerpoint/2010/main" val="1415245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2041"/>
          <a:stretch/>
        </p:blipFill>
        <p:spPr>
          <a:xfrm>
            <a:off x="4882205" y="14106"/>
            <a:ext cx="6729070" cy="6367173"/>
          </a:xfrm>
          <a:prstGeom prst="rect">
            <a:avLst/>
          </a:prstGeom>
        </p:spPr>
      </p:pic>
      <p:sp>
        <p:nvSpPr>
          <p:cNvPr id="3" name="Title 2"/>
          <p:cNvSpPr>
            <a:spLocks noGrp="1"/>
          </p:cNvSpPr>
          <p:nvPr>
            <p:ph type="title"/>
          </p:nvPr>
        </p:nvSpPr>
        <p:spPr>
          <a:xfrm>
            <a:off x="435277" y="742800"/>
            <a:ext cx="3917092" cy="1143000"/>
          </a:xfrm>
        </p:spPr>
        <p:txBody>
          <a:bodyPr>
            <a:normAutofit fontScale="90000"/>
          </a:bodyPr>
          <a:lstStyle/>
          <a:p>
            <a:r>
              <a:rPr lang="en-US" dirty="0"/>
              <a:t>STH Connection Permit Contacts</a:t>
            </a:r>
          </a:p>
        </p:txBody>
      </p:sp>
      <p:sp>
        <p:nvSpPr>
          <p:cNvPr id="7" name="Content Placeholder 6"/>
          <p:cNvSpPr>
            <a:spLocks noGrp="1"/>
          </p:cNvSpPr>
          <p:nvPr>
            <p:ph idx="1"/>
          </p:nvPr>
        </p:nvSpPr>
        <p:spPr>
          <a:xfrm>
            <a:off x="474604" y="2145945"/>
            <a:ext cx="3470671" cy="3163474"/>
          </a:xfrm>
        </p:spPr>
        <p:txBody>
          <a:bodyPr/>
          <a:lstStyle/>
          <a:p>
            <a:pPr marL="109537" indent="0">
              <a:buNone/>
            </a:pPr>
            <a:r>
              <a:rPr lang="en-US" sz="2900" dirty="0"/>
              <a:t>Please contact the </a:t>
            </a:r>
            <a:r>
              <a:rPr lang="en-US" sz="2900" dirty="0">
                <a:hlinkClick r:id="rId4"/>
              </a:rPr>
              <a:t>appropriate region office</a:t>
            </a:r>
            <a:r>
              <a:rPr lang="en-US" sz="2900" dirty="0"/>
              <a:t> that has jurisdiction in the county where the connection is or will be located</a:t>
            </a:r>
          </a:p>
          <a:p>
            <a:endParaRPr lang="en-US" sz="2900" dirty="0"/>
          </a:p>
        </p:txBody>
      </p:sp>
      <p:sp>
        <p:nvSpPr>
          <p:cNvPr id="5" name="TextBox 4"/>
          <p:cNvSpPr txBox="1"/>
          <p:nvPr/>
        </p:nvSpPr>
        <p:spPr>
          <a:xfrm>
            <a:off x="4884520" y="6126770"/>
            <a:ext cx="1685986" cy="307777"/>
          </a:xfrm>
          <a:prstGeom prst="rect">
            <a:avLst/>
          </a:prstGeom>
          <a:noFill/>
        </p:spPr>
        <p:txBody>
          <a:bodyPr wrap="square" rtlCol="0">
            <a:spAutoFit/>
          </a:bodyPr>
          <a:lstStyle/>
          <a:p>
            <a:r>
              <a:rPr lang="en-US" sz="1400" b="1" dirty="0">
                <a:solidFill>
                  <a:srgbClr val="000000"/>
                </a:solidFill>
              </a:rPr>
              <a:t>Revised 9/5/17</a:t>
            </a:r>
          </a:p>
        </p:txBody>
      </p:sp>
      <p:cxnSp>
        <p:nvCxnSpPr>
          <p:cNvPr id="6" name="Straight Connector 5"/>
          <p:cNvCxnSpPr/>
          <p:nvPr/>
        </p:nvCxnSpPr>
        <p:spPr>
          <a:xfrm>
            <a:off x="5569526" y="4538749"/>
            <a:ext cx="10058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62</a:t>
            </a:fld>
            <a:endParaRPr lang="en-US" dirty="0">
              <a:solidFill>
                <a:prstClr val="white"/>
              </a:solidFill>
            </a:endParaRPr>
          </a:p>
        </p:txBody>
      </p:sp>
    </p:spTree>
    <p:extLst>
      <p:ext uri="{BB962C8B-B14F-4D97-AF65-F5344CB8AC3E}">
        <p14:creationId xmlns:p14="http://schemas.microsoft.com/office/powerpoint/2010/main" val="166245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543929"/>
            <a:ext cx="6700642" cy="4054231"/>
          </a:xfrm>
        </p:spPr>
        <p:txBody>
          <a:bodyPr>
            <a:normAutofit fontScale="70000" lnSpcReduction="20000"/>
          </a:bodyPr>
          <a:lstStyle/>
          <a:p>
            <a:pPr marL="109537" indent="0">
              <a:lnSpc>
                <a:spcPct val="110000"/>
              </a:lnSpc>
              <a:buNone/>
            </a:pPr>
            <a:r>
              <a:rPr lang="en-US" sz="3300" i="1" dirty="0">
                <a:latin typeface="Segoe UI" panose="020B0502040204020203" pitchFamily="34" charset="0"/>
                <a:ea typeface="Segoe UI" panose="020B0502040204020203" pitchFamily="34" charset="0"/>
                <a:cs typeface="Segoe UI" panose="020B0502040204020203" pitchFamily="34" charset="0"/>
              </a:rPr>
              <a:t>Special thanks to the WisDOT Access Management Team members who contributed their time, input, and experiences to develop this training program:</a:t>
            </a:r>
          </a:p>
          <a:p>
            <a:pPr marL="109537" indent="0">
              <a:buNone/>
            </a:pPr>
            <a:endParaRPr lang="en-US" sz="2300" dirty="0"/>
          </a:p>
          <a:p>
            <a:pPr lvl="0">
              <a:lnSpc>
                <a:spcPct val="110000"/>
              </a:lnSpc>
            </a:pPr>
            <a:r>
              <a:rPr lang="en-US" sz="2900" dirty="0"/>
              <a:t>Mike Roach – Statewide Access Engineer</a:t>
            </a:r>
          </a:p>
          <a:p>
            <a:pPr lvl="0">
              <a:lnSpc>
                <a:spcPct val="110000"/>
              </a:lnSpc>
            </a:pPr>
            <a:r>
              <a:rPr lang="en-US" sz="2900" dirty="0"/>
              <a:t>Sue Voight – SE Region Access Coordinator</a:t>
            </a:r>
          </a:p>
          <a:p>
            <a:pPr lvl="0">
              <a:lnSpc>
                <a:spcPct val="110000"/>
              </a:lnSpc>
            </a:pPr>
            <a:r>
              <a:rPr lang="en-US" sz="2900" dirty="0"/>
              <a:t>Dave Nielsen –  NE Region Access Engineer</a:t>
            </a:r>
          </a:p>
          <a:p>
            <a:pPr lvl="0">
              <a:lnSpc>
                <a:spcPct val="110000"/>
              </a:lnSpc>
            </a:pPr>
            <a:r>
              <a:rPr lang="en-US" sz="2900" dirty="0"/>
              <a:t>Tom Beekman – NW Region Planning Chief</a:t>
            </a:r>
          </a:p>
          <a:p>
            <a:pPr lvl="0">
              <a:lnSpc>
                <a:spcPct val="110000"/>
              </a:lnSpc>
            </a:pPr>
            <a:r>
              <a:rPr lang="en-US" sz="2900" dirty="0"/>
              <a:t>Ernie Peterson – Statewide Access Engineer </a:t>
            </a:r>
            <a:r>
              <a:rPr lang="en-US" sz="2000" dirty="0"/>
              <a:t>(Retired)</a:t>
            </a:r>
          </a:p>
          <a:p>
            <a:pPr lvl="0">
              <a:lnSpc>
                <a:spcPct val="110000"/>
              </a:lnSpc>
            </a:pPr>
            <a:r>
              <a:rPr lang="en-US" sz="2900" dirty="0"/>
              <a:t>Bob Fasick – State ROW Permits Engineer</a:t>
            </a:r>
          </a:p>
          <a:p>
            <a:pPr lvl="0">
              <a:lnSpc>
                <a:spcPct val="110000"/>
              </a:lnSpc>
            </a:pPr>
            <a:r>
              <a:rPr lang="en-US" sz="2900" dirty="0"/>
              <a:t>John Sobotik – Assistant General Counsel</a:t>
            </a:r>
          </a:p>
          <a:p>
            <a:pPr lvl="0">
              <a:lnSpc>
                <a:spcPct val="110000"/>
              </a:lnSpc>
            </a:pPr>
            <a:r>
              <a:rPr lang="en-US" sz="2900" dirty="0"/>
              <a:t>Kathy Batha – Assistant General Counsel</a:t>
            </a:r>
          </a:p>
          <a:p>
            <a:pPr marL="109537" indent="0">
              <a:buNone/>
            </a:pPr>
            <a:endParaRPr lang="en-US" dirty="0"/>
          </a:p>
          <a:p>
            <a:endParaRPr lang="en-US" dirty="0"/>
          </a:p>
        </p:txBody>
      </p:sp>
      <p:sp>
        <p:nvSpPr>
          <p:cNvPr id="3" name="Title 2"/>
          <p:cNvSpPr>
            <a:spLocks noGrp="1"/>
          </p:cNvSpPr>
          <p:nvPr>
            <p:ph type="title"/>
          </p:nvPr>
        </p:nvSpPr>
        <p:spPr>
          <a:xfrm>
            <a:off x="609600" y="352988"/>
            <a:ext cx="10972800" cy="1143000"/>
          </a:xfrm>
        </p:spPr>
        <p:txBody>
          <a:bodyPr/>
          <a:lstStyle/>
          <a:p>
            <a:r>
              <a:rPr lang="en-US" dirty="0"/>
              <a:t>Acknowledgments </a:t>
            </a:r>
          </a:p>
        </p:txBody>
      </p:sp>
      <p:sp>
        <p:nvSpPr>
          <p:cNvPr id="6" name="Content Placeholder 1"/>
          <p:cNvSpPr txBox="1">
            <a:spLocks/>
          </p:cNvSpPr>
          <p:nvPr/>
        </p:nvSpPr>
        <p:spPr bwMode="auto">
          <a:xfrm>
            <a:off x="7705343" y="2352227"/>
            <a:ext cx="4313094" cy="37404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a:buClr>
                <a:srgbClr val="EE0000"/>
              </a:buClr>
              <a:buFont typeface="Wingdings 3" pitchFamily="18" charset="2"/>
              <a:buNone/>
            </a:pPr>
            <a:r>
              <a:rPr lang="en-US" sz="2400" b="1" dirty="0">
                <a:solidFill>
                  <a:srgbClr val="253D92"/>
                </a:solidFill>
              </a:rPr>
              <a:t>Consultants:</a:t>
            </a:r>
            <a:endParaRPr lang="en-US" dirty="0">
              <a:solidFill>
                <a:srgbClr val="253D92"/>
              </a:solidFill>
            </a:endParaRPr>
          </a:p>
          <a:p>
            <a:pPr marL="147638" indent="-147638">
              <a:buClr>
                <a:srgbClr val="EE0000"/>
              </a:buClr>
            </a:pPr>
            <a:r>
              <a:rPr lang="en-US" sz="1900" dirty="0">
                <a:solidFill>
                  <a:srgbClr val="253D92"/>
                </a:solidFill>
              </a:rPr>
              <a:t>Brad Strader, MKSK, TRB Access Management Committee member</a:t>
            </a:r>
          </a:p>
          <a:p>
            <a:pPr marL="147638" indent="-147638">
              <a:buClr>
                <a:srgbClr val="EE0000"/>
              </a:buClr>
            </a:pPr>
            <a:r>
              <a:rPr lang="en-US" sz="1900" dirty="0">
                <a:solidFill>
                  <a:srgbClr val="253D92"/>
                </a:solidFill>
              </a:rPr>
              <a:t>Charles (Chuck) Wade, </a:t>
            </a:r>
            <a:r>
              <a:rPr lang="en-US" sz="1900" dirty="0" err="1">
                <a:solidFill>
                  <a:srgbClr val="253D92"/>
                </a:solidFill>
              </a:rPr>
              <a:t>TranSmart</a:t>
            </a:r>
            <a:r>
              <a:rPr lang="en-US" sz="1900" dirty="0">
                <a:solidFill>
                  <a:srgbClr val="253D92"/>
                </a:solidFill>
              </a:rPr>
              <a:t>, consultant for </a:t>
            </a:r>
            <a:r>
              <a:rPr lang="en-US" sz="1900" dirty="0" err="1">
                <a:solidFill>
                  <a:srgbClr val="253D92"/>
                </a:solidFill>
              </a:rPr>
              <a:t>WisDOT</a:t>
            </a:r>
            <a:r>
              <a:rPr lang="en-US" sz="1900" dirty="0">
                <a:solidFill>
                  <a:srgbClr val="253D92"/>
                </a:solidFill>
              </a:rPr>
              <a:t> 2005 Access Management Training program</a:t>
            </a:r>
          </a:p>
          <a:p>
            <a:pPr marL="147638" indent="-147638">
              <a:buClr>
                <a:srgbClr val="EE0000"/>
              </a:buClr>
            </a:pPr>
            <a:r>
              <a:rPr lang="en-US" sz="1900" dirty="0">
                <a:solidFill>
                  <a:srgbClr val="253D92"/>
                </a:solidFill>
              </a:rPr>
              <a:t>Bill Eisele, TTI and TRB Access Management Committee past member</a:t>
            </a:r>
          </a:p>
          <a:p>
            <a:pPr marL="147638" indent="-147638">
              <a:buClr>
                <a:srgbClr val="EE0000"/>
              </a:buClr>
            </a:pPr>
            <a:r>
              <a:rPr lang="en-US" sz="1900" dirty="0">
                <a:solidFill>
                  <a:srgbClr val="253D92"/>
                </a:solidFill>
              </a:rPr>
              <a:t>Karen Dixon, TTI and TRB Access Management Manual co-author</a:t>
            </a:r>
          </a:p>
          <a:p>
            <a:pPr marL="147638" indent="-147638">
              <a:buClr>
                <a:srgbClr val="EE0000"/>
              </a:buClr>
            </a:pPr>
            <a:r>
              <a:rPr lang="en-US" sz="1900" dirty="0">
                <a:solidFill>
                  <a:srgbClr val="253D92"/>
                </a:solidFill>
              </a:rPr>
              <a:t>Josh Penn, LSL Planning, a </a:t>
            </a:r>
            <a:r>
              <a:rPr lang="en-US" sz="1900" dirty="0" err="1">
                <a:solidFill>
                  <a:srgbClr val="253D92"/>
                </a:solidFill>
              </a:rPr>
              <a:t>SAFEbuilt</a:t>
            </a:r>
            <a:r>
              <a:rPr lang="en-US" sz="1900" dirty="0">
                <a:solidFill>
                  <a:srgbClr val="253D92"/>
                </a:solidFill>
              </a:rPr>
              <a:t> Company</a:t>
            </a:r>
          </a:p>
          <a:p>
            <a:pPr>
              <a:buClr>
                <a:srgbClr val="EE0000"/>
              </a:buClr>
            </a:pPr>
            <a:endParaRPr lang="en-US" dirty="0">
              <a:solidFill>
                <a:srgbClr val="253D92"/>
              </a:solidFill>
            </a:endParaRPr>
          </a:p>
          <a:p>
            <a:pPr>
              <a:buClr>
                <a:srgbClr val="EE0000"/>
              </a:buClr>
            </a:pPr>
            <a:endParaRPr lang="en-US" dirty="0">
              <a:solidFill>
                <a:srgbClr val="253D92"/>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9724" y="195899"/>
            <a:ext cx="2872551" cy="2156328"/>
          </a:xfrm>
          <a:prstGeom prst="rect">
            <a:avLst/>
          </a:prstGeom>
          <a:blipFill>
            <a:blip r:embed="rId4">
              <a:alphaModFix amt="50000"/>
            </a:blip>
            <a:stretch>
              <a:fillRect/>
            </a:stretch>
          </a:blipFill>
          <a:effectLst/>
        </p:spPr>
      </p:pic>
      <p:sp>
        <p:nvSpPr>
          <p:cNvPr id="8" name="Footer Placeholder 7"/>
          <p:cNvSpPr>
            <a:spLocks noGrp="1"/>
          </p:cNvSpPr>
          <p:nvPr>
            <p:ph type="ftr" sz="quarter" idx="3"/>
          </p:nvPr>
        </p:nvSpPr>
        <p:spPr/>
        <p:txBody>
          <a:bodyPr/>
          <a:lstStyle/>
          <a:p>
            <a:r>
              <a:rPr lang="en-US"/>
              <a:t>Module 1</a:t>
            </a:r>
            <a:endParaRPr lang="en-US" dirty="0"/>
          </a:p>
        </p:txBody>
      </p:sp>
      <p:sp>
        <p:nvSpPr>
          <p:cNvPr id="9" name="Slide Number Placeholder 1"/>
          <p:cNvSpPr>
            <a:spLocks noGrp="1"/>
          </p:cNvSpPr>
          <p:nvPr>
            <p:ph type="sldNum" sz="quarter" idx="4"/>
          </p:nvPr>
        </p:nvSpPr>
        <p:spPr>
          <a:xfrm>
            <a:off x="11690472" y="6415297"/>
            <a:ext cx="436037" cy="380995"/>
          </a:xfrm>
        </p:spPr>
        <p:txBody>
          <a:bodyPr/>
          <a:lstStyle/>
          <a:p>
            <a:pPr algn="r"/>
            <a:fld id="{C285075F-4D0D-0F40-B6CF-EC6AC229A79E}" type="slidenum">
              <a:rPr lang="en-US" smtClean="0">
                <a:solidFill>
                  <a:prstClr val="white"/>
                </a:solidFill>
              </a:rPr>
              <a:pPr algn="r"/>
              <a:t>63</a:t>
            </a:fld>
            <a:endParaRPr lang="en-US" dirty="0">
              <a:solidFill>
                <a:prstClr val="white"/>
              </a:solidFill>
            </a:endParaRPr>
          </a:p>
        </p:txBody>
      </p:sp>
    </p:spTree>
    <p:extLst>
      <p:ext uri="{BB962C8B-B14F-4D97-AF65-F5344CB8AC3E}">
        <p14:creationId xmlns:p14="http://schemas.microsoft.com/office/powerpoint/2010/main" val="1396193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8454" y="2634049"/>
            <a:ext cx="10972800" cy="1143000"/>
          </a:xfrm>
        </p:spPr>
        <p:txBody>
          <a:bodyPr>
            <a:normAutofit/>
          </a:bodyPr>
          <a:lstStyle/>
          <a:p>
            <a:pPr algn="ctr"/>
            <a:r>
              <a:rPr lang="en-US" dirty="0"/>
              <a:t>Discussion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657600"/>
            <a:ext cx="3167104" cy="2377440"/>
          </a:xfrm>
          <a:prstGeom prst="rect">
            <a:avLst/>
          </a:prstGeom>
          <a:blipFill>
            <a:blip r:embed="rId3">
              <a:alphaModFix amt="50000"/>
            </a:blip>
            <a:stretch>
              <a:fillRect/>
            </a:stretch>
          </a:blipFill>
          <a:effectLst/>
        </p:spPr>
      </p:pic>
      <p:sp>
        <p:nvSpPr>
          <p:cNvPr id="5" name="Footer Placeholder 4"/>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64</a:t>
            </a:fld>
            <a:endParaRPr lang="en-US" dirty="0">
              <a:solidFill>
                <a:prstClr val="white"/>
              </a:solidFill>
            </a:endParaRPr>
          </a:p>
        </p:txBody>
      </p:sp>
    </p:spTree>
    <p:extLst>
      <p:ext uri="{BB962C8B-B14F-4D97-AF65-F5344CB8AC3E}">
        <p14:creationId xmlns:p14="http://schemas.microsoft.com/office/powerpoint/2010/main" val="265408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ctr"/>
            <a:br>
              <a:rPr lang="en-US" dirty="0"/>
            </a:br>
            <a:r>
              <a:rPr lang="en-US" dirty="0"/>
              <a:t>Benefits of Access Management</a:t>
            </a:r>
          </a:p>
        </p:txBody>
      </p:sp>
      <p:sp>
        <p:nvSpPr>
          <p:cNvPr id="7" name="TextBox 6"/>
          <p:cNvSpPr txBox="1"/>
          <p:nvPr/>
        </p:nvSpPr>
        <p:spPr>
          <a:xfrm>
            <a:off x="1104514" y="6130706"/>
            <a:ext cx="4397087" cy="369332"/>
          </a:xfrm>
          <a:prstGeom prst="rect">
            <a:avLst/>
          </a:prstGeom>
          <a:noFill/>
        </p:spPr>
        <p:txBody>
          <a:bodyPr wrap="square" rtlCol="0">
            <a:spAutoFit/>
          </a:bodyPr>
          <a:lstStyle/>
          <a:p>
            <a:r>
              <a:rPr lang="en-US" i="1" dirty="0">
                <a:solidFill>
                  <a:schemeClr val="bg1"/>
                </a:solidFill>
              </a:rPr>
              <a:t>Benefits of Access Management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657600"/>
            <a:ext cx="3167104" cy="2377440"/>
          </a:xfrm>
          <a:prstGeom prst="rect">
            <a:avLst/>
          </a:prstGeom>
          <a:blipFill>
            <a:blip r:embed="rId3">
              <a:alphaModFix amt="50000"/>
            </a:blip>
            <a:stretch>
              <a:fillRect/>
            </a:stretch>
          </a:blipFill>
          <a:effectLst/>
        </p:spPr>
      </p:pic>
      <p:sp>
        <p:nvSpPr>
          <p:cNvPr id="5" name="Footer Placeholder 4"/>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7</a:t>
            </a:fld>
            <a:endParaRPr lang="en-US" dirty="0">
              <a:solidFill>
                <a:prstClr val="white"/>
              </a:solidFill>
            </a:endParaRPr>
          </a:p>
        </p:txBody>
      </p:sp>
    </p:spTree>
    <p:extLst>
      <p:ext uri="{BB962C8B-B14F-4D97-AF65-F5344CB8AC3E}">
        <p14:creationId xmlns:p14="http://schemas.microsoft.com/office/powerpoint/2010/main" val="3203417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8"/>
          <p:cNvSpPr txBox="1">
            <a:spLocks noChangeArrowheads="1"/>
          </p:cNvSpPr>
          <p:nvPr/>
        </p:nvSpPr>
        <p:spPr bwMode="auto">
          <a:xfrm>
            <a:off x="1375215" y="3737172"/>
            <a:ext cx="97921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700" dirty="0">
                <a:latin typeface="Arial" panose="020B0604020202020204" pitchFamily="34" charset="0"/>
              </a:rPr>
              <a:t>Nearly 50% of all driveway crashes are left-in turns, while almost 75% of all intersection crashes are left-turn movements. </a:t>
            </a:r>
            <a:r>
              <a:rPr lang="en-US" altLang="en-US" sz="2700" b="1" dirty="0">
                <a:solidFill>
                  <a:schemeClr val="tx2"/>
                </a:solidFill>
                <a:latin typeface="Arial" panose="020B0604020202020204" pitchFamily="34" charset="0"/>
              </a:rPr>
              <a:t>There are many techniques available to prevent crashes or mitigate problems that already exist.</a:t>
            </a:r>
            <a:endParaRPr lang="en-US" altLang="en-US" sz="3200" dirty="0">
              <a:solidFill>
                <a:srgbClr val="FFFF00"/>
              </a:solidFill>
              <a:latin typeface="Arial" panose="020B0604020202020204" pitchFamily="34" charset="0"/>
            </a:endParaRPr>
          </a:p>
        </p:txBody>
      </p:sp>
      <p:sp>
        <p:nvSpPr>
          <p:cNvPr id="37891" name="Text Box 5"/>
          <p:cNvSpPr txBox="1">
            <a:spLocks noChangeArrowheads="1"/>
          </p:cNvSpPr>
          <p:nvPr/>
        </p:nvSpPr>
        <p:spPr bwMode="auto">
          <a:xfrm>
            <a:off x="7923859" y="5418562"/>
            <a:ext cx="40945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dirty="0">
                <a:solidFill>
                  <a:schemeClr val="tx2"/>
                </a:solidFill>
                <a:latin typeface="Arial" panose="020B0604020202020204" pitchFamily="34" charset="0"/>
              </a:rPr>
              <a:t>Source: National Highway Institute,</a:t>
            </a:r>
            <a:br>
              <a:rPr lang="en-US" altLang="en-US" sz="1800" dirty="0">
                <a:solidFill>
                  <a:schemeClr val="tx2"/>
                </a:solidFill>
                <a:latin typeface="Arial" panose="020B0604020202020204" pitchFamily="34" charset="0"/>
              </a:rPr>
            </a:br>
            <a:r>
              <a:rPr lang="en-US" altLang="en-US" sz="1800" dirty="0">
                <a:solidFill>
                  <a:schemeClr val="tx2"/>
                </a:solidFill>
                <a:latin typeface="Arial" panose="020B0604020202020204" pitchFamily="34" charset="0"/>
              </a:rPr>
              <a:t>Access Management Training Course</a:t>
            </a:r>
          </a:p>
        </p:txBody>
      </p:sp>
      <p:pic>
        <p:nvPicPr>
          <p:cNvPr id="37892" name="Picture 7" descr="acciden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4530" y="1202893"/>
            <a:ext cx="3876675" cy="25342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8839" y="1202893"/>
            <a:ext cx="4388629" cy="25342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itle 2"/>
          <p:cNvSpPr>
            <a:spLocks noGrp="1"/>
          </p:cNvSpPr>
          <p:nvPr>
            <p:ph type="title"/>
          </p:nvPr>
        </p:nvSpPr>
        <p:spPr>
          <a:xfrm>
            <a:off x="588446" y="297290"/>
            <a:ext cx="10972800" cy="1143000"/>
          </a:xfrm>
        </p:spPr>
        <p:txBody>
          <a:bodyPr anchor="t">
            <a:noAutofit/>
          </a:bodyPr>
          <a:lstStyle/>
          <a:p>
            <a:pPr eaLnBrk="1" hangingPunct="1"/>
            <a:r>
              <a:rPr lang="en-US" altLang="en-US" b="1" dirty="0"/>
              <a:t>Access Influences Safety</a:t>
            </a:r>
          </a:p>
        </p:txBody>
      </p:sp>
      <p:sp>
        <p:nvSpPr>
          <p:cNvPr id="9" name="TextBox 8"/>
          <p:cNvSpPr txBox="1"/>
          <p:nvPr/>
        </p:nvSpPr>
        <p:spPr>
          <a:xfrm>
            <a:off x="1104514" y="6130706"/>
            <a:ext cx="4397087" cy="646331"/>
          </a:xfrm>
          <a:prstGeom prst="rect">
            <a:avLst/>
          </a:prstGeom>
          <a:noFill/>
        </p:spPr>
        <p:txBody>
          <a:bodyPr wrap="square" rtlCol="0">
            <a:spAutoFit/>
          </a:bodyPr>
          <a:lstStyle/>
          <a:p>
            <a:r>
              <a:rPr lang="en-US" i="1" dirty="0">
                <a:solidFill>
                  <a:schemeClr val="bg1"/>
                </a:solidFill>
              </a:rPr>
              <a:t>Benefits of Access Management:</a:t>
            </a:r>
          </a:p>
          <a:p>
            <a:r>
              <a:rPr lang="en-US" i="1" dirty="0">
                <a:solidFill>
                  <a:schemeClr val="bg1"/>
                </a:solidFill>
              </a:rPr>
              <a:t>Safety</a:t>
            </a:r>
          </a:p>
        </p:txBody>
      </p:sp>
      <p:sp>
        <p:nvSpPr>
          <p:cNvPr id="4" name="Footer Placeholder 3"/>
          <p:cNvSpPr>
            <a:spLocks noGrp="1"/>
          </p:cNvSpPr>
          <p:nvPr>
            <p:ph type="ftr" sz="quarter" idx="3"/>
          </p:nvPr>
        </p:nvSpPr>
        <p:spPr/>
        <p:txBody>
          <a:bodyPr/>
          <a:lstStyle/>
          <a:p>
            <a:r>
              <a:rPr lang="en-US"/>
              <a:t>Module 1</a:t>
            </a:r>
            <a:endParaRPr lang="en-US" dirty="0"/>
          </a:p>
        </p:txBody>
      </p:sp>
      <p:sp>
        <p:nvSpPr>
          <p:cNvPr id="3" name="Slide Number Placeholder 2"/>
          <p:cNvSpPr>
            <a:spLocks noGrp="1"/>
          </p:cNvSpPr>
          <p:nvPr>
            <p:ph type="sldNum" sz="quarter" idx="4"/>
          </p:nvPr>
        </p:nvSpPr>
        <p:spPr/>
        <p:txBody>
          <a:bodyPr/>
          <a:lstStyle/>
          <a:p>
            <a:pPr algn="r"/>
            <a:fld id="{C285075F-4D0D-0F40-B6CF-EC6AC229A79E}" type="slidenum">
              <a:rPr lang="en-US" smtClean="0">
                <a:solidFill>
                  <a:prstClr val="white"/>
                </a:solidFill>
              </a:rPr>
              <a:pPr algn="r"/>
              <a:t>8</a:t>
            </a:fld>
            <a:endParaRPr lang="en-US" dirty="0">
              <a:solidFill>
                <a:prstClr val="white"/>
              </a:solidFill>
            </a:endParaRPr>
          </a:p>
        </p:txBody>
      </p:sp>
    </p:spTree>
    <p:extLst>
      <p:ext uri="{BB962C8B-B14F-4D97-AF65-F5344CB8AC3E}">
        <p14:creationId xmlns:p14="http://schemas.microsoft.com/office/powerpoint/2010/main" val="1388737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ate12.gif"/>
          <p:cNvPicPr>
            <a:picLocks noGrp="1" noChangeAspect="1"/>
          </p:cNvPicPr>
          <p:nvPr>
            <p:ph idx="1"/>
          </p:nvPr>
        </p:nvPicPr>
        <p:blipFill rotWithShape="1">
          <a:blip r:embed="rId3" cstate="print"/>
          <a:srcRect t="7618"/>
          <a:stretch/>
        </p:blipFill>
        <p:spPr>
          <a:xfrm>
            <a:off x="6744941" y="1047404"/>
            <a:ext cx="5313951" cy="4909129"/>
          </a:xfrm>
        </p:spPr>
      </p:pic>
      <p:sp>
        <p:nvSpPr>
          <p:cNvPr id="3" name="Title 2"/>
          <p:cNvSpPr>
            <a:spLocks noGrp="1"/>
          </p:cNvSpPr>
          <p:nvPr>
            <p:ph type="title"/>
          </p:nvPr>
        </p:nvSpPr>
        <p:spPr>
          <a:xfrm>
            <a:off x="827618" y="274937"/>
            <a:ext cx="10972800" cy="1143000"/>
          </a:xfrm>
        </p:spPr>
        <p:txBody>
          <a:bodyPr>
            <a:normAutofit/>
          </a:bodyPr>
          <a:lstStyle/>
          <a:p>
            <a:r>
              <a:rPr lang="en-US" dirty="0"/>
              <a:t>Crashes Across the State</a:t>
            </a:r>
          </a:p>
        </p:txBody>
      </p:sp>
      <p:sp>
        <p:nvSpPr>
          <p:cNvPr id="7" name="TextBox 6"/>
          <p:cNvSpPr txBox="1"/>
          <p:nvPr/>
        </p:nvSpPr>
        <p:spPr>
          <a:xfrm>
            <a:off x="827618" y="1417937"/>
            <a:ext cx="5917323" cy="738664"/>
          </a:xfrm>
          <a:prstGeom prst="rect">
            <a:avLst/>
          </a:prstGeom>
          <a:solidFill>
            <a:schemeClr val="bg1"/>
          </a:solidFill>
        </p:spPr>
        <p:txBody>
          <a:bodyPr wrap="square" rtlCol="0">
            <a:spAutoFit/>
          </a:bodyPr>
          <a:lstStyle/>
          <a:p>
            <a:r>
              <a:rPr lang="en-US" sz="2100" dirty="0"/>
              <a:t>Fatalities in crashes involving an intersection (or intersection related) per 100,000 population.</a:t>
            </a:r>
          </a:p>
        </p:txBody>
      </p:sp>
      <p:sp>
        <p:nvSpPr>
          <p:cNvPr id="10" name="TextBox 9"/>
          <p:cNvSpPr txBox="1"/>
          <p:nvPr/>
        </p:nvSpPr>
        <p:spPr>
          <a:xfrm>
            <a:off x="1104514" y="6130706"/>
            <a:ext cx="4397087" cy="646331"/>
          </a:xfrm>
          <a:prstGeom prst="rect">
            <a:avLst/>
          </a:prstGeom>
          <a:noFill/>
        </p:spPr>
        <p:txBody>
          <a:bodyPr wrap="square" rtlCol="0">
            <a:spAutoFit/>
          </a:bodyPr>
          <a:lstStyle/>
          <a:p>
            <a:r>
              <a:rPr lang="en-US" i="1" dirty="0">
                <a:solidFill>
                  <a:schemeClr val="bg1"/>
                </a:solidFill>
              </a:rPr>
              <a:t>Benefits of Access Management:</a:t>
            </a:r>
          </a:p>
          <a:p>
            <a:r>
              <a:rPr lang="en-US" i="1" dirty="0">
                <a:solidFill>
                  <a:schemeClr val="bg1"/>
                </a:solidFill>
              </a:rPr>
              <a:t>Safety</a:t>
            </a:r>
          </a:p>
        </p:txBody>
      </p:sp>
      <p:sp>
        <p:nvSpPr>
          <p:cNvPr id="8" name="Content Placeholder 3"/>
          <p:cNvSpPr txBox="1">
            <a:spLocks/>
          </p:cNvSpPr>
          <p:nvPr/>
        </p:nvSpPr>
        <p:spPr bwMode="auto">
          <a:xfrm>
            <a:off x="729915" y="2356712"/>
            <a:ext cx="6371276" cy="25062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b="1" dirty="0"/>
              <a:t>2012 Wisconsin Traffic Crash Facts – WisDOT</a:t>
            </a:r>
          </a:p>
          <a:p>
            <a:pPr lvl="1"/>
            <a:r>
              <a:rPr lang="en-US" dirty="0"/>
              <a:t>56% of reported crashes were at non-intersections (includes driveways)</a:t>
            </a:r>
          </a:p>
          <a:p>
            <a:pPr lvl="1"/>
            <a:r>
              <a:rPr lang="en-US" dirty="0"/>
              <a:t>34% of reported crashes were at highway intersections</a:t>
            </a:r>
          </a:p>
        </p:txBody>
      </p:sp>
      <p:sp>
        <p:nvSpPr>
          <p:cNvPr id="6" name="Footer Placeholder 5"/>
          <p:cNvSpPr>
            <a:spLocks noGrp="1"/>
          </p:cNvSpPr>
          <p:nvPr>
            <p:ph type="ftr" sz="quarter" idx="3"/>
          </p:nvPr>
        </p:nvSpPr>
        <p:spPr/>
        <p:txBody>
          <a:bodyPr/>
          <a:lstStyle/>
          <a:p>
            <a:r>
              <a:rPr lang="en-US"/>
              <a:t>Module 1</a:t>
            </a:r>
            <a:endParaRPr lang="en-US" dirty="0"/>
          </a:p>
        </p:txBody>
      </p:sp>
      <p:sp>
        <p:nvSpPr>
          <p:cNvPr id="2" name="Slide Number Placeholder 1"/>
          <p:cNvSpPr>
            <a:spLocks noGrp="1"/>
          </p:cNvSpPr>
          <p:nvPr>
            <p:ph type="sldNum" sz="quarter" idx="4"/>
          </p:nvPr>
        </p:nvSpPr>
        <p:spPr/>
        <p:txBody>
          <a:bodyPr/>
          <a:lstStyle/>
          <a:p>
            <a:pPr algn="r"/>
            <a:fld id="{C285075F-4D0D-0F40-B6CF-EC6AC229A79E}" type="slidenum">
              <a:rPr lang="en-US" smtClean="0">
                <a:solidFill>
                  <a:prstClr val="white"/>
                </a:solidFill>
              </a:rPr>
              <a:pPr algn="r"/>
              <a:t>9</a:t>
            </a:fld>
            <a:endParaRPr lang="en-US" dirty="0">
              <a:solidFill>
                <a:prstClr val="white"/>
              </a:solidFill>
            </a:endParaRPr>
          </a:p>
        </p:txBody>
      </p:sp>
    </p:spTree>
    <p:extLst>
      <p:ext uri="{BB962C8B-B14F-4D97-AF65-F5344CB8AC3E}">
        <p14:creationId xmlns:p14="http://schemas.microsoft.com/office/powerpoint/2010/main" val="13246866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Theme1" id="{14F43781-D579-45DB-9185-2A7B83A98A6D}" vid="{9D0C2996-1753-4FCF-AE29-397C1E246E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4179C897159343A66DC1E2AB30C15F" ma:contentTypeVersion="3" ma:contentTypeDescription="Create a new document." ma:contentTypeScope="" ma:versionID="b172fe5a6597d839eacf10e46794a4c8">
  <xsd:schema xmlns:xsd="http://www.w3.org/2001/XMLSchema" xmlns:xs="http://www.w3.org/2001/XMLSchema" xmlns:p="http://schemas.microsoft.com/office/2006/metadata/properties" xmlns:ns2="8b2f7b6a-ff93-4dcd-91d5-80f80154c371" xmlns:ns3="2892b02d-6446-4d8e-b1bf-b20bfce17714" targetNamespace="http://schemas.microsoft.com/office/2006/metadata/properties" ma:root="true" ma:fieldsID="92321bebcd2151121829c58f93f23a8d" ns2:_="" ns3:_="">
    <xsd:import namespace="8b2f7b6a-ff93-4dcd-91d5-80f80154c371"/>
    <xsd:import namespace="2892b02d-6446-4d8e-b1bf-b20bfce17714"/>
    <xsd:element name="properties">
      <xsd:complexType>
        <xsd:sequence>
          <xsd:element name="documentManagement">
            <xsd:complexType>
              <xsd:all>
                <xsd:element ref="ns2:SharedWithUsers" minOccurs="0"/>
                <xsd:element ref="ns3: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2f7b6a-ff93-4dcd-91d5-80f80154c3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92b02d-6446-4d8e-b1bf-b20bfce17714"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B226EE-2A35-4BBD-A266-F873F2C3E329}">
  <ds:schemaRefs>
    <ds:schemaRef ds:uri="http://schemas.microsoft.com/sharepoint/v3/contenttype/forms"/>
  </ds:schemaRefs>
</ds:datastoreItem>
</file>

<file path=customXml/itemProps2.xml><?xml version="1.0" encoding="utf-8"?>
<ds:datastoreItem xmlns:ds="http://schemas.openxmlformats.org/officeDocument/2006/customXml" ds:itemID="{1772F2EC-7939-43D1-A15F-080EC5E9AF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2f7b6a-ff93-4dcd-91d5-80f80154c371"/>
    <ds:schemaRef ds:uri="2892b02d-6446-4d8e-b1bf-b20bfce17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C471AF-DDBA-48F3-9C86-53159ED5F4B6}">
  <ds:schemaRefs>
    <ds:schemaRef ds:uri="http://schemas.microsoft.com/office/2006/metadata/properties"/>
    <ds:schemaRef ds:uri="http://purl.org/dc/elements/1.1/"/>
    <ds:schemaRef ds:uri="http://purl.org/dc/terms/"/>
    <ds:schemaRef ds:uri="http://purl.org/dc/dcmitype/"/>
    <ds:schemaRef ds:uri="8b2f7b6a-ff93-4dcd-91d5-80f80154c371"/>
    <ds:schemaRef ds:uri="http://schemas.microsoft.com/office/infopath/2007/PartnerControls"/>
    <ds:schemaRef ds:uri="http://schemas.microsoft.com/office/2006/documentManagement/types"/>
    <ds:schemaRef ds:uri="http://schemas.openxmlformats.org/package/2006/metadata/core-properties"/>
    <ds:schemaRef ds:uri="2892b02d-6446-4d8e-b1bf-b20bfce1771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Template>
  <TotalTime>10892</TotalTime>
  <Words>4667</Words>
  <Application>Microsoft Office PowerPoint</Application>
  <PresentationFormat>Widescreen</PresentationFormat>
  <Paragraphs>761</Paragraphs>
  <Slides>64</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ＭＳ Ｐゴシック</vt:lpstr>
      <vt:lpstr>Arial</vt:lpstr>
      <vt:lpstr>Arial Narrow</vt:lpstr>
      <vt:lpstr>Arial Rounded MT Bold</vt:lpstr>
      <vt:lpstr>Calibri</vt:lpstr>
      <vt:lpstr>Segoe UI</vt:lpstr>
      <vt:lpstr>Times New Roman</vt:lpstr>
      <vt:lpstr>Wingdings</vt:lpstr>
      <vt:lpstr>Wingdings 2</vt:lpstr>
      <vt:lpstr>Wingdings 3</vt:lpstr>
      <vt:lpstr>Theme1</vt:lpstr>
      <vt:lpstr>PowerPoint Presentation</vt:lpstr>
      <vt:lpstr>Module Outline </vt:lpstr>
      <vt:lpstr>Module 1: Summary of Principles and Practices  Objectives </vt:lpstr>
      <vt:lpstr>What is Access Management?</vt:lpstr>
      <vt:lpstr>What Does Access Management Do?</vt:lpstr>
      <vt:lpstr>Why Does Wisconsin Manage Access?</vt:lpstr>
      <vt:lpstr> Benefits of Access Management</vt:lpstr>
      <vt:lpstr>Access Influences Safety</vt:lpstr>
      <vt:lpstr>Crashes Across the State</vt:lpstr>
      <vt:lpstr>Access Management Benefits: Improved Safety</vt:lpstr>
      <vt:lpstr>Access Management Benefits: Preserved Capacity and Mobility</vt:lpstr>
      <vt:lpstr>Access Management Impacts on Business Districts</vt:lpstr>
      <vt:lpstr>Economic Development Considerations</vt:lpstr>
      <vt:lpstr>Safe Access is Good for Business</vt:lpstr>
      <vt:lpstr>PowerPoint Presentation</vt:lpstr>
      <vt:lpstr>Access Management Involves a Balance</vt:lpstr>
      <vt:lpstr> Access Management Basics</vt:lpstr>
      <vt:lpstr>Types of Access Regulations</vt:lpstr>
      <vt:lpstr>Three Types of Access Management Techniques</vt:lpstr>
      <vt:lpstr>1. Local Ordinances, Approvals and Plans</vt:lpstr>
      <vt:lpstr>1. Local Ordinances, Approvals and Plans: Benefits of Connectivity</vt:lpstr>
      <vt:lpstr>1. Local Ordinances, Approvals and Plans: Connectivity/Circulation</vt:lpstr>
      <vt:lpstr>1. Local Ordinances, Approvals and Plans: Benefits of Connectivity</vt:lpstr>
      <vt:lpstr>1. Local Ordinances, Approvals and Plans: Bike/Pedestrian Connectivity</vt:lpstr>
      <vt:lpstr>1. Local Ordinances, Approvals and Plans: Bike/Pedestrian Connectivity</vt:lpstr>
      <vt:lpstr>1. Local Ordinances, Approvals and Plans: Bike/Pedestrian Connectivity</vt:lpstr>
      <vt:lpstr>PowerPoint Presentation</vt:lpstr>
      <vt:lpstr>1. Local Ordinances, Approvals and Plans: Local Site Plan Review Standards</vt:lpstr>
      <vt:lpstr>PowerPoint Presentation</vt:lpstr>
      <vt:lpstr>Three Types of Access Management Techniques</vt:lpstr>
      <vt:lpstr>2. Site Access and Design: Components</vt:lpstr>
      <vt:lpstr>2. Site Access and Design: Driveways</vt:lpstr>
      <vt:lpstr>2. Site Access and Design: Provide Adequate Throat Length</vt:lpstr>
      <vt:lpstr>2. Site Access and Design: Access Points Near Intersections</vt:lpstr>
      <vt:lpstr>PowerPoint Presentation</vt:lpstr>
      <vt:lpstr>2. Site Access and Design:  Driveway Spacing</vt:lpstr>
      <vt:lpstr>2. Site Access and Design:  Urban Spacing</vt:lpstr>
      <vt:lpstr>2. Site Access and Design:  Access from Local Road is Usually Better</vt:lpstr>
      <vt:lpstr>2. Site Access and Design:  Opposing Driveways</vt:lpstr>
      <vt:lpstr>2. Site Access and Design: Shared Access</vt:lpstr>
      <vt:lpstr>Exercise #1 – Description</vt:lpstr>
      <vt:lpstr>Exercise #1 – Considerations</vt:lpstr>
      <vt:lpstr>Exercise #1 – Solution</vt:lpstr>
      <vt:lpstr>Three Types of Access Management Techniques</vt:lpstr>
      <vt:lpstr>3. Road and Intersection Design</vt:lpstr>
      <vt:lpstr>3. Road and Intersection Design: Limit the Number of Conflict Points</vt:lpstr>
      <vt:lpstr>3. Road and Intersection Design: Limit the Number of Conflict Points</vt:lpstr>
      <vt:lpstr>3. Road and Intersection Design Limit the Number of Conflict Points</vt:lpstr>
      <vt:lpstr>3. Road and Intersection Design: Medians</vt:lpstr>
      <vt:lpstr>Collaboration Between Communities &amp; WisDOT</vt:lpstr>
      <vt:lpstr>Recap: Top 10 ways municipalities and WisDOT can work to manage access</vt:lpstr>
      <vt:lpstr>Recap: Top 10 ways municipalities and WisDOT can work to manage access</vt:lpstr>
      <vt:lpstr>Implementation Opportunities</vt:lpstr>
      <vt:lpstr>PowerPoint Presentation</vt:lpstr>
      <vt:lpstr>PowerPoint Presentation</vt:lpstr>
      <vt:lpstr>Exercise #2 – Existing Situation</vt:lpstr>
      <vt:lpstr>Exercise #2 – Considerations</vt:lpstr>
      <vt:lpstr>Exercise #2 – Solution</vt:lpstr>
      <vt:lpstr>Takeaways…</vt:lpstr>
      <vt:lpstr>Takeaways (continued)</vt:lpstr>
      <vt:lpstr>Resources</vt:lpstr>
      <vt:lpstr>STH Connection Permit Contacts</vt:lpstr>
      <vt:lpstr>Acknowledgments </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 Access Management Module #1</dc:title>
  <dc:creator>Maxwell Dillivan</dc:creator>
  <cp:lastModifiedBy>FASICK, ROBERT C</cp:lastModifiedBy>
  <cp:revision>437</cp:revision>
  <cp:lastPrinted>2016-06-08T14:35:50Z</cp:lastPrinted>
  <dcterms:created xsi:type="dcterms:W3CDTF">2015-12-09T15:00:02Z</dcterms:created>
  <dcterms:modified xsi:type="dcterms:W3CDTF">2018-01-14T03:16:52Z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0x0101003C4179C897159343A66DC1E2AB30C15F</vt:lpwstr>
  </property>
</Properties>
</file>