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458" r:id="rId3"/>
    <p:sldId id="459" r:id="rId4"/>
    <p:sldId id="460" r:id="rId5"/>
    <p:sldId id="468" r:id="rId6"/>
    <p:sldId id="469" r:id="rId7"/>
    <p:sldId id="462" r:id="rId8"/>
    <p:sldId id="436" r:id="rId9"/>
    <p:sldId id="441" r:id="rId10"/>
    <p:sldId id="442" r:id="rId11"/>
    <p:sldId id="420" r:id="rId12"/>
    <p:sldId id="444" r:id="rId13"/>
    <p:sldId id="371" r:id="rId14"/>
    <p:sldId id="446" r:id="rId15"/>
    <p:sldId id="445" r:id="rId16"/>
    <p:sldId id="447" r:id="rId17"/>
    <p:sldId id="449" r:id="rId18"/>
    <p:sldId id="451" r:id="rId19"/>
    <p:sldId id="453" r:id="rId20"/>
    <p:sldId id="466" r:id="rId21"/>
    <p:sldId id="448" r:id="rId22"/>
    <p:sldId id="454" r:id="rId23"/>
    <p:sldId id="450" r:id="rId24"/>
    <p:sldId id="437" r:id="rId25"/>
    <p:sldId id="455" r:id="rId26"/>
    <p:sldId id="464" r:id="rId27"/>
    <p:sldId id="456" r:id="rId28"/>
    <p:sldId id="465" r:id="rId29"/>
    <p:sldId id="457" r:id="rId30"/>
    <p:sldId id="407"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IGE, GINA M" initials="PGM" lastIdx="6" clrIdx="0">
    <p:extLst>
      <p:ext uri="{19B8F6BF-5375-455C-9EA6-DF929625EA0E}">
        <p15:presenceInfo xmlns:p15="http://schemas.microsoft.com/office/powerpoint/2012/main" userId="S-1-5-21-2014430026-1432593244-2068819953-357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E58627"/>
    <a:srgbClr val="CC0000"/>
    <a:srgbClr val="B85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80952" autoAdjust="0"/>
  </p:normalViewPr>
  <p:slideViewPr>
    <p:cSldViewPr>
      <p:cViewPr varScale="1">
        <p:scale>
          <a:sx n="58" d="100"/>
          <a:sy n="58" d="100"/>
        </p:scale>
        <p:origin x="1776" y="60"/>
      </p:cViewPr>
      <p:guideLst>
        <p:guide orient="horz" pos="2160"/>
        <p:guide pos="2880"/>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3DA95A4-43C5-4B78-8550-3CA98FC35DB6}" type="datetimeFigureOut">
              <a:rPr lang="en-US" smtClean="0"/>
              <a:pPr/>
              <a:t>10/14/2016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8010966-3AEF-4D6D-A6F5-537B68714327}" type="slidenum">
              <a:rPr lang="en-US" smtClean="0"/>
              <a:pPr/>
              <a:t>‹#›</a:t>
            </a:fld>
            <a:endParaRPr lang="en-US"/>
          </a:p>
        </p:txBody>
      </p:sp>
    </p:spTree>
    <p:extLst>
      <p:ext uri="{BB962C8B-B14F-4D97-AF65-F5344CB8AC3E}">
        <p14:creationId xmlns:p14="http://schemas.microsoft.com/office/powerpoint/2010/main" val="158781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53134B-DBA9-4897-9327-CEA733CBAC94}" type="datetimeFigureOut">
              <a:rPr lang="en-US" smtClean="0"/>
              <a:pPr/>
              <a:t>10/14/2016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4698367-24A3-48DB-82B7-E41E1BDC7EA8}" type="slidenum">
              <a:rPr lang="en-US" smtClean="0"/>
              <a:pPr/>
              <a:t>‹#›</a:t>
            </a:fld>
            <a:endParaRPr lang="en-US"/>
          </a:p>
        </p:txBody>
      </p:sp>
    </p:spTree>
    <p:extLst>
      <p:ext uri="{BB962C8B-B14F-4D97-AF65-F5344CB8AC3E}">
        <p14:creationId xmlns:p14="http://schemas.microsoft.com/office/powerpoint/2010/main" val="902052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1958 - First segment of Interstate highway in WI dedicated - 7.5 miles of I-94 between </a:t>
            </a:r>
            <a:r>
              <a:rPr lang="en-US" sz="1200" b="0" i="0" kern="1200" dirty="0" err="1" smtClean="0">
                <a:solidFill>
                  <a:schemeClr val="tx1"/>
                </a:solidFill>
                <a:effectLst/>
                <a:latin typeface="+mn-lt"/>
                <a:ea typeface="+mn-ea"/>
                <a:cs typeface="+mn-cs"/>
              </a:rPr>
              <a:t>Goerke's</a:t>
            </a:r>
            <a:r>
              <a:rPr lang="en-US" sz="1200" b="0" i="0" kern="1200" dirty="0" smtClean="0">
                <a:solidFill>
                  <a:schemeClr val="tx1"/>
                </a:solidFill>
                <a:effectLst/>
                <a:latin typeface="+mn-lt"/>
                <a:ea typeface="+mn-ea"/>
                <a:cs typeface="+mn-cs"/>
              </a:rPr>
              <a:t> Corners and </a:t>
            </a:r>
            <a:r>
              <a:rPr lang="en-US" sz="1200" b="0" i="0" kern="1200" dirty="0" err="1" smtClean="0">
                <a:solidFill>
                  <a:schemeClr val="tx1"/>
                </a:solidFill>
                <a:effectLst/>
                <a:latin typeface="+mn-lt"/>
                <a:ea typeface="+mn-ea"/>
                <a:cs typeface="+mn-cs"/>
              </a:rPr>
              <a:t>CTH</a:t>
            </a:r>
            <a:r>
              <a:rPr lang="en-US" sz="1200" b="0" i="0" kern="1200" dirty="0" smtClean="0">
                <a:solidFill>
                  <a:schemeClr val="tx1"/>
                </a:solidFill>
                <a:effectLst/>
                <a:latin typeface="+mn-lt"/>
                <a:ea typeface="+mn-ea"/>
                <a:cs typeface="+mn-cs"/>
              </a:rPr>
              <a:t> "SS" in Waukesha County.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1959 - Edge line pavement marking started.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1950s Eagle traffic control cabinet that was used by WisDOT</a:t>
            </a:r>
            <a:r>
              <a:rPr lang="en-US" sz="1200" b="0" i="0" kern="1200" baseline="0" dirty="0" smtClean="0">
                <a:solidFill>
                  <a:schemeClr val="tx1"/>
                </a:solidFill>
                <a:effectLst/>
                <a:latin typeface="+mn-lt"/>
                <a:ea typeface="+mn-ea"/>
                <a:cs typeface="+mn-cs"/>
              </a:rPr>
              <a:t> until mid 1990s.</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698367-24A3-48DB-82B7-E41E1BDC7EA8}" type="slidenum">
              <a:rPr lang="en-US" smtClean="0"/>
              <a:pPr/>
              <a:t>2</a:t>
            </a:fld>
            <a:endParaRPr lang="en-US"/>
          </a:p>
        </p:txBody>
      </p:sp>
    </p:spTree>
    <p:extLst>
      <p:ext uri="{BB962C8B-B14F-4D97-AF65-F5344CB8AC3E}">
        <p14:creationId xmlns:p14="http://schemas.microsoft.com/office/powerpoint/2010/main" val="3844466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Totals</a:t>
            </a:r>
            <a:endParaRPr lang="en-US" dirty="0"/>
          </a:p>
        </p:txBody>
      </p:sp>
      <p:sp>
        <p:nvSpPr>
          <p:cNvPr id="4" name="Slide Number Placeholder 3"/>
          <p:cNvSpPr>
            <a:spLocks noGrp="1"/>
          </p:cNvSpPr>
          <p:nvPr>
            <p:ph type="sldNum" sz="quarter" idx="10"/>
          </p:nvPr>
        </p:nvSpPr>
        <p:spPr/>
        <p:txBody>
          <a:bodyPr/>
          <a:lstStyle/>
          <a:p>
            <a:fld id="{C4698367-24A3-48DB-82B7-E41E1BDC7EA8}" type="slidenum">
              <a:rPr lang="en-US" smtClean="0"/>
              <a:pPr/>
              <a:t>13</a:t>
            </a:fld>
            <a:endParaRPr lang="en-US"/>
          </a:p>
        </p:txBody>
      </p:sp>
    </p:spTree>
    <p:extLst>
      <p:ext uri="{BB962C8B-B14F-4D97-AF65-F5344CB8AC3E}">
        <p14:creationId xmlns:p14="http://schemas.microsoft.com/office/powerpoint/2010/main" val="1405773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353961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lvl="0"/>
            <a:r>
              <a:rPr lang="en-US" sz="1200" kern="1200" dirty="0" smtClean="0">
                <a:solidFill>
                  <a:schemeClr val="tx1"/>
                </a:solidFill>
                <a:effectLst/>
                <a:latin typeface="+mn-lt"/>
                <a:ea typeface="+mn-ea"/>
                <a:cs typeface="+mn-cs"/>
              </a:rPr>
              <a:t>WisDOT issued an RFP for work zone FST sponsorship in June, 2016</a:t>
            </a:r>
          </a:p>
          <a:p>
            <a:pPr lvl="0"/>
            <a:r>
              <a:rPr lang="en-US" sz="1200" kern="1200" dirty="0" smtClean="0">
                <a:solidFill>
                  <a:schemeClr val="tx1"/>
                </a:solidFill>
                <a:effectLst/>
                <a:latin typeface="+mn-lt"/>
                <a:ea typeface="+mn-ea"/>
                <a:cs typeface="+mn-cs"/>
              </a:rPr>
              <a:t>Currently in </a:t>
            </a:r>
            <a:r>
              <a:rPr lang="en-US" sz="1200" b="1" u="sng" kern="1200" dirty="0" smtClean="0">
                <a:solidFill>
                  <a:schemeClr val="tx1"/>
                </a:solidFill>
                <a:effectLst/>
                <a:latin typeface="+mn-lt"/>
                <a:ea typeface="+mn-ea"/>
                <a:cs typeface="+mn-cs"/>
              </a:rPr>
              <a:t>confidential</a:t>
            </a:r>
            <a:r>
              <a:rPr lang="en-US" sz="1200" kern="1200" dirty="0" smtClean="0">
                <a:solidFill>
                  <a:schemeClr val="tx1"/>
                </a:solidFill>
                <a:effectLst/>
                <a:latin typeface="+mn-lt"/>
                <a:ea typeface="+mn-ea"/>
                <a:cs typeface="+mn-cs"/>
              </a:rPr>
              <a:t> contract negotiations</a:t>
            </a:r>
          </a:p>
          <a:p>
            <a:pPr lvl="0"/>
            <a:r>
              <a:rPr lang="en-US" sz="1200" kern="1200" dirty="0" smtClean="0">
                <a:solidFill>
                  <a:schemeClr val="tx1"/>
                </a:solidFill>
                <a:effectLst/>
                <a:latin typeface="+mn-lt"/>
                <a:ea typeface="+mn-ea"/>
                <a:cs typeface="+mn-cs"/>
              </a:rPr>
              <a:t>Expect sponsorship kick off after January 1, 2017</a:t>
            </a:r>
          </a:p>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93218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r>
              <a:rPr lang="en-US" sz="1400" dirty="0" smtClean="0">
                <a:solidFill>
                  <a:srgbClr val="003399"/>
                </a:solidFill>
              </a:rPr>
              <a:t>There</a:t>
            </a:r>
            <a:r>
              <a:rPr lang="en-US" sz="1400" baseline="0" dirty="0" smtClean="0">
                <a:solidFill>
                  <a:srgbClr val="003399"/>
                </a:solidFill>
              </a:rPr>
              <a:t> is a thought process including B/C Analysis and Needs Analysis to help determine ITS installations.</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dirty="0" smtClean="0">
                <a:solidFill>
                  <a:srgbClr val="003399"/>
                </a:solidFill>
              </a:rPr>
              <a:t>Increases </a:t>
            </a:r>
            <a:r>
              <a:rPr lang="en-US" sz="1400" i="1" dirty="0" smtClean="0">
                <a:solidFill>
                  <a:srgbClr val="003399"/>
                </a:solidFill>
              </a:rPr>
              <a:t>efficient</a:t>
            </a:r>
            <a:r>
              <a:rPr lang="en-US" sz="1400" dirty="0" smtClean="0">
                <a:solidFill>
                  <a:srgbClr val="003399"/>
                </a:solidFill>
              </a:rPr>
              <a:t> and </a:t>
            </a:r>
            <a:r>
              <a:rPr lang="en-US" sz="1400" i="1" dirty="0" smtClean="0">
                <a:solidFill>
                  <a:srgbClr val="003399"/>
                </a:solidFill>
              </a:rPr>
              <a:t>effectiveness</a:t>
            </a:r>
            <a:r>
              <a:rPr lang="en-US" sz="1400" dirty="0" smtClean="0">
                <a:solidFill>
                  <a:srgbClr val="003399"/>
                </a:solidFill>
              </a:rPr>
              <a:t> of limited funding resources (use various funding sources including $10M)</a:t>
            </a:r>
          </a:p>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4057780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r>
              <a:rPr lang="en-US" sz="1400" dirty="0" smtClean="0">
                <a:solidFill>
                  <a:srgbClr val="003399"/>
                </a:solidFill>
              </a:rPr>
              <a:t>Looking into partnerships</a:t>
            </a:r>
            <a:endParaRPr lang="en-US" sz="1400" dirty="0" smtClean="0">
              <a:solidFill>
                <a:srgbClr val="003399"/>
              </a:solidFill>
            </a:endParaRPr>
          </a:p>
        </p:txBody>
      </p:sp>
    </p:spTree>
    <p:extLst>
      <p:ext uri="{BB962C8B-B14F-4D97-AF65-F5344CB8AC3E}">
        <p14:creationId xmlns:p14="http://schemas.microsoft.com/office/powerpoint/2010/main" val="1173526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r>
              <a:rPr lang="en-US" sz="1400" dirty="0" smtClean="0">
                <a:solidFill>
                  <a:srgbClr val="003399"/>
                </a:solidFill>
              </a:rPr>
              <a:t>$1.2M contract with DTS out of Florida </a:t>
            </a:r>
          </a:p>
          <a:p>
            <a:pPr>
              <a:spcBef>
                <a:spcPts val="300"/>
              </a:spcBef>
              <a:spcAft>
                <a:spcPts val="300"/>
              </a:spcAft>
            </a:pPr>
            <a:r>
              <a:rPr lang="en-US" sz="1400" dirty="0" smtClean="0">
                <a:solidFill>
                  <a:srgbClr val="003399"/>
                </a:solidFill>
              </a:rPr>
              <a:t>Still developing functional requirements for program and analyzing old Cartegraph</a:t>
            </a:r>
            <a:r>
              <a:rPr lang="en-US" sz="1400" baseline="0" dirty="0" smtClean="0">
                <a:solidFill>
                  <a:srgbClr val="003399"/>
                </a:solidFill>
              </a:rPr>
              <a:t> data to place in VUEWorks.</a:t>
            </a:r>
            <a:endParaRPr lang="en-US" sz="1400" dirty="0" smtClean="0">
              <a:solidFill>
                <a:srgbClr val="003399"/>
              </a:solidFill>
            </a:endParaRPr>
          </a:p>
        </p:txBody>
      </p:sp>
    </p:spTree>
    <p:extLst>
      <p:ext uri="{BB962C8B-B14F-4D97-AF65-F5344CB8AC3E}">
        <p14:creationId xmlns:p14="http://schemas.microsoft.com/office/powerpoint/2010/main" val="915771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1771729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r>
              <a:rPr lang="en-US" sz="1200" kern="1200" dirty="0" smtClean="0">
                <a:solidFill>
                  <a:schemeClr val="tx1"/>
                </a:solidFill>
                <a:effectLst/>
                <a:latin typeface="+mn-lt"/>
                <a:ea typeface="+mn-ea"/>
                <a:cs typeface="+mn-cs"/>
              </a:rPr>
              <a:t>FHWA has proposed national reliability and delay performance measures.</a:t>
            </a:r>
          </a:p>
          <a:p>
            <a:pPr>
              <a:spcBef>
                <a:spcPts val="300"/>
              </a:spcBef>
              <a:spcAft>
                <a:spcPts val="300"/>
              </a:spcAft>
            </a:pPr>
            <a:r>
              <a:rPr lang="en-US" sz="1200" kern="1200" dirty="0" smtClean="0">
                <a:solidFill>
                  <a:schemeClr val="tx1"/>
                </a:solidFill>
                <a:effectLst/>
                <a:latin typeface="+mn-lt"/>
                <a:ea typeface="+mn-ea"/>
                <a:cs typeface="+mn-cs"/>
              </a:rPr>
              <a:t>WisDOT investigating the impacts of the 55 MPH speed declaration at the WI 67 interchange work zone on I-94 in Waukesha County.    </a:t>
            </a:r>
          </a:p>
          <a:p>
            <a:pPr>
              <a:spcBef>
                <a:spcPts val="300"/>
              </a:spcBef>
              <a:spcAft>
                <a:spcPts val="300"/>
              </a:spcAft>
            </a:pPr>
            <a:r>
              <a:rPr lang="en-US" sz="1200" kern="1200" dirty="0" smtClean="0">
                <a:solidFill>
                  <a:schemeClr val="tx1"/>
                </a:solidFill>
                <a:effectLst/>
                <a:latin typeface="+mn-lt"/>
                <a:ea typeface="+mn-ea"/>
                <a:cs typeface="+mn-cs"/>
              </a:rPr>
              <a:t>We wanted to demonstrate the impacts of reference speeds (posted, temporary or average) to performance results for delay and reliability.  </a:t>
            </a:r>
          </a:p>
          <a:p>
            <a:pPr>
              <a:spcBef>
                <a:spcPts val="300"/>
              </a:spcBef>
              <a:spcAft>
                <a:spcPts val="300"/>
              </a:spcAft>
            </a:pPr>
            <a:r>
              <a:rPr lang="en-US" sz="1200" kern="1200" dirty="0" smtClean="0">
                <a:solidFill>
                  <a:schemeClr val="tx1"/>
                </a:solidFill>
                <a:effectLst/>
                <a:latin typeface="+mn-lt"/>
                <a:ea typeface="+mn-ea"/>
                <a:cs typeface="+mn-cs"/>
              </a:rPr>
              <a:t>Our current evaluation will compare expected delay and queueing documented in the TMP for the I-43 project in Manitowoc County with measured data.  </a:t>
            </a:r>
            <a:endParaRPr lang="en-US" sz="1400" dirty="0" smtClean="0">
              <a:solidFill>
                <a:srgbClr val="003399"/>
              </a:solidFill>
            </a:endParaRPr>
          </a:p>
        </p:txBody>
      </p:sp>
    </p:spTree>
    <p:extLst>
      <p:ext uri="{BB962C8B-B14F-4D97-AF65-F5344CB8AC3E}">
        <p14:creationId xmlns:p14="http://schemas.microsoft.com/office/powerpoint/2010/main" val="40247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r>
              <a:rPr lang="en-US" sz="1400" dirty="0" smtClean="0">
                <a:solidFill>
                  <a:srgbClr val="003399"/>
                </a:solidFill>
              </a:rPr>
              <a:t>Improved reliability when comparing 2014 to 2015</a:t>
            </a:r>
            <a:endParaRPr lang="en-US" sz="1400" dirty="0" smtClean="0">
              <a:solidFill>
                <a:srgbClr val="003399"/>
              </a:solidFill>
            </a:endParaRPr>
          </a:p>
        </p:txBody>
      </p:sp>
    </p:spTree>
    <p:extLst>
      <p:ext uri="{BB962C8B-B14F-4D97-AF65-F5344CB8AC3E}">
        <p14:creationId xmlns:p14="http://schemas.microsoft.com/office/powerpoint/2010/main" val="91015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r>
              <a:rPr lang="en-US" sz="1400" dirty="0" smtClean="0">
                <a:solidFill>
                  <a:srgbClr val="003399"/>
                </a:solidFill>
              </a:rPr>
              <a:t>Also called “WISBOOM”</a:t>
            </a:r>
          </a:p>
        </p:txBody>
      </p:sp>
    </p:spTree>
    <p:extLst>
      <p:ext uri="{BB962C8B-B14F-4D97-AF65-F5344CB8AC3E}">
        <p14:creationId xmlns:p14="http://schemas.microsoft.com/office/powerpoint/2010/main" val="131610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1973 - The oil embargo and energy crisis lead to the enactment of the 55 mph rural speed limit.</a:t>
            </a:r>
          </a:p>
        </p:txBody>
      </p:sp>
      <p:sp>
        <p:nvSpPr>
          <p:cNvPr id="4" name="Slide Number Placeholder 3"/>
          <p:cNvSpPr>
            <a:spLocks noGrp="1"/>
          </p:cNvSpPr>
          <p:nvPr>
            <p:ph type="sldNum" sz="quarter" idx="10"/>
          </p:nvPr>
        </p:nvSpPr>
        <p:spPr/>
        <p:txBody>
          <a:bodyPr/>
          <a:lstStyle/>
          <a:p>
            <a:fld id="{C4698367-24A3-48DB-82B7-E41E1BDC7EA8}" type="slidenum">
              <a:rPr lang="en-US" smtClean="0"/>
              <a:pPr/>
              <a:t>4</a:t>
            </a:fld>
            <a:endParaRPr lang="en-US"/>
          </a:p>
        </p:txBody>
      </p:sp>
    </p:spTree>
    <p:extLst>
      <p:ext uri="{BB962C8B-B14F-4D97-AF65-F5344CB8AC3E}">
        <p14:creationId xmlns:p14="http://schemas.microsoft.com/office/powerpoint/2010/main" val="22820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adjusted signals real time during incidents, but it takes a dedicated </a:t>
            </a:r>
            <a:r>
              <a:rPr lang="en-US" sz="1200" kern="1200" dirty="0" err="1" smtClean="0">
                <a:solidFill>
                  <a:schemeClr val="tx1"/>
                </a:solidFill>
                <a:effectLst/>
                <a:latin typeface="+mn-lt"/>
                <a:ea typeface="+mn-ea"/>
                <a:cs typeface="+mn-cs"/>
              </a:rPr>
              <a:t>staffperson</a:t>
            </a:r>
            <a:r>
              <a:rPr lang="en-US" sz="1200" kern="1200" dirty="0" smtClean="0">
                <a:solidFill>
                  <a:schemeClr val="tx1"/>
                </a:solidFill>
                <a:effectLst/>
                <a:latin typeface="+mn-lt"/>
                <a:ea typeface="+mn-ea"/>
                <a:cs typeface="+mn-cs"/>
              </a:rPr>
              <a:t> in SE Region to make these changes.</a:t>
            </a:r>
          </a:p>
          <a:p>
            <a:r>
              <a:rPr lang="en-US" sz="1200" u="sng" kern="1200" dirty="0" smtClean="0">
                <a:solidFill>
                  <a:schemeClr val="tx1"/>
                </a:solidFill>
                <a:effectLst/>
                <a:latin typeface="+mn-lt"/>
                <a:ea typeface="+mn-ea"/>
                <a:cs typeface="+mn-cs"/>
              </a:rPr>
              <a:t>When </a:t>
            </a:r>
            <a:r>
              <a:rPr lang="en-US" sz="1200" u="sng" kern="1200" dirty="0" smtClean="0">
                <a:solidFill>
                  <a:schemeClr val="tx1"/>
                </a:solidFill>
                <a:effectLst/>
                <a:latin typeface="+mn-lt"/>
                <a:ea typeface="+mn-ea"/>
                <a:cs typeface="+mn-cs"/>
              </a:rPr>
              <a:t>We Look to Deploy 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Corridors/areas that see high variation in traffic volumes, are designated as alternate routes for incidents/major construction, and/or are projected to see significant additional traffic due to diversion</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Benefits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Reduced fuel consumption, delay, and number of stops along a corridor.</a:t>
            </a:r>
          </a:p>
          <a:p>
            <a:r>
              <a:rPr lang="en-US" sz="1200" kern="1200" dirty="0" smtClean="0">
                <a:solidFill>
                  <a:schemeClr val="tx1"/>
                </a:solidFill>
                <a:effectLst/>
                <a:latin typeface="+mn-lt"/>
                <a:ea typeface="+mn-ea"/>
                <a:cs typeface="+mn-cs"/>
              </a:rPr>
              <a:t>Responds quickly to changing traffic conditions – both daily variations in volume as well as incidents/construction/special events.</a:t>
            </a:r>
          </a:p>
          <a:p>
            <a:pPr>
              <a:spcBef>
                <a:spcPts val="300"/>
              </a:spcBef>
              <a:spcAft>
                <a:spcPts val="300"/>
              </a:spcAft>
            </a:pPr>
            <a:endParaRPr lang="en-US" sz="1400" dirty="0" smtClean="0">
              <a:solidFill>
                <a:srgbClr val="003399"/>
              </a:solidFill>
            </a:endParaRPr>
          </a:p>
          <a:p>
            <a:r>
              <a:rPr lang="en-US" sz="1200" u="sng" kern="1200" dirty="0" smtClean="0">
                <a:solidFill>
                  <a:schemeClr val="tx1"/>
                </a:solidFill>
                <a:effectLst/>
                <a:latin typeface="+mn-lt"/>
                <a:ea typeface="+mn-ea"/>
                <a:cs typeface="+mn-cs"/>
              </a:rPr>
              <a:t>Lessons Learned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Requires close monitoring and detailed configuration.</a:t>
            </a:r>
          </a:p>
          <a:p>
            <a:r>
              <a:rPr lang="en-US" sz="1200" kern="1200" dirty="0" smtClean="0">
                <a:solidFill>
                  <a:schemeClr val="tx1"/>
                </a:solidFill>
                <a:effectLst/>
                <a:latin typeface="+mn-lt"/>
                <a:ea typeface="+mn-ea"/>
                <a:cs typeface="+mn-cs"/>
              </a:rPr>
              <a:t>Introduces a significant amount of additional equipment (detection, signal cabinet components, software, ITS, etc.) to deploy and maintain.</a:t>
            </a:r>
          </a:p>
          <a:p>
            <a:r>
              <a:rPr lang="en-US" sz="1200" kern="1200" dirty="0" smtClean="0">
                <a:solidFill>
                  <a:schemeClr val="tx1"/>
                </a:solidFill>
                <a:effectLst/>
                <a:latin typeface="+mn-lt"/>
                <a:ea typeface="+mn-ea"/>
                <a:cs typeface="+mn-cs"/>
              </a:rPr>
              <a:t>Proper use of the systems engineering process is necessary to identify whether or not a corridor/area can see benefits from an adaptive signal system or other types of advanced traffic signal systems (i.e. traffic responsive).</a:t>
            </a:r>
          </a:p>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3099124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r>
              <a:rPr lang="en-US" dirty="0" smtClean="0"/>
              <a:t>TAPCO is</a:t>
            </a:r>
            <a:r>
              <a:rPr lang="en-US" baseline="0" dirty="0" smtClean="0"/>
              <a:t> WisDOT’s ITS Maintenance contractor – repairs ITS devices in field and assists with integration and fiber</a:t>
            </a:r>
          </a:p>
          <a:p>
            <a:r>
              <a:rPr lang="en-US" baseline="0" dirty="0" smtClean="0"/>
              <a:t>TAPCO provides WisDOT with most of these devices above and RTMS detection (detector stations)</a:t>
            </a:r>
            <a:endParaRPr lang="en-US" dirty="0"/>
          </a:p>
        </p:txBody>
      </p:sp>
    </p:spTree>
    <p:extLst>
      <p:ext uri="{BB962C8B-B14F-4D97-AF65-F5344CB8AC3E}">
        <p14:creationId xmlns:p14="http://schemas.microsoft.com/office/powerpoint/2010/main" val="4183191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2407735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384900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300"/>
              </a:spcBef>
              <a:spcAft>
                <a:spcPts val="300"/>
              </a:spcAft>
              <a:buFont typeface="Wingdings" panose="05000000000000000000" pitchFamily="2" charset="2"/>
              <a:buNone/>
            </a:pPr>
            <a:r>
              <a:rPr lang="en-US" sz="1400" b="1" dirty="0" smtClean="0">
                <a:solidFill>
                  <a:srgbClr val="FF0000"/>
                </a:solidFill>
              </a:rPr>
              <a:t>(</a:t>
            </a:r>
            <a:r>
              <a:rPr lang="en-US" sz="1400" b="1" dirty="0" smtClean="0">
                <a:solidFill>
                  <a:srgbClr val="FF0000"/>
                </a:solidFill>
              </a:rPr>
              <a:t>this</a:t>
            </a:r>
            <a:r>
              <a:rPr lang="en-US" sz="1400" b="1" baseline="0" dirty="0" smtClean="0">
                <a:solidFill>
                  <a:srgbClr val="FF0000"/>
                </a:solidFill>
              </a:rPr>
              <a:t> info has been OK’d by Liz S)</a:t>
            </a:r>
            <a:endParaRPr lang="en-US" sz="1400" b="1" dirty="0" smtClean="0">
              <a:solidFill>
                <a:srgbClr val="FF0000"/>
              </a:solidFill>
            </a:endParaRPr>
          </a:p>
          <a:p>
            <a:pPr>
              <a:spcBef>
                <a:spcPts val="300"/>
              </a:spcBef>
              <a:spcAft>
                <a:spcPts val="300"/>
              </a:spcAft>
              <a:buFont typeface="Wingdings" panose="05000000000000000000" pitchFamily="2" charset="2"/>
              <a:buChar char="§"/>
            </a:pPr>
            <a:r>
              <a:rPr lang="en-US" sz="1400" dirty="0" smtClean="0">
                <a:solidFill>
                  <a:srgbClr val="003399"/>
                </a:solidFill>
              </a:rPr>
              <a:t>Department has been working with Google on an agreement and in final stages of approval of this free program</a:t>
            </a:r>
          </a:p>
          <a:p>
            <a:pPr>
              <a:spcBef>
                <a:spcPts val="300"/>
              </a:spcBef>
              <a:spcAft>
                <a:spcPts val="300"/>
              </a:spcAft>
              <a:buFont typeface="Wingdings" panose="05000000000000000000" pitchFamily="2" charset="2"/>
              <a:buChar char="§"/>
            </a:pPr>
            <a:r>
              <a:rPr lang="en-US" sz="1400" dirty="0" err="1" smtClean="0">
                <a:solidFill>
                  <a:srgbClr val="003399"/>
                </a:solidFill>
              </a:rPr>
              <a:t>CCP</a:t>
            </a:r>
            <a:r>
              <a:rPr lang="en-US" sz="1400" dirty="0" smtClean="0">
                <a:solidFill>
                  <a:srgbClr val="003399"/>
                </a:solidFill>
              </a:rPr>
              <a:t> exchanges data with public agencies</a:t>
            </a:r>
          </a:p>
          <a:p>
            <a:pPr>
              <a:spcBef>
                <a:spcPts val="300"/>
              </a:spcBef>
              <a:spcAft>
                <a:spcPts val="300"/>
              </a:spcAft>
              <a:buFont typeface="Wingdings" panose="05000000000000000000" pitchFamily="2" charset="2"/>
              <a:buChar char="§"/>
            </a:pPr>
            <a:r>
              <a:rPr lang="en-US" sz="1400" dirty="0" smtClean="0">
                <a:solidFill>
                  <a:srgbClr val="003399"/>
                </a:solidFill>
              </a:rPr>
              <a:t>Public providers share information about incidents, traffic speeds, road closures, etc. in return or Waze’s crowdsourced user data and quality indicators.</a:t>
            </a:r>
          </a:p>
          <a:p>
            <a:pPr>
              <a:spcBef>
                <a:spcPts val="300"/>
              </a:spcBef>
              <a:spcAft>
                <a:spcPts val="300"/>
              </a:spcAft>
              <a:buFont typeface="Wingdings" panose="05000000000000000000" pitchFamily="2" charset="2"/>
              <a:buChar char="§"/>
            </a:pPr>
            <a:r>
              <a:rPr lang="en-US" sz="1400" dirty="0" smtClean="0">
                <a:solidFill>
                  <a:srgbClr val="003399"/>
                </a:solidFill>
              </a:rPr>
              <a:t>This program has the potential to make WisDOT’s traffic data and 511 services more robust.</a:t>
            </a:r>
          </a:p>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2799744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sz="1400" b="1" dirty="0" smtClean="0">
                <a:solidFill>
                  <a:srgbClr val="003399"/>
                </a:solidFill>
              </a:rPr>
              <a:t>NTPEP - </a:t>
            </a:r>
            <a:r>
              <a:rPr lang="en-US" sz="1200" b="0" i="0" kern="1200" dirty="0" smtClean="0">
                <a:solidFill>
                  <a:schemeClr val="tx1"/>
                </a:solidFill>
                <a:effectLst/>
                <a:latin typeface="+mn-lt"/>
                <a:ea typeface="+mn-ea"/>
                <a:cs typeface="+mn-cs"/>
              </a:rPr>
              <a:t>National Transportation Product Evaluation Program</a:t>
            </a:r>
            <a:endParaRPr lang="en-US" sz="1400" b="1" dirty="0" smtClean="0">
              <a:solidFill>
                <a:srgbClr val="003399"/>
              </a:solidFill>
            </a:endParaRPr>
          </a:p>
          <a:p>
            <a:pPr>
              <a:spcBef>
                <a:spcPts val="300"/>
              </a:spcBef>
              <a:spcAft>
                <a:spcPts val="300"/>
              </a:spcAft>
            </a:pPr>
            <a:r>
              <a:rPr lang="en-US" sz="1400" b="1" dirty="0" smtClean="0">
                <a:solidFill>
                  <a:srgbClr val="003399"/>
                </a:solidFill>
              </a:rPr>
              <a:t>Data-Driven </a:t>
            </a:r>
            <a:r>
              <a:rPr lang="en-US" sz="1400" b="1" dirty="0" smtClean="0">
                <a:solidFill>
                  <a:srgbClr val="003399"/>
                </a:solidFill>
              </a:rPr>
              <a:t>Safety Analysis in Project Development – EDC 3		</a:t>
            </a:r>
            <a:r>
              <a:rPr lang="en-US" sz="1400" i="1" dirty="0" smtClean="0">
                <a:solidFill>
                  <a:srgbClr val="003399"/>
                </a:solidFill>
              </a:rPr>
              <a:t> Brian Porter lead</a:t>
            </a:r>
            <a:endParaRPr lang="en-US" sz="1400" b="1" dirty="0" smtClean="0">
              <a:solidFill>
                <a:srgbClr val="003399"/>
              </a:solidFill>
            </a:endParaRPr>
          </a:p>
          <a:p>
            <a:pPr lvl="1">
              <a:spcBef>
                <a:spcPts val="300"/>
              </a:spcBef>
              <a:spcAft>
                <a:spcPts val="300"/>
              </a:spcAft>
            </a:pPr>
            <a:r>
              <a:rPr lang="en-US" sz="1400" dirty="0" smtClean="0">
                <a:solidFill>
                  <a:srgbClr val="003399"/>
                </a:solidFill>
              </a:rPr>
              <a:t>Developing </a:t>
            </a:r>
            <a:r>
              <a:rPr lang="en-US" sz="1400" dirty="0" err="1" smtClean="0">
                <a:solidFill>
                  <a:srgbClr val="003399"/>
                </a:solidFill>
              </a:rPr>
              <a:t>HSM</a:t>
            </a:r>
            <a:r>
              <a:rPr lang="en-US" sz="1400" dirty="0" smtClean="0">
                <a:solidFill>
                  <a:srgbClr val="003399"/>
                </a:solidFill>
              </a:rPr>
              <a:t> implementation plan and Wisconsin specific crash modification factors</a:t>
            </a:r>
          </a:p>
          <a:p>
            <a:pPr>
              <a:spcBef>
                <a:spcPts val="300"/>
              </a:spcBef>
              <a:spcAft>
                <a:spcPts val="300"/>
              </a:spcAft>
            </a:pPr>
            <a:r>
              <a:rPr lang="en-US" sz="1400" b="1" dirty="0" smtClean="0">
                <a:solidFill>
                  <a:srgbClr val="003399"/>
                </a:solidFill>
              </a:rPr>
              <a:t>Data-Driven Safety Analysis in Safety Management – EDC 3		</a:t>
            </a:r>
            <a:r>
              <a:rPr lang="en-US" sz="1400" i="1" dirty="0" smtClean="0">
                <a:solidFill>
                  <a:srgbClr val="003399"/>
                </a:solidFill>
              </a:rPr>
              <a:t> Brian Porter lead</a:t>
            </a:r>
            <a:endParaRPr lang="en-US" sz="1400" b="1" dirty="0" smtClean="0">
              <a:solidFill>
                <a:srgbClr val="003399"/>
              </a:solidFill>
            </a:endParaRPr>
          </a:p>
          <a:p>
            <a:pPr lvl="1">
              <a:spcBef>
                <a:spcPts val="300"/>
              </a:spcBef>
              <a:spcAft>
                <a:spcPts val="300"/>
              </a:spcAft>
            </a:pPr>
            <a:r>
              <a:rPr lang="en-US" sz="1400" dirty="0" smtClean="0">
                <a:solidFill>
                  <a:srgbClr val="003399"/>
                </a:solidFill>
              </a:rPr>
              <a:t>Automate parts of WisDOT’s Safety Screening Analysis (</a:t>
            </a:r>
            <a:r>
              <a:rPr lang="en-US" sz="1400" dirty="0" err="1" smtClean="0">
                <a:solidFill>
                  <a:srgbClr val="003399"/>
                </a:solidFill>
              </a:rPr>
              <a:t>SSA</a:t>
            </a:r>
            <a:r>
              <a:rPr lang="en-US" sz="1400" dirty="0" smtClean="0">
                <a:solidFill>
                  <a:srgbClr val="003399"/>
                </a:solidFill>
              </a:rPr>
              <a:t>) process</a:t>
            </a:r>
          </a:p>
          <a:p>
            <a:pPr lvl="1">
              <a:spcBef>
                <a:spcPts val="300"/>
              </a:spcBef>
              <a:spcAft>
                <a:spcPts val="300"/>
              </a:spcAft>
            </a:pPr>
            <a:r>
              <a:rPr lang="en-US" sz="1400" dirty="0" smtClean="0">
                <a:solidFill>
                  <a:srgbClr val="003399"/>
                </a:solidFill>
              </a:rPr>
              <a:t>Project will develop a web-based mapping tool to map crashes alongside of roadway geometric deficiency data to assist with WisDOT’s Programmatic Exception to Standards process.</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dirty="0" smtClean="0">
                <a:solidFill>
                  <a:srgbClr val="003399"/>
                </a:solidFill>
              </a:rPr>
              <a:t>NTPEP Pavement Marking Test Deck Host in 2017		</a:t>
            </a:r>
            <a:r>
              <a:rPr lang="en-US" sz="1400" i="1" dirty="0" smtClean="0">
                <a:solidFill>
                  <a:srgbClr val="003399"/>
                </a:solidFill>
              </a:rPr>
              <a:t> Matt Rauch lead</a:t>
            </a:r>
            <a:endParaRPr lang="en-US" sz="1400" b="1" dirty="0" smtClean="0">
              <a:solidFill>
                <a:srgbClr val="003399"/>
              </a:solidFill>
            </a:endParaRPr>
          </a:p>
          <a:p>
            <a:pPr lvl="1">
              <a:spcBef>
                <a:spcPts val="300"/>
              </a:spcBef>
              <a:spcAft>
                <a:spcPts val="300"/>
              </a:spcAft>
            </a:pPr>
            <a:r>
              <a:rPr lang="en-US" sz="1000" dirty="0" smtClean="0">
                <a:solidFill>
                  <a:srgbClr val="003399"/>
                </a:solidFill>
              </a:rPr>
              <a:t>WisDOT will host the northern pavement marking test deck beginning in 2017</a:t>
            </a:r>
          </a:p>
          <a:p>
            <a:endParaRPr lang="en-US" dirty="0"/>
          </a:p>
        </p:txBody>
      </p:sp>
      <p:sp>
        <p:nvSpPr>
          <p:cNvPr id="4" name="Slide Number Placeholder 3"/>
          <p:cNvSpPr>
            <a:spLocks noGrp="1"/>
          </p:cNvSpPr>
          <p:nvPr>
            <p:ph type="sldNum" sz="quarter" idx="10"/>
          </p:nvPr>
        </p:nvSpPr>
        <p:spPr/>
        <p:txBody>
          <a:bodyPr/>
          <a:lstStyle/>
          <a:p>
            <a:fld id="{C4698367-24A3-48DB-82B7-E41E1BDC7EA8}" type="slidenum">
              <a:rPr lang="en-US" smtClean="0"/>
              <a:pPr/>
              <a:t>28</a:t>
            </a:fld>
            <a:endParaRPr lang="en-US"/>
          </a:p>
        </p:txBody>
      </p:sp>
    </p:spTree>
    <p:extLst>
      <p:ext uri="{BB962C8B-B14F-4D97-AF65-F5344CB8AC3E}">
        <p14:creationId xmlns:p14="http://schemas.microsoft.com/office/powerpoint/2010/main" val="2997503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a:spcBef>
                <a:spcPts val="0"/>
              </a:spcBef>
              <a:spcAft>
                <a:spcPts val="600"/>
              </a:spcAft>
              <a:buFont typeface="Wingdings" panose="05000000000000000000" pitchFamily="2" charset="2"/>
              <a:buNone/>
            </a:pPr>
            <a:r>
              <a:rPr lang="en-US" sz="1400" dirty="0" smtClean="0">
                <a:solidFill>
                  <a:srgbClr val="003399"/>
                </a:solidFill>
              </a:rPr>
              <a:t>WISDOT continues</a:t>
            </a:r>
            <a:r>
              <a:rPr lang="en-US" sz="1400" baseline="0" dirty="0" smtClean="0">
                <a:solidFill>
                  <a:srgbClr val="003399"/>
                </a:solidFill>
              </a:rPr>
              <a:t> to be involved at the national level.</a:t>
            </a:r>
            <a:endParaRPr lang="en-US" sz="1400" dirty="0" smtClean="0">
              <a:solidFill>
                <a:srgbClr val="003399"/>
              </a:solidFill>
            </a:endParaRPr>
          </a:p>
          <a:p>
            <a:pPr>
              <a:spcBef>
                <a:spcPts val="0"/>
              </a:spcBef>
              <a:spcAft>
                <a:spcPts val="600"/>
              </a:spcAft>
              <a:buFont typeface="Wingdings" panose="05000000000000000000" pitchFamily="2" charset="2"/>
              <a:buChar char="§"/>
            </a:pPr>
            <a:r>
              <a:rPr lang="en-US" sz="1400" dirty="0" smtClean="0">
                <a:solidFill>
                  <a:srgbClr val="003399"/>
                </a:solidFill>
              </a:rPr>
              <a:t>NCHRP 20-102(09) Providing Support to the Introduction of CV/AV Impacts into Regional Transportation Planning and Modeling Tools</a:t>
            </a:r>
          </a:p>
          <a:p>
            <a:pPr>
              <a:spcBef>
                <a:spcPts val="0"/>
              </a:spcBef>
              <a:spcAft>
                <a:spcPts val="600"/>
              </a:spcAft>
              <a:buFont typeface="Wingdings" panose="05000000000000000000" pitchFamily="2" charset="2"/>
              <a:buChar char="§"/>
            </a:pPr>
            <a:r>
              <a:rPr lang="en-US" sz="1400" dirty="0" smtClean="0">
                <a:solidFill>
                  <a:srgbClr val="003399"/>
                </a:solidFill>
              </a:rPr>
              <a:t>AASHTO Subcommittee on Transportation Systems Management and Operations</a:t>
            </a:r>
          </a:p>
          <a:p>
            <a:pPr>
              <a:spcBef>
                <a:spcPts val="0"/>
              </a:spcBef>
              <a:spcAft>
                <a:spcPts val="600"/>
              </a:spcAft>
              <a:buFont typeface="Wingdings" panose="05000000000000000000" pitchFamily="2" charset="2"/>
              <a:buChar char="§"/>
            </a:pPr>
            <a:r>
              <a:rPr lang="en-US" sz="1400" dirty="0" smtClean="0">
                <a:solidFill>
                  <a:srgbClr val="003399"/>
                </a:solidFill>
              </a:rPr>
              <a:t>Connected Vehicle Pooled Fund Study</a:t>
            </a:r>
          </a:p>
          <a:p>
            <a:pPr>
              <a:spcBef>
                <a:spcPts val="300"/>
              </a:spcBef>
              <a:spcAft>
                <a:spcPts val="300"/>
              </a:spcAft>
            </a:pPr>
            <a:endParaRPr lang="en-US" sz="1400" dirty="0" smtClean="0">
              <a:solidFill>
                <a:srgbClr val="003399"/>
              </a:solidFill>
            </a:endParaRPr>
          </a:p>
        </p:txBody>
      </p:sp>
    </p:spTree>
    <p:extLst>
      <p:ext uri="{BB962C8B-B14F-4D97-AF65-F5344CB8AC3E}">
        <p14:creationId xmlns:p14="http://schemas.microsoft.com/office/powerpoint/2010/main" val="3461654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Beginning of “personal use” technologies and recognize the safety aspects of transportation</a:t>
            </a:r>
            <a:endParaRPr lang="en-US" b="1" dirty="0"/>
          </a:p>
        </p:txBody>
      </p:sp>
      <p:sp>
        <p:nvSpPr>
          <p:cNvPr id="4" name="Slide Number Placeholder 3"/>
          <p:cNvSpPr>
            <a:spLocks noGrp="1"/>
          </p:cNvSpPr>
          <p:nvPr>
            <p:ph type="sldNum" sz="quarter" idx="10"/>
          </p:nvPr>
        </p:nvSpPr>
        <p:spPr/>
        <p:txBody>
          <a:bodyPr/>
          <a:lstStyle/>
          <a:p>
            <a:fld id="{C4698367-24A3-48DB-82B7-E41E1BDC7EA8}" type="slidenum">
              <a:rPr lang="en-US" smtClean="0"/>
              <a:pPr/>
              <a:t>5</a:t>
            </a:fld>
            <a:endParaRPr lang="en-US"/>
          </a:p>
        </p:txBody>
      </p:sp>
    </p:spTree>
    <p:extLst>
      <p:ext uri="{BB962C8B-B14F-4D97-AF65-F5344CB8AC3E}">
        <p14:creationId xmlns:p14="http://schemas.microsoft.com/office/powerpoint/2010/main" val="260661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sz="1200" dirty="0" smtClean="0">
                <a:solidFill>
                  <a:srgbClr val="003399"/>
                </a:solidFill>
              </a:rPr>
              <a:t>1993 - Milwaukee’s </a:t>
            </a:r>
            <a:r>
              <a:rPr lang="en-US" sz="1200" dirty="0" err="1" smtClean="0">
                <a:solidFill>
                  <a:srgbClr val="003399"/>
                </a:solidFill>
              </a:rPr>
              <a:t>FTMS</a:t>
            </a:r>
            <a:r>
              <a:rPr lang="en-US" sz="1200" dirty="0" smtClean="0">
                <a:solidFill>
                  <a:srgbClr val="003399"/>
                </a:solidFill>
              </a:rPr>
              <a:t> </a:t>
            </a:r>
            <a:r>
              <a:rPr lang="en-US" sz="1200" i="1" dirty="0" smtClean="0">
                <a:solidFill>
                  <a:srgbClr val="003399"/>
                </a:solidFill>
              </a:rPr>
              <a:t>MONITOR</a:t>
            </a:r>
            <a:r>
              <a:rPr lang="en-US" sz="1200" dirty="0" smtClean="0">
                <a:solidFill>
                  <a:srgbClr val="003399"/>
                </a:solidFill>
              </a:rPr>
              <a:t> designed and local traffic reporters share travel times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smtClean="0">
                <a:solidFill>
                  <a:srgbClr val="003399"/>
                </a:solidFill>
              </a:rPr>
              <a:t>1994 - Began installing loop detectors to calculate volume, speed and report travel times</a:t>
            </a:r>
          </a:p>
          <a:p>
            <a:pPr>
              <a:buFont typeface="Wingdings" panose="05000000000000000000" pitchFamily="2" charset="2"/>
              <a:buChar char="§"/>
            </a:pPr>
            <a:r>
              <a:rPr lang="en-US" sz="1200" dirty="0" smtClean="0">
                <a:solidFill>
                  <a:srgbClr val="003399"/>
                </a:solidFill>
              </a:rPr>
              <a:t>1994 - DMS and Freeway Cameras installed in Milwaukee </a:t>
            </a:r>
          </a:p>
          <a:p>
            <a:pPr>
              <a:buFont typeface="Wingdings" panose="05000000000000000000" pitchFamily="2" charset="2"/>
              <a:buChar char="§"/>
            </a:pPr>
            <a:r>
              <a:rPr lang="en-US" sz="1200" dirty="0" smtClean="0">
                <a:solidFill>
                  <a:srgbClr val="003399"/>
                </a:solidFill>
              </a:rPr>
              <a:t>1995 - TIME initiated</a:t>
            </a:r>
          </a:p>
          <a:p>
            <a:pPr>
              <a:buFont typeface="Wingdings" panose="05000000000000000000" pitchFamily="2" charset="2"/>
              <a:buChar char="§"/>
            </a:pPr>
            <a:r>
              <a:rPr lang="en-US" sz="1200" dirty="0" smtClean="0">
                <a:solidFill>
                  <a:srgbClr val="003399"/>
                </a:solidFill>
              </a:rPr>
              <a:t>1998 - FST begins in Milwaukee, Kenosha and Racine County</a:t>
            </a:r>
          </a:p>
          <a:p>
            <a:pPr>
              <a:buFont typeface="Wingdings" panose="05000000000000000000" pitchFamily="2" charset="2"/>
              <a:buChar char="§"/>
            </a:pPr>
            <a:r>
              <a:rPr lang="en-US" sz="1200" dirty="0" smtClean="0">
                <a:solidFill>
                  <a:srgbClr val="003399"/>
                </a:solidFill>
              </a:rPr>
              <a:t>1999 – Madison area ITS installation begins</a:t>
            </a:r>
          </a:p>
          <a:p>
            <a:endParaRPr lang="en-US" dirty="0"/>
          </a:p>
        </p:txBody>
      </p:sp>
      <p:sp>
        <p:nvSpPr>
          <p:cNvPr id="4" name="Slide Number Placeholder 3"/>
          <p:cNvSpPr>
            <a:spLocks noGrp="1"/>
          </p:cNvSpPr>
          <p:nvPr>
            <p:ph type="sldNum" sz="quarter" idx="10"/>
          </p:nvPr>
        </p:nvSpPr>
        <p:spPr/>
        <p:txBody>
          <a:bodyPr/>
          <a:lstStyle/>
          <a:p>
            <a:fld id="{C4698367-24A3-48DB-82B7-E41E1BDC7EA8}" type="slidenum">
              <a:rPr lang="en-US" smtClean="0"/>
              <a:pPr/>
              <a:t>6</a:t>
            </a:fld>
            <a:endParaRPr lang="en-US"/>
          </a:p>
        </p:txBody>
      </p:sp>
    </p:spTree>
    <p:extLst>
      <p:ext uri="{BB962C8B-B14F-4D97-AF65-F5344CB8AC3E}">
        <p14:creationId xmlns:p14="http://schemas.microsoft.com/office/powerpoint/2010/main" val="235104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829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900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r>
              <a:rPr lang="en-US" dirty="0" smtClean="0"/>
              <a:t>Want to highlight key initiatives and projects happening in BTO in the following slides…..</a:t>
            </a:r>
          </a:p>
          <a:p>
            <a:endParaRPr lang="en-US" dirty="0" smtClean="0"/>
          </a:p>
          <a:p>
            <a:r>
              <a:rPr lang="en-US" dirty="0" smtClean="0"/>
              <a:t>Promoting partnerships to help get things done efficiently </a:t>
            </a:r>
            <a:r>
              <a:rPr lang="en-US" smtClean="0"/>
              <a:t>and effectively.</a:t>
            </a:r>
            <a:endParaRPr lang="en-US" dirty="0"/>
          </a:p>
        </p:txBody>
      </p:sp>
    </p:spTree>
    <p:extLst>
      <p:ext uri="{BB962C8B-B14F-4D97-AF65-F5344CB8AC3E}">
        <p14:creationId xmlns:p14="http://schemas.microsoft.com/office/powerpoint/2010/main" val="231353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pPr lvl="1">
              <a:spcBef>
                <a:spcPts val="300"/>
              </a:spcBef>
              <a:spcAft>
                <a:spcPts val="300"/>
              </a:spcAft>
            </a:pPr>
            <a:r>
              <a:rPr lang="en-US" sz="1400" dirty="0" smtClean="0">
                <a:solidFill>
                  <a:srgbClr val="003399"/>
                </a:solidFill>
              </a:rPr>
              <a:t>Will be able to quickly and comprehensively enact decisions that benefit end users by helping them avoid delays and keep them out of harms way.     </a:t>
            </a:r>
            <a:r>
              <a:rPr lang="en-US" sz="1400" i="1" dirty="0" smtClean="0">
                <a:solidFill>
                  <a:srgbClr val="003399"/>
                </a:solidFill>
              </a:rPr>
              <a:t>“Saving dollars and saving lives</a:t>
            </a:r>
            <a:r>
              <a:rPr lang="en-US" sz="1400" i="1" dirty="0" smtClean="0">
                <a:solidFill>
                  <a:srgbClr val="003399"/>
                </a:solidFill>
              </a:rPr>
              <a:t>”</a:t>
            </a:r>
          </a:p>
          <a:p>
            <a:pPr lvl="1">
              <a:spcBef>
                <a:spcPts val="300"/>
              </a:spcBef>
              <a:spcAft>
                <a:spcPts val="300"/>
              </a:spcAft>
            </a:pPr>
            <a:r>
              <a:rPr lang="en-US" sz="1400" i="1" dirty="0" smtClean="0">
                <a:solidFill>
                  <a:srgbClr val="003399"/>
                </a:solidFill>
              </a:rPr>
              <a:t>$3.5M</a:t>
            </a:r>
            <a:r>
              <a:rPr lang="en-US" sz="1400" i="1" baseline="0" dirty="0" smtClean="0">
                <a:solidFill>
                  <a:srgbClr val="003399"/>
                </a:solidFill>
              </a:rPr>
              <a:t> contract with </a:t>
            </a:r>
            <a:r>
              <a:rPr lang="en-US" sz="1400" i="1" baseline="0" dirty="0" err="1" smtClean="0">
                <a:solidFill>
                  <a:srgbClr val="003399"/>
                </a:solidFill>
              </a:rPr>
              <a:t>IBI</a:t>
            </a:r>
            <a:endParaRPr lang="en-US" sz="1400" i="1" baseline="0" dirty="0" smtClean="0">
              <a:solidFill>
                <a:srgbClr val="003399"/>
              </a:solidFill>
            </a:endParaRPr>
          </a:p>
          <a:p>
            <a:pPr lvl="1">
              <a:spcBef>
                <a:spcPts val="300"/>
              </a:spcBef>
              <a:spcAft>
                <a:spcPts val="300"/>
              </a:spcAft>
            </a:pPr>
            <a:endParaRPr lang="en-US" sz="1400" i="1" baseline="0" dirty="0" smtClean="0">
              <a:solidFill>
                <a:srgbClr val="003399"/>
              </a:solidFill>
            </a:endParaRPr>
          </a:p>
          <a:p>
            <a:pPr lvl="1">
              <a:spcBef>
                <a:spcPts val="300"/>
              </a:spcBef>
              <a:spcAft>
                <a:spcPts val="300"/>
              </a:spcAft>
            </a:pPr>
            <a:r>
              <a:rPr lang="en-US" sz="1400" i="0" baseline="0" dirty="0" smtClean="0">
                <a:solidFill>
                  <a:srgbClr val="003399"/>
                </a:solidFill>
              </a:rPr>
              <a:t>TAPCO will help with integration of the ATMS system to field devices</a:t>
            </a:r>
            <a:endParaRPr lang="en-US" sz="1400" i="0" dirty="0" smtClean="0">
              <a:solidFill>
                <a:srgbClr val="003399"/>
              </a:solidFill>
            </a:endParaRPr>
          </a:p>
        </p:txBody>
      </p:sp>
    </p:spTree>
    <p:extLst>
      <p:ext uri="{BB962C8B-B14F-4D97-AF65-F5344CB8AC3E}">
        <p14:creationId xmlns:p14="http://schemas.microsoft.com/office/powerpoint/2010/main" val="950045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noTextEdit="1"/>
          </p:cNvSpPr>
          <p:nvPr>
            <p:ph type="sldImg"/>
          </p:nvPr>
        </p:nvSpPr>
        <p:spPr>
          <a:ln/>
        </p:spPr>
      </p:sp>
      <p:sp>
        <p:nvSpPr>
          <p:cNvPr id="20756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75589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143671"/>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Oval 8"/>
          <p:cNvSpPr/>
          <p:nvPr userDrawn="1"/>
        </p:nvSpPr>
        <p:spPr>
          <a:xfrm>
            <a:off x="76205" y="6534158"/>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425230"/>
      </p:ext>
    </p:extLst>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27013" y="152400"/>
            <a:ext cx="8229600" cy="990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3488"/>
            <a:ext cx="8229600" cy="2171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557588"/>
            <a:ext cx="8229600" cy="2171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013" y="152400"/>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33488"/>
            <a:ext cx="8229600" cy="4495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00" y="914400"/>
            <a:ext cx="4724400" cy="1143000"/>
          </a:xfrm>
          <a:prstGeom prst="rect">
            <a:avLst/>
          </a:prstGeom>
        </p:spPr>
        <p:txBody>
          <a:bodyPr>
            <a:normAutofit/>
          </a:bodyPr>
          <a:lstStyle>
            <a:lvl1pPr>
              <a:defRPr sz="3600">
                <a:solidFill>
                  <a:srgbClr val="C00000"/>
                </a:solidFill>
                <a:latin typeface="Helvetica LT Std"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2438400"/>
            <a:ext cx="6400800" cy="609600"/>
          </a:xfrm>
          <a:prstGeom prst="rect">
            <a:avLst/>
          </a:prstGeom>
        </p:spPr>
        <p:txBody>
          <a:bodyPr>
            <a:normAutofit/>
          </a:bodyPr>
          <a:lstStyle>
            <a:lvl1pPr marL="0" indent="0" algn="ctr">
              <a:buNone/>
              <a:defRPr sz="2800">
                <a:solidFill>
                  <a:schemeClr val="tx1"/>
                </a:solidFill>
                <a:latin typeface="Helvetica LT St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058912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Oval 7"/>
          <p:cNvSpPr/>
          <p:nvPr/>
        </p:nvSpPr>
        <p:spPr>
          <a:xfrm>
            <a:off x="76205" y="6534158"/>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Oval 5"/>
          <p:cNvSpPr/>
          <p:nvPr/>
        </p:nvSpPr>
        <p:spPr>
          <a:xfrm>
            <a:off x="77679" y="653544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105620"/>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76" r:id="rId3"/>
    <p:sldLayoutId id="2147483677" r:id="rId4"/>
    <p:sldLayoutId id="2147483685" r:id="rId5"/>
  </p:sldLayoutIdLst>
  <p:transition spd="slow">
    <p:wheel spokes="1"/>
  </p:transition>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twitter.com/511WI" TargetMode="External"/><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www.511wi.gov/Web/" TargetMode="External"/><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4.jp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6524623"/>
            <a:ext cx="2286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a:t>
            </a:fld>
            <a:endParaRPr lang="en-US" sz="1000" b="1"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073" y="3051629"/>
            <a:ext cx="2978727" cy="3120571"/>
          </a:xfrm>
          <a:prstGeom prst="rect">
            <a:avLst/>
          </a:prstGeom>
          <a:effectLst>
            <a:glow rad="457200">
              <a:schemeClr val="accent1">
                <a:alpha val="28000"/>
              </a:schemeClr>
            </a:glow>
            <a:softEdge rad="25400"/>
          </a:effectLst>
        </p:spPr>
      </p:pic>
      <p:sp>
        <p:nvSpPr>
          <p:cNvPr id="5" name="TextBox 4"/>
          <p:cNvSpPr txBox="1"/>
          <p:nvPr/>
        </p:nvSpPr>
        <p:spPr>
          <a:xfrm>
            <a:off x="76200" y="6524623"/>
            <a:ext cx="2286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a:t>
            </a:fld>
            <a:endParaRPr lang="en-US" sz="1000" b="1" dirty="0">
              <a:solidFill>
                <a:srgbClr val="C00000"/>
              </a:solidFill>
            </a:endParaRPr>
          </a:p>
        </p:txBody>
      </p:sp>
      <p:sp>
        <p:nvSpPr>
          <p:cNvPr id="6" name="TextBox 5"/>
          <p:cNvSpPr txBox="1"/>
          <p:nvPr/>
        </p:nvSpPr>
        <p:spPr>
          <a:xfrm>
            <a:off x="1428737" y="2448580"/>
            <a:ext cx="6696074" cy="523220"/>
          </a:xfrm>
          <a:prstGeom prst="rect">
            <a:avLst/>
          </a:prstGeom>
          <a:noFill/>
          <a:effectLst>
            <a:glow rad="63500">
              <a:schemeClr val="accent1">
                <a:satMod val="175000"/>
                <a:alpha val="40000"/>
              </a:schemeClr>
            </a:glow>
          </a:effectLst>
        </p:spPr>
        <p:txBody>
          <a:bodyPr wrap="square" rtlCol="0">
            <a:spAutoFit/>
          </a:bodyPr>
          <a:lstStyle/>
          <a:p>
            <a:pPr algn="r"/>
            <a:r>
              <a:rPr lang="en-US" sz="2800" dirty="0" smtClean="0"/>
              <a:t>Wisconsin Department of Transportation</a:t>
            </a:r>
            <a:endParaRPr lang="en-US" sz="2800" dirty="0"/>
          </a:p>
        </p:txBody>
      </p:sp>
      <p:cxnSp>
        <p:nvCxnSpPr>
          <p:cNvPr id="9" name="Straight Connector 8"/>
          <p:cNvCxnSpPr/>
          <p:nvPr/>
        </p:nvCxnSpPr>
        <p:spPr>
          <a:xfrm>
            <a:off x="1566786" y="2379821"/>
            <a:ext cx="6477000"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0" y="984141"/>
            <a:ext cx="7391400" cy="1446550"/>
          </a:xfrm>
          <a:prstGeom prst="rect">
            <a:avLst/>
          </a:prstGeom>
          <a:noFill/>
        </p:spPr>
        <p:txBody>
          <a:bodyPr wrap="square" rtlCol="0">
            <a:spAutoFit/>
          </a:bodyPr>
          <a:lstStyle/>
          <a:p>
            <a:pPr algn="r"/>
            <a:r>
              <a:rPr lang="en-US" sz="4400" b="1" i="1" dirty="0" smtClean="0">
                <a:solidFill>
                  <a:srgbClr val="003399"/>
                </a:solidFill>
              </a:rPr>
              <a:t>Promoting Innovations &amp; Partnerships for the Future</a:t>
            </a:r>
          </a:p>
        </p:txBody>
      </p:sp>
      <p:sp>
        <p:nvSpPr>
          <p:cNvPr id="11" name="TextBox 10"/>
          <p:cNvSpPr txBox="1"/>
          <p:nvPr/>
        </p:nvSpPr>
        <p:spPr>
          <a:xfrm>
            <a:off x="2228851" y="202168"/>
            <a:ext cx="6696074" cy="369332"/>
          </a:xfrm>
          <a:prstGeom prst="rect">
            <a:avLst/>
          </a:prstGeom>
          <a:noFill/>
        </p:spPr>
        <p:txBody>
          <a:bodyPr wrap="square" rtlCol="0">
            <a:spAutoFit/>
          </a:bodyPr>
          <a:lstStyle/>
          <a:p>
            <a:pPr algn="r"/>
            <a:r>
              <a:rPr lang="en-US" sz="1600" i="1" dirty="0" smtClean="0">
                <a:solidFill>
                  <a:schemeClr val="bg1"/>
                </a:solidFill>
                <a:latin typeface="Arial" pitchFamily="34" charset="0"/>
                <a:cs typeface="Arial" pitchFamily="34" charset="0"/>
              </a:rPr>
              <a:t>SAFETY</a:t>
            </a:r>
            <a:r>
              <a:rPr lang="en-US" i="1" dirty="0" smtClean="0">
                <a:solidFill>
                  <a:schemeClr val="bg1"/>
                </a:solidFill>
                <a:latin typeface="Arial" pitchFamily="34" charset="0"/>
                <a:cs typeface="Arial" pitchFamily="34" charset="0"/>
              </a:rPr>
              <a:t> </a:t>
            </a:r>
            <a:r>
              <a:rPr lang="en-US" i="1" dirty="0" smtClean="0">
                <a:solidFill>
                  <a:schemeClr val="bg1"/>
                </a:solidFill>
              </a:rPr>
              <a:t> </a:t>
            </a:r>
            <a:r>
              <a:rPr lang="en-US" sz="1000" dirty="0">
                <a:solidFill>
                  <a:srgbClr val="FFC000"/>
                </a:solidFill>
                <a:latin typeface="Wingdings" pitchFamily="2" charset="2"/>
              </a:rPr>
              <a:t>l</a:t>
            </a:r>
            <a:r>
              <a:rPr lang="en-US" i="1" dirty="0" smtClean="0">
                <a:solidFill>
                  <a:schemeClr val="bg1"/>
                </a:solidFill>
              </a:rPr>
              <a:t>   </a:t>
            </a:r>
            <a:r>
              <a:rPr lang="en-US" sz="1600" i="1" dirty="0" smtClean="0">
                <a:solidFill>
                  <a:schemeClr val="bg1"/>
                </a:solidFill>
                <a:latin typeface="Arial" pitchFamily="34" charset="0"/>
                <a:cs typeface="Arial" pitchFamily="34" charset="0"/>
              </a:rPr>
              <a:t>EFFICIENCY</a:t>
            </a:r>
            <a:r>
              <a:rPr lang="en-US" i="1" dirty="0" smtClean="0">
                <a:solidFill>
                  <a:schemeClr val="bg1"/>
                </a:solidFill>
                <a:latin typeface="Arial" pitchFamily="34" charset="0"/>
                <a:cs typeface="Arial" pitchFamily="34" charset="0"/>
              </a:rPr>
              <a:t>  </a:t>
            </a:r>
            <a:r>
              <a:rPr lang="en-US" sz="1000" dirty="0" smtClean="0">
                <a:solidFill>
                  <a:srgbClr val="FFC000"/>
                </a:solidFill>
                <a:latin typeface="Wingdings" pitchFamily="2" charset="2"/>
              </a:rPr>
              <a:t>l</a:t>
            </a:r>
            <a:r>
              <a:rPr lang="en-US" i="1" dirty="0" smtClean="0">
                <a:solidFill>
                  <a:schemeClr val="bg1"/>
                </a:solidFill>
              </a:rPr>
              <a:t>   </a:t>
            </a:r>
            <a:r>
              <a:rPr lang="en-US" sz="1600" i="1" dirty="0" smtClean="0">
                <a:solidFill>
                  <a:schemeClr val="bg1"/>
                </a:solidFill>
                <a:latin typeface="Arial" pitchFamily="34" charset="0"/>
                <a:cs typeface="Arial" pitchFamily="34" charset="0"/>
              </a:rPr>
              <a:t>MOBILITY</a:t>
            </a:r>
            <a:endParaRPr lang="en-US" sz="1600" i="1" dirty="0">
              <a:solidFill>
                <a:schemeClr val="bg1"/>
              </a:solidFill>
              <a:latin typeface="Arial" pitchFamily="34" charset="0"/>
              <a:cs typeface="Arial" pitchFamily="34" charset="0"/>
            </a:endParaRPr>
          </a:p>
        </p:txBody>
      </p:sp>
      <p:sp>
        <p:nvSpPr>
          <p:cNvPr id="12" name="TextBox 11"/>
          <p:cNvSpPr txBox="1"/>
          <p:nvPr/>
        </p:nvSpPr>
        <p:spPr>
          <a:xfrm>
            <a:off x="3200400" y="4191000"/>
            <a:ext cx="5943600" cy="1692771"/>
          </a:xfrm>
          <a:prstGeom prst="rect">
            <a:avLst/>
          </a:prstGeom>
          <a:noFill/>
        </p:spPr>
        <p:txBody>
          <a:bodyPr wrap="square" rtlCol="0">
            <a:spAutoFit/>
          </a:bodyPr>
          <a:lstStyle/>
          <a:p>
            <a:pPr algn="ctr"/>
            <a:r>
              <a:rPr lang="en-US" sz="2800" i="1" dirty="0" smtClean="0">
                <a:solidFill>
                  <a:srgbClr val="C00000"/>
                </a:solidFill>
                <a:effectLst>
                  <a:outerShdw blurRad="38100" dist="38100" dir="2700000" algn="tl">
                    <a:srgbClr val="000000">
                      <a:alpha val="43137"/>
                    </a:srgbClr>
                  </a:outerShdw>
                </a:effectLst>
              </a:rPr>
              <a:t>Don Gutkowski, PE</a:t>
            </a:r>
          </a:p>
          <a:p>
            <a:pPr algn="ctr"/>
            <a:r>
              <a:rPr lang="en-US" sz="2800" i="1" dirty="0" smtClean="0">
                <a:solidFill>
                  <a:srgbClr val="C00000"/>
                </a:solidFill>
                <a:effectLst>
                  <a:outerShdw blurRad="38100" dist="38100" dir="2700000" algn="tl">
                    <a:srgbClr val="000000">
                      <a:alpha val="43137"/>
                    </a:srgbClr>
                  </a:outerShdw>
                </a:effectLst>
              </a:rPr>
              <a:t>Bureau of Traffic Operations Director</a:t>
            </a:r>
          </a:p>
          <a:p>
            <a:pPr algn="ctr"/>
            <a:r>
              <a:rPr lang="en-US" sz="2400" dirty="0" smtClean="0">
                <a:solidFill>
                  <a:srgbClr val="C00000"/>
                </a:solidFill>
              </a:rPr>
              <a:t>TAPCO Open House &amp; 60</a:t>
            </a:r>
            <a:r>
              <a:rPr lang="en-US" sz="2400" baseline="30000" dirty="0" smtClean="0">
                <a:solidFill>
                  <a:srgbClr val="C00000"/>
                </a:solidFill>
              </a:rPr>
              <a:t>th</a:t>
            </a:r>
            <a:r>
              <a:rPr lang="en-US" sz="2400" dirty="0" smtClean="0">
                <a:solidFill>
                  <a:srgbClr val="C00000"/>
                </a:solidFill>
              </a:rPr>
              <a:t> Anniversary</a:t>
            </a:r>
          </a:p>
          <a:p>
            <a:pPr algn="ctr"/>
            <a:r>
              <a:rPr lang="en-US" sz="2400" dirty="0" smtClean="0">
                <a:solidFill>
                  <a:srgbClr val="C00000"/>
                </a:solidFill>
              </a:rPr>
              <a:t>October 19, 2016</a:t>
            </a:r>
          </a:p>
        </p:txBody>
      </p:sp>
    </p:spTree>
    <p:extLst>
      <p:ext uri="{BB962C8B-B14F-4D97-AF65-F5344CB8AC3E}">
        <p14:creationId xmlns:p14="http://schemas.microsoft.com/office/powerpoint/2010/main" val="410675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TSM&amp;O Strategies</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10</a:t>
            </a:fld>
            <a:endParaRPr lang="en-US" sz="1000" b="1" dirty="0">
              <a:solidFill>
                <a:srgbClr val="C00000"/>
              </a:solidFill>
            </a:endParaRPr>
          </a:p>
        </p:txBody>
      </p:sp>
      <p:sp>
        <p:nvSpPr>
          <p:cNvPr id="9" name="TextBox 8"/>
          <p:cNvSpPr txBox="1"/>
          <p:nvPr/>
        </p:nvSpPr>
        <p:spPr>
          <a:xfrm>
            <a:off x="4495800" y="1295400"/>
            <a:ext cx="4832684" cy="2677656"/>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solidFill>
                  <a:srgbClr val="003399"/>
                </a:solidFill>
              </a:rPr>
              <a:t>Surveillance and Monitoring</a:t>
            </a:r>
          </a:p>
          <a:p>
            <a:pPr marL="342900" indent="-342900">
              <a:buFont typeface="Wingdings" panose="05000000000000000000" pitchFamily="2" charset="2"/>
              <a:buChar char="§"/>
            </a:pPr>
            <a:r>
              <a:rPr lang="en-US" sz="2400" dirty="0" smtClean="0">
                <a:solidFill>
                  <a:srgbClr val="003399"/>
                </a:solidFill>
              </a:rPr>
              <a:t>Traveler Information</a:t>
            </a:r>
          </a:p>
          <a:p>
            <a:pPr marL="342900" indent="-342900">
              <a:buFont typeface="Wingdings" panose="05000000000000000000" pitchFamily="2" charset="2"/>
              <a:buChar char="§"/>
            </a:pPr>
            <a:r>
              <a:rPr lang="en-US" sz="2400" dirty="0" smtClean="0">
                <a:solidFill>
                  <a:srgbClr val="003399"/>
                </a:solidFill>
              </a:rPr>
              <a:t>Ramp Management</a:t>
            </a:r>
          </a:p>
          <a:p>
            <a:pPr marL="342900" indent="-342900">
              <a:buFont typeface="Wingdings" panose="05000000000000000000" pitchFamily="2" charset="2"/>
              <a:buChar char="§"/>
            </a:pPr>
            <a:r>
              <a:rPr lang="en-US" sz="2400" dirty="0" smtClean="0">
                <a:solidFill>
                  <a:srgbClr val="003399"/>
                </a:solidFill>
              </a:rPr>
              <a:t>Managed Lanes</a:t>
            </a:r>
          </a:p>
          <a:p>
            <a:pPr marL="342900" indent="-342900">
              <a:buFont typeface="Wingdings" panose="05000000000000000000" pitchFamily="2" charset="2"/>
              <a:buChar char="§"/>
            </a:pPr>
            <a:r>
              <a:rPr lang="en-US" sz="2400" dirty="0" smtClean="0">
                <a:solidFill>
                  <a:srgbClr val="003399"/>
                </a:solidFill>
              </a:rPr>
              <a:t>Active Traffic Management</a:t>
            </a:r>
          </a:p>
          <a:p>
            <a:pPr marL="342900" indent="-342900">
              <a:buFont typeface="Wingdings" panose="05000000000000000000" pitchFamily="2" charset="2"/>
              <a:buChar char="§"/>
            </a:pPr>
            <a:r>
              <a:rPr lang="en-US" sz="2400" dirty="0" smtClean="0">
                <a:solidFill>
                  <a:srgbClr val="003399"/>
                </a:solidFill>
              </a:rPr>
              <a:t>Integrated Corridor Management</a:t>
            </a:r>
          </a:p>
          <a:p>
            <a:pPr marL="342900" indent="-342900">
              <a:buFont typeface="Wingdings" panose="05000000000000000000" pitchFamily="2" charset="2"/>
              <a:buChar char="§"/>
            </a:pPr>
            <a:r>
              <a:rPr lang="en-US" sz="2400" dirty="0" smtClean="0">
                <a:solidFill>
                  <a:srgbClr val="003399"/>
                </a:solidFill>
              </a:rPr>
              <a:t>Truck Parking</a:t>
            </a:r>
          </a:p>
        </p:txBody>
      </p:sp>
      <p:sp>
        <p:nvSpPr>
          <p:cNvPr id="5" name="TextBox 4"/>
          <p:cNvSpPr txBox="1"/>
          <p:nvPr/>
        </p:nvSpPr>
        <p:spPr>
          <a:xfrm>
            <a:off x="237915" y="1295400"/>
            <a:ext cx="4281948" cy="2677656"/>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solidFill>
                  <a:srgbClr val="003399"/>
                </a:solidFill>
              </a:rPr>
              <a:t>Work Zone Management</a:t>
            </a:r>
          </a:p>
          <a:p>
            <a:pPr marL="342900" indent="-342900">
              <a:buFont typeface="Wingdings" panose="05000000000000000000" pitchFamily="2" charset="2"/>
              <a:buChar char="§"/>
            </a:pPr>
            <a:r>
              <a:rPr lang="en-US" sz="2400" dirty="0" smtClean="0">
                <a:solidFill>
                  <a:srgbClr val="003399"/>
                </a:solidFill>
              </a:rPr>
              <a:t>Traffic Incident Management</a:t>
            </a:r>
          </a:p>
          <a:p>
            <a:pPr marL="342900" indent="-342900">
              <a:buFont typeface="Wingdings" panose="05000000000000000000" pitchFamily="2" charset="2"/>
              <a:buChar char="§"/>
            </a:pPr>
            <a:r>
              <a:rPr lang="en-US" sz="2400" dirty="0" smtClean="0">
                <a:solidFill>
                  <a:srgbClr val="003399"/>
                </a:solidFill>
              </a:rPr>
              <a:t>Service Patrols</a:t>
            </a:r>
          </a:p>
          <a:p>
            <a:pPr marL="342900" indent="-342900">
              <a:buFont typeface="Wingdings" panose="05000000000000000000" pitchFamily="2" charset="2"/>
              <a:buChar char="§"/>
            </a:pPr>
            <a:r>
              <a:rPr lang="en-US" sz="2400" dirty="0" smtClean="0">
                <a:solidFill>
                  <a:srgbClr val="003399"/>
                </a:solidFill>
              </a:rPr>
              <a:t>Special Event Management</a:t>
            </a:r>
          </a:p>
          <a:p>
            <a:pPr marL="342900" indent="-342900">
              <a:buFont typeface="Wingdings" panose="05000000000000000000" pitchFamily="2" charset="2"/>
              <a:buChar char="§"/>
            </a:pPr>
            <a:r>
              <a:rPr lang="en-US" sz="2400" dirty="0" smtClean="0">
                <a:solidFill>
                  <a:srgbClr val="003399"/>
                </a:solidFill>
              </a:rPr>
              <a:t>Road Weather Management</a:t>
            </a:r>
          </a:p>
          <a:p>
            <a:pPr marL="342900" indent="-342900">
              <a:buFont typeface="Wingdings" panose="05000000000000000000" pitchFamily="2" charset="2"/>
              <a:buChar char="§"/>
            </a:pPr>
            <a:r>
              <a:rPr lang="en-US" sz="2400" dirty="0" smtClean="0">
                <a:solidFill>
                  <a:srgbClr val="003399"/>
                </a:solidFill>
              </a:rPr>
              <a:t>Transit Management</a:t>
            </a:r>
          </a:p>
          <a:p>
            <a:pPr marL="342900" indent="-342900">
              <a:buFont typeface="Wingdings" panose="05000000000000000000" pitchFamily="2" charset="2"/>
              <a:buChar char="§"/>
            </a:pPr>
            <a:r>
              <a:rPr lang="en-US" sz="2400" dirty="0" smtClean="0">
                <a:solidFill>
                  <a:srgbClr val="003399"/>
                </a:solidFill>
              </a:rPr>
              <a:t>Traffic Signal Coordination</a:t>
            </a:r>
          </a:p>
        </p:txBody>
      </p:sp>
      <p:sp>
        <p:nvSpPr>
          <p:cNvPr id="7" name="TextBox 6"/>
          <p:cNvSpPr txBox="1"/>
          <p:nvPr/>
        </p:nvSpPr>
        <p:spPr>
          <a:xfrm>
            <a:off x="2971800" y="4953000"/>
            <a:ext cx="4074695" cy="523220"/>
          </a:xfrm>
          <a:prstGeom prst="rect">
            <a:avLst/>
          </a:prstGeom>
          <a:noFill/>
        </p:spPr>
        <p:txBody>
          <a:bodyPr wrap="square" rtlCol="0">
            <a:spAutoFit/>
          </a:bodyPr>
          <a:lstStyle/>
          <a:p>
            <a:r>
              <a:rPr lang="en-US" sz="2800" i="1" dirty="0" smtClean="0">
                <a:solidFill>
                  <a:srgbClr val="003399"/>
                </a:solidFill>
                <a:effectLst>
                  <a:outerShdw blurRad="38100" dist="38100" dir="2700000" algn="tl">
                    <a:srgbClr val="000000">
                      <a:alpha val="43137"/>
                    </a:srgbClr>
                  </a:outerShdw>
                </a:effectLst>
              </a:rPr>
              <a:t>Current Initiatives…..</a:t>
            </a:r>
          </a:p>
        </p:txBody>
      </p:sp>
    </p:spTree>
    <p:extLst>
      <p:ext uri="{BB962C8B-B14F-4D97-AF65-F5344CB8AC3E}">
        <p14:creationId xmlns:p14="http://schemas.microsoft.com/office/powerpoint/2010/main" val="3664740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458200" cy="2590800"/>
          </a:xfrm>
        </p:spPr>
        <p:txBody>
          <a:bodyPr/>
          <a:lstStyle/>
          <a:p>
            <a:pPr>
              <a:spcAft>
                <a:spcPct val="50000"/>
              </a:spcAft>
              <a:buFont typeface="Wingdings" panose="05000000000000000000" pitchFamily="2" charset="2"/>
              <a:buChar char="§"/>
            </a:pPr>
            <a:r>
              <a:rPr lang="en-US" sz="2400" dirty="0" err="1" smtClean="0">
                <a:solidFill>
                  <a:srgbClr val="003399"/>
                </a:solidFill>
              </a:rPr>
              <a:t>IBI</a:t>
            </a:r>
            <a:r>
              <a:rPr lang="en-US" sz="2400" dirty="0" smtClean="0">
                <a:solidFill>
                  <a:srgbClr val="003399"/>
                </a:solidFill>
              </a:rPr>
              <a:t> providing a tool for WisDOT and its partners to take traffic management, traveler information and traveler warning to the next level</a:t>
            </a:r>
          </a:p>
          <a:p>
            <a:pPr>
              <a:spcAft>
                <a:spcPct val="50000"/>
              </a:spcAft>
              <a:buFont typeface="Wingdings" panose="05000000000000000000" pitchFamily="2" charset="2"/>
              <a:buChar char="§"/>
            </a:pPr>
            <a:r>
              <a:rPr lang="en-US" sz="2400" dirty="0" smtClean="0">
                <a:solidFill>
                  <a:srgbClr val="003399"/>
                </a:solidFill>
              </a:rPr>
              <a:t>Building IT requirements for full integration with previously separate systems</a:t>
            </a:r>
            <a:endParaRPr lang="en-US" sz="24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Next Generation ATMS</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11</a:t>
            </a:fld>
            <a:endParaRPr lang="en-US" sz="1000" b="1" dirty="0">
              <a:solidFill>
                <a:srgbClr val="C00000"/>
              </a:solidFill>
            </a:endParaRPr>
          </a:p>
        </p:txBody>
      </p:sp>
      <p:pic>
        <p:nvPicPr>
          <p:cNvPr id="22" name="Picture 21" descr="IMG_1052.JPG"/>
          <p:cNvPicPr>
            <a:picLocks noChangeAspect="1"/>
          </p:cNvPicPr>
          <p:nvPr/>
        </p:nvPicPr>
        <p:blipFill>
          <a:blip r:embed="rId3" cstate="print"/>
          <a:stretch>
            <a:fillRect/>
          </a:stretch>
        </p:blipFill>
        <p:spPr>
          <a:xfrm>
            <a:off x="609600" y="3505200"/>
            <a:ext cx="3581400" cy="2686050"/>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cstate="print"/>
          <a:srcRect/>
          <a:stretch>
            <a:fillRect/>
          </a:stretch>
        </p:blipFill>
        <p:spPr bwMode="auto">
          <a:xfrm>
            <a:off x="3886200" y="2895600"/>
            <a:ext cx="3645568" cy="2734176"/>
          </a:xfrm>
          <a:prstGeom prst="rect">
            <a:avLst/>
          </a:prstGeom>
          <a:ln>
            <a:noFill/>
          </a:ln>
          <a:effectLst>
            <a:outerShdw blurRad="292100" dist="139700" dir="2700000" algn="tl" rotWithShape="0">
              <a:srgbClr val="333333">
                <a:alpha val="65000"/>
              </a:srgbClr>
            </a:outerShdw>
          </a:effectLst>
        </p:spPr>
      </p:pic>
      <p:pic>
        <p:nvPicPr>
          <p:cNvPr id="7" name="Picture 8" descr="https://pbs.twimg.com/profile_images/661968425934131200/yoF3Yl6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85" t="18262" r="18815" b="19238"/>
          <a:stretch/>
        </p:blipFill>
        <p:spPr bwMode="auto">
          <a:xfrm>
            <a:off x="7010400" y="4739832"/>
            <a:ext cx="1493136" cy="1493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Control Room</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12</a:t>
            </a:fld>
            <a:endParaRPr lang="en-US" sz="1000" b="1" dirty="0">
              <a:solidFill>
                <a:srgbClr val="C00000"/>
              </a:solidFill>
            </a:endParaRPr>
          </a:p>
        </p:txBody>
      </p:sp>
      <p:sp>
        <p:nvSpPr>
          <p:cNvPr id="8" name="Rectangle 2"/>
          <p:cNvSpPr>
            <a:spLocks noGrp="1" noChangeArrowheads="1"/>
          </p:cNvSpPr>
          <p:nvPr>
            <p:ph type="body" sz="half" idx="1"/>
          </p:nvPr>
        </p:nvSpPr>
        <p:spPr>
          <a:xfrm>
            <a:off x="152400" y="1143000"/>
            <a:ext cx="3352800" cy="3276600"/>
          </a:xfrm>
        </p:spPr>
        <p:txBody>
          <a:bodyPr/>
          <a:lstStyle/>
          <a:p>
            <a:pPr marL="0" indent="0" algn="ctr">
              <a:spcAft>
                <a:spcPct val="50000"/>
              </a:spcAft>
              <a:buNone/>
            </a:pPr>
            <a:r>
              <a:rPr lang="en-US" sz="2400" dirty="0" smtClean="0">
                <a:solidFill>
                  <a:srgbClr val="003399"/>
                </a:solidFill>
              </a:rPr>
              <a:t> The STOC is a control room that is operated by staff</a:t>
            </a:r>
          </a:p>
          <a:p>
            <a:pPr marL="0" indent="0" algn="ctr">
              <a:spcAft>
                <a:spcPct val="50000"/>
              </a:spcAft>
              <a:buNone/>
            </a:pPr>
            <a:r>
              <a:rPr lang="en-US" sz="2400" b="1" dirty="0" smtClean="0">
                <a:solidFill>
                  <a:srgbClr val="003399"/>
                </a:solidFill>
              </a:rPr>
              <a:t>24 hours </a:t>
            </a:r>
          </a:p>
          <a:p>
            <a:pPr marL="0" indent="0" algn="ctr">
              <a:spcAft>
                <a:spcPct val="50000"/>
              </a:spcAft>
              <a:buNone/>
            </a:pPr>
            <a:r>
              <a:rPr lang="en-US" sz="2400" b="1" dirty="0" smtClean="0">
                <a:solidFill>
                  <a:srgbClr val="003399"/>
                </a:solidFill>
              </a:rPr>
              <a:t>7 days a week</a:t>
            </a:r>
          </a:p>
          <a:p>
            <a:pPr marL="0" indent="0" algn="ctr">
              <a:spcAft>
                <a:spcPct val="50000"/>
              </a:spcAft>
              <a:buNone/>
            </a:pPr>
            <a:r>
              <a:rPr lang="en-US" sz="2400" b="1" dirty="0" smtClean="0">
                <a:solidFill>
                  <a:srgbClr val="003399"/>
                </a:solidFill>
              </a:rPr>
              <a:t>365 days a year</a:t>
            </a:r>
          </a:p>
          <a:p>
            <a:pPr marL="0" indent="0">
              <a:spcAft>
                <a:spcPct val="50000"/>
              </a:spcAft>
              <a:buNone/>
            </a:pPr>
            <a:endParaRPr lang="en-US" sz="2400" dirty="0" smtClean="0">
              <a:solidFill>
                <a:srgbClr val="003399"/>
              </a:solidFill>
            </a:endParaRPr>
          </a:p>
        </p:txBody>
      </p:sp>
      <p:sp>
        <p:nvSpPr>
          <p:cNvPr id="9" name="TextBox 8"/>
          <p:cNvSpPr txBox="1"/>
          <p:nvPr/>
        </p:nvSpPr>
        <p:spPr>
          <a:xfrm>
            <a:off x="533400" y="5075872"/>
            <a:ext cx="7848600" cy="1477328"/>
          </a:xfrm>
          <a:prstGeom prst="rect">
            <a:avLst/>
          </a:prstGeom>
          <a:noFill/>
        </p:spPr>
        <p:txBody>
          <a:bodyPr wrap="square" rtlCol="0">
            <a:spAutoFit/>
          </a:bodyPr>
          <a:lstStyle/>
          <a:p>
            <a:pPr algn="ctr"/>
            <a:r>
              <a:rPr lang="en-US" sz="2400" dirty="0" smtClean="0">
                <a:solidFill>
                  <a:srgbClr val="003399"/>
                </a:solidFill>
              </a:rPr>
              <a:t>Operators use live camera feeds, data from infrastructure, info from other state agencies, and advanced software to help mitigate congestion and keep the commuting public safe</a:t>
            </a:r>
          </a:p>
          <a:p>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724051"/>
            <a:ext cx="5638800" cy="422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209154"/>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4848224"/>
            <a:ext cx="8763000" cy="1476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 name="Title 1"/>
          <p:cNvSpPr>
            <a:spLocks noGrp="1"/>
          </p:cNvSpPr>
          <p:nvPr>
            <p:ph type="title"/>
          </p:nvPr>
        </p:nvSpPr>
        <p:spPr>
          <a:xfrm>
            <a:off x="762000" y="152400"/>
            <a:ext cx="8229600" cy="600076"/>
          </a:xfrm>
        </p:spPr>
        <p:txBody>
          <a:bodyPr>
            <a:normAutofit/>
          </a:bodyPr>
          <a:lstStyle/>
          <a:p>
            <a:pPr algn="r"/>
            <a:r>
              <a:rPr lang="en-US" sz="2400" b="1" dirty="0" smtClean="0"/>
              <a:t>Traveler Information</a:t>
            </a:r>
            <a:endParaRPr lang="en-US" sz="2400" b="1" dirty="0"/>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13</a:t>
            </a:fld>
            <a:endParaRPr lang="en-US" sz="1000" b="1" dirty="0">
              <a:solidFill>
                <a:srgbClr val="C00000"/>
              </a:solidFill>
            </a:endParaRPr>
          </a:p>
        </p:txBody>
      </p:sp>
      <p:sp>
        <p:nvSpPr>
          <p:cNvPr id="9" name="Rectangle 2"/>
          <p:cNvSpPr txBox="1">
            <a:spLocks noChangeArrowheads="1"/>
          </p:cNvSpPr>
          <p:nvPr/>
        </p:nvSpPr>
        <p:spPr>
          <a:xfrm>
            <a:off x="228600" y="914400"/>
            <a:ext cx="8229600" cy="4953000"/>
          </a:xfrm>
          <a:prstGeom prst="rect">
            <a:avLst/>
          </a:prstGeom>
        </p:spPr>
        <p:txBody>
          <a:bodyPr/>
          <a:lstStyle/>
          <a:p>
            <a:pPr lvl="0">
              <a:spcAft>
                <a:spcPts val="600"/>
              </a:spcAft>
            </a:pPr>
            <a:r>
              <a:rPr lang="en-US" sz="2400" dirty="0" smtClean="0">
                <a:solidFill>
                  <a:srgbClr val="003399"/>
                </a:solidFill>
              </a:rPr>
              <a:t>The ATMS also populates</a:t>
            </a:r>
          </a:p>
          <a:p>
            <a:pPr lvl="0">
              <a:spcAft>
                <a:spcPts val="600"/>
              </a:spcAft>
            </a:pPr>
            <a:r>
              <a:rPr lang="en-US" sz="2400" b="1" dirty="0" smtClean="0">
                <a:solidFill>
                  <a:srgbClr val="003399"/>
                </a:solidFill>
              </a:rPr>
              <a:t> 	511 Wisconsin Travel Information </a:t>
            </a:r>
          </a:p>
          <a:p>
            <a:pPr lvl="0">
              <a:spcAft>
                <a:spcPts val="600"/>
              </a:spcAft>
            </a:pPr>
            <a:r>
              <a:rPr kumimoji="0" lang="en-US" sz="2400" b="0" i="0" u="none" strike="noStrike" kern="1200" cap="none" spc="0" normalizeH="0" baseline="0" noProof="0" dirty="0" smtClean="0">
                <a:ln>
                  <a:noFill/>
                </a:ln>
                <a:solidFill>
                  <a:srgbClr val="003399"/>
                </a:solidFill>
                <a:effectLst/>
                <a:uLnTx/>
                <a:uFillTx/>
                <a:latin typeface="+mn-lt"/>
                <a:ea typeface="+mn-ea"/>
                <a:cs typeface="+mn-cs"/>
              </a:rPr>
              <a:t>Allowing</a:t>
            </a:r>
            <a:r>
              <a:rPr kumimoji="0" lang="en-US" sz="2400" b="0" i="0" u="none" strike="noStrike" kern="1200" cap="none" spc="0" normalizeH="0" noProof="0" dirty="0" smtClean="0">
                <a:ln>
                  <a:noFill/>
                </a:ln>
                <a:solidFill>
                  <a:srgbClr val="003399"/>
                </a:solidFill>
                <a:effectLst/>
                <a:uLnTx/>
                <a:uFillTx/>
                <a:latin typeface="+mn-lt"/>
                <a:ea typeface="+mn-ea"/>
                <a:cs typeface="+mn-cs"/>
              </a:rPr>
              <a:t> public to receive up-to-date information</a:t>
            </a:r>
          </a:p>
          <a:p>
            <a:pPr marL="855663" lvl="0" indent="-342900">
              <a:spcAft>
                <a:spcPts val="600"/>
              </a:spcAft>
              <a:buFont typeface="Arial" panose="020B0604020202020204" pitchFamily="34" charset="0"/>
              <a:buChar char="•"/>
            </a:pPr>
            <a:r>
              <a:rPr lang="en-US" sz="2400" baseline="0" dirty="0" smtClean="0">
                <a:solidFill>
                  <a:srgbClr val="003399"/>
                </a:solidFill>
              </a:rPr>
              <a:t>Winter</a:t>
            </a:r>
            <a:r>
              <a:rPr lang="en-US" sz="2400" dirty="0" smtClean="0">
                <a:solidFill>
                  <a:srgbClr val="003399"/>
                </a:solidFill>
              </a:rPr>
              <a:t> road conditions</a:t>
            </a:r>
          </a:p>
          <a:p>
            <a:pPr marL="855663" lvl="0" indent="-342900">
              <a:spcAft>
                <a:spcPts val="600"/>
              </a:spcAft>
              <a:buFont typeface="Arial" panose="020B0604020202020204" pitchFamily="34" charset="0"/>
              <a:buChar char="•"/>
            </a:pPr>
            <a:r>
              <a:rPr lang="en-US" sz="2400" noProof="0" dirty="0" smtClean="0">
                <a:solidFill>
                  <a:srgbClr val="003399"/>
                </a:solidFill>
              </a:rPr>
              <a:t>View traffic cameras</a:t>
            </a:r>
          </a:p>
          <a:p>
            <a:pPr marL="855663" lvl="0" indent="-342900">
              <a:spcAft>
                <a:spcPts val="600"/>
              </a:spcAft>
              <a:buFont typeface="Arial" panose="020B0604020202020204" pitchFamily="34" charset="0"/>
              <a:buChar char="•"/>
            </a:pPr>
            <a:r>
              <a:rPr lang="en-US" sz="2400" dirty="0" smtClean="0">
                <a:solidFill>
                  <a:srgbClr val="003399"/>
                </a:solidFill>
              </a:rPr>
              <a:t>Incidents</a:t>
            </a:r>
          </a:p>
          <a:p>
            <a:pPr marL="855663" lvl="0" indent="-342900">
              <a:spcAft>
                <a:spcPts val="600"/>
              </a:spcAft>
              <a:buFont typeface="Arial" panose="020B0604020202020204" pitchFamily="34" charset="0"/>
              <a:buChar char="•"/>
            </a:pPr>
            <a:r>
              <a:rPr lang="en-US" sz="2400" noProof="0" dirty="0" smtClean="0">
                <a:solidFill>
                  <a:srgbClr val="003399"/>
                </a:solidFill>
              </a:rPr>
              <a:t>Road construction</a:t>
            </a:r>
          </a:p>
        </p:txBody>
      </p:sp>
      <p:pic>
        <p:nvPicPr>
          <p:cNvPr id="15361" name="Picture 1">
            <a:hlinkClick r:id="rId3"/>
          </p:cNvPr>
          <p:cNvPicPr>
            <a:picLocks noChangeAspect="1" noChangeArrowheads="1"/>
          </p:cNvPicPr>
          <p:nvPr/>
        </p:nvPicPr>
        <p:blipFill>
          <a:blip r:embed="rId4" cstate="print"/>
          <a:srcRect/>
          <a:stretch>
            <a:fillRect/>
          </a:stretch>
        </p:blipFill>
        <p:spPr bwMode="auto">
          <a:xfrm>
            <a:off x="7146975" y="4924424"/>
            <a:ext cx="1295400" cy="1295400"/>
          </a:xfrm>
          <a:prstGeom prst="rect">
            <a:avLst/>
          </a:prstGeom>
          <a:noFill/>
          <a:ln w="9525">
            <a:noFill/>
            <a:miter lim="800000"/>
            <a:headEnd/>
            <a:tailEnd/>
          </a:ln>
          <a:effectLst/>
        </p:spPr>
      </p:pic>
      <p:pic>
        <p:nvPicPr>
          <p:cNvPr id="15362" name="Picture 2"/>
          <p:cNvPicPr>
            <a:picLocks noChangeAspect="1" noChangeArrowheads="1"/>
          </p:cNvPicPr>
          <p:nvPr/>
        </p:nvPicPr>
        <p:blipFill>
          <a:blip r:embed="rId5" cstate="print"/>
          <a:srcRect/>
          <a:stretch>
            <a:fillRect/>
          </a:stretch>
        </p:blipFill>
        <p:spPr bwMode="auto">
          <a:xfrm>
            <a:off x="762000" y="4962524"/>
            <a:ext cx="1295400" cy="1295400"/>
          </a:xfrm>
          <a:prstGeom prst="rect">
            <a:avLst/>
          </a:prstGeom>
          <a:noFill/>
          <a:ln w="9525">
            <a:noFill/>
            <a:miter lim="800000"/>
            <a:headEnd/>
            <a:tailEnd/>
          </a:ln>
          <a:effectLst/>
        </p:spPr>
      </p:pic>
      <p:pic>
        <p:nvPicPr>
          <p:cNvPr id="15363" name="Picture 3">
            <a:hlinkClick r:id="rId6"/>
          </p:cNvPr>
          <p:cNvPicPr>
            <a:picLocks noChangeAspect="1" noChangeArrowheads="1"/>
          </p:cNvPicPr>
          <p:nvPr/>
        </p:nvPicPr>
        <p:blipFill>
          <a:blip r:embed="rId7" cstate="print"/>
          <a:srcRect/>
          <a:stretch>
            <a:fillRect/>
          </a:stretch>
        </p:blipFill>
        <p:spPr bwMode="auto">
          <a:xfrm>
            <a:off x="5025066" y="4952999"/>
            <a:ext cx="1299534" cy="1304925"/>
          </a:xfrm>
          <a:prstGeom prst="rect">
            <a:avLst/>
          </a:prstGeom>
          <a:noFill/>
          <a:ln w="9525">
            <a:noFill/>
            <a:miter lim="800000"/>
            <a:headEnd/>
            <a:tailEnd/>
          </a:ln>
          <a:effectLst/>
        </p:spPr>
      </p:pic>
      <p:pic>
        <p:nvPicPr>
          <p:cNvPr id="15364" name="Picture 4"/>
          <p:cNvPicPr>
            <a:picLocks noChangeAspect="1" noChangeArrowheads="1"/>
          </p:cNvPicPr>
          <p:nvPr/>
        </p:nvPicPr>
        <p:blipFill>
          <a:blip r:embed="rId8" cstate="print"/>
          <a:srcRect/>
          <a:stretch>
            <a:fillRect/>
          </a:stretch>
        </p:blipFill>
        <p:spPr bwMode="auto">
          <a:xfrm>
            <a:off x="2895600" y="4972048"/>
            <a:ext cx="1295400" cy="1285876"/>
          </a:xfrm>
          <a:prstGeom prst="rect">
            <a:avLst/>
          </a:prstGeom>
          <a:noFill/>
          <a:ln w="9525">
            <a:noFill/>
            <a:miter lim="800000"/>
            <a:headEnd/>
            <a:tailEnd/>
          </a:ln>
          <a:effectLst/>
        </p:spPr>
      </p:pic>
      <p:pic>
        <p:nvPicPr>
          <p:cNvPr id="15" name="Picture 14" descr="511_icon.png"/>
          <p:cNvPicPr>
            <a:picLocks noChangeAspect="1"/>
          </p:cNvPicPr>
          <p:nvPr/>
        </p:nvPicPr>
        <p:blipFill>
          <a:blip r:embed="rId9" cstate="print"/>
          <a:stretch>
            <a:fillRect/>
          </a:stretch>
        </p:blipFill>
        <p:spPr>
          <a:xfrm>
            <a:off x="6557858" y="1118112"/>
            <a:ext cx="2223283" cy="2223283"/>
          </a:xfrm>
          <a:prstGeom prst="rect">
            <a:avLst/>
          </a:prstGeom>
        </p:spPr>
      </p:pic>
      <p:sp>
        <p:nvSpPr>
          <p:cNvPr id="12" name="Rectangle 2"/>
          <p:cNvSpPr txBox="1">
            <a:spLocks noChangeArrowheads="1"/>
          </p:cNvSpPr>
          <p:nvPr/>
        </p:nvSpPr>
        <p:spPr>
          <a:xfrm>
            <a:off x="4424859" y="4177974"/>
            <a:ext cx="2514600" cy="11393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sz="3600" b="1" dirty="0" smtClean="0">
                <a:ln w="22225">
                  <a:solidFill>
                    <a:schemeClr val="accent2"/>
                  </a:solidFill>
                  <a:prstDash val="solid"/>
                </a:ln>
                <a:solidFill>
                  <a:schemeClr val="accent2">
                    <a:lumMod val="40000"/>
                    <a:lumOff val="60000"/>
                  </a:schemeClr>
                </a:solidFill>
              </a:rPr>
              <a:t>2,251,735</a:t>
            </a:r>
            <a:endParaRPr lang="en-US" dirty="0" smtClean="0">
              <a:solidFill>
                <a:srgbClr val="003399"/>
              </a:solidFill>
              <a:latin typeface="Freestyle Script" panose="030804020302050B0404" pitchFamily="66" charset="0"/>
            </a:endParaRPr>
          </a:p>
        </p:txBody>
      </p:sp>
      <p:sp>
        <p:nvSpPr>
          <p:cNvPr id="13" name="Rectangle 2"/>
          <p:cNvSpPr txBox="1">
            <a:spLocks noChangeArrowheads="1"/>
          </p:cNvSpPr>
          <p:nvPr/>
        </p:nvSpPr>
        <p:spPr>
          <a:xfrm>
            <a:off x="6546135" y="4176920"/>
            <a:ext cx="2514600" cy="11393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sz="3600" b="1" dirty="0" smtClean="0">
                <a:ln w="22225">
                  <a:solidFill>
                    <a:schemeClr val="accent2"/>
                  </a:solidFill>
                  <a:prstDash val="solid"/>
                </a:ln>
                <a:solidFill>
                  <a:schemeClr val="accent2">
                    <a:lumMod val="40000"/>
                    <a:lumOff val="60000"/>
                  </a:schemeClr>
                </a:solidFill>
              </a:rPr>
              <a:t>4,011</a:t>
            </a:r>
            <a:endParaRPr lang="en-US" dirty="0" smtClean="0">
              <a:solidFill>
                <a:srgbClr val="003399"/>
              </a:solidFill>
              <a:latin typeface="Freestyle Script" panose="030804020302050B0404" pitchFamily="66" charset="0"/>
            </a:endParaRPr>
          </a:p>
        </p:txBody>
      </p:sp>
      <p:sp>
        <p:nvSpPr>
          <p:cNvPr id="14" name="Rectangle 2"/>
          <p:cNvSpPr txBox="1">
            <a:spLocks noChangeArrowheads="1"/>
          </p:cNvSpPr>
          <p:nvPr/>
        </p:nvSpPr>
        <p:spPr>
          <a:xfrm>
            <a:off x="2258944" y="4176919"/>
            <a:ext cx="2514600" cy="11393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sz="3600" b="1" dirty="0" smtClean="0">
                <a:ln w="22225">
                  <a:solidFill>
                    <a:schemeClr val="accent2"/>
                  </a:solidFill>
                  <a:prstDash val="solid"/>
                </a:ln>
                <a:solidFill>
                  <a:schemeClr val="accent2">
                    <a:lumMod val="40000"/>
                    <a:lumOff val="60000"/>
                  </a:schemeClr>
                </a:solidFill>
              </a:rPr>
              <a:t>160,544</a:t>
            </a:r>
            <a:endParaRPr lang="en-US" dirty="0" smtClean="0">
              <a:solidFill>
                <a:srgbClr val="003399"/>
              </a:solidFill>
              <a:latin typeface="Freestyle Script" panose="030804020302050B0404" pitchFamily="66" charset="0"/>
            </a:endParaRPr>
          </a:p>
        </p:txBody>
      </p:sp>
      <p:sp>
        <p:nvSpPr>
          <p:cNvPr id="16" name="Rectangle 2"/>
          <p:cNvSpPr txBox="1">
            <a:spLocks noChangeArrowheads="1"/>
          </p:cNvSpPr>
          <p:nvPr/>
        </p:nvSpPr>
        <p:spPr>
          <a:xfrm>
            <a:off x="139397" y="4192786"/>
            <a:ext cx="2514600" cy="11393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sz="3600" b="1" dirty="0" smtClean="0">
                <a:ln w="22225">
                  <a:solidFill>
                    <a:schemeClr val="accent2"/>
                  </a:solidFill>
                  <a:prstDash val="solid"/>
                </a:ln>
                <a:solidFill>
                  <a:schemeClr val="accent2">
                    <a:lumMod val="40000"/>
                    <a:lumOff val="60000"/>
                  </a:schemeClr>
                </a:solidFill>
              </a:rPr>
              <a:t>19,484</a:t>
            </a:r>
            <a:endParaRPr lang="en-US" dirty="0" smtClean="0">
              <a:solidFill>
                <a:srgbClr val="003399"/>
              </a:solidFill>
              <a:latin typeface="Freestyle Script" panose="030804020302050B0404" pitchFamily="66" charset="0"/>
            </a:endParaRPr>
          </a:p>
        </p:txBody>
      </p:sp>
      <p:sp>
        <p:nvSpPr>
          <p:cNvPr id="17" name="Rectangle 2"/>
          <p:cNvSpPr txBox="1">
            <a:spLocks noChangeArrowheads="1"/>
          </p:cNvSpPr>
          <p:nvPr/>
        </p:nvSpPr>
        <p:spPr>
          <a:xfrm>
            <a:off x="4495800" y="4470865"/>
            <a:ext cx="2514600" cy="11393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dirty="0" smtClean="0">
                <a:solidFill>
                  <a:srgbClr val="003399"/>
                </a:solidFill>
                <a:latin typeface="Freestyle Script" panose="030804020302050B0404" pitchFamily="66" charset="0"/>
              </a:rPr>
              <a:t>website visits</a:t>
            </a:r>
          </a:p>
        </p:txBody>
      </p:sp>
      <p:sp>
        <p:nvSpPr>
          <p:cNvPr id="18" name="Rectangle 2"/>
          <p:cNvSpPr txBox="1">
            <a:spLocks noChangeArrowheads="1"/>
          </p:cNvSpPr>
          <p:nvPr/>
        </p:nvSpPr>
        <p:spPr>
          <a:xfrm>
            <a:off x="6629400" y="4467224"/>
            <a:ext cx="2514600" cy="11393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dirty="0" smtClean="0">
                <a:solidFill>
                  <a:srgbClr val="003399"/>
                </a:solidFill>
                <a:latin typeface="Freestyle Script" panose="030804020302050B0404" pitchFamily="66" charset="0"/>
              </a:rPr>
              <a:t>Twitter followers</a:t>
            </a:r>
          </a:p>
        </p:txBody>
      </p:sp>
      <p:sp>
        <p:nvSpPr>
          <p:cNvPr id="19" name="Rectangle 2"/>
          <p:cNvSpPr txBox="1">
            <a:spLocks noChangeArrowheads="1"/>
          </p:cNvSpPr>
          <p:nvPr/>
        </p:nvSpPr>
        <p:spPr>
          <a:xfrm>
            <a:off x="2362200" y="4467224"/>
            <a:ext cx="2514600" cy="44270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dirty="0" smtClean="0">
                <a:solidFill>
                  <a:srgbClr val="003399"/>
                </a:solidFill>
                <a:latin typeface="Freestyle Script" panose="030804020302050B0404" pitchFamily="66" charset="0"/>
              </a:rPr>
              <a:t>voice calls</a:t>
            </a:r>
          </a:p>
        </p:txBody>
      </p:sp>
      <p:sp>
        <p:nvSpPr>
          <p:cNvPr id="20" name="Rectangle 2"/>
          <p:cNvSpPr txBox="1">
            <a:spLocks noChangeArrowheads="1"/>
          </p:cNvSpPr>
          <p:nvPr/>
        </p:nvSpPr>
        <p:spPr>
          <a:xfrm>
            <a:off x="115349" y="4467224"/>
            <a:ext cx="2514600" cy="5356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dirty="0" smtClean="0">
                <a:solidFill>
                  <a:srgbClr val="003399"/>
                </a:solidFill>
                <a:latin typeface="Freestyle Script" panose="030804020302050B0404" pitchFamily="66" charset="0"/>
              </a:rPr>
              <a:t>mobile app downloads</a:t>
            </a:r>
          </a:p>
        </p:txBody>
      </p:sp>
      <p:sp>
        <p:nvSpPr>
          <p:cNvPr id="3" name="TextBox 2"/>
          <p:cNvSpPr txBox="1"/>
          <p:nvPr/>
        </p:nvSpPr>
        <p:spPr>
          <a:xfrm>
            <a:off x="8594775" y="4769172"/>
            <a:ext cx="461665" cy="1460565"/>
          </a:xfrm>
          <a:prstGeom prst="rect">
            <a:avLst/>
          </a:prstGeom>
          <a:noFill/>
        </p:spPr>
        <p:txBody>
          <a:bodyPr vert="vert270" wrap="square" rtlCol="0">
            <a:spAutoFit/>
          </a:bodyPr>
          <a:lstStyle/>
          <a:p>
            <a:r>
              <a:rPr lang="en-US" i="1" dirty="0" smtClean="0"/>
              <a:t>2015 Totals</a:t>
            </a:r>
            <a:endParaRPr lang="en-US"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uck Parking Location_4-21-2015.png"/>
          <p:cNvPicPr/>
          <p:nvPr/>
        </p:nvPicPr>
        <p:blipFill rotWithShape="1">
          <a:blip r:embed="rId3" cstate="print"/>
          <a:srcRect l="4475" t="17438" r="30708" b="4971"/>
          <a:stretch/>
        </p:blipFill>
        <p:spPr bwMode="auto">
          <a:xfrm>
            <a:off x="4038600" y="3581400"/>
            <a:ext cx="3276600" cy="268945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074626" name="Rectangle 2"/>
          <p:cNvSpPr>
            <a:spLocks noGrp="1" noChangeArrowheads="1"/>
          </p:cNvSpPr>
          <p:nvPr>
            <p:ph type="body" sz="half" idx="1"/>
          </p:nvPr>
        </p:nvSpPr>
        <p:spPr>
          <a:xfrm>
            <a:off x="189297" y="914400"/>
            <a:ext cx="8726103" cy="3200400"/>
          </a:xfrm>
        </p:spPr>
        <p:txBody>
          <a:bodyPr/>
          <a:lstStyle/>
          <a:p>
            <a:pPr marL="0" indent="0">
              <a:spcBef>
                <a:spcPts val="0"/>
              </a:spcBef>
              <a:buFontTx/>
              <a:buNone/>
            </a:pPr>
            <a:r>
              <a:rPr lang="en-US" sz="2400" b="1" dirty="0" smtClean="0">
                <a:solidFill>
                  <a:srgbClr val="003399"/>
                </a:solidFill>
              </a:rPr>
              <a:t>Truck </a:t>
            </a:r>
            <a:r>
              <a:rPr lang="en-US" sz="2400" b="1" dirty="0">
                <a:solidFill>
                  <a:srgbClr val="003399"/>
                </a:solidFill>
              </a:rPr>
              <a:t>Parking Information Management System </a:t>
            </a:r>
          </a:p>
          <a:p>
            <a:pPr>
              <a:spcBef>
                <a:spcPts val="0"/>
              </a:spcBef>
              <a:buFont typeface="Wingdings" panose="05000000000000000000" pitchFamily="2" charset="2"/>
              <a:buChar char="§"/>
            </a:pPr>
            <a:r>
              <a:rPr lang="en-US" sz="2400" dirty="0" smtClean="0">
                <a:solidFill>
                  <a:srgbClr val="003399"/>
                </a:solidFill>
              </a:rPr>
              <a:t>Four rest </a:t>
            </a:r>
            <a:r>
              <a:rPr lang="en-US" sz="2400" dirty="0">
                <a:solidFill>
                  <a:srgbClr val="003399"/>
                </a:solidFill>
              </a:rPr>
              <a:t>areas along the I-94 corridor between Hudson and Madison </a:t>
            </a:r>
            <a:endParaRPr lang="en-US" sz="2400" dirty="0" smtClean="0">
              <a:solidFill>
                <a:srgbClr val="003399"/>
              </a:solidFill>
            </a:endParaRPr>
          </a:p>
          <a:p>
            <a:pPr>
              <a:spcBef>
                <a:spcPts val="0"/>
              </a:spcBef>
              <a:buFont typeface="Wingdings" panose="05000000000000000000" pitchFamily="2" charset="2"/>
              <a:buChar char="§"/>
            </a:pPr>
            <a:r>
              <a:rPr lang="en-US" sz="2400" dirty="0" smtClean="0">
                <a:solidFill>
                  <a:srgbClr val="003399"/>
                </a:solidFill>
              </a:rPr>
              <a:t>Use video </a:t>
            </a:r>
            <a:r>
              <a:rPr lang="en-US" sz="2400" dirty="0">
                <a:solidFill>
                  <a:srgbClr val="003399"/>
                </a:solidFill>
              </a:rPr>
              <a:t>pattern recognition systems, sensor based detection systems, data management server system, and a data distribution </a:t>
            </a:r>
            <a:r>
              <a:rPr lang="en-US" sz="2400" dirty="0" smtClean="0">
                <a:solidFill>
                  <a:srgbClr val="003399"/>
                </a:solidFill>
              </a:rPr>
              <a:t>system</a:t>
            </a:r>
            <a:endParaRPr lang="en-US" sz="2400" dirty="0">
              <a:solidFill>
                <a:srgbClr val="003399"/>
              </a:solidFill>
            </a:endParaRPr>
          </a:p>
          <a:p>
            <a:pPr>
              <a:spcBef>
                <a:spcPts val="0"/>
              </a:spcBef>
              <a:buFont typeface="Wingdings" panose="05000000000000000000" pitchFamily="2" charset="2"/>
              <a:buChar char="§"/>
            </a:pPr>
            <a:r>
              <a:rPr lang="en-US" sz="2400" dirty="0">
                <a:solidFill>
                  <a:srgbClr val="003399"/>
                </a:solidFill>
              </a:rPr>
              <a:t>Truckers able to better plan their rest periods without exiting the freeway - saving </a:t>
            </a:r>
            <a:r>
              <a:rPr lang="en-US" sz="2400" dirty="0" smtClean="0">
                <a:solidFill>
                  <a:srgbClr val="003399"/>
                </a:solidFill>
              </a:rPr>
              <a:t>time</a:t>
            </a: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Traveler Information: Freight Component</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14</a:t>
            </a:fld>
            <a:endParaRPr lang="en-US" sz="1000" b="1" dirty="0">
              <a:solidFill>
                <a:srgbClr val="C00000"/>
              </a:solidFill>
            </a:endParaRP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42915"/>
          <a:stretch/>
        </p:blipFill>
        <p:spPr bwMode="auto">
          <a:xfrm>
            <a:off x="1981200" y="3981204"/>
            <a:ext cx="2106930" cy="242325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68452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647700" y="1143000"/>
            <a:ext cx="7658100" cy="1676400"/>
          </a:xfrm>
        </p:spPr>
        <p:txBody>
          <a:bodyPr/>
          <a:lstStyle/>
          <a:p>
            <a:pPr>
              <a:spcBef>
                <a:spcPts val="0"/>
              </a:spcBef>
              <a:spcAft>
                <a:spcPts val="600"/>
              </a:spcAft>
              <a:buFont typeface="Wingdings" panose="05000000000000000000" pitchFamily="2" charset="2"/>
              <a:buChar char="§"/>
            </a:pPr>
            <a:r>
              <a:rPr lang="en-US" sz="2400" dirty="0" smtClean="0">
                <a:solidFill>
                  <a:srgbClr val="003399"/>
                </a:solidFill>
              </a:rPr>
              <a:t>Issued an RFP for work zone FST sponsorship in June 2016</a:t>
            </a:r>
          </a:p>
          <a:p>
            <a:pPr>
              <a:spcBef>
                <a:spcPts val="0"/>
              </a:spcBef>
              <a:spcAft>
                <a:spcPts val="600"/>
              </a:spcAft>
              <a:buFont typeface="Wingdings" panose="05000000000000000000" pitchFamily="2" charset="2"/>
              <a:buChar char="§"/>
            </a:pPr>
            <a:r>
              <a:rPr lang="en-US" sz="2400" dirty="0" smtClean="0">
                <a:solidFill>
                  <a:srgbClr val="003399"/>
                </a:solidFill>
              </a:rPr>
              <a:t>Currently in contract negotiations</a:t>
            </a:r>
          </a:p>
          <a:p>
            <a:pPr>
              <a:spcBef>
                <a:spcPts val="0"/>
              </a:spcBef>
              <a:spcAft>
                <a:spcPts val="600"/>
              </a:spcAft>
              <a:buFont typeface="Wingdings" panose="05000000000000000000" pitchFamily="2" charset="2"/>
              <a:buChar char="§"/>
            </a:pPr>
            <a:r>
              <a:rPr lang="en-US" sz="2400" dirty="0" smtClean="0">
                <a:solidFill>
                  <a:srgbClr val="003399"/>
                </a:solidFill>
              </a:rPr>
              <a:t>Expected kickoff beginning of 2017</a:t>
            </a:r>
            <a:endParaRPr lang="en-US" sz="24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Freeway Service Team (FST) Sponsorship</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15</a:t>
            </a:fld>
            <a:endParaRPr lang="en-US" sz="1000" b="1" dirty="0">
              <a:solidFill>
                <a:srgbClr val="C00000"/>
              </a:solidFill>
            </a:endParaRPr>
          </a:p>
        </p:txBody>
      </p:sp>
      <p:pic>
        <p:nvPicPr>
          <p:cNvPr id="7" name="Picture 6" descr="C:\Users\dotlln\Desktop\fstlogo.jpg"/>
          <p:cNvPicPr/>
          <p:nvPr/>
        </p:nvPicPr>
        <p:blipFill>
          <a:blip r:embed="rId3" cstate="print"/>
          <a:srcRect/>
          <a:stretch>
            <a:fillRect/>
          </a:stretch>
        </p:blipFill>
        <p:spPr bwMode="auto">
          <a:xfrm>
            <a:off x="6705600" y="2286000"/>
            <a:ext cx="2057400" cy="2279086"/>
          </a:xfrm>
          <a:prstGeom prst="rect">
            <a:avLst/>
          </a:prstGeom>
          <a:ln>
            <a:noFill/>
          </a:ln>
          <a:effectLst>
            <a:outerShdw blurRad="292100" dist="139700" dir="2700000" algn="tl" rotWithShape="0">
              <a:srgbClr val="333333">
                <a:alpha val="65000"/>
              </a:srgbClr>
            </a:outerShdw>
          </a:effectLst>
        </p:spPr>
      </p:pic>
      <p:pic>
        <p:nvPicPr>
          <p:cNvPr id="8" name="Picture 7" descr="FST - Dane - 092309 - Pic 002.jpg"/>
          <p:cNvPicPr/>
          <p:nvPr/>
        </p:nvPicPr>
        <p:blipFill>
          <a:blip r:embed="rId4" cstate="print"/>
          <a:stretch>
            <a:fillRect/>
          </a:stretch>
        </p:blipFill>
        <p:spPr>
          <a:xfrm>
            <a:off x="425116" y="3179446"/>
            <a:ext cx="4054021" cy="2433637"/>
          </a:xfrm>
          <a:prstGeom prst="rect">
            <a:avLst/>
          </a:prstGeom>
          <a:ln>
            <a:noFill/>
          </a:ln>
          <a:effectLst>
            <a:outerShdw blurRad="292100" dist="139700" dir="2700000" algn="tl" rotWithShape="0">
              <a:srgbClr val="333333">
                <a:alpha val="65000"/>
              </a:srgbClr>
            </a:outerShdw>
          </a:effectLst>
        </p:spPr>
      </p:pic>
      <p:pic>
        <p:nvPicPr>
          <p:cNvPr id="5" name="Picture 4" descr="X:\FST\Sheriff's Service\DCSO\2015 Truck\Photos\BeltLineTruck02.jpg"/>
          <p:cNvPicPr/>
          <p:nvPr/>
        </p:nvPicPr>
        <p:blipFill rotWithShape="1">
          <a:blip r:embed="rId5" cstate="print">
            <a:extLst>
              <a:ext uri="{28A0092B-C50C-407E-A947-70E740481C1C}">
                <a14:useLocalDpi xmlns:a14="http://schemas.microsoft.com/office/drawing/2010/main" val="0"/>
              </a:ext>
            </a:extLst>
          </a:blip>
          <a:srcRect b="3552"/>
          <a:stretch/>
        </p:blipFill>
        <p:spPr bwMode="auto">
          <a:xfrm>
            <a:off x="4277870" y="4154157"/>
            <a:ext cx="2895600" cy="20763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1530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763000" cy="5334000"/>
          </a:xfrm>
        </p:spPr>
        <p:txBody>
          <a:bodyPr/>
          <a:lstStyle/>
          <a:p>
            <a:pPr>
              <a:spcBef>
                <a:spcPts val="0"/>
              </a:spcBef>
              <a:spcAft>
                <a:spcPts val="600"/>
              </a:spcAft>
              <a:buFont typeface="Wingdings" panose="05000000000000000000" pitchFamily="2" charset="2"/>
              <a:buChar char="§"/>
            </a:pPr>
            <a:r>
              <a:rPr lang="en-US" sz="2400" dirty="0" smtClean="0">
                <a:solidFill>
                  <a:srgbClr val="003399"/>
                </a:solidFill>
              </a:rPr>
              <a:t>Annual process</a:t>
            </a:r>
            <a:endParaRPr lang="en-US" sz="2400" dirty="0">
              <a:solidFill>
                <a:srgbClr val="003399"/>
              </a:solidFill>
            </a:endParaRPr>
          </a:p>
          <a:p>
            <a:pPr>
              <a:spcBef>
                <a:spcPts val="0"/>
              </a:spcBef>
              <a:spcAft>
                <a:spcPts val="600"/>
              </a:spcAft>
              <a:buFont typeface="Wingdings" panose="05000000000000000000" pitchFamily="2" charset="2"/>
              <a:buChar char="§"/>
            </a:pPr>
            <a:r>
              <a:rPr lang="en-US" sz="2400" dirty="0" smtClean="0">
                <a:solidFill>
                  <a:srgbClr val="003399"/>
                </a:solidFill>
              </a:rPr>
              <a:t>Takes </a:t>
            </a:r>
            <a:r>
              <a:rPr lang="en-US" sz="2400" dirty="0">
                <a:solidFill>
                  <a:srgbClr val="003399"/>
                </a:solidFill>
              </a:rPr>
              <a:t>advantage of available </a:t>
            </a:r>
            <a:r>
              <a:rPr lang="en-US" sz="2400" dirty="0" smtClean="0">
                <a:solidFill>
                  <a:srgbClr val="003399"/>
                </a:solidFill>
              </a:rPr>
              <a:t>data sources</a:t>
            </a:r>
            <a:endParaRPr lang="en-US" sz="2400" dirty="0">
              <a:solidFill>
                <a:srgbClr val="003399"/>
              </a:solidFill>
            </a:endParaRPr>
          </a:p>
          <a:p>
            <a:pPr>
              <a:spcBef>
                <a:spcPts val="0"/>
              </a:spcBef>
              <a:spcAft>
                <a:spcPts val="600"/>
              </a:spcAft>
              <a:buFont typeface="Wingdings" panose="05000000000000000000" pitchFamily="2" charset="2"/>
              <a:buChar char="§"/>
            </a:pPr>
            <a:r>
              <a:rPr lang="en-US" sz="2400" dirty="0">
                <a:solidFill>
                  <a:srgbClr val="003399"/>
                </a:solidFill>
              </a:rPr>
              <a:t>Consistent </a:t>
            </a:r>
            <a:r>
              <a:rPr lang="en-US" sz="2400" dirty="0" smtClean="0">
                <a:solidFill>
                  <a:srgbClr val="003399"/>
                </a:solidFill>
              </a:rPr>
              <a:t>statewide methodology</a:t>
            </a:r>
          </a:p>
          <a:p>
            <a:pPr lvl="1">
              <a:spcBef>
                <a:spcPts val="0"/>
              </a:spcBef>
              <a:spcAft>
                <a:spcPts val="600"/>
              </a:spcAft>
              <a:buFont typeface="Wingdings" panose="05000000000000000000" pitchFamily="2" charset="2"/>
              <a:buChar char="§"/>
            </a:pPr>
            <a:r>
              <a:rPr lang="en-US" sz="2000" dirty="0" smtClean="0">
                <a:solidFill>
                  <a:srgbClr val="003399"/>
                </a:solidFill>
              </a:rPr>
              <a:t>Uses Needs Analysis Tool and Benefits Analysis Tool</a:t>
            </a:r>
            <a:endParaRPr lang="en-US" sz="2000" dirty="0">
              <a:solidFill>
                <a:srgbClr val="003399"/>
              </a:solidFill>
            </a:endParaRPr>
          </a:p>
          <a:p>
            <a:pPr>
              <a:spcBef>
                <a:spcPts val="0"/>
              </a:spcBef>
              <a:spcAft>
                <a:spcPts val="600"/>
              </a:spcAft>
              <a:buFont typeface="Wingdings" panose="05000000000000000000" pitchFamily="2" charset="2"/>
              <a:buChar char="§"/>
            </a:pPr>
            <a:r>
              <a:rPr lang="en-US" sz="2400" dirty="0">
                <a:solidFill>
                  <a:srgbClr val="003399"/>
                </a:solidFill>
              </a:rPr>
              <a:t>Increases </a:t>
            </a:r>
            <a:r>
              <a:rPr lang="en-US" sz="2400" i="1" dirty="0" smtClean="0">
                <a:solidFill>
                  <a:srgbClr val="003399"/>
                </a:solidFill>
              </a:rPr>
              <a:t>efficient</a:t>
            </a:r>
            <a:r>
              <a:rPr lang="en-US" sz="2400" dirty="0" smtClean="0">
                <a:solidFill>
                  <a:srgbClr val="003399"/>
                </a:solidFill>
              </a:rPr>
              <a:t> and </a:t>
            </a:r>
            <a:r>
              <a:rPr lang="en-US" sz="2400" i="1" dirty="0" smtClean="0">
                <a:solidFill>
                  <a:srgbClr val="003399"/>
                </a:solidFill>
              </a:rPr>
              <a:t>effectiveness</a:t>
            </a:r>
            <a:r>
              <a:rPr lang="en-US" sz="2400" dirty="0" smtClean="0">
                <a:solidFill>
                  <a:srgbClr val="003399"/>
                </a:solidFill>
              </a:rPr>
              <a:t> of </a:t>
            </a:r>
            <a:r>
              <a:rPr lang="en-US" sz="2400" dirty="0">
                <a:solidFill>
                  <a:srgbClr val="003399"/>
                </a:solidFill>
              </a:rPr>
              <a:t>limited funding </a:t>
            </a:r>
            <a:r>
              <a:rPr lang="en-US" sz="2400" dirty="0" smtClean="0">
                <a:solidFill>
                  <a:srgbClr val="003399"/>
                </a:solidFill>
              </a:rPr>
              <a:t>resources</a:t>
            </a:r>
          </a:p>
          <a:p>
            <a:pPr lvl="1">
              <a:spcBef>
                <a:spcPts val="0"/>
              </a:spcBef>
              <a:spcAft>
                <a:spcPts val="600"/>
              </a:spcAft>
              <a:buFont typeface="Wingdings" panose="05000000000000000000" pitchFamily="2" charset="2"/>
              <a:buChar char="§"/>
            </a:pPr>
            <a:r>
              <a:rPr lang="en-US" sz="2000" dirty="0" smtClean="0">
                <a:solidFill>
                  <a:srgbClr val="003399"/>
                </a:solidFill>
              </a:rPr>
              <a:t>Potential use of Signals and ITS Standalone Appropriation</a:t>
            </a:r>
            <a:endParaRPr lang="en-US" sz="20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ITS Planning/TSM&amp;O Traffic Infrastructure Process (TIP)</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16</a:t>
            </a:fld>
            <a:endParaRPr lang="en-US" sz="1000" b="1" dirty="0">
              <a:solidFill>
                <a:srgbClr val="C00000"/>
              </a:solidFill>
            </a:endParaRPr>
          </a:p>
        </p:txBody>
      </p:sp>
      <p:pic>
        <p:nvPicPr>
          <p:cNvPr id="2" name="Picture 1"/>
          <p:cNvPicPr>
            <a:picLocks noChangeAspect="1"/>
          </p:cNvPicPr>
          <p:nvPr/>
        </p:nvPicPr>
        <p:blipFill rotWithShape="1">
          <a:blip r:embed="rId3"/>
          <a:srcRect l="-1" t="10120" r="318"/>
          <a:stretch/>
        </p:blipFill>
        <p:spPr>
          <a:xfrm>
            <a:off x="4267199" y="3228336"/>
            <a:ext cx="4643857" cy="3172463"/>
          </a:xfrm>
          <a:prstGeom prst="rect">
            <a:avLst/>
          </a:prstGeom>
        </p:spPr>
      </p:pic>
      <p:pic>
        <p:nvPicPr>
          <p:cNvPr id="7" name="Picture 6"/>
          <p:cNvPicPr>
            <a:picLocks noChangeAspect="1"/>
          </p:cNvPicPr>
          <p:nvPr/>
        </p:nvPicPr>
        <p:blipFill>
          <a:blip r:embed="rId4"/>
          <a:stretch>
            <a:fillRect/>
          </a:stretch>
        </p:blipFill>
        <p:spPr>
          <a:xfrm>
            <a:off x="152400" y="4013489"/>
            <a:ext cx="3015143" cy="223170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l="1" r="37629"/>
          <a:stretch/>
        </p:blipFill>
        <p:spPr>
          <a:xfrm>
            <a:off x="2549893" y="3603304"/>
            <a:ext cx="1361308" cy="1425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6565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381000" y="990600"/>
            <a:ext cx="8839200" cy="3200400"/>
          </a:xfrm>
        </p:spPr>
        <p:txBody>
          <a:bodyPr/>
          <a:lstStyle/>
          <a:p>
            <a:pPr marL="0" indent="0">
              <a:spcBef>
                <a:spcPts val="0"/>
              </a:spcBef>
              <a:spcAft>
                <a:spcPts val="600"/>
              </a:spcAft>
              <a:buNone/>
            </a:pPr>
            <a:r>
              <a:rPr lang="en-US" sz="2400" b="1" dirty="0">
                <a:solidFill>
                  <a:srgbClr val="003399"/>
                </a:solidFill>
              </a:rPr>
              <a:t>Remote Lighting Control Pilot Project with Philips </a:t>
            </a:r>
            <a:r>
              <a:rPr lang="en-US" sz="2400" b="1" dirty="0" smtClean="0">
                <a:solidFill>
                  <a:srgbClr val="003399"/>
                </a:solidFill>
              </a:rPr>
              <a:t>Lighting</a:t>
            </a:r>
            <a:endParaRPr lang="en-US" sz="2400" dirty="0">
              <a:solidFill>
                <a:srgbClr val="003399"/>
              </a:solidFill>
            </a:endParaRPr>
          </a:p>
          <a:p>
            <a:pPr marL="292100" lvl="1">
              <a:spcBef>
                <a:spcPts val="0"/>
              </a:spcBef>
              <a:spcAft>
                <a:spcPts val="600"/>
              </a:spcAft>
              <a:buFont typeface="Wingdings" panose="05000000000000000000" pitchFamily="2" charset="2"/>
              <a:buChar char="§"/>
            </a:pPr>
            <a:r>
              <a:rPr lang="en-US" sz="2400" dirty="0">
                <a:solidFill>
                  <a:srgbClr val="003399"/>
                </a:solidFill>
              </a:rPr>
              <a:t>I-94 College Ave NE Park and Ride</a:t>
            </a:r>
          </a:p>
          <a:p>
            <a:pPr marL="292100" lvl="1">
              <a:spcBef>
                <a:spcPts val="0"/>
              </a:spcBef>
              <a:spcAft>
                <a:spcPts val="600"/>
              </a:spcAft>
              <a:buFont typeface="Wingdings" panose="05000000000000000000" pitchFamily="2" charset="2"/>
              <a:buChar char="§"/>
            </a:pPr>
            <a:r>
              <a:rPr lang="en-US" sz="2400" dirty="0">
                <a:solidFill>
                  <a:srgbClr val="003399"/>
                </a:solidFill>
              </a:rPr>
              <a:t>Installed LED lighting for $13k</a:t>
            </a:r>
          </a:p>
          <a:p>
            <a:pPr marL="292100" lvl="1">
              <a:spcBef>
                <a:spcPts val="0"/>
              </a:spcBef>
              <a:spcAft>
                <a:spcPts val="600"/>
              </a:spcAft>
              <a:buFont typeface="Wingdings" panose="05000000000000000000" pitchFamily="2" charset="2"/>
              <a:buChar char="§"/>
            </a:pPr>
            <a:r>
              <a:rPr lang="en-US" sz="2400" dirty="0">
                <a:solidFill>
                  <a:srgbClr val="003399"/>
                </a:solidFill>
              </a:rPr>
              <a:t>30-40% reduction in energy </a:t>
            </a:r>
            <a:r>
              <a:rPr lang="en-US" sz="2400" dirty="0" smtClean="0">
                <a:solidFill>
                  <a:srgbClr val="003399"/>
                </a:solidFill>
              </a:rPr>
              <a:t>usage</a:t>
            </a:r>
          </a:p>
          <a:p>
            <a:pPr marL="0" lvl="1" indent="0">
              <a:spcBef>
                <a:spcPts val="0"/>
              </a:spcBef>
              <a:spcAft>
                <a:spcPts val="600"/>
              </a:spcAft>
              <a:buNone/>
            </a:pPr>
            <a:r>
              <a:rPr lang="en-US" sz="2400" b="1" dirty="0" smtClean="0">
                <a:solidFill>
                  <a:srgbClr val="003399"/>
                </a:solidFill>
              </a:rPr>
              <a:t>Highway Lighting Needs Analysis</a:t>
            </a:r>
            <a:endParaRPr lang="en-US" sz="2400" b="1" dirty="0">
              <a:solidFill>
                <a:srgbClr val="003399"/>
              </a:solidFill>
            </a:endParaRPr>
          </a:p>
          <a:p>
            <a:pPr marL="292100" lvl="1">
              <a:spcBef>
                <a:spcPts val="0"/>
              </a:spcBef>
              <a:spcAft>
                <a:spcPts val="600"/>
              </a:spcAft>
              <a:buFont typeface="Wingdings" panose="05000000000000000000" pitchFamily="2" charset="2"/>
              <a:buChar char="§"/>
            </a:pPr>
            <a:r>
              <a:rPr lang="en-US" sz="2400" dirty="0">
                <a:solidFill>
                  <a:srgbClr val="003399"/>
                </a:solidFill>
              </a:rPr>
              <a:t>Looking at potential partnership to upgrade lighting to high-efficiency LED in SE </a:t>
            </a:r>
            <a:r>
              <a:rPr lang="en-US" sz="2400" dirty="0" smtClean="0">
                <a:solidFill>
                  <a:srgbClr val="003399"/>
                </a:solidFill>
              </a:rPr>
              <a:t>Region</a:t>
            </a:r>
            <a:endParaRPr lang="en-US" sz="24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Lighting Opportunities</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17</a:t>
            </a:fld>
            <a:endParaRPr lang="en-US" sz="1000" b="1" dirty="0">
              <a:solidFill>
                <a:srgbClr val="C00000"/>
              </a:solidFill>
            </a:endParaRPr>
          </a:p>
        </p:txBody>
      </p:sp>
      <p:pic>
        <p:nvPicPr>
          <p:cNvPr id="5" name="Picture 6" descr="https://cleantechnica.com/files/2016/01/Philips-Lighting.jpg"/>
          <p:cNvPicPr>
            <a:picLocks noChangeAspect="1" noChangeArrowheads="1"/>
          </p:cNvPicPr>
          <p:nvPr/>
        </p:nvPicPr>
        <p:blipFill rotWithShape="1">
          <a:blip r:embed="rId3">
            <a:extLst>
              <a:ext uri="{28A0092B-C50C-407E-A947-70E740481C1C}">
                <a14:useLocalDpi xmlns:a14="http://schemas.microsoft.com/office/drawing/2010/main" val="0"/>
              </a:ext>
            </a:extLst>
          </a:blip>
          <a:srcRect t="28054" b="24741"/>
          <a:stretch/>
        </p:blipFill>
        <p:spPr bwMode="auto">
          <a:xfrm>
            <a:off x="6705600" y="1571343"/>
            <a:ext cx="1971311" cy="930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447800" y="4125357"/>
            <a:ext cx="6395130" cy="1998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2019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686800" cy="1676400"/>
          </a:xfrm>
        </p:spPr>
        <p:txBody>
          <a:bodyPr/>
          <a:lstStyle/>
          <a:p>
            <a:pPr marL="292100" lvl="1">
              <a:spcBef>
                <a:spcPts val="300"/>
              </a:spcBef>
              <a:spcAft>
                <a:spcPts val="300"/>
              </a:spcAft>
              <a:buFont typeface="Wingdings" panose="05000000000000000000" pitchFamily="2" charset="2"/>
              <a:buChar char="§"/>
            </a:pPr>
            <a:r>
              <a:rPr lang="en-US" sz="2400" dirty="0" smtClean="0">
                <a:solidFill>
                  <a:srgbClr val="003399"/>
                </a:solidFill>
              </a:rPr>
              <a:t>DTS </a:t>
            </a:r>
            <a:r>
              <a:rPr lang="en-US" sz="2400" dirty="0">
                <a:solidFill>
                  <a:srgbClr val="003399"/>
                </a:solidFill>
              </a:rPr>
              <a:t>the makers of VUEWorks </a:t>
            </a:r>
            <a:r>
              <a:rPr lang="en-US" sz="2400" dirty="0" smtClean="0">
                <a:solidFill>
                  <a:srgbClr val="003399"/>
                </a:solidFill>
              </a:rPr>
              <a:t>selected </a:t>
            </a:r>
            <a:r>
              <a:rPr lang="en-US" sz="2400" dirty="0">
                <a:solidFill>
                  <a:srgbClr val="003399"/>
                </a:solidFill>
              </a:rPr>
              <a:t>as new asset management vendor in </a:t>
            </a:r>
            <a:r>
              <a:rPr lang="en-US" sz="2400" dirty="0" smtClean="0">
                <a:solidFill>
                  <a:srgbClr val="003399"/>
                </a:solidFill>
              </a:rPr>
              <a:t>April 2016</a:t>
            </a:r>
            <a:endParaRPr lang="en-US" sz="2400" dirty="0">
              <a:solidFill>
                <a:srgbClr val="003399"/>
              </a:solidFill>
            </a:endParaRPr>
          </a:p>
          <a:p>
            <a:pPr marL="292100" lvl="1">
              <a:spcBef>
                <a:spcPts val="300"/>
              </a:spcBef>
              <a:spcAft>
                <a:spcPts val="300"/>
              </a:spcAft>
              <a:buFont typeface="Wingdings" panose="05000000000000000000" pitchFamily="2" charset="2"/>
              <a:buChar char="§"/>
            </a:pPr>
            <a:r>
              <a:rPr lang="en-US" sz="2400" dirty="0">
                <a:solidFill>
                  <a:srgbClr val="003399"/>
                </a:solidFill>
              </a:rPr>
              <a:t>Order of implementation will be </a:t>
            </a:r>
            <a:r>
              <a:rPr lang="en-US" sz="2400" dirty="0" smtClean="0">
                <a:solidFill>
                  <a:srgbClr val="003399"/>
                </a:solidFill>
              </a:rPr>
              <a:t>signing </a:t>
            </a:r>
            <a:r>
              <a:rPr lang="en-US" sz="2400" dirty="0">
                <a:solidFill>
                  <a:srgbClr val="003399"/>
                </a:solidFill>
              </a:rPr>
              <a:t>assets, then </a:t>
            </a:r>
            <a:r>
              <a:rPr lang="en-US" sz="2400" dirty="0" smtClean="0">
                <a:solidFill>
                  <a:srgbClr val="003399"/>
                </a:solidFill>
              </a:rPr>
              <a:t>signals/lighting</a:t>
            </a:r>
            <a:r>
              <a:rPr lang="en-US" sz="2400" dirty="0">
                <a:solidFill>
                  <a:srgbClr val="003399"/>
                </a:solidFill>
              </a:rPr>
              <a:t>, ITS and </a:t>
            </a:r>
            <a:r>
              <a:rPr lang="en-US" sz="2400" dirty="0" smtClean="0">
                <a:solidFill>
                  <a:srgbClr val="003399"/>
                </a:solidFill>
              </a:rPr>
              <a:t>pavement </a:t>
            </a:r>
            <a:r>
              <a:rPr lang="en-US" sz="2400" dirty="0">
                <a:solidFill>
                  <a:srgbClr val="003399"/>
                </a:solidFill>
              </a:rPr>
              <a:t>m</a:t>
            </a:r>
            <a:r>
              <a:rPr lang="en-US" sz="2400" dirty="0" smtClean="0">
                <a:solidFill>
                  <a:srgbClr val="003399"/>
                </a:solidFill>
              </a:rPr>
              <a:t>arking</a:t>
            </a:r>
            <a:endParaRPr lang="en-US" sz="2400" dirty="0">
              <a:solidFill>
                <a:srgbClr val="003399"/>
              </a:solidFill>
            </a:endParaRPr>
          </a:p>
          <a:p>
            <a:pPr>
              <a:spcAft>
                <a:spcPct val="50000"/>
              </a:spcAft>
              <a:buFont typeface="Wingdings" panose="05000000000000000000" pitchFamily="2" charset="2"/>
              <a:buChar char="§"/>
            </a:pPr>
            <a:endParaRPr lang="en-US" sz="40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Next Generation Traffic Operations Asset Management System</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18</a:t>
            </a:fld>
            <a:endParaRPr lang="en-US" sz="1000" b="1" dirty="0">
              <a:solidFill>
                <a:srgbClr val="C00000"/>
              </a:solidFill>
            </a:endParaRPr>
          </a:p>
        </p:txBody>
      </p:sp>
      <p:pic>
        <p:nvPicPr>
          <p:cNvPr id="3076" name="Picture 4" descr="http://r2.forconstructionpros.com/files/base/image/FCP/2009/10/16x9/640x360/vueworks2009_10082339.jpg"/>
          <p:cNvPicPr>
            <a:picLocks noChangeAspect="1" noChangeArrowheads="1"/>
          </p:cNvPicPr>
          <p:nvPr/>
        </p:nvPicPr>
        <p:blipFill rotWithShape="1">
          <a:blip r:embed="rId3">
            <a:extLst>
              <a:ext uri="{28A0092B-C50C-407E-A947-70E740481C1C}">
                <a14:useLocalDpi xmlns:a14="http://schemas.microsoft.com/office/drawing/2010/main" val="0"/>
              </a:ext>
            </a:extLst>
          </a:blip>
          <a:srcRect l="10735" r="11765"/>
          <a:stretch/>
        </p:blipFill>
        <p:spPr bwMode="auto">
          <a:xfrm>
            <a:off x="4572000" y="3276600"/>
            <a:ext cx="4178018" cy="3032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ec2-52-4-129-111.compute-1.amazonaws.com/vueworks/wp-content/uploads/sites/4/2013/10/Condition-Screen-C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43200"/>
            <a:ext cx="4375484" cy="3157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https://media.licdn.com/mpr/mpr/shrink_200_200/AAEAAQAAAAAAAAe5AAAAJDczYjMzZDkyLTEyNGYtNGI0ZS04OGUwLTBjYmRjZjdhNzdjMQ.png"/>
          <p:cNvPicPr>
            <a:picLocks noChangeAspect="1" noChangeArrowheads="1"/>
          </p:cNvPicPr>
          <p:nvPr/>
        </p:nvPicPr>
        <p:blipFill rotWithShape="1">
          <a:blip r:embed="rId5">
            <a:extLst>
              <a:ext uri="{28A0092B-C50C-407E-A947-70E740481C1C}">
                <a14:useLocalDpi xmlns:a14="http://schemas.microsoft.com/office/drawing/2010/main" val="0"/>
              </a:ext>
            </a:extLst>
          </a:blip>
          <a:srcRect l="8000" t="16973" r="8000" b="19027"/>
          <a:stretch/>
        </p:blipFill>
        <p:spPr bwMode="auto">
          <a:xfrm>
            <a:off x="7347284" y="2286000"/>
            <a:ext cx="1600200" cy="121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188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458200" cy="1676400"/>
          </a:xfrm>
        </p:spPr>
        <p:txBody>
          <a:bodyPr/>
          <a:lstStyle/>
          <a:p>
            <a:pPr marL="0" indent="0">
              <a:spcAft>
                <a:spcPct val="50000"/>
              </a:spcAft>
              <a:buFontTx/>
              <a:buNone/>
            </a:pPr>
            <a:endParaRPr lang="en-US" sz="24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Performance Measures &amp; Management</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19</a:t>
            </a:fld>
            <a:endParaRPr lang="en-US" sz="1000" b="1" dirty="0">
              <a:solidFill>
                <a:srgbClr val="C00000"/>
              </a:solidFill>
            </a:endParaRPr>
          </a:p>
        </p:txBody>
      </p:sp>
      <p:grpSp>
        <p:nvGrpSpPr>
          <p:cNvPr id="2" name="Group 1"/>
          <p:cNvGrpSpPr/>
          <p:nvPr/>
        </p:nvGrpSpPr>
        <p:grpSpPr>
          <a:xfrm>
            <a:off x="649637" y="609600"/>
            <a:ext cx="8037163" cy="5875289"/>
            <a:chOff x="0" y="229892"/>
            <a:chExt cx="9180163" cy="6710839"/>
          </a:xfrm>
        </p:grpSpPr>
        <p:pic>
          <p:nvPicPr>
            <p:cNvPr id="5" name="Picture 4"/>
            <p:cNvPicPr>
              <a:picLocks noChangeAspect="1"/>
            </p:cNvPicPr>
            <p:nvPr/>
          </p:nvPicPr>
          <p:blipFill rotWithShape="1">
            <a:blip r:embed="rId3"/>
            <a:srcRect l="8419" t="13542" r="9590" b="7292"/>
            <a:stretch/>
          </p:blipFill>
          <p:spPr>
            <a:xfrm>
              <a:off x="0" y="1976845"/>
              <a:ext cx="9144000" cy="49638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93821">
              <a:off x="5001226" y="4310311"/>
              <a:ext cx="975371" cy="1006265"/>
            </a:xfrm>
            <a:prstGeom prst="rect">
              <a:avLst/>
            </a:prstGeom>
          </p:spPr>
        </p:pic>
        <p:sp>
          <p:nvSpPr>
            <p:cNvPr id="8" name="Rounded Rectangle 7"/>
            <p:cNvSpPr/>
            <p:nvPr/>
          </p:nvSpPr>
          <p:spPr>
            <a:xfrm>
              <a:off x="2286000" y="4190998"/>
              <a:ext cx="2819400" cy="2286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a:srcRect l="6662" t="20833" r="20132" b="57292"/>
            <a:stretch/>
          </p:blipFill>
          <p:spPr>
            <a:xfrm>
              <a:off x="36163" y="229892"/>
              <a:ext cx="9144000" cy="1536192"/>
            </a:xfrm>
            <a:prstGeom prst="rect">
              <a:avLst/>
            </a:prstGeom>
          </p:spPr>
        </p:pic>
        <p:sp>
          <p:nvSpPr>
            <p:cNvPr id="10" name="Title 2"/>
            <p:cNvSpPr txBox="1">
              <a:spLocks/>
            </p:cNvSpPr>
            <p:nvPr/>
          </p:nvSpPr>
          <p:spPr>
            <a:xfrm>
              <a:off x="4369808" y="443957"/>
              <a:ext cx="4543587" cy="663717"/>
            </a:xfrm>
            <a:prstGeom prst="rect">
              <a:avLst/>
            </a:prstGeom>
            <a:solidFill>
              <a:schemeClr val="bg1"/>
            </a:solidFill>
            <a:ln w="12700">
              <a:solidFill>
                <a:schemeClr val="accent1"/>
              </a:solidFill>
            </a:ln>
            <a:effectLst>
              <a:glow rad="127000">
                <a:schemeClr val="bg1"/>
              </a:glow>
            </a:effectLst>
          </p:spPr>
          <p:txBody>
            <a:bodyPr vert="horz" anchor="ctr">
              <a:normAutofit/>
              <a:scene3d>
                <a:camera prst="orthographicFront"/>
                <a:lightRig rig="soft" dir="t"/>
              </a:scene3d>
              <a:sp3d prstMaterial="softEdge">
                <a:bevelT w="25400" h="254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noProof="0" dirty="0" smtClean="0">
                  <a:solidFill>
                    <a:srgbClr val="002F9D"/>
                  </a:solidFill>
                  <a:effectLst>
                    <a:outerShdw blurRad="31750" dist="25400" dir="5400000" algn="tl" rotWithShape="0">
                      <a:srgbClr val="000000">
                        <a:alpha val="25000"/>
                      </a:srgbClr>
                    </a:outerShdw>
                  </a:effectLst>
                  <a:latin typeface="+mj-lt"/>
                  <a:ea typeface="+mj-ea"/>
                  <a:cs typeface="+mj-cs"/>
                </a:rPr>
                <a:t>www.WisconsinDOT.gov</a:t>
              </a:r>
              <a:endParaRPr kumimoji="0" lang="en-US" sz="2800" b="1" i="0" u="none" strike="noStrike" kern="1200" cap="none" spc="0" normalizeH="0" baseline="0" noProof="0" dirty="0">
                <a:ln>
                  <a:noFill/>
                </a:ln>
                <a:solidFill>
                  <a:srgbClr val="002F9D"/>
                </a:solidFill>
                <a:effectLst>
                  <a:outerShdw blurRad="31750" dist="25400" dir="5400000" algn="tl" rotWithShape="0">
                    <a:srgbClr val="000000">
                      <a:alpha val="25000"/>
                    </a:srgbClr>
                  </a:outerShdw>
                </a:effectLst>
                <a:uLnTx/>
                <a:uFillTx/>
                <a:latin typeface="+mj-lt"/>
                <a:ea typeface="+mj-ea"/>
                <a:cs typeface="+mj-cs"/>
              </a:endParaRPr>
            </a:p>
          </p:txBody>
        </p:sp>
        <p:sp>
          <p:nvSpPr>
            <p:cNvPr id="11" name="Slide Number Placeholder 3"/>
            <p:cNvSpPr txBox="1">
              <a:spLocks/>
            </p:cNvSpPr>
            <p:nvPr/>
          </p:nvSpPr>
          <p:spPr>
            <a:xfrm>
              <a:off x="8458200" y="6477000"/>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60BA32-2D0E-451B-B22A-215FA607392B}" type="slidenum">
                <a:rPr lang="en-US" sz="1600" b="1" smtClean="0">
                  <a:solidFill>
                    <a:schemeClr val="bg1"/>
                  </a:solidFill>
                </a:rPr>
                <a:pPr/>
                <a:t>19</a:t>
              </a:fld>
              <a:endParaRPr lang="en-US" sz="1600" b="1" dirty="0">
                <a:solidFill>
                  <a:schemeClr val="bg1"/>
                </a:solidFill>
              </a:endParaRPr>
            </a:p>
          </p:txBody>
        </p:sp>
      </p:grpSp>
    </p:spTree>
    <p:extLst>
      <p:ext uri="{BB962C8B-B14F-4D97-AF65-F5344CB8AC3E}">
        <p14:creationId xmlns:p14="http://schemas.microsoft.com/office/powerpoint/2010/main" val="3864175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14400" y="152400"/>
            <a:ext cx="8229600" cy="762000"/>
          </a:xfrm>
        </p:spPr>
        <p:txBody>
          <a:bodyPr/>
          <a:lstStyle/>
          <a:p>
            <a:pPr algn="r"/>
            <a:r>
              <a:rPr lang="en-US" sz="2400" b="1" dirty="0" smtClean="0"/>
              <a:t>1950s</a:t>
            </a:r>
            <a:endParaRPr lang="en-US" sz="2400" b="1" dirty="0"/>
          </a:p>
        </p:txBody>
      </p:sp>
      <p:sp>
        <p:nvSpPr>
          <p:cNvPr id="3" name="TextBox 2"/>
          <p:cNvSpPr txBox="1"/>
          <p:nvPr/>
        </p:nvSpPr>
        <p:spPr>
          <a:xfrm>
            <a:off x="425116" y="1066800"/>
            <a:ext cx="8261684" cy="461665"/>
          </a:xfrm>
          <a:prstGeom prst="rect">
            <a:avLst/>
          </a:prstGeom>
          <a:noFill/>
        </p:spPr>
        <p:txBody>
          <a:bodyPr wrap="square" rtlCol="0">
            <a:spAutoFit/>
          </a:bodyPr>
          <a:lstStyle/>
          <a:p>
            <a:r>
              <a:rPr lang="en-US" sz="2400" i="1" dirty="0" smtClean="0">
                <a:solidFill>
                  <a:srgbClr val="003399"/>
                </a:solidFill>
              </a:rPr>
              <a:t>60 Years Ago…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352800"/>
            <a:ext cx="2506620" cy="155245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01" b="1"/>
          <a:stretch/>
        </p:blipFill>
        <p:spPr>
          <a:xfrm>
            <a:off x="740893" y="3124200"/>
            <a:ext cx="4951596" cy="28956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791200" y="4268270"/>
            <a:ext cx="3276600" cy="307777"/>
          </a:xfrm>
          <a:prstGeom prst="rect">
            <a:avLst/>
          </a:prstGeom>
          <a:noFill/>
        </p:spPr>
        <p:txBody>
          <a:bodyPr wrap="square" rtlCol="0">
            <a:spAutoFit/>
          </a:bodyPr>
          <a:lstStyle/>
          <a:p>
            <a:r>
              <a:rPr lang="en-US" sz="1400" i="1" dirty="0" smtClean="0">
                <a:solidFill>
                  <a:srgbClr val="003399"/>
                </a:solidFill>
              </a:rPr>
              <a:t>Interstate highway ribbon cutting in 1958</a:t>
            </a:r>
          </a:p>
        </p:txBody>
      </p:sp>
      <p:sp>
        <p:nvSpPr>
          <p:cNvPr id="7" name="TextBox 6"/>
          <p:cNvSpPr txBox="1"/>
          <p:nvPr/>
        </p:nvSpPr>
        <p:spPr>
          <a:xfrm>
            <a:off x="2313709" y="6019800"/>
            <a:ext cx="3553691" cy="307777"/>
          </a:xfrm>
          <a:prstGeom prst="rect">
            <a:avLst/>
          </a:prstGeom>
          <a:noFill/>
        </p:spPr>
        <p:txBody>
          <a:bodyPr wrap="square" rtlCol="0">
            <a:spAutoFit/>
          </a:bodyPr>
          <a:lstStyle/>
          <a:p>
            <a:r>
              <a:rPr lang="en-US" sz="1400" i="1" dirty="0" smtClean="0">
                <a:solidFill>
                  <a:srgbClr val="003399"/>
                </a:solidFill>
              </a:rPr>
              <a:t>Edgeline pavement marking started in 1959</a:t>
            </a:r>
          </a:p>
        </p:txBody>
      </p:sp>
      <p:pic>
        <p:nvPicPr>
          <p:cNvPr id="8" name="Picture 7"/>
          <p:cNvPicPr>
            <a:picLocks noChangeAspect="1"/>
          </p:cNvPicPr>
          <p:nvPr/>
        </p:nvPicPr>
        <p:blipFill rotWithShape="1">
          <a:blip r:embed="rId5"/>
          <a:srcRect b="14807"/>
          <a:stretch/>
        </p:blipFill>
        <p:spPr>
          <a:xfrm>
            <a:off x="4629606" y="912201"/>
            <a:ext cx="4261549" cy="335826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593" t="7778" r="4568" b="13333"/>
          <a:stretch/>
        </p:blipFill>
        <p:spPr>
          <a:xfrm>
            <a:off x="259466" y="1700336"/>
            <a:ext cx="1617189" cy="244298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3333" r="9167" b="4074"/>
          <a:stretch/>
        </p:blipFill>
        <p:spPr>
          <a:xfrm>
            <a:off x="-1905000" y="2068413"/>
            <a:ext cx="1502137" cy="1045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2866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458200" cy="1676400"/>
          </a:xfrm>
        </p:spPr>
        <p:txBody>
          <a:bodyPr/>
          <a:lstStyle/>
          <a:p>
            <a:pPr marL="0" indent="0">
              <a:spcAft>
                <a:spcPct val="50000"/>
              </a:spcAft>
              <a:buFontTx/>
              <a:buNone/>
            </a:pPr>
            <a:endParaRPr lang="en-US" sz="24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MAPSS Performance Reporting</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20</a:t>
            </a:fld>
            <a:endParaRPr lang="en-US" sz="1000" b="1" dirty="0">
              <a:solidFill>
                <a:srgbClr val="C00000"/>
              </a:solidFill>
            </a:endParaRPr>
          </a:p>
        </p:txBody>
      </p:sp>
      <p:pic>
        <p:nvPicPr>
          <p:cNvPr id="12" name="Picture 11" descr="Hrs of Delay MAPSS_Page_1.png"/>
          <p:cNvPicPr>
            <a:picLocks noChangeAspect="1"/>
          </p:cNvPicPr>
          <p:nvPr/>
        </p:nvPicPr>
        <p:blipFill>
          <a:blip r:embed="rId3" cstate="screen"/>
          <a:stretch>
            <a:fillRect/>
          </a:stretch>
        </p:blipFill>
        <p:spPr>
          <a:xfrm>
            <a:off x="283641" y="722086"/>
            <a:ext cx="3581400" cy="502899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338" y="722086"/>
            <a:ext cx="4941262" cy="3540468"/>
          </a:xfrm>
          <a:prstGeom prst="rect">
            <a:avLst/>
          </a:prstGeom>
          <a:ln>
            <a:noFill/>
          </a:ln>
          <a:effectLst>
            <a:outerShdw blurRad="292100" dist="139700" dir="2700000" algn="tl" rotWithShape="0">
              <a:srgbClr val="333333">
                <a:alpha val="65000"/>
              </a:srgbClr>
            </a:outerShdw>
          </a:effectLst>
        </p:spPr>
      </p:pic>
      <p:pic>
        <p:nvPicPr>
          <p:cNvPr id="14" name="Picture 2" descr="C:\Users\Rafferty\Desktop\maps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54" y="3369972"/>
            <a:ext cx="5051475" cy="2966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89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458200" cy="1676400"/>
          </a:xfrm>
        </p:spPr>
        <p:txBody>
          <a:bodyPr/>
          <a:lstStyle/>
          <a:p>
            <a:pPr marL="0" indent="0">
              <a:spcAft>
                <a:spcPct val="50000"/>
              </a:spcAft>
              <a:buFontTx/>
              <a:buNone/>
            </a:pPr>
            <a:endParaRPr lang="en-US" sz="24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Travel Time Reliability</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21</a:t>
            </a:fld>
            <a:endParaRPr lang="en-US" sz="1000" b="1" dirty="0">
              <a:solidFill>
                <a:srgbClr val="C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06" y="759726"/>
            <a:ext cx="8394994" cy="56216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191000"/>
            <a:ext cx="5520062" cy="1870040"/>
          </a:xfrm>
          <a:prstGeom prst="rect">
            <a:avLst/>
          </a:prstGeom>
        </p:spPr>
      </p:pic>
    </p:spTree>
    <p:extLst>
      <p:ext uri="{BB962C8B-B14F-4D97-AF65-F5344CB8AC3E}">
        <p14:creationId xmlns:p14="http://schemas.microsoft.com/office/powerpoint/2010/main" val="1511346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458200" cy="4953000"/>
          </a:xfrm>
        </p:spPr>
        <p:txBody>
          <a:bodyPr/>
          <a:lstStyle/>
          <a:p>
            <a:pPr marL="0" indent="0">
              <a:spcBef>
                <a:spcPts val="0"/>
              </a:spcBef>
              <a:spcAft>
                <a:spcPts val="600"/>
              </a:spcAft>
              <a:buFontTx/>
              <a:buNone/>
            </a:pPr>
            <a:r>
              <a:rPr lang="en-US" sz="2400" b="1" dirty="0">
                <a:solidFill>
                  <a:srgbClr val="003399"/>
                </a:solidFill>
              </a:rPr>
              <a:t>Signal Performance </a:t>
            </a:r>
            <a:r>
              <a:rPr lang="en-US" sz="2400" b="1" dirty="0" smtClean="0">
                <a:solidFill>
                  <a:srgbClr val="003399"/>
                </a:solidFill>
              </a:rPr>
              <a:t>Metrics</a:t>
            </a:r>
          </a:p>
          <a:p>
            <a:pPr>
              <a:spcBef>
                <a:spcPts val="0"/>
              </a:spcBef>
              <a:spcAft>
                <a:spcPts val="600"/>
              </a:spcAft>
              <a:buFont typeface="Wingdings" panose="05000000000000000000" pitchFamily="2" charset="2"/>
              <a:buChar char="§"/>
            </a:pPr>
            <a:r>
              <a:rPr lang="en-US" sz="2400" dirty="0" smtClean="0">
                <a:solidFill>
                  <a:srgbClr val="003399"/>
                </a:solidFill>
              </a:rPr>
              <a:t>Collecting data at approximately 240 intersections</a:t>
            </a:r>
          </a:p>
          <a:p>
            <a:pPr>
              <a:spcBef>
                <a:spcPts val="0"/>
              </a:spcBef>
              <a:spcAft>
                <a:spcPts val="600"/>
              </a:spcAft>
              <a:buFont typeface="Wingdings" panose="05000000000000000000" pitchFamily="2" charset="2"/>
              <a:buChar char="§"/>
            </a:pPr>
            <a:r>
              <a:rPr lang="en-US" sz="2400" dirty="0" smtClean="0">
                <a:solidFill>
                  <a:srgbClr val="003399"/>
                </a:solidFill>
              </a:rPr>
              <a:t>Provides day-by-day/hour-by-hour </a:t>
            </a:r>
            <a:r>
              <a:rPr lang="en-US" sz="2400" dirty="0">
                <a:solidFill>
                  <a:srgbClr val="003399"/>
                </a:solidFill>
              </a:rPr>
              <a:t>statistics on the operations of a signal</a:t>
            </a:r>
          </a:p>
          <a:p>
            <a:pPr>
              <a:spcBef>
                <a:spcPts val="0"/>
              </a:spcBef>
              <a:spcAft>
                <a:spcPts val="600"/>
              </a:spcAft>
              <a:buFont typeface="Wingdings" panose="05000000000000000000" pitchFamily="2" charset="2"/>
              <a:buChar char="§"/>
            </a:pPr>
            <a:r>
              <a:rPr lang="en-US" sz="2400" dirty="0">
                <a:solidFill>
                  <a:srgbClr val="003399"/>
                </a:solidFill>
              </a:rPr>
              <a:t>Allows engineering staff to identify detection failures and operational deficiencies from their desk</a:t>
            </a:r>
            <a:r>
              <a:rPr lang="en-US" sz="2400" dirty="0" smtClean="0">
                <a:solidFill>
                  <a:srgbClr val="003399"/>
                </a:solidFill>
              </a:rPr>
              <a:t>.</a:t>
            </a:r>
            <a:endParaRPr lang="en-US" sz="24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Signal Performance</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22</a:t>
            </a:fld>
            <a:endParaRPr lang="en-US" sz="1000" b="1" dirty="0">
              <a:solidFill>
                <a:srgbClr val="C00000"/>
              </a:solidFill>
            </a:endParaRPr>
          </a:p>
        </p:txBody>
      </p:sp>
      <p:pic>
        <p:nvPicPr>
          <p:cNvPr id="2" name="Picture 1"/>
          <p:cNvPicPr>
            <a:picLocks noChangeAspect="1"/>
          </p:cNvPicPr>
          <p:nvPr/>
        </p:nvPicPr>
        <p:blipFill rotWithShape="1">
          <a:blip r:embed="rId3"/>
          <a:srcRect l="5938" t="7070" r="12413" b="15354"/>
          <a:stretch/>
        </p:blipFill>
        <p:spPr>
          <a:xfrm>
            <a:off x="4486170" y="3390900"/>
            <a:ext cx="3962400" cy="30258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5317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458200" cy="4648200"/>
          </a:xfrm>
        </p:spPr>
        <p:txBody>
          <a:bodyPr/>
          <a:lstStyle/>
          <a:p>
            <a:pPr marL="0" indent="0">
              <a:spcBef>
                <a:spcPts val="0"/>
              </a:spcBef>
              <a:spcAft>
                <a:spcPts val="600"/>
              </a:spcAft>
              <a:buFontTx/>
              <a:buNone/>
              <a:tabLst>
                <a:tab pos="8229600" algn="l"/>
              </a:tabLst>
            </a:pPr>
            <a:r>
              <a:rPr lang="en-US" sz="2400" b="1" dirty="0" smtClean="0">
                <a:solidFill>
                  <a:srgbClr val="003399"/>
                </a:solidFill>
              </a:rPr>
              <a:t>Locations</a:t>
            </a:r>
          </a:p>
          <a:p>
            <a:pPr>
              <a:spcBef>
                <a:spcPts val="0"/>
              </a:spcBef>
              <a:spcAft>
                <a:spcPts val="600"/>
              </a:spcAft>
              <a:buFont typeface="Wingdings" panose="05000000000000000000" pitchFamily="2" charset="2"/>
              <a:buChar char="§"/>
              <a:tabLst>
                <a:tab pos="8229600" algn="l"/>
              </a:tabLst>
            </a:pPr>
            <a:r>
              <a:rPr lang="en-US" sz="2000" dirty="0">
                <a:solidFill>
                  <a:srgbClr val="003399"/>
                </a:solidFill>
              </a:rPr>
              <a:t>Zoo ICM InSync </a:t>
            </a:r>
            <a:r>
              <a:rPr lang="en-US" sz="2000" dirty="0" smtClean="0">
                <a:solidFill>
                  <a:srgbClr val="003399"/>
                </a:solidFill>
              </a:rPr>
              <a:t>Deployment – </a:t>
            </a:r>
            <a:r>
              <a:rPr lang="en-US" sz="2000" i="1" dirty="0" smtClean="0">
                <a:solidFill>
                  <a:srgbClr val="003399"/>
                </a:solidFill>
              </a:rPr>
              <a:t>approx. 60 </a:t>
            </a:r>
            <a:r>
              <a:rPr lang="en-US" sz="2000" i="1" dirty="0">
                <a:solidFill>
                  <a:srgbClr val="003399"/>
                </a:solidFill>
              </a:rPr>
              <a:t>intersections on 7 corridors</a:t>
            </a:r>
          </a:p>
          <a:p>
            <a:pPr>
              <a:spcBef>
                <a:spcPts val="0"/>
              </a:spcBef>
              <a:spcAft>
                <a:spcPts val="600"/>
              </a:spcAft>
              <a:buFont typeface="Wingdings" panose="05000000000000000000" pitchFamily="2" charset="2"/>
              <a:buChar char="§"/>
              <a:tabLst>
                <a:tab pos="8229600" algn="l"/>
              </a:tabLst>
            </a:pPr>
            <a:r>
              <a:rPr lang="en-US" sz="2000" dirty="0">
                <a:solidFill>
                  <a:srgbClr val="003399"/>
                </a:solidFill>
              </a:rPr>
              <a:t>Brown Deer Road InSync </a:t>
            </a:r>
            <a:r>
              <a:rPr lang="en-US" sz="2000" dirty="0" smtClean="0">
                <a:solidFill>
                  <a:srgbClr val="003399"/>
                </a:solidFill>
              </a:rPr>
              <a:t>Deployment </a:t>
            </a:r>
            <a:r>
              <a:rPr lang="en-US" sz="2000" dirty="0">
                <a:solidFill>
                  <a:srgbClr val="003399"/>
                </a:solidFill>
              </a:rPr>
              <a:t>– </a:t>
            </a:r>
            <a:r>
              <a:rPr lang="en-US" sz="2000" i="1" dirty="0">
                <a:solidFill>
                  <a:srgbClr val="003399"/>
                </a:solidFill>
              </a:rPr>
              <a:t>15 intersections on 1 corridor</a:t>
            </a:r>
          </a:p>
          <a:p>
            <a:pPr>
              <a:spcBef>
                <a:spcPts val="0"/>
              </a:spcBef>
              <a:spcAft>
                <a:spcPts val="600"/>
              </a:spcAft>
              <a:buFont typeface="Wingdings" panose="05000000000000000000" pitchFamily="2" charset="2"/>
              <a:buChar char="§"/>
              <a:tabLst>
                <a:tab pos="8229600" algn="l"/>
              </a:tabLst>
            </a:pPr>
            <a:r>
              <a:rPr lang="en-US" sz="2000" dirty="0">
                <a:solidFill>
                  <a:srgbClr val="003399"/>
                </a:solidFill>
              </a:rPr>
              <a:t>Capitol Drive InSync Deployment </a:t>
            </a:r>
            <a:r>
              <a:rPr lang="en-US" sz="2000" dirty="0" smtClean="0">
                <a:solidFill>
                  <a:srgbClr val="003399"/>
                </a:solidFill>
              </a:rPr>
              <a:t>– </a:t>
            </a:r>
            <a:r>
              <a:rPr lang="en-US" sz="2000" i="1" dirty="0">
                <a:solidFill>
                  <a:srgbClr val="003399"/>
                </a:solidFill>
              </a:rPr>
              <a:t>6 intersections on 1 corridor</a:t>
            </a:r>
          </a:p>
          <a:p>
            <a:pPr>
              <a:spcBef>
                <a:spcPts val="0"/>
              </a:spcBef>
              <a:spcAft>
                <a:spcPts val="600"/>
              </a:spcAft>
              <a:buFont typeface="Wingdings" panose="05000000000000000000" pitchFamily="2" charset="2"/>
              <a:buChar char="§"/>
              <a:tabLst>
                <a:tab pos="8229600" algn="l"/>
              </a:tabLst>
            </a:pPr>
            <a:r>
              <a:rPr lang="en-US" sz="2000" dirty="0">
                <a:solidFill>
                  <a:srgbClr val="003399"/>
                </a:solidFill>
              </a:rPr>
              <a:t>Verona Road Centracs Adaptive </a:t>
            </a:r>
            <a:r>
              <a:rPr lang="en-US" sz="2000" dirty="0" smtClean="0">
                <a:solidFill>
                  <a:srgbClr val="003399"/>
                </a:solidFill>
              </a:rPr>
              <a:t>Deployment – </a:t>
            </a:r>
            <a:r>
              <a:rPr lang="en-US" sz="2000" i="1" dirty="0">
                <a:solidFill>
                  <a:srgbClr val="003399"/>
                </a:solidFill>
              </a:rPr>
              <a:t>14 intersections on 3 corridors</a:t>
            </a:r>
          </a:p>
          <a:p>
            <a:pPr>
              <a:spcBef>
                <a:spcPts val="0"/>
              </a:spcBef>
              <a:spcAft>
                <a:spcPts val="600"/>
              </a:spcAft>
              <a:buFont typeface="Wingdings" panose="05000000000000000000" pitchFamily="2" charset="2"/>
              <a:buChar char="§"/>
              <a:tabLst>
                <a:tab pos="8229600" algn="l"/>
              </a:tabLst>
            </a:pPr>
            <a:r>
              <a:rPr lang="en-US" sz="2000" dirty="0">
                <a:solidFill>
                  <a:srgbClr val="003399"/>
                </a:solidFill>
              </a:rPr>
              <a:t>Janesville Centracs Adaptive </a:t>
            </a:r>
            <a:r>
              <a:rPr lang="en-US" sz="2000" dirty="0" smtClean="0">
                <a:solidFill>
                  <a:srgbClr val="003399"/>
                </a:solidFill>
              </a:rPr>
              <a:t>Deployment </a:t>
            </a:r>
            <a:r>
              <a:rPr lang="en-US" sz="2000" dirty="0">
                <a:solidFill>
                  <a:srgbClr val="003399"/>
                </a:solidFill>
              </a:rPr>
              <a:t>– </a:t>
            </a:r>
            <a:r>
              <a:rPr lang="en-US" sz="2000" i="1" dirty="0">
                <a:solidFill>
                  <a:srgbClr val="003399"/>
                </a:solidFill>
              </a:rPr>
              <a:t>15 intersections on 2 </a:t>
            </a:r>
            <a:r>
              <a:rPr lang="en-US" sz="2000" i="1" dirty="0" smtClean="0">
                <a:solidFill>
                  <a:srgbClr val="003399"/>
                </a:solidFill>
              </a:rPr>
              <a:t>corridors</a:t>
            </a:r>
            <a:endParaRPr lang="en-US" sz="2000" i="1"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Adaptive Signals</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23</a:t>
            </a:fld>
            <a:endParaRPr lang="en-US" sz="1000" b="1" dirty="0">
              <a:solidFill>
                <a:srgbClr val="C00000"/>
              </a:solidFill>
            </a:endParaRPr>
          </a:p>
        </p:txBody>
      </p:sp>
      <p:pic>
        <p:nvPicPr>
          <p:cNvPr id="2" name="Picture 1"/>
          <p:cNvPicPr>
            <a:picLocks noChangeAspect="1"/>
          </p:cNvPicPr>
          <p:nvPr/>
        </p:nvPicPr>
        <p:blipFill rotWithShape="1">
          <a:blip r:embed="rId3"/>
          <a:srcRect l="13581" t="40770" r="64567" b="17555"/>
          <a:stretch/>
        </p:blipFill>
        <p:spPr>
          <a:xfrm>
            <a:off x="6333565" y="3265644"/>
            <a:ext cx="2743200" cy="3505200"/>
          </a:xfrm>
          <a:prstGeom prst="rect">
            <a:avLst/>
          </a:prstGeom>
          <a:ln>
            <a:noFill/>
          </a:ln>
          <a:effectLst>
            <a:outerShdw blurRad="292100" dist="139700" dir="2700000" algn="tl" rotWithShape="0">
              <a:srgbClr val="333333">
                <a:alpha val="65000"/>
              </a:srgbClr>
            </a:outerShdw>
          </a:effectLst>
        </p:spPr>
      </p:pic>
      <p:sp>
        <p:nvSpPr>
          <p:cNvPr id="7" name="Rectangle 2"/>
          <p:cNvSpPr txBox="1">
            <a:spLocks noChangeArrowheads="1"/>
          </p:cNvSpPr>
          <p:nvPr/>
        </p:nvSpPr>
        <p:spPr>
          <a:xfrm>
            <a:off x="203499" y="3605212"/>
            <a:ext cx="5518484" cy="243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Tx/>
              <a:buNone/>
            </a:pPr>
            <a:r>
              <a:rPr lang="en-US" sz="2400" b="1" dirty="0" smtClean="0">
                <a:solidFill>
                  <a:srgbClr val="003399"/>
                </a:solidFill>
              </a:rPr>
              <a:t>Benefits</a:t>
            </a:r>
          </a:p>
          <a:p>
            <a:pPr>
              <a:spcBef>
                <a:spcPts val="0"/>
              </a:spcBef>
              <a:spcAft>
                <a:spcPts val="600"/>
              </a:spcAft>
              <a:buFont typeface="Wingdings" panose="05000000000000000000" pitchFamily="2" charset="2"/>
              <a:buChar char="§"/>
            </a:pPr>
            <a:r>
              <a:rPr lang="en-US" sz="2000" dirty="0" smtClean="0">
                <a:solidFill>
                  <a:srgbClr val="003399"/>
                </a:solidFill>
              </a:rPr>
              <a:t>Reduced fuel consumption, delay and number of stops along a corridor</a:t>
            </a:r>
          </a:p>
          <a:p>
            <a:pPr>
              <a:spcBef>
                <a:spcPts val="0"/>
              </a:spcBef>
              <a:spcAft>
                <a:spcPts val="600"/>
              </a:spcAft>
              <a:buFont typeface="Wingdings" panose="05000000000000000000" pitchFamily="2" charset="2"/>
              <a:buChar char="§"/>
            </a:pPr>
            <a:r>
              <a:rPr lang="en-US" sz="2000" dirty="0" smtClean="0">
                <a:solidFill>
                  <a:srgbClr val="003399"/>
                </a:solidFill>
              </a:rPr>
              <a:t>Responds quickly to changing traffic conditions</a:t>
            </a:r>
            <a:endParaRPr lang="en-US" sz="2000" dirty="0">
              <a:solidFill>
                <a:srgbClr val="003399"/>
              </a:solidFill>
            </a:endParaRPr>
          </a:p>
        </p:txBody>
      </p:sp>
    </p:spTree>
    <p:extLst>
      <p:ext uri="{BB962C8B-B14F-4D97-AF65-F5344CB8AC3E}">
        <p14:creationId xmlns:p14="http://schemas.microsoft.com/office/powerpoint/2010/main" val="2098905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ITS</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24</a:t>
            </a:fld>
            <a:endParaRPr lang="en-US" sz="1000" b="1" dirty="0">
              <a:solidFill>
                <a:srgbClr val="C00000"/>
              </a:solidFill>
            </a:endParaRPr>
          </a:p>
        </p:txBody>
      </p:sp>
      <p:grpSp>
        <p:nvGrpSpPr>
          <p:cNvPr id="5" name="Group 10"/>
          <p:cNvGrpSpPr/>
          <p:nvPr/>
        </p:nvGrpSpPr>
        <p:grpSpPr>
          <a:xfrm>
            <a:off x="304800" y="838200"/>
            <a:ext cx="2302884" cy="1981979"/>
            <a:chOff x="592716" y="1143000"/>
            <a:chExt cx="2302884" cy="1981978"/>
          </a:xfrm>
        </p:grpSpPr>
        <p:sp>
          <p:nvSpPr>
            <p:cNvPr id="7" name="TextBox 6"/>
            <p:cNvSpPr txBox="1"/>
            <p:nvPr/>
          </p:nvSpPr>
          <p:spPr>
            <a:xfrm>
              <a:off x="838200" y="1143000"/>
              <a:ext cx="2057400" cy="369332"/>
            </a:xfrm>
            <a:prstGeom prst="rect">
              <a:avLst/>
            </a:prstGeom>
            <a:noFill/>
          </p:spPr>
          <p:txBody>
            <a:bodyPr wrap="square" rtlCol="0">
              <a:spAutoFit/>
            </a:bodyPr>
            <a:lstStyle/>
            <a:p>
              <a:pPr algn="ctr"/>
              <a:r>
                <a:rPr lang="en-US" b="1" dirty="0" smtClean="0"/>
                <a:t>CCTV Cameras</a:t>
              </a:r>
              <a:endParaRPr lang="en-US" b="1" dirty="0"/>
            </a:p>
          </p:txBody>
        </p:sp>
        <p:grpSp>
          <p:nvGrpSpPr>
            <p:cNvPr id="8" name="Group 28"/>
            <p:cNvGrpSpPr/>
            <p:nvPr/>
          </p:nvGrpSpPr>
          <p:grpSpPr>
            <a:xfrm>
              <a:off x="592716" y="1447800"/>
              <a:ext cx="2302884" cy="1677178"/>
              <a:chOff x="592716" y="1447800"/>
              <a:chExt cx="2302884" cy="1677178"/>
            </a:xfrm>
          </p:grpSpPr>
          <p:pic>
            <p:nvPicPr>
              <p:cNvPr id="9" name="Picture 14" descr="http://www.sunguide.info/sunguide/images/uploads/press_room/gallery/l18_medium1.jpg"/>
              <p:cNvPicPr>
                <a:picLocks noChangeAspect="1" noChangeArrowheads="1"/>
              </p:cNvPicPr>
              <p:nvPr/>
            </p:nvPicPr>
            <p:blipFill>
              <a:blip r:embed="rId3" cstate="print"/>
              <a:srcRect r="5155" b="4762"/>
              <a:stretch>
                <a:fillRect/>
              </a:stretch>
            </p:blipFill>
            <p:spPr bwMode="auto">
              <a:xfrm>
                <a:off x="838200" y="1447800"/>
                <a:ext cx="2057400" cy="1527048"/>
              </a:xfrm>
              <a:prstGeom prst="rect">
                <a:avLst/>
              </a:prstGeom>
              <a:noFill/>
            </p:spPr>
          </p:pic>
          <p:sp>
            <p:nvSpPr>
              <p:cNvPr id="10" name="Oval 9"/>
              <p:cNvSpPr/>
              <p:nvPr/>
            </p:nvSpPr>
            <p:spPr>
              <a:xfrm>
                <a:off x="593365" y="2515378"/>
                <a:ext cx="643630" cy="609600"/>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92716" y="2595046"/>
                <a:ext cx="2057400" cy="461665"/>
              </a:xfrm>
              <a:prstGeom prst="rect">
                <a:avLst/>
              </a:prstGeom>
              <a:noFill/>
            </p:spPr>
            <p:txBody>
              <a:bodyPr wrap="square" rtlCol="0">
                <a:spAutoFit/>
              </a:bodyPr>
              <a:lstStyle/>
              <a:p>
                <a:r>
                  <a:rPr lang="en-US" sz="2400" b="1" dirty="0" smtClean="0">
                    <a:solidFill>
                      <a:schemeClr val="tx2"/>
                    </a:solidFill>
                  </a:rPr>
                  <a:t>423</a:t>
                </a:r>
                <a:endParaRPr lang="en-US" sz="2400" b="1" dirty="0">
                  <a:solidFill>
                    <a:schemeClr val="tx2"/>
                  </a:solidFill>
                </a:endParaRPr>
              </a:p>
            </p:txBody>
          </p:sp>
        </p:grpSp>
      </p:grpSp>
      <p:grpSp>
        <p:nvGrpSpPr>
          <p:cNvPr id="12" name="Group 28"/>
          <p:cNvGrpSpPr/>
          <p:nvPr/>
        </p:nvGrpSpPr>
        <p:grpSpPr>
          <a:xfrm>
            <a:off x="6477000" y="838200"/>
            <a:ext cx="2057400" cy="1831848"/>
            <a:chOff x="5638800" y="1143000"/>
            <a:chExt cx="2057400" cy="1831848"/>
          </a:xfrm>
        </p:grpSpPr>
        <p:pic>
          <p:nvPicPr>
            <p:cNvPr id="13" name="Picture 8" descr="N:\00 DOC MGMT\BTO Communications Toolkit\Images\Devices\Ramp Meter (RM)\PIC_RM023_Ramp meter queue_2007.08.03.JPG"/>
            <p:cNvPicPr>
              <a:picLocks noChangeAspect="1" noChangeArrowheads="1"/>
            </p:cNvPicPr>
            <p:nvPr/>
          </p:nvPicPr>
          <p:blipFill>
            <a:blip r:embed="rId4" cstate="print"/>
            <a:srcRect r="10180"/>
            <a:stretch>
              <a:fillRect/>
            </a:stretch>
          </p:blipFill>
          <p:spPr bwMode="auto">
            <a:xfrm>
              <a:off x="5638800" y="1447800"/>
              <a:ext cx="2057400" cy="1527048"/>
            </a:xfrm>
            <a:prstGeom prst="rect">
              <a:avLst/>
            </a:prstGeom>
            <a:noFill/>
          </p:spPr>
        </p:pic>
        <p:sp>
          <p:nvSpPr>
            <p:cNvPr id="14" name="TextBox 13"/>
            <p:cNvSpPr txBox="1"/>
            <p:nvPr/>
          </p:nvSpPr>
          <p:spPr>
            <a:xfrm>
              <a:off x="5638800" y="1143000"/>
              <a:ext cx="2057400" cy="369332"/>
            </a:xfrm>
            <a:prstGeom prst="rect">
              <a:avLst/>
            </a:prstGeom>
            <a:noFill/>
          </p:spPr>
          <p:txBody>
            <a:bodyPr wrap="square" rtlCol="0">
              <a:spAutoFit/>
            </a:bodyPr>
            <a:lstStyle/>
            <a:p>
              <a:pPr algn="ctr"/>
              <a:r>
                <a:rPr lang="en-US" b="1" dirty="0" smtClean="0"/>
                <a:t>Ramp Meters</a:t>
              </a:r>
              <a:endParaRPr lang="en-US" b="1" dirty="0"/>
            </a:p>
          </p:txBody>
        </p:sp>
      </p:grpSp>
      <p:pic>
        <p:nvPicPr>
          <p:cNvPr id="15" name="Picture 2" descr="https://www.fhwa.dot.gov/publications/publicroads/07nov/images/gibsonpic7.jpg"/>
          <p:cNvPicPr>
            <a:picLocks noChangeArrowheads="1"/>
          </p:cNvPicPr>
          <p:nvPr/>
        </p:nvPicPr>
        <p:blipFill>
          <a:blip r:embed="rId5" cstate="print"/>
          <a:srcRect/>
          <a:stretch>
            <a:fillRect/>
          </a:stretch>
        </p:blipFill>
        <p:spPr bwMode="auto">
          <a:xfrm>
            <a:off x="3429000" y="1143000"/>
            <a:ext cx="2057400" cy="1527048"/>
          </a:xfrm>
          <a:prstGeom prst="rect">
            <a:avLst/>
          </a:prstGeom>
          <a:noFill/>
        </p:spPr>
      </p:pic>
      <p:sp>
        <p:nvSpPr>
          <p:cNvPr id="16" name="TextBox 15"/>
          <p:cNvSpPr txBox="1"/>
          <p:nvPr/>
        </p:nvSpPr>
        <p:spPr>
          <a:xfrm>
            <a:off x="3381500" y="861950"/>
            <a:ext cx="2057400" cy="369332"/>
          </a:xfrm>
          <a:prstGeom prst="rect">
            <a:avLst/>
          </a:prstGeom>
          <a:noFill/>
        </p:spPr>
        <p:txBody>
          <a:bodyPr wrap="square" rtlCol="0">
            <a:spAutoFit/>
          </a:bodyPr>
          <a:lstStyle/>
          <a:p>
            <a:pPr algn="ctr"/>
            <a:r>
              <a:rPr lang="en-US" b="1" dirty="0" smtClean="0"/>
              <a:t>Detector Stations</a:t>
            </a:r>
            <a:endParaRPr lang="en-US" b="1" dirty="0"/>
          </a:p>
        </p:txBody>
      </p:sp>
      <p:sp>
        <p:nvSpPr>
          <p:cNvPr id="18" name="Oval 17"/>
          <p:cNvSpPr/>
          <p:nvPr/>
        </p:nvSpPr>
        <p:spPr>
          <a:xfrm>
            <a:off x="6214370" y="2286000"/>
            <a:ext cx="643630" cy="609600"/>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200400" y="2209800"/>
            <a:ext cx="643630" cy="609600"/>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200400" y="2286000"/>
            <a:ext cx="2057400" cy="461665"/>
          </a:xfrm>
          <a:prstGeom prst="rect">
            <a:avLst/>
          </a:prstGeom>
          <a:noFill/>
        </p:spPr>
        <p:txBody>
          <a:bodyPr wrap="square" rtlCol="0">
            <a:spAutoFit/>
          </a:bodyPr>
          <a:lstStyle/>
          <a:p>
            <a:r>
              <a:rPr lang="en-US" sz="2400" b="1" dirty="0" smtClean="0">
                <a:solidFill>
                  <a:schemeClr val="tx2"/>
                </a:solidFill>
              </a:rPr>
              <a:t>320</a:t>
            </a:r>
          </a:p>
        </p:txBody>
      </p:sp>
      <p:sp>
        <p:nvSpPr>
          <p:cNvPr id="21" name="TextBox 20"/>
          <p:cNvSpPr txBox="1"/>
          <p:nvPr/>
        </p:nvSpPr>
        <p:spPr>
          <a:xfrm>
            <a:off x="6172200" y="2362200"/>
            <a:ext cx="2057400" cy="461665"/>
          </a:xfrm>
          <a:prstGeom prst="rect">
            <a:avLst/>
          </a:prstGeom>
          <a:noFill/>
        </p:spPr>
        <p:txBody>
          <a:bodyPr wrap="square" rtlCol="0">
            <a:spAutoFit/>
          </a:bodyPr>
          <a:lstStyle/>
          <a:p>
            <a:r>
              <a:rPr lang="en-US" sz="2400" b="1" dirty="0" smtClean="0">
                <a:solidFill>
                  <a:schemeClr val="tx2"/>
                </a:solidFill>
              </a:rPr>
              <a:t>133</a:t>
            </a:r>
            <a:endParaRPr lang="en-US" sz="2400" b="1" dirty="0">
              <a:solidFill>
                <a:schemeClr val="tx2"/>
              </a:solidFill>
            </a:endParaRPr>
          </a:p>
        </p:txBody>
      </p:sp>
      <p:grpSp>
        <p:nvGrpSpPr>
          <p:cNvPr id="22" name="Group 16"/>
          <p:cNvGrpSpPr/>
          <p:nvPr/>
        </p:nvGrpSpPr>
        <p:grpSpPr>
          <a:xfrm>
            <a:off x="6391922" y="3810000"/>
            <a:ext cx="2371078" cy="1981200"/>
            <a:chOff x="5925844" y="4495800"/>
            <a:chExt cx="2371078" cy="1981200"/>
          </a:xfrm>
        </p:grpSpPr>
        <p:sp>
          <p:nvSpPr>
            <p:cNvPr id="23" name="TextBox 22"/>
            <p:cNvSpPr txBox="1"/>
            <p:nvPr/>
          </p:nvSpPr>
          <p:spPr>
            <a:xfrm>
              <a:off x="5934722" y="4495800"/>
              <a:ext cx="2362200" cy="369332"/>
            </a:xfrm>
            <a:prstGeom prst="rect">
              <a:avLst/>
            </a:prstGeom>
            <a:noFill/>
          </p:spPr>
          <p:txBody>
            <a:bodyPr wrap="square" rtlCol="0">
              <a:spAutoFit/>
            </a:bodyPr>
            <a:lstStyle/>
            <a:p>
              <a:pPr algn="ctr"/>
              <a:r>
                <a:rPr lang="en-US" b="1" dirty="0" smtClean="0"/>
                <a:t>Portable Signs (PCMS)</a:t>
              </a:r>
              <a:endParaRPr lang="en-US" b="1" dirty="0"/>
            </a:p>
          </p:txBody>
        </p:sp>
        <p:grpSp>
          <p:nvGrpSpPr>
            <p:cNvPr id="24" name="Group 29"/>
            <p:cNvGrpSpPr/>
            <p:nvPr/>
          </p:nvGrpSpPr>
          <p:grpSpPr>
            <a:xfrm>
              <a:off x="5925844" y="4800600"/>
              <a:ext cx="2218678" cy="1676400"/>
              <a:chOff x="5925844" y="4800600"/>
              <a:chExt cx="2218678" cy="1676400"/>
            </a:xfrm>
          </p:grpSpPr>
          <p:pic>
            <p:nvPicPr>
              <p:cNvPr id="25" name="Picture 7" descr="N:\00 DOC MGMT\BTO Communications Toolkit\Images\Devices\Portable Changeable Message Sign(PCMS)\PIC_PCMS025_Slow traffic ahead_2007.08.03.JPG"/>
              <p:cNvPicPr>
                <a:picLocks noChangeAspect="1" noChangeArrowheads="1"/>
              </p:cNvPicPr>
              <p:nvPr/>
            </p:nvPicPr>
            <p:blipFill>
              <a:blip r:embed="rId6" cstate="print"/>
              <a:srcRect r="10180"/>
              <a:stretch>
                <a:fillRect/>
              </a:stretch>
            </p:blipFill>
            <p:spPr bwMode="auto">
              <a:xfrm>
                <a:off x="6087122" y="4800600"/>
                <a:ext cx="2057400" cy="1527048"/>
              </a:xfrm>
              <a:prstGeom prst="rect">
                <a:avLst/>
              </a:prstGeom>
              <a:noFill/>
            </p:spPr>
          </p:pic>
          <p:sp>
            <p:nvSpPr>
              <p:cNvPr id="26" name="Oval 25"/>
              <p:cNvSpPr/>
              <p:nvPr/>
            </p:nvSpPr>
            <p:spPr>
              <a:xfrm>
                <a:off x="5934722" y="5867400"/>
                <a:ext cx="645111" cy="609600"/>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925844" y="5952479"/>
                <a:ext cx="2057400" cy="461665"/>
              </a:xfrm>
              <a:prstGeom prst="rect">
                <a:avLst/>
              </a:prstGeom>
              <a:noFill/>
            </p:spPr>
            <p:txBody>
              <a:bodyPr wrap="square" rtlCol="0">
                <a:spAutoFit/>
              </a:bodyPr>
              <a:lstStyle/>
              <a:p>
                <a:r>
                  <a:rPr lang="en-US" sz="2400" b="1" dirty="0" smtClean="0">
                    <a:solidFill>
                      <a:schemeClr val="tx2"/>
                    </a:solidFill>
                  </a:rPr>
                  <a:t>124</a:t>
                </a:r>
                <a:endParaRPr lang="en-US" sz="2400" b="1" dirty="0">
                  <a:solidFill>
                    <a:schemeClr val="tx2"/>
                  </a:solidFill>
                </a:endParaRPr>
              </a:p>
            </p:txBody>
          </p:sp>
        </p:grpSp>
      </p:grpSp>
      <p:grpSp>
        <p:nvGrpSpPr>
          <p:cNvPr id="28" name="Group 33"/>
          <p:cNvGrpSpPr/>
          <p:nvPr/>
        </p:nvGrpSpPr>
        <p:grpSpPr>
          <a:xfrm>
            <a:off x="304800" y="3810000"/>
            <a:ext cx="2346960" cy="1939030"/>
            <a:chOff x="396240" y="4461770"/>
            <a:chExt cx="2346960" cy="1939030"/>
          </a:xfrm>
        </p:grpSpPr>
        <p:pic>
          <p:nvPicPr>
            <p:cNvPr id="29" name="Picture 4" descr="N:\00 DOC MGMT\BTO Communications Toolkit\Images\Devices\Dynamic Message Sign (DMS)\PIC_DMS054_I94SB at Oklahoma Ave_2002.03.08.jpg"/>
            <p:cNvPicPr>
              <a:picLocks noChangeAspect="1" noChangeArrowheads="1"/>
            </p:cNvPicPr>
            <p:nvPr/>
          </p:nvPicPr>
          <p:blipFill>
            <a:blip r:embed="rId7" cstate="print"/>
            <a:srcRect/>
            <a:stretch>
              <a:fillRect/>
            </a:stretch>
          </p:blipFill>
          <p:spPr bwMode="auto">
            <a:xfrm>
              <a:off x="685800" y="4766570"/>
              <a:ext cx="2036064" cy="1527048"/>
            </a:xfrm>
            <a:prstGeom prst="rect">
              <a:avLst/>
            </a:prstGeom>
            <a:noFill/>
          </p:spPr>
        </p:pic>
        <p:sp>
          <p:nvSpPr>
            <p:cNvPr id="30" name="TextBox 29"/>
            <p:cNvSpPr txBox="1"/>
            <p:nvPr/>
          </p:nvSpPr>
          <p:spPr>
            <a:xfrm>
              <a:off x="685800" y="4461770"/>
              <a:ext cx="2057400" cy="369332"/>
            </a:xfrm>
            <a:prstGeom prst="rect">
              <a:avLst/>
            </a:prstGeom>
            <a:noFill/>
          </p:spPr>
          <p:txBody>
            <a:bodyPr wrap="square" rtlCol="0">
              <a:spAutoFit/>
            </a:bodyPr>
            <a:lstStyle/>
            <a:p>
              <a:pPr algn="ctr"/>
              <a:r>
                <a:rPr lang="en-US" b="1" dirty="0" smtClean="0"/>
                <a:t>DMS Signs</a:t>
              </a:r>
              <a:endParaRPr lang="en-US" b="1" dirty="0"/>
            </a:p>
          </p:txBody>
        </p:sp>
        <p:sp>
          <p:nvSpPr>
            <p:cNvPr id="31" name="Oval 30"/>
            <p:cNvSpPr/>
            <p:nvPr/>
          </p:nvSpPr>
          <p:spPr>
            <a:xfrm>
              <a:off x="457201" y="5791200"/>
              <a:ext cx="668783" cy="609600"/>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96240" y="5867400"/>
              <a:ext cx="2057400" cy="461665"/>
            </a:xfrm>
            <a:prstGeom prst="rect">
              <a:avLst/>
            </a:prstGeom>
            <a:noFill/>
          </p:spPr>
          <p:txBody>
            <a:bodyPr wrap="square" rtlCol="0">
              <a:spAutoFit/>
            </a:bodyPr>
            <a:lstStyle/>
            <a:p>
              <a:r>
                <a:rPr lang="en-US" sz="2400" b="1" dirty="0" smtClean="0">
                  <a:solidFill>
                    <a:schemeClr val="tx2"/>
                  </a:solidFill>
                </a:rPr>
                <a:t> 145</a:t>
              </a:r>
              <a:endParaRPr lang="en-US" sz="2400" b="1" dirty="0">
                <a:solidFill>
                  <a:schemeClr val="tx2"/>
                </a:solidFill>
              </a:endParaRPr>
            </a:p>
          </p:txBody>
        </p:sp>
      </p:grpSp>
      <p:grpSp>
        <p:nvGrpSpPr>
          <p:cNvPr id="33" name="Group 38"/>
          <p:cNvGrpSpPr/>
          <p:nvPr/>
        </p:nvGrpSpPr>
        <p:grpSpPr>
          <a:xfrm>
            <a:off x="3352800" y="3505200"/>
            <a:ext cx="2362200" cy="2243831"/>
            <a:chOff x="2944426" y="4156969"/>
            <a:chExt cx="2362200" cy="2243831"/>
          </a:xfrm>
        </p:grpSpPr>
        <p:pic>
          <p:nvPicPr>
            <p:cNvPr id="34" name="Picture 3" descr="C:\Documents and Settings\kbelmore\Desktop\Picture6.png"/>
            <p:cNvPicPr>
              <a:picLocks noChangeAspect="1" noChangeArrowheads="1"/>
            </p:cNvPicPr>
            <p:nvPr/>
          </p:nvPicPr>
          <p:blipFill>
            <a:blip r:embed="rId8" cstate="print"/>
            <a:srcRect l="9980"/>
            <a:stretch>
              <a:fillRect/>
            </a:stretch>
          </p:blipFill>
          <p:spPr bwMode="auto">
            <a:xfrm>
              <a:off x="3200400" y="4766569"/>
              <a:ext cx="2061973" cy="1527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3249226" y="4156969"/>
              <a:ext cx="2057400" cy="646331"/>
            </a:xfrm>
            <a:prstGeom prst="rect">
              <a:avLst/>
            </a:prstGeom>
            <a:noFill/>
          </p:spPr>
          <p:txBody>
            <a:bodyPr wrap="square" rtlCol="0">
              <a:spAutoFit/>
            </a:bodyPr>
            <a:lstStyle/>
            <a:p>
              <a:pPr algn="ctr"/>
              <a:r>
                <a:rPr lang="en-US" b="1" dirty="0" smtClean="0"/>
                <a:t>Highway Advisory Radio (HAR)</a:t>
              </a:r>
              <a:endParaRPr lang="en-US" b="1" dirty="0"/>
            </a:p>
          </p:txBody>
        </p:sp>
        <p:sp>
          <p:nvSpPr>
            <p:cNvPr id="36" name="Oval 35"/>
            <p:cNvSpPr/>
            <p:nvPr/>
          </p:nvSpPr>
          <p:spPr>
            <a:xfrm>
              <a:off x="2944426" y="5791200"/>
              <a:ext cx="651030" cy="609600"/>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956124" y="5876279"/>
              <a:ext cx="2057400" cy="461665"/>
            </a:xfrm>
            <a:prstGeom prst="rect">
              <a:avLst/>
            </a:prstGeom>
            <a:noFill/>
          </p:spPr>
          <p:txBody>
            <a:bodyPr wrap="square" rtlCol="0">
              <a:spAutoFit/>
            </a:bodyPr>
            <a:lstStyle/>
            <a:p>
              <a:r>
                <a:rPr lang="en-US" sz="2400" b="1" dirty="0" smtClean="0">
                  <a:solidFill>
                    <a:schemeClr val="tx2"/>
                  </a:solidFill>
                </a:rPr>
                <a:t> 15</a:t>
              </a:r>
              <a:endParaRPr lang="en-US" sz="2400" b="1" dirty="0">
                <a:solidFill>
                  <a:schemeClr val="tx2"/>
                </a:solidFill>
              </a:endParaRPr>
            </a:p>
          </p:txBody>
        </p:sp>
      </p:grpSp>
    </p:spTree>
    <p:extLst>
      <p:ext uri="{BB962C8B-B14F-4D97-AF65-F5344CB8AC3E}">
        <p14:creationId xmlns:p14="http://schemas.microsoft.com/office/powerpoint/2010/main" val="8079068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228600" y="914400"/>
            <a:ext cx="8458200" cy="4495800"/>
          </a:xfrm>
        </p:spPr>
        <p:txBody>
          <a:bodyPr/>
          <a:lstStyle/>
          <a:p>
            <a:pPr marL="0" indent="0">
              <a:spcBef>
                <a:spcPts val="0"/>
              </a:spcBef>
              <a:spcAft>
                <a:spcPts val="600"/>
              </a:spcAft>
              <a:buFontTx/>
              <a:buNone/>
            </a:pPr>
            <a:r>
              <a:rPr lang="en-US" sz="2400" b="1" dirty="0">
                <a:solidFill>
                  <a:srgbClr val="003399"/>
                </a:solidFill>
              </a:rPr>
              <a:t>Traffic Camera HD </a:t>
            </a:r>
            <a:r>
              <a:rPr lang="en-US" sz="2400" b="1" dirty="0" smtClean="0">
                <a:solidFill>
                  <a:srgbClr val="003399"/>
                </a:solidFill>
              </a:rPr>
              <a:t>Upgrade</a:t>
            </a:r>
          </a:p>
          <a:p>
            <a:pPr>
              <a:spcBef>
                <a:spcPts val="0"/>
              </a:spcBef>
              <a:spcAft>
                <a:spcPts val="600"/>
              </a:spcAft>
              <a:buFont typeface="Wingdings" panose="05000000000000000000" pitchFamily="2" charset="2"/>
              <a:buChar char="§"/>
            </a:pPr>
            <a:r>
              <a:rPr lang="en-US" sz="2400" dirty="0" smtClean="0">
                <a:solidFill>
                  <a:srgbClr val="003399"/>
                </a:solidFill>
              </a:rPr>
              <a:t>Lower </a:t>
            </a:r>
            <a:r>
              <a:rPr lang="en-US" sz="2400" dirty="0">
                <a:solidFill>
                  <a:srgbClr val="003399"/>
                </a:solidFill>
              </a:rPr>
              <a:t>installation and maintenance cost </a:t>
            </a:r>
            <a:r>
              <a:rPr lang="en-US" sz="2400" dirty="0" smtClean="0">
                <a:solidFill>
                  <a:srgbClr val="003399"/>
                </a:solidFill>
              </a:rPr>
              <a:t>(less equipment)</a:t>
            </a:r>
            <a:endParaRPr lang="en-US" sz="2400" dirty="0">
              <a:solidFill>
                <a:srgbClr val="003399"/>
              </a:solidFill>
            </a:endParaRPr>
          </a:p>
          <a:p>
            <a:pPr>
              <a:spcBef>
                <a:spcPts val="0"/>
              </a:spcBef>
              <a:spcAft>
                <a:spcPts val="600"/>
              </a:spcAft>
              <a:buFont typeface="Wingdings" panose="05000000000000000000" pitchFamily="2" charset="2"/>
              <a:buChar char="§"/>
            </a:pPr>
            <a:r>
              <a:rPr lang="en-US" sz="2400" dirty="0">
                <a:solidFill>
                  <a:srgbClr val="003399"/>
                </a:solidFill>
              </a:rPr>
              <a:t>Allows for increased ability to assess incidents and better TIM training </a:t>
            </a:r>
            <a:r>
              <a:rPr lang="en-US" sz="2400" dirty="0" smtClean="0">
                <a:solidFill>
                  <a:srgbClr val="003399"/>
                </a:solidFill>
              </a:rPr>
              <a:t>material</a:t>
            </a: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New Technologies</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25</a:t>
            </a:fld>
            <a:endParaRPr lang="en-US" sz="1000" b="1" dirty="0">
              <a:solidFill>
                <a:srgbClr val="C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683" r="9842" b="4760"/>
          <a:stretch/>
        </p:blipFill>
        <p:spPr>
          <a:xfrm>
            <a:off x="4610100" y="3134335"/>
            <a:ext cx="4419600" cy="283307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933" t="8613" r="7513" b="3558"/>
          <a:stretch/>
        </p:blipFill>
        <p:spPr>
          <a:xfrm>
            <a:off x="76200" y="3134335"/>
            <a:ext cx="4419600" cy="2833077"/>
          </a:xfrm>
          <a:prstGeom prst="rect">
            <a:avLst/>
          </a:prstGeom>
          <a:ln>
            <a:noFill/>
          </a:ln>
          <a:effectLst>
            <a:outerShdw blurRad="292100" dist="139700" dir="2700000" algn="tl" rotWithShape="0">
              <a:srgbClr val="333333">
                <a:alpha val="65000"/>
              </a:srgbClr>
            </a:outerShdw>
          </a:effectLst>
        </p:spPr>
      </p:pic>
      <p:sp>
        <p:nvSpPr>
          <p:cNvPr id="9" name="Rectangle 2"/>
          <p:cNvSpPr txBox="1">
            <a:spLocks noChangeArrowheads="1"/>
          </p:cNvSpPr>
          <p:nvPr/>
        </p:nvSpPr>
        <p:spPr>
          <a:xfrm>
            <a:off x="38100" y="5791200"/>
            <a:ext cx="8991600" cy="45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ct val="50000"/>
              </a:spcAft>
              <a:buFontTx/>
              <a:buNone/>
            </a:pPr>
            <a:r>
              <a:rPr lang="en-US" b="1" spc="50" dirty="0" smtClean="0">
                <a:ln w="9525" cmpd="sng">
                  <a:solidFill>
                    <a:schemeClr val="accent1"/>
                  </a:solidFill>
                  <a:prstDash val="solid"/>
                </a:ln>
                <a:solidFill>
                  <a:srgbClr val="70AD47">
                    <a:tint val="1000"/>
                  </a:srgbClr>
                </a:solidFill>
                <a:effectLst>
                  <a:glow rad="139700">
                    <a:schemeClr val="accent1">
                      <a:satMod val="175000"/>
                      <a:alpha val="40000"/>
                    </a:schemeClr>
                  </a:glow>
                  <a:outerShdw blurRad="50800" dist="38100" dir="2700000" algn="tl" rotWithShape="0">
                    <a:prstClr val="black">
                      <a:alpha val="40000"/>
                    </a:prstClr>
                  </a:outerShdw>
                </a:effectLst>
              </a:rPr>
              <a:t>SD                     vs                     HD</a:t>
            </a:r>
            <a:endParaRPr lang="en-US" b="1" spc="50" dirty="0">
              <a:ln w="9525" cmpd="sng">
                <a:solidFill>
                  <a:schemeClr val="accent1"/>
                </a:solidFill>
                <a:prstDash val="solid"/>
              </a:ln>
              <a:solidFill>
                <a:srgbClr val="70AD47">
                  <a:tint val="1000"/>
                </a:srgbClr>
              </a:solidFill>
              <a:effectLst>
                <a:glow rad="139700">
                  <a:schemeClr val="accent1">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267380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Smart Work Zones</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26</a:t>
            </a:fld>
            <a:endParaRPr lang="en-US" sz="1000" b="1" dirty="0">
              <a:solidFill>
                <a:srgbClr val="C00000"/>
              </a:solidFill>
            </a:endParaRPr>
          </a:p>
        </p:txBody>
      </p:sp>
      <p:pic>
        <p:nvPicPr>
          <p:cNvPr id="5" name="Picture 4"/>
          <p:cNvPicPr>
            <a:picLocks noChangeAspect="1"/>
          </p:cNvPicPr>
          <p:nvPr/>
        </p:nvPicPr>
        <p:blipFill>
          <a:blip r:embed="rId3"/>
          <a:stretch>
            <a:fillRect/>
          </a:stretch>
        </p:blipFill>
        <p:spPr>
          <a:xfrm>
            <a:off x="6019800" y="1066801"/>
            <a:ext cx="2880359" cy="3200399"/>
          </a:xfrm>
          <a:prstGeom prst="rect">
            <a:avLst/>
          </a:prstGeom>
          <a:ln>
            <a:noFill/>
          </a:ln>
          <a:effectLst>
            <a:outerShdw blurRad="292100" dist="139700" dir="2700000" algn="tl" rotWithShape="0">
              <a:srgbClr val="333333">
                <a:alpha val="65000"/>
              </a:srgbClr>
            </a:outerShdw>
          </a:effectLst>
        </p:spPr>
      </p:pic>
      <p:sp>
        <p:nvSpPr>
          <p:cNvPr id="7" name="Rectangle 2"/>
          <p:cNvSpPr txBox="1">
            <a:spLocks noChangeArrowheads="1"/>
          </p:cNvSpPr>
          <p:nvPr/>
        </p:nvSpPr>
        <p:spPr>
          <a:xfrm>
            <a:off x="533400" y="990600"/>
            <a:ext cx="5410200" cy="1905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Tx/>
              <a:buNone/>
            </a:pPr>
            <a:r>
              <a:rPr lang="en-US" sz="2400" b="1" dirty="0" smtClean="0">
                <a:solidFill>
                  <a:srgbClr val="003399"/>
                </a:solidFill>
              </a:rPr>
              <a:t>Queue Warning System for Work Zones </a:t>
            </a:r>
          </a:p>
          <a:p>
            <a:pPr>
              <a:spcBef>
                <a:spcPts val="0"/>
              </a:spcBef>
              <a:spcAft>
                <a:spcPts val="600"/>
              </a:spcAft>
              <a:buFont typeface="Wingdings" panose="05000000000000000000" pitchFamily="2" charset="2"/>
              <a:buChar char="§"/>
            </a:pPr>
            <a:r>
              <a:rPr lang="en-US" sz="2200" dirty="0" smtClean="0">
                <a:solidFill>
                  <a:srgbClr val="003399"/>
                </a:solidFill>
              </a:rPr>
              <a:t>Warns drivers of reduced speed conditions</a:t>
            </a:r>
          </a:p>
          <a:p>
            <a:pPr>
              <a:spcBef>
                <a:spcPts val="0"/>
              </a:spcBef>
              <a:spcAft>
                <a:spcPts val="600"/>
              </a:spcAft>
              <a:buFont typeface="Wingdings" panose="05000000000000000000" pitchFamily="2" charset="2"/>
              <a:buChar char="§"/>
            </a:pPr>
            <a:r>
              <a:rPr lang="en-US" sz="2200" dirty="0" smtClean="0">
                <a:solidFill>
                  <a:srgbClr val="003399"/>
                </a:solidFill>
              </a:rPr>
              <a:t>Reduces work zone crashes</a:t>
            </a:r>
          </a:p>
          <a:p>
            <a:pPr>
              <a:spcBef>
                <a:spcPts val="0"/>
              </a:spcBef>
              <a:spcAft>
                <a:spcPts val="600"/>
              </a:spcAft>
              <a:buFont typeface="Wingdings" panose="05000000000000000000" pitchFamily="2" charset="2"/>
              <a:buChar char="§"/>
            </a:pPr>
            <a:r>
              <a:rPr lang="en-US" sz="2200" dirty="0" smtClean="0">
                <a:solidFill>
                  <a:srgbClr val="003399"/>
                </a:solidFill>
              </a:rPr>
              <a:t>Reduces driver anxiety</a:t>
            </a:r>
          </a:p>
        </p:txBody>
      </p:sp>
      <p:pic>
        <p:nvPicPr>
          <p:cNvPr id="2" name="Picture 1"/>
          <p:cNvPicPr>
            <a:picLocks noChangeAspect="1"/>
          </p:cNvPicPr>
          <p:nvPr/>
        </p:nvPicPr>
        <p:blipFill rotWithShape="1">
          <a:blip r:embed="rId4"/>
          <a:srcRect l="4099" t="5737" r="4099" b="17213"/>
          <a:stretch/>
        </p:blipFill>
        <p:spPr>
          <a:xfrm>
            <a:off x="-2743200" y="4195815"/>
            <a:ext cx="2081062" cy="232880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47123" t="24445" r="3988" b="30000"/>
          <a:stretch/>
        </p:blipFill>
        <p:spPr>
          <a:xfrm>
            <a:off x="449400" y="3048000"/>
            <a:ext cx="2546684" cy="3071002"/>
          </a:xfrm>
          <a:prstGeom prst="rect">
            <a:avLst/>
          </a:prstGeom>
          <a:ln>
            <a:noFill/>
          </a:ln>
          <a:effectLst>
            <a:outerShdw blurRad="292100" dist="139700" dir="2700000" algn="tl" rotWithShape="0">
              <a:srgbClr val="333333">
                <a:alpha val="65000"/>
              </a:srgbClr>
            </a:outerShdw>
          </a:effectLst>
        </p:spPr>
      </p:pic>
      <p:sp>
        <p:nvSpPr>
          <p:cNvPr id="8" name="Rectangle 2"/>
          <p:cNvSpPr txBox="1">
            <a:spLocks noChangeArrowheads="1"/>
          </p:cNvSpPr>
          <p:nvPr/>
        </p:nvSpPr>
        <p:spPr>
          <a:xfrm>
            <a:off x="3124200" y="3283822"/>
            <a:ext cx="4495800" cy="182398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400" b="1" dirty="0" smtClean="0">
                <a:solidFill>
                  <a:srgbClr val="003399"/>
                </a:solidFill>
              </a:rPr>
              <a:t>Zipper Merge</a:t>
            </a:r>
          </a:p>
          <a:p>
            <a:pPr>
              <a:spcBef>
                <a:spcPts val="0"/>
              </a:spcBef>
              <a:spcAft>
                <a:spcPts val="600"/>
              </a:spcAft>
              <a:buFont typeface="Wingdings" panose="05000000000000000000" pitchFamily="2" charset="2"/>
              <a:buChar char="§"/>
            </a:pPr>
            <a:r>
              <a:rPr lang="en-US" sz="2200" dirty="0" smtClean="0">
                <a:solidFill>
                  <a:srgbClr val="003399"/>
                </a:solidFill>
              </a:rPr>
              <a:t>Backups reduced</a:t>
            </a:r>
          </a:p>
          <a:p>
            <a:pPr>
              <a:spcBef>
                <a:spcPts val="0"/>
              </a:spcBef>
              <a:spcAft>
                <a:spcPts val="600"/>
              </a:spcAft>
              <a:buFont typeface="Wingdings" panose="05000000000000000000" pitchFamily="2" charset="2"/>
              <a:buChar char="§"/>
            </a:pPr>
            <a:r>
              <a:rPr lang="en-US" sz="2200" dirty="0" smtClean="0">
                <a:solidFill>
                  <a:srgbClr val="003399"/>
                </a:solidFill>
              </a:rPr>
              <a:t>Crashes decreased</a:t>
            </a:r>
          </a:p>
          <a:p>
            <a:pPr>
              <a:spcBef>
                <a:spcPts val="0"/>
              </a:spcBef>
              <a:spcAft>
                <a:spcPts val="600"/>
              </a:spcAft>
              <a:buFont typeface="Wingdings" panose="05000000000000000000" pitchFamily="2" charset="2"/>
              <a:buChar char="§"/>
            </a:pPr>
            <a:r>
              <a:rPr lang="en-US" sz="2200" dirty="0" smtClean="0">
                <a:solidFill>
                  <a:srgbClr val="003399"/>
                </a:solidFill>
              </a:rPr>
              <a:t>Driver education is very important</a:t>
            </a:r>
          </a:p>
        </p:txBody>
      </p:sp>
    </p:spTree>
    <p:extLst>
      <p:ext uri="{BB962C8B-B14F-4D97-AF65-F5344CB8AC3E}">
        <p14:creationId xmlns:p14="http://schemas.microsoft.com/office/powerpoint/2010/main" val="1999594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609600" y="762000"/>
            <a:ext cx="3733800" cy="2209799"/>
          </a:xfr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marL="0" indent="0" algn="ctr">
              <a:spcBef>
                <a:spcPts val="0"/>
              </a:spcBef>
              <a:buNone/>
            </a:pPr>
            <a:r>
              <a:rPr lang="en-US" sz="2400" b="1" u="sng" dirty="0" smtClean="0">
                <a:solidFill>
                  <a:srgbClr val="003399"/>
                </a:solidFill>
                <a:effectLst>
                  <a:outerShdw blurRad="38100" dist="38100" dir="2700000" algn="tl">
                    <a:srgbClr val="000000">
                      <a:alpha val="43137"/>
                    </a:srgbClr>
                  </a:outerShdw>
                </a:effectLst>
              </a:rPr>
              <a:t>WisDOT Statewide Data</a:t>
            </a:r>
          </a:p>
          <a:p>
            <a:pPr marL="0" indent="0" algn="ctr">
              <a:spcBef>
                <a:spcPts val="0"/>
              </a:spcBef>
              <a:buNone/>
            </a:pPr>
            <a:r>
              <a:rPr lang="en-US" sz="2000" dirty="0" smtClean="0">
                <a:solidFill>
                  <a:srgbClr val="003399"/>
                </a:solidFill>
              </a:rPr>
              <a:t>Incident data </a:t>
            </a:r>
          </a:p>
          <a:p>
            <a:pPr marL="0" indent="0" algn="ctr">
              <a:spcBef>
                <a:spcPts val="0"/>
              </a:spcBef>
              <a:buNone/>
            </a:pPr>
            <a:r>
              <a:rPr lang="en-US" sz="2000" dirty="0" smtClean="0">
                <a:solidFill>
                  <a:srgbClr val="003399"/>
                </a:solidFill>
              </a:rPr>
              <a:t>Route data (travel times)</a:t>
            </a:r>
          </a:p>
          <a:p>
            <a:pPr marL="0" indent="0" algn="ctr">
              <a:spcBef>
                <a:spcPts val="0"/>
              </a:spcBef>
              <a:buNone/>
            </a:pPr>
            <a:r>
              <a:rPr lang="en-US" sz="2000" dirty="0" smtClean="0">
                <a:solidFill>
                  <a:srgbClr val="003399"/>
                </a:solidFill>
              </a:rPr>
              <a:t>DMS data</a:t>
            </a:r>
          </a:p>
          <a:p>
            <a:pPr marL="0" indent="0" algn="ctr">
              <a:spcBef>
                <a:spcPts val="0"/>
              </a:spcBef>
              <a:buNone/>
            </a:pPr>
            <a:r>
              <a:rPr lang="en-US" sz="2000" dirty="0" smtClean="0">
                <a:solidFill>
                  <a:srgbClr val="003399"/>
                </a:solidFill>
              </a:rPr>
              <a:t>Lane &amp; ramp closures</a:t>
            </a:r>
          </a:p>
          <a:p>
            <a:pPr marL="0" indent="0" algn="ctr">
              <a:spcBef>
                <a:spcPts val="0"/>
              </a:spcBef>
              <a:buNone/>
            </a:pPr>
            <a:r>
              <a:rPr lang="en-US" sz="2000" dirty="0" smtClean="0">
                <a:solidFill>
                  <a:srgbClr val="003399"/>
                </a:solidFill>
              </a:rPr>
              <a:t>Winter road conditions</a:t>
            </a: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a:cs typeface="Arial" pitchFamily="34" charset="0"/>
              </a:rPr>
              <a:t>Waze Connected Citizens Program (</a:t>
            </a:r>
            <a:r>
              <a:rPr lang="en-US" sz="2400" b="1" dirty="0" err="1">
                <a:cs typeface="Arial" pitchFamily="34" charset="0"/>
              </a:rPr>
              <a:t>CCP</a:t>
            </a:r>
            <a:r>
              <a:rPr lang="en-US" sz="2400" b="1" dirty="0">
                <a:cs typeface="Arial" pitchFamily="34" charset="0"/>
              </a:rPr>
              <a:t>)</a:t>
            </a:r>
            <a:br>
              <a:rPr lang="en-US" sz="2400" b="1" dirty="0">
                <a:cs typeface="Arial" pitchFamily="34" charset="0"/>
              </a:rPr>
            </a:b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27</a:t>
            </a:fld>
            <a:endParaRPr lang="en-US" sz="1000" b="1" dirty="0">
              <a:solidFill>
                <a:srgbClr val="C00000"/>
              </a:solidFill>
            </a:endParaRPr>
          </a:p>
        </p:txBody>
      </p:sp>
      <p:pic>
        <p:nvPicPr>
          <p:cNvPr id="5" name="Picture 4"/>
          <p:cNvPicPr>
            <a:picLocks noChangeAspect="1"/>
          </p:cNvPicPr>
          <p:nvPr/>
        </p:nvPicPr>
        <p:blipFill rotWithShape="1">
          <a:blip r:embed="rId3"/>
          <a:srcRect l="50214" t="14176" r="776" b="705"/>
          <a:stretch/>
        </p:blipFill>
        <p:spPr>
          <a:xfrm>
            <a:off x="1684083" y="3124199"/>
            <a:ext cx="5928233" cy="308878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658100" y="5334000"/>
            <a:ext cx="1409700" cy="923330"/>
          </a:xfrm>
          <a:prstGeom prst="rect">
            <a:avLst/>
          </a:prstGeom>
          <a:noFill/>
        </p:spPr>
        <p:txBody>
          <a:bodyPr wrap="square" rtlCol="0">
            <a:spAutoFit/>
          </a:bodyPr>
          <a:lstStyle/>
          <a:p>
            <a:r>
              <a:rPr lang="en-US" b="1" i="1" dirty="0" smtClean="0">
                <a:solidFill>
                  <a:srgbClr val="003399"/>
                </a:solidFill>
                <a:effectLst>
                  <a:outerShdw blurRad="38100" dist="38100" dir="2700000" algn="tl">
                    <a:srgbClr val="000000">
                      <a:alpha val="43137"/>
                    </a:srgbClr>
                  </a:outerShdw>
                </a:effectLst>
              </a:rPr>
              <a:t>From </a:t>
            </a:r>
            <a:br>
              <a:rPr lang="en-US" b="1" i="1" dirty="0" smtClean="0">
                <a:solidFill>
                  <a:srgbClr val="003399"/>
                </a:solidFill>
                <a:effectLst>
                  <a:outerShdw blurRad="38100" dist="38100" dir="2700000" algn="tl">
                    <a:srgbClr val="000000">
                      <a:alpha val="43137"/>
                    </a:srgbClr>
                  </a:outerShdw>
                </a:effectLst>
              </a:rPr>
            </a:br>
            <a:r>
              <a:rPr lang="en-US" b="1" i="1" dirty="0" smtClean="0">
                <a:solidFill>
                  <a:srgbClr val="003399"/>
                </a:solidFill>
                <a:effectLst>
                  <a:outerShdw blurRad="38100" dist="38100" dir="2700000" algn="tl">
                    <a:srgbClr val="000000">
                      <a:alpha val="43137"/>
                    </a:srgbClr>
                  </a:outerShdw>
                </a:effectLst>
              </a:rPr>
              <a:t>Iowa DOT website</a:t>
            </a:r>
            <a:endParaRPr lang="en-US" b="1" i="1" dirty="0">
              <a:solidFill>
                <a:srgbClr val="003399"/>
              </a:solidFill>
              <a:effectLst>
                <a:outerShdw blurRad="38100" dist="38100" dir="2700000" algn="tl">
                  <a:srgbClr val="000000">
                    <a:alpha val="43137"/>
                  </a:srgbClr>
                </a:outerShdw>
              </a:effectLst>
            </a:endParaRPr>
          </a:p>
        </p:txBody>
      </p:sp>
      <p:sp>
        <p:nvSpPr>
          <p:cNvPr id="8" name="Rectangle 2"/>
          <p:cNvSpPr txBox="1">
            <a:spLocks noChangeArrowheads="1"/>
          </p:cNvSpPr>
          <p:nvPr/>
        </p:nvSpPr>
        <p:spPr>
          <a:xfrm>
            <a:off x="4953000" y="762000"/>
            <a:ext cx="3505200" cy="2209799"/>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b="1" u="sng" dirty="0" smtClean="0">
                <a:solidFill>
                  <a:srgbClr val="003399"/>
                </a:solidFill>
                <a:effectLst>
                  <a:outerShdw blurRad="38100" dist="38100" dir="2700000" algn="tl">
                    <a:srgbClr val="000000">
                      <a:alpha val="43137"/>
                    </a:srgbClr>
                  </a:outerShdw>
                </a:effectLst>
              </a:rPr>
              <a:t>Google Data</a:t>
            </a:r>
          </a:p>
          <a:p>
            <a:pPr marL="0" indent="0" algn="ctr">
              <a:spcBef>
                <a:spcPts val="300"/>
              </a:spcBef>
              <a:spcAft>
                <a:spcPts val="300"/>
              </a:spcAft>
              <a:buFont typeface="Arial" pitchFamily="34" charset="0"/>
              <a:buNone/>
            </a:pPr>
            <a:r>
              <a:rPr lang="en-US" sz="2000" dirty="0" smtClean="0">
                <a:solidFill>
                  <a:srgbClr val="003399"/>
                </a:solidFill>
              </a:rPr>
              <a:t>Road hazards reported by users</a:t>
            </a:r>
          </a:p>
          <a:p>
            <a:pPr marL="0" indent="0" algn="ctr">
              <a:spcBef>
                <a:spcPts val="300"/>
              </a:spcBef>
              <a:spcAft>
                <a:spcPts val="300"/>
              </a:spcAft>
              <a:buFont typeface="Arial" pitchFamily="34" charset="0"/>
              <a:buNone/>
            </a:pPr>
            <a:r>
              <a:rPr lang="en-US" sz="2000" dirty="0" smtClean="0">
                <a:solidFill>
                  <a:srgbClr val="003399"/>
                </a:solidFill>
              </a:rPr>
              <a:t>Closures reported by users</a:t>
            </a:r>
          </a:p>
          <a:p>
            <a:pPr marL="0" indent="0" algn="ctr">
              <a:spcBef>
                <a:spcPts val="300"/>
              </a:spcBef>
              <a:spcAft>
                <a:spcPts val="300"/>
              </a:spcAft>
              <a:buFont typeface="Arial" pitchFamily="34" charset="0"/>
              <a:buNone/>
            </a:pPr>
            <a:r>
              <a:rPr lang="en-US" sz="2000" dirty="0" smtClean="0">
                <a:solidFill>
                  <a:srgbClr val="003399"/>
                </a:solidFill>
              </a:rPr>
              <a:t>Data confidence levels</a:t>
            </a:r>
          </a:p>
        </p:txBody>
      </p:sp>
      <p:sp>
        <p:nvSpPr>
          <p:cNvPr id="2" name="Left-Right Arrow 1"/>
          <p:cNvSpPr/>
          <p:nvPr/>
        </p:nvSpPr>
        <p:spPr>
          <a:xfrm>
            <a:off x="4114800" y="838200"/>
            <a:ext cx="1066800" cy="381000"/>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9502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762000"/>
          </a:xfrm>
        </p:spPr>
        <p:txBody>
          <a:bodyPr/>
          <a:lstStyle/>
          <a:p>
            <a:pPr algn="r"/>
            <a:r>
              <a:rPr lang="en-US" sz="2400" b="1" dirty="0" smtClean="0"/>
              <a:t>Additional Projects</a:t>
            </a:r>
            <a:endParaRPr lang="en-US" sz="2400" b="1" dirty="0"/>
          </a:p>
        </p:txBody>
      </p:sp>
      <p:sp>
        <p:nvSpPr>
          <p:cNvPr id="25602" name="AutoShape 2" descr="Image result for career"/>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28</a:t>
            </a:fld>
            <a:endParaRPr lang="en-US" sz="1000" b="1" dirty="0">
              <a:solidFill>
                <a:srgbClr val="C00000"/>
              </a:solidFill>
            </a:endParaRPr>
          </a:p>
        </p:txBody>
      </p:sp>
      <p:sp>
        <p:nvSpPr>
          <p:cNvPr id="10" name="Content Placeholder 1"/>
          <p:cNvSpPr>
            <a:spLocks noGrp="1"/>
          </p:cNvSpPr>
          <p:nvPr>
            <p:ph idx="1"/>
          </p:nvPr>
        </p:nvSpPr>
        <p:spPr>
          <a:xfrm>
            <a:off x="239183" y="1066800"/>
            <a:ext cx="8904817" cy="4495800"/>
          </a:xfrm>
        </p:spPr>
        <p:txBody>
          <a:bodyPr/>
          <a:lstStyle/>
          <a:p>
            <a:pPr marL="0" indent="0">
              <a:spcBef>
                <a:spcPts val="300"/>
              </a:spcBef>
              <a:spcAft>
                <a:spcPts val="300"/>
              </a:spcAft>
              <a:buNone/>
            </a:pPr>
            <a:r>
              <a:rPr lang="en-US" sz="2400" b="1" dirty="0">
                <a:solidFill>
                  <a:srgbClr val="003399"/>
                </a:solidFill>
              </a:rPr>
              <a:t>NTPEP Pavement Marking Test Deck Host in </a:t>
            </a:r>
            <a:r>
              <a:rPr lang="en-US" sz="2400" b="1" dirty="0" smtClean="0">
                <a:solidFill>
                  <a:srgbClr val="003399"/>
                </a:solidFill>
              </a:rPr>
              <a:t>2017</a:t>
            </a:r>
          </a:p>
          <a:p>
            <a:pPr marL="0" indent="0">
              <a:spcBef>
                <a:spcPts val="300"/>
              </a:spcBef>
              <a:spcAft>
                <a:spcPts val="300"/>
              </a:spcAft>
              <a:buNone/>
            </a:pPr>
            <a:endParaRPr lang="en-US" sz="2400" b="1" dirty="0">
              <a:solidFill>
                <a:srgbClr val="003399"/>
              </a:solidFill>
            </a:endParaRPr>
          </a:p>
          <a:p>
            <a:pPr marL="0" indent="0">
              <a:spcBef>
                <a:spcPts val="300"/>
              </a:spcBef>
              <a:spcAft>
                <a:spcPts val="300"/>
              </a:spcAft>
              <a:buNone/>
            </a:pPr>
            <a:r>
              <a:rPr lang="en-US" sz="2400" b="1" dirty="0" smtClean="0">
                <a:solidFill>
                  <a:srgbClr val="003399"/>
                </a:solidFill>
              </a:rPr>
              <a:t>Data-Driven </a:t>
            </a:r>
            <a:r>
              <a:rPr lang="en-US" sz="2400" b="1" dirty="0">
                <a:solidFill>
                  <a:srgbClr val="003399"/>
                </a:solidFill>
              </a:rPr>
              <a:t>Safety Analysis in Project Development – EDC </a:t>
            </a:r>
            <a:r>
              <a:rPr lang="en-US" sz="2400" b="1" dirty="0" smtClean="0">
                <a:solidFill>
                  <a:srgbClr val="003399"/>
                </a:solidFill>
              </a:rPr>
              <a:t>3</a:t>
            </a:r>
          </a:p>
          <a:p>
            <a:pPr>
              <a:spcBef>
                <a:spcPts val="300"/>
              </a:spcBef>
              <a:spcAft>
                <a:spcPts val="300"/>
              </a:spcAft>
              <a:buFont typeface="Wingdings" panose="05000000000000000000" pitchFamily="2" charset="2"/>
              <a:buChar char="§"/>
            </a:pPr>
            <a:r>
              <a:rPr lang="en-US" sz="2000" dirty="0" smtClean="0">
                <a:solidFill>
                  <a:srgbClr val="003399"/>
                </a:solidFill>
              </a:rPr>
              <a:t>Developing </a:t>
            </a:r>
            <a:r>
              <a:rPr lang="en-US" sz="2000" dirty="0" err="1" smtClean="0">
                <a:solidFill>
                  <a:srgbClr val="003399"/>
                </a:solidFill>
              </a:rPr>
              <a:t>HSM</a:t>
            </a:r>
            <a:r>
              <a:rPr lang="en-US" sz="2000" dirty="0" smtClean="0">
                <a:solidFill>
                  <a:srgbClr val="003399"/>
                </a:solidFill>
              </a:rPr>
              <a:t> implementation plan and Wisconsin specific crash modification factors</a:t>
            </a:r>
          </a:p>
          <a:p>
            <a:pPr marL="0" indent="0">
              <a:spcBef>
                <a:spcPts val="300"/>
              </a:spcBef>
              <a:spcAft>
                <a:spcPts val="300"/>
              </a:spcAft>
              <a:buNone/>
            </a:pPr>
            <a:endParaRPr lang="en-US" sz="2400" b="1" dirty="0" smtClean="0">
              <a:solidFill>
                <a:srgbClr val="003399"/>
              </a:solidFill>
            </a:endParaRPr>
          </a:p>
          <a:p>
            <a:pPr marL="0" indent="0">
              <a:spcBef>
                <a:spcPts val="300"/>
              </a:spcBef>
              <a:spcAft>
                <a:spcPts val="300"/>
              </a:spcAft>
              <a:buNone/>
            </a:pPr>
            <a:r>
              <a:rPr lang="en-US" sz="2400" b="1" dirty="0" smtClean="0">
                <a:solidFill>
                  <a:srgbClr val="003399"/>
                </a:solidFill>
              </a:rPr>
              <a:t>Data-Driven </a:t>
            </a:r>
            <a:r>
              <a:rPr lang="en-US" sz="2400" b="1" dirty="0">
                <a:solidFill>
                  <a:srgbClr val="003399"/>
                </a:solidFill>
              </a:rPr>
              <a:t>Safety Analysis in Safety Management – EDC </a:t>
            </a:r>
            <a:r>
              <a:rPr lang="en-US" sz="2400" b="1" dirty="0" smtClean="0">
                <a:solidFill>
                  <a:srgbClr val="003399"/>
                </a:solidFill>
              </a:rPr>
              <a:t>3</a:t>
            </a:r>
            <a:endParaRPr lang="en-US" sz="2400" b="1" dirty="0">
              <a:solidFill>
                <a:srgbClr val="003399"/>
              </a:solidFill>
            </a:endParaRPr>
          </a:p>
          <a:p>
            <a:pPr>
              <a:spcBef>
                <a:spcPts val="300"/>
              </a:spcBef>
              <a:spcAft>
                <a:spcPts val="300"/>
              </a:spcAft>
              <a:buFont typeface="Wingdings" panose="05000000000000000000" pitchFamily="2" charset="2"/>
              <a:buChar char="§"/>
            </a:pPr>
            <a:r>
              <a:rPr lang="en-US" sz="2000" dirty="0">
                <a:solidFill>
                  <a:srgbClr val="003399"/>
                </a:solidFill>
              </a:rPr>
              <a:t>Automate parts of WisDOT’s Safety Screening Analysis (</a:t>
            </a:r>
            <a:r>
              <a:rPr lang="en-US" sz="2000" dirty="0" err="1">
                <a:solidFill>
                  <a:srgbClr val="003399"/>
                </a:solidFill>
              </a:rPr>
              <a:t>SSA</a:t>
            </a:r>
            <a:r>
              <a:rPr lang="en-US" sz="2000" dirty="0">
                <a:solidFill>
                  <a:srgbClr val="003399"/>
                </a:solidFill>
              </a:rPr>
              <a:t>) process</a:t>
            </a:r>
          </a:p>
          <a:p>
            <a:pPr>
              <a:spcBef>
                <a:spcPts val="300"/>
              </a:spcBef>
              <a:spcAft>
                <a:spcPts val="300"/>
              </a:spcAft>
              <a:buFont typeface="Wingdings" panose="05000000000000000000" pitchFamily="2" charset="2"/>
              <a:buChar char="§"/>
            </a:pPr>
            <a:r>
              <a:rPr lang="en-US" sz="2000" dirty="0" smtClean="0">
                <a:solidFill>
                  <a:srgbClr val="003399"/>
                </a:solidFill>
              </a:rPr>
              <a:t>Develop a </a:t>
            </a:r>
            <a:r>
              <a:rPr lang="en-US" sz="2000" dirty="0">
                <a:solidFill>
                  <a:srgbClr val="003399"/>
                </a:solidFill>
              </a:rPr>
              <a:t>web-based mapping tool to map crashes alongside of roadway geometric deficiency data to assist with WisDOT’s Programmatic Exception to Standards process</a:t>
            </a:r>
            <a:r>
              <a:rPr lang="en-US" sz="2000" dirty="0" smtClean="0">
                <a:solidFill>
                  <a:srgbClr val="003399"/>
                </a:solidFill>
              </a:rPr>
              <a:t>.</a:t>
            </a:r>
            <a:endParaRPr lang="en-US" sz="2000" dirty="0">
              <a:solidFill>
                <a:srgbClr val="003399"/>
              </a:solidFill>
            </a:endParaRPr>
          </a:p>
        </p:txBody>
      </p:sp>
    </p:spTree>
    <p:extLst>
      <p:ext uri="{BB962C8B-B14F-4D97-AF65-F5344CB8AC3E}">
        <p14:creationId xmlns:p14="http://schemas.microsoft.com/office/powerpoint/2010/main" val="1888192000"/>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xtremetech.com/wp-content/uploads/2012/07/gm-wifi-direct-intersection-detection-640x3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676768"/>
            <a:ext cx="4800600" cy="2647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74626" name="Rectangle 2"/>
          <p:cNvSpPr>
            <a:spLocks noGrp="1" noChangeArrowheads="1"/>
          </p:cNvSpPr>
          <p:nvPr>
            <p:ph type="body" sz="half" idx="1"/>
          </p:nvPr>
        </p:nvSpPr>
        <p:spPr>
          <a:xfrm>
            <a:off x="228600" y="914400"/>
            <a:ext cx="8458200" cy="5105400"/>
          </a:xfrm>
        </p:spPr>
        <p:txBody>
          <a:bodyPr/>
          <a:lstStyle/>
          <a:p>
            <a:pPr marL="0" indent="0">
              <a:spcAft>
                <a:spcPct val="50000"/>
              </a:spcAft>
              <a:buFontTx/>
              <a:buNone/>
            </a:pPr>
            <a:r>
              <a:rPr lang="en-US" sz="2400" b="1" dirty="0" smtClean="0">
                <a:solidFill>
                  <a:srgbClr val="003399"/>
                </a:solidFill>
              </a:rPr>
              <a:t>BIG Question:</a:t>
            </a:r>
            <a:r>
              <a:rPr lang="en-US" sz="2400" dirty="0" smtClean="0">
                <a:solidFill>
                  <a:srgbClr val="003399"/>
                </a:solidFill>
              </a:rPr>
              <a:t> 		</a:t>
            </a:r>
            <a:r>
              <a:rPr lang="en-US" sz="2400" i="1" dirty="0" smtClean="0">
                <a:solidFill>
                  <a:srgbClr val="003399"/>
                </a:solidFill>
              </a:rPr>
              <a:t>How do we Prepare?</a:t>
            </a:r>
          </a:p>
          <a:p>
            <a:pPr>
              <a:spcBef>
                <a:spcPts val="0"/>
              </a:spcBef>
              <a:spcAft>
                <a:spcPts val="600"/>
              </a:spcAft>
              <a:buFont typeface="Wingdings" panose="05000000000000000000" pitchFamily="2" charset="2"/>
              <a:buChar char="§"/>
            </a:pPr>
            <a:r>
              <a:rPr lang="en-US" sz="2400" dirty="0" smtClean="0">
                <a:solidFill>
                  <a:srgbClr val="003399"/>
                </a:solidFill>
              </a:rPr>
              <a:t>Communications networking enhancements</a:t>
            </a:r>
          </a:p>
          <a:p>
            <a:pPr>
              <a:spcBef>
                <a:spcPts val="0"/>
              </a:spcBef>
              <a:spcAft>
                <a:spcPts val="600"/>
              </a:spcAft>
              <a:buFont typeface="Wingdings" panose="05000000000000000000" pitchFamily="2" charset="2"/>
              <a:buChar char="§"/>
            </a:pPr>
            <a:r>
              <a:rPr lang="en-US" sz="2400" dirty="0" smtClean="0">
                <a:solidFill>
                  <a:srgbClr val="003399"/>
                </a:solidFill>
              </a:rPr>
              <a:t>Next generation controllers</a:t>
            </a:r>
          </a:p>
          <a:p>
            <a:pPr>
              <a:spcBef>
                <a:spcPts val="0"/>
              </a:spcBef>
              <a:spcAft>
                <a:spcPts val="600"/>
              </a:spcAft>
              <a:buFont typeface="Wingdings" panose="05000000000000000000" pitchFamily="2" charset="2"/>
              <a:buChar char="§"/>
            </a:pPr>
            <a:r>
              <a:rPr lang="en-US" sz="2400" dirty="0" err="1" smtClean="0">
                <a:solidFill>
                  <a:srgbClr val="003399"/>
                </a:solidFill>
              </a:rPr>
              <a:t>DSRC</a:t>
            </a:r>
            <a:r>
              <a:rPr lang="en-US" sz="2400" dirty="0" smtClean="0">
                <a:solidFill>
                  <a:srgbClr val="003399"/>
                </a:solidFill>
              </a:rPr>
              <a:t> radios at roadside and in fleet vehicles</a:t>
            </a:r>
          </a:p>
          <a:p>
            <a:pPr>
              <a:spcBef>
                <a:spcPts val="0"/>
              </a:spcBef>
              <a:spcAft>
                <a:spcPts val="600"/>
              </a:spcAft>
              <a:buFont typeface="Wingdings" panose="05000000000000000000" pitchFamily="2" charset="2"/>
              <a:buChar char="§"/>
            </a:pPr>
            <a:r>
              <a:rPr lang="en-US" sz="2400" dirty="0" smtClean="0">
                <a:solidFill>
                  <a:srgbClr val="003399"/>
                </a:solidFill>
              </a:rPr>
              <a:t>Connected vehicle pilots</a:t>
            </a:r>
          </a:p>
          <a:p>
            <a:pPr>
              <a:spcBef>
                <a:spcPts val="0"/>
              </a:spcBef>
              <a:spcAft>
                <a:spcPts val="600"/>
              </a:spcAft>
              <a:buFont typeface="Wingdings" panose="05000000000000000000" pitchFamily="2" charset="2"/>
              <a:buChar char="§"/>
            </a:pPr>
            <a:r>
              <a:rPr lang="en-US" sz="2400" dirty="0" smtClean="0">
                <a:solidFill>
                  <a:srgbClr val="003399"/>
                </a:solidFill>
              </a:rPr>
              <a:t>Private and public sector partnerships</a:t>
            </a:r>
            <a:endParaRPr lang="en-US" sz="2400" dirty="0">
              <a:solidFill>
                <a:srgbClr val="003399"/>
              </a:solidFill>
            </a:endParaRP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Connected &amp; Autonomous Vehicles</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29</a:t>
            </a:fld>
            <a:endParaRPr lang="en-US" sz="1000" b="1" dirty="0">
              <a:solidFill>
                <a:srgbClr val="C00000"/>
              </a:solidFill>
            </a:endParaRPr>
          </a:p>
        </p:txBody>
      </p:sp>
      <p:sp>
        <p:nvSpPr>
          <p:cNvPr id="5" name="Rectangle 2"/>
          <p:cNvSpPr txBox="1">
            <a:spLocks noChangeArrowheads="1"/>
          </p:cNvSpPr>
          <p:nvPr/>
        </p:nvSpPr>
        <p:spPr>
          <a:xfrm>
            <a:off x="4038600" y="5867400"/>
            <a:ext cx="2971800" cy="45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ct val="50000"/>
              </a:spcAft>
              <a:buFontTx/>
              <a:buNone/>
            </a:pPr>
            <a:r>
              <a:rPr lang="en-US" b="1" spc="50" dirty="0" smtClean="0">
                <a:ln w="9525" cmpd="sng">
                  <a:solidFill>
                    <a:schemeClr val="accent1"/>
                  </a:solidFill>
                  <a:prstDash val="solid"/>
                </a:ln>
                <a:solidFill>
                  <a:srgbClr val="70AD47">
                    <a:tint val="1000"/>
                  </a:srgbClr>
                </a:solidFill>
                <a:effectLst>
                  <a:glow rad="139700">
                    <a:schemeClr val="accent1">
                      <a:satMod val="175000"/>
                      <a:alpha val="40000"/>
                    </a:schemeClr>
                  </a:glow>
                  <a:outerShdw blurRad="50800" dist="38100" dir="2700000" algn="tl" rotWithShape="0">
                    <a:prstClr val="black">
                      <a:alpha val="40000"/>
                    </a:prstClr>
                  </a:outerShdw>
                </a:effectLst>
              </a:rPr>
              <a:t>V2V    V2I    V2X</a:t>
            </a:r>
            <a:endParaRPr lang="en-US" b="1" spc="50" dirty="0">
              <a:ln w="9525" cmpd="sng">
                <a:solidFill>
                  <a:schemeClr val="accent1"/>
                </a:solidFill>
                <a:prstDash val="solid"/>
              </a:ln>
              <a:solidFill>
                <a:srgbClr val="70AD47">
                  <a:tint val="1000"/>
                </a:srgbClr>
              </a:solidFill>
              <a:effectLst>
                <a:glow rad="139700">
                  <a:schemeClr val="accent1">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245812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762000"/>
          </a:xfrm>
        </p:spPr>
        <p:txBody>
          <a:bodyPr/>
          <a:lstStyle/>
          <a:p>
            <a:pPr algn="r"/>
            <a:r>
              <a:rPr lang="en-US" sz="2400" b="1" dirty="0" smtClean="0"/>
              <a:t>1960s</a:t>
            </a:r>
            <a:endParaRPr lang="en-US" sz="2400" b="1" dirty="0"/>
          </a:p>
        </p:txBody>
      </p:sp>
      <p:sp>
        <p:nvSpPr>
          <p:cNvPr id="25602" name="AutoShape 2" descr="Image result for career"/>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3</a:t>
            </a:fld>
            <a:endParaRPr lang="en-US" sz="1000" b="1" dirty="0">
              <a:solidFill>
                <a:srgbClr val="C000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167" t="1412"/>
          <a:stretch/>
        </p:blipFill>
        <p:spPr>
          <a:xfrm>
            <a:off x="533400" y="660020"/>
            <a:ext cx="8610600" cy="6203841"/>
          </a:xfrm>
          <a:prstGeom prst="rect">
            <a:avLst/>
          </a:prstGeom>
        </p:spPr>
      </p:pic>
      <p:sp>
        <p:nvSpPr>
          <p:cNvPr id="3" name="TextBox 2"/>
          <p:cNvSpPr txBox="1"/>
          <p:nvPr/>
        </p:nvSpPr>
        <p:spPr>
          <a:xfrm>
            <a:off x="368300" y="5486400"/>
            <a:ext cx="7239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
            </a:pPr>
            <a:r>
              <a:rPr lang="en-US" dirty="0" smtClean="0">
                <a:solidFill>
                  <a:srgbClr val="003399"/>
                </a:solidFill>
              </a:rPr>
              <a:t>SEWRPC Adopted First Generation Land Use &amp; Transportation Plan</a:t>
            </a:r>
          </a:p>
          <a:p>
            <a:pPr marL="285750" indent="-285750">
              <a:buFont typeface="Wingdings" panose="05000000000000000000" pitchFamily="2" charset="2"/>
              <a:buChar char="§"/>
            </a:pPr>
            <a:r>
              <a:rPr lang="en-US" dirty="0" smtClean="0">
                <a:solidFill>
                  <a:srgbClr val="003399"/>
                </a:solidFill>
              </a:rPr>
              <a:t>Marquette Interchange construction begins in 1964 and opened in 1968</a:t>
            </a:r>
            <a:endParaRPr lang="en-US" dirty="0">
              <a:solidFill>
                <a:srgbClr val="003399"/>
              </a:solidFill>
            </a:endParaRPr>
          </a:p>
        </p:txBody>
      </p:sp>
      <p:pic>
        <p:nvPicPr>
          <p:cNvPr id="4" name="Picture 3"/>
          <p:cNvPicPr>
            <a:picLocks noChangeAspect="1"/>
          </p:cNvPicPr>
          <p:nvPr/>
        </p:nvPicPr>
        <p:blipFill>
          <a:blip r:embed="rId3"/>
          <a:stretch>
            <a:fillRect/>
          </a:stretch>
        </p:blipFill>
        <p:spPr>
          <a:xfrm>
            <a:off x="914400" y="948813"/>
            <a:ext cx="3628286" cy="3670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74168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8854" y="961697"/>
            <a:ext cx="5091546" cy="5334000"/>
          </a:xfrm>
          <a:prstGeom prst="rect">
            <a:avLst/>
          </a:prstGeom>
          <a:effectLst>
            <a:glow rad="457200">
              <a:schemeClr val="accent1">
                <a:alpha val="28000"/>
              </a:schemeClr>
            </a:glow>
            <a:softEdge rad="25400"/>
          </a:effectLst>
        </p:spPr>
      </p:pic>
      <p:sp>
        <p:nvSpPr>
          <p:cNvPr id="5" name="TextBox 4"/>
          <p:cNvSpPr txBox="1"/>
          <p:nvPr/>
        </p:nvSpPr>
        <p:spPr>
          <a:xfrm>
            <a:off x="0" y="2743200"/>
            <a:ext cx="9144000" cy="1446550"/>
          </a:xfrm>
          <a:prstGeom prst="rect">
            <a:avLst/>
          </a:prstGeom>
          <a:noFill/>
        </p:spPr>
        <p:txBody>
          <a:bodyPr wrap="square" rtlCol="0">
            <a:spAutoFit/>
          </a:bodyPr>
          <a:lstStyle/>
          <a:p>
            <a:pPr algn="ctr"/>
            <a:r>
              <a:rPr lang="en-US" sz="8800" dirty="0" smtClean="0">
                <a:solidFill>
                  <a:srgbClr val="C00000"/>
                </a:solidFill>
                <a:effectLst>
                  <a:outerShdw blurRad="38100" dist="38100" dir="2700000" algn="tl">
                    <a:srgbClr val="000000">
                      <a:alpha val="43137"/>
                    </a:srgbClr>
                  </a:outerShdw>
                </a:effectLst>
                <a:latin typeface="Monotype Corsiva" pitchFamily="66" charset="0"/>
              </a:rPr>
              <a:t>Thank You</a:t>
            </a:r>
            <a:endParaRPr lang="en-US" sz="8800"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9" name="TextBox 8"/>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30</a:t>
            </a:fld>
            <a:endParaRPr lang="en-US" sz="1000" b="1" dirty="0">
              <a:solidFill>
                <a:srgbClr val="C00000"/>
              </a:solidFill>
            </a:endParaRPr>
          </a:p>
        </p:txBody>
      </p:sp>
    </p:spTree>
    <p:extLst>
      <p:ext uri="{BB962C8B-B14F-4D97-AF65-F5344CB8AC3E}">
        <p14:creationId xmlns:p14="http://schemas.microsoft.com/office/powerpoint/2010/main" val="32940960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style.rotation</p:attrName>
                                        </p:attrNameLst>
                                      </p:cBhvr>
                                      <p:tavLst>
                                        <p:tav tm="0">
                                          <p:val>
                                            <p:fltVal val="90"/>
                                          </p:val>
                                        </p:tav>
                                        <p:tav tm="100000">
                                          <p:val>
                                            <p:fltVal val="0"/>
                                          </p:val>
                                        </p:tav>
                                      </p:tavLst>
                                    </p:anim>
                                    <p:animEffect transition="in" filter="fade">
                                      <p:cBhvr>
                                        <p:cTn id="10" dur="1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762000"/>
          </a:xfrm>
        </p:spPr>
        <p:txBody>
          <a:bodyPr/>
          <a:lstStyle/>
          <a:p>
            <a:pPr algn="r"/>
            <a:r>
              <a:rPr lang="en-US" sz="2400" b="1" dirty="0" smtClean="0"/>
              <a:t>1970s</a:t>
            </a:r>
            <a:endParaRPr lang="en-US" sz="2400" b="1" dirty="0"/>
          </a:p>
        </p:txBody>
      </p:sp>
      <p:sp>
        <p:nvSpPr>
          <p:cNvPr id="25602" name="AutoShape 2" descr="Image result for career"/>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4</a:t>
            </a:fld>
            <a:endParaRPr lang="en-US" sz="1000" b="1" dirty="0">
              <a:solidFill>
                <a:srgbClr val="C00000"/>
              </a:solidFill>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2478" y="1828800"/>
            <a:ext cx="6521868" cy="4456610"/>
          </a:xfrm>
        </p:spPr>
      </p:pic>
      <p:sp>
        <p:nvSpPr>
          <p:cNvPr id="4" name="TextBox 3"/>
          <p:cNvSpPr txBox="1"/>
          <p:nvPr/>
        </p:nvSpPr>
        <p:spPr>
          <a:xfrm>
            <a:off x="4191575" y="6007269"/>
            <a:ext cx="4998462" cy="338554"/>
          </a:xfrm>
          <a:prstGeom prst="rect">
            <a:avLst/>
          </a:prstGeom>
          <a:noFill/>
        </p:spPr>
        <p:txBody>
          <a:bodyPr wrap="square" rtlCol="0">
            <a:spAutoFit/>
          </a:bodyPr>
          <a:lstStyle/>
          <a:p>
            <a:r>
              <a:rPr lang="en-US" sz="1600" b="1" i="1" dirty="0" smtClean="0">
                <a:solidFill>
                  <a:schemeClr val="bg1"/>
                </a:solidFill>
                <a:effectLst>
                  <a:outerShdw blurRad="38100" dist="38100" dir="2700000" algn="tl">
                    <a:srgbClr val="000000">
                      <a:alpha val="43137"/>
                    </a:srgbClr>
                  </a:outerShdw>
                </a:effectLst>
              </a:rPr>
              <a:t>Concept Illustration of Milwaukee Freeway System in 70s</a:t>
            </a:r>
            <a:endParaRPr lang="en-US" sz="1600" b="1" i="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460" t="10000" r="3460" b="10000"/>
          <a:stretch/>
        </p:blipFill>
        <p:spPr>
          <a:xfrm>
            <a:off x="215900" y="2696817"/>
            <a:ext cx="2590800" cy="2027583"/>
          </a:xfrm>
          <a:prstGeom prst="rect">
            <a:avLst/>
          </a:prstGeom>
          <a:ln>
            <a:noFill/>
          </a:ln>
          <a:effectLst>
            <a:outerShdw blurRad="292100" dist="139700" dir="2700000" algn="tl" rotWithShape="0">
              <a:srgbClr val="333333">
                <a:alpha val="65000"/>
              </a:srgbClr>
            </a:outerShdw>
          </a:effectLst>
        </p:spPr>
      </p:pic>
      <p:sp>
        <p:nvSpPr>
          <p:cNvPr id="9" name="Text Placeholder 3"/>
          <p:cNvSpPr txBox="1">
            <a:spLocks/>
          </p:cNvSpPr>
          <p:nvPr/>
        </p:nvSpPr>
        <p:spPr>
          <a:xfrm>
            <a:off x="457200" y="1066800"/>
            <a:ext cx="8229600" cy="21717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smtClean="0">
                <a:solidFill>
                  <a:srgbClr val="003399"/>
                </a:solidFill>
              </a:rPr>
              <a:t>First ramp meters are installed on Milwaukee Freeways</a:t>
            </a:r>
            <a:endParaRPr lang="en-US" sz="2400" dirty="0">
              <a:solidFill>
                <a:srgbClr val="003399"/>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2527" y="3238500"/>
            <a:ext cx="2714747" cy="1650566"/>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3660" t="11040" r="4614" b="9594"/>
          <a:stretch/>
        </p:blipFill>
        <p:spPr>
          <a:xfrm>
            <a:off x="903259" y="4645266"/>
            <a:ext cx="2865120" cy="121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8322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762000"/>
          </a:xfrm>
        </p:spPr>
        <p:txBody>
          <a:bodyPr/>
          <a:lstStyle/>
          <a:p>
            <a:pPr algn="r"/>
            <a:r>
              <a:rPr lang="en-US" sz="2400" b="1" dirty="0" smtClean="0"/>
              <a:t>1980s</a:t>
            </a:r>
            <a:endParaRPr lang="en-US" sz="2400" b="1" dirty="0"/>
          </a:p>
        </p:txBody>
      </p:sp>
      <p:sp>
        <p:nvSpPr>
          <p:cNvPr id="25602" name="AutoShape 2" descr="Image result for career"/>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5</a:t>
            </a:fld>
            <a:endParaRPr lang="en-US" sz="1000" b="1" dirty="0">
              <a:solidFill>
                <a:srgbClr val="C00000"/>
              </a:solidFill>
            </a:endParaRPr>
          </a:p>
        </p:txBody>
      </p:sp>
      <p:sp>
        <p:nvSpPr>
          <p:cNvPr id="4" name="Text Placeholder 3"/>
          <p:cNvSpPr>
            <a:spLocks noGrp="1"/>
          </p:cNvSpPr>
          <p:nvPr>
            <p:ph type="body" sz="half" idx="1"/>
          </p:nvPr>
        </p:nvSpPr>
        <p:spPr>
          <a:xfrm>
            <a:off x="457200" y="1233488"/>
            <a:ext cx="8610600" cy="2171700"/>
          </a:xfrm>
        </p:spPr>
        <p:txBody>
          <a:bodyPr/>
          <a:lstStyle/>
          <a:p>
            <a:pPr>
              <a:buFont typeface="Wingdings" panose="05000000000000000000" pitchFamily="2" charset="2"/>
              <a:buChar char="§"/>
            </a:pPr>
            <a:r>
              <a:rPr lang="en-US" sz="2400" dirty="0" smtClean="0">
                <a:solidFill>
                  <a:srgbClr val="003399"/>
                </a:solidFill>
              </a:rPr>
              <a:t>Ten-year </a:t>
            </a:r>
            <a:r>
              <a:rPr lang="en-US" sz="2400" dirty="0">
                <a:solidFill>
                  <a:srgbClr val="003399"/>
                </a:solidFill>
              </a:rPr>
              <a:t>moratorium (1977-1987) </a:t>
            </a:r>
            <a:r>
              <a:rPr lang="en-US" sz="2400" dirty="0" smtClean="0">
                <a:solidFill>
                  <a:srgbClr val="003399"/>
                </a:solidFill>
              </a:rPr>
              <a:t>when </a:t>
            </a:r>
            <a:r>
              <a:rPr lang="en-US" sz="2400" dirty="0">
                <a:solidFill>
                  <a:srgbClr val="003399"/>
                </a:solidFill>
              </a:rPr>
              <a:t>no additional </a:t>
            </a:r>
            <a:r>
              <a:rPr lang="en-US" sz="2400" dirty="0" smtClean="0">
                <a:solidFill>
                  <a:srgbClr val="003399"/>
                </a:solidFill>
              </a:rPr>
              <a:t>Milwaukee freeway </a:t>
            </a:r>
            <a:r>
              <a:rPr lang="en-US" sz="2400" dirty="0">
                <a:solidFill>
                  <a:srgbClr val="003399"/>
                </a:solidFill>
              </a:rPr>
              <a:t>miles were </a:t>
            </a:r>
            <a:r>
              <a:rPr lang="en-US" sz="2400" dirty="0" smtClean="0">
                <a:solidFill>
                  <a:srgbClr val="003399"/>
                </a:solidFill>
              </a:rPr>
              <a:t>constructed</a:t>
            </a:r>
          </a:p>
          <a:p>
            <a:pPr>
              <a:buFont typeface="Wingdings" panose="05000000000000000000" pitchFamily="2" charset="2"/>
              <a:buChar char="§"/>
            </a:pPr>
            <a:r>
              <a:rPr lang="en-US" sz="2400" dirty="0" smtClean="0">
                <a:solidFill>
                  <a:srgbClr val="003399"/>
                </a:solidFill>
              </a:rPr>
              <a:t>Six-year Highway Improvement Program approved</a:t>
            </a:r>
          </a:p>
          <a:p>
            <a:pPr>
              <a:buFont typeface="Wingdings" panose="05000000000000000000" pitchFamily="2" charset="2"/>
              <a:buChar char="§"/>
            </a:pPr>
            <a:r>
              <a:rPr lang="en-US" sz="2400" dirty="0" smtClean="0">
                <a:solidFill>
                  <a:srgbClr val="003399"/>
                </a:solidFill>
              </a:rPr>
              <a:t>Wisconsin Interstate system continues to expand including Madison Beltline</a:t>
            </a:r>
            <a:endParaRPr lang="en-US" sz="2400" dirty="0">
              <a:solidFill>
                <a:srgbClr val="003399"/>
              </a:solidFill>
            </a:endParaRPr>
          </a:p>
          <a:p>
            <a:pPr>
              <a:buFont typeface="Wingdings" panose="05000000000000000000" pitchFamily="2" charset="2"/>
              <a:buChar char="§"/>
            </a:pPr>
            <a:r>
              <a:rPr lang="en-US" sz="2400" dirty="0" smtClean="0">
                <a:solidFill>
                  <a:srgbClr val="003399"/>
                </a:solidFill>
              </a:rPr>
              <a:t>Mandatory seat belt law enacted in 1987</a:t>
            </a:r>
            <a:endParaRPr lang="en-US" sz="2400" dirty="0">
              <a:solidFill>
                <a:srgbClr val="003399"/>
              </a:solidFill>
            </a:endParaRPr>
          </a:p>
        </p:txBody>
      </p:sp>
      <p:pic>
        <p:nvPicPr>
          <p:cNvPr id="3" name="Picture 2"/>
          <p:cNvPicPr>
            <a:picLocks noChangeAspect="1"/>
          </p:cNvPicPr>
          <p:nvPr/>
        </p:nvPicPr>
        <p:blipFill>
          <a:blip r:embed="rId3"/>
          <a:stretch>
            <a:fillRect/>
          </a:stretch>
        </p:blipFill>
        <p:spPr>
          <a:xfrm>
            <a:off x="5410198" y="3676029"/>
            <a:ext cx="3495315" cy="261999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4545" t="23333" r="28040" b="33977"/>
          <a:stretch/>
        </p:blipFill>
        <p:spPr>
          <a:xfrm>
            <a:off x="2667001" y="3960081"/>
            <a:ext cx="2971800" cy="19073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6066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762000"/>
          </a:xfrm>
        </p:spPr>
        <p:txBody>
          <a:bodyPr/>
          <a:lstStyle/>
          <a:p>
            <a:pPr algn="r"/>
            <a:r>
              <a:rPr lang="en-US" sz="2400" b="1" dirty="0" smtClean="0"/>
              <a:t>1990s</a:t>
            </a:r>
            <a:endParaRPr lang="en-US" sz="2400" b="1" dirty="0"/>
          </a:p>
        </p:txBody>
      </p:sp>
      <p:sp>
        <p:nvSpPr>
          <p:cNvPr id="25602" name="AutoShape 2" descr="Image result for career"/>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6</a:t>
            </a:fld>
            <a:endParaRPr lang="en-US" sz="1000" b="1" dirty="0">
              <a:solidFill>
                <a:srgbClr val="C00000"/>
              </a:solidFill>
            </a:endParaRPr>
          </a:p>
        </p:txBody>
      </p:sp>
      <p:sp>
        <p:nvSpPr>
          <p:cNvPr id="4" name="Text Placeholder 3"/>
          <p:cNvSpPr>
            <a:spLocks noGrp="1"/>
          </p:cNvSpPr>
          <p:nvPr>
            <p:ph type="body" sz="half" idx="1"/>
          </p:nvPr>
        </p:nvSpPr>
        <p:spPr>
          <a:xfrm>
            <a:off x="457200" y="1143000"/>
            <a:ext cx="8534400" cy="4481512"/>
          </a:xfrm>
        </p:spPr>
        <p:txBody>
          <a:bodyPr/>
          <a:lstStyle/>
          <a:p>
            <a:pPr>
              <a:buFont typeface="Wingdings" panose="05000000000000000000" pitchFamily="2" charset="2"/>
              <a:buChar char="§"/>
            </a:pPr>
            <a:r>
              <a:rPr lang="en-US" sz="2400" dirty="0" smtClean="0">
                <a:solidFill>
                  <a:srgbClr val="003399"/>
                </a:solidFill>
              </a:rPr>
              <a:t>Milwaukee’s </a:t>
            </a:r>
            <a:r>
              <a:rPr lang="en-US" sz="2400" dirty="0" err="1" smtClean="0">
                <a:solidFill>
                  <a:srgbClr val="003399"/>
                </a:solidFill>
              </a:rPr>
              <a:t>FTMS</a:t>
            </a:r>
            <a:r>
              <a:rPr lang="en-US" sz="2400" dirty="0" smtClean="0">
                <a:solidFill>
                  <a:srgbClr val="003399"/>
                </a:solidFill>
              </a:rPr>
              <a:t> </a:t>
            </a:r>
            <a:r>
              <a:rPr lang="en-US" sz="2400" i="1" dirty="0" smtClean="0">
                <a:solidFill>
                  <a:srgbClr val="003399"/>
                </a:solidFill>
              </a:rPr>
              <a:t>MONITOR</a:t>
            </a:r>
            <a:r>
              <a:rPr lang="en-US" sz="2400" dirty="0" smtClean="0">
                <a:solidFill>
                  <a:srgbClr val="003399"/>
                </a:solidFill>
              </a:rPr>
              <a:t> designed and local traffic reporters share travel times</a:t>
            </a:r>
          </a:p>
          <a:p>
            <a:pPr>
              <a:buFont typeface="Wingdings" panose="05000000000000000000" pitchFamily="2" charset="2"/>
              <a:buChar char="§"/>
            </a:pPr>
            <a:r>
              <a:rPr lang="en-US" sz="2400" dirty="0" smtClean="0">
                <a:solidFill>
                  <a:srgbClr val="003399"/>
                </a:solidFill>
              </a:rPr>
              <a:t>Began </a:t>
            </a:r>
            <a:r>
              <a:rPr lang="en-US" sz="2400" dirty="0">
                <a:solidFill>
                  <a:srgbClr val="003399"/>
                </a:solidFill>
              </a:rPr>
              <a:t>installing loop detectors to calculate volume, speed and report travel times</a:t>
            </a:r>
          </a:p>
          <a:p>
            <a:pPr>
              <a:buFont typeface="Wingdings" panose="05000000000000000000" pitchFamily="2" charset="2"/>
              <a:buChar char="§"/>
            </a:pPr>
            <a:r>
              <a:rPr lang="en-US" sz="2400" dirty="0" smtClean="0">
                <a:solidFill>
                  <a:srgbClr val="003399"/>
                </a:solidFill>
              </a:rPr>
              <a:t>DMS and freeway cameras installed in Milwaukee </a:t>
            </a:r>
          </a:p>
          <a:p>
            <a:pPr>
              <a:buFont typeface="Wingdings" panose="05000000000000000000" pitchFamily="2" charset="2"/>
              <a:buChar char="§"/>
            </a:pPr>
            <a:r>
              <a:rPr lang="en-US" sz="2400" dirty="0" smtClean="0">
                <a:solidFill>
                  <a:srgbClr val="003399"/>
                </a:solidFill>
              </a:rPr>
              <a:t>TIME Program initiated</a:t>
            </a:r>
          </a:p>
          <a:p>
            <a:pPr>
              <a:buFont typeface="Wingdings" panose="05000000000000000000" pitchFamily="2" charset="2"/>
              <a:buChar char="§"/>
            </a:pPr>
            <a:r>
              <a:rPr lang="en-US" sz="2400" dirty="0" smtClean="0">
                <a:solidFill>
                  <a:srgbClr val="003399"/>
                </a:solidFill>
              </a:rPr>
              <a:t>Late 90s, Freeway Service Team begins in Milwaukee, Kenosha and Racine County</a:t>
            </a:r>
          </a:p>
          <a:p>
            <a:pPr>
              <a:buFont typeface="Wingdings" panose="05000000000000000000" pitchFamily="2" charset="2"/>
              <a:buChar char="§"/>
            </a:pPr>
            <a:r>
              <a:rPr lang="en-US" sz="2400" dirty="0" smtClean="0">
                <a:solidFill>
                  <a:srgbClr val="003399"/>
                </a:solidFill>
              </a:rPr>
              <a:t>Madison area ITS installation begins</a:t>
            </a:r>
            <a:endParaRPr lang="en-US" sz="2400" dirty="0">
              <a:solidFill>
                <a:srgbClr val="003399"/>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169" y="4895976"/>
            <a:ext cx="2724831" cy="152450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534" r="1917" b="5195"/>
          <a:stretch/>
        </p:blipFill>
        <p:spPr>
          <a:xfrm>
            <a:off x="7097828" y="4114800"/>
            <a:ext cx="1741372" cy="1562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355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762000"/>
          </a:xfrm>
        </p:spPr>
        <p:txBody>
          <a:bodyPr/>
          <a:lstStyle/>
          <a:p>
            <a:pPr algn="r"/>
            <a:r>
              <a:rPr lang="en-US" sz="2400" b="1" dirty="0" smtClean="0"/>
              <a:t>2000s</a:t>
            </a:r>
            <a:endParaRPr lang="en-US" sz="2400" b="1" dirty="0"/>
          </a:p>
        </p:txBody>
      </p:sp>
      <p:sp>
        <p:nvSpPr>
          <p:cNvPr id="25602" name="AutoShape 2" descr="Image result for career"/>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7</a:t>
            </a:fld>
            <a:endParaRPr lang="en-US" sz="1000" b="1" dirty="0">
              <a:solidFill>
                <a:srgbClr val="C00000"/>
              </a:solidFill>
            </a:endParaRPr>
          </a:p>
        </p:txBody>
      </p:sp>
      <p:sp>
        <p:nvSpPr>
          <p:cNvPr id="4" name="Text Placeholder 3"/>
          <p:cNvSpPr>
            <a:spLocks noGrp="1"/>
          </p:cNvSpPr>
          <p:nvPr>
            <p:ph type="body" sz="half" idx="1"/>
          </p:nvPr>
        </p:nvSpPr>
        <p:spPr>
          <a:xfrm>
            <a:off x="457200" y="914400"/>
            <a:ext cx="4000500" cy="2490788"/>
          </a:xfrm>
        </p:spPr>
        <p:txBody>
          <a:bodyPr/>
          <a:lstStyle/>
          <a:p>
            <a:pPr>
              <a:buFont typeface="Wingdings" panose="05000000000000000000" pitchFamily="2" charset="2"/>
              <a:buChar char="§"/>
            </a:pPr>
            <a:r>
              <a:rPr lang="en-US" sz="2400" dirty="0" smtClean="0">
                <a:solidFill>
                  <a:srgbClr val="003399"/>
                </a:solidFill>
              </a:rPr>
              <a:t>SE Region TOC goes 24/7, few years later becomes statewide</a:t>
            </a:r>
          </a:p>
          <a:p>
            <a:pPr>
              <a:buFont typeface="Wingdings" panose="05000000000000000000" pitchFamily="2" charset="2"/>
              <a:buChar char="§"/>
            </a:pPr>
            <a:r>
              <a:rPr lang="en-US" sz="2400" dirty="0" smtClean="0">
                <a:solidFill>
                  <a:srgbClr val="003399"/>
                </a:solidFill>
              </a:rPr>
              <a:t>New Marquette Interchange (2004-2008) </a:t>
            </a:r>
            <a:endParaRPr lang="en-US" sz="2400" dirty="0">
              <a:solidFill>
                <a:srgbClr val="003399"/>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805" y="3227970"/>
            <a:ext cx="4914900" cy="3276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4478" b="26633"/>
          <a:stretch/>
        </p:blipFill>
        <p:spPr>
          <a:xfrm>
            <a:off x="4514850" y="838200"/>
            <a:ext cx="4572000" cy="3352800"/>
          </a:xfrm>
          <a:prstGeom prst="rect">
            <a:avLst/>
          </a:prstGeom>
          <a:ln>
            <a:noFill/>
          </a:ln>
          <a:effectLst>
            <a:outerShdw blurRad="292100" dist="139700" dir="2700000" algn="tl" rotWithShape="0">
              <a:srgbClr val="333333">
                <a:alpha val="65000"/>
              </a:srgbClr>
            </a:outerShdw>
          </a:effectLst>
        </p:spPr>
      </p:pic>
      <p:sp>
        <p:nvSpPr>
          <p:cNvPr id="9" name="Text Placeholder 3"/>
          <p:cNvSpPr txBox="1">
            <a:spLocks/>
          </p:cNvSpPr>
          <p:nvPr/>
        </p:nvSpPr>
        <p:spPr>
          <a:xfrm>
            <a:off x="5257800" y="4280056"/>
            <a:ext cx="4000500" cy="24907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smtClean="0">
                <a:solidFill>
                  <a:srgbClr val="003399"/>
                </a:solidFill>
              </a:rPr>
              <a:t>State Patrol Liaison appointed at STOC</a:t>
            </a:r>
          </a:p>
          <a:p>
            <a:pPr>
              <a:buFont typeface="Wingdings" panose="05000000000000000000" pitchFamily="2" charset="2"/>
              <a:buChar char="§"/>
            </a:pPr>
            <a:r>
              <a:rPr lang="en-US" sz="2400" dirty="0" smtClean="0">
                <a:solidFill>
                  <a:srgbClr val="003399"/>
                </a:solidFill>
              </a:rPr>
              <a:t>511 phone line &amp; website launched</a:t>
            </a:r>
            <a:endParaRPr lang="en-US" sz="2400" dirty="0">
              <a:solidFill>
                <a:srgbClr val="003399"/>
              </a:solidFill>
            </a:endParaRPr>
          </a:p>
        </p:txBody>
      </p:sp>
    </p:spTree>
    <p:extLst>
      <p:ext uri="{BB962C8B-B14F-4D97-AF65-F5344CB8AC3E}">
        <p14:creationId xmlns:p14="http://schemas.microsoft.com/office/powerpoint/2010/main" val="1237194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Rectangle 2"/>
          <p:cNvSpPr>
            <a:spLocks noGrp="1" noChangeArrowheads="1"/>
          </p:cNvSpPr>
          <p:nvPr>
            <p:ph type="body" sz="half" idx="1"/>
          </p:nvPr>
        </p:nvSpPr>
        <p:spPr>
          <a:xfrm>
            <a:off x="196516" y="914400"/>
            <a:ext cx="2743200" cy="613661"/>
          </a:xfrm>
        </p:spPr>
        <p:txBody>
          <a:bodyPr/>
          <a:lstStyle/>
          <a:p>
            <a:pPr marL="0" indent="0" algn="ctr">
              <a:spcBef>
                <a:spcPts val="0"/>
              </a:spcBef>
              <a:buFontTx/>
              <a:buNone/>
            </a:pPr>
            <a:r>
              <a:rPr lang="en-US" sz="2000" dirty="0" smtClean="0">
                <a:solidFill>
                  <a:srgbClr val="003399"/>
                </a:solidFill>
              </a:rPr>
              <a:t>In 2015, the state had</a:t>
            </a:r>
          </a:p>
        </p:txBody>
      </p:sp>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Today</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8</a:t>
            </a:fld>
            <a:endParaRPr lang="en-US" sz="1000" b="1" dirty="0">
              <a:solidFill>
                <a:srgbClr val="C00000"/>
              </a:solidFill>
            </a:endParaRPr>
          </a:p>
        </p:txBody>
      </p:sp>
      <p:pic>
        <p:nvPicPr>
          <p:cNvPr id="9" name="Picture 2"/>
          <p:cNvPicPr>
            <a:picLocks noChangeAspect="1" noChangeArrowheads="1"/>
          </p:cNvPicPr>
          <p:nvPr/>
        </p:nvPicPr>
        <p:blipFill>
          <a:blip r:embed="rId3" cstate="print"/>
          <a:srcRect/>
          <a:stretch>
            <a:fillRect/>
          </a:stretch>
        </p:blipFill>
        <p:spPr bwMode="auto">
          <a:xfrm>
            <a:off x="533400" y="2895600"/>
            <a:ext cx="2992729" cy="2935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2"/>
          <p:cNvSpPr txBox="1">
            <a:spLocks noChangeArrowheads="1"/>
          </p:cNvSpPr>
          <p:nvPr/>
        </p:nvSpPr>
        <p:spPr>
          <a:xfrm>
            <a:off x="3886200" y="3019423"/>
            <a:ext cx="5181600" cy="293594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Tx/>
              <a:buNone/>
            </a:pPr>
            <a:r>
              <a:rPr lang="en-US" sz="2400" b="1" i="1" dirty="0" smtClean="0">
                <a:solidFill>
                  <a:srgbClr val="003399"/>
                </a:solidFill>
                <a:effectLst>
                  <a:outerShdw blurRad="38100" dist="38100" dir="2700000" algn="tl">
                    <a:srgbClr val="000000">
                      <a:alpha val="43137"/>
                    </a:srgbClr>
                  </a:outerShdw>
                </a:effectLst>
              </a:rPr>
              <a:t>What is WisDOT doing to Help?</a:t>
            </a:r>
          </a:p>
          <a:p>
            <a:pPr marL="0" indent="0">
              <a:spcBef>
                <a:spcPts val="0"/>
              </a:spcBef>
              <a:buFontTx/>
              <a:buNone/>
            </a:pPr>
            <a:r>
              <a:rPr lang="en-US" sz="2000" dirty="0" smtClean="0">
                <a:solidFill>
                  <a:srgbClr val="003399"/>
                </a:solidFill>
              </a:rPr>
              <a:t>Managing congestion and improving transportation safety, mobility and efficiency on Wisconsin’s state highways through the use of:</a:t>
            </a:r>
          </a:p>
          <a:p>
            <a:pPr marL="0" indent="0">
              <a:spcBef>
                <a:spcPts val="0"/>
              </a:spcBef>
              <a:buFontTx/>
              <a:buNone/>
            </a:pPr>
            <a:endParaRPr lang="en-US" sz="2000" dirty="0" smtClean="0">
              <a:solidFill>
                <a:srgbClr val="003399"/>
              </a:solidFill>
            </a:endParaRPr>
          </a:p>
          <a:p>
            <a:pPr>
              <a:spcBef>
                <a:spcPts val="0"/>
              </a:spcBef>
            </a:pPr>
            <a:r>
              <a:rPr lang="en-US" sz="2000" dirty="0" smtClean="0">
                <a:solidFill>
                  <a:srgbClr val="003399"/>
                </a:solidFill>
              </a:rPr>
              <a:t>Statewide Traffic Operations Center (STOC)</a:t>
            </a:r>
          </a:p>
          <a:p>
            <a:pPr>
              <a:spcBef>
                <a:spcPts val="0"/>
              </a:spcBef>
            </a:pPr>
            <a:r>
              <a:rPr lang="en-US" sz="2000" dirty="0" smtClean="0">
                <a:solidFill>
                  <a:srgbClr val="003399"/>
                </a:solidFill>
              </a:rPr>
              <a:t>Intelligent Transportation Systems (ITS)</a:t>
            </a:r>
          </a:p>
          <a:p>
            <a:pPr>
              <a:spcBef>
                <a:spcPts val="0"/>
              </a:spcBef>
            </a:pPr>
            <a:r>
              <a:rPr lang="en-US" sz="2000" dirty="0" smtClean="0">
                <a:solidFill>
                  <a:srgbClr val="003399"/>
                </a:solidFill>
              </a:rPr>
              <a:t>Traveler Information</a:t>
            </a:r>
          </a:p>
          <a:p>
            <a:pPr>
              <a:spcBef>
                <a:spcPts val="0"/>
              </a:spcBef>
            </a:pPr>
            <a:r>
              <a:rPr lang="en-US" sz="2000" dirty="0" smtClean="0">
                <a:solidFill>
                  <a:srgbClr val="003399"/>
                </a:solidFill>
              </a:rPr>
              <a:t>Traffic Incident Management</a:t>
            </a:r>
            <a:endParaRPr lang="en-US" sz="2000" dirty="0">
              <a:solidFill>
                <a:srgbClr val="003399"/>
              </a:solidFill>
            </a:endParaRPr>
          </a:p>
        </p:txBody>
      </p:sp>
      <p:sp>
        <p:nvSpPr>
          <p:cNvPr id="8" name="Rectangle 2"/>
          <p:cNvSpPr txBox="1">
            <a:spLocks noChangeArrowheads="1"/>
          </p:cNvSpPr>
          <p:nvPr/>
        </p:nvSpPr>
        <p:spPr>
          <a:xfrm>
            <a:off x="1524000" y="1397232"/>
            <a:ext cx="2514600" cy="11393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sz="3600" b="1" dirty="0" smtClean="0">
                <a:ln w="22225">
                  <a:solidFill>
                    <a:schemeClr val="accent2"/>
                  </a:solidFill>
                  <a:prstDash val="solid"/>
                </a:ln>
                <a:solidFill>
                  <a:schemeClr val="accent2">
                    <a:lumMod val="40000"/>
                    <a:lumOff val="60000"/>
                  </a:schemeClr>
                </a:solidFill>
              </a:rPr>
              <a:t>7,673,566</a:t>
            </a:r>
            <a:r>
              <a:rPr lang="en-US" dirty="0" smtClean="0">
                <a:solidFill>
                  <a:srgbClr val="003399"/>
                </a:solidFill>
              </a:rPr>
              <a:t/>
            </a:r>
            <a:br>
              <a:rPr lang="en-US" dirty="0" smtClean="0">
                <a:solidFill>
                  <a:srgbClr val="003399"/>
                </a:solidFill>
              </a:rPr>
            </a:br>
            <a:r>
              <a:rPr lang="en-US" dirty="0" smtClean="0">
                <a:solidFill>
                  <a:srgbClr val="003399"/>
                </a:solidFill>
                <a:latin typeface="Freestyle Script" panose="030804020302050B0404" pitchFamily="66" charset="0"/>
              </a:rPr>
              <a:t> hours of delay</a:t>
            </a:r>
          </a:p>
        </p:txBody>
      </p:sp>
      <p:sp>
        <p:nvSpPr>
          <p:cNvPr id="10" name="Rectangle 2"/>
          <p:cNvSpPr txBox="1">
            <a:spLocks noChangeArrowheads="1"/>
          </p:cNvSpPr>
          <p:nvPr/>
        </p:nvSpPr>
        <p:spPr>
          <a:xfrm>
            <a:off x="5029200" y="1375661"/>
            <a:ext cx="2931459" cy="1182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sz="3600" b="1" dirty="0" smtClean="0">
                <a:ln w="22225">
                  <a:solidFill>
                    <a:schemeClr val="accent2"/>
                  </a:solidFill>
                  <a:prstDash val="solid"/>
                </a:ln>
                <a:solidFill>
                  <a:schemeClr val="accent2">
                    <a:lumMod val="40000"/>
                    <a:lumOff val="60000"/>
                  </a:schemeClr>
                </a:solidFill>
              </a:rPr>
              <a:t>$238,999,629 </a:t>
            </a:r>
            <a:br>
              <a:rPr lang="en-US" sz="3600" b="1" dirty="0" smtClean="0">
                <a:ln w="22225">
                  <a:solidFill>
                    <a:schemeClr val="accent2"/>
                  </a:solidFill>
                  <a:prstDash val="solid"/>
                </a:ln>
                <a:solidFill>
                  <a:schemeClr val="accent2">
                    <a:lumMod val="40000"/>
                    <a:lumOff val="60000"/>
                  </a:schemeClr>
                </a:solidFill>
              </a:rPr>
            </a:br>
            <a:r>
              <a:rPr lang="en-US" dirty="0" smtClean="0">
                <a:solidFill>
                  <a:srgbClr val="003399"/>
                </a:solidFill>
                <a:latin typeface="Freestyle Script" panose="030804020302050B0404" pitchFamily="66" charset="0"/>
              </a:rPr>
              <a:t>of user delay cost</a:t>
            </a:r>
            <a:endParaRPr lang="en-US" dirty="0">
              <a:solidFill>
                <a:srgbClr val="003399"/>
              </a:solidFill>
              <a:latin typeface="Freestyle Script" panose="030804020302050B0404" pitchFamily="66" charset="0"/>
            </a:endParaRPr>
          </a:p>
        </p:txBody>
      </p:sp>
      <p:sp>
        <p:nvSpPr>
          <p:cNvPr id="11" name="Rectangle 2"/>
          <p:cNvSpPr txBox="1">
            <a:spLocks noChangeArrowheads="1"/>
          </p:cNvSpPr>
          <p:nvPr/>
        </p:nvSpPr>
        <p:spPr>
          <a:xfrm>
            <a:off x="3982572" y="1595856"/>
            <a:ext cx="903194" cy="6059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pPr>
            <a:r>
              <a:rPr lang="en-US" dirty="0" smtClean="0">
                <a:solidFill>
                  <a:srgbClr val="003399"/>
                </a:solidFill>
              </a:rPr>
              <a:t>&amp;</a:t>
            </a:r>
          </a:p>
        </p:txBody>
      </p:sp>
    </p:spTree>
    <p:extLst>
      <p:ext uri="{BB962C8B-B14F-4D97-AF65-F5344CB8AC3E}">
        <p14:creationId xmlns:p14="http://schemas.microsoft.com/office/powerpoint/2010/main" val="3708650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9" name="Rectangle 5"/>
          <p:cNvSpPr>
            <a:spLocks noGrp="1" noChangeArrowheads="1"/>
          </p:cNvSpPr>
          <p:nvPr>
            <p:ph type="title"/>
          </p:nvPr>
        </p:nvSpPr>
        <p:spPr>
          <a:xfrm>
            <a:off x="685800" y="152400"/>
            <a:ext cx="8382000" cy="457200"/>
          </a:xfrm>
        </p:spPr>
        <p:txBody>
          <a:bodyPr/>
          <a:lstStyle/>
          <a:p>
            <a:pPr algn="r"/>
            <a:r>
              <a:rPr lang="en-US" sz="2400" b="1" dirty="0" smtClean="0">
                <a:cs typeface="Arial" pitchFamily="34" charset="0"/>
              </a:rPr>
              <a:t>The Transportation Environment is Changing</a:t>
            </a:r>
            <a:endParaRPr lang="en-US" sz="2400" b="1" dirty="0">
              <a:cs typeface="Arial" pitchFamily="34" charset="0"/>
            </a:endParaRPr>
          </a:p>
        </p:txBody>
      </p:sp>
      <p:sp>
        <p:nvSpPr>
          <p:cNvPr id="6" name="TextBox 5"/>
          <p:cNvSpPr txBox="1"/>
          <p:nvPr/>
        </p:nvSpPr>
        <p:spPr>
          <a:xfrm>
            <a:off x="-32084" y="6524623"/>
            <a:ext cx="4572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9</a:t>
            </a:fld>
            <a:endParaRPr lang="en-US" sz="1000" b="1" dirty="0">
              <a:solidFill>
                <a:srgbClr val="C00000"/>
              </a:solidFill>
            </a:endParaRPr>
          </a:p>
        </p:txBody>
      </p:sp>
      <p:sp>
        <p:nvSpPr>
          <p:cNvPr id="9" name="TextBox 8"/>
          <p:cNvSpPr txBox="1"/>
          <p:nvPr/>
        </p:nvSpPr>
        <p:spPr>
          <a:xfrm>
            <a:off x="425116" y="1066800"/>
            <a:ext cx="8261684" cy="2585323"/>
          </a:xfrm>
          <a:prstGeom prst="rect">
            <a:avLst/>
          </a:prstGeom>
          <a:noFill/>
        </p:spPr>
        <p:txBody>
          <a:bodyPr wrap="square" rtlCol="0">
            <a:spAutoFit/>
          </a:bodyPr>
          <a:lstStyle/>
          <a:p>
            <a:r>
              <a:rPr lang="en-US" sz="2400" dirty="0" smtClean="0">
                <a:solidFill>
                  <a:srgbClr val="003399"/>
                </a:solidFill>
              </a:rPr>
              <a:t>Defined in MAP 21, “Transportation Systems Management and Operations (</a:t>
            </a:r>
            <a:r>
              <a:rPr lang="en-US" sz="2400" b="1" dirty="0" smtClean="0">
                <a:solidFill>
                  <a:srgbClr val="003399"/>
                </a:solidFill>
                <a:effectLst>
                  <a:outerShdw blurRad="38100" dist="38100" dir="2700000" algn="tl">
                    <a:srgbClr val="000000">
                      <a:alpha val="43137"/>
                    </a:srgbClr>
                  </a:outerShdw>
                </a:effectLst>
              </a:rPr>
              <a:t>TSM&amp;O</a:t>
            </a:r>
            <a:r>
              <a:rPr lang="en-US" sz="2400" dirty="0" smtClean="0">
                <a:solidFill>
                  <a:srgbClr val="003399"/>
                </a:solidFill>
              </a:rPr>
              <a:t>) is an integrated program to optimize the performance of existing multimodal infrastructure through implementation of systems, services, and projects to preserve capacity and improve the security, safety and reliability of the transportation system.</a:t>
            </a:r>
          </a:p>
          <a:p>
            <a:endParaRPr lang="en-US" dirty="0"/>
          </a:p>
        </p:txBody>
      </p:sp>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5100" b="59577"/>
          <a:stretch/>
        </p:blipFill>
        <p:spPr bwMode="auto">
          <a:xfrm>
            <a:off x="2144077" y="4191000"/>
            <a:ext cx="4823762" cy="106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653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BTO-Template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BTO-Template 4</Template>
  <TotalTime>8352</TotalTime>
  <Words>1636</Words>
  <Application>Microsoft Office PowerPoint</Application>
  <PresentationFormat>On-screen Show (4:3)</PresentationFormat>
  <Paragraphs>294</Paragraphs>
  <Slides>30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Freestyle Script</vt:lpstr>
      <vt:lpstr>Helvetica LT Std</vt:lpstr>
      <vt:lpstr>Monotype Corsiva</vt:lpstr>
      <vt:lpstr>Wingdings</vt:lpstr>
      <vt:lpstr>BTO-Template 4</vt:lpstr>
      <vt:lpstr>PowerPoint Presentation</vt:lpstr>
      <vt:lpstr>1950s</vt:lpstr>
      <vt:lpstr>1960s</vt:lpstr>
      <vt:lpstr>1970s</vt:lpstr>
      <vt:lpstr>1980s</vt:lpstr>
      <vt:lpstr>1990s</vt:lpstr>
      <vt:lpstr>2000s</vt:lpstr>
      <vt:lpstr>Today</vt:lpstr>
      <vt:lpstr>The Transportation Environment is Changing</vt:lpstr>
      <vt:lpstr>TSM&amp;O Strategies</vt:lpstr>
      <vt:lpstr>Next Generation ATMS</vt:lpstr>
      <vt:lpstr>Control Room</vt:lpstr>
      <vt:lpstr>Traveler Information</vt:lpstr>
      <vt:lpstr>Traveler Information: Freight Component</vt:lpstr>
      <vt:lpstr>Freeway Service Team (FST) Sponsorship</vt:lpstr>
      <vt:lpstr>ITS Planning/TSM&amp;O Traffic Infrastructure Process (TIP)</vt:lpstr>
      <vt:lpstr>Lighting Opportunities</vt:lpstr>
      <vt:lpstr>Next Generation Traffic Operations Asset Management System</vt:lpstr>
      <vt:lpstr>Performance Measures &amp; Management</vt:lpstr>
      <vt:lpstr>MAPSS Performance Reporting</vt:lpstr>
      <vt:lpstr>Travel Time Reliability</vt:lpstr>
      <vt:lpstr>Signal Performance</vt:lpstr>
      <vt:lpstr>Adaptive Signals</vt:lpstr>
      <vt:lpstr>ITS</vt:lpstr>
      <vt:lpstr>New Technologies</vt:lpstr>
      <vt:lpstr>Smart Work Zones</vt:lpstr>
      <vt:lpstr>Waze Connected Citizens Program (CCP) </vt:lpstr>
      <vt:lpstr>Additional Projects</vt:lpstr>
      <vt:lpstr>Connected &amp; Autonomous Vehicles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c:creator>
  <cp:lastModifiedBy>SILVERSON, EMILY S</cp:lastModifiedBy>
  <cp:revision>371</cp:revision>
  <dcterms:created xsi:type="dcterms:W3CDTF">2012-05-15T19:48:22Z</dcterms:created>
  <dcterms:modified xsi:type="dcterms:W3CDTF">2016-10-14T18:02:54Z</dcterms:modified>
</cp:coreProperties>
</file>