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6" r:id="rId1"/>
  </p:sldMasterIdLst>
  <p:notesMasterIdLst>
    <p:notesMasterId r:id="rId15"/>
  </p:notesMasterIdLst>
  <p:handoutMasterIdLst>
    <p:handoutMasterId r:id="rId16"/>
  </p:handoutMasterIdLst>
  <p:sldIdLst>
    <p:sldId id="277" r:id="rId2"/>
    <p:sldId id="308" r:id="rId3"/>
    <p:sldId id="307" r:id="rId4"/>
    <p:sldId id="312" r:id="rId5"/>
    <p:sldId id="311" r:id="rId6"/>
    <p:sldId id="316" r:id="rId7"/>
    <p:sldId id="309" r:id="rId8"/>
    <p:sldId id="313" r:id="rId9"/>
    <p:sldId id="314" r:id="rId10"/>
    <p:sldId id="315" r:id="rId11"/>
    <p:sldId id="305" r:id="rId12"/>
    <p:sldId id="306" r:id="rId13"/>
    <p:sldId id="296" r:id="rId14"/>
  </p:sldIdLst>
  <p:sldSz cx="9144000" cy="6858000" type="screen4x3"/>
  <p:notesSz cx="6881813" cy="9296400"/>
  <p:custShowLst>
    <p:custShow name="Custom Show 1" id="0">
      <p:sldLst>
        <p:sld r:id="rId2"/>
      </p:sldLst>
    </p:custShow>
  </p:custShow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00066"/>
    <a:srgbClr val="000099"/>
    <a:srgbClr val="FF5050"/>
    <a:srgbClr val="CCECFF"/>
    <a:srgbClr val="99CCFF"/>
    <a:srgbClr val="99FF99"/>
    <a:srgbClr val="99FF33"/>
    <a:srgbClr val="CC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4" autoAdjust="0"/>
    <p:restoredTop sz="86391" autoAdjust="0"/>
  </p:normalViewPr>
  <p:slideViewPr>
    <p:cSldViewPr>
      <p:cViewPr varScale="1">
        <p:scale>
          <a:sx n="93" d="100"/>
          <a:sy n="93" d="100"/>
        </p:scale>
        <p:origin x="-49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680" y="-84"/>
      </p:cViewPr>
      <p:guideLst>
        <p:guide orient="horz" pos="2927"/>
        <p:guide pos="216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82743" cy="463550"/>
          </a:xfrm>
          <a:prstGeom prst="rect">
            <a:avLst/>
          </a:prstGeom>
          <a:noFill/>
          <a:ln w="9525">
            <a:noFill/>
            <a:miter lim="800000"/>
            <a:headEnd/>
            <a:tailEnd/>
          </a:ln>
          <a:effectLst/>
        </p:spPr>
        <p:txBody>
          <a:bodyPr vert="horz" wrap="square" lIns="92430" tIns="46214" rIns="92430" bIns="46214" numCol="1" anchor="t" anchorCtr="0" compatLnSpc="1">
            <a:prstTxWarp prst="textNoShape">
              <a:avLst/>
            </a:prstTxWarp>
          </a:bodyPr>
          <a:lstStyle>
            <a:lvl1pPr defTabSz="924448">
              <a:defRPr sz="1200"/>
            </a:lvl1pPr>
          </a:lstStyle>
          <a:p>
            <a:endParaRPr lang="en-US"/>
          </a:p>
        </p:txBody>
      </p:sp>
      <p:sp>
        <p:nvSpPr>
          <p:cNvPr id="38915" name="Rectangle 3"/>
          <p:cNvSpPr>
            <a:spLocks noGrp="1" noChangeArrowheads="1"/>
          </p:cNvSpPr>
          <p:nvPr>
            <p:ph type="dt" sz="quarter" idx="1"/>
          </p:nvPr>
        </p:nvSpPr>
        <p:spPr bwMode="auto">
          <a:xfrm>
            <a:off x="3899071" y="0"/>
            <a:ext cx="2982743" cy="463550"/>
          </a:xfrm>
          <a:prstGeom prst="rect">
            <a:avLst/>
          </a:prstGeom>
          <a:noFill/>
          <a:ln w="9525">
            <a:noFill/>
            <a:miter lim="800000"/>
            <a:headEnd/>
            <a:tailEnd/>
          </a:ln>
          <a:effectLst/>
        </p:spPr>
        <p:txBody>
          <a:bodyPr vert="horz" wrap="square" lIns="92430" tIns="46214" rIns="92430" bIns="46214" numCol="1" anchor="t" anchorCtr="0" compatLnSpc="1">
            <a:prstTxWarp prst="textNoShape">
              <a:avLst/>
            </a:prstTxWarp>
          </a:bodyPr>
          <a:lstStyle>
            <a:lvl1pPr algn="r" defTabSz="924448">
              <a:defRPr sz="1200"/>
            </a:lvl1pPr>
          </a:lstStyle>
          <a:p>
            <a:endParaRPr lang="en-US"/>
          </a:p>
        </p:txBody>
      </p:sp>
      <p:sp>
        <p:nvSpPr>
          <p:cNvPr id="38916" name="Rectangle 4"/>
          <p:cNvSpPr>
            <a:spLocks noGrp="1" noChangeArrowheads="1"/>
          </p:cNvSpPr>
          <p:nvPr>
            <p:ph type="ftr" sz="quarter" idx="2"/>
          </p:nvPr>
        </p:nvSpPr>
        <p:spPr bwMode="auto">
          <a:xfrm>
            <a:off x="0" y="8832851"/>
            <a:ext cx="2982743" cy="463550"/>
          </a:xfrm>
          <a:prstGeom prst="rect">
            <a:avLst/>
          </a:prstGeom>
          <a:noFill/>
          <a:ln w="9525">
            <a:noFill/>
            <a:miter lim="800000"/>
            <a:headEnd/>
            <a:tailEnd/>
          </a:ln>
          <a:effectLst/>
        </p:spPr>
        <p:txBody>
          <a:bodyPr vert="horz" wrap="square" lIns="92430" tIns="46214" rIns="92430" bIns="46214" numCol="1" anchor="b" anchorCtr="0" compatLnSpc="1">
            <a:prstTxWarp prst="textNoShape">
              <a:avLst/>
            </a:prstTxWarp>
          </a:bodyPr>
          <a:lstStyle>
            <a:lvl1pPr defTabSz="924448">
              <a:defRPr sz="1200"/>
            </a:lvl1pPr>
          </a:lstStyle>
          <a:p>
            <a:endParaRPr lang="en-US"/>
          </a:p>
        </p:txBody>
      </p:sp>
      <p:sp>
        <p:nvSpPr>
          <p:cNvPr id="38917" name="Rectangle 5"/>
          <p:cNvSpPr>
            <a:spLocks noGrp="1" noChangeArrowheads="1"/>
          </p:cNvSpPr>
          <p:nvPr>
            <p:ph type="sldNum" sz="quarter" idx="3"/>
          </p:nvPr>
        </p:nvSpPr>
        <p:spPr bwMode="auto">
          <a:xfrm>
            <a:off x="3899071" y="8832851"/>
            <a:ext cx="2982743" cy="463550"/>
          </a:xfrm>
          <a:prstGeom prst="rect">
            <a:avLst/>
          </a:prstGeom>
          <a:noFill/>
          <a:ln w="9525">
            <a:noFill/>
            <a:miter lim="800000"/>
            <a:headEnd/>
            <a:tailEnd/>
          </a:ln>
          <a:effectLst/>
        </p:spPr>
        <p:txBody>
          <a:bodyPr vert="horz" wrap="square" lIns="92430" tIns="46214" rIns="92430" bIns="46214" numCol="1" anchor="b" anchorCtr="0" compatLnSpc="1">
            <a:prstTxWarp prst="textNoShape">
              <a:avLst/>
            </a:prstTxWarp>
          </a:bodyPr>
          <a:lstStyle>
            <a:lvl1pPr algn="r" defTabSz="924448">
              <a:defRPr sz="1200"/>
            </a:lvl1pPr>
          </a:lstStyle>
          <a:p>
            <a:fld id="{1D1767E7-156D-4761-909A-081AF2077803}"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1170" name="Rectangle 1026"/>
          <p:cNvSpPr>
            <a:spLocks noGrp="1" noChangeArrowheads="1"/>
          </p:cNvSpPr>
          <p:nvPr>
            <p:ph type="hdr" sz="quarter"/>
          </p:nvPr>
        </p:nvSpPr>
        <p:spPr bwMode="auto">
          <a:xfrm>
            <a:off x="0" y="1"/>
            <a:ext cx="2992092" cy="460375"/>
          </a:xfrm>
          <a:prstGeom prst="rect">
            <a:avLst/>
          </a:prstGeom>
          <a:noFill/>
          <a:ln w="9525">
            <a:noFill/>
            <a:miter lim="800000"/>
            <a:headEnd/>
            <a:tailEnd/>
          </a:ln>
          <a:effectLst/>
        </p:spPr>
        <p:txBody>
          <a:bodyPr vert="horz" wrap="square" lIns="90866" tIns="45433" rIns="90866" bIns="45433" numCol="1" anchor="t" anchorCtr="0" compatLnSpc="1">
            <a:prstTxWarp prst="textNoShape">
              <a:avLst/>
            </a:prstTxWarp>
          </a:bodyPr>
          <a:lstStyle>
            <a:lvl1pPr defTabSz="908699">
              <a:defRPr sz="1200"/>
            </a:lvl1pPr>
          </a:lstStyle>
          <a:p>
            <a:endParaRPr lang="en-US"/>
          </a:p>
        </p:txBody>
      </p:sp>
      <p:sp>
        <p:nvSpPr>
          <p:cNvPr id="391171" name="Rectangle 1027"/>
          <p:cNvSpPr>
            <a:spLocks noGrp="1" noChangeArrowheads="1"/>
          </p:cNvSpPr>
          <p:nvPr>
            <p:ph type="dt" idx="1"/>
          </p:nvPr>
        </p:nvSpPr>
        <p:spPr bwMode="auto">
          <a:xfrm>
            <a:off x="3889721" y="1"/>
            <a:ext cx="2992092" cy="460375"/>
          </a:xfrm>
          <a:prstGeom prst="rect">
            <a:avLst/>
          </a:prstGeom>
          <a:noFill/>
          <a:ln w="9525">
            <a:noFill/>
            <a:miter lim="800000"/>
            <a:headEnd/>
            <a:tailEnd/>
          </a:ln>
          <a:effectLst/>
        </p:spPr>
        <p:txBody>
          <a:bodyPr vert="horz" wrap="square" lIns="90866" tIns="45433" rIns="90866" bIns="45433" numCol="1" anchor="t" anchorCtr="0" compatLnSpc="1">
            <a:prstTxWarp prst="textNoShape">
              <a:avLst/>
            </a:prstTxWarp>
          </a:bodyPr>
          <a:lstStyle>
            <a:lvl1pPr algn="r" defTabSz="908699">
              <a:defRPr sz="1200"/>
            </a:lvl1pPr>
          </a:lstStyle>
          <a:p>
            <a:endParaRPr lang="en-US"/>
          </a:p>
        </p:txBody>
      </p:sp>
      <p:sp>
        <p:nvSpPr>
          <p:cNvPr id="391172" name="Rectangle 1028"/>
          <p:cNvSpPr>
            <a:spLocks noGrp="1" noRot="1" noChangeAspect="1" noChangeArrowheads="1" noTextEdit="1"/>
          </p:cNvSpPr>
          <p:nvPr>
            <p:ph type="sldImg" idx="2"/>
          </p:nvPr>
        </p:nvSpPr>
        <p:spPr bwMode="auto">
          <a:xfrm>
            <a:off x="1138238" y="692150"/>
            <a:ext cx="4605337" cy="3455988"/>
          </a:xfrm>
          <a:prstGeom prst="rect">
            <a:avLst/>
          </a:prstGeom>
          <a:noFill/>
          <a:ln w="9525">
            <a:solidFill>
              <a:srgbClr val="000000"/>
            </a:solidFill>
            <a:miter lim="800000"/>
            <a:headEnd/>
            <a:tailEnd/>
          </a:ln>
          <a:effectLst/>
        </p:spPr>
      </p:sp>
      <p:sp>
        <p:nvSpPr>
          <p:cNvPr id="391173" name="Rectangle 1029"/>
          <p:cNvSpPr>
            <a:spLocks noGrp="1" noChangeArrowheads="1"/>
          </p:cNvSpPr>
          <p:nvPr>
            <p:ph type="body" sz="quarter" idx="3"/>
          </p:nvPr>
        </p:nvSpPr>
        <p:spPr bwMode="auto">
          <a:xfrm>
            <a:off x="897629" y="4454525"/>
            <a:ext cx="5086557" cy="4146550"/>
          </a:xfrm>
          <a:prstGeom prst="rect">
            <a:avLst/>
          </a:prstGeom>
          <a:noFill/>
          <a:ln w="9525">
            <a:noFill/>
            <a:miter lim="800000"/>
            <a:headEnd/>
            <a:tailEnd/>
          </a:ln>
          <a:effectLst/>
        </p:spPr>
        <p:txBody>
          <a:bodyPr vert="horz" wrap="square" lIns="90866" tIns="45433" rIns="90866" bIns="4543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1174" name="Rectangle 1030"/>
          <p:cNvSpPr>
            <a:spLocks noGrp="1" noChangeArrowheads="1"/>
          </p:cNvSpPr>
          <p:nvPr>
            <p:ph type="ftr" sz="quarter" idx="4"/>
          </p:nvPr>
        </p:nvSpPr>
        <p:spPr bwMode="auto">
          <a:xfrm>
            <a:off x="0" y="8832850"/>
            <a:ext cx="2992092" cy="460375"/>
          </a:xfrm>
          <a:prstGeom prst="rect">
            <a:avLst/>
          </a:prstGeom>
          <a:noFill/>
          <a:ln w="9525">
            <a:noFill/>
            <a:miter lim="800000"/>
            <a:headEnd/>
            <a:tailEnd/>
          </a:ln>
          <a:effectLst/>
        </p:spPr>
        <p:txBody>
          <a:bodyPr vert="horz" wrap="square" lIns="90866" tIns="45433" rIns="90866" bIns="45433" numCol="1" anchor="b" anchorCtr="0" compatLnSpc="1">
            <a:prstTxWarp prst="textNoShape">
              <a:avLst/>
            </a:prstTxWarp>
          </a:bodyPr>
          <a:lstStyle>
            <a:lvl1pPr defTabSz="908699">
              <a:defRPr sz="1200"/>
            </a:lvl1pPr>
          </a:lstStyle>
          <a:p>
            <a:endParaRPr lang="en-US"/>
          </a:p>
        </p:txBody>
      </p:sp>
      <p:sp>
        <p:nvSpPr>
          <p:cNvPr id="391175" name="Rectangle 1031"/>
          <p:cNvSpPr>
            <a:spLocks noGrp="1" noChangeArrowheads="1"/>
          </p:cNvSpPr>
          <p:nvPr>
            <p:ph type="sldNum" sz="quarter" idx="5"/>
          </p:nvPr>
        </p:nvSpPr>
        <p:spPr bwMode="auto">
          <a:xfrm>
            <a:off x="3889721" y="8832850"/>
            <a:ext cx="2992092" cy="460375"/>
          </a:xfrm>
          <a:prstGeom prst="rect">
            <a:avLst/>
          </a:prstGeom>
          <a:noFill/>
          <a:ln w="9525">
            <a:noFill/>
            <a:miter lim="800000"/>
            <a:headEnd/>
            <a:tailEnd/>
          </a:ln>
          <a:effectLst/>
        </p:spPr>
        <p:txBody>
          <a:bodyPr vert="horz" wrap="square" lIns="90866" tIns="45433" rIns="90866" bIns="45433" numCol="1" anchor="b" anchorCtr="0" compatLnSpc="1">
            <a:prstTxWarp prst="textNoShape">
              <a:avLst/>
            </a:prstTxWarp>
          </a:bodyPr>
          <a:lstStyle>
            <a:lvl1pPr algn="r" defTabSz="908699">
              <a:defRPr sz="1200"/>
            </a:lvl1pPr>
          </a:lstStyle>
          <a:p>
            <a:fld id="{50607A99-4643-4211-B711-5521BF645769}"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mn-ea"/>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mn-ea"/>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mn-ea"/>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mn-ea"/>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607A99-4643-4211-B711-5521BF645769}"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9728FAC0-C683-4216-895B-E1E8224680DD}" type="slidenum">
              <a:rPr lang="en-US"/>
              <a:pPr/>
              <a:t>12</a:t>
            </a:fld>
            <a:endParaRPr lang="en-US"/>
          </a:p>
        </p:txBody>
      </p:sp>
      <p:sp>
        <p:nvSpPr>
          <p:cNvPr id="393218" name="Rectangle 2"/>
          <p:cNvSpPr>
            <a:spLocks noGrp="1" noRot="1" noChangeAspect="1" noChangeArrowheads="1" noTextEdit="1"/>
          </p:cNvSpPr>
          <p:nvPr>
            <p:ph type="sldImg"/>
          </p:nvPr>
        </p:nvSpPr>
        <p:spPr>
          <a:ln/>
        </p:spPr>
      </p:sp>
      <p:sp>
        <p:nvSpPr>
          <p:cNvPr id="39321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9E85C5C-0ED7-42AB-AC44-A77492776BBE}" type="slidenum">
              <a:rPr lang="en-US" smtClean="0"/>
              <a:pPr/>
              <a:t>‹#›</a:t>
            </a:fld>
            <a:endParaRPr lang="en-US"/>
          </a:p>
        </p:txBody>
      </p:sp>
    </p:spTree>
  </p:cSld>
  <p:clrMapOvr>
    <a:masterClrMapping/>
  </p:clrMapOvr>
  <p:transition spd="med">
    <p:fade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C199C67-B411-464B-B7D0-0E0FCF7F226F}" type="slidenum">
              <a:rPr lang="en-US" smtClean="0"/>
              <a:pPr/>
              <a:t>‹#›</a:t>
            </a:fld>
            <a:endParaRPr lang="en-US"/>
          </a:p>
        </p:txBody>
      </p:sp>
    </p:spTree>
  </p:cSld>
  <p:clrMapOvr>
    <a:masterClrMapping/>
  </p:clrMapOvr>
  <p:transition spd="med">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27140FE-E07C-4E0A-8B54-4C5F453CFB1E}" type="slidenum">
              <a:rPr lang="en-US" smtClean="0"/>
              <a:pPr/>
              <a:t>‹#›</a:t>
            </a:fld>
            <a:endParaRPr lang="en-US"/>
          </a:p>
        </p:txBody>
      </p:sp>
    </p:spTree>
  </p:cSld>
  <p:clrMapOvr>
    <a:masterClrMapping/>
  </p:clrMapOvr>
  <p:transition spd="med">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7E232CB-2439-4C43-84F3-A5BEF53B92A1}"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spd="med">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A10F7CF-2B8A-4F64-B76E-CC9F4BDDE240}"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FC0572B-87D1-4B86-9929-DC2C628EBC35}"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med">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CC82B31-C8E1-42AC-9242-B049AAD92A8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spd="med">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1519705-41B6-44E4-996E-1E304096D405}"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med">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7C97FC8-ED15-4A6B-B27F-FA45252F2B51}" type="slidenum">
              <a:rPr lang="en-US" smtClean="0"/>
              <a:pPr/>
              <a:t>‹#›</a:t>
            </a:fld>
            <a:endParaRPr lang="en-US"/>
          </a:p>
        </p:txBody>
      </p:sp>
    </p:spTree>
  </p:cSld>
  <p:clrMapOvr>
    <a:masterClrMapping/>
  </p:clrMapOvr>
  <p:transition spd="med">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AE392E7-36FC-4BAA-8EBA-79800459C0B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spd="med">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96116F8-E818-4CE3-BEAB-EC559C0B72E7}"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55000"/>
                <a:satMod val="300000"/>
              </a:schemeClr>
            </a:gs>
            <a:gs pos="40000">
              <a:schemeClr val="bg1">
                <a:tint val="65000"/>
                <a:satMod val="300000"/>
              </a:schemeClr>
            </a:gs>
            <a:gs pos="100000">
              <a:schemeClr val="bg1">
                <a:shade val="65000"/>
                <a:satMod val="300000"/>
              </a:schemeClr>
            </a:gs>
          </a:gsLst>
          <a:path path="circle">
            <a:fillToRect l="65000" b="98000"/>
          </a:path>
          <a:tileRect/>
        </a:gra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342260E-EB5E-49FB-A347-5ABF5FEDFD3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ransition spd="med">
    <p:fade thruBlk="1"/>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3.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hyperlink" Target="http://roadwaystandards.dot.wi.gov/standards/forms/hidden/ws4567.doc"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1" name="Rectangle 3"/>
          <p:cNvSpPr>
            <a:spLocks noGrp="1" noChangeArrowheads="1"/>
          </p:cNvSpPr>
          <p:nvPr>
            <p:ph type="title"/>
          </p:nvPr>
        </p:nvSpPr>
        <p:spPr/>
        <p:txBody>
          <a:bodyPr>
            <a:normAutofit fontScale="90000"/>
          </a:bodyPr>
          <a:lstStyle/>
          <a:p>
            <a:r>
              <a:rPr lang="en-US" dirty="0">
                <a:solidFill>
                  <a:schemeClr val="tx1"/>
                </a:solidFill>
              </a:rPr>
              <a:t> </a:t>
            </a:r>
            <a:r>
              <a:rPr lang="en-US" sz="3600" dirty="0">
                <a:solidFill>
                  <a:schemeClr val="tx1"/>
                </a:solidFill>
                <a:latin typeface="Arial Rounded MT Bold" pitchFamily="34" charset="0"/>
              </a:rPr>
              <a:t>North Central Region </a:t>
            </a:r>
            <a:br>
              <a:rPr lang="en-US" sz="3600" dirty="0">
                <a:solidFill>
                  <a:schemeClr val="tx1"/>
                </a:solidFill>
                <a:latin typeface="Arial Rounded MT Bold" pitchFamily="34" charset="0"/>
              </a:rPr>
            </a:br>
            <a:r>
              <a:rPr lang="en-US" sz="3600" dirty="0">
                <a:solidFill>
                  <a:schemeClr val="tx1"/>
                </a:solidFill>
                <a:latin typeface="Arial Rounded MT Bold" pitchFamily="34" charset="0"/>
              </a:rPr>
              <a:t>Construction Conference</a:t>
            </a:r>
          </a:p>
        </p:txBody>
      </p:sp>
      <p:sp>
        <p:nvSpPr>
          <p:cNvPr id="401414" name="Rectangle 6"/>
          <p:cNvSpPr>
            <a:spLocks noGrp="1" noChangeArrowheads="1"/>
          </p:cNvSpPr>
          <p:nvPr>
            <p:ph type="subTitle" idx="4294967295"/>
          </p:nvPr>
        </p:nvSpPr>
        <p:spPr>
          <a:xfrm>
            <a:off x="0" y="4572000"/>
            <a:ext cx="6400800" cy="1752600"/>
          </a:xfrm>
        </p:spPr>
        <p:txBody>
          <a:bodyPr/>
          <a:lstStyle/>
          <a:p>
            <a:pPr marL="0" indent="0" algn="ctr">
              <a:buFontTx/>
              <a:buNone/>
            </a:pPr>
            <a:endParaRPr lang="en-US" dirty="0">
              <a:solidFill>
                <a:schemeClr val="bg2"/>
              </a:solidFill>
              <a:latin typeface="Arial Rounded MT Bold" pitchFamily="34" charset="0"/>
            </a:endParaRPr>
          </a:p>
          <a:p>
            <a:pPr marL="0" indent="0" algn="ctr">
              <a:buFontTx/>
              <a:buNone/>
            </a:pPr>
            <a:r>
              <a:rPr lang="en-US" dirty="0">
                <a:latin typeface="Arial Rounded MT Bold" pitchFamily="34" charset="0"/>
              </a:rPr>
              <a:t>Materials Presentation</a:t>
            </a:r>
          </a:p>
          <a:p>
            <a:pPr marL="0" indent="0" algn="ctr">
              <a:buFontTx/>
              <a:buNone/>
            </a:pPr>
            <a:r>
              <a:rPr lang="en-US" dirty="0" smtClean="0">
                <a:latin typeface="Arial Rounded MT Bold" pitchFamily="34" charset="0"/>
              </a:rPr>
              <a:t>March 7, 2013</a:t>
            </a:r>
            <a:endParaRPr lang="en-US" dirty="0">
              <a:latin typeface="Arial Rounded MT Bold" pitchFamily="34" charset="0"/>
            </a:endParaRPr>
          </a:p>
          <a:p>
            <a:pPr marL="0" indent="0" algn="ctr">
              <a:buFontTx/>
              <a:buNone/>
            </a:pPr>
            <a:endParaRPr lang="en-US" dirty="0">
              <a:latin typeface="Arial Rounded MT Bold" pitchFamily="34" charset="0"/>
            </a:endParaRPr>
          </a:p>
        </p:txBody>
      </p:sp>
      <p:pic>
        <p:nvPicPr>
          <p:cNvPr id="6" name="Picture 5" descr="S6301581.jpg"/>
          <p:cNvPicPr>
            <a:picLocks noChangeAspect="1"/>
          </p:cNvPicPr>
          <p:nvPr/>
        </p:nvPicPr>
        <p:blipFill>
          <a:blip r:embed="rId3" cstate="print"/>
          <a:stretch>
            <a:fillRect/>
          </a:stretch>
        </p:blipFill>
        <p:spPr>
          <a:xfrm>
            <a:off x="1905000" y="1524000"/>
            <a:ext cx="5334000" cy="3467100"/>
          </a:xfrm>
          <a:prstGeom prst="rect">
            <a:avLst/>
          </a:prstGeom>
        </p:spPr>
      </p:pic>
    </p:spTree>
  </p:cSld>
  <p:clrMapOvr>
    <a:masterClrMapping/>
  </p:clrMapOvr>
  <p:transition spd="med">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pPr algn="ctr"/>
            <a:r>
              <a:rPr lang="en-US" dirty="0" smtClean="0"/>
              <a:t>ASP 6 </a:t>
            </a:r>
            <a:br>
              <a:rPr lang="en-US" dirty="0" smtClean="0"/>
            </a:br>
            <a:r>
              <a:rPr lang="en-US" dirty="0" smtClean="0"/>
              <a:t>QV Concrete</a:t>
            </a:r>
            <a:endParaRPr lang="en-US" dirty="0"/>
          </a:p>
        </p:txBody>
      </p:sp>
      <p:sp>
        <p:nvSpPr>
          <p:cNvPr id="3" name="Rectangle 2"/>
          <p:cNvSpPr/>
          <p:nvPr/>
        </p:nvSpPr>
        <p:spPr>
          <a:xfrm>
            <a:off x="457200" y="979468"/>
            <a:ext cx="8458200" cy="5878532"/>
          </a:xfrm>
          <a:prstGeom prst="rect">
            <a:avLst/>
          </a:prstGeom>
        </p:spPr>
        <p:txBody>
          <a:bodyPr wrap="square">
            <a:spAutoFit/>
          </a:bodyPr>
          <a:lstStyle/>
          <a:p>
            <a:endParaRPr lang="en-US" sz="3200" dirty="0" smtClean="0"/>
          </a:p>
          <a:p>
            <a:pPr>
              <a:buFont typeface="Arial" pitchFamily="34" charset="0"/>
              <a:buChar char="•"/>
            </a:pPr>
            <a:r>
              <a:rPr lang="en-US" sz="3200" dirty="0" smtClean="0"/>
              <a:t> Effective with December 2012 letting</a:t>
            </a:r>
          </a:p>
          <a:p>
            <a:pPr>
              <a:buFont typeface="Arial" pitchFamily="34" charset="0"/>
              <a:buChar char="•"/>
            </a:pPr>
            <a:endParaRPr lang="en-US" sz="3200" dirty="0" smtClean="0"/>
          </a:p>
          <a:p>
            <a:pPr>
              <a:buFont typeface="Arial" pitchFamily="34" charset="0"/>
              <a:buChar char="•"/>
            </a:pPr>
            <a:r>
              <a:rPr lang="en-US" sz="2800" dirty="0" smtClean="0"/>
              <a:t> 701.4.2 Verification Testing</a:t>
            </a:r>
          </a:p>
          <a:p>
            <a:r>
              <a:rPr lang="en-US" sz="2800" dirty="0" smtClean="0"/>
              <a:t>The department will conduct a minimum of one verification test for each 5 contractor QC tests</a:t>
            </a:r>
          </a:p>
          <a:p>
            <a:endParaRPr lang="en-US" sz="2800" dirty="0" smtClean="0"/>
          </a:p>
          <a:p>
            <a:pPr>
              <a:buFont typeface="Arial" pitchFamily="34" charset="0"/>
              <a:buChar char="•"/>
            </a:pPr>
            <a:r>
              <a:rPr lang="en-US" sz="2800" dirty="0" smtClean="0"/>
              <a:t> 715.3.1.3 Department Verification Testing</a:t>
            </a:r>
          </a:p>
          <a:p>
            <a:r>
              <a:rPr lang="en-US" sz="2800" dirty="0" smtClean="0"/>
              <a:t>The department will perform verification testing as specified in 701.4.2 except as follows:</a:t>
            </a:r>
          </a:p>
          <a:p>
            <a:r>
              <a:rPr lang="en-US" sz="2800" dirty="0" smtClean="0"/>
              <a:t>- Compressive Strength: a minimum of 1 verification test per lot.</a:t>
            </a:r>
          </a:p>
          <a:p>
            <a:endParaRPr lang="en-US" sz="2800" dirty="0"/>
          </a:p>
        </p:txBody>
      </p:sp>
    </p:spTree>
  </p:cSld>
  <p:clrMapOvr>
    <a:masterClrMapping/>
  </p:clrMapOvr>
  <p:transition spd="med">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1026"/>
          <p:cNvSpPr>
            <a:spLocks noGrp="1" noChangeArrowheads="1"/>
          </p:cNvSpPr>
          <p:nvPr>
            <p:ph type="title"/>
          </p:nvPr>
        </p:nvSpPr>
        <p:spPr>
          <a:xfrm>
            <a:off x="838200" y="228600"/>
            <a:ext cx="7620000" cy="511175"/>
          </a:xfrm>
        </p:spPr>
        <p:txBody>
          <a:bodyPr>
            <a:normAutofit fontScale="90000"/>
          </a:bodyPr>
          <a:lstStyle/>
          <a:p>
            <a:r>
              <a:rPr lang="en-US" sz="3600" dirty="0" smtClean="0"/>
              <a:t>General Information</a:t>
            </a:r>
            <a:endParaRPr lang="en-US" sz="3600" dirty="0"/>
          </a:p>
        </p:txBody>
      </p:sp>
      <p:sp>
        <p:nvSpPr>
          <p:cNvPr id="449539" name="Rectangle 1027"/>
          <p:cNvSpPr>
            <a:spLocks noGrp="1" noChangeArrowheads="1"/>
          </p:cNvSpPr>
          <p:nvPr>
            <p:ph idx="1"/>
          </p:nvPr>
        </p:nvSpPr>
        <p:spPr>
          <a:xfrm>
            <a:off x="457200" y="990600"/>
            <a:ext cx="8229600" cy="5410200"/>
          </a:xfrm>
        </p:spPr>
        <p:txBody>
          <a:bodyPr>
            <a:normAutofit fontScale="85000" lnSpcReduction="20000"/>
          </a:bodyPr>
          <a:lstStyle/>
          <a:p>
            <a:pPr>
              <a:lnSpc>
                <a:spcPct val="90000"/>
              </a:lnSpc>
              <a:buFont typeface="Wingdings" pitchFamily="2" charset="2"/>
              <a:buChar char="Ø"/>
            </a:pPr>
            <a:r>
              <a:rPr lang="en-US" sz="3000" dirty="0"/>
              <a:t>Fill out all sample cards </a:t>
            </a:r>
            <a:r>
              <a:rPr lang="en-US" sz="3000" u="sng" dirty="0"/>
              <a:t>completely</a:t>
            </a:r>
            <a:r>
              <a:rPr lang="en-US" sz="3000" dirty="0"/>
              <a:t> and </a:t>
            </a:r>
            <a:r>
              <a:rPr lang="en-US" sz="3000" dirty="0" smtClean="0"/>
              <a:t>accurately.</a:t>
            </a:r>
          </a:p>
          <a:p>
            <a:pPr>
              <a:lnSpc>
                <a:spcPct val="90000"/>
              </a:lnSpc>
              <a:buClr>
                <a:schemeClr val="tx2"/>
              </a:buClr>
              <a:buNone/>
            </a:pPr>
            <a:endParaRPr lang="en-US" sz="3000" dirty="0" smtClean="0"/>
          </a:p>
          <a:p>
            <a:pPr>
              <a:lnSpc>
                <a:spcPct val="90000"/>
              </a:lnSpc>
              <a:buFont typeface="Wingdings" pitchFamily="2" charset="2"/>
              <a:buChar char="Ø"/>
            </a:pPr>
            <a:r>
              <a:rPr lang="en-US" sz="3000" dirty="0" smtClean="0"/>
              <a:t> </a:t>
            </a:r>
            <a:r>
              <a:rPr lang="en-US" sz="3200" dirty="0" smtClean="0"/>
              <a:t>Region labs will process all samples (ship to Madison or test and report) for all projects if samples are delivered to lab.</a:t>
            </a:r>
          </a:p>
          <a:p>
            <a:pPr>
              <a:lnSpc>
                <a:spcPct val="90000"/>
              </a:lnSpc>
              <a:buClr>
                <a:schemeClr val="tx2"/>
              </a:buClr>
              <a:buNone/>
            </a:pPr>
            <a:endParaRPr lang="en-US" sz="3200" dirty="0" smtClean="0"/>
          </a:p>
          <a:p>
            <a:pPr>
              <a:lnSpc>
                <a:spcPct val="90000"/>
              </a:lnSpc>
              <a:buFont typeface="Wingdings" pitchFamily="2" charset="2"/>
              <a:buChar char="Ø"/>
            </a:pPr>
            <a:r>
              <a:rPr lang="en-US" sz="3000" dirty="0" smtClean="0"/>
              <a:t>Miscellaneous </a:t>
            </a:r>
            <a:r>
              <a:rPr lang="en-US" sz="3000" dirty="0"/>
              <a:t>sampling supplies located in drop-off room (i.e. sample tags, sample bags, AC cans, tack jugs, cylinder molds etc</a:t>
            </a:r>
            <a:r>
              <a:rPr lang="en-US" sz="3000" dirty="0" smtClean="0"/>
              <a:t>…).</a:t>
            </a:r>
          </a:p>
          <a:p>
            <a:pPr>
              <a:lnSpc>
                <a:spcPct val="90000"/>
              </a:lnSpc>
              <a:buClr>
                <a:schemeClr val="tx2"/>
              </a:buClr>
            </a:pPr>
            <a:endParaRPr lang="en-US" sz="3000" dirty="0"/>
          </a:p>
          <a:p>
            <a:pPr>
              <a:lnSpc>
                <a:spcPct val="90000"/>
              </a:lnSpc>
              <a:buFont typeface="Wingdings" pitchFamily="2" charset="2"/>
              <a:buChar char="Ø"/>
            </a:pPr>
            <a:r>
              <a:rPr lang="en-US" sz="3000" dirty="0"/>
              <a:t>Wis. Rapids drop-off room located next to Region Lab.  Drop-off room combination for Wis. Rapids lab provided through </a:t>
            </a:r>
            <a:r>
              <a:rPr lang="en-US" sz="3000" dirty="0" smtClean="0"/>
              <a:t>CEA’s.</a:t>
            </a:r>
          </a:p>
          <a:p>
            <a:pPr>
              <a:lnSpc>
                <a:spcPct val="90000"/>
              </a:lnSpc>
              <a:buClr>
                <a:schemeClr val="tx2"/>
              </a:buClr>
            </a:pPr>
            <a:endParaRPr lang="en-US" sz="3000" dirty="0"/>
          </a:p>
          <a:p>
            <a:pPr>
              <a:lnSpc>
                <a:spcPct val="90000"/>
              </a:lnSpc>
              <a:buFont typeface="Wingdings" pitchFamily="2" charset="2"/>
              <a:buChar char="Ø"/>
            </a:pPr>
            <a:r>
              <a:rPr lang="en-US" sz="3000" dirty="0"/>
              <a:t>Rhinelander sample drop-off located in lab </a:t>
            </a:r>
            <a:r>
              <a:rPr lang="en-US" sz="3000" dirty="0" smtClean="0"/>
              <a:t>entry.</a:t>
            </a:r>
            <a:endParaRPr lang="en-US" sz="3000" dirty="0"/>
          </a:p>
          <a:p>
            <a:pPr>
              <a:lnSpc>
                <a:spcPct val="90000"/>
              </a:lnSpc>
              <a:buClr>
                <a:schemeClr val="tx2"/>
              </a:buClr>
            </a:pPr>
            <a:endParaRPr lang="en-US" sz="3000" dirty="0"/>
          </a:p>
        </p:txBody>
      </p:sp>
    </p:spTree>
  </p:cSld>
  <p:clrMapOvr>
    <a:masterClrMapping/>
  </p:clrMapOvr>
  <p:transition spd="med">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228600" y="0"/>
            <a:ext cx="7772400" cy="641350"/>
          </a:xfrm>
        </p:spPr>
        <p:txBody>
          <a:bodyPr/>
          <a:lstStyle/>
          <a:p>
            <a:r>
              <a:rPr lang="en-US" sz="3600" dirty="0"/>
              <a:t>    </a:t>
            </a:r>
          </a:p>
        </p:txBody>
      </p:sp>
      <p:sp>
        <p:nvSpPr>
          <p:cNvPr id="39939" name="Rectangle 3"/>
          <p:cNvSpPr>
            <a:spLocks noGrp="1" noChangeArrowheads="1"/>
          </p:cNvSpPr>
          <p:nvPr>
            <p:ph idx="1"/>
          </p:nvPr>
        </p:nvSpPr>
        <p:spPr>
          <a:xfrm>
            <a:off x="457200" y="457200"/>
            <a:ext cx="8153400" cy="5715000"/>
          </a:xfrm>
        </p:spPr>
        <p:txBody>
          <a:bodyPr>
            <a:normAutofit fontScale="92500" lnSpcReduction="10000"/>
          </a:bodyPr>
          <a:lstStyle/>
          <a:p>
            <a:pPr>
              <a:lnSpc>
                <a:spcPct val="90000"/>
              </a:lnSpc>
              <a:buFont typeface="Wingdings" pitchFamily="2" charset="2"/>
              <a:buChar char="Ø"/>
            </a:pPr>
            <a:r>
              <a:rPr lang="en-US" sz="2800" dirty="0"/>
              <a:t>Call the North Central Region Lab prior </a:t>
            </a:r>
            <a:r>
              <a:rPr lang="en-US" sz="2800" dirty="0" smtClean="0"/>
              <a:t>to HMA paving.</a:t>
            </a:r>
          </a:p>
          <a:p>
            <a:pPr>
              <a:lnSpc>
                <a:spcPct val="90000"/>
              </a:lnSpc>
              <a:buClr>
                <a:schemeClr val="tx2"/>
              </a:buClr>
            </a:pPr>
            <a:endParaRPr lang="en-US" sz="2800" dirty="0"/>
          </a:p>
          <a:p>
            <a:pPr>
              <a:lnSpc>
                <a:spcPct val="90000"/>
              </a:lnSpc>
              <a:buFont typeface="Wingdings" pitchFamily="2" charset="2"/>
              <a:buChar char="Ø"/>
            </a:pPr>
            <a:r>
              <a:rPr lang="en-US" sz="2800" dirty="0"/>
              <a:t>Region Lab will do all HMA </a:t>
            </a:r>
            <a:r>
              <a:rPr lang="en-US" sz="2800" dirty="0" smtClean="0"/>
              <a:t>QV sampling, testing </a:t>
            </a:r>
            <a:r>
              <a:rPr lang="en-US" sz="2800" dirty="0"/>
              <a:t>&amp; </a:t>
            </a:r>
            <a:r>
              <a:rPr lang="en-US" sz="2800" dirty="0" smtClean="0"/>
              <a:t>reporting.</a:t>
            </a:r>
          </a:p>
          <a:p>
            <a:pPr>
              <a:lnSpc>
                <a:spcPct val="90000"/>
              </a:lnSpc>
              <a:buClr>
                <a:schemeClr val="tx2"/>
              </a:buClr>
            </a:pPr>
            <a:endParaRPr lang="en-US" sz="2800" dirty="0"/>
          </a:p>
          <a:p>
            <a:pPr>
              <a:lnSpc>
                <a:spcPct val="90000"/>
              </a:lnSpc>
              <a:buFont typeface="Wingdings" pitchFamily="2" charset="2"/>
              <a:buChar char="Ø"/>
            </a:pPr>
            <a:r>
              <a:rPr lang="en-US" sz="2800" dirty="0"/>
              <a:t>AC Samples – coordinate with Pat Shuda in Wis. Rapids and Dean Gritzmacher in Rhinelander to determine who will obtain samples</a:t>
            </a:r>
            <a:r>
              <a:rPr lang="en-US" sz="2800" dirty="0" smtClean="0"/>
              <a:t>.</a:t>
            </a:r>
          </a:p>
          <a:p>
            <a:pPr>
              <a:lnSpc>
                <a:spcPct val="90000"/>
              </a:lnSpc>
              <a:buClr>
                <a:schemeClr val="tx2"/>
              </a:buClr>
              <a:buNone/>
            </a:pPr>
            <a:r>
              <a:rPr lang="en-US" sz="2800" dirty="0" smtClean="0"/>
              <a:t> </a:t>
            </a:r>
          </a:p>
          <a:p>
            <a:pPr>
              <a:lnSpc>
                <a:spcPct val="90000"/>
              </a:lnSpc>
              <a:buFont typeface="Wingdings" pitchFamily="2" charset="2"/>
              <a:buChar char="Ø"/>
            </a:pPr>
            <a:r>
              <a:rPr lang="en-US" sz="2800" dirty="0" smtClean="0"/>
              <a:t>All Nuclear Gauges must be run across Madison’s reference blocks prior to use.</a:t>
            </a:r>
          </a:p>
          <a:p>
            <a:pPr>
              <a:lnSpc>
                <a:spcPct val="90000"/>
              </a:lnSpc>
            </a:pPr>
            <a:endParaRPr lang="en-US" sz="2800" dirty="0" smtClean="0"/>
          </a:p>
          <a:p>
            <a:pPr>
              <a:lnSpc>
                <a:spcPct val="90000"/>
              </a:lnSpc>
              <a:buFont typeface="Wingdings" pitchFamily="2" charset="2"/>
              <a:buChar char="Ø"/>
            </a:pPr>
            <a:r>
              <a:rPr lang="en-US" sz="2800" dirty="0" smtClean="0"/>
              <a:t>Region reference blocks to be used as reference or dispute resolution tool.</a:t>
            </a:r>
          </a:p>
          <a:p>
            <a:pPr>
              <a:lnSpc>
                <a:spcPct val="90000"/>
              </a:lnSpc>
              <a:buClr>
                <a:schemeClr val="tx2"/>
              </a:buClr>
            </a:pPr>
            <a:endParaRPr lang="en-US" sz="2800" dirty="0"/>
          </a:p>
        </p:txBody>
      </p:sp>
    </p:spTree>
  </p:cSld>
  <p:clrMapOvr>
    <a:masterClrMapping/>
  </p:clrMapOvr>
  <p:transition spd="med">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74" name="Rectangle 22"/>
          <p:cNvSpPr>
            <a:spLocks noGrp="1" noChangeArrowheads="1"/>
          </p:cNvSpPr>
          <p:nvPr>
            <p:ph type="title"/>
          </p:nvPr>
        </p:nvSpPr>
        <p:spPr>
          <a:xfrm>
            <a:off x="1066800" y="609600"/>
            <a:ext cx="7620000" cy="608012"/>
          </a:xfrm>
        </p:spPr>
        <p:txBody>
          <a:bodyPr>
            <a:normAutofit fontScale="90000"/>
          </a:bodyPr>
          <a:lstStyle/>
          <a:p>
            <a:r>
              <a:rPr lang="en-US" b="1" dirty="0" smtClean="0"/>
              <a:t>In a Roundabout Way</a:t>
            </a:r>
            <a:br>
              <a:rPr lang="en-US" b="1" dirty="0" smtClean="0"/>
            </a:br>
            <a:r>
              <a:rPr lang="en-US" dirty="0" smtClean="0"/>
              <a:t>Any </a:t>
            </a:r>
            <a:r>
              <a:rPr lang="en-US" b="1" dirty="0" smtClean="0"/>
              <a:t>Questions</a:t>
            </a:r>
            <a:r>
              <a:rPr lang="en-US" b="1" dirty="0"/>
              <a:t>?</a:t>
            </a:r>
            <a:r>
              <a:rPr lang="en-US" dirty="0"/>
              <a:t> </a:t>
            </a:r>
          </a:p>
        </p:txBody>
      </p:sp>
      <p:sp>
        <p:nvSpPr>
          <p:cNvPr id="458756" name="Rectangle 4"/>
          <p:cNvSpPr>
            <a:spLocks noChangeArrowheads="1"/>
          </p:cNvSpPr>
          <p:nvPr/>
        </p:nvSpPr>
        <p:spPr bwMode="auto">
          <a:xfrm>
            <a:off x="4953000" y="3429000"/>
            <a:ext cx="1922463" cy="457200"/>
          </a:xfrm>
          <a:prstGeom prst="rect">
            <a:avLst/>
          </a:prstGeom>
          <a:noFill/>
          <a:ln w="9525">
            <a:noFill/>
            <a:miter lim="800000"/>
            <a:headEnd/>
            <a:tailEnd/>
          </a:ln>
          <a:effectLst/>
        </p:spPr>
        <p:txBody>
          <a:bodyPr>
            <a:spAutoFit/>
          </a:bodyPr>
          <a:lstStyle/>
          <a:p>
            <a:r>
              <a:rPr lang="en-US" u="sng">
                <a:solidFill>
                  <a:srgbClr val="FFFFFF"/>
                </a:solidFill>
                <a:latin typeface="Arial" charset="0"/>
                <a:cs typeface="Arial" charset="0"/>
              </a:rPr>
              <a:t> </a:t>
            </a:r>
          </a:p>
        </p:txBody>
      </p:sp>
      <p:pic>
        <p:nvPicPr>
          <p:cNvPr id="22531" name="Picture 3" descr="E:\DCIM\Camera\2012-10-12_08-50-57_21.jpg"/>
          <p:cNvPicPr>
            <a:picLocks noChangeAspect="1" noChangeArrowheads="1"/>
          </p:cNvPicPr>
          <p:nvPr/>
        </p:nvPicPr>
        <p:blipFill>
          <a:blip r:embed="rId2" cstate="print"/>
          <a:srcRect/>
          <a:stretch>
            <a:fillRect/>
          </a:stretch>
        </p:blipFill>
        <p:spPr bwMode="auto">
          <a:xfrm>
            <a:off x="990600" y="1828800"/>
            <a:ext cx="7315200" cy="4038600"/>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endParaRPr lang="en-US" dirty="0" smtClean="0"/>
          </a:p>
          <a:p>
            <a:r>
              <a:rPr lang="en-US" dirty="0" smtClean="0"/>
              <a:t>New Materials folder located in Pantry 2013 under the Region Specific Folder</a:t>
            </a:r>
          </a:p>
          <a:p>
            <a:r>
              <a:rPr lang="en-US" dirty="0" smtClean="0"/>
              <a:t>QMP Detail Sheet</a:t>
            </a:r>
          </a:p>
          <a:p>
            <a:r>
              <a:rPr lang="en-US" dirty="0" smtClean="0"/>
              <a:t>QMP Example 155 MIT Reports </a:t>
            </a:r>
          </a:p>
          <a:p>
            <a:r>
              <a:rPr lang="en-US" dirty="0" smtClean="0"/>
              <a:t>QMP Shells (to be copied onto a MIT 155)</a:t>
            </a:r>
          </a:p>
          <a:p>
            <a:r>
              <a:rPr lang="en-US" dirty="0" smtClean="0"/>
              <a:t>New 905 (Materials Diary) added to MIT 2013</a:t>
            </a:r>
          </a:p>
          <a:p>
            <a:r>
              <a:rPr lang="en-US" dirty="0" smtClean="0"/>
              <a:t>905 Report replaces any/all previous Materials Diary spreadsheets/documents</a:t>
            </a:r>
          </a:p>
          <a:p>
            <a:endParaRPr lang="en-US" dirty="0" smtClean="0"/>
          </a:p>
        </p:txBody>
      </p:sp>
      <p:sp>
        <p:nvSpPr>
          <p:cNvPr id="5" name="Title 4"/>
          <p:cNvSpPr>
            <a:spLocks noGrp="1"/>
          </p:cNvSpPr>
          <p:nvPr>
            <p:ph type="title"/>
          </p:nvPr>
        </p:nvSpPr>
        <p:spPr/>
        <p:txBody>
          <a:bodyPr>
            <a:normAutofit fontScale="90000"/>
          </a:bodyPr>
          <a:lstStyle/>
          <a:p>
            <a:r>
              <a:rPr lang="en-US" dirty="0" smtClean="0"/>
              <a:t/>
            </a:r>
            <a:br>
              <a:rPr lang="en-US" dirty="0" smtClean="0"/>
            </a:br>
            <a:r>
              <a:rPr lang="en-US" dirty="0" smtClean="0"/>
              <a:t>Materials Documentation Changes/Updates</a:t>
            </a:r>
            <a:br>
              <a:rPr lang="en-US" dirty="0" smtClean="0"/>
            </a:br>
            <a:endParaRPr lang="en-US" dirty="0"/>
          </a:p>
        </p:txBody>
      </p:sp>
    </p:spTree>
  </p:cSld>
  <p:clrMapOvr>
    <a:masterClrMapping/>
  </p:clrMapOvr>
  <p:transition spd="med">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792162"/>
          </a:xfrm>
        </p:spPr>
        <p:txBody>
          <a:bodyPr>
            <a:normAutofit/>
          </a:bodyPr>
          <a:lstStyle/>
          <a:p>
            <a:r>
              <a:rPr lang="en-US" sz="3200" dirty="0" smtClean="0"/>
              <a:t>QMP Detail Sheet</a:t>
            </a:r>
            <a:endParaRPr lang="en-US" sz="3200" dirty="0"/>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Content Placeholder 6"/>
          <p:cNvGraphicFramePr>
            <a:graphicFrameLocks/>
          </p:cNvGraphicFramePr>
          <p:nvPr>
            <p:ph sz="half" idx="2"/>
          </p:nvPr>
        </p:nvGraphicFramePr>
        <p:xfrm>
          <a:off x="2362200" y="1981200"/>
          <a:ext cx="4038600" cy="2692400"/>
        </p:xfrm>
        <a:graphic>
          <a:graphicData uri="http://schemas.openxmlformats.org/presentationml/2006/ole">
            <p:oleObj spid="_x0000_s1029" name="Acrobat Document" r:id="rId3" imgW="0" imgH="0" progId="AcroExch.Document.7">
              <p:embed/>
            </p:oleObj>
          </a:graphicData>
        </a:graphic>
      </p:graphicFrame>
      <p:graphicFrame>
        <p:nvGraphicFramePr>
          <p:cNvPr id="9" name="Object 8"/>
          <p:cNvGraphicFramePr>
            <a:graphicFrameLocks/>
          </p:cNvGraphicFramePr>
          <p:nvPr/>
        </p:nvGraphicFramePr>
        <p:xfrm>
          <a:off x="1524000" y="1397000"/>
          <a:ext cx="6096000" cy="4064000"/>
        </p:xfrm>
        <a:graphic>
          <a:graphicData uri="http://schemas.openxmlformats.org/presentationml/2006/ole">
            <p:oleObj spid="_x0000_s1030" name="Acrobat Document" r:id="rId4" imgW="0" imgH="0" progId="AcroExch.Document.7">
              <p:embed/>
            </p:oleObj>
          </a:graphicData>
        </a:graphic>
      </p:graphicFrame>
      <p:graphicFrame>
        <p:nvGraphicFramePr>
          <p:cNvPr id="14" name="Object 13"/>
          <p:cNvGraphicFramePr>
            <a:graphicFrameLocks noChangeAspect="1"/>
          </p:cNvGraphicFramePr>
          <p:nvPr/>
        </p:nvGraphicFramePr>
        <p:xfrm>
          <a:off x="2438400" y="1066800"/>
          <a:ext cx="4572000" cy="5689600"/>
        </p:xfrm>
        <a:graphic>
          <a:graphicData uri="http://schemas.openxmlformats.org/presentationml/2006/ole">
            <p:oleObj spid="_x0000_s1037" name="Acrobat Document" r:id="rId5" imgW="5829300" imgH="7543597" progId="AcroExch.Document.7">
              <p:embed/>
            </p:oleObj>
          </a:graphicData>
        </a:graphic>
      </p:graphicFrame>
    </p:spTree>
  </p:cSld>
  <p:clrMapOvr>
    <a:masterClrMapping/>
  </p:clrMapOvr>
  <p:transition spd="med">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648200" y="1481328"/>
            <a:ext cx="1143000" cy="4525963"/>
          </a:xfrm>
        </p:spPr>
        <p:txBody>
          <a:bodyPr/>
          <a:lstStyle/>
          <a:p>
            <a:endParaRPr lang="en-US" dirty="0"/>
          </a:p>
        </p:txBody>
      </p:sp>
      <p:sp>
        <p:nvSpPr>
          <p:cNvPr id="4" name="Title 3"/>
          <p:cNvSpPr>
            <a:spLocks noGrp="1"/>
          </p:cNvSpPr>
          <p:nvPr>
            <p:ph type="title"/>
          </p:nvPr>
        </p:nvSpPr>
        <p:spPr>
          <a:xfrm>
            <a:off x="457200" y="274638"/>
            <a:ext cx="8229600" cy="792162"/>
          </a:xfrm>
        </p:spPr>
        <p:txBody>
          <a:bodyPr>
            <a:normAutofit/>
          </a:bodyPr>
          <a:lstStyle/>
          <a:p>
            <a:r>
              <a:rPr lang="en-US" sz="3200" dirty="0" smtClean="0"/>
              <a:t>QMP Example 155</a:t>
            </a:r>
            <a:endParaRPr lang="en-US" sz="3200" dirty="0"/>
          </a:p>
        </p:txBody>
      </p:sp>
      <p:graphicFrame>
        <p:nvGraphicFramePr>
          <p:cNvPr id="20482" name="Object 2"/>
          <p:cNvGraphicFramePr>
            <a:graphicFrameLocks noChangeAspect="1"/>
          </p:cNvGraphicFramePr>
          <p:nvPr>
            <p:ph sz="half" idx="1"/>
          </p:nvPr>
        </p:nvGraphicFramePr>
        <p:xfrm>
          <a:off x="2590800" y="914400"/>
          <a:ext cx="4495800" cy="5791200"/>
        </p:xfrm>
        <a:graphic>
          <a:graphicData uri="http://schemas.openxmlformats.org/presentationml/2006/ole">
            <p:oleObj spid="_x0000_s20482" name="Acrobat Document" r:id="rId3" imgW="5829300" imgH="7543597" progId="AcroExch.Document.7">
              <p:embed/>
            </p:oleObj>
          </a:graphicData>
        </a:graphic>
      </p:graphicFrame>
    </p:spTree>
  </p:cSld>
  <p:clrMapOvr>
    <a:masterClrMapping/>
  </p:clrMapOvr>
  <p:transition spd="med">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648200" y="2286000"/>
            <a:ext cx="1143000" cy="3721291"/>
          </a:xfrm>
        </p:spPr>
        <p:txBody>
          <a:bodyPr/>
          <a:lstStyle/>
          <a:p>
            <a:endParaRPr lang="en-US" dirty="0"/>
          </a:p>
        </p:txBody>
      </p:sp>
      <p:sp>
        <p:nvSpPr>
          <p:cNvPr id="4" name="Title 3"/>
          <p:cNvSpPr>
            <a:spLocks noGrp="1"/>
          </p:cNvSpPr>
          <p:nvPr>
            <p:ph type="title"/>
          </p:nvPr>
        </p:nvSpPr>
        <p:spPr/>
        <p:txBody>
          <a:bodyPr>
            <a:normAutofit/>
          </a:bodyPr>
          <a:lstStyle/>
          <a:p>
            <a:r>
              <a:rPr lang="en-US" sz="3200" dirty="0" smtClean="0"/>
              <a:t>QMP Shell</a:t>
            </a:r>
            <a:endParaRPr lang="en-US" sz="3200" dirty="0"/>
          </a:p>
        </p:txBody>
      </p:sp>
      <p:graphicFrame>
        <p:nvGraphicFramePr>
          <p:cNvPr id="21506" name="Content Placeholder 10"/>
          <p:cNvGraphicFramePr>
            <a:graphicFrameLocks noChangeAspect="1"/>
          </p:cNvGraphicFramePr>
          <p:nvPr>
            <p:ph sz="half" idx="1"/>
          </p:nvPr>
        </p:nvGraphicFramePr>
        <p:xfrm>
          <a:off x="2819400" y="533400"/>
          <a:ext cx="4724400" cy="6172200"/>
        </p:xfrm>
        <a:graphic>
          <a:graphicData uri="http://schemas.openxmlformats.org/presentationml/2006/ole">
            <p:oleObj spid="_x0000_s21506" name="Acrobat Document" r:id="rId3" imgW="5829300" imgH="7543597" progId="AcroExch.Document.7">
              <p:embed/>
            </p:oleObj>
          </a:graphicData>
        </a:graphic>
      </p:graphicFrame>
    </p:spTree>
  </p:cSld>
  <p:clrMapOvr>
    <a:masterClrMapping/>
  </p:clrMapOvr>
  <p:transition spd="med">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40000">
              <a:schemeClr val="bg1">
                <a:tint val="65000"/>
                <a:satMod val="300000"/>
              </a:schemeClr>
            </a:gs>
            <a:gs pos="100000">
              <a:schemeClr val="bg1">
                <a:shade val="65000"/>
                <a:satMod val="300000"/>
              </a:schemeClr>
            </a:gs>
          </a:gsLst>
          <a:path path="circle">
            <a:fillToRect l="65000" b="98000"/>
          </a:path>
          <a:tileRect/>
        </a:gra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dirty="0" smtClean="0"/>
              <a:t>905 Report</a:t>
            </a:r>
            <a:endParaRPr lang="en-US" sz="3200" dirty="0"/>
          </a:p>
        </p:txBody>
      </p:sp>
      <p:sp>
        <p:nvSpPr>
          <p:cNvPr id="8" name="Text Placeholder 7"/>
          <p:cNvSpPr>
            <a:spLocks noGrp="1"/>
          </p:cNvSpPr>
          <p:nvPr>
            <p:ph type="body" idx="4294967295"/>
          </p:nvPr>
        </p:nvSpPr>
        <p:spPr>
          <a:xfrm>
            <a:off x="0" y="1219200"/>
            <a:ext cx="2832100" cy="588963"/>
          </a:xfrm>
        </p:spPr>
        <p:txBody>
          <a:bodyPr>
            <a:normAutofit/>
          </a:bodyPr>
          <a:lstStyle/>
          <a:p>
            <a:endParaRPr lang="en-US" b="1" u="sng" dirty="0">
              <a:solidFill>
                <a:schemeClr val="tx2"/>
              </a:solidFill>
            </a:endParaRPr>
          </a:p>
        </p:txBody>
      </p:sp>
      <p:graphicFrame>
        <p:nvGraphicFramePr>
          <p:cNvPr id="4" name="Content Placeholder 3"/>
          <p:cNvGraphicFramePr>
            <a:graphicFrameLocks/>
          </p:cNvGraphicFramePr>
          <p:nvPr>
            <p:ph sz="half" idx="4294967295"/>
          </p:nvPr>
        </p:nvGraphicFramePr>
        <p:xfrm>
          <a:off x="3048000" y="528638"/>
          <a:ext cx="6096000" cy="4064000"/>
        </p:xfrm>
        <a:graphic>
          <a:graphicData uri="http://schemas.openxmlformats.org/presentationml/2006/ole">
            <p:oleObj spid="_x0000_s22530" name="Acrobat Document" r:id="rId3" imgW="0" imgH="0" progId="AcroExch.Document.7">
              <p:embed/>
            </p:oleObj>
          </a:graphicData>
        </a:graphic>
      </p:graphicFrame>
      <p:pic>
        <p:nvPicPr>
          <p:cNvPr id="22536" name="Picture 8"/>
          <p:cNvPicPr>
            <a:picLocks noChangeAspect="1" noChangeArrowheads="1"/>
          </p:cNvPicPr>
          <p:nvPr/>
        </p:nvPicPr>
        <p:blipFill>
          <a:blip r:embed="rId4" cstate="print"/>
          <a:srcRect/>
          <a:stretch>
            <a:fillRect/>
          </a:stretch>
        </p:blipFill>
        <p:spPr bwMode="auto">
          <a:xfrm>
            <a:off x="3124200" y="609600"/>
            <a:ext cx="4267200" cy="6121685"/>
          </a:xfrm>
          <a:prstGeom prst="rect">
            <a:avLst/>
          </a:prstGeom>
          <a:noFill/>
          <a:ln w="9525">
            <a:noFill/>
            <a:miter lim="800000"/>
            <a:headEnd/>
            <a:tailEnd/>
          </a:ln>
          <a:effectLst/>
        </p:spPr>
      </p:pic>
    </p:spTree>
  </p:cSld>
  <p:clrMapOvr>
    <a:masterClrMapping/>
  </p:clrMapOvr>
  <p:transition spd="med">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Buy America</a:t>
            </a:r>
            <a:endParaRPr lang="en-US" dirty="0"/>
          </a:p>
        </p:txBody>
      </p:sp>
      <p:sp>
        <p:nvSpPr>
          <p:cNvPr id="7" name="Content Placeholder 6"/>
          <p:cNvSpPr>
            <a:spLocks noGrp="1"/>
          </p:cNvSpPr>
          <p:nvPr>
            <p:ph sz="quarter" idx="4294967295"/>
          </p:nvPr>
        </p:nvSpPr>
        <p:spPr>
          <a:xfrm>
            <a:off x="381000" y="1447800"/>
            <a:ext cx="8077200" cy="4876800"/>
          </a:xfrm>
        </p:spPr>
        <p:txBody>
          <a:bodyPr>
            <a:normAutofit fontScale="85000" lnSpcReduction="20000"/>
          </a:bodyPr>
          <a:lstStyle/>
          <a:p>
            <a:pPr>
              <a:buNone/>
            </a:pPr>
            <a:r>
              <a:rPr lang="en-US" dirty="0" smtClean="0"/>
              <a:t>All steel and iron materials permanently incorporated in this project shall be domestic products and all manufacturing and coating processes for these materials must have occurred within the United States. Coating includes epoxy coating, galvanizing, painting and any other coating that protects or enhances the value of a material subject to the requirements of Buy America. The exemption of this requirement is the minimal use of foreign materials if the total cost of such material permanently incorporated in the product does not exceed one-tenth of one percent (1/10 of 1%) of the total contract cost or $2,500.00, whichever is greater. For purposes of this paragraph, the cost is that shown to be the value of the subject products as they are delivered to the project.</a:t>
            </a:r>
          </a:p>
          <a:p>
            <a:pPr>
              <a:buNone/>
            </a:pPr>
            <a:endParaRPr lang="en-US" dirty="0" smtClean="0"/>
          </a:p>
        </p:txBody>
      </p:sp>
      <p:sp>
        <p:nvSpPr>
          <p:cNvPr id="8" name="Rectangle 7"/>
          <p:cNvSpPr/>
          <p:nvPr/>
        </p:nvSpPr>
        <p:spPr>
          <a:xfrm>
            <a:off x="609600" y="533400"/>
            <a:ext cx="7848600" cy="830997"/>
          </a:xfrm>
          <a:prstGeom prst="rect">
            <a:avLst/>
          </a:prstGeom>
        </p:spPr>
        <p:txBody>
          <a:bodyPr wrap="square">
            <a:spAutoFit/>
          </a:bodyPr>
          <a:lstStyle/>
          <a:p>
            <a:endParaRPr lang="en-US" dirty="0" smtClean="0"/>
          </a:p>
          <a:p>
            <a:endParaRPr lang="en-US" dirty="0" smtClean="0"/>
          </a:p>
        </p:txBody>
      </p:sp>
    </p:spTree>
  </p:cSld>
  <p:clrMapOvr>
    <a:masterClrMapping/>
  </p:clrMapOvr>
  <p:transition spd="med">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pPr algn="ctr"/>
            <a:r>
              <a:rPr lang="en-US" dirty="0" smtClean="0"/>
              <a:t>Buy America </a:t>
            </a:r>
            <a:endParaRPr lang="en-US" dirty="0"/>
          </a:p>
        </p:txBody>
      </p:sp>
      <p:sp>
        <p:nvSpPr>
          <p:cNvPr id="3" name="Rectangle 2"/>
          <p:cNvSpPr/>
          <p:nvPr/>
        </p:nvSpPr>
        <p:spPr>
          <a:xfrm>
            <a:off x="457200" y="1295400"/>
            <a:ext cx="8458200" cy="4585871"/>
          </a:xfrm>
          <a:prstGeom prst="rect">
            <a:avLst/>
          </a:prstGeom>
        </p:spPr>
        <p:txBody>
          <a:bodyPr wrap="square">
            <a:spAutoFit/>
          </a:bodyPr>
          <a:lstStyle/>
          <a:p>
            <a:endParaRPr lang="en-US" dirty="0" smtClean="0"/>
          </a:p>
          <a:p>
            <a:endParaRPr lang="en-US" dirty="0" smtClean="0"/>
          </a:p>
          <a:p>
            <a:r>
              <a:rPr lang="en-US" dirty="0" smtClean="0"/>
              <a:t>Upon completion of the project certify to the engineer, in writing using department form WS4567, that all steel, iron, and coating processes for steel or iron incorporated into the contract work conform to these Buy America provisions. Attach a list of exemptions and their associated costs to the certification form. Department form WS4567 is available at:</a:t>
            </a:r>
          </a:p>
          <a:p>
            <a:endParaRPr lang="en-US" dirty="0" smtClean="0"/>
          </a:p>
          <a:p>
            <a:r>
              <a:rPr lang="en-US" sz="2200" dirty="0" smtClean="0">
                <a:hlinkClick r:id="rId2"/>
              </a:rPr>
              <a:t>http://roadwaystandards.dot.wi.gov/standards/forms/hidden/ws4567.doc</a:t>
            </a:r>
            <a:endParaRPr lang="en-US" sz="2200" dirty="0" smtClean="0"/>
          </a:p>
          <a:p>
            <a:endParaRPr lang="en-US" sz="2200" dirty="0" smtClean="0"/>
          </a:p>
          <a:p>
            <a:pPr>
              <a:buFont typeface="Arial" pitchFamily="34" charset="0"/>
              <a:buChar char="•"/>
            </a:pPr>
            <a:r>
              <a:rPr lang="en-US" sz="3200" b="1" dirty="0" smtClean="0"/>
              <a:t>Attach WS4567 form to a 900 Report</a:t>
            </a:r>
            <a:endParaRPr lang="en-US" sz="3200" b="1" dirty="0"/>
          </a:p>
        </p:txBody>
      </p:sp>
    </p:spTree>
  </p:cSld>
  <p:clrMapOvr>
    <a:masterClrMapping/>
  </p:clrMapOvr>
  <p:transition spd="med">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pPr algn="ctr"/>
            <a:r>
              <a:rPr lang="en-US" dirty="0" smtClean="0"/>
              <a:t>ASP 6 </a:t>
            </a:r>
            <a:br>
              <a:rPr lang="en-US" dirty="0" smtClean="0"/>
            </a:br>
            <a:r>
              <a:rPr lang="en-US" dirty="0" smtClean="0"/>
              <a:t>QV HMA</a:t>
            </a:r>
            <a:endParaRPr lang="en-US" dirty="0"/>
          </a:p>
        </p:txBody>
      </p:sp>
      <p:sp>
        <p:nvSpPr>
          <p:cNvPr id="3" name="Rectangle 2"/>
          <p:cNvSpPr/>
          <p:nvPr/>
        </p:nvSpPr>
        <p:spPr>
          <a:xfrm>
            <a:off x="457200" y="1295400"/>
            <a:ext cx="8458200" cy="3231654"/>
          </a:xfrm>
          <a:prstGeom prst="rect">
            <a:avLst/>
          </a:prstGeom>
        </p:spPr>
        <p:txBody>
          <a:bodyPr wrap="square">
            <a:spAutoFit/>
          </a:bodyPr>
          <a:lstStyle/>
          <a:p>
            <a:endParaRPr lang="en-US" sz="3200" dirty="0" smtClean="0"/>
          </a:p>
          <a:p>
            <a:pPr>
              <a:buFont typeface="Arial" pitchFamily="34" charset="0"/>
              <a:buChar char="•"/>
            </a:pPr>
            <a:r>
              <a:rPr lang="en-US" sz="3200" dirty="0" smtClean="0"/>
              <a:t> </a:t>
            </a:r>
            <a:r>
              <a:rPr lang="en-US" sz="2800" dirty="0" smtClean="0"/>
              <a:t>Effective with December 2012 letting</a:t>
            </a:r>
          </a:p>
          <a:p>
            <a:pPr>
              <a:buFont typeface="Arial" pitchFamily="34" charset="0"/>
              <a:buChar char="•"/>
            </a:pPr>
            <a:r>
              <a:rPr lang="en-US" sz="2800" dirty="0" smtClean="0"/>
              <a:t> 460.2.8.3.1.4 </a:t>
            </a:r>
          </a:p>
          <a:p>
            <a:r>
              <a:rPr lang="en-US" sz="2800" dirty="0" smtClean="0"/>
              <a:t>Department Verification Testing HMA Frequencies. Changed from 1 per 30,000 tons per mix design to 1 per 5000 tons per mix design.</a:t>
            </a:r>
          </a:p>
          <a:p>
            <a:endParaRPr lang="en-US" sz="2800" dirty="0"/>
          </a:p>
        </p:txBody>
      </p:sp>
    </p:spTree>
  </p:cSld>
  <p:clrMapOvr>
    <a:masterClrMapping/>
  </p:clrMapOvr>
  <p:transition spd="med">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5701</TotalTime>
  <Words>553</Words>
  <Application>Microsoft Office PowerPoint</Application>
  <PresentationFormat>On-screen Show (4:3)</PresentationFormat>
  <Paragraphs>65</Paragraphs>
  <Slides>13</Slides>
  <Notes>2</Notes>
  <HiddenSlides>0</HiddenSlides>
  <MMClips>0</MMClips>
  <ScaleCrop>false</ScaleCrop>
  <HeadingPairs>
    <vt:vector size="8" baseType="variant">
      <vt:variant>
        <vt:lpstr>Theme</vt:lpstr>
      </vt:variant>
      <vt:variant>
        <vt:i4>1</vt:i4>
      </vt:variant>
      <vt:variant>
        <vt:lpstr>Embedded OLE Servers</vt:lpstr>
      </vt:variant>
      <vt:variant>
        <vt:i4>1</vt:i4>
      </vt:variant>
      <vt:variant>
        <vt:lpstr>Slide Titles</vt:lpstr>
      </vt:variant>
      <vt:variant>
        <vt:i4>13</vt:i4>
      </vt:variant>
      <vt:variant>
        <vt:lpstr>Custom Shows</vt:lpstr>
      </vt:variant>
      <vt:variant>
        <vt:i4>1</vt:i4>
      </vt:variant>
    </vt:vector>
  </HeadingPairs>
  <TitlesOfParts>
    <vt:vector size="16" baseType="lpstr">
      <vt:lpstr>Concourse</vt:lpstr>
      <vt:lpstr>Acrobat Document</vt:lpstr>
      <vt:lpstr> North Central Region  Construction Conference</vt:lpstr>
      <vt:lpstr> Materials Documentation Changes/Updates </vt:lpstr>
      <vt:lpstr>QMP Detail Sheet</vt:lpstr>
      <vt:lpstr>QMP Example 155</vt:lpstr>
      <vt:lpstr>QMP Shell</vt:lpstr>
      <vt:lpstr>905 Report</vt:lpstr>
      <vt:lpstr>Buy America</vt:lpstr>
      <vt:lpstr>Buy America </vt:lpstr>
      <vt:lpstr>ASP 6  QV HMA</vt:lpstr>
      <vt:lpstr>ASP 6  QV Concrete</vt:lpstr>
      <vt:lpstr>General Information</vt:lpstr>
      <vt:lpstr>    </vt:lpstr>
      <vt:lpstr>In a Roundabout Way Any Questions? </vt:lpstr>
      <vt:lpstr>Custom Show 1</vt:lpstr>
    </vt:vector>
  </TitlesOfParts>
  <Company>Wisconsin Department of Transportation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D4 2004 Construction Conference</dc:title>
  <dc:creator>DOTLZP</dc:creator>
  <cp:lastModifiedBy>Aaron</cp:lastModifiedBy>
  <cp:revision>311</cp:revision>
  <cp:lastPrinted>1601-01-01T00:00:00Z</cp:lastPrinted>
  <dcterms:created xsi:type="dcterms:W3CDTF">2004-02-09T18:23:07Z</dcterms:created>
  <dcterms:modified xsi:type="dcterms:W3CDTF">2013-03-05T21:20:25Z</dcterms:modified>
</cp:coreProperties>
</file>