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7"/>
  </p:notesMasterIdLst>
  <p:handoutMasterIdLst>
    <p:handoutMasterId r:id="rId8"/>
  </p:handoutMasterIdLst>
  <p:sldIdLst>
    <p:sldId id="358" r:id="rId2"/>
    <p:sldId id="371" r:id="rId3"/>
    <p:sldId id="380" r:id="rId4"/>
    <p:sldId id="376" r:id="rId5"/>
    <p:sldId id="378" r:id="rId6"/>
  </p:sldIdLst>
  <p:sldSz cx="6858000" cy="9144000" type="letter"/>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05" autoAdjust="0"/>
    <p:restoredTop sz="86457" autoAdjust="0"/>
  </p:normalViewPr>
  <p:slideViewPr>
    <p:cSldViewPr>
      <p:cViewPr varScale="1">
        <p:scale>
          <a:sx n="100" d="100"/>
          <a:sy n="100" d="100"/>
        </p:scale>
        <p:origin x="2064" y="9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51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3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68" tIns="46584" rIns="93168" bIns="46584" rtlCol="0"/>
          <a:lstStyle>
            <a:lvl1pPr algn="r">
              <a:defRPr sz="1300"/>
            </a:lvl1pPr>
          </a:lstStyle>
          <a:p>
            <a:fld id="{FDA59FCB-23DD-455C-BE85-37FC4B4FBCDB}" type="datetimeFigureOut">
              <a:rPr lang="en-US" smtClean="0"/>
              <a:pPr/>
              <a:t>2/18/2016</a:t>
            </a:fld>
            <a:endParaRPr lang="en-US" dirty="0"/>
          </a:p>
        </p:txBody>
      </p:sp>
      <p:sp>
        <p:nvSpPr>
          <p:cNvPr id="4" name="Footer Placeholder 3"/>
          <p:cNvSpPr>
            <a:spLocks noGrp="1"/>
          </p:cNvSpPr>
          <p:nvPr>
            <p:ph type="ftr" sz="quarter" idx="2"/>
          </p:nvPr>
        </p:nvSpPr>
        <p:spPr>
          <a:xfrm>
            <a:off x="0" y="8829968"/>
            <a:ext cx="3037840" cy="464820"/>
          </a:xfrm>
          <a:prstGeom prst="rect">
            <a:avLst/>
          </a:prstGeom>
        </p:spPr>
        <p:txBody>
          <a:bodyPr vert="horz" lIns="93168" tIns="46584" rIns="93168" bIns="46584"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168" tIns="46584" rIns="93168" bIns="46584" rtlCol="0" anchor="b"/>
          <a:lstStyle>
            <a:lvl1pPr algn="r">
              <a:defRPr sz="1300"/>
            </a:lvl1pPr>
          </a:lstStyle>
          <a:p>
            <a:fld id="{D16827D4-7DF1-43AB-91EB-0045789B013B}" type="slidenum">
              <a:rPr lang="en-US" smtClean="0"/>
              <a:pPr/>
              <a:t>‹#›</a:t>
            </a:fld>
            <a:endParaRPr lang="en-US" dirty="0"/>
          </a:p>
        </p:txBody>
      </p:sp>
    </p:spTree>
    <p:extLst>
      <p:ext uri="{BB962C8B-B14F-4D97-AF65-F5344CB8AC3E}">
        <p14:creationId xmlns:p14="http://schemas.microsoft.com/office/powerpoint/2010/main" val="2359650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8" tIns="46584" rIns="93168" bIns="46584" rtlCol="0"/>
          <a:lstStyle>
            <a:lvl1pPr algn="r">
              <a:defRPr sz="1300"/>
            </a:lvl1pPr>
          </a:lstStyle>
          <a:p>
            <a:fld id="{FAC16554-EDB2-4487-95DE-E66BD9D573D1}" type="datetimeFigureOut">
              <a:rPr lang="en-US" smtClean="0"/>
              <a:pPr/>
              <a:t>2/18/2016</a:t>
            </a:fld>
            <a:endParaRPr lang="en-US" dirty="0"/>
          </a:p>
        </p:txBody>
      </p:sp>
      <p:sp>
        <p:nvSpPr>
          <p:cNvPr id="4" name="Slide Image Placeholder 3"/>
          <p:cNvSpPr>
            <a:spLocks noGrp="1" noRot="1" noChangeAspect="1"/>
          </p:cNvSpPr>
          <p:nvPr>
            <p:ph type="sldImg" idx="2"/>
          </p:nvPr>
        </p:nvSpPr>
        <p:spPr>
          <a:xfrm>
            <a:off x="2198688" y="696913"/>
            <a:ext cx="2613025" cy="3486150"/>
          </a:xfrm>
          <a:prstGeom prst="rect">
            <a:avLst/>
          </a:prstGeom>
          <a:noFill/>
          <a:ln w="12700">
            <a:solidFill>
              <a:prstClr val="black"/>
            </a:solidFill>
          </a:ln>
        </p:spPr>
        <p:txBody>
          <a:bodyPr vert="horz" lIns="93168" tIns="46584" rIns="93168" bIns="46584"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8" tIns="46584" rIns="93168" bIns="465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4820"/>
          </a:xfrm>
          <a:prstGeom prst="rect">
            <a:avLst/>
          </a:prstGeom>
        </p:spPr>
        <p:txBody>
          <a:bodyPr vert="horz" lIns="93168" tIns="46584" rIns="93168" bIns="46584"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68" tIns="46584" rIns="93168" bIns="46584" rtlCol="0" anchor="b"/>
          <a:lstStyle>
            <a:lvl1pPr algn="r">
              <a:defRPr sz="1300"/>
            </a:lvl1pPr>
          </a:lstStyle>
          <a:p>
            <a:fld id="{91C37E85-CE90-4D60-B15A-BCC735198B9E}" type="slidenum">
              <a:rPr lang="en-US" smtClean="0"/>
              <a:pPr/>
              <a:t>‹#›</a:t>
            </a:fld>
            <a:endParaRPr lang="en-US" dirty="0"/>
          </a:p>
        </p:txBody>
      </p:sp>
    </p:spTree>
    <p:extLst>
      <p:ext uri="{BB962C8B-B14F-4D97-AF65-F5344CB8AC3E}">
        <p14:creationId xmlns:p14="http://schemas.microsoft.com/office/powerpoint/2010/main" val="3665278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6858000" cy="7467600"/>
          </a:xfrm>
          <a:prstGeom prst="rect">
            <a:avLst/>
          </a:prstGeom>
          <a:solidFill>
            <a:schemeClr val="accent1"/>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152400" y="4419600"/>
            <a:ext cx="6705600" cy="2946400"/>
          </a:xfrm>
          <a:prstGeom prst="rect">
            <a:avLst/>
          </a:prstGeom>
          <a:noFill/>
        </p:spPr>
        <p:txBody>
          <a:bodyPr/>
          <a:lstStyle>
            <a:lvl1pPr marL="0" indent="0" algn="r">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r"/>
            <a:r>
              <a:rPr lang="en-US" sz="4800" dirty="0" err="1" smtClean="0"/>
              <a:t>WisDOT</a:t>
            </a:r>
            <a:r>
              <a:rPr lang="en-US" sz="4800" dirty="0" smtClean="0"/>
              <a:t> Rest Area Assets</a:t>
            </a:r>
          </a:p>
          <a:p>
            <a:pPr algn="r"/>
            <a:r>
              <a:rPr lang="en-US" sz="4800" dirty="0" smtClean="0"/>
              <a:t>Condition Rating</a:t>
            </a:r>
          </a:p>
          <a:p>
            <a:pPr algn="r"/>
            <a:r>
              <a:rPr lang="en-US" sz="4800" dirty="0" smtClean="0"/>
              <a:t>Guidebook</a:t>
            </a:r>
            <a:endParaRPr lang="en-US" sz="4800" dirty="0"/>
          </a:p>
        </p:txBody>
      </p:sp>
      <p:pic>
        <p:nvPicPr>
          <p:cNvPr id="8" name="Picture 2" descr="http://www.dot.wisconsin.gov/library/publications/images/wisdot-agency-name-logo-red-blue-rgb.jpg"/>
          <p:cNvPicPr>
            <a:picLocks noChangeAspect="1" noChangeArrowheads="1"/>
          </p:cNvPicPr>
          <p:nvPr userDrawn="1"/>
        </p:nvPicPr>
        <p:blipFill>
          <a:blip r:embed="rId2" cstate="print"/>
          <a:srcRect/>
          <a:stretch>
            <a:fillRect/>
          </a:stretch>
        </p:blipFill>
        <p:spPr bwMode="auto">
          <a:xfrm>
            <a:off x="152400" y="7543799"/>
            <a:ext cx="1447800" cy="1478603"/>
          </a:xfrm>
          <a:prstGeom prst="rect">
            <a:avLst/>
          </a:prstGeom>
          <a:noFill/>
        </p:spPr>
      </p:pic>
      <p:sp>
        <p:nvSpPr>
          <p:cNvPr id="9" name="Rectangle 8"/>
          <p:cNvSpPr/>
          <p:nvPr userDrawn="1"/>
        </p:nvSpPr>
        <p:spPr>
          <a:xfrm>
            <a:off x="1752600" y="7620000"/>
            <a:ext cx="5105400" cy="1371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1676400" y="1752600"/>
            <a:ext cx="5181600" cy="137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52600" y="1828800"/>
            <a:ext cx="4953000" cy="1219200"/>
          </a:xfrm>
          <a:prstGeom prst="rect">
            <a:avLst/>
          </a:prstGeom>
        </p:spPr>
        <p:txBody>
          <a:bodyPr anchor="ctr"/>
          <a:lstStyle>
            <a:lvl1pPr algn="l">
              <a:defRPr sz="4000" b="1" cap="all">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6172200" y="8534400"/>
            <a:ext cx="533400" cy="486833"/>
          </a:xfrm>
          <a:prstGeom prst="rect">
            <a:avLst/>
          </a:prstGeom>
        </p:spPr>
        <p:txBody>
          <a:bodyPr/>
          <a:lstStyle/>
          <a:p>
            <a:fld id="{79B2FEF4-AD83-4920-A06A-03BC1F5263C5}" type="slidenum">
              <a:rPr lang="en-US" smtClean="0"/>
              <a:pPr/>
              <a:t>‹#›</a:t>
            </a:fld>
            <a:endParaRPr lang="en-US" dirty="0"/>
          </a:p>
        </p:txBody>
      </p:sp>
      <p:sp>
        <p:nvSpPr>
          <p:cNvPr id="10" name="Rectangle 9"/>
          <p:cNvSpPr/>
          <p:nvPr userDrawn="1"/>
        </p:nvSpPr>
        <p:spPr>
          <a:xfrm>
            <a:off x="0" y="1752600"/>
            <a:ext cx="1524000" cy="1371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152400"/>
            <a:ext cx="5791200" cy="1066800"/>
          </a:xfrm>
          <a:prstGeom prst="rect">
            <a:avLst/>
          </a:prstGeom>
        </p:spPr>
        <p:txBody>
          <a:bodyPr anchor="b"/>
          <a:lstStyle>
            <a:lvl1pPr algn="l">
              <a:defRPr sz="3600"/>
            </a:lvl1pPr>
          </a:lstStyle>
          <a:p>
            <a:r>
              <a:rPr kumimoji="0" lang="en-US" dirty="0" smtClean="0"/>
              <a:t/>
            </a:r>
            <a:br>
              <a:rPr kumimoji="0" lang="en-US" dirty="0" smtClean="0"/>
            </a:br>
            <a:endParaRPr kumimoji="0" lang="en-US" dirty="0"/>
          </a:p>
        </p:txBody>
      </p:sp>
      <p:sp>
        <p:nvSpPr>
          <p:cNvPr id="12" name="Slide Number Placeholder 11"/>
          <p:cNvSpPr>
            <a:spLocks noGrp="1"/>
          </p:cNvSpPr>
          <p:nvPr>
            <p:ph type="sldNum" sz="quarter" idx="16"/>
          </p:nvPr>
        </p:nvSpPr>
        <p:spPr>
          <a:xfrm>
            <a:off x="6324600" y="8839200"/>
            <a:ext cx="533400" cy="304800"/>
          </a:xfrm>
          <a:prstGeom prst="rect">
            <a:avLst/>
          </a:prstGeom>
        </p:spPr>
        <p:txBody>
          <a:bodyPr rtlCol="0">
            <a:noAutofit/>
          </a:bodyPr>
          <a:lstStyle>
            <a:lvl1pPr algn="r">
              <a:defRPr sz="1200" b="0">
                <a:solidFill>
                  <a:schemeClr val="tx1"/>
                </a:solidFill>
              </a:defRPr>
            </a:lvl1pPr>
          </a:lstStyle>
          <a:p>
            <a:fld id="{19EBF273-F6A1-478B-9E5F-7400BCD16376}" type="slidenum">
              <a:rPr lang="en-US" smtClean="0"/>
              <a:pPr/>
              <a:t>‹#›</a:t>
            </a:fld>
            <a:endParaRPr lang="en-US" dirty="0"/>
          </a:p>
        </p:txBody>
      </p:sp>
      <p:pic>
        <p:nvPicPr>
          <p:cNvPr id="17" name="Picture 2" descr="http://www.dot.wisconsin.gov/library/publications/images/wisdot-agency-name-logo-red-blue-rgb.jpg"/>
          <p:cNvPicPr>
            <a:picLocks noChangeAspect="1" noChangeArrowheads="1"/>
          </p:cNvPicPr>
          <p:nvPr userDrawn="1"/>
        </p:nvPicPr>
        <p:blipFill>
          <a:blip r:embed="rId2" cstate="print"/>
          <a:srcRect/>
          <a:stretch>
            <a:fillRect/>
          </a:stretch>
        </p:blipFill>
        <p:spPr bwMode="auto">
          <a:xfrm>
            <a:off x="5943600" y="228600"/>
            <a:ext cx="792798" cy="838200"/>
          </a:xfrm>
          <a:prstGeom prst="rect">
            <a:avLst/>
          </a:prstGeom>
          <a:noFill/>
        </p:spPr>
      </p:pic>
      <p:sp>
        <p:nvSpPr>
          <p:cNvPr id="7" name="Rectangle 6"/>
          <p:cNvSpPr/>
          <p:nvPr userDrawn="1"/>
        </p:nvSpPr>
        <p:spPr>
          <a:xfrm>
            <a:off x="609600" y="1295400"/>
            <a:ext cx="6248400" cy="152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1295400"/>
            <a:ext cx="533400" cy="152400"/>
          </a:xfrm>
          <a:prstGeom prst="rect">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Title 1"/>
          <p:cNvSpPr txBox="1">
            <a:spLocks/>
          </p:cNvSpPr>
          <p:nvPr userDrawn="1"/>
        </p:nvSpPr>
        <p:spPr>
          <a:xfrm>
            <a:off x="152400" y="152400"/>
            <a:ext cx="2895600" cy="304800"/>
          </a:xfrm>
          <a:prstGeom prst="rect">
            <a:avLst/>
          </a:prstGeom>
        </p:spPr>
        <p:txBody>
          <a:bodyPr anchor="b"/>
          <a:lstStyle>
            <a:lvl1pPr algn="l">
              <a:defRPr sz="3600"/>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
            </a:r>
            <a:br>
              <a:rPr kumimoji="0" lang="en-US" sz="3600" b="0" i="0" u="none" strike="noStrike" kern="1200" cap="none" spc="0" normalizeH="0" baseline="0" noProof="0" dirty="0" smtClean="0">
                <a:ln>
                  <a:noFill/>
                </a:ln>
                <a:solidFill>
                  <a:schemeClr val="tx1"/>
                </a:solidFill>
                <a:effectLst/>
                <a:uLnTx/>
                <a:uFillTx/>
                <a:latin typeface="+mj-lt"/>
                <a:ea typeface="+mj-ea"/>
                <a:cs typeface="+mj-cs"/>
              </a:rPr>
            </a:b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Title 1"/>
          <p:cNvSpPr txBox="1">
            <a:spLocks/>
          </p:cNvSpPr>
          <p:nvPr userDrawn="1"/>
        </p:nvSpPr>
        <p:spPr>
          <a:xfrm>
            <a:off x="0" y="1981200"/>
            <a:ext cx="5791200" cy="381000"/>
          </a:xfrm>
          <a:prstGeom prst="rect">
            <a:avLst/>
          </a:prstGeom>
        </p:spPr>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5257800" cy="533400"/>
          </a:xfrm>
          <a:prstGeom prst="rect">
            <a:avLst/>
          </a:prstGeom>
        </p:spPr>
        <p:txBody>
          <a:bodyPr anchor="b"/>
          <a:lstStyle>
            <a:lvl1pPr algn="l">
              <a:defRPr sz="3200"/>
            </a:lvl1pPr>
          </a:lstStyle>
          <a:p>
            <a:r>
              <a:rPr kumimoji="0" lang="en-US" dirty="0" smtClean="0"/>
              <a:t/>
            </a:r>
            <a:br>
              <a:rPr kumimoji="0" lang="en-US" dirty="0" smtClean="0"/>
            </a:br>
            <a:endParaRPr kumimoji="0" lang="en-US" dirty="0"/>
          </a:p>
        </p:txBody>
      </p:sp>
      <p:sp>
        <p:nvSpPr>
          <p:cNvPr id="12" name="Slide Number Placeholder 11"/>
          <p:cNvSpPr>
            <a:spLocks noGrp="1"/>
          </p:cNvSpPr>
          <p:nvPr>
            <p:ph type="sldNum" sz="quarter" idx="16"/>
          </p:nvPr>
        </p:nvSpPr>
        <p:spPr>
          <a:xfrm>
            <a:off x="6324600" y="8839200"/>
            <a:ext cx="533400" cy="304800"/>
          </a:xfrm>
          <a:prstGeom prst="rect">
            <a:avLst/>
          </a:prstGeom>
        </p:spPr>
        <p:txBody>
          <a:bodyPr rtlCol="0" anchor="b">
            <a:noAutofit/>
          </a:bodyPr>
          <a:lstStyle>
            <a:lvl1pPr algn="r">
              <a:defRPr sz="1200" b="0">
                <a:solidFill>
                  <a:schemeClr val="tx1"/>
                </a:solidFill>
              </a:defRPr>
            </a:lvl1pPr>
          </a:lstStyle>
          <a:p>
            <a:fld id="{19EBF273-F6A1-478B-9E5F-7400BCD16376}" type="slidenum">
              <a:rPr lang="en-US" smtClean="0"/>
              <a:pPr/>
              <a:t>‹#›</a:t>
            </a:fld>
            <a:endParaRPr lang="en-US" dirty="0"/>
          </a:p>
        </p:txBody>
      </p:sp>
      <p:pic>
        <p:nvPicPr>
          <p:cNvPr id="17" name="Picture 2" descr="http://www.dot.wisconsin.gov/library/publications/images/wisdot-agency-name-logo-red-blue-rgb.jpg"/>
          <p:cNvPicPr>
            <a:picLocks noChangeAspect="1" noChangeArrowheads="1"/>
          </p:cNvPicPr>
          <p:nvPr userDrawn="1"/>
        </p:nvPicPr>
        <p:blipFill>
          <a:blip r:embed="rId2" cstate="print"/>
          <a:srcRect/>
          <a:stretch>
            <a:fillRect/>
          </a:stretch>
        </p:blipFill>
        <p:spPr bwMode="auto">
          <a:xfrm>
            <a:off x="5943600" y="76200"/>
            <a:ext cx="792798" cy="838200"/>
          </a:xfrm>
          <a:prstGeom prst="rect">
            <a:avLst/>
          </a:prstGeom>
          <a:noFill/>
        </p:spPr>
      </p:pic>
      <p:sp>
        <p:nvSpPr>
          <p:cNvPr id="7" name="Rectangle 6"/>
          <p:cNvSpPr/>
          <p:nvPr userDrawn="1"/>
        </p:nvSpPr>
        <p:spPr>
          <a:xfrm>
            <a:off x="609600" y="990600"/>
            <a:ext cx="6248400" cy="152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990600"/>
            <a:ext cx="533400" cy="152400"/>
          </a:xfrm>
          <a:prstGeom prst="rect">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Title 1"/>
          <p:cNvSpPr txBox="1">
            <a:spLocks/>
          </p:cNvSpPr>
          <p:nvPr userDrawn="1"/>
        </p:nvSpPr>
        <p:spPr>
          <a:xfrm>
            <a:off x="152400" y="76200"/>
            <a:ext cx="2895600" cy="228600"/>
          </a:xfrm>
          <a:prstGeom prst="rect">
            <a:avLst/>
          </a:prstGeom>
        </p:spPr>
        <p:txBody>
          <a:bodyPr anchor="b"/>
          <a:lstStyle>
            <a:lvl1pPr algn="l">
              <a:defRPr sz="3600"/>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
            </a:r>
            <a:br>
              <a:rPr kumimoji="0" lang="en-US" sz="3600" b="0" i="0" u="none" strike="noStrike" kern="1200" cap="none" spc="0" normalizeH="0" baseline="0" noProof="0" dirty="0" smtClean="0">
                <a:ln>
                  <a:noFill/>
                </a:ln>
                <a:solidFill>
                  <a:schemeClr val="tx1"/>
                </a:solidFill>
                <a:effectLst/>
                <a:uLnTx/>
                <a:uFillTx/>
                <a:latin typeface="+mj-lt"/>
                <a:ea typeface="+mj-ea"/>
                <a:cs typeface="+mj-cs"/>
              </a:rPr>
            </a:b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Title 1"/>
          <p:cNvSpPr txBox="1">
            <a:spLocks/>
          </p:cNvSpPr>
          <p:nvPr userDrawn="1"/>
        </p:nvSpPr>
        <p:spPr>
          <a:xfrm>
            <a:off x="152400" y="152400"/>
            <a:ext cx="914400" cy="304800"/>
          </a:xfrm>
          <a:prstGeom prst="rect">
            <a:avLst/>
          </a:prstGeom>
        </p:spPr>
        <p:txBody>
          <a:bodyPr anchor="b"/>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mj-ea"/>
                <a:cs typeface="+mj-cs"/>
              </a:rPr>
              <a:t>Exterior -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5257800" cy="533400"/>
          </a:xfrm>
          <a:prstGeom prst="rect">
            <a:avLst/>
          </a:prstGeom>
        </p:spPr>
        <p:txBody>
          <a:bodyPr anchor="b"/>
          <a:lstStyle>
            <a:lvl1pPr algn="l">
              <a:defRPr sz="3200"/>
            </a:lvl1pPr>
          </a:lstStyle>
          <a:p>
            <a:r>
              <a:rPr kumimoji="0" lang="en-US" dirty="0" smtClean="0"/>
              <a:t/>
            </a:r>
            <a:br>
              <a:rPr kumimoji="0" lang="en-US" dirty="0" smtClean="0"/>
            </a:br>
            <a:endParaRPr kumimoji="0" lang="en-US" dirty="0"/>
          </a:p>
        </p:txBody>
      </p:sp>
      <p:pic>
        <p:nvPicPr>
          <p:cNvPr id="17" name="Picture 2" descr="http://www.dot.wisconsin.gov/library/publications/images/wisdot-agency-name-logo-red-blue-rgb.jpg"/>
          <p:cNvPicPr>
            <a:picLocks noChangeAspect="1" noChangeArrowheads="1"/>
          </p:cNvPicPr>
          <p:nvPr userDrawn="1"/>
        </p:nvPicPr>
        <p:blipFill>
          <a:blip r:embed="rId2" cstate="print"/>
          <a:srcRect/>
          <a:stretch>
            <a:fillRect/>
          </a:stretch>
        </p:blipFill>
        <p:spPr bwMode="auto">
          <a:xfrm>
            <a:off x="5943600" y="76200"/>
            <a:ext cx="792798" cy="838200"/>
          </a:xfrm>
          <a:prstGeom prst="rect">
            <a:avLst/>
          </a:prstGeom>
          <a:noFill/>
        </p:spPr>
      </p:pic>
      <p:sp>
        <p:nvSpPr>
          <p:cNvPr id="7" name="Rectangle 6"/>
          <p:cNvSpPr/>
          <p:nvPr userDrawn="1"/>
        </p:nvSpPr>
        <p:spPr>
          <a:xfrm>
            <a:off x="609600" y="990600"/>
            <a:ext cx="6248400" cy="152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990600"/>
            <a:ext cx="533400" cy="152400"/>
          </a:xfrm>
          <a:prstGeom prst="rect">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Title 1"/>
          <p:cNvSpPr txBox="1">
            <a:spLocks/>
          </p:cNvSpPr>
          <p:nvPr userDrawn="1"/>
        </p:nvSpPr>
        <p:spPr>
          <a:xfrm>
            <a:off x="152400" y="76200"/>
            <a:ext cx="2895600" cy="228600"/>
          </a:xfrm>
          <a:prstGeom prst="rect">
            <a:avLst/>
          </a:prstGeom>
        </p:spPr>
        <p:txBody>
          <a:bodyPr anchor="b"/>
          <a:lstStyle>
            <a:lvl1pPr algn="l">
              <a:defRPr sz="3600"/>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
            </a:r>
            <a:br>
              <a:rPr kumimoji="0" lang="en-US" sz="3600" b="0" i="0" u="none" strike="noStrike" kern="1200" cap="none" spc="0" normalizeH="0" baseline="0" noProof="0" dirty="0" smtClean="0">
                <a:ln>
                  <a:noFill/>
                </a:ln>
                <a:solidFill>
                  <a:schemeClr val="tx1"/>
                </a:solidFill>
                <a:effectLst/>
                <a:uLnTx/>
                <a:uFillTx/>
                <a:latin typeface="+mj-lt"/>
                <a:ea typeface="+mj-ea"/>
                <a:cs typeface="+mj-cs"/>
              </a:rPr>
            </a:b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Title 1"/>
          <p:cNvSpPr txBox="1">
            <a:spLocks/>
          </p:cNvSpPr>
          <p:nvPr userDrawn="1"/>
        </p:nvSpPr>
        <p:spPr>
          <a:xfrm>
            <a:off x="152400" y="152400"/>
            <a:ext cx="1524000" cy="304800"/>
          </a:xfrm>
          <a:prstGeom prst="rect">
            <a:avLst/>
          </a:prstGeom>
        </p:spPr>
        <p:txBody>
          <a:bodyPr anchor="b"/>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mj-ea"/>
                <a:cs typeface="+mj-cs"/>
              </a:rPr>
              <a:t>Landscaping - </a:t>
            </a:r>
          </a:p>
        </p:txBody>
      </p:sp>
      <p:sp>
        <p:nvSpPr>
          <p:cNvPr id="11" name="Slide Number Placeholder 11"/>
          <p:cNvSpPr>
            <a:spLocks noGrp="1"/>
          </p:cNvSpPr>
          <p:nvPr>
            <p:ph type="sldNum" sz="quarter" idx="16"/>
          </p:nvPr>
        </p:nvSpPr>
        <p:spPr>
          <a:xfrm>
            <a:off x="6324600" y="8839200"/>
            <a:ext cx="533400" cy="304800"/>
          </a:xfrm>
          <a:prstGeom prst="rect">
            <a:avLst/>
          </a:prstGeom>
        </p:spPr>
        <p:txBody>
          <a:bodyPr rtlCol="0" anchor="b">
            <a:noAutofit/>
          </a:bodyPr>
          <a:lstStyle>
            <a:lvl1pPr algn="r">
              <a:defRPr sz="1200" b="0">
                <a:solidFill>
                  <a:schemeClr val="tx1"/>
                </a:solidFill>
              </a:defRPr>
            </a:lvl1pPr>
          </a:lstStyle>
          <a:p>
            <a:fld id="{19EBF273-F6A1-478B-9E5F-7400BCD1637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5257800" cy="533400"/>
          </a:xfrm>
          <a:prstGeom prst="rect">
            <a:avLst/>
          </a:prstGeom>
        </p:spPr>
        <p:txBody>
          <a:bodyPr anchor="b"/>
          <a:lstStyle>
            <a:lvl1pPr algn="l">
              <a:defRPr sz="3200"/>
            </a:lvl1pPr>
          </a:lstStyle>
          <a:p>
            <a:r>
              <a:rPr kumimoji="0" lang="en-US" dirty="0" smtClean="0"/>
              <a:t/>
            </a:r>
            <a:br>
              <a:rPr kumimoji="0" lang="en-US" dirty="0" smtClean="0"/>
            </a:br>
            <a:endParaRPr kumimoji="0" lang="en-US" dirty="0"/>
          </a:p>
        </p:txBody>
      </p:sp>
      <p:pic>
        <p:nvPicPr>
          <p:cNvPr id="17" name="Picture 2" descr="http://www.dot.wisconsin.gov/library/publications/images/wisdot-agency-name-logo-red-blue-rgb.jpg"/>
          <p:cNvPicPr>
            <a:picLocks noChangeAspect="1" noChangeArrowheads="1"/>
          </p:cNvPicPr>
          <p:nvPr userDrawn="1"/>
        </p:nvPicPr>
        <p:blipFill>
          <a:blip r:embed="rId2" cstate="print"/>
          <a:srcRect/>
          <a:stretch>
            <a:fillRect/>
          </a:stretch>
        </p:blipFill>
        <p:spPr bwMode="auto">
          <a:xfrm>
            <a:off x="5943600" y="76200"/>
            <a:ext cx="792798" cy="838200"/>
          </a:xfrm>
          <a:prstGeom prst="rect">
            <a:avLst/>
          </a:prstGeom>
          <a:noFill/>
        </p:spPr>
      </p:pic>
      <p:sp>
        <p:nvSpPr>
          <p:cNvPr id="7" name="Rectangle 6"/>
          <p:cNvSpPr/>
          <p:nvPr userDrawn="1"/>
        </p:nvSpPr>
        <p:spPr>
          <a:xfrm>
            <a:off x="609600" y="990600"/>
            <a:ext cx="6248400" cy="152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990600"/>
            <a:ext cx="533400" cy="152400"/>
          </a:xfrm>
          <a:prstGeom prst="rect">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Title 1"/>
          <p:cNvSpPr txBox="1">
            <a:spLocks/>
          </p:cNvSpPr>
          <p:nvPr userDrawn="1"/>
        </p:nvSpPr>
        <p:spPr>
          <a:xfrm>
            <a:off x="152400" y="76200"/>
            <a:ext cx="2895600" cy="228600"/>
          </a:xfrm>
          <a:prstGeom prst="rect">
            <a:avLst/>
          </a:prstGeom>
        </p:spPr>
        <p:txBody>
          <a:bodyPr anchor="b"/>
          <a:lstStyle>
            <a:lvl1pPr algn="l">
              <a:defRPr sz="3600"/>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
            </a:r>
            <a:br>
              <a:rPr kumimoji="0" lang="en-US" sz="3600" b="0" i="0" u="none" strike="noStrike" kern="1200" cap="none" spc="0" normalizeH="0" baseline="0" noProof="0" dirty="0" smtClean="0">
                <a:ln>
                  <a:noFill/>
                </a:ln>
                <a:solidFill>
                  <a:schemeClr val="tx1"/>
                </a:solidFill>
                <a:effectLst/>
                <a:uLnTx/>
                <a:uFillTx/>
                <a:latin typeface="+mj-lt"/>
                <a:ea typeface="+mj-ea"/>
                <a:cs typeface="+mj-cs"/>
              </a:rPr>
            </a:b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Title 1"/>
          <p:cNvSpPr txBox="1">
            <a:spLocks/>
          </p:cNvSpPr>
          <p:nvPr userDrawn="1"/>
        </p:nvSpPr>
        <p:spPr>
          <a:xfrm>
            <a:off x="152400" y="152400"/>
            <a:ext cx="2286000" cy="304800"/>
          </a:xfrm>
          <a:prstGeom prst="rect">
            <a:avLst/>
          </a:prstGeom>
        </p:spPr>
        <p:txBody>
          <a:bodyPr anchor="b"/>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mj-ea"/>
                <a:cs typeface="+mj-cs"/>
              </a:rPr>
              <a:t>Equipment/Systems - </a:t>
            </a:r>
          </a:p>
        </p:txBody>
      </p:sp>
      <p:sp>
        <p:nvSpPr>
          <p:cNvPr id="10" name="Slide Number Placeholder 11"/>
          <p:cNvSpPr>
            <a:spLocks noGrp="1"/>
          </p:cNvSpPr>
          <p:nvPr>
            <p:ph type="sldNum" sz="quarter" idx="16"/>
          </p:nvPr>
        </p:nvSpPr>
        <p:spPr>
          <a:xfrm>
            <a:off x="6324600" y="8839200"/>
            <a:ext cx="533400" cy="304800"/>
          </a:xfrm>
          <a:prstGeom prst="rect">
            <a:avLst/>
          </a:prstGeom>
        </p:spPr>
        <p:txBody>
          <a:bodyPr rtlCol="0" anchor="b">
            <a:noAutofit/>
          </a:bodyPr>
          <a:lstStyle>
            <a:lvl1pPr algn="r">
              <a:defRPr sz="1200" b="0">
                <a:solidFill>
                  <a:schemeClr val="tx1"/>
                </a:solidFill>
              </a:defRPr>
            </a:lvl1pPr>
          </a:lstStyle>
          <a:p>
            <a:fld id="{19EBF273-F6A1-478B-9E5F-7400BCD1637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5257800" cy="533400"/>
          </a:xfrm>
          <a:prstGeom prst="rect">
            <a:avLst/>
          </a:prstGeom>
        </p:spPr>
        <p:txBody>
          <a:bodyPr anchor="b"/>
          <a:lstStyle>
            <a:lvl1pPr algn="l">
              <a:defRPr sz="3200"/>
            </a:lvl1pPr>
          </a:lstStyle>
          <a:p>
            <a:r>
              <a:rPr kumimoji="0" lang="en-US" dirty="0" smtClean="0"/>
              <a:t/>
            </a:r>
            <a:br>
              <a:rPr kumimoji="0" lang="en-US" dirty="0" smtClean="0"/>
            </a:br>
            <a:endParaRPr kumimoji="0" lang="en-US" dirty="0"/>
          </a:p>
        </p:txBody>
      </p:sp>
      <p:pic>
        <p:nvPicPr>
          <p:cNvPr id="17" name="Picture 2" descr="http://www.dot.wisconsin.gov/library/publications/images/wisdot-agency-name-logo-red-blue-rgb.jpg"/>
          <p:cNvPicPr>
            <a:picLocks noChangeAspect="1" noChangeArrowheads="1"/>
          </p:cNvPicPr>
          <p:nvPr userDrawn="1"/>
        </p:nvPicPr>
        <p:blipFill>
          <a:blip r:embed="rId2" cstate="print"/>
          <a:srcRect/>
          <a:stretch>
            <a:fillRect/>
          </a:stretch>
        </p:blipFill>
        <p:spPr bwMode="auto">
          <a:xfrm>
            <a:off x="5943600" y="76200"/>
            <a:ext cx="792798" cy="838200"/>
          </a:xfrm>
          <a:prstGeom prst="rect">
            <a:avLst/>
          </a:prstGeom>
          <a:noFill/>
        </p:spPr>
      </p:pic>
      <p:sp>
        <p:nvSpPr>
          <p:cNvPr id="7" name="Rectangle 6"/>
          <p:cNvSpPr/>
          <p:nvPr userDrawn="1"/>
        </p:nvSpPr>
        <p:spPr>
          <a:xfrm>
            <a:off x="609600" y="990600"/>
            <a:ext cx="6248400" cy="152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990600"/>
            <a:ext cx="533400" cy="152400"/>
          </a:xfrm>
          <a:prstGeom prst="rect">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Title 1"/>
          <p:cNvSpPr txBox="1">
            <a:spLocks/>
          </p:cNvSpPr>
          <p:nvPr userDrawn="1"/>
        </p:nvSpPr>
        <p:spPr>
          <a:xfrm>
            <a:off x="152400" y="76200"/>
            <a:ext cx="2895600" cy="228600"/>
          </a:xfrm>
          <a:prstGeom prst="rect">
            <a:avLst/>
          </a:prstGeom>
        </p:spPr>
        <p:txBody>
          <a:bodyPr anchor="b"/>
          <a:lstStyle>
            <a:lvl1pPr algn="l">
              <a:defRPr sz="3600"/>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
            </a:r>
            <a:br>
              <a:rPr kumimoji="0" lang="en-US" sz="3600" b="0" i="0" u="none" strike="noStrike" kern="1200" cap="none" spc="0" normalizeH="0" baseline="0" noProof="0" dirty="0" smtClean="0">
                <a:ln>
                  <a:noFill/>
                </a:ln>
                <a:solidFill>
                  <a:schemeClr val="tx1"/>
                </a:solidFill>
                <a:effectLst/>
                <a:uLnTx/>
                <a:uFillTx/>
                <a:latin typeface="+mj-lt"/>
                <a:ea typeface="+mj-ea"/>
                <a:cs typeface="+mj-cs"/>
              </a:rPr>
            </a:b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Title 1"/>
          <p:cNvSpPr txBox="1">
            <a:spLocks/>
          </p:cNvSpPr>
          <p:nvPr userDrawn="1"/>
        </p:nvSpPr>
        <p:spPr>
          <a:xfrm>
            <a:off x="152400" y="152400"/>
            <a:ext cx="914400" cy="304800"/>
          </a:xfrm>
          <a:prstGeom prst="rect">
            <a:avLst/>
          </a:prstGeom>
        </p:spPr>
        <p:txBody>
          <a:bodyPr anchor="b"/>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mj-ea"/>
                <a:cs typeface="+mj-cs"/>
              </a:rPr>
              <a:t>Interior - </a:t>
            </a:r>
          </a:p>
        </p:txBody>
      </p:sp>
      <p:sp>
        <p:nvSpPr>
          <p:cNvPr id="10" name="Slide Number Placeholder 11"/>
          <p:cNvSpPr>
            <a:spLocks noGrp="1"/>
          </p:cNvSpPr>
          <p:nvPr>
            <p:ph type="sldNum" sz="quarter" idx="16"/>
          </p:nvPr>
        </p:nvSpPr>
        <p:spPr>
          <a:xfrm>
            <a:off x="6324600" y="8839200"/>
            <a:ext cx="533400" cy="304800"/>
          </a:xfrm>
          <a:prstGeom prst="rect">
            <a:avLst/>
          </a:prstGeom>
        </p:spPr>
        <p:txBody>
          <a:bodyPr rtlCol="0" anchor="b">
            <a:noAutofit/>
          </a:bodyPr>
          <a:lstStyle>
            <a:lvl1pPr algn="r">
              <a:defRPr sz="1200" b="0">
                <a:solidFill>
                  <a:schemeClr val="tx1"/>
                </a:solidFill>
              </a:defRPr>
            </a:lvl1pPr>
          </a:lstStyle>
          <a:p>
            <a:fld id="{19EBF273-F6A1-478B-9E5F-7400BCD1637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5257800" cy="533400"/>
          </a:xfrm>
          <a:prstGeom prst="rect">
            <a:avLst/>
          </a:prstGeom>
        </p:spPr>
        <p:txBody>
          <a:bodyPr anchor="b"/>
          <a:lstStyle>
            <a:lvl1pPr algn="l">
              <a:defRPr sz="3200"/>
            </a:lvl1pPr>
          </a:lstStyle>
          <a:p>
            <a:r>
              <a:rPr kumimoji="0" lang="en-US" dirty="0" smtClean="0"/>
              <a:t/>
            </a:r>
            <a:br>
              <a:rPr kumimoji="0" lang="en-US" dirty="0" smtClean="0"/>
            </a:br>
            <a:endParaRPr kumimoji="0" lang="en-US" dirty="0"/>
          </a:p>
        </p:txBody>
      </p:sp>
      <p:pic>
        <p:nvPicPr>
          <p:cNvPr id="17" name="Picture 2" descr="http://www.dot.wisconsin.gov/library/publications/images/wisdot-agency-name-logo-red-blue-rgb.jpg"/>
          <p:cNvPicPr>
            <a:picLocks noChangeAspect="1" noChangeArrowheads="1"/>
          </p:cNvPicPr>
          <p:nvPr userDrawn="1"/>
        </p:nvPicPr>
        <p:blipFill>
          <a:blip r:embed="rId2" cstate="print"/>
          <a:srcRect/>
          <a:stretch>
            <a:fillRect/>
          </a:stretch>
        </p:blipFill>
        <p:spPr bwMode="auto">
          <a:xfrm>
            <a:off x="5943600" y="76200"/>
            <a:ext cx="792798" cy="838200"/>
          </a:xfrm>
          <a:prstGeom prst="rect">
            <a:avLst/>
          </a:prstGeom>
          <a:noFill/>
        </p:spPr>
      </p:pic>
      <p:sp>
        <p:nvSpPr>
          <p:cNvPr id="7" name="Rectangle 6"/>
          <p:cNvSpPr/>
          <p:nvPr userDrawn="1"/>
        </p:nvSpPr>
        <p:spPr>
          <a:xfrm>
            <a:off x="609600" y="990600"/>
            <a:ext cx="6248400" cy="152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990600"/>
            <a:ext cx="533400" cy="152400"/>
          </a:xfrm>
          <a:prstGeom prst="rect">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Title 1"/>
          <p:cNvSpPr txBox="1">
            <a:spLocks/>
          </p:cNvSpPr>
          <p:nvPr userDrawn="1"/>
        </p:nvSpPr>
        <p:spPr>
          <a:xfrm>
            <a:off x="152400" y="76200"/>
            <a:ext cx="2895600" cy="228600"/>
          </a:xfrm>
          <a:prstGeom prst="rect">
            <a:avLst/>
          </a:prstGeom>
        </p:spPr>
        <p:txBody>
          <a:bodyPr anchor="b"/>
          <a:lstStyle>
            <a:lvl1pPr algn="l">
              <a:defRPr sz="3600"/>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
            </a:r>
            <a:br>
              <a:rPr kumimoji="0" lang="en-US" sz="3600" b="0" i="0" u="none" strike="noStrike" kern="1200" cap="none" spc="0" normalizeH="0" baseline="0" noProof="0" dirty="0" smtClean="0">
                <a:ln>
                  <a:noFill/>
                </a:ln>
                <a:solidFill>
                  <a:schemeClr val="tx1"/>
                </a:solidFill>
                <a:effectLst/>
                <a:uLnTx/>
                <a:uFillTx/>
                <a:latin typeface="+mj-lt"/>
                <a:ea typeface="+mj-ea"/>
                <a:cs typeface="+mj-cs"/>
              </a:rPr>
            </a:b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Title 1"/>
          <p:cNvSpPr txBox="1">
            <a:spLocks/>
          </p:cNvSpPr>
          <p:nvPr userDrawn="1"/>
        </p:nvSpPr>
        <p:spPr>
          <a:xfrm>
            <a:off x="152400" y="152400"/>
            <a:ext cx="1371600" cy="304800"/>
          </a:xfrm>
          <a:prstGeom prst="rect">
            <a:avLst/>
          </a:prstGeom>
        </p:spPr>
        <p:txBody>
          <a:bodyPr anchor="b"/>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mj-ea"/>
                <a:cs typeface="+mj-cs"/>
              </a:rPr>
              <a:t>Restrooms - </a:t>
            </a:r>
          </a:p>
        </p:txBody>
      </p:sp>
      <p:sp>
        <p:nvSpPr>
          <p:cNvPr id="10" name="Slide Number Placeholder 11"/>
          <p:cNvSpPr>
            <a:spLocks noGrp="1"/>
          </p:cNvSpPr>
          <p:nvPr>
            <p:ph type="sldNum" sz="quarter" idx="16"/>
          </p:nvPr>
        </p:nvSpPr>
        <p:spPr>
          <a:xfrm>
            <a:off x="6324600" y="8839200"/>
            <a:ext cx="533400" cy="304800"/>
          </a:xfrm>
          <a:prstGeom prst="rect">
            <a:avLst/>
          </a:prstGeom>
        </p:spPr>
        <p:txBody>
          <a:bodyPr rtlCol="0" anchor="b">
            <a:noAutofit/>
          </a:bodyPr>
          <a:lstStyle>
            <a:lvl1pPr algn="r">
              <a:defRPr sz="1200" b="0">
                <a:solidFill>
                  <a:schemeClr val="tx1"/>
                </a:solidFill>
              </a:defRPr>
            </a:lvl1pPr>
          </a:lstStyle>
          <a:p>
            <a:fld id="{19EBF273-F6A1-478B-9E5F-7400BCD1637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a:prstGeom prst="rect">
            <a:avLst/>
          </a:prstGeom>
        </p:spPr>
        <p:txBody>
          <a:bodyPr/>
          <a:lstStyle/>
          <a:p>
            <a:r>
              <a:rPr lang="en-US" smtClean="0"/>
              <a:t>Click to edit Master title style</a:t>
            </a:r>
            <a:endParaRPr lang="en-US"/>
          </a:p>
        </p:txBody>
      </p:sp>
      <p:sp>
        <p:nvSpPr>
          <p:cNvPr id="6" name="Slide Number Placeholder 11"/>
          <p:cNvSpPr txBox="1">
            <a:spLocks/>
          </p:cNvSpPr>
          <p:nvPr userDrawn="1"/>
        </p:nvSpPr>
        <p:spPr>
          <a:xfrm>
            <a:off x="6324600" y="8839200"/>
            <a:ext cx="533400" cy="304800"/>
          </a:xfrm>
          <a:prstGeom prst="rect">
            <a:avLst/>
          </a:prstGeom>
        </p:spPr>
        <p:txBody>
          <a:bodyPr rtlCol="0" anchor="b">
            <a:noAutofit/>
          </a:bodyPr>
          <a:lstStyle>
            <a:lvl1pPr algn="r">
              <a:defRPr sz="1200" b="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EBF273-F6A1-478B-9E5F-7400BCD1637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5" r:id="rId1"/>
    <p:sldLayoutId id="2147483747" r:id="rId2"/>
    <p:sldLayoutId id="2147483761" r:id="rId3"/>
    <p:sldLayoutId id="2147483756" r:id="rId4"/>
    <p:sldLayoutId id="2147483762" r:id="rId5"/>
    <p:sldLayoutId id="2147483765" r:id="rId6"/>
    <p:sldLayoutId id="2147483764" r:id="rId7"/>
    <p:sldLayoutId id="2147483763" r:id="rId8"/>
    <p:sldLayoutId id="2147483750"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Salt Shed Inspection/Condition</a:t>
            </a:r>
            <a:endParaRPr lang="en-US" dirty="0"/>
          </a:p>
        </p:txBody>
      </p:sp>
      <p:sp>
        <p:nvSpPr>
          <p:cNvPr id="3" name="Slide Number Placeholder 2"/>
          <p:cNvSpPr>
            <a:spLocks noGrp="1"/>
          </p:cNvSpPr>
          <p:nvPr>
            <p:ph type="sldNum" sz="quarter" idx="16"/>
          </p:nvPr>
        </p:nvSpPr>
        <p:spPr/>
        <p:txBody>
          <a:bodyPr/>
          <a:lstStyle/>
          <a:p>
            <a:fld id="{19EBF273-F6A1-478B-9E5F-7400BCD16376}" type="slidenum">
              <a:rPr lang="en-US" smtClean="0"/>
              <a:pPr/>
              <a:t>1</a:t>
            </a:fld>
            <a:endParaRPr lang="en-US" dirty="0"/>
          </a:p>
        </p:txBody>
      </p:sp>
      <p:sp>
        <p:nvSpPr>
          <p:cNvPr id="5" name="TextBox 4"/>
          <p:cNvSpPr txBox="1"/>
          <p:nvPr/>
        </p:nvSpPr>
        <p:spPr>
          <a:xfrm>
            <a:off x="228600" y="1600200"/>
            <a:ext cx="6477000" cy="1938992"/>
          </a:xfrm>
          <a:prstGeom prst="rect">
            <a:avLst/>
          </a:prstGeom>
          <a:noFill/>
        </p:spPr>
        <p:txBody>
          <a:bodyPr wrap="square" rtlCol="0">
            <a:spAutoFit/>
          </a:bodyPr>
          <a:lstStyle/>
          <a:p>
            <a:r>
              <a:rPr lang="en-US" sz="1200" dirty="0" smtClean="0"/>
              <a:t>Salt sheds are broken down into 4 different categories, Apron and Pad, Ceiling and Roof, Walls, and Doors.  Each category will be given a condition rating.  </a:t>
            </a:r>
          </a:p>
          <a:p>
            <a:r>
              <a:rPr lang="en-US" sz="1200" dirty="0" smtClean="0"/>
              <a:t>For sheds within these categories, if there are multiple items, after every item of that asset is looked at, the lowest rating that could be given to one of those items should be recorded.  A comment should then be added in the comment field stating which specific items of the category are causing the low rating.  </a:t>
            </a:r>
            <a:r>
              <a:rPr lang="en-US" sz="1200" u="sng" dirty="0" smtClean="0"/>
              <a:t>For example</a:t>
            </a:r>
            <a:r>
              <a:rPr lang="en-US" sz="1200" dirty="0" smtClean="0"/>
              <a:t>, the ceiling trusses have been damaged several times. But in each case the damage has been repaired and the category is functioning as intended. But there is one hole in the roof that has not been repaired and water is leaking onto the salt. If the hole looks like it can be repaired then the rating for this category is a 4. If the damage is extensive and beyond repair then the rating is a 5.</a:t>
            </a:r>
          </a:p>
        </p:txBody>
      </p:sp>
      <p:graphicFrame>
        <p:nvGraphicFramePr>
          <p:cNvPr id="6" name="Table 5"/>
          <p:cNvGraphicFramePr>
            <a:graphicFrameLocks noGrp="1"/>
          </p:cNvGraphicFramePr>
          <p:nvPr>
            <p:extLst>
              <p:ext uri="{D42A27DB-BD31-4B8C-83A1-F6EECF244321}">
                <p14:modId xmlns:p14="http://schemas.microsoft.com/office/powerpoint/2010/main" val="3552934042"/>
              </p:ext>
            </p:extLst>
          </p:nvPr>
        </p:nvGraphicFramePr>
        <p:xfrm>
          <a:off x="228600" y="3886200"/>
          <a:ext cx="6400800" cy="1917192"/>
        </p:xfrm>
        <a:graphic>
          <a:graphicData uri="http://schemas.openxmlformats.org/drawingml/2006/table">
            <a:tbl>
              <a:tblPr firstRow="1">
                <a:tableStyleId>{5940675A-B579-460E-94D1-54222C63F5DA}</a:tableStyleId>
              </a:tblPr>
              <a:tblGrid>
                <a:gridCol w="533400"/>
                <a:gridCol w="5867400"/>
              </a:tblGrid>
              <a:tr h="292608">
                <a:tc>
                  <a:txBody>
                    <a:bodyPr/>
                    <a:lstStyle/>
                    <a:p>
                      <a:pPr algn="ctr"/>
                      <a:r>
                        <a:rPr lang="en-US" sz="1100" b="1" dirty="0" smtClean="0">
                          <a:solidFill>
                            <a:schemeClr val="bg1"/>
                          </a:solidFill>
                        </a:rPr>
                        <a:t>Rating</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 General Condition</a:t>
                      </a:r>
                      <a:r>
                        <a:rPr lang="en-US" sz="1100" b="1" baseline="0" dirty="0" smtClean="0">
                          <a:solidFill>
                            <a:schemeClr val="bg1"/>
                          </a:solidFill>
                        </a:rPr>
                        <a:t> </a:t>
                      </a:r>
                      <a:r>
                        <a:rPr lang="en-US" sz="1100" b="1" dirty="0" smtClean="0">
                          <a:solidFill>
                            <a:schemeClr val="bg1"/>
                          </a:solidFill>
                        </a:rPr>
                        <a:t>Description</a:t>
                      </a:r>
                      <a:endParaRPr lang="en-US" sz="1100" b="1" dirty="0">
                        <a:solidFill>
                          <a:schemeClr val="bg1"/>
                        </a:solidFill>
                      </a:endParaRPr>
                    </a:p>
                  </a:txBody>
                  <a:tcPr marL="68580" marR="68580" marT="60960" marB="60960" anchor="ctr">
                    <a:solidFill>
                      <a:schemeClr val="accent3"/>
                    </a:solidFill>
                  </a:tcPr>
                </a:tc>
              </a:tr>
              <a:tr h="189036">
                <a:tc>
                  <a:txBody>
                    <a:bodyPr/>
                    <a:lstStyle/>
                    <a:p>
                      <a:pPr algn="ctr"/>
                      <a:r>
                        <a:rPr lang="en-US" sz="1100" b="0" dirty="0" smtClean="0"/>
                        <a:t>1</a:t>
                      </a:r>
                      <a:endParaRPr lang="en-US" sz="1100" b="0" dirty="0"/>
                    </a:p>
                  </a:txBody>
                  <a:tcPr marL="68580" marR="68580" marT="60960" marB="609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t>Excellent – Component</a:t>
                      </a:r>
                      <a:r>
                        <a:rPr lang="en-US" sz="1100" b="0" baseline="0" dirty="0" smtClean="0"/>
                        <a:t> is essentially new and requires no maintenance</a:t>
                      </a:r>
                      <a:endParaRPr lang="en-US" sz="1100" b="0" dirty="0"/>
                    </a:p>
                  </a:txBody>
                  <a:tcPr marL="68580" marR="68580" marT="60960" marB="60960"/>
                </a:tc>
              </a:tr>
              <a:tr h="292608">
                <a:tc>
                  <a:txBody>
                    <a:bodyPr/>
                    <a:lstStyle/>
                    <a:p>
                      <a:pPr algn="ctr"/>
                      <a:r>
                        <a:rPr lang="en-US" sz="1100" b="0" dirty="0" smtClean="0"/>
                        <a:t>2</a:t>
                      </a:r>
                      <a:endParaRPr lang="en-US" sz="1100" b="0" dirty="0"/>
                    </a:p>
                  </a:txBody>
                  <a:tcPr marL="68580" marR="68580" marT="60960" marB="609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Good – Component functions as it should and may have deficiencies </a:t>
                      </a:r>
                      <a:r>
                        <a:rPr lang="en-US" sz="1100" baseline="0" dirty="0" smtClean="0"/>
                        <a:t> that are mostly </a:t>
                      </a:r>
                      <a:r>
                        <a:rPr lang="en-US" sz="1100" dirty="0" smtClean="0"/>
                        <a:t>aesthetic </a:t>
                      </a:r>
                      <a:endParaRPr lang="en-US" sz="1100" b="0" dirty="0"/>
                    </a:p>
                  </a:txBody>
                  <a:tcPr marL="68580" marR="68580" marT="60960" marB="60960"/>
                </a:tc>
              </a:tr>
              <a:tr h="292608">
                <a:tc>
                  <a:txBody>
                    <a:bodyPr/>
                    <a:lstStyle/>
                    <a:p>
                      <a:pPr algn="ctr"/>
                      <a:r>
                        <a:rPr lang="en-US" sz="1100" b="0" dirty="0" smtClean="0"/>
                        <a:t>3</a:t>
                      </a:r>
                      <a:endParaRPr lang="en-US" sz="1100" b="0" dirty="0"/>
                    </a:p>
                  </a:txBody>
                  <a:tcPr marL="68580" marR="68580" marT="60960" marB="60960" anchor="ctr"/>
                </a:tc>
                <a:tc>
                  <a:txBody>
                    <a:bodyPr/>
                    <a:lstStyle/>
                    <a:p>
                      <a:pPr algn="l"/>
                      <a:r>
                        <a:rPr lang="en-US" sz="1100" dirty="0" smtClean="0"/>
                        <a:t>Okay – Component needs some minor repairs to improve function or aesthetic  properties.</a:t>
                      </a:r>
                      <a:endParaRPr lang="en-US" sz="1100" baseline="0" dirty="0" smtClean="0"/>
                    </a:p>
                  </a:txBody>
                  <a:tcPr marL="68580" marR="68580" marT="60960" marB="60960"/>
                </a:tc>
              </a:tr>
              <a:tr h="292608">
                <a:tc>
                  <a:txBody>
                    <a:bodyPr/>
                    <a:lstStyle/>
                    <a:p>
                      <a:pPr algn="ctr"/>
                      <a:r>
                        <a:rPr lang="en-US" sz="1100" b="0" dirty="0" smtClean="0"/>
                        <a:t>4</a:t>
                      </a:r>
                      <a:endParaRPr lang="en-US" sz="1100" b="0" dirty="0"/>
                    </a:p>
                  </a:txBody>
                  <a:tcPr marL="68580" marR="68580" marT="60960" marB="60960" anchor="ctr"/>
                </a:tc>
                <a:tc>
                  <a:txBody>
                    <a:bodyPr/>
                    <a:lstStyle/>
                    <a:p>
                      <a:pPr algn="l"/>
                      <a:r>
                        <a:rPr lang="en-US" sz="1100" dirty="0" smtClean="0"/>
                        <a:t>Poor – Component requires significant</a:t>
                      </a:r>
                      <a:r>
                        <a:rPr lang="en-US" sz="1100" baseline="0" dirty="0" smtClean="0"/>
                        <a:t> repair, is obsolete, or is not fully functional. A description of the needed repair should be added into the comments field.</a:t>
                      </a:r>
                    </a:p>
                  </a:txBody>
                  <a:tcPr marL="68580" marR="68580" marT="60960" marB="60960"/>
                </a:tc>
              </a:tr>
              <a:tr h="292608">
                <a:tc>
                  <a:txBody>
                    <a:bodyPr/>
                    <a:lstStyle/>
                    <a:p>
                      <a:pPr algn="ctr"/>
                      <a:r>
                        <a:rPr lang="en-US" sz="1100" b="0" dirty="0" smtClean="0"/>
                        <a:t>5</a:t>
                      </a:r>
                      <a:endParaRPr lang="en-US" sz="1100" b="0" dirty="0"/>
                    </a:p>
                  </a:txBody>
                  <a:tcPr marL="68580" marR="68580" marT="60960" marB="60960" anchor="ctr"/>
                </a:tc>
                <a:tc>
                  <a:txBody>
                    <a:bodyPr/>
                    <a:lstStyle/>
                    <a:p>
                      <a:pPr algn="l"/>
                      <a:r>
                        <a:rPr lang="en-US" sz="1100" dirty="0" smtClean="0"/>
                        <a:t>Bad – Component is unsafe to use and requires major repair or replacement, beyond repair. </a:t>
                      </a:r>
                    </a:p>
                  </a:txBody>
                  <a:tcPr marL="68580" marR="68580" marT="60960" marB="60960"/>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Shed Apron and Pad</a:t>
            </a:r>
            <a:endParaRPr lang="en-US" dirty="0"/>
          </a:p>
        </p:txBody>
      </p:sp>
      <p:sp>
        <p:nvSpPr>
          <p:cNvPr id="7" name="Slide Number Placeholder 6"/>
          <p:cNvSpPr>
            <a:spLocks noGrp="1"/>
          </p:cNvSpPr>
          <p:nvPr>
            <p:ph type="sldNum" sz="quarter" idx="16"/>
          </p:nvPr>
        </p:nvSpPr>
        <p:spPr/>
        <p:txBody>
          <a:bodyPr>
            <a:normAutofit/>
          </a:bodyPr>
          <a:lstStyle/>
          <a:p>
            <a:fld id="{19EBF273-F6A1-478B-9E5F-7400BCD16376}" type="slidenum">
              <a:rPr lang="en-US" smtClean="0"/>
              <a:pPr/>
              <a:t>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50092174"/>
              </p:ext>
            </p:extLst>
          </p:nvPr>
        </p:nvGraphicFramePr>
        <p:xfrm>
          <a:off x="76200" y="1219200"/>
          <a:ext cx="6705600" cy="7704390"/>
        </p:xfrm>
        <a:graphic>
          <a:graphicData uri="http://schemas.openxmlformats.org/drawingml/2006/table">
            <a:tbl>
              <a:tblPr firstRow="1">
                <a:tableStyleId>{5940675A-B579-460E-94D1-54222C63F5DA}</a:tableStyleId>
              </a:tblPr>
              <a:tblGrid>
                <a:gridCol w="533258"/>
                <a:gridCol w="841248"/>
                <a:gridCol w="1597294"/>
                <a:gridCol w="3733800"/>
              </a:tblGrid>
              <a:tr h="452053">
                <a:tc>
                  <a:txBody>
                    <a:bodyPr/>
                    <a:lstStyle/>
                    <a:p>
                      <a:pPr algn="ctr"/>
                      <a:r>
                        <a:rPr lang="en-US" sz="1100" b="1" dirty="0" smtClean="0">
                          <a:solidFill>
                            <a:schemeClr val="bg1"/>
                          </a:solidFill>
                        </a:rPr>
                        <a:t>Rating</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Condition/ Action</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Description</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Example</a:t>
                      </a:r>
                      <a:endParaRPr lang="en-US" sz="1100" b="1" dirty="0">
                        <a:solidFill>
                          <a:schemeClr val="bg1"/>
                        </a:solidFill>
                      </a:endParaRPr>
                    </a:p>
                  </a:txBody>
                  <a:tcPr marL="68580" marR="68580" marT="60960" marB="60960" anchor="ctr">
                    <a:solidFill>
                      <a:schemeClr val="accent3"/>
                    </a:solidFill>
                  </a:tcPr>
                </a:tc>
              </a:tr>
              <a:tr h="724719">
                <a:tc rowSpan="2">
                  <a:txBody>
                    <a:bodyPr/>
                    <a:lstStyle/>
                    <a:p>
                      <a:pPr algn="ctr"/>
                      <a:r>
                        <a:rPr lang="en-US" sz="2400" b="0" dirty="0" smtClean="0"/>
                        <a:t>1</a:t>
                      </a:r>
                      <a:endParaRPr lang="en-US" sz="2400" b="0" dirty="0"/>
                    </a:p>
                  </a:txBody>
                  <a:tcPr marL="68580" marR="6858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smtClean="0"/>
                        <a:t>Excellent</a:t>
                      </a:r>
                      <a:endParaRPr lang="en-US" sz="1100" b="0" dirty="0"/>
                    </a:p>
                  </a:txBody>
                  <a:tcPr marL="68580" marR="68580" marT="60960" marB="60960" anchor="ctr"/>
                </a:tc>
                <a:tc rowSpan="2">
                  <a:txBody>
                    <a:bodyPr/>
                    <a:lstStyle/>
                    <a:p>
                      <a:r>
                        <a:rPr lang="en-US" sz="1200" baseline="0" dirty="0" smtClean="0"/>
                        <a:t>Building apron and pad are functioning as originally intended and are in good condition.</a:t>
                      </a:r>
                    </a:p>
                  </a:txBody>
                  <a:tcPr marL="68580" marR="68580" marT="60960" marB="60960"/>
                </a:tc>
                <a:tc rowSpan="2">
                  <a:txBody>
                    <a:bodyPr/>
                    <a:lstStyle/>
                    <a:p>
                      <a:endParaRPr lang="en-US" sz="1100" b="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2</a:t>
                      </a:r>
                      <a:endParaRPr lang="en-US" sz="2400" b="0" dirty="0"/>
                    </a:p>
                  </a:txBody>
                  <a:tcPr marL="68580" marR="6858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Good</a:t>
                      </a:r>
                      <a:endParaRPr lang="en-US" sz="1100" b="0" dirty="0"/>
                    </a:p>
                  </a:txBody>
                  <a:tcPr marL="68580" marR="68580" marT="60960" marB="60960" anchor="ctr"/>
                </a:tc>
                <a:tc rowSpan="2">
                  <a:txBody>
                    <a:bodyPr/>
                    <a:lstStyle/>
                    <a:p>
                      <a:r>
                        <a:rPr lang="en-US" sz="1200" baseline="0" dirty="0" smtClean="0"/>
                        <a:t>Building apron and pad are functioning as they should, they only contain some minor cracks or stains.</a:t>
                      </a:r>
                    </a:p>
                  </a:txBody>
                  <a:tcPr marL="68580" marR="68580" marT="60960" marB="60960"/>
                </a:tc>
                <a:tc rowSpan="2">
                  <a:txBody>
                    <a:bodyPr/>
                    <a:lstStyle/>
                    <a:p>
                      <a:endParaRPr lang="en-US" sz="1100" b="0" dirty="0"/>
                    </a:p>
                  </a:txBody>
                  <a:tcPr marL="68580" marR="68580" marT="60960" marB="60960"/>
                </a:tc>
              </a:tr>
              <a:tr h="724719">
                <a:tc vMerge="1">
                  <a:txBody>
                    <a:bodyPr/>
                    <a:lstStyle/>
                    <a:p>
                      <a:endParaRPr lang="en-US"/>
                    </a:p>
                  </a:txBody>
                  <a:tcPr/>
                </a:tc>
                <a:tc>
                  <a:txBody>
                    <a:bodyPr/>
                    <a:lstStyle/>
                    <a:p>
                      <a:pPr algn="ctr"/>
                      <a:endParaRPr lang="en-US" sz="1100" b="0" dirty="0" smtClean="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3</a:t>
                      </a:r>
                      <a:endParaRPr lang="en-US" sz="2400" b="0" dirty="0"/>
                    </a:p>
                  </a:txBody>
                  <a:tcPr marL="68580" marR="68580" marT="60960" marB="60960" anchor="ctr"/>
                </a:tc>
                <a:tc>
                  <a:txBody>
                    <a:bodyPr/>
                    <a:lstStyle/>
                    <a:p>
                      <a:pPr algn="ctr"/>
                      <a:r>
                        <a:rPr lang="en-US" sz="1100" dirty="0" smtClean="0"/>
                        <a:t>Okay </a:t>
                      </a:r>
                      <a:endParaRPr lang="en-US" sz="1100" baseline="0" dirty="0" smtClean="0"/>
                    </a:p>
                    <a:p>
                      <a:pPr algn="ctr"/>
                      <a:endParaRPr lang="en-US" sz="1100" b="0" dirty="0"/>
                    </a:p>
                  </a:txBody>
                  <a:tcPr marL="68580" marR="68580" marT="60960" marB="60960" anchor="ctr"/>
                </a:tc>
                <a:tc rowSpan="2">
                  <a:txBody>
                    <a:bodyPr/>
                    <a:lstStyle/>
                    <a:p>
                      <a:r>
                        <a:rPr lang="en-US" sz="1200" baseline="0" dirty="0" smtClean="0"/>
                        <a:t>Building apron and pad </a:t>
                      </a:r>
                      <a:r>
                        <a:rPr lang="en-US" sz="1200" dirty="0" smtClean="0"/>
                        <a:t>have some cracks and may have a</a:t>
                      </a:r>
                      <a:r>
                        <a:rPr lang="en-US" sz="1200" baseline="0" dirty="0" smtClean="0"/>
                        <a:t> few small potholes.</a:t>
                      </a:r>
                      <a:endParaRPr lang="en-US" sz="1200" dirty="0" smtClean="0"/>
                    </a:p>
                  </a:txBody>
                  <a:tcPr marL="68580" marR="68580" marT="60960" marB="60960"/>
                </a:tc>
                <a:tc rowSpan="2">
                  <a:txBody>
                    <a:bodyPr/>
                    <a:lstStyle/>
                    <a:p>
                      <a:endParaRPr lang="en-US" sz="110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4</a:t>
                      </a:r>
                      <a:endParaRPr lang="en-US" sz="2400" b="0" dirty="0"/>
                    </a:p>
                  </a:txBody>
                  <a:tcPr marL="68580" marR="68580" marT="60960" marB="60960" anchor="ctr"/>
                </a:tc>
                <a:tc>
                  <a:txBody>
                    <a:bodyPr/>
                    <a:lstStyle/>
                    <a:p>
                      <a:pPr algn="ctr"/>
                      <a:r>
                        <a:rPr lang="en-US" sz="1100" dirty="0" smtClean="0"/>
                        <a:t>Poor</a:t>
                      </a:r>
                      <a:endParaRPr lang="en-US" sz="1100" baseline="0" dirty="0" smtClean="0"/>
                    </a:p>
                    <a:p>
                      <a:pPr algn="ctr"/>
                      <a:endParaRPr lang="en-US" sz="1100" b="0" dirty="0"/>
                    </a:p>
                  </a:txBody>
                  <a:tcPr marL="68580" marR="68580" marT="60960" marB="60960" anchor="ctr"/>
                </a:tc>
                <a:tc rowSpan="2">
                  <a:txBody>
                    <a:bodyPr/>
                    <a:lstStyle/>
                    <a:p>
                      <a:r>
                        <a:rPr lang="en-US" sz="1200" baseline="0" dirty="0" smtClean="0"/>
                        <a:t>Building aprons and pad have large cracks and/or potholes.</a:t>
                      </a:r>
                      <a:endParaRPr lang="en-US" sz="1200" dirty="0" smtClean="0"/>
                    </a:p>
                  </a:txBody>
                  <a:tcPr marL="68580" marR="68580" marT="60960" marB="60960"/>
                </a:tc>
                <a:tc rowSpan="2">
                  <a:txBody>
                    <a:bodyPr/>
                    <a:lstStyle/>
                    <a:p>
                      <a:endParaRPr lang="en-US" sz="110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5</a:t>
                      </a:r>
                      <a:endParaRPr lang="en-US" sz="2400" b="0" dirty="0"/>
                    </a:p>
                  </a:txBody>
                  <a:tcPr marL="68580" marR="68580" marT="60960" marB="60960" anchor="ctr"/>
                </a:tc>
                <a:tc>
                  <a:txBody>
                    <a:bodyPr/>
                    <a:lstStyle/>
                    <a:p>
                      <a:pPr algn="ctr"/>
                      <a:r>
                        <a:rPr lang="en-US" sz="1100" dirty="0" smtClean="0"/>
                        <a:t>Bad</a:t>
                      </a:r>
                      <a:endParaRPr lang="en-US" sz="1100" b="0" dirty="0"/>
                    </a:p>
                  </a:txBody>
                  <a:tcPr marL="68580" marR="68580" marT="60960" marB="60960" anchor="ctr"/>
                </a:tc>
                <a:tc rowSpan="2">
                  <a:txBody>
                    <a:bodyPr/>
                    <a:lstStyle/>
                    <a:p>
                      <a:r>
                        <a:rPr lang="en-US" sz="1200" baseline="0" dirty="0" smtClean="0"/>
                        <a:t>Building apron and pad have a large number of  large cracks and potholes. </a:t>
                      </a:r>
                      <a:endParaRPr lang="en-US" sz="1200" dirty="0"/>
                    </a:p>
                  </a:txBody>
                  <a:tcPr marL="68580" marR="68580" marT="60960" marB="60960"/>
                </a:tc>
                <a:tc rowSpan="2">
                  <a:txBody>
                    <a:bodyPr/>
                    <a:lstStyle/>
                    <a:p>
                      <a:endParaRPr lang="en-US" sz="110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bl>
          </a:graphicData>
        </a:graphic>
      </p:graphicFrame>
      <p:pic>
        <p:nvPicPr>
          <p:cNvPr id="9" name="Picture 8" descr="DSCN3174.JPG"/>
          <p:cNvPicPr>
            <a:picLocks noChangeAspect="1"/>
          </p:cNvPicPr>
          <p:nvPr/>
        </p:nvPicPr>
        <p:blipFill>
          <a:blip r:embed="rId2" cstate="print"/>
          <a:srcRect l="34110" t="17454" r="12187" b="24768"/>
          <a:stretch>
            <a:fillRect/>
          </a:stretch>
        </p:blipFill>
        <p:spPr>
          <a:xfrm>
            <a:off x="4953000" y="6096000"/>
            <a:ext cx="1600201" cy="1291197"/>
          </a:xfrm>
          <a:prstGeom prst="rect">
            <a:avLst/>
          </a:prstGeom>
        </p:spPr>
      </p:pic>
      <p:pic>
        <p:nvPicPr>
          <p:cNvPr id="10" name="Picture 9" descr="DSCN3235.JPG"/>
          <p:cNvPicPr>
            <a:picLocks noChangeAspect="1"/>
          </p:cNvPicPr>
          <p:nvPr/>
        </p:nvPicPr>
        <p:blipFill>
          <a:blip r:embed="rId3" cstate="print"/>
          <a:srcRect l="9231" r="16923"/>
          <a:stretch>
            <a:fillRect/>
          </a:stretch>
        </p:blipFill>
        <p:spPr>
          <a:xfrm>
            <a:off x="3352800" y="6096000"/>
            <a:ext cx="1295400" cy="1315641"/>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5000" t="31482" r="20833" b="35184"/>
          <a:stretch/>
        </p:blipFill>
        <p:spPr>
          <a:xfrm>
            <a:off x="3467100" y="7531587"/>
            <a:ext cx="2971800" cy="1371600"/>
          </a:xfrm>
          <a:prstGeom prst="rect">
            <a:avLst/>
          </a:prstGeom>
        </p:spPr>
      </p:pic>
      <p:pic>
        <p:nvPicPr>
          <p:cNvPr id="6" name="Picture 5"/>
          <p:cNvPicPr>
            <a:picLocks noChangeAspect="1"/>
          </p:cNvPicPr>
          <p:nvPr/>
        </p:nvPicPr>
        <p:blipFill>
          <a:blip r:embed="rId5"/>
          <a:stretch>
            <a:fillRect/>
          </a:stretch>
        </p:blipFill>
        <p:spPr>
          <a:xfrm>
            <a:off x="3581400" y="1676400"/>
            <a:ext cx="2638425" cy="1447292"/>
          </a:xfrm>
          <a:prstGeom prst="rect">
            <a:avLst/>
          </a:prstGeom>
        </p:spPr>
      </p:pic>
      <p:pic>
        <p:nvPicPr>
          <p:cNvPr id="8" name="Picture 7"/>
          <p:cNvPicPr>
            <a:picLocks noChangeAspect="1"/>
          </p:cNvPicPr>
          <p:nvPr/>
        </p:nvPicPr>
        <p:blipFill>
          <a:blip r:embed="rId6"/>
          <a:stretch>
            <a:fillRect/>
          </a:stretch>
        </p:blipFill>
        <p:spPr>
          <a:xfrm>
            <a:off x="3425618" y="3152089"/>
            <a:ext cx="2949988" cy="1395209"/>
          </a:xfrm>
          <a:prstGeom prst="rect">
            <a:avLst/>
          </a:prstGeom>
        </p:spPr>
      </p:pic>
      <p:pic>
        <p:nvPicPr>
          <p:cNvPr id="11" name="Picture 10"/>
          <p:cNvPicPr>
            <a:picLocks noChangeAspect="1"/>
          </p:cNvPicPr>
          <p:nvPr/>
        </p:nvPicPr>
        <p:blipFill>
          <a:blip r:embed="rId7"/>
          <a:stretch>
            <a:fillRect/>
          </a:stretch>
        </p:blipFill>
        <p:spPr>
          <a:xfrm>
            <a:off x="3467100" y="4588443"/>
            <a:ext cx="3128566" cy="13502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4549261" y="7589267"/>
            <a:ext cx="2161525" cy="1177234"/>
          </a:xfrm>
          <a:prstGeom prst="rect">
            <a:avLst/>
          </a:prstGeom>
        </p:spPr>
      </p:pic>
      <p:sp>
        <p:nvSpPr>
          <p:cNvPr id="2" name="Title 1"/>
          <p:cNvSpPr>
            <a:spLocks noGrp="1"/>
          </p:cNvSpPr>
          <p:nvPr>
            <p:ph type="title"/>
          </p:nvPr>
        </p:nvSpPr>
        <p:spPr/>
        <p:txBody>
          <a:bodyPr/>
          <a:lstStyle/>
          <a:p>
            <a:r>
              <a:rPr lang="en-US" dirty="0" smtClean="0"/>
              <a:t>Shed Ceiling and Roof</a:t>
            </a:r>
            <a:endParaRPr lang="en-US" dirty="0"/>
          </a:p>
        </p:txBody>
      </p:sp>
      <p:sp>
        <p:nvSpPr>
          <p:cNvPr id="7" name="Slide Number Placeholder 6"/>
          <p:cNvSpPr>
            <a:spLocks noGrp="1"/>
          </p:cNvSpPr>
          <p:nvPr>
            <p:ph type="sldNum" sz="quarter" idx="16"/>
          </p:nvPr>
        </p:nvSpPr>
        <p:spPr>
          <a:prstGeom prst="rect">
            <a:avLst/>
          </a:prstGeom>
        </p:spPr>
        <p:txBody>
          <a:bodyPr>
            <a:normAutofit/>
          </a:bodyPr>
          <a:lstStyle/>
          <a:p>
            <a:fld id="{19EBF273-F6A1-478B-9E5F-7400BCD16376}" type="slidenum">
              <a:rPr lang="en-US" smtClean="0"/>
              <a:pPr/>
              <a:t>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49566236"/>
              </p:ext>
            </p:extLst>
          </p:nvPr>
        </p:nvGraphicFramePr>
        <p:xfrm>
          <a:off x="76200" y="1219200"/>
          <a:ext cx="6705600" cy="7704390"/>
        </p:xfrm>
        <a:graphic>
          <a:graphicData uri="http://schemas.openxmlformats.org/drawingml/2006/table">
            <a:tbl>
              <a:tblPr firstRow="1">
                <a:tableStyleId>{5940675A-B579-460E-94D1-54222C63F5DA}</a:tableStyleId>
              </a:tblPr>
              <a:tblGrid>
                <a:gridCol w="533258"/>
                <a:gridCol w="841248"/>
                <a:gridCol w="1825894"/>
                <a:gridCol w="3505200"/>
              </a:tblGrid>
              <a:tr h="452053">
                <a:tc>
                  <a:txBody>
                    <a:bodyPr/>
                    <a:lstStyle/>
                    <a:p>
                      <a:pPr algn="ctr"/>
                      <a:r>
                        <a:rPr lang="en-US" sz="1100" b="1" dirty="0" smtClean="0">
                          <a:solidFill>
                            <a:schemeClr val="bg1"/>
                          </a:solidFill>
                        </a:rPr>
                        <a:t>Rating</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Condition/ Action</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Description</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Example</a:t>
                      </a:r>
                      <a:endParaRPr lang="en-US" sz="1100" b="1" dirty="0">
                        <a:solidFill>
                          <a:schemeClr val="bg1"/>
                        </a:solidFill>
                      </a:endParaRPr>
                    </a:p>
                  </a:txBody>
                  <a:tcPr marL="68580" marR="68580" marT="60960" marB="60960" anchor="ctr">
                    <a:solidFill>
                      <a:schemeClr val="accent3"/>
                    </a:solidFill>
                  </a:tcPr>
                </a:tc>
              </a:tr>
              <a:tr h="724719">
                <a:tc rowSpan="2">
                  <a:txBody>
                    <a:bodyPr/>
                    <a:lstStyle/>
                    <a:p>
                      <a:pPr algn="ctr"/>
                      <a:r>
                        <a:rPr lang="en-US" sz="2400" b="0" dirty="0" smtClean="0"/>
                        <a:t>1</a:t>
                      </a:r>
                      <a:endParaRPr lang="en-US" sz="2400" b="0" dirty="0"/>
                    </a:p>
                  </a:txBody>
                  <a:tcPr marL="68580" marR="6858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smtClean="0"/>
                        <a:t>Excellent</a:t>
                      </a:r>
                      <a:endParaRPr lang="en-US" sz="1100" b="0" dirty="0"/>
                    </a:p>
                  </a:txBody>
                  <a:tcPr marL="68580" marR="68580" marT="60960" marB="60960" anchor="ctr"/>
                </a:tc>
                <a:tc rowSpan="2">
                  <a:txBody>
                    <a:bodyPr/>
                    <a:lstStyle/>
                    <a:p>
                      <a:r>
                        <a:rPr lang="en-US" sz="1200" baseline="0" dirty="0" smtClean="0"/>
                        <a:t>Ceilings and Roof are functioning as originally intended and are in good condition.</a:t>
                      </a:r>
                    </a:p>
                  </a:txBody>
                  <a:tcPr marL="68580" marR="68580" marT="60960" marB="60960"/>
                </a:tc>
                <a:tc rowSpan="2">
                  <a:txBody>
                    <a:bodyPr/>
                    <a:lstStyle/>
                    <a:p>
                      <a:endParaRPr lang="en-US" sz="1100" b="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2</a:t>
                      </a:r>
                      <a:endParaRPr lang="en-US" sz="2400" b="0" dirty="0"/>
                    </a:p>
                  </a:txBody>
                  <a:tcPr marL="68580" marR="6858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Good</a:t>
                      </a:r>
                      <a:endParaRPr lang="en-US" sz="1100" b="0" dirty="0"/>
                    </a:p>
                  </a:txBody>
                  <a:tcPr marL="68580" marR="68580" marT="60960" marB="6096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Ceiling and Roof are functioning as they should but it may contain a few cracked or repaired trusses. Proper truss repairs were made.</a:t>
                      </a:r>
                      <a:endParaRPr lang="en-US" sz="1200" b="0" dirty="0" smtClean="0"/>
                    </a:p>
                  </a:txBody>
                  <a:tcPr marL="68580" marR="68580" marT="60960" marB="60960"/>
                </a:tc>
                <a:tc rowSpan="2">
                  <a:txBody>
                    <a:bodyPr/>
                    <a:lstStyle/>
                    <a:p>
                      <a:endParaRPr lang="en-US" sz="1100" b="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3</a:t>
                      </a:r>
                      <a:endParaRPr lang="en-US" sz="2400" b="0" dirty="0"/>
                    </a:p>
                  </a:txBody>
                  <a:tcPr marL="68580" marR="68580" marT="60960" marB="60960" anchor="ctr"/>
                </a:tc>
                <a:tc>
                  <a:txBody>
                    <a:bodyPr/>
                    <a:lstStyle/>
                    <a:p>
                      <a:pPr algn="ctr"/>
                      <a:r>
                        <a:rPr lang="en-US" sz="1100" dirty="0" smtClean="0"/>
                        <a:t>Okay </a:t>
                      </a:r>
                      <a:endParaRPr lang="en-US" sz="1100" baseline="0" dirty="0" smtClean="0"/>
                    </a:p>
                    <a:p>
                      <a:pPr algn="ctr"/>
                      <a:endParaRPr lang="en-US" sz="1100" b="0" dirty="0"/>
                    </a:p>
                  </a:txBody>
                  <a:tcPr marL="68580" marR="68580" marT="60960" marB="60960" anchor="ctr"/>
                </a:tc>
                <a:tc rowSpan="2">
                  <a:txBody>
                    <a:bodyPr/>
                    <a:lstStyle/>
                    <a:p>
                      <a:r>
                        <a:rPr lang="en-US" sz="1200" baseline="0" dirty="0" smtClean="0"/>
                        <a:t>Ceiling trusses may be damaged but are still functioning and temporary truss repairs were made. Roof may be rusted and repaired but is still functioning as intended.</a:t>
                      </a:r>
                      <a:endParaRPr lang="en-US" sz="1200" dirty="0"/>
                    </a:p>
                  </a:txBody>
                  <a:tcPr marL="68580" marR="68580" marT="60960" marB="60960"/>
                </a:tc>
                <a:tc rowSpan="2">
                  <a:txBody>
                    <a:bodyPr/>
                    <a:lstStyle/>
                    <a:p>
                      <a:endParaRPr lang="en-US" sz="110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4</a:t>
                      </a:r>
                      <a:endParaRPr lang="en-US" sz="2400" b="0" dirty="0"/>
                    </a:p>
                  </a:txBody>
                  <a:tcPr marL="68580" marR="68580" marT="60960" marB="60960" anchor="ctr"/>
                </a:tc>
                <a:tc>
                  <a:txBody>
                    <a:bodyPr/>
                    <a:lstStyle/>
                    <a:p>
                      <a:pPr algn="ctr"/>
                      <a:r>
                        <a:rPr lang="en-US" sz="1100" dirty="0" smtClean="0"/>
                        <a:t>Poor</a:t>
                      </a:r>
                      <a:endParaRPr lang="en-US" sz="1100" baseline="0" dirty="0" smtClean="0"/>
                    </a:p>
                    <a:p>
                      <a:pPr algn="ctr"/>
                      <a:endParaRPr lang="en-US" sz="1100" b="0" dirty="0"/>
                    </a:p>
                  </a:txBody>
                  <a:tcPr marL="68580" marR="68580" marT="60960" marB="60960" anchor="ctr"/>
                </a:tc>
                <a:tc rowSpan="2">
                  <a:txBody>
                    <a:bodyPr/>
                    <a:lstStyle/>
                    <a:p>
                      <a:r>
                        <a:rPr lang="en-US" sz="1200" dirty="0" smtClean="0"/>
                        <a:t>Ceiling</a:t>
                      </a:r>
                      <a:r>
                        <a:rPr lang="en-US" sz="1200" baseline="0" dirty="0" smtClean="0"/>
                        <a:t> trusses may be damage and have not been repaired. Roof shingles may be missing or weathered.</a:t>
                      </a:r>
                      <a:endParaRPr lang="en-US" sz="1200" dirty="0"/>
                    </a:p>
                  </a:txBody>
                  <a:tcPr marL="68580" marR="68580" marT="60960" marB="60960"/>
                </a:tc>
                <a:tc rowSpan="2">
                  <a:txBody>
                    <a:bodyPr/>
                    <a:lstStyle/>
                    <a:p>
                      <a:endParaRPr lang="en-US" sz="110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5</a:t>
                      </a:r>
                      <a:endParaRPr lang="en-US" sz="2400" b="0" dirty="0"/>
                    </a:p>
                  </a:txBody>
                  <a:tcPr marL="68580" marR="68580" marT="60960" marB="60960" anchor="ctr"/>
                </a:tc>
                <a:tc>
                  <a:txBody>
                    <a:bodyPr/>
                    <a:lstStyle/>
                    <a:p>
                      <a:pPr algn="ctr"/>
                      <a:r>
                        <a:rPr lang="en-US" sz="1100" dirty="0" smtClean="0"/>
                        <a:t>Bad</a:t>
                      </a:r>
                      <a:endParaRPr lang="en-US" sz="1100" b="0" dirty="0"/>
                    </a:p>
                  </a:txBody>
                  <a:tcPr marL="68580" marR="68580" marT="60960" marB="60960" anchor="ctr"/>
                </a:tc>
                <a:tc rowSpan="2">
                  <a:txBody>
                    <a:bodyPr/>
                    <a:lstStyle/>
                    <a:p>
                      <a:r>
                        <a:rPr lang="en-US" sz="1200" dirty="0" smtClean="0"/>
                        <a:t>Multiple ceiling trusses are damaged beyond repair. Roof</a:t>
                      </a:r>
                      <a:r>
                        <a:rPr lang="en-US" sz="1200" baseline="0" dirty="0" smtClean="0"/>
                        <a:t> is no longer weather tight and needs to be replaced.</a:t>
                      </a:r>
                      <a:endParaRPr lang="en-US" sz="1200" dirty="0"/>
                    </a:p>
                  </a:txBody>
                  <a:tcPr marL="68580" marR="68580" marT="60960" marB="60960"/>
                </a:tc>
                <a:tc rowSpan="2">
                  <a:txBody>
                    <a:bodyPr/>
                    <a:lstStyle/>
                    <a:p>
                      <a:endParaRPr lang="en-US" sz="1100" dirty="0" smtClean="0"/>
                    </a:p>
                    <a:p>
                      <a:endParaRPr lang="en-US" sz="1100" dirty="0" smtClean="0"/>
                    </a:p>
                    <a:p>
                      <a:r>
                        <a:rPr lang="en-US" sz="1100" dirty="0" smtClean="0"/>
                        <a:t>                                                                      Split</a:t>
                      </a:r>
                      <a:endParaRPr lang="en-US" sz="110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bl>
          </a:graphicData>
        </a:graphic>
      </p:graphicFrame>
      <p:pic>
        <p:nvPicPr>
          <p:cNvPr id="15" name="Picture 14"/>
          <p:cNvPicPr>
            <a:picLocks noChangeAspect="1"/>
          </p:cNvPicPr>
          <p:nvPr/>
        </p:nvPicPr>
        <p:blipFill>
          <a:blip r:embed="rId3"/>
          <a:stretch>
            <a:fillRect/>
          </a:stretch>
        </p:blipFill>
        <p:spPr>
          <a:xfrm>
            <a:off x="5257799" y="1676400"/>
            <a:ext cx="1070043" cy="1405013"/>
          </a:xfrm>
          <a:prstGeom prst="rect">
            <a:avLst/>
          </a:prstGeom>
        </p:spPr>
      </p:pic>
      <p:pic>
        <p:nvPicPr>
          <p:cNvPr id="16" name="Picture 15"/>
          <p:cNvPicPr>
            <a:picLocks noChangeAspect="1"/>
          </p:cNvPicPr>
          <p:nvPr/>
        </p:nvPicPr>
        <p:blipFill>
          <a:blip r:embed="rId4"/>
          <a:stretch>
            <a:fillRect/>
          </a:stretch>
        </p:blipFill>
        <p:spPr>
          <a:xfrm>
            <a:off x="3505200" y="1727647"/>
            <a:ext cx="1560448" cy="1353766"/>
          </a:xfrm>
          <a:prstGeom prst="rect">
            <a:avLst/>
          </a:prstGeom>
        </p:spPr>
      </p:pic>
      <p:pic>
        <p:nvPicPr>
          <p:cNvPr id="17" name="Picture 16"/>
          <p:cNvPicPr>
            <a:picLocks noChangeAspect="1"/>
          </p:cNvPicPr>
          <p:nvPr/>
        </p:nvPicPr>
        <p:blipFill>
          <a:blip r:embed="rId5"/>
          <a:stretch>
            <a:fillRect/>
          </a:stretch>
        </p:blipFill>
        <p:spPr>
          <a:xfrm>
            <a:off x="4648200" y="4724400"/>
            <a:ext cx="2004220" cy="1033304"/>
          </a:xfrm>
          <a:prstGeom prst="rect">
            <a:avLst/>
          </a:prstGeom>
        </p:spPr>
      </p:pic>
      <p:pic>
        <p:nvPicPr>
          <p:cNvPr id="18" name="Picture 17"/>
          <p:cNvPicPr>
            <a:picLocks noChangeAspect="1"/>
          </p:cNvPicPr>
          <p:nvPr/>
        </p:nvPicPr>
        <p:blipFill>
          <a:blip r:embed="rId6"/>
          <a:stretch>
            <a:fillRect/>
          </a:stretch>
        </p:blipFill>
        <p:spPr>
          <a:xfrm>
            <a:off x="3505200" y="3310013"/>
            <a:ext cx="2862233" cy="1073738"/>
          </a:xfrm>
          <a:prstGeom prst="rect">
            <a:avLst/>
          </a:prstGeom>
        </p:spPr>
      </p:pic>
      <p:pic>
        <p:nvPicPr>
          <p:cNvPr id="19" name="Picture 18"/>
          <p:cNvPicPr>
            <a:picLocks noChangeAspect="1"/>
          </p:cNvPicPr>
          <p:nvPr/>
        </p:nvPicPr>
        <p:blipFill>
          <a:blip r:embed="rId7"/>
          <a:stretch>
            <a:fillRect/>
          </a:stretch>
        </p:blipFill>
        <p:spPr>
          <a:xfrm>
            <a:off x="3403393" y="4869483"/>
            <a:ext cx="1123533" cy="743137"/>
          </a:xfrm>
          <a:prstGeom prst="rect">
            <a:avLst/>
          </a:prstGeom>
        </p:spPr>
      </p:pic>
      <p:pic>
        <p:nvPicPr>
          <p:cNvPr id="20" name="Picture 19"/>
          <p:cNvPicPr>
            <a:picLocks noChangeAspect="1"/>
          </p:cNvPicPr>
          <p:nvPr/>
        </p:nvPicPr>
        <p:blipFill>
          <a:blip r:embed="rId8"/>
          <a:stretch>
            <a:fillRect/>
          </a:stretch>
        </p:blipFill>
        <p:spPr>
          <a:xfrm>
            <a:off x="5065648" y="6049747"/>
            <a:ext cx="1591636" cy="1370159"/>
          </a:xfrm>
          <a:prstGeom prst="rect">
            <a:avLst/>
          </a:prstGeom>
        </p:spPr>
      </p:pic>
      <p:pic>
        <p:nvPicPr>
          <p:cNvPr id="21" name="Picture 20"/>
          <p:cNvPicPr>
            <a:picLocks noChangeAspect="1"/>
          </p:cNvPicPr>
          <p:nvPr/>
        </p:nvPicPr>
        <p:blipFill>
          <a:blip r:embed="rId9"/>
          <a:stretch>
            <a:fillRect/>
          </a:stretch>
        </p:blipFill>
        <p:spPr>
          <a:xfrm>
            <a:off x="3314700" y="6077275"/>
            <a:ext cx="1659716" cy="1330359"/>
          </a:xfrm>
          <a:prstGeom prst="rect">
            <a:avLst/>
          </a:prstGeom>
        </p:spPr>
      </p:pic>
      <p:pic>
        <p:nvPicPr>
          <p:cNvPr id="22" name="Picture 21"/>
          <p:cNvPicPr>
            <a:picLocks noChangeAspect="1"/>
          </p:cNvPicPr>
          <p:nvPr/>
        </p:nvPicPr>
        <p:blipFill>
          <a:blip r:embed="rId10"/>
          <a:stretch>
            <a:fillRect/>
          </a:stretch>
        </p:blipFill>
        <p:spPr>
          <a:xfrm>
            <a:off x="3429000" y="7457746"/>
            <a:ext cx="1097926" cy="1479053"/>
          </a:xfrm>
          <a:prstGeom prst="rect">
            <a:avLst/>
          </a:prstGeom>
        </p:spPr>
      </p:pic>
    </p:spTree>
    <p:extLst>
      <p:ext uri="{BB962C8B-B14F-4D97-AF65-F5344CB8AC3E}">
        <p14:creationId xmlns:p14="http://schemas.microsoft.com/office/powerpoint/2010/main" val="950346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Shed Walls</a:t>
            </a:r>
            <a:endParaRPr lang="en-US" dirty="0"/>
          </a:p>
        </p:txBody>
      </p:sp>
      <p:sp>
        <p:nvSpPr>
          <p:cNvPr id="7" name="Slide Number Placeholder 6"/>
          <p:cNvSpPr>
            <a:spLocks noGrp="1"/>
          </p:cNvSpPr>
          <p:nvPr>
            <p:ph type="sldNum" sz="quarter" idx="16"/>
          </p:nvPr>
        </p:nvSpPr>
        <p:spPr/>
        <p:txBody>
          <a:bodyPr>
            <a:normAutofit/>
          </a:bodyPr>
          <a:lstStyle/>
          <a:p>
            <a:fld id="{19EBF273-F6A1-478B-9E5F-7400BCD16376}" type="slidenum">
              <a:rPr lang="en-US" smtClean="0"/>
              <a:pPr/>
              <a:t>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979986976"/>
              </p:ext>
            </p:extLst>
          </p:nvPr>
        </p:nvGraphicFramePr>
        <p:xfrm>
          <a:off x="76200" y="1219200"/>
          <a:ext cx="6705600" cy="7731594"/>
        </p:xfrm>
        <a:graphic>
          <a:graphicData uri="http://schemas.openxmlformats.org/drawingml/2006/table">
            <a:tbl>
              <a:tblPr firstRow="1">
                <a:tableStyleId>{5940675A-B579-460E-94D1-54222C63F5DA}</a:tableStyleId>
              </a:tblPr>
              <a:tblGrid>
                <a:gridCol w="533258"/>
                <a:gridCol w="841248"/>
                <a:gridCol w="1978294"/>
                <a:gridCol w="3352800"/>
              </a:tblGrid>
              <a:tr h="452053">
                <a:tc>
                  <a:txBody>
                    <a:bodyPr/>
                    <a:lstStyle/>
                    <a:p>
                      <a:pPr algn="ctr"/>
                      <a:r>
                        <a:rPr lang="en-US" sz="1100" b="1" dirty="0" smtClean="0">
                          <a:solidFill>
                            <a:schemeClr val="bg1"/>
                          </a:solidFill>
                        </a:rPr>
                        <a:t>Rating</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Condition/ Action</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Description</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Example</a:t>
                      </a:r>
                      <a:endParaRPr lang="en-US" sz="1100" b="1" dirty="0">
                        <a:solidFill>
                          <a:schemeClr val="bg1"/>
                        </a:solidFill>
                      </a:endParaRPr>
                    </a:p>
                  </a:txBody>
                  <a:tcPr marL="68580" marR="68580" marT="60960" marB="60960" anchor="ctr">
                    <a:solidFill>
                      <a:schemeClr val="accent3"/>
                    </a:solidFill>
                  </a:tcPr>
                </a:tc>
              </a:tr>
              <a:tr h="724719">
                <a:tc rowSpan="2">
                  <a:txBody>
                    <a:bodyPr/>
                    <a:lstStyle/>
                    <a:p>
                      <a:pPr algn="ctr"/>
                      <a:r>
                        <a:rPr lang="en-US" sz="2400" b="0" dirty="0" smtClean="0"/>
                        <a:t>1</a:t>
                      </a:r>
                      <a:endParaRPr lang="en-US" sz="2400" b="0" dirty="0"/>
                    </a:p>
                  </a:txBody>
                  <a:tcPr marL="68580" marR="6858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smtClean="0"/>
                        <a:t>Excellent</a:t>
                      </a:r>
                      <a:endParaRPr lang="en-US" sz="1100" b="0" dirty="0"/>
                    </a:p>
                  </a:txBody>
                  <a:tcPr marL="68580" marR="68580" marT="60960" marB="60960" anchor="ctr"/>
                </a:tc>
                <a:tc rowSpan="2">
                  <a:txBody>
                    <a:bodyPr/>
                    <a:lstStyle/>
                    <a:p>
                      <a:r>
                        <a:rPr lang="en-US" sz="1200" baseline="0" dirty="0" smtClean="0"/>
                        <a:t>Walls are functioning as originally intended and are in good condition.</a:t>
                      </a:r>
                    </a:p>
                  </a:txBody>
                  <a:tcPr marL="68580" marR="68580" marT="60960" marB="60960"/>
                </a:tc>
                <a:tc rowSpan="2">
                  <a:txBody>
                    <a:bodyPr/>
                    <a:lstStyle/>
                    <a:p>
                      <a:endParaRPr lang="en-US" sz="1100" b="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2</a:t>
                      </a:r>
                      <a:endParaRPr lang="en-US" sz="2400" b="0" dirty="0"/>
                    </a:p>
                  </a:txBody>
                  <a:tcPr marL="68580" marR="6858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Good</a:t>
                      </a:r>
                      <a:endParaRPr lang="en-US" sz="1100" b="0" dirty="0"/>
                    </a:p>
                  </a:txBody>
                  <a:tcPr marL="68580" marR="68580" marT="60960" marB="60960" anchor="ctr"/>
                </a:tc>
                <a:tc rowSpan="2">
                  <a:txBody>
                    <a:bodyPr/>
                    <a:lstStyle/>
                    <a:p>
                      <a:r>
                        <a:rPr lang="en-US" sz="1200" baseline="0" dirty="0" smtClean="0"/>
                        <a:t>Walls are functioning as they should but, siding may be slightly faded or have small dents, small areas of paint may be chipping or concrete walls may have hairline cracks.</a:t>
                      </a:r>
                    </a:p>
                  </a:txBody>
                  <a:tcPr marL="68580" marR="68580" marT="60960" marB="60960"/>
                </a:tc>
                <a:tc rowSpan="2">
                  <a:txBody>
                    <a:bodyPr/>
                    <a:lstStyle/>
                    <a:p>
                      <a:endParaRPr lang="en-US" sz="1100" b="0" dirty="0" smtClean="0"/>
                    </a:p>
                    <a:p>
                      <a:endParaRPr lang="en-US" sz="1100" b="0" dirty="0" smtClean="0"/>
                    </a:p>
                    <a:p>
                      <a:endParaRPr lang="en-US" sz="1100" b="0" dirty="0" smtClean="0"/>
                    </a:p>
                    <a:p>
                      <a:endParaRPr lang="en-US" sz="1100" b="0" dirty="0" smtClean="0"/>
                    </a:p>
                    <a:p>
                      <a:endParaRPr lang="en-US" sz="1100" b="0" dirty="0" smtClean="0"/>
                    </a:p>
                    <a:p>
                      <a:endParaRPr lang="en-US" sz="1100" b="0" dirty="0" smtClean="0"/>
                    </a:p>
                    <a:p>
                      <a:r>
                        <a:rPr lang="en-US" sz="1100" b="0" dirty="0" smtClean="0"/>
                        <a:t>                                                   Good condition</a:t>
                      </a:r>
                      <a:r>
                        <a:rPr lang="en-US" sz="1100" b="0" baseline="0" dirty="0" smtClean="0"/>
                        <a:t> but should</a:t>
                      </a:r>
                    </a:p>
                    <a:p>
                      <a:r>
                        <a:rPr lang="en-US" sz="1100" b="0" baseline="0" dirty="0" smtClean="0"/>
                        <a:t>                                                   be caulked.</a:t>
                      </a:r>
                      <a:endParaRPr lang="en-US" sz="1100" b="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3</a:t>
                      </a:r>
                      <a:endParaRPr lang="en-US" sz="2400" b="0" dirty="0"/>
                    </a:p>
                  </a:txBody>
                  <a:tcPr marL="68580" marR="68580" marT="60960" marB="60960" anchor="ctr"/>
                </a:tc>
                <a:tc>
                  <a:txBody>
                    <a:bodyPr/>
                    <a:lstStyle/>
                    <a:p>
                      <a:pPr algn="ctr"/>
                      <a:r>
                        <a:rPr lang="en-US" sz="1100" dirty="0" smtClean="0"/>
                        <a:t>Okay </a:t>
                      </a:r>
                      <a:endParaRPr lang="en-US" sz="1100" baseline="0" dirty="0" smtClean="0"/>
                    </a:p>
                    <a:p>
                      <a:pPr algn="ctr"/>
                      <a:endParaRPr lang="en-US" sz="1100" b="0" dirty="0"/>
                    </a:p>
                  </a:txBody>
                  <a:tcPr marL="68580" marR="68580" marT="60960" marB="60960" anchor="ctr"/>
                </a:tc>
                <a:tc rowSpan="2">
                  <a:txBody>
                    <a:bodyPr/>
                    <a:lstStyle/>
                    <a:p>
                      <a:r>
                        <a:rPr lang="en-US" sz="1200" dirty="0" smtClean="0"/>
                        <a:t>Siding on walls</a:t>
                      </a:r>
                      <a:r>
                        <a:rPr lang="en-US" sz="1200" baseline="0" dirty="0" smtClean="0"/>
                        <a:t> may have some cracks, walls may be slightly bowed, or concrete may have some cracks or deteriorating grout, or there may be some water damage.  </a:t>
                      </a:r>
                      <a:endParaRPr lang="en-US" sz="1200" dirty="0" smtClean="0"/>
                    </a:p>
                  </a:txBody>
                  <a:tcPr marL="68580" marR="68580" marT="60960" marB="60960"/>
                </a:tc>
                <a:tc rowSpan="2">
                  <a:txBody>
                    <a:bodyPr/>
                    <a:lstStyle/>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smtClean="0"/>
                    </a:p>
                    <a:p>
                      <a:r>
                        <a:rPr lang="en-US" sz="1100" dirty="0" smtClean="0"/>
                        <a:t>           Slightly bowed</a:t>
                      </a:r>
                      <a:endParaRPr lang="en-US" sz="1100" dirty="0"/>
                    </a:p>
                  </a:txBody>
                  <a:tcPr marL="68580" marR="68580" marT="60960" marB="60960"/>
                </a:tc>
              </a:tr>
              <a:tr h="724719">
                <a:tc vMerge="1">
                  <a:txBody>
                    <a:bodyPr/>
                    <a:lstStyle/>
                    <a:p>
                      <a:endParaRPr lang="en-US"/>
                    </a:p>
                  </a:txBody>
                  <a:tcPr/>
                </a:tc>
                <a:tc>
                  <a:txBody>
                    <a:bodyPr/>
                    <a:lstStyle/>
                    <a:p>
                      <a:pPr algn="ctr"/>
                      <a:endParaRPr lang="en-US" sz="1100" b="0" dirty="0" smtClean="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4</a:t>
                      </a:r>
                      <a:endParaRPr lang="en-US" sz="2400" b="0" dirty="0"/>
                    </a:p>
                  </a:txBody>
                  <a:tcPr marL="68580" marR="68580" marT="60960" marB="60960" anchor="ctr"/>
                </a:tc>
                <a:tc>
                  <a:txBody>
                    <a:bodyPr/>
                    <a:lstStyle/>
                    <a:p>
                      <a:pPr algn="ctr"/>
                      <a:r>
                        <a:rPr lang="en-US" sz="1100" dirty="0" smtClean="0"/>
                        <a:t>Poor</a:t>
                      </a:r>
                      <a:endParaRPr lang="en-US" sz="1100" baseline="0" dirty="0" smtClean="0"/>
                    </a:p>
                    <a:p>
                      <a:pPr algn="ctr"/>
                      <a:endParaRPr lang="en-US" sz="1100" b="0" dirty="0"/>
                    </a:p>
                  </a:txBody>
                  <a:tcPr marL="68580" marR="68580" marT="60960" marB="60960" anchor="ctr"/>
                </a:tc>
                <a:tc rowSpan="2">
                  <a:txBody>
                    <a:bodyPr/>
                    <a:lstStyle/>
                    <a:p>
                      <a:r>
                        <a:rPr lang="en-US" sz="1200" dirty="0" smtClean="0"/>
                        <a:t>There</a:t>
                      </a:r>
                      <a:r>
                        <a:rPr lang="en-US" sz="1200" baseline="0" dirty="0" smtClean="0"/>
                        <a:t> are missing pieces of siding, walls are bowed out more than slightly, large areas of grout are missing, or there are large areas with water damage.</a:t>
                      </a:r>
                      <a:endParaRPr lang="en-US" sz="1200" dirty="0" smtClean="0"/>
                    </a:p>
                  </a:txBody>
                  <a:tcPr marL="68580" marR="68580" marT="60960" marB="60960"/>
                </a:tc>
                <a:tc rowSpan="2">
                  <a:txBody>
                    <a:bodyPr/>
                    <a:lstStyle/>
                    <a:p>
                      <a:endParaRPr lang="en-US" sz="110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5</a:t>
                      </a:r>
                      <a:endParaRPr lang="en-US" sz="2400" b="0" dirty="0"/>
                    </a:p>
                  </a:txBody>
                  <a:tcPr marL="68580" marR="68580" marT="60960" marB="60960" anchor="ctr"/>
                </a:tc>
                <a:tc>
                  <a:txBody>
                    <a:bodyPr/>
                    <a:lstStyle/>
                    <a:p>
                      <a:pPr algn="ctr"/>
                      <a:r>
                        <a:rPr lang="en-US" sz="1100" dirty="0" smtClean="0"/>
                        <a:t>Bad</a:t>
                      </a:r>
                      <a:endParaRPr lang="en-US" sz="1100" b="0" dirty="0"/>
                    </a:p>
                  </a:txBody>
                  <a:tcPr marL="68580" marR="68580" marT="60960" marB="60960" anchor="ctr"/>
                </a:tc>
                <a:tc rowSpan="2">
                  <a:txBody>
                    <a:bodyPr/>
                    <a:lstStyle/>
                    <a:p>
                      <a:r>
                        <a:rPr lang="en-US" sz="1200" dirty="0" smtClean="0"/>
                        <a:t>Structural</a:t>
                      </a:r>
                      <a:r>
                        <a:rPr lang="en-US" sz="1200" baseline="0" dirty="0" smtClean="0"/>
                        <a:t> wall timbers broken and not repaired. If concrete, cracks in wall that you can see through.</a:t>
                      </a:r>
                      <a:endParaRPr lang="en-US" sz="1200" dirty="0"/>
                    </a:p>
                  </a:txBody>
                  <a:tcPr marL="68580" marR="68580" marT="60960" marB="60960"/>
                </a:tc>
                <a:tc rowSpan="2">
                  <a:txBody>
                    <a:bodyPr/>
                    <a:lstStyle/>
                    <a:p>
                      <a:endParaRPr lang="en-US" sz="110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bl>
          </a:graphicData>
        </a:graphic>
      </p:graphicFrame>
      <p:pic>
        <p:nvPicPr>
          <p:cNvPr id="16" name="Picture 15"/>
          <p:cNvPicPr>
            <a:picLocks noChangeAspect="1"/>
          </p:cNvPicPr>
          <p:nvPr/>
        </p:nvPicPr>
        <p:blipFill>
          <a:blip r:embed="rId2"/>
          <a:stretch>
            <a:fillRect/>
          </a:stretch>
        </p:blipFill>
        <p:spPr>
          <a:xfrm>
            <a:off x="5231360" y="7792382"/>
            <a:ext cx="1485900" cy="844261"/>
          </a:xfrm>
          <a:prstGeom prst="rect">
            <a:avLst/>
          </a:prstGeom>
        </p:spPr>
      </p:pic>
      <p:pic>
        <p:nvPicPr>
          <p:cNvPr id="17" name="Picture 16"/>
          <p:cNvPicPr>
            <a:picLocks noChangeAspect="1"/>
          </p:cNvPicPr>
          <p:nvPr/>
        </p:nvPicPr>
        <p:blipFill>
          <a:blip r:embed="rId3"/>
          <a:stretch>
            <a:fillRect/>
          </a:stretch>
        </p:blipFill>
        <p:spPr>
          <a:xfrm>
            <a:off x="5231360" y="6261502"/>
            <a:ext cx="1474240" cy="1073858"/>
          </a:xfrm>
          <a:prstGeom prst="rect">
            <a:avLst/>
          </a:prstGeom>
        </p:spPr>
      </p:pic>
      <p:pic>
        <p:nvPicPr>
          <p:cNvPr id="18" name="Picture 17"/>
          <p:cNvPicPr>
            <a:picLocks noChangeAspect="1"/>
          </p:cNvPicPr>
          <p:nvPr/>
        </p:nvPicPr>
        <p:blipFill>
          <a:blip r:embed="rId4"/>
          <a:stretch>
            <a:fillRect/>
          </a:stretch>
        </p:blipFill>
        <p:spPr>
          <a:xfrm>
            <a:off x="3581400" y="7543537"/>
            <a:ext cx="762000" cy="1341953"/>
          </a:xfrm>
          <a:prstGeom prst="rect">
            <a:avLst/>
          </a:prstGeom>
        </p:spPr>
      </p:pic>
      <p:pic>
        <p:nvPicPr>
          <p:cNvPr id="19" name="Picture 18"/>
          <p:cNvPicPr>
            <a:picLocks noChangeAspect="1"/>
          </p:cNvPicPr>
          <p:nvPr/>
        </p:nvPicPr>
        <p:blipFill>
          <a:blip r:embed="rId5"/>
          <a:stretch>
            <a:fillRect/>
          </a:stretch>
        </p:blipFill>
        <p:spPr>
          <a:xfrm>
            <a:off x="3464473" y="6304439"/>
            <a:ext cx="1681162" cy="1030921"/>
          </a:xfrm>
          <a:prstGeom prst="rect">
            <a:avLst/>
          </a:prstGeom>
        </p:spPr>
      </p:pic>
      <p:pic>
        <p:nvPicPr>
          <p:cNvPr id="20" name="Picture 19"/>
          <p:cNvPicPr>
            <a:picLocks noChangeAspect="1"/>
          </p:cNvPicPr>
          <p:nvPr/>
        </p:nvPicPr>
        <p:blipFill>
          <a:blip r:embed="rId6"/>
          <a:stretch>
            <a:fillRect/>
          </a:stretch>
        </p:blipFill>
        <p:spPr>
          <a:xfrm>
            <a:off x="3509963" y="1981200"/>
            <a:ext cx="1481137" cy="923083"/>
          </a:xfrm>
          <a:prstGeom prst="rect">
            <a:avLst/>
          </a:prstGeom>
        </p:spPr>
      </p:pic>
      <p:pic>
        <p:nvPicPr>
          <p:cNvPr id="21" name="Picture 20"/>
          <p:cNvPicPr>
            <a:picLocks noChangeAspect="1"/>
          </p:cNvPicPr>
          <p:nvPr/>
        </p:nvPicPr>
        <p:blipFill>
          <a:blip r:embed="rId7"/>
          <a:stretch>
            <a:fillRect/>
          </a:stretch>
        </p:blipFill>
        <p:spPr>
          <a:xfrm>
            <a:off x="4343400" y="7543537"/>
            <a:ext cx="1010937" cy="1267088"/>
          </a:xfrm>
          <a:prstGeom prst="rect">
            <a:avLst/>
          </a:prstGeom>
        </p:spPr>
      </p:pic>
      <p:pic>
        <p:nvPicPr>
          <p:cNvPr id="22" name="Picture 21"/>
          <p:cNvPicPr>
            <a:picLocks noChangeAspect="1"/>
          </p:cNvPicPr>
          <p:nvPr/>
        </p:nvPicPr>
        <p:blipFill>
          <a:blip r:embed="rId8"/>
          <a:stretch>
            <a:fillRect/>
          </a:stretch>
        </p:blipFill>
        <p:spPr>
          <a:xfrm>
            <a:off x="5077589" y="3348354"/>
            <a:ext cx="1542286" cy="842341"/>
          </a:xfrm>
          <a:prstGeom prst="rect">
            <a:avLst/>
          </a:prstGeom>
        </p:spPr>
      </p:pic>
      <p:pic>
        <p:nvPicPr>
          <p:cNvPr id="23" name="Picture 22"/>
          <p:cNvPicPr>
            <a:picLocks noChangeAspect="1"/>
          </p:cNvPicPr>
          <p:nvPr/>
        </p:nvPicPr>
        <p:blipFill>
          <a:blip r:embed="rId9"/>
          <a:stretch>
            <a:fillRect/>
          </a:stretch>
        </p:blipFill>
        <p:spPr>
          <a:xfrm>
            <a:off x="5429949" y="4651601"/>
            <a:ext cx="1161351" cy="1322954"/>
          </a:xfrm>
          <a:prstGeom prst="rect">
            <a:avLst/>
          </a:prstGeom>
        </p:spPr>
      </p:pic>
      <p:pic>
        <p:nvPicPr>
          <p:cNvPr id="3" name="Picture 2"/>
          <p:cNvPicPr>
            <a:picLocks noChangeAspect="1"/>
          </p:cNvPicPr>
          <p:nvPr/>
        </p:nvPicPr>
        <p:blipFill>
          <a:blip r:embed="rId10"/>
          <a:stretch>
            <a:fillRect/>
          </a:stretch>
        </p:blipFill>
        <p:spPr>
          <a:xfrm>
            <a:off x="3581400" y="3194892"/>
            <a:ext cx="1219200" cy="1332854"/>
          </a:xfrm>
          <a:prstGeom prst="rect">
            <a:avLst/>
          </a:prstGeom>
        </p:spPr>
      </p:pic>
      <p:pic>
        <p:nvPicPr>
          <p:cNvPr id="4" name="Picture 3"/>
          <p:cNvPicPr>
            <a:picLocks noChangeAspect="1"/>
          </p:cNvPicPr>
          <p:nvPr/>
        </p:nvPicPr>
        <p:blipFill>
          <a:blip r:embed="rId11"/>
          <a:stretch>
            <a:fillRect/>
          </a:stretch>
        </p:blipFill>
        <p:spPr>
          <a:xfrm>
            <a:off x="3814938" y="4620846"/>
            <a:ext cx="1176162" cy="1170354"/>
          </a:xfrm>
          <a:prstGeom prst="rect">
            <a:avLst/>
          </a:prstGeom>
        </p:spPr>
      </p:pic>
      <p:pic>
        <p:nvPicPr>
          <p:cNvPr id="6" name="Picture 5"/>
          <p:cNvPicPr>
            <a:picLocks noChangeAspect="1"/>
          </p:cNvPicPr>
          <p:nvPr/>
        </p:nvPicPr>
        <p:blipFill>
          <a:blip r:embed="rId12"/>
          <a:stretch>
            <a:fillRect/>
          </a:stretch>
        </p:blipFill>
        <p:spPr>
          <a:xfrm>
            <a:off x="5240283" y="1721268"/>
            <a:ext cx="1408167" cy="134013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Shed Doors</a:t>
            </a:r>
            <a:endParaRPr lang="en-US" dirty="0"/>
          </a:p>
        </p:txBody>
      </p:sp>
      <p:sp>
        <p:nvSpPr>
          <p:cNvPr id="7" name="Slide Number Placeholder 6"/>
          <p:cNvSpPr>
            <a:spLocks noGrp="1"/>
          </p:cNvSpPr>
          <p:nvPr>
            <p:ph type="sldNum" sz="quarter" idx="16"/>
          </p:nvPr>
        </p:nvSpPr>
        <p:spPr/>
        <p:txBody>
          <a:bodyPr/>
          <a:lstStyle/>
          <a:p>
            <a:fld id="{19EBF273-F6A1-478B-9E5F-7400BCD16376}" type="slidenum">
              <a:rPr lang="en-US" smtClean="0"/>
              <a:pPr/>
              <a:t>5</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007572455"/>
              </p:ext>
            </p:extLst>
          </p:nvPr>
        </p:nvGraphicFramePr>
        <p:xfrm>
          <a:off x="76200" y="1219200"/>
          <a:ext cx="6705600" cy="7717992"/>
        </p:xfrm>
        <a:graphic>
          <a:graphicData uri="http://schemas.openxmlformats.org/drawingml/2006/table">
            <a:tbl>
              <a:tblPr firstRow="1">
                <a:tableStyleId>{5940675A-B579-460E-94D1-54222C63F5DA}</a:tableStyleId>
              </a:tblPr>
              <a:tblGrid>
                <a:gridCol w="533258"/>
                <a:gridCol w="841248"/>
                <a:gridCol w="1749694"/>
                <a:gridCol w="3581400"/>
              </a:tblGrid>
              <a:tr h="452053">
                <a:tc>
                  <a:txBody>
                    <a:bodyPr/>
                    <a:lstStyle/>
                    <a:p>
                      <a:pPr algn="ctr"/>
                      <a:r>
                        <a:rPr lang="en-US" sz="1100" b="1" dirty="0" smtClean="0">
                          <a:solidFill>
                            <a:schemeClr val="bg1"/>
                          </a:solidFill>
                        </a:rPr>
                        <a:t>Rating</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Condition/ Action</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Description</a:t>
                      </a:r>
                      <a:endParaRPr lang="en-US" sz="1100" b="1" dirty="0">
                        <a:solidFill>
                          <a:schemeClr val="bg1"/>
                        </a:solidFill>
                      </a:endParaRPr>
                    </a:p>
                  </a:txBody>
                  <a:tcPr marL="68580" marR="68580" marT="60960" marB="60960" anchor="ctr">
                    <a:solidFill>
                      <a:schemeClr val="accent3"/>
                    </a:solidFill>
                  </a:tcPr>
                </a:tc>
                <a:tc>
                  <a:txBody>
                    <a:bodyPr/>
                    <a:lstStyle/>
                    <a:p>
                      <a:pPr algn="ctr"/>
                      <a:r>
                        <a:rPr lang="en-US" sz="1100" b="1" dirty="0" smtClean="0">
                          <a:solidFill>
                            <a:schemeClr val="bg1"/>
                          </a:solidFill>
                        </a:rPr>
                        <a:t>Example</a:t>
                      </a:r>
                      <a:endParaRPr lang="en-US" sz="1100" b="1" dirty="0">
                        <a:solidFill>
                          <a:schemeClr val="bg1"/>
                        </a:solidFill>
                      </a:endParaRPr>
                    </a:p>
                  </a:txBody>
                  <a:tcPr marL="68580" marR="68580" marT="60960" marB="60960" anchor="ctr">
                    <a:solidFill>
                      <a:schemeClr val="accent3"/>
                    </a:solidFill>
                  </a:tcPr>
                </a:tc>
              </a:tr>
              <a:tr h="724719">
                <a:tc rowSpan="2">
                  <a:txBody>
                    <a:bodyPr/>
                    <a:lstStyle/>
                    <a:p>
                      <a:pPr algn="ctr"/>
                      <a:r>
                        <a:rPr lang="en-US" sz="2400" b="0" dirty="0" smtClean="0"/>
                        <a:t>1</a:t>
                      </a:r>
                      <a:endParaRPr lang="en-US" sz="2400" b="0" dirty="0"/>
                    </a:p>
                  </a:txBody>
                  <a:tcPr marL="68580" marR="6858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smtClean="0"/>
                        <a:t>Excellent</a:t>
                      </a:r>
                      <a:endParaRPr lang="en-US" sz="1100" b="0" dirty="0"/>
                    </a:p>
                  </a:txBody>
                  <a:tcPr marL="68580" marR="68580" marT="60960" marB="60960" anchor="ctr"/>
                </a:tc>
                <a:tc rowSpan="2">
                  <a:txBody>
                    <a:bodyPr/>
                    <a:lstStyle/>
                    <a:p>
                      <a:r>
                        <a:rPr lang="en-US" sz="1200" baseline="0" dirty="0" smtClean="0"/>
                        <a:t>Doors are functioning as originally intended and are in good condition.</a:t>
                      </a:r>
                    </a:p>
                  </a:txBody>
                  <a:tcPr marL="68580" marR="68580" marT="60960" marB="60960"/>
                </a:tc>
                <a:tc rowSpan="2">
                  <a:txBody>
                    <a:bodyPr/>
                    <a:lstStyle/>
                    <a:p>
                      <a:endParaRPr lang="en-US" sz="1100" b="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2</a:t>
                      </a:r>
                      <a:endParaRPr lang="en-US" sz="2400" b="0" dirty="0"/>
                    </a:p>
                  </a:txBody>
                  <a:tcPr marL="68580" marR="6858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Good</a:t>
                      </a:r>
                      <a:endParaRPr lang="en-US" sz="1100" b="0" dirty="0"/>
                    </a:p>
                  </a:txBody>
                  <a:tcPr marL="68580" marR="68580" marT="60960" marB="60960" anchor="ctr"/>
                </a:tc>
                <a:tc rowSpan="2">
                  <a:txBody>
                    <a:bodyPr/>
                    <a:lstStyle/>
                    <a:p>
                      <a:r>
                        <a:rPr lang="en-US" sz="1200" baseline="0" dirty="0" smtClean="0"/>
                        <a:t>Doors function as they should but  may have small areas of chipping paint or rust.</a:t>
                      </a:r>
                    </a:p>
                  </a:txBody>
                  <a:tcPr marL="68580" marR="68580" marT="60960" marB="60960"/>
                </a:tc>
                <a:tc rowSpan="2">
                  <a:txBody>
                    <a:bodyPr/>
                    <a:lstStyle/>
                    <a:p>
                      <a:endParaRPr lang="en-US" sz="1100" b="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3</a:t>
                      </a:r>
                      <a:endParaRPr lang="en-US" sz="2400" b="0" dirty="0"/>
                    </a:p>
                  </a:txBody>
                  <a:tcPr marL="68580" marR="68580" marT="60960" marB="60960" anchor="ctr"/>
                </a:tc>
                <a:tc>
                  <a:txBody>
                    <a:bodyPr/>
                    <a:lstStyle/>
                    <a:p>
                      <a:pPr algn="ctr"/>
                      <a:r>
                        <a:rPr lang="en-US" sz="1100" dirty="0" smtClean="0"/>
                        <a:t>Okay </a:t>
                      </a:r>
                      <a:endParaRPr lang="en-US" sz="1100" baseline="0" dirty="0" smtClean="0"/>
                    </a:p>
                    <a:p>
                      <a:pPr algn="ctr"/>
                      <a:endParaRPr lang="en-US" sz="1100" b="0" dirty="0"/>
                    </a:p>
                  </a:txBody>
                  <a:tcPr marL="68580" marR="68580" marT="60960" marB="60960" anchor="ctr"/>
                </a:tc>
                <a:tc rowSpan="2">
                  <a:txBody>
                    <a:bodyPr/>
                    <a:lstStyle/>
                    <a:p>
                      <a:r>
                        <a:rPr lang="en-US" sz="1200" baseline="0" dirty="0" smtClean="0"/>
                        <a:t>Doors </a:t>
                      </a:r>
                      <a:r>
                        <a:rPr lang="en-US" sz="1200" dirty="0" smtClean="0"/>
                        <a:t>may have dents, areas of chipping paint,</a:t>
                      </a:r>
                      <a:r>
                        <a:rPr lang="en-US" sz="1200" baseline="0" dirty="0" smtClean="0"/>
                        <a:t> areas of rust, may not fully close properly, or the handle may be difficult to use.</a:t>
                      </a:r>
                      <a:endParaRPr lang="en-US" sz="1200" dirty="0" smtClean="0"/>
                    </a:p>
                  </a:txBody>
                  <a:tcPr marL="68580" marR="68580" marT="60960" marB="60960"/>
                </a:tc>
                <a:tc rowSpan="2">
                  <a:txBody>
                    <a:bodyPr/>
                    <a:lstStyle/>
                    <a:p>
                      <a:endParaRPr lang="en-US" sz="110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4</a:t>
                      </a:r>
                      <a:endParaRPr lang="en-US" sz="2400" b="0" dirty="0"/>
                    </a:p>
                  </a:txBody>
                  <a:tcPr marL="68580" marR="68580" marT="60960" marB="60960" anchor="ctr"/>
                </a:tc>
                <a:tc>
                  <a:txBody>
                    <a:bodyPr/>
                    <a:lstStyle/>
                    <a:p>
                      <a:pPr algn="ctr"/>
                      <a:r>
                        <a:rPr lang="en-US" sz="1100" dirty="0" smtClean="0"/>
                        <a:t>Poor</a:t>
                      </a:r>
                      <a:endParaRPr lang="en-US" sz="1100" baseline="0" dirty="0" smtClean="0"/>
                    </a:p>
                    <a:p>
                      <a:pPr algn="ctr"/>
                      <a:endParaRPr lang="en-US" sz="1100" b="0" dirty="0"/>
                    </a:p>
                  </a:txBody>
                  <a:tcPr marL="68580" marR="68580" marT="60960" marB="6096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Doors </a:t>
                      </a:r>
                      <a:r>
                        <a:rPr lang="en-US" sz="1200" dirty="0" smtClean="0"/>
                        <a:t>handle</a:t>
                      </a:r>
                      <a:r>
                        <a:rPr lang="en-US" sz="1200" baseline="0" dirty="0" smtClean="0"/>
                        <a:t> or lock is broken, the hinges may not hold the door secure in place, there are large areas of chipping paint or rust, or glass is cracked or broken.</a:t>
                      </a:r>
                      <a:endParaRPr lang="en-US" sz="1200" dirty="0" smtClean="0"/>
                    </a:p>
                  </a:txBody>
                  <a:tcPr marL="68580" marR="68580" marT="60960" marB="60960"/>
                </a:tc>
                <a:tc rowSpan="2">
                  <a:txBody>
                    <a:bodyPr/>
                    <a:lstStyle/>
                    <a:p>
                      <a:endParaRPr lang="en-US" sz="1100" dirty="0"/>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r h="724719">
                <a:tc rowSpan="2">
                  <a:txBody>
                    <a:bodyPr/>
                    <a:lstStyle/>
                    <a:p>
                      <a:pPr algn="ctr"/>
                      <a:r>
                        <a:rPr lang="en-US" sz="2400" b="0" dirty="0" smtClean="0"/>
                        <a:t>5</a:t>
                      </a:r>
                      <a:endParaRPr lang="en-US" sz="2400" b="0" dirty="0"/>
                    </a:p>
                  </a:txBody>
                  <a:tcPr marL="68580" marR="68580" marT="60960" marB="60960" anchor="ctr"/>
                </a:tc>
                <a:tc>
                  <a:txBody>
                    <a:bodyPr/>
                    <a:lstStyle/>
                    <a:p>
                      <a:pPr algn="ctr"/>
                      <a:r>
                        <a:rPr lang="en-US" sz="1100" dirty="0" smtClean="0"/>
                        <a:t>Bad</a:t>
                      </a:r>
                      <a:endParaRPr lang="en-US" sz="1100" b="0" dirty="0"/>
                    </a:p>
                  </a:txBody>
                  <a:tcPr marL="68580" marR="68580" marT="60960" marB="60960" anchor="ctr"/>
                </a:tc>
                <a:tc rowSpan="2">
                  <a:txBody>
                    <a:bodyPr/>
                    <a:lstStyle/>
                    <a:p>
                      <a:r>
                        <a:rPr lang="en-US" sz="1200" baseline="0" dirty="0" smtClean="0"/>
                        <a:t>Door is </a:t>
                      </a:r>
                      <a:r>
                        <a:rPr lang="en-US" sz="1200" dirty="0" smtClean="0"/>
                        <a:t>dented and can no longer open and close</a:t>
                      </a:r>
                      <a:r>
                        <a:rPr lang="en-US" sz="1200" baseline="0" dirty="0" smtClean="0"/>
                        <a:t> properly, it is rusted through, or it no longer sits properly on the hinges.  Or no doors present.</a:t>
                      </a:r>
                      <a:endParaRPr lang="en-US" sz="1200" dirty="0"/>
                    </a:p>
                  </a:txBody>
                  <a:tcPr marL="68580" marR="68580" marT="60960" marB="60960"/>
                </a:tc>
                <a:tc rowSpan="2">
                  <a:txBody>
                    <a:bodyPr/>
                    <a:lstStyle/>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smtClean="0"/>
                    </a:p>
                    <a:p>
                      <a:endParaRPr lang="en-US" sz="1100" dirty="0" smtClean="0"/>
                    </a:p>
                    <a:p>
                      <a:r>
                        <a:rPr lang="en-US" sz="1100" dirty="0" smtClean="0"/>
                        <a:t>                                                                                 no door</a:t>
                      </a:r>
                    </a:p>
                  </a:txBody>
                  <a:tcPr marL="68580" marR="68580" marT="60960" marB="60960"/>
                </a:tc>
              </a:tr>
              <a:tr h="724719">
                <a:tc vMerge="1">
                  <a:txBody>
                    <a:bodyPr/>
                    <a:lstStyle/>
                    <a:p>
                      <a:endParaRPr lang="en-US"/>
                    </a:p>
                  </a:txBody>
                  <a:tcPr/>
                </a:tc>
                <a:tc>
                  <a:txBody>
                    <a:bodyPr/>
                    <a:lstStyle/>
                    <a:p>
                      <a:pPr algn="ctr"/>
                      <a:endParaRPr lang="en-US" sz="1100" b="0" dirty="0"/>
                    </a:p>
                  </a:txBody>
                  <a:tcPr marL="68580" marR="68580" marT="60960" marB="60960" anchor="ctr"/>
                </a:tc>
                <a:tc vMerge="1">
                  <a:txBody>
                    <a:bodyPr/>
                    <a:lstStyle/>
                    <a:p>
                      <a:endParaRPr lang="en-US"/>
                    </a:p>
                  </a:txBody>
                  <a:tcPr/>
                </a:tc>
                <a:tc vMerge="1">
                  <a:txBody>
                    <a:bodyPr/>
                    <a:lstStyle/>
                    <a:p>
                      <a:endParaRPr lang="en-US"/>
                    </a:p>
                  </a:txBody>
                  <a:tcPr/>
                </a:tc>
              </a:tr>
            </a:tbl>
          </a:graphicData>
        </a:graphic>
      </p:graphicFrame>
      <p:pic>
        <p:nvPicPr>
          <p:cNvPr id="9" name="Picture 8" descr="DSCN2842.JPG"/>
          <p:cNvPicPr>
            <a:picLocks noChangeAspect="1"/>
          </p:cNvPicPr>
          <p:nvPr/>
        </p:nvPicPr>
        <p:blipFill>
          <a:blip r:embed="rId2" cstate="print"/>
          <a:srcRect l="1111" t="14444" b="8519"/>
          <a:stretch>
            <a:fillRect/>
          </a:stretch>
        </p:blipFill>
        <p:spPr>
          <a:xfrm rot="5400000">
            <a:off x="5672504" y="2023696"/>
            <a:ext cx="1304192" cy="762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6125" y="7523553"/>
            <a:ext cx="1084580" cy="1413639"/>
          </a:xfrm>
          <a:prstGeom prst="rect">
            <a:avLst/>
          </a:prstGeom>
        </p:spPr>
      </p:pic>
      <p:pic>
        <p:nvPicPr>
          <p:cNvPr id="3" name="Picture 2"/>
          <p:cNvPicPr>
            <a:picLocks noChangeAspect="1"/>
          </p:cNvPicPr>
          <p:nvPr/>
        </p:nvPicPr>
        <p:blipFill>
          <a:blip r:embed="rId4"/>
          <a:stretch>
            <a:fillRect/>
          </a:stretch>
        </p:blipFill>
        <p:spPr>
          <a:xfrm>
            <a:off x="3286125" y="1935590"/>
            <a:ext cx="1354426" cy="938212"/>
          </a:xfrm>
          <a:prstGeom prst="rect">
            <a:avLst/>
          </a:prstGeom>
        </p:spPr>
      </p:pic>
      <p:pic>
        <p:nvPicPr>
          <p:cNvPr id="10" name="Picture 9"/>
          <p:cNvPicPr>
            <a:picLocks noChangeAspect="1"/>
          </p:cNvPicPr>
          <p:nvPr/>
        </p:nvPicPr>
        <p:blipFill>
          <a:blip r:embed="rId5"/>
          <a:stretch>
            <a:fillRect/>
          </a:stretch>
        </p:blipFill>
        <p:spPr>
          <a:xfrm>
            <a:off x="4760705" y="1876058"/>
            <a:ext cx="1154320" cy="1057275"/>
          </a:xfrm>
          <a:prstGeom prst="rect">
            <a:avLst/>
          </a:prstGeom>
        </p:spPr>
      </p:pic>
      <p:pic>
        <p:nvPicPr>
          <p:cNvPr id="15" name="Picture 14"/>
          <p:cNvPicPr>
            <a:picLocks noChangeAspect="1"/>
          </p:cNvPicPr>
          <p:nvPr/>
        </p:nvPicPr>
        <p:blipFill>
          <a:blip r:embed="rId6"/>
          <a:stretch>
            <a:fillRect/>
          </a:stretch>
        </p:blipFill>
        <p:spPr>
          <a:xfrm>
            <a:off x="5181600" y="7592874"/>
            <a:ext cx="1495425" cy="1132026"/>
          </a:xfrm>
          <a:prstGeom prst="rect">
            <a:avLst/>
          </a:prstGeom>
        </p:spPr>
      </p:pic>
      <p:pic>
        <p:nvPicPr>
          <p:cNvPr id="16" name="Picture 15"/>
          <p:cNvPicPr>
            <a:picLocks noChangeAspect="1"/>
          </p:cNvPicPr>
          <p:nvPr/>
        </p:nvPicPr>
        <p:blipFill>
          <a:blip r:embed="rId7"/>
          <a:stretch>
            <a:fillRect/>
          </a:stretch>
        </p:blipFill>
        <p:spPr>
          <a:xfrm>
            <a:off x="4972044" y="6235730"/>
            <a:ext cx="1582809" cy="1119188"/>
          </a:xfrm>
          <a:prstGeom prst="rect">
            <a:avLst/>
          </a:prstGeom>
        </p:spPr>
      </p:pic>
      <p:pic>
        <p:nvPicPr>
          <p:cNvPr id="17" name="Picture 16"/>
          <p:cNvPicPr>
            <a:picLocks noChangeAspect="1"/>
          </p:cNvPicPr>
          <p:nvPr/>
        </p:nvPicPr>
        <p:blipFill>
          <a:blip r:embed="rId8"/>
          <a:stretch>
            <a:fillRect/>
          </a:stretch>
        </p:blipFill>
        <p:spPr>
          <a:xfrm>
            <a:off x="5456555" y="4582533"/>
            <a:ext cx="1059418" cy="1413739"/>
          </a:xfrm>
          <a:prstGeom prst="rect">
            <a:avLst/>
          </a:prstGeom>
        </p:spPr>
      </p:pic>
      <p:pic>
        <p:nvPicPr>
          <p:cNvPr id="18" name="Picture 17"/>
          <p:cNvPicPr>
            <a:picLocks noChangeAspect="1"/>
          </p:cNvPicPr>
          <p:nvPr/>
        </p:nvPicPr>
        <p:blipFill>
          <a:blip r:embed="rId9"/>
          <a:stretch>
            <a:fillRect/>
          </a:stretch>
        </p:blipFill>
        <p:spPr>
          <a:xfrm>
            <a:off x="3314700" y="3243483"/>
            <a:ext cx="1982458" cy="1056278"/>
          </a:xfrm>
          <a:prstGeom prst="rect">
            <a:avLst/>
          </a:prstGeom>
        </p:spPr>
      </p:pic>
      <p:pic>
        <p:nvPicPr>
          <p:cNvPr id="19" name="Picture 18"/>
          <p:cNvPicPr>
            <a:picLocks noChangeAspect="1"/>
          </p:cNvPicPr>
          <p:nvPr/>
        </p:nvPicPr>
        <p:blipFill>
          <a:blip r:embed="rId10"/>
          <a:stretch>
            <a:fillRect/>
          </a:stretch>
        </p:blipFill>
        <p:spPr>
          <a:xfrm>
            <a:off x="3286125" y="6235730"/>
            <a:ext cx="1609719" cy="1119188"/>
          </a:xfrm>
          <a:prstGeom prst="rect">
            <a:avLst/>
          </a:prstGeom>
        </p:spPr>
      </p:pic>
      <p:pic>
        <p:nvPicPr>
          <p:cNvPr id="4" name="Picture 3"/>
          <p:cNvPicPr>
            <a:picLocks noChangeAspect="1"/>
          </p:cNvPicPr>
          <p:nvPr/>
        </p:nvPicPr>
        <p:blipFill>
          <a:blip r:embed="rId11"/>
          <a:stretch>
            <a:fillRect/>
          </a:stretch>
        </p:blipFill>
        <p:spPr>
          <a:xfrm>
            <a:off x="3412014" y="4609911"/>
            <a:ext cx="2015965" cy="1385474"/>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FFFFFF"/>
      </a:dk2>
      <a:lt2>
        <a:srgbClr val="CC0000"/>
      </a:lt2>
      <a:accent1>
        <a:srgbClr val="2A4A75"/>
      </a:accent1>
      <a:accent2>
        <a:srgbClr val="CC0000"/>
      </a:accent2>
      <a:accent3>
        <a:srgbClr val="2A4A75"/>
      </a:accent3>
      <a:accent4>
        <a:srgbClr val="2A4A75"/>
      </a:accent4>
      <a:accent5>
        <a:srgbClr val="2A4A75"/>
      </a:accent5>
      <a:accent6>
        <a:srgbClr val="CC0000"/>
      </a:accent6>
      <a:hlink>
        <a:srgbClr val="CC0000"/>
      </a:hlink>
      <a:folHlink>
        <a:srgbClr val="2A4A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11442</TotalTime>
  <Words>806</Words>
  <Application>Microsoft Office PowerPoint</Application>
  <PresentationFormat>Letter Paper (8.5x11 in)</PresentationFormat>
  <Paragraphs>127</Paragraphs>
  <Slides>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Calibri</vt:lpstr>
      <vt:lpstr>Office Theme</vt:lpstr>
      <vt:lpstr>Salt Shed Inspection/Condition</vt:lpstr>
      <vt:lpstr>Shed Apron and Pad</vt:lpstr>
      <vt:lpstr>Shed Ceiling and Roof</vt:lpstr>
      <vt:lpstr>Shed Walls</vt:lpstr>
      <vt:lpstr>Shed Doors</vt:lpstr>
    </vt:vector>
  </TitlesOfParts>
  <Company>Wisconsin Department of Transportation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mscsjz</dc:creator>
  <cp:lastModifiedBy>SPROUL, MICHAEL D</cp:lastModifiedBy>
  <cp:revision>746</cp:revision>
  <cp:lastPrinted>2015-12-16T15:28:08Z</cp:lastPrinted>
  <dcterms:created xsi:type="dcterms:W3CDTF">2014-01-22T18:56:04Z</dcterms:created>
  <dcterms:modified xsi:type="dcterms:W3CDTF">2016-02-18T21:30:27Z</dcterms:modified>
</cp:coreProperties>
</file>