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256" r:id="rId2"/>
    <p:sldId id="300" r:id="rId3"/>
    <p:sldId id="314" r:id="rId4"/>
    <p:sldId id="307" r:id="rId5"/>
    <p:sldId id="338" r:id="rId6"/>
    <p:sldId id="324" r:id="rId7"/>
    <p:sldId id="339" r:id="rId8"/>
    <p:sldId id="326" r:id="rId9"/>
    <p:sldId id="328" r:id="rId10"/>
    <p:sldId id="345" r:id="rId11"/>
    <p:sldId id="302" r:id="rId12"/>
    <p:sldId id="329" r:id="rId13"/>
    <p:sldId id="317" r:id="rId14"/>
    <p:sldId id="313" r:id="rId15"/>
    <p:sldId id="323" r:id="rId16"/>
    <p:sldId id="333" r:id="rId17"/>
    <p:sldId id="341" r:id="rId18"/>
    <p:sldId id="273" r:id="rId19"/>
    <p:sldId id="340" r:id="rId20"/>
    <p:sldId id="332" r:id="rId21"/>
    <p:sldId id="319" r:id="rId22"/>
    <p:sldId id="334" r:id="rId23"/>
    <p:sldId id="335" r:id="rId24"/>
    <p:sldId id="296" r:id="rId25"/>
    <p:sldId id="348" r:id="rId26"/>
    <p:sldId id="337" r:id="rId27"/>
    <p:sldId id="346" r:id="rId28"/>
    <p:sldId id="347" r:id="rId29"/>
    <p:sldId id="321" r:id="rId30"/>
    <p:sldId id="316" r:id="rId31"/>
    <p:sldId id="330" r:id="rId32"/>
    <p:sldId id="342" r:id="rId33"/>
    <p:sldId id="301" r:id="rId34"/>
    <p:sldId id="343" r:id="rId35"/>
    <p:sldId id="344" r:id="rId36"/>
    <p:sldId id="305" r:id="rId37"/>
    <p:sldId id="320" r:id="rId38"/>
    <p:sldId id="294" r:id="rId3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2948" autoAdjust="0"/>
  </p:normalViewPr>
  <p:slideViewPr>
    <p:cSldViewPr>
      <p:cViewPr>
        <p:scale>
          <a:sx n="62" d="100"/>
          <a:sy n="62" d="100"/>
        </p:scale>
        <p:origin x="-726" y="-30"/>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ABD4B45-8807-49C8-A3AE-6EB0DF02EC2C}" type="datetimeFigureOut">
              <a:rPr lang="en-US" smtClean="0"/>
              <a:t>10/2/2015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0BDD7F5-3A46-4ED7-A0C5-90FD845D0BE5}" type="slidenum">
              <a:rPr lang="en-US" smtClean="0"/>
              <a:t>‹#›</a:t>
            </a:fld>
            <a:endParaRPr lang="en-US"/>
          </a:p>
        </p:txBody>
      </p:sp>
    </p:spTree>
    <p:extLst>
      <p:ext uri="{BB962C8B-B14F-4D97-AF65-F5344CB8AC3E}">
        <p14:creationId xmlns:p14="http://schemas.microsoft.com/office/powerpoint/2010/main" val="19729462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clearroads.org/wp-content/uploads/MDDOT_Snow-College-Part-1_slides_9-12.pptx"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clearroads.org/wp-content/uploads/9-SPOT-Ripley_Backing.ppt"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clearroads.org/wp-content/uploads/PennDOT_Snow-Academy-Part-4_slides_11-16.pptx"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clearroads.org/wp-content/uploads/IowaDOT_New-Operator-Snow-and-Ice-Training_Slides_25-27.pptx"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Photo: </a:t>
            </a:r>
            <a:r>
              <a:rPr lang="en-US" dirty="0" err="1" smtClean="0"/>
              <a:t>MnDOT</a:t>
            </a:r>
            <a:endParaRPr lang="en-US" dirty="0" smtClean="0"/>
          </a:p>
          <a:p>
            <a:r>
              <a:rPr lang="en-US" dirty="0" smtClean="0"/>
              <a:t>Images: </a:t>
            </a:r>
            <a:r>
              <a:rPr lang="en-US" dirty="0" err="1" smtClean="0"/>
              <a:t>microsoft</a:t>
            </a:r>
            <a:r>
              <a:rPr lang="en-US" baseline="0" dirty="0" smtClean="0"/>
              <a:t> clipart</a:t>
            </a:r>
            <a:endParaRPr lang="en-US" dirty="0" smtClean="0"/>
          </a:p>
          <a:p>
            <a:r>
              <a:rPr lang="en-US" dirty="0" smtClean="0"/>
              <a:t>You</a:t>
            </a:r>
            <a:r>
              <a:rPr lang="en-US" baseline="0" dirty="0" smtClean="0"/>
              <a:t> can replace this cover photo with a photo of your crew, your facility, your logo.</a:t>
            </a:r>
            <a:endParaRPr lang="en-US" dirty="0" smtClean="0"/>
          </a:p>
          <a:p>
            <a:endParaRPr lang="en-US" dirty="0" smtClean="0"/>
          </a:p>
          <a:p>
            <a:r>
              <a:rPr lang="en-US" dirty="0" smtClean="0"/>
              <a:t>This is a priority 1 module to be developed for </a:t>
            </a:r>
            <a:r>
              <a:rPr lang="en-US" dirty="0" err="1" smtClean="0"/>
              <a:t>clearroads</a:t>
            </a:r>
            <a:r>
              <a:rPr lang="en-US" dirty="0" smtClean="0"/>
              <a:t> national training.</a:t>
            </a:r>
          </a:p>
          <a:p>
            <a:r>
              <a:rPr lang="en-US" dirty="0" smtClean="0"/>
              <a:t>It will address</a:t>
            </a:r>
            <a:r>
              <a:rPr lang="en-US" baseline="0" dirty="0" smtClean="0"/>
              <a:t> 3 audiences: ½ circle symbol =  entry level plow drivers</a:t>
            </a:r>
          </a:p>
          <a:p>
            <a:r>
              <a:rPr lang="en-US" baseline="0" dirty="0" smtClean="0"/>
              <a:t> ¾ circle symbol = experienced plow drivers</a:t>
            </a:r>
          </a:p>
          <a:p>
            <a:r>
              <a:rPr lang="en-US" baseline="0" dirty="0" smtClean="0"/>
              <a:t>Full circle symbol =  supervisors</a:t>
            </a:r>
          </a:p>
          <a:p>
            <a:r>
              <a:rPr lang="en-US" baseline="0" dirty="0" smtClean="0"/>
              <a:t>White slides are for everyone</a:t>
            </a:r>
            <a:endParaRPr lang="en-US" dirty="0" smtClean="0"/>
          </a:p>
          <a:p>
            <a:endParaRPr lang="en-US" baseline="0" dirty="0" smtClean="0"/>
          </a:p>
        </p:txBody>
      </p:sp>
      <p:sp>
        <p:nvSpPr>
          <p:cNvPr id="4" name="Slide Number Placeholder 3"/>
          <p:cNvSpPr>
            <a:spLocks noGrp="1"/>
          </p:cNvSpPr>
          <p:nvPr>
            <p:ph type="sldNum" sz="quarter" idx="10"/>
          </p:nvPr>
        </p:nvSpPr>
        <p:spPr/>
        <p:txBody>
          <a:bodyPr/>
          <a:lstStyle/>
          <a:p>
            <a:fld id="{B0BDD7F5-3A46-4ED7-A0C5-90FD845D0BE5}" type="slidenum">
              <a:rPr lang="en-US" smtClean="0"/>
              <a:t>1</a:t>
            </a:fld>
            <a:endParaRPr lang="en-US"/>
          </a:p>
        </p:txBody>
      </p:sp>
    </p:spTree>
    <p:extLst>
      <p:ext uri="{BB962C8B-B14F-4D97-AF65-F5344CB8AC3E}">
        <p14:creationId xmlns:p14="http://schemas.microsoft.com/office/powerpoint/2010/main" val="12297737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Photo:Washington</a:t>
            </a:r>
            <a:r>
              <a:rPr lang="en-US" dirty="0" smtClean="0"/>
              <a:t> DOT</a:t>
            </a:r>
          </a:p>
          <a:p>
            <a:endParaRPr lang="en-US" baseline="0" dirty="0" smtClean="0"/>
          </a:p>
          <a:p>
            <a:r>
              <a:rPr lang="en-US" baseline="0" dirty="0" smtClean="0"/>
              <a:t>Here is a video that shows how sensitive snow accumulating on a roof might be.  Our concern in this training module is not how to clear the snow but to be aware of snow accumulating on the buildings in your work area and stay safe around them. </a:t>
            </a:r>
          </a:p>
          <a:p>
            <a:r>
              <a:rPr lang="en-US" baseline="0" dirty="0" smtClean="0"/>
              <a:t>http://www.dailymotion.com/video/x2yk8ve</a:t>
            </a: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17225494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Photo: Price</a:t>
            </a:r>
            <a:r>
              <a:rPr lang="en-US" baseline="0" dirty="0" smtClean="0"/>
              <a:t> Co. WI</a:t>
            </a:r>
          </a:p>
          <a:p>
            <a:r>
              <a:rPr lang="en-US" baseline="0" dirty="0" smtClean="0"/>
              <a:t>Take your time and use proper technique to enter and exit the cab of your truck. If you take shortcuts the chances of hurting yourself greatly increase. </a:t>
            </a:r>
          </a:p>
          <a:p>
            <a:endParaRPr lang="en-US" baseline="0" dirty="0" smtClean="0"/>
          </a:p>
          <a:p>
            <a:r>
              <a:rPr lang="en-US" baseline="0" dirty="0" smtClean="0"/>
              <a:t>Test question:</a:t>
            </a:r>
          </a:p>
          <a:p>
            <a:r>
              <a:rPr lang="en-US" baseline="0" dirty="0" smtClean="0"/>
              <a:t>How should your enter and exit the cab of your plow?</a:t>
            </a:r>
          </a:p>
          <a:p>
            <a:pPr marL="228600" indent="-228600">
              <a:buAutoNum type="arabicPeriod"/>
            </a:pPr>
            <a:r>
              <a:rPr lang="en-US" baseline="0" dirty="0" smtClean="0"/>
              <a:t>Face the truck and maintain 3 points of contact - yes</a:t>
            </a:r>
          </a:p>
          <a:p>
            <a:pPr marL="228600" indent="-228600">
              <a:buAutoNum type="arabicPeriod"/>
            </a:pPr>
            <a:r>
              <a:rPr lang="en-US" baseline="0" dirty="0" smtClean="0"/>
              <a:t>Face away from the truck and maintain 3 points of contact - no</a:t>
            </a:r>
          </a:p>
          <a:p>
            <a:pPr marL="228600" indent="-228600">
              <a:buAutoNum type="arabicPeriod"/>
            </a:pPr>
            <a:r>
              <a:rPr lang="en-US" baseline="0" dirty="0" smtClean="0"/>
              <a:t>Climb in and jump out of the truck- no</a:t>
            </a:r>
          </a:p>
          <a:p>
            <a:pPr marL="228600" indent="-228600">
              <a:buAutoNum type="arabicPeriod"/>
            </a:pPr>
            <a:r>
              <a:rPr lang="en-US" baseline="0" dirty="0" smtClean="0"/>
              <a:t>Any way that works best for you - no</a:t>
            </a:r>
          </a:p>
          <a:p>
            <a:pPr marL="228600" indent="-228600">
              <a:buAutoNum type="arabicPeriod"/>
            </a:pP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t>12</a:t>
            </a:fld>
            <a:endParaRPr lang="en-US"/>
          </a:p>
        </p:txBody>
      </p:sp>
    </p:spTree>
    <p:extLst>
      <p:ext uri="{BB962C8B-B14F-4D97-AF65-F5344CB8AC3E}">
        <p14:creationId xmlns:p14="http://schemas.microsoft.com/office/powerpoint/2010/main" val="15156069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the second of 3 safety</a:t>
            </a:r>
            <a:r>
              <a:rPr lang="en-US" baseline="0" dirty="0" smtClean="0"/>
              <a:t> sections</a:t>
            </a:r>
          </a:p>
          <a:p>
            <a:pPr marL="171450" indent="-171450">
              <a:buFontTx/>
              <a:buChar char="-"/>
            </a:pPr>
            <a:r>
              <a:rPr lang="en-US" baseline="0" dirty="0" smtClean="0"/>
              <a:t>Safety in the yard</a:t>
            </a:r>
          </a:p>
          <a:p>
            <a:pPr marL="171450" indent="-171450">
              <a:buFontTx/>
              <a:buChar char="-"/>
            </a:pPr>
            <a:r>
              <a:rPr lang="en-US" baseline="0" dirty="0" smtClean="0"/>
              <a:t>Safety on the road</a:t>
            </a:r>
          </a:p>
          <a:p>
            <a:pPr marL="171450" indent="-171450">
              <a:buFontTx/>
              <a:buChar char="-"/>
            </a:pPr>
            <a:r>
              <a:rPr lang="en-US" baseline="0" dirty="0" smtClean="0"/>
              <a:t>Personal safety</a:t>
            </a:r>
          </a:p>
          <a:p>
            <a:r>
              <a:rPr lang="en-US" baseline="0" dirty="0" smtClean="0"/>
              <a:t>This section is a collection of tips about safe practices while driving winter maintenance equipment.  There is an endless list of safe practices and concerns that can be added to this and really all of the sections.   Use the module as it has been developed and add any other safety concerns or suggestions to it to meet your needs.</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What safety concerns do we have on the road?   </a:t>
            </a:r>
          </a:p>
          <a:p>
            <a:r>
              <a:rPr lang="en-US" baseline="0" dirty="0" smtClean="0"/>
              <a:t>To start this training module we have a few pictures to start discussion about safety on the road.  What areas on the photo have safety concerns associated with them? Use this as a opening class discussion to get people looking and thinking about safety.  </a:t>
            </a:r>
            <a:endParaRPr lang="en-US" dirty="0" smtClean="0"/>
          </a:p>
          <a:p>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t>13</a:t>
            </a:fld>
            <a:endParaRPr lang="en-US"/>
          </a:p>
        </p:txBody>
      </p:sp>
    </p:spTree>
    <p:extLst>
      <p:ext uri="{BB962C8B-B14F-4D97-AF65-F5344CB8AC3E}">
        <p14:creationId xmlns:p14="http://schemas.microsoft.com/office/powerpoint/2010/main" val="40823053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slide is for plow drivers only:  </a:t>
            </a:r>
            <a:r>
              <a:rPr lang="en-US" dirty="0" smtClean="0"/>
              <a:t>If you offer</a:t>
            </a:r>
            <a:r>
              <a:rPr lang="en-US" baseline="0" dirty="0" smtClean="0"/>
              <a:t> snow plow simulator training and it covers safety issues that you should include information about it on this slide.  If this is not available to you, hide this slide.  </a:t>
            </a:r>
            <a:endParaRPr lang="en-US" dirty="0" smtClean="0"/>
          </a:p>
          <a:p>
            <a:endParaRPr lang="en-US" dirty="0" smtClean="0"/>
          </a:p>
          <a:p>
            <a:r>
              <a:rPr lang="en-US" dirty="0" smtClean="0"/>
              <a:t> </a:t>
            </a: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t>14</a:t>
            </a:fld>
            <a:endParaRPr lang="en-US"/>
          </a:p>
        </p:txBody>
      </p:sp>
    </p:spTree>
    <p:extLst>
      <p:ext uri="{BB962C8B-B14F-4D97-AF65-F5344CB8AC3E}">
        <p14:creationId xmlns:p14="http://schemas.microsoft.com/office/powerpoint/2010/main" val="36840123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Simulator training http://www.mnltap.umn.edu/training/topic/maintenance/snowplow/index.html</a:t>
            </a:r>
          </a:p>
          <a:p>
            <a:endParaRPr lang="en-US" dirty="0" smtClean="0"/>
          </a:p>
          <a:p>
            <a:r>
              <a:rPr lang="en-US" dirty="0" smtClean="0"/>
              <a:t>This slide is for</a:t>
            </a:r>
            <a:r>
              <a:rPr lang="en-US" baseline="0" dirty="0" smtClean="0"/>
              <a:t> supervisors only.   </a:t>
            </a:r>
            <a:r>
              <a:rPr lang="en-US" dirty="0" smtClean="0"/>
              <a:t>Supervisors, would this type of simulator training be useful for your</a:t>
            </a:r>
            <a:r>
              <a:rPr lang="en-US" baseline="0" dirty="0" smtClean="0"/>
              <a:t> plow drivers?  Consider talking to </a:t>
            </a:r>
            <a:r>
              <a:rPr lang="en-US" baseline="0" dirty="0" err="1" smtClean="0"/>
              <a:t>MnDOT</a:t>
            </a:r>
            <a:r>
              <a:rPr lang="en-US" baseline="0" dirty="0" smtClean="0"/>
              <a:t> or other states using this tool to discuss the cost and benefits they are seeing this this program. </a:t>
            </a: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t>15</a:t>
            </a:fld>
            <a:endParaRPr lang="en-US"/>
          </a:p>
        </p:txBody>
      </p:sp>
    </p:spTree>
    <p:extLst>
      <p:ext uri="{BB962C8B-B14F-4D97-AF65-F5344CB8AC3E}">
        <p14:creationId xmlns:p14="http://schemas.microsoft.com/office/powerpoint/2010/main" val="36840123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Left</a:t>
            </a:r>
            <a:r>
              <a:rPr lang="en-US" baseline="0" dirty="0" smtClean="0"/>
              <a:t> </a:t>
            </a:r>
            <a:r>
              <a:rPr lang="en-US" dirty="0" smtClean="0"/>
              <a:t>Photo: </a:t>
            </a:r>
            <a:r>
              <a:rPr lang="en-US" dirty="0" err="1" smtClean="0"/>
              <a:t>MnDOT</a:t>
            </a:r>
            <a:endParaRPr lang="en-US" dirty="0" smtClean="0"/>
          </a:p>
          <a:p>
            <a:r>
              <a:rPr lang="en-US" dirty="0" smtClean="0"/>
              <a:t>Right</a:t>
            </a:r>
            <a:r>
              <a:rPr lang="en-US" baseline="0" dirty="0" smtClean="0"/>
              <a:t> lower Photo: FCI</a:t>
            </a:r>
          </a:p>
          <a:p>
            <a:r>
              <a:rPr lang="en-US" baseline="0" dirty="0" smtClean="0"/>
              <a:t>Right upper photo: MDDOT</a:t>
            </a:r>
          </a:p>
          <a:p>
            <a:r>
              <a:rPr lang="en-US" baseline="0" dirty="0" smtClean="0"/>
              <a:t>The plow can catch on a variety of raised surfaces causing injury to the plow and possibly to yourself.  Drive your routes before winter and note where these obstacles exist.  Put them on your route map of create some easy reminder for yourself.   There will be someone, perhaps everyone in the room who has hit or has some experience with these obstacles.  Can ask the room for advice, especially good for new operators to pay close attention to the discussion.  </a:t>
            </a:r>
          </a:p>
          <a:p>
            <a:r>
              <a:rPr lang="en-US" baseline="0" dirty="0" smtClean="0"/>
              <a:t>Examples of hazards: </a:t>
            </a:r>
          </a:p>
          <a:p>
            <a:r>
              <a:rPr lang="en-US" sz="1200" b="0" i="0" kern="1200" dirty="0" smtClean="0">
                <a:solidFill>
                  <a:schemeClr val="tx1"/>
                </a:solidFill>
                <a:effectLst/>
                <a:latin typeface="+mn-lt"/>
                <a:ea typeface="+mn-ea"/>
                <a:cs typeface="+mn-cs"/>
              </a:rPr>
              <a:t>1) bridge rails</a:t>
            </a:r>
          </a:p>
          <a:p>
            <a:r>
              <a:rPr lang="en-US" sz="1200" b="0" i="0" kern="1200" dirty="0" smtClean="0">
                <a:solidFill>
                  <a:schemeClr val="tx1"/>
                </a:solidFill>
                <a:effectLst/>
                <a:latin typeface="+mn-lt"/>
                <a:ea typeface="+mn-ea"/>
                <a:cs typeface="+mn-cs"/>
              </a:rPr>
              <a:t>2) expansion joints at bridges</a:t>
            </a:r>
          </a:p>
          <a:p>
            <a:r>
              <a:rPr lang="en-US" sz="1200" b="0" i="0" kern="1200" dirty="0" smtClean="0">
                <a:solidFill>
                  <a:schemeClr val="tx1"/>
                </a:solidFill>
                <a:effectLst/>
                <a:latin typeface="+mn-lt"/>
                <a:ea typeface="+mn-ea"/>
                <a:cs typeface="+mn-cs"/>
              </a:rPr>
              <a:t>3) accident sites where debris could be on road</a:t>
            </a:r>
          </a:p>
          <a:p>
            <a:r>
              <a:rPr lang="en-US" sz="1200" b="0" i="0" kern="1200" dirty="0" smtClean="0">
                <a:solidFill>
                  <a:schemeClr val="tx1"/>
                </a:solidFill>
                <a:effectLst/>
                <a:latin typeface="+mn-lt"/>
                <a:ea typeface="+mn-ea"/>
                <a:cs typeface="+mn-cs"/>
              </a:rPr>
              <a:t>4) gore areas at </a:t>
            </a:r>
            <a:r>
              <a:rPr lang="en-US" sz="1200" b="0" i="0" kern="1200" dirty="0" err="1" smtClean="0">
                <a:solidFill>
                  <a:schemeClr val="tx1"/>
                </a:solidFill>
                <a:effectLst/>
                <a:latin typeface="+mn-lt"/>
                <a:ea typeface="+mn-ea"/>
                <a:cs typeface="+mn-cs"/>
              </a:rPr>
              <a:t>cloverleafs</a:t>
            </a:r>
            <a:r>
              <a:rPr lang="en-US" sz="1200" b="0" i="0" kern="1200" dirty="0" smtClean="0">
                <a:solidFill>
                  <a:schemeClr val="tx1"/>
                </a:solidFill>
                <a:effectLst/>
                <a:latin typeface="+mn-lt"/>
                <a:ea typeface="+mn-ea"/>
                <a:cs typeface="+mn-cs"/>
              </a:rPr>
              <a:t> and ramps where curb can catch the plow </a:t>
            </a:r>
          </a:p>
          <a:p>
            <a:r>
              <a:rPr lang="en-US" sz="1200" b="0" i="0" kern="1200" dirty="0" smtClean="0">
                <a:solidFill>
                  <a:schemeClr val="tx1"/>
                </a:solidFill>
                <a:effectLst/>
                <a:latin typeface="+mn-lt"/>
                <a:ea typeface="+mn-ea"/>
                <a:cs typeface="+mn-cs"/>
              </a:rPr>
              <a:t>5) guardrail that may have been hit and sticking out into traffic</a:t>
            </a:r>
          </a:p>
          <a:p>
            <a:r>
              <a:rPr lang="en-US" sz="1200" b="0" i="0" kern="1200" dirty="0" smtClean="0">
                <a:solidFill>
                  <a:schemeClr val="tx1"/>
                </a:solidFill>
                <a:effectLst/>
                <a:latin typeface="+mn-lt"/>
                <a:ea typeface="+mn-ea"/>
                <a:cs typeface="+mn-cs"/>
              </a:rPr>
              <a:t>6) keep truck tires on pavement at all times when plowing shoulder to prevent losing control</a:t>
            </a:r>
          </a:p>
          <a:p>
            <a:r>
              <a:rPr lang="en-US" sz="1200" b="0" i="0" kern="1200" dirty="0" smtClean="0">
                <a:solidFill>
                  <a:schemeClr val="tx1"/>
                </a:solidFill>
                <a:effectLst/>
                <a:latin typeface="+mn-lt"/>
                <a:ea typeface="+mn-ea"/>
                <a:cs typeface="+mn-cs"/>
              </a:rPr>
              <a:t>7) erratic drivers</a:t>
            </a:r>
          </a:p>
          <a:p>
            <a:r>
              <a:rPr lang="en-US" sz="1200" b="0" i="0" kern="1200" dirty="0" smtClean="0">
                <a:solidFill>
                  <a:schemeClr val="tx1"/>
                </a:solidFill>
                <a:effectLst/>
                <a:latin typeface="+mn-lt"/>
                <a:ea typeface="+mn-ea"/>
                <a:cs typeface="+mn-cs"/>
              </a:rPr>
              <a:t>8) broken curb areas that could hook plow</a:t>
            </a:r>
          </a:p>
          <a:p>
            <a:r>
              <a:rPr lang="en-US" sz="1200" b="0" i="0" kern="1200" dirty="0" smtClean="0">
                <a:solidFill>
                  <a:schemeClr val="tx1"/>
                </a:solidFill>
                <a:effectLst/>
                <a:latin typeface="+mn-lt"/>
                <a:ea typeface="+mn-ea"/>
                <a:cs typeface="+mn-cs"/>
              </a:rPr>
              <a:t>9) light pole bases that can be hit with a plow</a:t>
            </a:r>
          </a:p>
          <a:p>
            <a:r>
              <a:rPr lang="en-US" sz="1200" b="0" i="0" kern="1200" dirty="0" smtClean="0">
                <a:solidFill>
                  <a:schemeClr val="tx1"/>
                </a:solidFill>
                <a:effectLst/>
                <a:latin typeface="+mn-lt"/>
                <a:ea typeface="+mn-ea"/>
                <a:cs typeface="+mn-cs"/>
              </a:rPr>
              <a:t>10) curb areas that can be covered by snow and not seen</a:t>
            </a:r>
          </a:p>
          <a:p>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336143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Photo: FCI</a:t>
            </a:r>
          </a:p>
          <a:p>
            <a:r>
              <a:rPr lang="en-US" dirty="0" smtClean="0"/>
              <a:t>Look ahead, stay alert</a:t>
            </a:r>
            <a:r>
              <a:rPr lang="en-US" baseline="0" dirty="0" smtClean="0"/>
              <a:t> to changes</a:t>
            </a:r>
          </a:p>
          <a:p>
            <a:r>
              <a:rPr lang="en-US" sz="1200" dirty="0" smtClean="0"/>
              <a:t>Observe the entire situation</a:t>
            </a:r>
          </a:p>
          <a:p>
            <a:r>
              <a:rPr lang="en-US" sz="1200" dirty="0" smtClean="0"/>
              <a:t>Recognize potential hazards</a:t>
            </a:r>
          </a:p>
          <a:p>
            <a:r>
              <a:rPr lang="en-US" sz="1200" dirty="0" smtClean="0"/>
              <a:t> Decide on an  appropriate response </a:t>
            </a:r>
            <a:endParaRPr lang="en-US" sz="800" dirty="0" smtClean="0"/>
          </a:p>
          <a:p>
            <a:r>
              <a:rPr lang="en-US" sz="1200" dirty="0" smtClean="0"/>
              <a:t>Carry out your plan</a:t>
            </a:r>
          </a:p>
          <a:p>
            <a:r>
              <a:rPr lang="en-US" dirty="0" smtClean="0"/>
              <a:t>Look 10 to 12 seconds ahead in the city</a:t>
            </a:r>
          </a:p>
          <a:p>
            <a:r>
              <a:rPr lang="en-US" dirty="0" smtClean="0"/>
              <a:t>Look 15 to 18seconds ahead on the highway </a:t>
            </a:r>
          </a:p>
          <a:p>
            <a:endParaRPr lang="en-US" dirty="0" smtClean="0"/>
          </a:p>
          <a:p>
            <a:r>
              <a:rPr lang="en-US" dirty="0" smtClean="0"/>
              <a:t>In</a:t>
            </a:r>
            <a:r>
              <a:rPr lang="en-US" baseline="0" dirty="0" smtClean="0"/>
              <a:t> this photo we see cars pulled over on the shoulder.  We see a bridge, see semi truck in left lane, line of traffic in right lane.  Entrance ramp up ahead.  Conditions of road and weather, oncoming traffic.  All are good to keep an eye on and be aware of.  </a:t>
            </a: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t>17</a:t>
            </a:fld>
            <a:endParaRPr lang="en-US"/>
          </a:p>
        </p:txBody>
      </p:sp>
    </p:spTree>
    <p:extLst>
      <p:ext uri="{BB962C8B-B14F-4D97-AF65-F5344CB8AC3E}">
        <p14:creationId xmlns:p14="http://schemas.microsoft.com/office/powerpoint/2010/main" val="37689278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Photo</a:t>
            </a:r>
            <a:r>
              <a:rPr lang="en-US" baseline="0" dirty="0" smtClean="0"/>
              <a:t>: FCI</a:t>
            </a:r>
          </a:p>
          <a:p>
            <a:r>
              <a:rPr lang="en-US" dirty="0" smtClean="0"/>
              <a:t>Plow trucks </a:t>
            </a:r>
            <a:r>
              <a:rPr lang="en-US" u="sng" dirty="0" smtClean="0"/>
              <a:t>do not</a:t>
            </a:r>
            <a:r>
              <a:rPr lang="en-US" dirty="0" smtClean="0"/>
              <a:t> maintain a constant center of gravity</a:t>
            </a:r>
          </a:p>
          <a:p>
            <a:r>
              <a:rPr lang="en-US" dirty="0" smtClean="0"/>
              <a:t>Load stability changes constantly during a shift</a:t>
            </a:r>
          </a:p>
          <a:p>
            <a:r>
              <a:rPr lang="en-US" dirty="0" smtClean="0"/>
              <a:t>Load stability is in constant flux</a:t>
            </a:r>
          </a:p>
          <a:p>
            <a:r>
              <a:rPr lang="en-US" dirty="0" smtClean="0"/>
              <a:t>Load can shift front to rear and side to side</a:t>
            </a:r>
          </a:p>
          <a:p>
            <a:r>
              <a:rPr lang="en-US" dirty="0" smtClean="0"/>
              <a:t>Plow and wing components can increase instability</a:t>
            </a:r>
          </a:p>
          <a:p>
            <a:pPr>
              <a:lnSpc>
                <a:spcPct val="90000"/>
              </a:lnSpc>
            </a:pPr>
            <a:r>
              <a:rPr lang="en-US" sz="1200" dirty="0" smtClean="0"/>
              <a:t>Raising/lowering the dump box will change the center of gravity</a:t>
            </a:r>
          </a:p>
          <a:p>
            <a:pPr>
              <a:lnSpc>
                <a:spcPct val="90000"/>
              </a:lnSpc>
            </a:pPr>
            <a:r>
              <a:rPr lang="en-US" sz="1200" dirty="0" smtClean="0"/>
              <a:t>Amount of material in the dump box will change the center of gravity</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t>18</a:t>
            </a:fld>
            <a:endParaRPr lang="en-US"/>
          </a:p>
        </p:txBody>
      </p:sp>
    </p:spTree>
    <p:extLst>
      <p:ext uri="{BB962C8B-B14F-4D97-AF65-F5344CB8AC3E}">
        <p14:creationId xmlns:p14="http://schemas.microsoft.com/office/powerpoint/2010/main" val="336143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Photo: </a:t>
            </a:r>
            <a:r>
              <a:rPr lang="en-US" dirty="0" err="1" smtClean="0"/>
              <a:t>MnDOT</a:t>
            </a:r>
            <a:r>
              <a:rPr lang="en-US" dirty="0" smtClean="0"/>
              <a:t>  </a:t>
            </a: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t>19</a:t>
            </a:fld>
            <a:endParaRPr lang="en-US"/>
          </a:p>
        </p:txBody>
      </p:sp>
    </p:spTree>
    <p:extLst>
      <p:ext uri="{BB962C8B-B14F-4D97-AF65-F5344CB8AC3E}">
        <p14:creationId xmlns:p14="http://schemas.microsoft.com/office/powerpoint/2010/main" val="9375442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latin typeface="Times New Roman" pitchFamily="18" charset="0"/>
              </a:rPr>
              <a:t>Photos: FCI</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latin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0" dirty="0" smtClean="0">
                <a:latin typeface="Times New Roman" pitchFamily="18" charset="0"/>
              </a:rPr>
              <a:t>The higher the truck bed, the lower the truck’s speed should be </a:t>
            </a:r>
            <a:r>
              <a:rPr lang="en-US" b="1" dirty="0" smtClean="0">
                <a:latin typeface="Times New Roman" pitchFamily="18" charset="0"/>
              </a:rPr>
              <a:t>- </a:t>
            </a:r>
            <a:r>
              <a:rPr lang="en-US" sz="1200" b="0" i="0" u="none" strike="noStrike" kern="1200" dirty="0" smtClean="0">
                <a:solidFill>
                  <a:schemeClr val="tx1"/>
                </a:solidFill>
                <a:effectLst/>
                <a:latin typeface="+mn-lt"/>
                <a:ea typeface="+mn-ea"/>
                <a:cs typeface="+mn-cs"/>
                <a:hlinkClick r:id="rId3"/>
              </a:rPr>
              <a:t>MDDOT_Snow-College-Part-1_slides_9-12.pptx</a:t>
            </a:r>
            <a:endParaRPr lang="en-US" sz="1200" b="0" i="0" kern="1200" dirty="0" smtClean="0">
              <a:solidFill>
                <a:schemeClr val="tx1"/>
              </a:solidFill>
              <a:effectLst/>
              <a:latin typeface="+mn-lt"/>
              <a:ea typeface="+mn-ea"/>
              <a:cs typeface="+mn-cs"/>
            </a:endParaRPr>
          </a:p>
          <a:p>
            <a:endParaRPr lang="en-US" dirty="0" smtClean="0"/>
          </a:p>
          <a:p>
            <a:endParaRPr lang="en-US" dirty="0" smtClean="0"/>
          </a:p>
          <a:p>
            <a:r>
              <a:rPr lang="en-US" dirty="0" smtClean="0"/>
              <a:t>In</a:t>
            </a:r>
            <a:r>
              <a:rPr lang="en-US" baseline="0" dirty="0" smtClean="0"/>
              <a:t> most classes there is someone who has experienced or witnessed problems associated with raised boxes.  You can ask the class this to get a rumble across the room.  Everyone knows this is an issue but the key is how to keep it on the fore-front of your thoughts during winter operations.   Ask for suggestions from the class. </a:t>
            </a:r>
          </a:p>
          <a:p>
            <a:endParaRPr lang="en-US" dirty="0" smtClean="0"/>
          </a:p>
          <a:p>
            <a:r>
              <a:rPr lang="en-US" dirty="0" smtClean="0"/>
              <a:t>Test Question</a:t>
            </a:r>
          </a:p>
          <a:p>
            <a:r>
              <a:rPr lang="en-US" dirty="0" smtClean="0"/>
              <a:t>What should you be looking for on a pre-season route</a:t>
            </a:r>
            <a:r>
              <a:rPr lang="en-US" baseline="0" dirty="0" smtClean="0"/>
              <a:t> inspection?</a:t>
            </a:r>
          </a:p>
          <a:p>
            <a:pPr marL="228600" indent="-228600">
              <a:buAutoNum type="arabicPeriod"/>
            </a:pPr>
            <a:r>
              <a:rPr lang="en-US" baseline="0" dirty="0" smtClean="0"/>
              <a:t>Raised surfaces that could catch the plow blade- no</a:t>
            </a:r>
          </a:p>
          <a:p>
            <a:pPr marL="228600" indent="-228600">
              <a:buAutoNum type="arabicPeriod"/>
            </a:pPr>
            <a:r>
              <a:rPr lang="en-US" baseline="0" dirty="0" smtClean="0"/>
              <a:t>Low overhead hazards - no</a:t>
            </a:r>
          </a:p>
          <a:p>
            <a:pPr marL="228600" indent="-228600">
              <a:buAutoNum type="arabicPeriod"/>
            </a:pPr>
            <a:r>
              <a:rPr lang="en-US" baseline="0" dirty="0" smtClean="0"/>
              <a:t>Bridges, curves, steep hills - no</a:t>
            </a:r>
          </a:p>
          <a:p>
            <a:pPr marL="228600" indent="-228600">
              <a:buAutoNum type="arabicPeriod"/>
            </a:pPr>
            <a:r>
              <a:rPr lang="en-US" baseline="0" dirty="0" smtClean="0"/>
              <a:t> All of the above - yes</a:t>
            </a:r>
            <a:endParaRPr lang="en-US" dirty="0" smtClean="0"/>
          </a:p>
          <a:p>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336143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Photo: </a:t>
            </a:r>
            <a:r>
              <a:rPr lang="en-US" baseline="0" dirty="0" smtClean="0"/>
              <a:t>KSDOT</a:t>
            </a:r>
            <a:endParaRPr lang="en-US" baseline="0" dirty="0" smtClean="0"/>
          </a:p>
          <a:p>
            <a:endParaRPr lang="en-US" dirty="0" smtClean="0"/>
          </a:p>
          <a:p>
            <a:r>
              <a:rPr lang="en-US" dirty="0" smtClean="0"/>
              <a:t>This is the first of 3 safety</a:t>
            </a:r>
            <a:r>
              <a:rPr lang="en-US" baseline="0" dirty="0" smtClean="0"/>
              <a:t> sections</a:t>
            </a:r>
          </a:p>
          <a:p>
            <a:pPr marL="171450" indent="-171450">
              <a:buFontTx/>
              <a:buChar char="-"/>
            </a:pPr>
            <a:r>
              <a:rPr lang="en-US" baseline="0" dirty="0" smtClean="0"/>
              <a:t>Safety in the yard</a:t>
            </a:r>
          </a:p>
          <a:p>
            <a:pPr marL="171450" indent="-171450">
              <a:buFontTx/>
              <a:buChar char="-"/>
            </a:pPr>
            <a:r>
              <a:rPr lang="en-US" baseline="0" dirty="0" smtClean="0"/>
              <a:t>Safety on the road</a:t>
            </a:r>
          </a:p>
          <a:p>
            <a:pPr marL="171450" indent="-171450">
              <a:buFontTx/>
              <a:buChar char="-"/>
            </a:pPr>
            <a:r>
              <a:rPr lang="en-US" baseline="0" dirty="0" smtClean="0"/>
              <a:t>Personal safety</a:t>
            </a:r>
          </a:p>
          <a:p>
            <a:r>
              <a:rPr lang="en-US" baseline="0" dirty="0" smtClean="0"/>
              <a:t>This section is a collection of tips about safe practices while working at the truck station.  There is an endless list of safe practices that can be added to this and really all of the sections.   Use the module as it has been developed and add any other safety concerns or suggestions to it to meet your needs.</a:t>
            </a:r>
          </a:p>
          <a:p>
            <a:endParaRPr lang="en-US" baseline="0" dirty="0" smtClean="0"/>
          </a:p>
          <a:p>
            <a:r>
              <a:rPr lang="en-US" baseline="0" dirty="0" smtClean="0"/>
              <a:t>To start this training module we have an aerial view of a yard or truck station.  Which areas on the photo have safety concerns associated with them?   All of them.  Use this as a opening class discussion to get people looking and thinking about safety.  </a:t>
            </a: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t>3</a:t>
            </a:fld>
            <a:endParaRPr lang="en-US"/>
          </a:p>
        </p:txBody>
      </p:sp>
    </p:spTree>
    <p:extLst>
      <p:ext uri="{BB962C8B-B14F-4D97-AF65-F5344CB8AC3E}">
        <p14:creationId xmlns:p14="http://schemas.microsoft.com/office/powerpoint/2010/main" val="16470910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Top photo: CDOT</a:t>
            </a:r>
          </a:p>
          <a:p>
            <a:r>
              <a:rPr lang="en-US" dirty="0" smtClean="0"/>
              <a:t>Lower 2 Photos: FCI</a:t>
            </a:r>
          </a:p>
          <a:p>
            <a:endParaRPr lang="en-US" dirty="0" smtClean="0"/>
          </a:p>
          <a:p>
            <a:r>
              <a:rPr lang="en-US" dirty="0" smtClean="0"/>
              <a:t>Bridges</a:t>
            </a:r>
            <a:r>
              <a:rPr lang="en-US" baseline="0" dirty="0" smtClean="0"/>
              <a:t> create different areas of concern in maintenance.  They are often the first to freeze over or ice up.  The have expansion joints which can catch on the plow blades.  Plowing snow over the bridge may create a hazard for motorists or pedestrians below.  Plowing snow over the bridge may cause water pollution to rivers, lakes or wetlands below. </a:t>
            </a:r>
          </a:p>
          <a:p>
            <a:endParaRPr lang="en-US" baseline="0" dirty="0" smtClean="0"/>
          </a:p>
          <a:p>
            <a:r>
              <a:rPr lang="en-US" baseline="0" dirty="0" smtClean="0"/>
              <a:t>Test question:</a:t>
            </a:r>
          </a:p>
          <a:p>
            <a:r>
              <a:rPr lang="en-US" baseline="0" dirty="0" smtClean="0"/>
              <a:t>Do bridge decks change temperature faster than roads?</a:t>
            </a:r>
          </a:p>
          <a:p>
            <a:pPr marL="228600" indent="-228600">
              <a:buAutoNum type="arabicPeriod"/>
            </a:pPr>
            <a:r>
              <a:rPr lang="en-US" baseline="0" dirty="0" smtClean="0"/>
              <a:t>Yes, air surrounds them and air changes temperature faster than land– yes</a:t>
            </a:r>
          </a:p>
          <a:p>
            <a:pPr marL="228600" indent="-228600">
              <a:buAutoNum type="arabicPeriod"/>
            </a:pPr>
            <a:r>
              <a:rPr lang="en-US" baseline="0" dirty="0" smtClean="0"/>
              <a:t>No, air surrounds them and air changes temperature slower than land - no</a:t>
            </a: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336143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PHOTO: MNDOT</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Remember the faster your speed the more unstable your truck.  The group</a:t>
            </a:r>
            <a:r>
              <a:rPr lang="en-US" baseline="0" dirty="0" smtClean="0"/>
              <a:t> should move at a reasonable speed set by an experienced driver.</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eaLnBrk="1" hangingPunct="1">
              <a:lnSpc>
                <a:spcPct val="90000"/>
              </a:lnSpc>
              <a:buClr>
                <a:schemeClr val="hlink"/>
              </a:buClr>
            </a:pPr>
            <a:r>
              <a:rPr lang="en-US" sz="1200" dirty="0" smtClean="0"/>
              <a:t>Tips:</a:t>
            </a:r>
            <a:r>
              <a:rPr lang="en-US" sz="1200" baseline="0" dirty="0" smtClean="0"/>
              <a:t> </a:t>
            </a:r>
          </a:p>
          <a:p>
            <a:pPr eaLnBrk="1" hangingPunct="1">
              <a:lnSpc>
                <a:spcPct val="90000"/>
              </a:lnSpc>
              <a:buClr>
                <a:schemeClr val="hlink"/>
              </a:buClr>
            </a:pPr>
            <a:r>
              <a:rPr lang="en-US" sz="1200" dirty="0" smtClean="0"/>
              <a:t>Maintain safe following distance</a:t>
            </a:r>
          </a:p>
          <a:p>
            <a:pPr eaLnBrk="1" hangingPunct="1">
              <a:lnSpc>
                <a:spcPct val="90000"/>
              </a:lnSpc>
              <a:buClr>
                <a:schemeClr val="hlink"/>
              </a:buClr>
            </a:pPr>
            <a:r>
              <a:rPr lang="en-US" sz="1200" dirty="0" smtClean="0"/>
              <a:t>Try to prevent traffic from passing between trucks</a:t>
            </a:r>
          </a:p>
          <a:p>
            <a:pPr eaLnBrk="1" hangingPunct="1">
              <a:lnSpc>
                <a:spcPct val="90000"/>
              </a:lnSpc>
              <a:buClr>
                <a:schemeClr val="hlink"/>
              </a:buClr>
            </a:pPr>
            <a:r>
              <a:rPr lang="en-US" sz="1200" dirty="0" smtClean="0"/>
              <a:t>Use warning signs when possible (VMS)</a:t>
            </a:r>
          </a:p>
          <a:p>
            <a:pPr eaLnBrk="1" hangingPunct="1">
              <a:lnSpc>
                <a:spcPct val="90000"/>
              </a:lnSpc>
              <a:buClr>
                <a:schemeClr val="hlink"/>
              </a:buClr>
            </a:pPr>
            <a:r>
              <a:rPr lang="en-US" sz="1200" dirty="0" smtClean="0"/>
              <a:t>Use caution, be alert</a:t>
            </a:r>
          </a:p>
          <a:p>
            <a:pPr eaLnBrk="1" hangingPunct="1">
              <a:lnSpc>
                <a:spcPct val="90000"/>
              </a:lnSpc>
              <a:buClr>
                <a:schemeClr val="hlink"/>
              </a:buClr>
            </a:pPr>
            <a:r>
              <a:rPr lang="en-US" sz="1200" dirty="0" smtClean="0"/>
              <a:t>Communicate with other Plows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336143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Photos: FCI</a:t>
            </a:r>
          </a:p>
          <a:p>
            <a:endParaRPr lang="en-US" baseline="0" dirty="0" smtClean="0"/>
          </a:p>
          <a:p>
            <a:r>
              <a:rPr lang="en-US" baseline="0" dirty="0" smtClean="0"/>
              <a:t>There are many innovations on lighting and equipment that can improve visibility for the driver.   It is up to the driver to keep the windshield, mirror and lights as free of snow and ice as possible.   There are conditions when visibility is not adequate to continue plowing.  Each organization has their own guidelines of how to stop and resume operations.   This is a good time to discuss your guidelines.  Your guidelines may also discontinue operations in extreme cold. </a:t>
            </a: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336143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Photo:</a:t>
            </a:r>
            <a:r>
              <a:rPr lang="en-US" baseline="0" dirty="0" smtClean="0"/>
              <a:t> Iowa DOT</a:t>
            </a:r>
          </a:p>
          <a:p>
            <a:r>
              <a:rPr lang="en-US" baseline="0" dirty="0" smtClean="0"/>
              <a:t>Tip from Monty Mills  Washington state DOT</a:t>
            </a:r>
          </a:p>
          <a:p>
            <a:endParaRPr lang="en-US" baseline="0" dirty="0" smtClean="0"/>
          </a:p>
          <a:p>
            <a:r>
              <a:rPr lang="en-US" baseline="0" dirty="0" smtClean="0"/>
              <a:t>Test question:</a:t>
            </a:r>
          </a:p>
          <a:p>
            <a:r>
              <a:rPr lang="en-US" baseline="0" dirty="0" smtClean="0"/>
              <a:t>If visibility is too poor for you to see…</a:t>
            </a:r>
          </a:p>
          <a:p>
            <a:pPr marL="228600" indent="-228600">
              <a:buAutoNum type="arabicPeriod"/>
            </a:pPr>
            <a:r>
              <a:rPr lang="en-US" baseline="0" dirty="0" smtClean="0"/>
              <a:t>Keep plowing - no</a:t>
            </a:r>
          </a:p>
          <a:p>
            <a:pPr marL="228600" indent="-228600">
              <a:buAutoNum type="arabicPeriod"/>
            </a:pPr>
            <a:r>
              <a:rPr lang="en-US" baseline="0" dirty="0" smtClean="0"/>
              <a:t>Stop plowing - yes</a:t>
            </a: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t>24</a:t>
            </a:fld>
            <a:endParaRPr lang="en-US"/>
          </a:p>
        </p:txBody>
      </p:sp>
    </p:spTree>
    <p:extLst>
      <p:ext uri="{BB962C8B-B14F-4D97-AF65-F5344CB8AC3E}">
        <p14:creationId xmlns:p14="http://schemas.microsoft.com/office/powerpoint/2010/main" val="39936325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First tip from Monty Mills  Washington state DOT</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Second tip from </a:t>
            </a:r>
            <a:r>
              <a:rPr lang="en-US" baseline="0" dirty="0" err="1" smtClean="0"/>
              <a:t>Justun</a:t>
            </a:r>
            <a:r>
              <a:rPr lang="en-US" baseline="0" dirty="0" smtClean="0"/>
              <a:t> </a:t>
            </a:r>
            <a:r>
              <a:rPr lang="en-US" baseline="0" dirty="0" err="1" smtClean="0"/>
              <a:t>Juelfs</a:t>
            </a:r>
            <a:r>
              <a:rPr lang="en-US" baseline="0" dirty="0" smtClean="0"/>
              <a:t> MTDOT</a:t>
            </a:r>
          </a:p>
          <a:p>
            <a:endParaRPr lang="en-US" dirty="0" smtClean="0"/>
          </a:p>
          <a:p>
            <a:r>
              <a:rPr lang="en-US" sz="1200" b="0" i="0" kern="1200" dirty="0" smtClean="0">
                <a:solidFill>
                  <a:schemeClr val="tx1"/>
                </a:solidFill>
                <a:effectLst/>
                <a:latin typeface="+mn-lt"/>
                <a:ea typeface="+mn-ea"/>
                <a:cs typeface="+mn-cs"/>
              </a:rPr>
              <a:t>Third tip:” I have driven on roads were the wind is blowing in the same direction as travel and at the same speed you are trying to travel. </a:t>
            </a:r>
            <a:r>
              <a:rPr lang="en-US" sz="1200" b="0" i="0" kern="1200" dirty="0" err="1" smtClean="0">
                <a:solidFill>
                  <a:schemeClr val="tx1"/>
                </a:solidFill>
                <a:effectLst/>
                <a:latin typeface="+mn-lt"/>
                <a:ea typeface="+mn-ea"/>
                <a:cs typeface="+mn-cs"/>
              </a:rPr>
              <a:t>ie</a:t>
            </a:r>
            <a:r>
              <a:rPr lang="en-US" sz="1200" b="0" i="0" kern="1200" dirty="0" smtClean="0">
                <a:solidFill>
                  <a:schemeClr val="tx1"/>
                </a:solidFill>
                <a:effectLst/>
                <a:latin typeface="+mn-lt"/>
                <a:ea typeface="+mn-ea"/>
                <a:cs typeface="+mn-cs"/>
              </a:rPr>
              <a:t>; Wind from the west at 25 mph and you are travel east bound at about 25 mph because there is no visibility. The snow appears to be falling straight down but is usually thicker than soup.</a:t>
            </a:r>
          </a:p>
          <a:p>
            <a:r>
              <a:rPr lang="en-US" sz="1200" b="0" i="0" kern="1200" dirty="0" smtClean="0">
                <a:solidFill>
                  <a:schemeClr val="tx1"/>
                </a:solidFill>
                <a:effectLst/>
                <a:latin typeface="+mn-lt"/>
                <a:ea typeface="+mn-ea"/>
                <a:cs typeface="+mn-cs"/>
              </a:rPr>
              <a:t>May have to drop speed so that you are not travelling at the same speed as the wind. May have to adjust plow direction so the snow plume is not adding to the snow fall and reducing visibility even more. “ Cliff </a:t>
            </a:r>
            <a:r>
              <a:rPr lang="en-US" sz="1200" b="0" i="0" kern="1200" dirty="0" err="1" smtClean="0">
                <a:solidFill>
                  <a:schemeClr val="tx1"/>
                </a:solidFill>
                <a:effectLst/>
                <a:latin typeface="+mn-lt"/>
                <a:ea typeface="+mn-ea"/>
                <a:cs typeface="+mn-cs"/>
              </a:rPr>
              <a:t>Spoonmore</a:t>
            </a:r>
            <a:r>
              <a:rPr lang="en-US" sz="1200" b="0" i="0" kern="1200" dirty="0" smtClean="0">
                <a:solidFill>
                  <a:schemeClr val="tx1"/>
                </a:solidFill>
                <a:effectLst/>
                <a:latin typeface="+mn-lt"/>
                <a:ea typeface="+mn-ea"/>
                <a:cs typeface="+mn-cs"/>
              </a:rPr>
              <a:t>,</a:t>
            </a:r>
            <a:r>
              <a:rPr lang="en-US" sz="1200" b="0" i="0" kern="1200" baseline="0" dirty="0" smtClean="0">
                <a:solidFill>
                  <a:schemeClr val="tx1"/>
                </a:solidFill>
                <a:effectLst/>
                <a:latin typeface="+mn-lt"/>
                <a:ea typeface="+mn-ea"/>
                <a:cs typeface="+mn-cs"/>
              </a:rPr>
              <a:t> Wyoming DOT.</a:t>
            </a:r>
            <a:endParaRPr lang="en-US" sz="1200" b="0" i="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t>25</a:t>
            </a:fld>
            <a:endParaRPr lang="en-US"/>
          </a:p>
        </p:txBody>
      </p:sp>
    </p:spTree>
    <p:extLst>
      <p:ext uri="{BB962C8B-B14F-4D97-AF65-F5344CB8AC3E}">
        <p14:creationId xmlns:p14="http://schemas.microsoft.com/office/powerpoint/2010/main" val="12805068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Left Photo: FCI</a:t>
            </a:r>
          </a:p>
          <a:p>
            <a:r>
              <a:rPr lang="en-US" baseline="0" dirty="0" smtClean="0"/>
              <a:t>Right photos: </a:t>
            </a:r>
            <a:r>
              <a:rPr lang="en-US" baseline="0" dirty="0" err="1" smtClean="0"/>
              <a:t>MnDOT</a:t>
            </a:r>
            <a:endParaRPr lang="en-US" baseline="0" dirty="0" smtClean="0"/>
          </a:p>
          <a:p>
            <a:endParaRPr lang="en-US" baseline="0" dirty="0" smtClean="0"/>
          </a:p>
          <a:p>
            <a:r>
              <a:rPr lang="en-US" baseline="0" dirty="0" smtClean="0"/>
              <a:t>If you experience truck problems….</a:t>
            </a:r>
          </a:p>
          <a:p>
            <a:pPr marL="228600" indent="-228600">
              <a:buAutoNum type="arabicPeriod"/>
            </a:pPr>
            <a:r>
              <a:rPr lang="en-US" baseline="0" dirty="0" smtClean="0"/>
              <a:t>Get to the side of the road if possible</a:t>
            </a:r>
          </a:p>
          <a:p>
            <a:pPr marL="228600" indent="-228600">
              <a:buAutoNum type="arabicPeriod"/>
            </a:pPr>
            <a:r>
              <a:rPr lang="en-US" baseline="0" dirty="0" smtClean="0"/>
              <a:t>Protect yourself – do not get out of the truck until safe</a:t>
            </a:r>
          </a:p>
          <a:p>
            <a:pPr marL="228600" indent="-228600">
              <a:buAutoNum type="arabicPeriod"/>
            </a:pPr>
            <a:r>
              <a:rPr lang="en-US" baseline="0" dirty="0" smtClean="0"/>
              <a:t>Protect other motorists – put safety triangles, flares, turn lights on to warn traffic</a:t>
            </a:r>
          </a:p>
          <a:p>
            <a:pPr marL="228600" indent="-228600">
              <a:buAutoNum type="arabicPeriod"/>
            </a:pPr>
            <a:r>
              <a:rPr lang="en-US" baseline="0" dirty="0" smtClean="0"/>
              <a:t>Call dispatch/state patrol/supervisor for help with traffic</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sz="1200" b="0" i="0" kern="1200" dirty="0" smtClean="0">
                <a:solidFill>
                  <a:schemeClr val="tx1"/>
                </a:solidFill>
                <a:effectLst/>
                <a:latin typeface="+mn-lt"/>
                <a:ea typeface="+mn-ea"/>
                <a:cs typeface="+mn-cs"/>
              </a:rPr>
              <a:t>4) stay with vehicle until help arrives, especially important if during a storm or cold weather</a:t>
            </a:r>
          </a:p>
          <a:p>
            <a:pPr marL="228600" indent="-228600">
              <a:buAutoNum type="arabicPeriod"/>
            </a:pPr>
            <a:r>
              <a:rPr lang="en-US" baseline="0" dirty="0" smtClean="0"/>
              <a:t>Protect your vehicle – shut off anything that might compound the breakdown.</a:t>
            </a:r>
          </a:p>
          <a:p>
            <a:pPr marL="228600" indent="-228600">
              <a:buAutoNum type="arabicPeriod"/>
            </a:pPr>
            <a:endParaRPr lang="en-US" baseline="0" dirty="0" smtClean="0"/>
          </a:p>
          <a:p>
            <a:pPr marL="0" indent="0">
              <a:buNone/>
            </a:pPr>
            <a:r>
              <a:rPr lang="en-US" baseline="0" dirty="0" smtClean="0"/>
              <a:t>What is good or bad with this photo?  Good opportunity for class discussion.</a:t>
            </a:r>
          </a:p>
          <a:p>
            <a:endParaRPr lang="en-US" baseline="0" dirty="0" smtClean="0"/>
          </a:p>
          <a:p>
            <a:r>
              <a:rPr lang="en-US" baseline="0" dirty="0" smtClean="0"/>
              <a:t>One set of suggestions from an experienced supervisor: </a:t>
            </a:r>
            <a:r>
              <a:rPr lang="en-US" sz="1200" b="0" i="0" kern="1200" dirty="0" smtClean="0">
                <a:solidFill>
                  <a:schemeClr val="tx1"/>
                </a:solidFill>
                <a:effectLst/>
                <a:latin typeface="+mn-lt"/>
                <a:ea typeface="+mn-ea"/>
                <a:cs typeface="+mn-cs"/>
              </a:rPr>
              <a:t>He should be watching for oncoming traffic.   Unless he has a good reason to be out of the truck he should either be in the truck or off to the side where he would have an escape route if a vehicle approached from the rear.   Flashing lights should be on.  The truck bed should be lowered so that any lighting installed on top of the cab would be visible to the rear.   It is good that he is not standing in front of the dump truck.  This last winter we had a dump truck broke down on the shoulder and another dump truck came and parked behind it.  The rear truck was rear ended and crushed an employee between the two trucks.  He just now has returned to work with restrictions.</a:t>
            </a:r>
          </a:p>
          <a:p>
            <a:pPr marL="0" indent="0">
              <a:buNone/>
            </a:pPr>
            <a:endParaRPr lang="en-US" dirty="0" smtClean="0"/>
          </a:p>
          <a:p>
            <a:r>
              <a:rPr lang="en-US" dirty="0" smtClean="0"/>
              <a:t>Test question: If you have truck problems what should you do?</a:t>
            </a:r>
          </a:p>
          <a:p>
            <a:pPr marL="228600" indent="-228600">
              <a:buAutoNum type="arabicPeriod"/>
            </a:pPr>
            <a:r>
              <a:rPr lang="en-US" dirty="0" smtClean="0"/>
              <a:t>Call your supervisor -no</a:t>
            </a:r>
          </a:p>
          <a:p>
            <a:pPr marL="228600" indent="-228600">
              <a:buAutoNum type="arabicPeriod"/>
            </a:pPr>
            <a:r>
              <a:rPr lang="en-US" dirty="0" smtClean="0"/>
              <a:t>Stay in the truck until</a:t>
            </a:r>
            <a:r>
              <a:rPr lang="en-US" baseline="0" dirty="0" smtClean="0"/>
              <a:t> it is safe to exit -no</a:t>
            </a:r>
          </a:p>
          <a:p>
            <a:pPr marL="228600" indent="-228600">
              <a:buAutoNum type="arabicPeriod"/>
            </a:pPr>
            <a:r>
              <a:rPr lang="en-US" baseline="0" dirty="0" smtClean="0"/>
              <a:t>Put out safety cones or flags to warn traffic- no</a:t>
            </a:r>
          </a:p>
          <a:p>
            <a:pPr marL="228600" indent="-228600">
              <a:buAutoNum type="arabicPeriod"/>
            </a:pPr>
            <a:r>
              <a:rPr lang="en-US" baseline="0" dirty="0" smtClean="0"/>
              <a:t>All of the above - yes</a:t>
            </a:r>
            <a:endParaRPr lang="en-US" dirty="0" smtClean="0"/>
          </a:p>
          <a:p>
            <a:pPr marL="0" indent="0">
              <a:buNone/>
            </a:pP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336143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a:t>
            </a:r>
            <a:r>
              <a:rPr lang="en-US" baseline="0" dirty="0" smtClean="0"/>
              <a:t> MNDOT</a:t>
            </a:r>
          </a:p>
          <a:p>
            <a:endParaRPr lang="en-US" dirty="0" smtClean="0"/>
          </a:p>
          <a:p>
            <a:r>
              <a:rPr lang="en-US" dirty="0" smtClean="0"/>
              <a:t>As you are placing the warning devices, hold the devices in front of you and watch for vehicles that may not see you </a:t>
            </a:r>
          </a:p>
          <a:p>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t>27</a:t>
            </a:fld>
            <a:endParaRPr lang="en-US"/>
          </a:p>
        </p:txBody>
      </p:sp>
    </p:spTree>
    <p:extLst>
      <p:ext uri="{BB962C8B-B14F-4D97-AF65-F5344CB8AC3E}">
        <p14:creationId xmlns:p14="http://schemas.microsoft.com/office/powerpoint/2010/main" val="34216822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 </a:t>
            </a:r>
            <a:r>
              <a:rPr lang="en-US" dirty="0" err="1" smtClean="0"/>
              <a:t>MnDOT</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As you are placing the warning devices, hold the devices in front of you and watch for vehicles that may not see you </a:t>
            </a:r>
          </a:p>
          <a:p>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t>28</a:t>
            </a:fld>
            <a:endParaRPr lang="en-US"/>
          </a:p>
        </p:txBody>
      </p:sp>
    </p:spTree>
    <p:extLst>
      <p:ext uri="{BB962C8B-B14F-4D97-AF65-F5344CB8AC3E}">
        <p14:creationId xmlns:p14="http://schemas.microsoft.com/office/powerpoint/2010/main" val="7750031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Photo: Iowa DOT</a:t>
            </a:r>
          </a:p>
          <a:p>
            <a:endParaRPr lang="en-US" dirty="0" smtClean="0"/>
          </a:p>
          <a:p>
            <a:pPr marL="0" indent="0">
              <a:buNone/>
            </a:pPr>
            <a:endParaRPr lang="en-US" dirty="0" smtClean="0"/>
          </a:p>
          <a:p>
            <a:pPr marL="228600" indent="-228600">
              <a:buAutoNum type="arabicPeriod"/>
            </a:pP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t>29</a:t>
            </a:fld>
            <a:endParaRPr lang="en-US"/>
          </a:p>
        </p:txBody>
      </p:sp>
    </p:spTree>
    <p:extLst>
      <p:ext uri="{BB962C8B-B14F-4D97-AF65-F5344CB8AC3E}">
        <p14:creationId xmlns:p14="http://schemas.microsoft.com/office/powerpoint/2010/main" val="9144157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the last of 3 safety</a:t>
            </a:r>
            <a:r>
              <a:rPr lang="en-US" baseline="0" dirty="0" smtClean="0"/>
              <a:t> sections</a:t>
            </a:r>
          </a:p>
          <a:p>
            <a:pPr marL="171450" indent="-171450">
              <a:buFontTx/>
              <a:buChar char="-"/>
            </a:pPr>
            <a:r>
              <a:rPr lang="en-US" baseline="0" dirty="0" smtClean="0"/>
              <a:t>Safety in the yard</a:t>
            </a:r>
          </a:p>
          <a:p>
            <a:pPr marL="171450" indent="-171450">
              <a:buFontTx/>
              <a:buChar char="-"/>
            </a:pPr>
            <a:r>
              <a:rPr lang="en-US" baseline="0" dirty="0" smtClean="0"/>
              <a:t>Safety on the road</a:t>
            </a:r>
          </a:p>
          <a:p>
            <a:pPr marL="171450" indent="-171450">
              <a:buFontTx/>
              <a:buChar char="-"/>
            </a:pPr>
            <a:r>
              <a:rPr lang="en-US" baseline="0" dirty="0" smtClean="0"/>
              <a:t>Personal safety</a:t>
            </a:r>
          </a:p>
        </p:txBody>
      </p:sp>
      <p:sp>
        <p:nvSpPr>
          <p:cNvPr id="4" name="Slide Number Placeholder 3"/>
          <p:cNvSpPr>
            <a:spLocks noGrp="1"/>
          </p:cNvSpPr>
          <p:nvPr>
            <p:ph type="sldNum" sz="quarter" idx="10"/>
          </p:nvPr>
        </p:nvSpPr>
        <p:spPr/>
        <p:txBody>
          <a:bodyPr/>
          <a:lstStyle/>
          <a:p>
            <a:fld id="{B0BDD7F5-3A46-4ED7-A0C5-90FD845D0BE5}" type="slidenum">
              <a:rPr lang="en-US" smtClean="0"/>
              <a:t>30</a:t>
            </a:fld>
            <a:endParaRPr lang="en-US"/>
          </a:p>
        </p:txBody>
      </p:sp>
    </p:spTree>
    <p:extLst>
      <p:ext uri="{BB962C8B-B14F-4D97-AF65-F5344CB8AC3E}">
        <p14:creationId xmlns:p14="http://schemas.microsoft.com/office/powerpoint/2010/main" val="32507169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Photo &amp; bullet points taken from </a:t>
            </a:r>
            <a:r>
              <a:rPr lang="en-US" dirty="0" err="1" smtClean="0"/>
              <a:t>Mndot</a:t>
            </a:r>
            <a:r>
              <a:rPr lang="en-US" dirty="0" smtClean="0"/>
              <a:t> </a:t>
            </a:r>
            <a:r>
              <a:rPr lang="en-US" sz="1200" b="0" i="0" u="none" strike="noStrike" kern="1200" dirty="0" smtClean="0">
                <a:solidFill>
                  <a:schemeClr val="tx1"/>
                </a:solidFill>
                <a:effectLst/>
                <a:latin typeface="+mn-lt"/>
                <a:ea typeface="+mn-ea"/>
                <a:cs typeface="+mn-cs"/>
                <a:hlinkClick r:id="rId3"/>
              </a:rPr>
              <a:t>9-SPOT-Ripley_Backing.ppt</a:t>
            </a:r>
            <a:endParaRPr lang="en-US" sz="1200" b="0" i="0" kern="1200" dirty="0" smtClean="0">
              <a:solidFill>
                <a:schemeClr val="tx1"/>
              </a:solidFill>
              <a:effectLst/>
              <a:latin typeface="+mn-lt"/>
              <a:ea typeface="+mn-ea"/>
              <a:cs typeface="+mn-cs"/>
            </a:endParaRPr>
          </a:p>
          <a:p>
            <a:r>
              <a:rPr lang="en-US" dirty="0" smtClean="0"/>
              <a:t> </a:t>
            </a:r>
          </a:p>
          <a:p>
            <a:r>
              <a:rPr lang="en-US" dirty="0" smtClean="0"/>
              <a:t>This is</a:t>
            </a:r>
            <a:r>
              <a:rPr lang="en-US" baseline="0" dirty="0" smtClean="0"/>
              <a:t> one of the most frequent yet one of the most dangerous maneuvers.  Present this slide and ask for safe backing tips from the audience.  There are many more precautions that can be taken other than those listed on this slide.  Your organization may have more official backing procedures.  If so this is a good time to cover them.</a:t>
            </a:r>
          </a:p>
          <a:p>
            <a:endParaRPr lang="en-US" baseline="0" dirty="0" smtClean="0"/>
          </a:p>
          <a:p>
            <a:r>
              <a:rPr lang="en-US" baseline="0" dirty="0" smtClean="0"/>
              <a:t>Test Question:</a:t>
            </a:r>
          </a:p>
          <a:p>
            <a:r>
              <a:rPr lang="en-US" baseline="0" dirty="0" smtClean="0"/>
              <a:t>What is one of the most dangerous maneuvers in the yard?</a:t>
            </a:r>
          </a:p>
          <a:p>
            <a:pPr marL="228600" indent="-228600">
              <a:buAutoNum type="arabicPeriod"/>
            </a:pPr>
            <a:r>
              <a:rPr lang="en-US" baseline="0" dirty="0" smtClean="0"/>
              <a:t>Driving forward - No</a:t>
            </a:r>
          </a:p>
          <a:p>
            <a:pPr marL="228600" indent="-228600">
              <a:buAutoNum type="arabicPeriod"/>
            </a:pPr>
            <a:r>
              <a:rPr lang="en-US" baseline="0" dirty="0" smtClean="0"/>
              <a:t>Backing up - Yes</a:t>
            </a:r>
          </a:p>
          <a:p>
            <a:pPr marL="228600" indent="-228600">
              <a:buAutoNum type="arabicPeriod"/>
            </a:pPr>
            <a:r>
              <a:rPr lang="en-US" baseline="0" dirty="0" smtClean="0"/>
              <a:t>Loading salt – No</a:t>
            </a:r>
          </a:p>
          <a:p>
            <a:pPr marL="228600" indent="-228600">
              <a:buAutoNum type="arabicPeriod"/>
            </a:pPr>
            <a:r>
              <a:rPr lang="en-US" baseline="0" dirty="0" smtClean="0"/>
              <a:t>Washing trucks - no</a:t>
            </a: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t>4</a:t>
            </a:fld>
            <a:endParaRPr lang="en-US"/>
          </a:p>
        </p:txBody>
      </p:sp>
    </p:spTree>
    <p:extLst>
      <p:ext uri="{BB962C8B-B14F-4D97-AF65-F5344CB8AC3E}">
        <p14:creationId xmlns:p14="http://schemas.microsoft.com/office/powerpoint/2010/main" val="5512458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Photo: </a:t>
            </a:r>
            <a:r>
              <a:rPr lang="en-US" dirty="0" err="1" smtClean="0"/>
              <a:t>mndot</a:t>
            </a:r>
            <a:endParaRPr lang="en-US" dirty="0" smtClean="0"/>
          </a:p>
          <a:p>
            <a:r>
              <a:rPr lang="en-US" dirty="0" smtClean="0"/>
              <a:t>Left photo:</a:t>
            </a:r>
            <a:r>
              <a:rPr lang="en-US" baseline="0" dirty="0" smtClean="0"/>
              <a:t> https://powerplantmen.files.wordpress.com/2014/02/old-work-boots.jpg</a:t>
            </a:r>
          </a:p>
          <a:p>
            <a:endParaRPr lang="en-US" baseline="0" dirty="0" smtClean="0"/>
          </a:p>
          <a:p>
            <a:r>
              <a:rPr lang="en-US" baseline="0" dirty="0" smtClean="0"/>
              <a:t>Various tasks will demand different safety equipment.  However high visibility clothing and steel toe boots are always recommended.</a:t>
            </a:r>
          </a:p>
          <a:p>
            <a:endParaRPr lang="en-US" baseline="0" dirty="0" smtClean="0"/>
          </a:p>
          <a:p>
            <a:r>
              <a:rPr lang="en-US" baseline="0" dirty="0" smtClean="0"/>
              <a:t>Test question:</a:t>
            </a:r>
          </a:p>
          <a:p>
            <a:r>
              <a:rPr lang="en-US" baseline="0" dirty="0" smtClean="0"/>
              <a:t>What is the advantage of high visibility clothing?</a:t>
            </a:r>
          </a:p>
          <a:p>
            <a:pPr marL="228600" indent="-228600">
              <a:buAutoNum type="arabicPeriod"/>
            </a:pPr>
            <a:r>
              <a:rPr lang="en-US" baseline="0" dirty="0" smtClean="0"/>
              <a:t>You can see each other and the public can see you - yes</a:t>
            </a:r>
          </a:p>
          <a:p>
            <a:pPr marL="228600" indent="-228600">
              <a:buAutoNum type="arabicPeriod"/>
            </a:pPr>
            <a:r>
              <a:rPr lang="en-US" baseline="0" dirty="0" smtClean="0"/>
              <a:t>Keeps you warm -no</a:t>
            </a:r>
          </a:p>
          <a:p>
            <a:pPr marL="228600" indent="-228600">
              <a:buAutoNum type="arabicPeriod"/>
            </a:pPr>
            <a:r>
              <a:rPr lang="en-US" baseline="0" dirty="0" smtClean="0"/>
              <a:t>Can also be used for fishing and hunting- no</a:t>
            </a:r>
          </a:p>
          <a:p>
            <a:pPr marL="228600" indent="-228600">
              <a:buAutoNum type="arabicPeriod"/>
            </a:pPr>
            <a:r>
              <a:rPr lang="en-US" baseline="0" dirty="0" smtClean="0"/>
              <a:t>Costs less than other clothing- no</a:t>
            </a:r>
          </a:p>
          <a:p>
            <a:pPr marL="228600" indent="-228600">
              <a:buAutoNum type="arabicPeriod"/>
            </a:pPr>
            <a:endParaRPr lang="en-US" baseline="0" dirty="0" smtClean="0"/>
          </a:p>
          <a:p>
            <a:pPr marL="228600" indent="-228600">
              <a:buAutoNum type="arabicPeriod"/>
            </a:pP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17225494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Images:</a:t>
            </a:r>
            <a:r>
              <a:rPr lang="en-US" baseline="0" dirty="0" smtClean="0"/>
              <a:t> </a:t>
            </a:r>
            <a:r>
              <a:rPr lang="en-US" baseline="0" dirty="0" err="1" smtClean="0"/>
              <a:t>microsoft</a:t>
            </a:r>
            <a:r>
              <a:rPr lang="en-US" baseline="0" dirty="0" smtClean="0"/>
              <a:t> clipart</a:t>
            </a:r>
          </a:p>
          <a:p>
            <a:r>
              <a:rPr lang="en-US" baseline="0" dirty="0" smtClean="0"/>
              <a:t>Photo: FCI</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hlinkClick r:id="rId3"/>
              </a:rPr>
              <a:t>PennDOT_Snow-Academy-Part-4_slides_11-16.pptx</a:t>
            </a:r>
            <a:endParaRPr lang="en-US" sz="1200" b="0" i="0" kern="1200" dirty="0" smtClean="0">
              <a:solidFill>
                <a:schemeClr val="tx1"/>
              </a:solidFill>
              <a:effectLst/>
              <a:latin typeface="+mn-lt"/>
              <a:ea typeface="+mn-ea"/>
              <a:cs typeface="+mn-cs"/>
            </a:endParaRPr>
          </a:p>
          <a:p>
            <a:pPr eaLnBrk="1" hangingPunct="1"/>
            <a:r>
              <a:rPr lang="en-US" dirty="0" smtClean="0"/>
              <a:t>Turn off truck motor, release hydraulic pressure, and then still use a tool carefully to unclog the spreader. Don’t get into the habit of sticking your hand into the auger area.</a:t>
            </a:r>
          </a:p>
          <a:p>
            <a:pPr eaLnBrk="1" hangingPunct="1"/>
            <a:endParaRPr lang="en-US" dirty="0" smtClean="0"/>
          </a:p>
          <a:p>
            <a:pPr eaLnBrk="1" hangingPunct="1"/>
            <a:r>
              <a:rPr lang="en-US" dirty="0" smtClean="0"/>
              <a:t>Test Question:</a:t>
            </a:r>
          </a:p>
          <a:p>
            <a:pPr eaLnBrk="1" hangingPunct="1"/>
            <a:r>
              <a:rPr lang="en-US" dirty="0" smtClean="0"/>
              <a:t>Are</a:t>
            </a:r>
            <a:r>
              <a:rPr lang="en-US" baseline="0" dirty="0" smtClean="0"/>
              <a:t> loose fitting clothes a hazard when working around equipment?</a:t>
            </a:r>
          </a:p>
          <a:p>
            <a:pPr marL="228600" indent="-228600" eaLnBrk="1" hangingPunct="1">
              <a:buAutoNum type="arabicPeriod"/>
            </a:pPr>
            <a:r>
              <a:rPr lang="en-US" baseline="0" dirty="0" smtClean="0"/>
              <a:t>Yes – yes</a:t>
            </a:r>
          </a:p>
          <a:p>
            <a:pPr marL="228600" indent="-228600" eaLnBrk="1" hangingPunct="1">
              <a:buAutoNum type="arabicPeriod"/>
            </a:pPr>
            <a:r>
              <a:rPr lang="en-US" baseline="0" dirty="0" smtClean="0"/>
              <a:t>No - no</a:t>
            </a:r>
            <a:endParaRPr lang="en-US" dirty="0" smtClean="0"/>
          </a:p>
          <a:p>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17225494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Tip from Cliff</a:t>
            </a:r>
            <a:r>
              <a:rPr lang="en-US" baseline="0" dirty="0" smtClean="0"/>
              <a:t> </a:t>
            </a:r>
            <a:r>
              <a:rPr lang="en-US" baseline="0" dirty="0" err="1" smtClean="0"/>
              <a:t>Spoonemore</a:t>
            </a:r>
            <a:r>
              <a:rPr lang="en-US" baseline="0" dirty="0" smtClean="0"/>
              <a:t> – WYDOT</a:t>
            </a:r>
          </a:p>
          <a:p>
            <a:r>
              <a:rPr lang="en-US" baseline="0" dirty="0" smtClean="0"/>
              <a:t>Plow Images from </a:t>
            </a:r>
            <a:r>
              <a:rPr lang="en-US" baseline="0" dirty="0" err="1" smtClean="0"/>
              <a:t>MaineDOT</a:t>
            </a:r>
            <a:endParaRPr lang="en-US" baseline="0" dirty="0" smtClean="0"/>
          </a:p>
          <a:p>
            <a:r>
              <a:rPr lang="en-US" baseline="0" dirty="0" smtClean="0"/>
              <a:t>Eye images- </a:t>
            </a:r>
            <a:r>
              <a:rPr lang="en-US" baseline="0" dirty="0" err="1" smtClean="0"/>
              <a:t>microsoft</a:t>
            </a:r>
            <a:r>
              <a:rPr lang="en-US" baseline="0" dirty="0" smtClean="0"/>
              <a:t> clipart</a:t>
            </a:r>
          </a:p>
          <a:p>
            <a:endParaRPr lang="en-US" baseline="0" dirty="0" smtClean="0"/>
          </a:p>
          <a:p>
            <a:r>
              <a:rPr lang="en-US" baseline="0" dirty="0" smtClean="0"/>
              <a:t>What works to keep one operator alert may not work for the next.  Above are some tips that have been shown to help operators.  Would be good to ask the audience, especially the senior operators what works for them.</a:t>
            </a:r>
          </a:p>
          <a:p>
            <a:endParaRPr lang="en-US" baseline="0" dirty="0" smtClean="0"/>
          </a:p>
          <a:p>
            <a:r>
              <a:rPr lang="en-US" baseline="0" dirty="0" smtClean="0"/>
              <a:t>Test Question:</a:t>
            </a:r>
          </a:p>
          <a:p>
            <a:r>
              <a:rPr lang="en-US" baseline="0" dirty="0" smtClean="0"/>
              <a:t>Which of these strategies would be most likely help you stay alert while plowing?</a:t>
            </a:r>
          </a:p>
          <a:p>
            <a:pPr marL="228600" indent="-228600">
              <a:buAutoNum type="arabicPeriod"/>
            </a:pPr>
            <a:r>
              <a:rPr lang="en-US" baseline="0" dirty="0" smtClean="0"/>
              <a:t>In the fall, practice staying awake all night - no</a:t>
            </a:r>
          </a:p>
          <a:p>
            <a:pPr marL="228600" indent="-228600">
              <a:buAutoNum type="arabicPeriod"/>
            </a:pPr>
            <a:r>
              <a:rPr lang="en-US" baseline="0" dirty="0" smtClean="0"/>
              <a:t>Eat sugary foods and drink highly caffeinated beverages- no </a:t>
            </a:r>
          </a:p>
          <a:p>
            <a:pPr marL="228600" indent="-228600">
              <a:buAutoNum type="arabicPeriod"/>
            </a:pPr>
            <a:r>
              <a:rPr lang="en-US" baseline="0" dirty="0" smtClean="0"/>
              <a:t>Come to work rested, bring healthy snacks and a water bottle- yes</a:t>
            </a:r>
          </a:p>
          <a:p>
            <a:pPr marL="228600" indent="-228600">
              <a:buAutoNum type="arabicPeriod"/>
            </a:pPr>
            <a:r>
              <a:rPr lang="en-US" baseline="0" dirty="0" smtClean="0"/>
              <a:t>Put in your ear buds and listen to your favorite music- no</a:t>
            </a: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solidFill>
                  <a:prstClr val="black"/>
                </a:solidFill>
              </a:rPr>
              <a:pPr/>
              <a:t>33</a:t>
            </a:fld>
            <a:endParaRPr lang="en-US">
              <a:solidFill>
                <a:prstClr val="black"/>
              </a:solidFill>
            </a:endParaRPr>
          </a:p>
        </p:txBody>
      </p:sp>
    </p:spTree>
    <p:extLst>
      <p:ext uri="{BB962C8B-B14F-4D97-AF65-F5344CB8AC3E}">
        <p14:creationId xmlns:p14="http://schemas.microsoft.com/office/powerpoint/2010/main" val="336143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Images: </a:t>
            </a:r>
            <a:r>
              <a:rPr lang="en-US" dirty="0" err="1" smtClean="0"/>
              <a:t>microsoft</a:t>
            </a:r>
            <a:r>
              <a:rPr lang="en-US" dirty="0" smtClean="0"/>
              <a:t> clipart</a:t>
            </a:r>
          </a:p>
          <a:p>
            <a:endParaRPr lang="en-US" dirty="0" smtClean="0"/>
          </a:p>
          <a:p>
            <a:r>
              <a:rPr lang="en-US" dirty="0" smtClean="0"/>
              <a:t>Dress in layers, so you have the ability to remove layers</a:t>
            </a:r>
            <a:r>
              <a:rPr lang="en-US" baseline="0" dirty="0" smtClean="0"/>
              <a:t> to stay comfortable in the cab but have adequate protection from the cold when you need to be outdoors. </a:t>
            </a: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solidFill>
                  <a:prstClr val="black"/>
                </a:solidFill>
              </a:rPr>
              <a:pPr/>
              <a:t>34</a:t>
            </a:fld>
            <a:endParaRPr lang="en-US">
              <a:solidFill>
                <a:prstClr val="black"/>
              </a:solidFill>
            </a:endParaRPr>
          </a:p>
        </p:txBody>
      </p:sp>
    </p:spTree>
    <p:extLst>
      <p:ext uri="{BB962C8B-B14F-4D97-AF65-F5344CB8AC3E}">
        <p14:creationId xmlns:p14="http://schemas.microsoft.com/office/powerpoint/2010/main" val="3361434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increase safety, decrease distractions.  Allow</a:t>
            </a:r>
            <a:r>
              <a:rPr lang="en-US" baseline="0" dirty="0" smtClean="0"/>
              <a:t> yourself the opportunity to focus on your job, your safety and the safety of the driving public.   Discuss your policy at this time or refer people to a location where they can read the details of your policy.  If giving general guidance to a mixed group, can use your policy as an example.</a:t>
            </a:r>
          </a:p>
          <a:p>
            <a:endParaRPr lang="en-US" sz="1200" b="0" i="0" kern="1200" baseline="0" dirty="0" smtClean="0">
              <a:solidFill>
                <a:schemeClr val="tx1"/>
              </a:solidFill>
              <a:effectLst/>
              <a:latin typeface="+mn-lt"/>
              <a:ea typeface="+mn-ea"/>
              <a:cs typeface="+mn-cs"/>
            </a:endParaRPr>
          </a:p>
          <a:p>
            <a:endParaRPr lang="en-US" sz="1200" b="0" i="0" kern="1200" baseline="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http://www.fmcsa.dot.gov/driver-safety/distracted-driving/mobile-phone-restrictions-fact-sheet  “A new FMCSA rule restricts the use of all hand-held mobile devices by drivers of commercial motor vehicles (CMVs). This rulemaking restricts a CMV driver from holding a mobile device to make a call, or dialing by pressing more than a single button. CMV drivers who use a mobile phone while driving can only use a hands-free phone located in close proximity.”</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Test Question:</a:t>
            </a:r>
          </a:p>
          <a:p>
            <a:r>
              <a:rPr lang="en-US" sz="1200" b="0" i="0" kern="1200" dirty="0" smtClean="0">
                <a:solidFill>
                  <a:schemeClr val="tx1"/>
                </a:solidFill>
                <a:effectLst/>
                <a:latin typeface="+mn-lt"/>
                <a:ea typeface="+mn-ea"/>
                <a:cs typeface="+mn-cs"/>
              </a:rPr>
              <a:t>Is</a:t>
            </a:r>
            <a:r>
              <a:rPr lang="en-US" sz="1200" b="0" i="0" kern="1200" baseline="0" dirty="0" smtClean="0">
                <a:solidFill>
                  <a:schemeClr val="tx1"/>
                </a:solidFill>
                <a:effectLst/>
                <a:latin typeface="+mn-lt"/>
                <a:ea typeface="+mn-ea"/>
                <a:cs typeface="+mn-cs"/>
              </a:rPr>
              <a:t> it ok to text and plow?</a:t>
            </a:r>
          </a:p>
          <a:p>
            <a:pPr marL="228600" indent="-228600">
              <a:buAutoNum type="arabicPeriod"/>
            </a:pPr>
            <a:r>
              <a:rPr lang="en-US" sz="1200" b="0" i="0" kern="1200" baseline="0" dirty="0" smtClean="0">
                <a:solidFill>
                  <a:schemeClr val="tx1"/>
                </a:solidFill>
                <a:effectLst/>
                <a:latin typeface="+mn-lt"/>
                <a:ea typeface="+mn-ea"/>
                <a:cs typeface="+mn-cs"/>
              </a:rPr>
              <a:t>Yes if it is an emergency-no</a:t>
            </a:r>
          </a:p>
          <a:p>
            <a:pPr marL="228600" indent="-228600">
              <a:buAutoNum type="arabicPeriod"/>
            </a:pPr>
            <a:r>
              <a:rPr lang="en-US" sz="1200" b="0" i="0" kern="1200" baseline="0" dirty="0" smtClean="0">
                <a:solidFill>
                  <a:schemeClr val="tx1"/>
                </a:solidFill>
                <a:effectLst/>
                <a:latin typeface="+mn-lt"/>
                <a:ea typeface="+mn-ea"/>
                <a:cs typeface="+mn-cs"/>
              </a:rPr>
              <a:t>Yes if the visibility is ok- no</a:t>
            </a:r>
          </a:p>
          <a:p>
            <a:pPr marL="228600" indent="-228600">
              <a:buAutoNum type="arabicPeriod"/>
            </a:pPr>
            <a:r>
              <a:rPr lang="en-US" sz="1200" b="0" i="0" kern="1200" baseline="0" dirty="0" smtClean="0">
                <a:solidFill>
                  <a:schemeClr val="tx1"/>
                </a:solidFill>
                <a:effectLst/>
                <a:latin typeface="+mn-lt"/>
                <a:ea typeface="+mn-ea"/>
                <a:cs typeface="+mn-cs"/>
              </a:rPr>
              <a:t>Yes if the traffic volume is low - no</a:t>
            </a:r>
          </a:p>
          <a:p>
            <a:pPr marL="228600" indent="-228600">
              <a:buAutoNum type="arabicPeriod"/>
            </a:pPr>
            <a:r>
              <a:rPr lang="en-US" sz="1200" b="0" i="0" kern="1200" baseline="0" dirty="0" smtClean="0">
                <a:solidFill>
                  <a:schemeClr val="tx1"/>
                </a:solidFill>
                <a:effectLst/>
                <a:latin typeface="+mn-lt"/>
                <a:ea typeface="+mn-ea"/>
                <a:cs typeface="+mn-cs"/>
              </a:rPr>
              <a:t>No  it is never ok to text and plow - yes</a:t>
            </a: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solidFill>
                  <a:prstClr val="black"/>
                </a:solidFill>
              </a:rPr>
              <a:pPr/>
              <a:t>35</a:t>
            </a:fld>
            <a:endParaRPr lang="en-US">
              <a:solidFill>
                <a:prstClr val="black"/>
              </a:solidFill>
            </a:endParaRPr>
          </a:p>
        </p:txBody>
      </p:sp>
    </p:spTree>
    <p:extLst>
      <p:ext uri="{BB962C8B-B14F-4D97-AF65-F5344CB8AC3E}">
        <p14:creationId xmlns:p14="http://schemas.microsoft.com/office/powerpoint/2010/main" val="3361434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p>
            <a:fld id="{3FD58A1A-5E9E-4084-AD14-A4B8B2D0DA7A}" type="slidenum">
              <a:rPr lang="en-US"/>
              <a:pPr/>
              <a:t>37</a:t>
            </a:fld>
            <a:endParaRPr lang="en-US"/>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Arial Unicode MS" pitchFamily="-107" charset="0"/>
              </a:rPr>
              <a:t>Slide</a:t>
            </a:r>
            <a:r>
              <a:rPr lang="en-US" baseline="0" dirty="0" smtClean="0">
                <a:latin typeface="Arial Unicode MS" pitchFamily="-107" charset="0"/>
              </a:rPr>
              <a:t> </a:t>
            </a:r>
            <a:r>
              <a:rPr lang="en-US" baseline="0" dirty="0" err="1" smtClean="0">
                <a:latin typeface="Arial Unicode MS" pitchFamily="-107" charset="0"/>
              </a:rPr>
              <a:t>courtesty</a:t>
            </a:r>
            <a:r>
              <a:rPr lang="en-US" baseline="0" dirty="0" smtClean="0">
                <a:latin typeface="Arial Unicode MS" pitchFamily="-107" charset="0"/>
              </a:rPr>
              <a:t> of: </a:t>
            </a:r>
            <a:r>
              <a:rPr lang="en-US" sz="1200" b="0" i="0" u="none" strike="noStrike" kern="1200" dirty="0" smtClean="0">
                <a:solidFill>
                  <a:schemeClr val="tx1"/>
                </a:solidFill>
                <a:effectLst/>
                <a:latin typeface="+mn-lt"/>
                <a:ea typeface="+mn-ea"/>
                <a:cs typeface="+mn-cs"/>
                <a:hlinkClick r:id="rId3"/>
              </a:rPr>
              <a:t>IowaDOT_New-Operator-Snow-and-Ice-Training_Slides_25-27.pptx</a:t>
            </a:r>
            <a:endParaRPr lang="en-US" sz="1200" b="0" i="0" u="none" strike="noStrike"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As our background slide mentioned:</a:t>
            </a:r>
            <a:r>
              <a:rPr lang="en-US" sz="1200" b="0" i="0" u="none" strike="noStrike" kern="1200" baseline="0" dirty="0" smtClean="0">
                <a:solidFill>
                  <a:schemeClr val="tx1"/>
                </a:solidFill>
                <a:effectLst/>
                <a:latin typeface="+mn-lt"/>
                <a:ea typeface="+mn-ea"/>
                <a:cs typeface="+mn-cs"/>
              </a:rPr>
              <a:t> “…</a:t>
            </a:r>
            <a:r>
              <a:rPr lang="en-US" dirty="0" smtClean="0"/>
              <a:t>be prepared to take those extra precautions, to not get in a hurry, to watch out for others, and to promote safety among the crew"</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effectLst/>
              <a:latin typeface="+mn-lt"/>
              <a:ea typeface="+mn-ea"/>
              <a:cs typeface="+mn-cs"/>
            </a:endParaRPr>
          </a:p>
          <a:p>
            <a:pPr eaLnBrk="1" hangingPunct="1"/>
            <a:endParaRPr lang="en-US" dirty="0" smtClean="0">
              <a:latin typeface="Arial Unicode MS" pitchFamily="-107"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Right</a:t>
            </a:r>
            <a:r>
              <a:rPr lang="en-US" baseline="0" dirty="0" smtClean="0"/>
              <a:t> </a:t>
            </a:r>
            <a:r>
              <a:rPr lang="en-US" dirty="0" smtClean="0"/>
              <a:t>Photo FCI</a:t>
            </a:r>
          </a:p>
          <a:p>
            <a:endParaRPr lang="en-US" dirty="0" smtClean="0"/>
          </a:p>
        </p:txBody>
      </p:sp>
      <p:sp>
        <p:nvSpPr>
          <p:cNvPr id="4" name="Slide Number Placeholder 3"/>
          <p:cNvSpPr>
            <a:spLocks noGrp="1"/>
          </p:cNvSpPr>
          <p:nvPr>
            <p:ph type="sldNum" sz="quarter" idx="10"/>
          </p:nvPr>
        </p:nvSpPr>
        <p:spPr/>
        <p:txBody>
          <a:bodyPr/>
          <a:lstStyle/>
          <a:p>
            <a:fld id="{B0BDD7F5-3A46-4ED7-A0C5-90FD845D0BE5}" type="slidenum">
              <a:rPr lang="en-US" smtClean="0"/>
              <a:t>5</a:t>
            </a:fld>
            <a:endParaRPr lang="en-US"/>
          </a:p>
        </p:txBody>
      </p:sp>
    </p:spTree>
    <p:extLst>
      <p:ext uri="{BB962C8B-B14F-4D97-AF65-F5344CB8AC3E}">
        <p14:creationId xmlns:p14="http://schemas.microsoft.com/office/powerpoint/2010/main" val="5512458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Photo: FCI</a:t>
            </a:r>
          </a:p>
          <a:p>
            <a:endParaRPr lang="en-US" dirty="0" smtClean="0"/>
          </a:p>
          <a:p>
            <a:r>
              <a:rPr lang="en-US" dirty="0" smtClean="0"/>
              <a:t>The back end of your truck may</a:t>
            </a:r>
            <a:r>
              <a:rPr lang="en-US" baseline="0" dirty="0" smtClean="0"/>
              <a:t> have a variety of equipment attached to it or be in various states of open/close, up/down.   Take time to think about what is behind your truck, or better yet take a walk around and view your situation.  It takes time which, we are all short on , but it takes less time than it would to fix a new problem we might cause.</a:t>
            </a: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t>6</a:t>
            </a:fld>
            <a:endParaRPr lang="en-US"/>
          </a:p>
        </p:txBody>
      </p:sp>
    </p:spTree>
    <p:extLst>
      <p:ext uri="{BB962C8B-B14F-4D97-AF65-F5344CB8AC3E}">
        <p14:creationId xmlns:p14="http://schemas.microsoft.com/office/powerpoint/2010/main" val="6107055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ChangeArrowheads="1"/>
          </p:cNvSpPr>
          <p:nvPr>
            <p:ph type="body" idx="1"/>
          </p:nvPr>
        </p:nvSpPr>
        <p:spPr>
          <a:xfrm>
            <a:off x="914400" y="4343992"/>
            <a:ext cx="5029200" cy="4113616"/>
          </a:xfrm>
          <a:noFill/>
          <a:ln/>
        </p:spPr>
        <p:txBody>
          <a:bodyPr lIns="90483" tIns="44447" rIns="90483" bIns="44447"/>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Photo: CDOT</a:t>
            </a:r>
            <a:endParaRPr lang="en-US" dirty="0" smtClean="0"/>
          </a:p>
        </p:txBody>
      </p:sp>
      <p:sp>
        <p:nvSpPr>
          <p:cNvPr id="135171" name="Rectangle 3"/>
          <p:cNvSpPr>
            <a:spLocks noGrp="1" noRot="1" noChangeAspect="1" noChangeArrowheads="1" noTextEdit="1"/>
          </p:cNvSpPr>
          <p:nvPr>
            <p:ph type="sldImg"/>
          </p:nvPr>
        </p:nvSpPr>
        <p:spPr>
          <a:xfrm>
            <a:off x="1131888" y="247650"/>
            <a:ext cx="4567237" cy="3425825"/>
          </a:xfrm>
          <a:ln w="12700" cap="flat">
            <a:solidFill>
              <a:schemeClr val="tx1"/>
            </a:solidFill>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Photos: FCI</a:t>
            </a:r>
          </a:p>
          <a:p>
            <a:endParaRPr lang="en-US" dirty="0" smtClean="0"/>
          </a:p>
          <a:p>
            <a:r>
              <a:rPr lang="en-US" dirty="0" smtClean="0"/>
              <a:t>Take</a:t>
            </a:r>
            <a:r>
              <a:rPr lang="en-US" baseline="0" dirty="0" smtClean="0"/>
              <a:t> your time and fill the box with caution.  The tanks aren’t very forgiving when it comes to a run in with the loader.  </a:t>
            </a: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t>8</a:t>
            </a:fld>
            <a:endParaRPr lang="en-US"/>
          </a:p>
        </p:txBody>
      </p:sp>
    </p:spTree>
    <p:extLst>
      <p:ext uri="{BB962C8B-B14F-4D97-AF65-F5344CB8AC3E}">
        <p14:creationId xmlns:p14="http://schemas.microsoft.com/office/powerpoint/2010/main" val="6107055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Photo: FCI</a:t>
            </a:r>
          </a:p>
          <a:p>
            <a:r>
              <a:rPr lang="en-US" dirty="0" smtClean="0"/>
              <a:t>If you have stockpile safety </a:t>
            </a:r>
            <a:r>
              <a:rPr lang="en-US" dirty="0" err="1" smtClean="0"/>
              <a:t>guideance</a:t>
            </a:r>
            <a:r>
              <a:rPr lang="en-US" dirty="0" smtClean="0"/>
              <a:t> put it here.  Otherwise use this slide as it is, below</a:t>
            </a:r>
            <a:r>
              <a:rPr lang="en-US" baseline="0" dirty="0" smtClean="0"/>
              <a:t> is the salt institutes guidance which has more detail than the slide.  Would be good for the instructor to read through that as well. </a:t>
            </a:r>
            <a:endParaRPr lang="en-US" dirty="0" smtClean="0"/>
          </a:p>
          <a:p>
            <a:endParaRPr lang="en-US" dirty="0" smtClean="0"/>
          </a:p>
          <a:p>
            <a:r>
              <a:rPr lang="en-US" dirty="0" smtClean="0"/>
              <a:t>Source: Salt institute http://www.saltinstitute.org/wp-content/uploads/2013/09/Salt-Storage-Handbook-2015.pdf</a:t>
            </a:r>
          </a:p>
          <a:p>
            <a:r>
              <a:rPr lang="en-US" dirty="0" smtClean="0"/>
              <a:t> “Never approach the vertical face of a stockpile on foot or in a vehicle closer than the vertical dimension of the pile; it might collapse and cover you in an avalanche.  </a:t>
            </a:r>
          </a:p>
          <a:p>
            <a:r>
              <a:rPr lang="en-US" dirty="0" smtClean="0"/>
              <a:t> Never park next to a stockpile or next to equipment working a stockpile. </a:t>
            </a:r>
          </a:p>
          <a:p>
            <a:r>
              <a:rPr lang="en-US" dirty="0" smtClean="0"/>
              <a:t>Never position yourself between the face of a stockpile and an immovable object (such as a loader or other vehicle). </a:t>
            </a:r>
          </a:p>
          <a:p>
            <a:r>
              <a:rPr lang="en-US" dirty="0" smtClean="0"/>
              <a:t>When working on top of a stockpile, never approach the crest closer than 15 feet. </a:t>
            </a:r>
          </a:p>
          <a:p>
            <a:r>
              <a:rPr lang="en-US" dirty="0" smtClean="0"/>
              <a:t>Always ensure that you have proper footing when accessing the top of a stockpile, and always be alert for sinkholes or other openings in the surface of the pile.</a:t>
            </a:r>
          </a:p>
          <a:p>
            <a:endParaRPr lang="en-US" dirty="0" smtClean="0"/>
          </a:p>
          <a:p>
            <a:r>
              <a:rPr lang="en-US" dirty="0" smtClean="0"/>
              <a:t> </a:t>
            </a:r>
          </a:p>
        </p:txBody>
      </p:sp>
      <p:sp>
        <p:nvSpPr>
          <p:cNvPr id="4" name="Slide Number Placeholder 3"/>
          <p:cNvSpPr>
            <a:spLocks noGrp="1"/>
          </p:cNvSpPr>
          <p:nvPr>
            <p:ph type="sldNum" sz="quarter" idx="10"/>
          </p:nvPr>
        </p:nvSpPr>
        <p:spPr/>
        <p:txBody>
          <a:bodyPr/>
          <a:lstStyle/>
          <a:p>
            <a:fld id="{B0BDD7F5-3A46-4ED7-A0C5-90FD845D0BE5}" type="slidenum">
              <a:rPr lang="en-US" smtClean="0"/>
              <a:t>9</a:t>
            </a:fld>
            <a:endParaRPr lang="en-US"/>
          </a:p>
        </p:txBody>
      </p:sp>
    </p:spTree>
    <p:extLst>
      <p:ext uri="{BB962C8B-B14F-4D97-AF65-F5344CB8AC3E}">
        <p14:creationId xmlns:p14="http://schemas.microsoft.com/office/powerpoint/2010/main" val="6107055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Photo: City of Beloit</a:t>
            </a:r>
          </a:p>
          <a:p>
            <a:endParaRPr lang="en-US" dirty="0" smtClean="0"/>
          </a:p>
          <a:p>
            <a:endParaRPr lang="en-US" dirty="0" smtClean="0"/>
          </a:p>
          <a:p>
            <a:r>
              <a:rPr lang="en-US" dirty="0" smtClean="0"/>
              <a:t> Find other ways</a:t>
            </a:r>
            <a:r>
              <a:rPr lang="en-US" baseline="0" dirty="0" smtClean="0"/>
              <a:t> to get your work done besides walking on the top of a stockpile.  It is dangerous. </a:t>
            </a:r>
          </a:p>
          <a:p>
            <a:endParaRPr lang="en-US" baseline="0" dirty="0" smtClean="0"/>
          </a:p>
          <a:p>
            <a:r>
              <a:rPr lang="en-US" baseline="0" dirty="0" smtClean="0"/>
              <a:t>Test Question</a:t>
            </a:r>
          </a:p>
          <a:p>
            <a:r>
              <a:rPr lang="en-US" baseline="0" dirty="0" smtClean="0"/>
              <a:t>Are salt stockpiles safe to walk on?</a:t>
            </a:r>
          </a:p>
          <a:p>
            <a:pPr marL="228600" indent="-228600">
              <a:buAutoNum type="arabicPeriod"/>
            </a:pPr>
            <a:r>
              <a:rPr lang="en-US" baseline="0" dirty="0" smtClean="0"/>
              <a:t>Yes – no</a:t>
            </a:r>
          </a:p>
          <a:p>
            <a:pPr marL="228600" indent="-228600">
              <a:buAutoNum type="arabicPeriod"/>
            </a:pPr>
            <a:r>
              <a:rPr lang="en-US" baseline="0" dirty="0" smtClean="0"/>
              <a:t>No - yes</a:t>
            </a:r>
            <a:endParaRPr lang="en-US" dirty="0" smtClean="0"/>
          </a:p>
        </p:txBody>
      </p:sp>
      <p:sp>
        <p:nvSpPr>
          <p:cNvPr id="4" name="Slide Number Placeholder 3"/>
          <p:cNvSpPr>
            <a:spLocks noGrp="1"/>
          </p:cNvSpPr>
          <p:nvPr>
            <p:ph type="sldNum" sz="quarter" idx="10"/>
          </p:nvPr>
        </p:nvSpPr>
        <p:spPr/>
        <p:txBody>
          <a:bodyPr/>
          <a:lstStyle/>
          <a:p>
            <a:fld id="{B0BDD7F5-3A46-4ED7-A0C5-90FD845D0BE5}" type="slidenum">
              <a:rPr lang="en-US" smtClean="0"/>
              <a:t>10</a:t>
            </a:fld>
            <a:endParaRPr lang="en-US"/>
          </a:p>
        </p:txBody>
      </p:sp>
    </p:spTree>
    <p:extLst>
      <p:ext uri="{BB962C8B-B14F-4D97-AF65-F5344CB8AC3E}">
        <p14:creationId xmlns:p14="http://schemas.microsoft.com/office/powerpoint/2010/main" val="6107055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67F7677-4A07-471A-9275-E410633E8542}" type="datetimeFigureOut">
              <a:rPr lang="en-US" smtClean="0"/>
              <a:t>10/2/2015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CEF96E-C27A-411E-AF73-3C353B8ED1EA}" type="slidenum">
              <a:rPr lang="en-US" smtClean="0"/>
              <a:t>‹#›</a:t>
            </a:fld>
            <a:endParaRPr lang="en-US"/>
          </a:p>
        </p:txBody>
      </p:sp>
    </p:spTree>
    <p:extLst>
      <p:ext uri="{BB962C8B-B14F-4D97-AF65-F5344CB8AC3E}">
        <p14:creationId xmlns:p14="http://schemas.microsoft.com/office/powerpoint/2010/main" val="7875972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67F7677-4A07-471A-9275-E410633E8542}" type="datetimeFigureOut">
              <a:rPr lang="en-US" smtClean="0"/>
              <a:t>10/2/2015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CEF96E-C27A-411E-AF73-3C353B8ED1EA}" type="slidenum">
              <a:rPr lang="en-US" smtClean="0"/>
              <a:t>‹#›</a:t>
            </a:fld>
            <a:endParaRPr lang="en-US"/>
          </a:p>
        </p:txBody>
      </p:sp>
    </p:spTree>
    <p:extLst>
      <p:ext uri="{BB962C8B-B14F-4D97-AF65-F5344CB8AC3E}">
        <p14:creationId xmlns:p14="http://schemas.microsoft.com/office/powerpoint/2010/main" val="15361001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67F7677-4A07-471A-9275-E410633E8542}" type="datetimeFigureOut">
              <a:rPr lang="en-US" smtClean="0"/>
              <a:t>10/2/2015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CEF96E-C27A-411E-AF73-3C353B8ED1EA}" type="slidenum">
              <a:rPr lang="en-US" smtClean="0"/>
              <a:t>‹#›</a:t>
            </a:fld>
            <a:endParaRPr lang="en-US"/>
          </a:p>
        </p:txBody>
      </p:sp>
    </p:spTree>
    <p:extLst>
      <p:ext uri="{BB962C8B-B14F-4D97-AF65-F5344CB8AC3E}">
        <p14:creationId xmlns:p14="http://schemas.microsoft.com/office/powerpoint/2010/main" val="8315828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4191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219200" y="20447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81600" y="20447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7239000" y="6248400"/>
            <a:ext cx="1752600" cy="457200"/>
          </a:xfrm>
        </p:spPr>
        <p:txBody>
          <a:bodyPr/>
          <a:lstStyle>
            <a:lvl1pPr>
              <a:buFont typeface="Symbol" pitchFamily="18" charset="2"/>
              <a:buChar char="ã"/>
              <a:defRPr/>
            </a:lvl1pPr>
          </a:lstStyle>
          <a:p>
            <a:r>
              <a:rPr lang="en-US"/>
              <a:t> 2003 Mn/DOT Metro Training</a:t>
            </a:r>
          </a:p>
          <a:p>
            <a:pPr>
              <a:buFont typeface="Symbol" pitchFamily="18" charset="2"/>
              <a:buNone/>
            </a:pPr>
            <a:r>
              <a:rPr lang="en-US"/>
              <a:t>Rev. 7/20/06</a:t>
            </a:r>
          </a:p>
        </p:txBody>
      </p:sp>
      <p:sp>
        <p:nvSpPr>
          <p:cNvPr id="6" name="Footer Placeholder 5"/>
          <p:cNvSpPr>
            <a:spLocks noGrp="1"/>
          </p:cNvSpPr>
          <p:nvPr>
            <p:ph type="ftr" sz="quarter" idx="11"/>
          </p:nvPr>
        </p:nvSpPr>
        <p:spPr>
          <a:xfrm>
            <a:off x="1219200" y="6248400"/>
            <a:ext cx="2133600" cy="457200"/>
          </a:xfrm>
        </p:spPr>
        <p:txBody>
          <a:bodyPr/>
          <a:lstStyle>
            <a:lvl1pPr>
              <a:defRPr/>
            </a:lvl1pPr>
          </a:lstStyle>
          <a:p>
            <a:r>
              <a:rPr lang="en-US"/>
              <a:t>Snow Plow Operator Training</a:t>
            </a:r>
          </a:p>
          <a:p>
            <a:r>
              <a:rPr lang="en-US"/>
              <a:t>25 min.</a:t>
            </a:r>
          </a:p>
        </p:txBody>
      </p:sp>
      <p:sp>
        <p:nvSpPr>
          <p:cNvPr id="7" name="Slide Number Placeholder 6"/>
          <p:cNvSpPr>
            <a:spLocks noGrp="1"/>
          </p:cNvSpPr>
          <p:nvPr>
            <p:ph type="sldNum" sz="quarter" idx="12"/>
          </p:nvPr>
        </p:nvSpPr>
        <p:spPr>
          <a:xfrm>
            <a:off x="4114800" y="6248400"/>
            <a:ext cx="952500" cy="457200"/>
          </a:xfrm>
        </p:spPr>
        <p:txBody>
          <a:bodyPr/>
          <a:lstStyle>
            <a:lvl1pPr>
              <a:defRPr/>
            </a:lvl1pPr>
          </a:lstStyle>
          <a:p>
            <a:fld id="{8E5FFEEB-CE81-4A18-BC8C-83B0A788262B}" type="slidenum">
              <a:rPr lang="en-US"/>
              <a:pPr/>
              <a:t>‹#›</a:t>
            </a:fld>
            <a:endParaRPr lang="en-US"/>
          </a:p>
        </p:txBody>
      </p:sp>
    </p:spTree>
    <p:extLst>
      <p:ext uri="{BB962C8B-B14F-4D97-AF65-F5344CB8AC3E}">
        <p14:creationId xmlns:p14="http://schemas.microsoft.com/office/powerpoint/2010/main" val="3420803549"/>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67F7677-4A07-471A-9275-E410633E8542}" type="datetimeFigureOut">
              <a:rPr lang="en-US" smtClean="0"/>
              <a:t>10/2/2015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CEF96E-C27A-411E-AF73-3C353B8ED1EA}" type="slidenum">
              <a:rPr lang="en-US" smtClean="0"/>
              <a:t>‹#›</a:t>
            </a:fld>
            <a:endParaRPr lang="en-US"/>
          </a:p>
        </p:txBody>
      </p:sp>
    </p:spTree>
    <p:extLst>
      <p:ext uri="{BB962C8B-B14F-4D97-AF65-F5344CB8AC3E}">
        <p14:creationId xmlns:p14="http://schemas.microsoft.com/office/powerpoint/2010/main" val="42245776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67F7677-4A07-471A-9275-E410633E8542}" type="datetimeFigureOut">
              <a:rPr lang="en-US" smtClean="0"/>
              <a:t>10/2/2015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CEF96E-C27A-411E-AF73-3C353B8ED1EA}" type="slidenum">
              <a:rPr lang="en-US" smtClean="0"/>
              <a:t>‹#›</a:t>
            </a:fld>
            <a:endParaRPr lang="en-US"/>
          </a:p>
        </p:txBody>
      </p:sp>
    </p:spTree>
    <p:extLst>
      <p:ext uri="{BB962C8B-B14F-4D97-AF65-F5344CB8AC3E}">
        <p14:creationId xmlns:p14="http://schemas.microsoft.com/office/powerpoint/2010/main" val="40670946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67F7677-4A07-471A-9275-E410633E8542}" type="datetimeFigureOut">
              <a:rPr lang="en-US" smtClean="0"/>
              <a:t>10/2/2015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CEF96E-C27A-411E-AF73-3C353B8ED1EA}" type="slidenum">
              <a:rPr lang="en-US" smtClean="0"/>
              <a:t>‹#›</a:t>
            </a:fld>
            <a:endParaRPr lang="en-US"/>
          </a:p>
        </p:txBody>
      </p:sp>
    </p:spTree>
    <p:extLst>
      <p:ext uri="{BB962C8B-B14F-4D97-AF65-F5344CB8AC3E}">
        <p14:creationId xmlns:p14="http://schemas.microsoft.com/office/powerpoint/2010/main" val="3072649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67F7677-4A07-471A-9275-E410633E8542}" type="datetimeFigureOut">
              <a:rPr lang="en-US" smtClean="0"/>
              <a:t>10/2/2015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0CEF96E-C27A-411E-AF73-3C353B8ED1EA}" type="slidenum">
              <a:rPr lang="en-US" smtClean="0"/>
              <a:t>‹#›</a:t>
            </a:fld>
            <a:endParaRPr lang="en-US"/>
          </a:p>
        </p:txBody>
      </p:sp>
    </p:spTree>
    <p:extLst>
      <p:ext uri="{BB962C8B-B14F-4D97-AF65-F5344CB8AC3E}">
        <p14:creationId xmlns:p14="http://schemas.microsoft.com/office/powerpoint/2010/main" val="70407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67F7677-4A07-471A-9275-E410633E8542}" type="datetimeFigureOut">
              <a:rPr lang="en-US" smtClean="0"/>
              <a:t>10/2/2015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0CEF96E-C27A-411E-AF73-3C353B8ED1EA}" type="slidenum">
              <a:rPr lang="en-US" smtClean="0"/>
              <a:t>‹#›</a:t>
            </a:fld>
            <a:endParaRPr lang="en-US"/>
          </a:p>
        </p:txBody>
      </p:sp>
    </p:spTree>
    <p:extLst>
      <p:ext uri="{BB962C8B-B14F-4D97-AF65-F5344CB8AC3E}">
        <p14:creationId xmlns:p14="http://schemas.microsoft.com/office/powerpoint/2010/main" val="13066937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7F7677-4A07-471A-9275-E410633E8542}" type="datetimeFigureOut">
              <a:rPr lang="en-US" smtClean="0"/>
              <a:t>10/2/2015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0CEF96E-C27A-411E-AF73-3C353B8ED1EA}" type="slidenum">
              <a:rPr lang="en-US" smtClean="0"/>
              <a:t>‹#›</a:t>
            </a:fld>
            <a:endParaRPr lang="en-US"/>
          </a:p>
        </p:txBody>
      </p:sp>
    </p:spTree>
    <p:extLst>
      <p:ext uri="{BB962C8B-B14F-4D97-AF65-F5344CB8AC3E}">
        <p14:creationId xmlns:p14="http://schemas.microsoft.com/office/powerpoint/2010/main" val="15198408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67F7677-4A07-471A-9275-E410633E8542}" type="datetimeFigureOut">
              <a:rPr lang="en-US" smtClean="0"/>
              <a:t>10/2/2015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CEF96E-C27A-411E-AF73-3C353B8ED1EA}" type="slidenum">
              <a:rPr lang="en-US" smtClean="0"/>
              <a:t>‹#›</a:t>
            </a:fld>
            <a:endParaRPr lang="en-US"/>
          </a:p>
        </p:txBody>
      </p:sp>
    </p:spTree>
    <p:extLst>
      <p:ext uri="{BB962C8B-B14F-4D97-AF65-F5344CB8AC3E}">
        <p14:creationId xmlns:p14="http://schemas.microsoft.com/office/powerpoint/2010/main" val="6722613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67F7677-4A07-471A-9275-E410633E8542}" type="datetimeFigureOut">
              <a:rPr lang="en-US" smtClean="0"/>
              <a:t>10/2/2015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CEF96E-C27A-411E-AF73-3C353B8ED1EA}" type="slidenum">
              <a:rPr lang="en-US" smtClean="0"/>
              <a:t>‹#›</a:t>
            </a:fld>
            <a:endParaRPr lang="en-US"/>
          </a:p>
        </p:txBody>
      </p:sp>
    </p:spTree>
    <p:extLst>
      <p:ext uri="{BB962C8B-B14F-4D97-AF65-F5344CB8AC3E}">
        <p14:creationId xmlns:p14="http://schemas.microsoft.com/office/powerpoint/2010/main" val="12242752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7F7677-4A07-471A-9275-E410633E8542}" type="datetimeFigureOut">
              <a:rPr lang="en-US" smtClean="0"/>
              <a:t>10/2/2015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CEF96E-C27A-411E-AF73-3C353B8ED1EA}" type="slidenum">
              <a:rPr lang="en-US" smtClean="0"/>
              <a:t>‹#›</a:t>
            </a:fld>
            <a:endParaRPr lang="en-US"/>
          </a:p>
        </p:txBody>
      </p:sp>
    </p:spTree>
    <p:extLst>
      <p:ext uri="{BB962C8B-B14F-4D97-AF65-F5344CB8AC3E}">
        <p14:creationId xmlns:p14="http://schemas.microsoft.com/office/powerpoint/2010/main" val="20757406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5.wmf"/><Relationship Id="rId5" Type="http://schemas.openxmlformats.org/officeDocument/2006/relationships/image" Target="../media/image24.jpeg"/><Relationship Id="rId4" Type="http://schemas.openxmlformats.org/officeDocument/2006/relationships/image" Target="../media/image23.jpeg"/></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5.wmf"/><Relationship Id="rId4" Type="http://schemas.openxmlformats.org/officeDocument/2006/relationships/image" Target="../media/image30.jpe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25.wmf"/><Relationship Id="rId4" Type="http://schemas.openxmlformats.org/officeDocument/2006/relationships/image" Target="../media/image30.jpeg"/></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jpeg"/></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5.wmf"/></Relationships>
</file>

<file path=ppt/slides/_rels/slide25.x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jpeg"/></Relationships>
</file>

<file path=ppt/slides/_rels/slide2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6.xml"/><Relationship Id="rId1" Type="http://schemas.openxmlformats.org/officeDocument/2006/relationships/slideLayout" Target="../slideLayouts/slideLayout12.xml"/><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7.xml"/><Relationship Id="rId1" Type="http://schemas.openxmlformats.org/officeDocument/2006/relationships/slideLayout" Target="../slideLayouts/slideLayout12.xml"/><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52.jpeg"/><Relationship Id="rId4" Type="http://schemas.openxmlformats.org/officeDocument/2006/relationships/image" Target="../media/image51.jpeg"/></Relationships>
</file>

<file path=ppt/slides/_rels/slide33.x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34.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gif"/><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3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63.jpeg"/></Relationships>
</file>

<file path=ppt/slides/_rels/slide36.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hyperlink" Target="http://www.saltinstitute.org/wp-content/uploads/2013/09/Salt-Storage-Handbook-2015.pdf"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11.jpeg"/><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pictures\Pictures\salt\people\Little Falls Group Picture01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96966" y="1020816"/>
            <a:ext cx="5227145" cy="392035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671144" y="16570"/>
            <a:ext cx="7772400" cy="735013"/>
          </a:xfrm>
          <a:solidFill>
            <a:schemeClr val="bg1"/>
          </a:solidFill>
        </p:spPr>
        <p:txBody>
          <a:bodyPr>
            <a:normAutofit/>
          </a:bodyPr>
          <a:lstStyle/>
          <a:p>
            <a:r>
              <a:rPr lang="en-US" sz="4000" dirty="0"/>
              <a:t>Module </a:t>
            </a:r>
            <a:r>
              <a:rPr lang="en-US" sz="4000" dirty="0" smtClean="0"/>
              <a:t>9: Safety</a:t>
            </a:r>
            <a:endParaRPr lang="en-US" sz="4000" dirty="0"/>
          </a:p>
        </p:txBody>
      </p:sp>
      <p:sp>
        <p:nvSpPr>
          <p:cNvPr id="3" name="Subtitle 2"/>
          <p:cNvSpPr>
            <a:spLocks noGrp="1"/>
          </p:cNvSpPr>
          <p:nvPr>
            <p:ph type="subTitle" idx="1"/>
          </p:nvPr>
        </p:nvSpPr>
        <p:spPr>
          <a:xfrm>
            <a:off x="1676400" y="5559972"/>
            <a:ext cx="5943600" cy="1292166"/>
          </a:xfrm>
          <a:solidFill>
            <a:schemeClr val="bg1">
              <a:lumMod val="50000"/>
            </a:schemeClr>
          </a:solidFill>
        </p:spPr>
        <p:txBody>
          <a:bodyPr>
            <a:normAutofit fontScale="62500" lnSpcReduction="20000"/>
          </a:bodyPr>
          <a:lstStyle/>
          <a:p>
            <a:r>
              <a:rPr lang="en-US" b="1" dirty="0" smtClean="0">
                <a:solidFill>
                  <a:schemeClr val="bg1"/>
                </a:solidFill>
              </a:rPr>
              <a:t>Connie Fortin – Fortin Consulting 2015</a:t>
            </a:r>
          </a:p>
          <a:p>
            <a:r>
              <a:rPr lang="en-US" dirty="0" smtClean="0">
                <a:solidFill>
                  <a:schemeClr val="bg1"/>
                </a:solidFill>
              </a:rPr>
              <a:t>slides </a:t>
            </a:r>
            <a:r>
              <a:rPr lang="en-US" dirty="0">
                <a:solidFill>
                  <a:schemeClr val="bg1"/>
                </a:solidFill>
              </a:rPr>
              <a:t>are for entry level plow drivers</a:t>
            </a:r>
          </a:p>
          <a:p>
            <a:r>
              <a:rPr lang="en-US" dirty="0" smtClean="0">
                <a:solidFill>
                  <a:schemeClr val="bg1"/>
                </a:solidFill>
              </a:rPr>
              <a:t>slides </a:t>
            </a:r>
            <a:r>
              <a:rPr lang="en-US" dirty="0">
                <a:solidFill>
                  <a:schemeClr val="bg1"/>
                </a:solidFill>
              </a:rPr>
              <a:t>are for experience plow drivers</a:t>
            </a:r>
          </a:p>
          <a:p>
            <a:r>
              <a:rPr lang="en-US" dirty="0" smtClean="0">
                <a:solidFill>
                  <a:schemeClr val="bg1"/>
                </a:solidFill>
              </a:rPr>
              <a:t>slides </a:t>
            </a:r>
            <a:r>
              <a:rPr lang="en-US" dirty="0">
                <a:solidFill>
                  <a:schemeClr val="bg1"/>
                </a:solidFill>
              </a:rPr>
              <a:t>are for supervisors</a:t>
            </a:r>
          </a:p>
          <a:p>
            <a:endParaRPr lang="en-US" dirty="0"/>
          </a:p>
        </p:txBody>
      </p:sp>
      <p:sp>
        <p:nvSpPr>
          <p:cNvPr id="6" name="Chord 5"/>
          <p:cNvSpPr/>
          <p:nvPr/>
        </p:nvSpPr>
        <p:spPr>
          <a:xfrm>
            <a:off x="1981200" y="5559972"/>
            <a:ext cx="304800" cy="304800"/>
          </a:xfrm>
          <a:prstGeom prst="chor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ie 6"/>
          <p:cNvSpPr/>
          <p:nvPr/>
        </p:nvSpPr>
        <p:spPr>
          <a:xfrm>
            <a:off x="1981200" y="5990897"/>
            <a:ext cx="304800" cy="304800"/>
          </a:xfrm>
          <a:prstGeom prst="pi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Oval 7"/>
          <p:cNvSpPr/>
          <p:nvPr/>
        </p:nvSpPr>
        <p:spPr>
          <a:xfrm>
            <a:off x="2622331" y="6324600"/>
            <a:ext cx="3810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hord 8"/>
          <p:cNvSpPr/>
          <p:nvPr/>
        </p:nvSpPr>
        <p:spPr>
          <a:xfrm>
            <a:off x="7620000" y="304800"/>
            <a:ext cx="304800" cy="304800"/>
          </a:xfrm>
          <a:prstGeom prst="chor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e 9"/>
          <p:cNvSpPr/>
          <p:nvPr/>
        </p:nvSpPr>
        <p:spPr>
          <a:xfrm>
            <a:off x="8077200" y="304800"/>
            <a:ext cx="304800" cy="304800"/>
          </a:xfrm>
          <a:prstGeom prst="pi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Oval 10"/>
          <p:cNvSpPr/>
          <p:nvPr/>
        </p:nvSpPr>
        <p:spPr>
          <a:xfrm>
            <a:off x="8534400" y="304800"/>
            <a:ext cx="3810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5" name="Picture 3" descr="C:\Users\Roman\AppData\Local\Microsoft\Windows\Temporary Internet Files\Content.IE5\X20Z386G\Safety[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8166" y="1566041"/>
            <a:ext cx="1792013" cy="2688020"/>
          </a:xfrm>
          <a:prstGeom prst="rect">
            <a:avLst/>
          </a:prstGeom>
          <a:noFill/>
        </p:spPr>
      </p:pic>
      <p:pic>
        <p:nvPicPr>
          <p:cNvPr id="12" name="Picture 3" descr="C:\Users\Roman\AppData\Local\Microsoft\Windows\Temporary Internet Files\Content.IE5\X20Z386G\Safety[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16952" y="1558158"/>
            <a:ext cx="1792013" cy="2688020"/>
          </a:xfrm>
          <a:prstGeom prst="rect">
            <a:avLst/>
          </a:prstGeom>
          <a:noFill/>
        </p:spPr>
      </p:pic>
      <p:sp>
        <p:nvSpPr>
          <p:cNvPr id="4" name="TextBox 3"/>
          <p:cNvSpPr txBox="1"/>
          <p:nvPr/>
        </p:nvSpPr>
        <p:spPr>
          <a:xfrm>
            <a:off x="1835807" y="4282964"/>
            <a:ext cx="5486400" cy="369332"/>
          </a:xfrm>
          <a:prstGeom prst="rect">
            <a:avLst/>
          </a:prstGeom>
          <a:solidFill>
            <a:srgbClr val="FFFF00"/>
          </a:solidFill>
        </p:spPr>
        <p:txBody>
          <a:bodyPr wrap="square" rtlCol="0">
            <a:spAutoFit/>
          </a:bodyPr>
          <a:lstStyle/>
          <a:p>
            <a:r>
              <a:rPr lang="en-US" dirty="0" smtClean="0"/>
              <a:t>Put picture of your crew, your logo, or your facility here</a:t>
            </a:r>
            <a:endParaRPr lang="en-US" dirty="0"/>
          </a:p>
        </p:txBody>
      </p:sp>
    </p:spTree>
    <p:extLst>
      <p:ext uri="{BB962C8B-B14F-4D97-AF65-F5344CB8AC3E}">
        <p14:creationId xmlns:p14="http://schemas.microsoft.com/office/powerpoint/2010/main" val="369170948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30480" y="1447800"/>
            <a:ext cx="2026920" cy="4953000"/>
          </a:xfrm>
        </p:spPr>
        <p:txBody>
          <a:bodyPr>
            <a:normAutofit/>
          </a:bodyPr>
          <a:lstStyle/>
          <a:p>
            <a:pPr marL="0" indent="0">
              <a:buNone/>
            </a:pPr>
            <a:r>
              <a:rPr lang="en-US" dirty="0" smtClean="0"/>
              <a:t>Avoid walking on stockpiles, sinkholes are possible. </a:t>
            </a:r>
          </a:p>
          <a:p>
            <a:pPr marL="0" indent="0">
              <a:buNone/>
            </a:pPr>
            <a:endParaRPr lang="en-US" dirty="0" smtClean="0"/>
          </a:p>
        </p:txBody>
      </p:sp>
      <p:pic>
        <p:nvPicPr>
          <p:cNvPr id="3076" name="Picture 4" descr="C:\Users\Roman\Desktop\Picture 078.jpg"/>
          <p:cNvPicPr>
            <a:picLocks noChangeAspect="1" noChangeArrowheads="1"/>
          </p:cNvPicPr>
          <p:nvPr/>
        </p:nvPicPr>
        <p:blipFill rotWithShape="1">
          <a:blip r:embed="rId3">
            <a:extLst>
              <a:ext uri="{28A0092B-C50C-407E-A947-70E740481C1C}">
                <a14:useLocalDpi xmlns:a14="http://schemas.microsoft.com/office/drawing/2010/main" val="0"/>
              </a:ext>
            </a:extLst>
          </a:blip>
          <a:srcRect r="24333"/>
          <a:stretch/>
        </p:blipFill>
        <p:spPr bwMode="auto">
          <a:xfrm>
            <a:off x="2209800" y="30480"/>
            <a:ext cx="691896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Chord 9"/>
          <p:cNvSpPr/>
          <p:nvPr/>
        </p:nvSpPr>
        <p:spPr>
          <a:xfrm>
            <a:off x="7620000" y="304800"/>
            <a:ext cx="304800" cy="304800"/>
          </a:xfrm>
          <a:prstGeom prst="chor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e 10"/>
          <p:cNvSpPr/>
          <p:nvPr/>
        </p:nvSpPr>
        <p:spPr>
          <a:xfrm>
            <a:off x="8077200" y="304800"/>
            <a:ext cx="304800" cy="304800"/>
          </a:xfrm>
          <a:prstGeom prst="pi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Oval 11"/>
          <p:cNvSpPr/>
          <p:nvPr/>
        </p:nvSpPr>
        <p:spPr>
          <a:xfrm>
            <a:off x="8534400" y="304800"/>
            <a:ext cx="3810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15853920"/>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a:solidFill>
            <a:schemeClr val="bg1"/>
          </a:solidFill>
        </p:spPr>
        <p:txBody>
          <a:bodyPr>
            <a:normAutofit/>
          </a:bodyPr>
          <a:lstStyle/>
          <a:p>
            <a:r>
              <a:rPr lang="en-US" dirty="0" smtClean="0"/>
              <a:t>Look up</a:t>
            </a:r>
            <a:endParaRPr lang="en-US" dirty="0"/>
          </a:p>
        </p:txBody>
      </p:sp>
      <p:sp>
        <p:nvSpPr>
          <p:cNvPr id="5" name="TextBox 4"/>
          <p:cNvSpPr txBox="1"/>
          <p:nvPr/>
        </p:nvSpPr>
        <p:spPr>
          <a:xfrm>
            <a:off x="0" y="1752600"/>
            <a:ext cx="3217479" cy="1754326"/>
          </a:xfrm>
          <a:prstGeom prst="rect">
            <a:avLst/>
          </a:prstGeom>
          <a:noFill/>
        </p:spPr>
        <p:txBody>
          <a:bodyPr wrap="square" rtlCol="0">
            <a:spAutoFit/>
          </a:bodyPr>
          <a:lstStyle/>
          <a:p>
            <a:r>
              <a:rPr lang="en-US" dirty="0" smtClean="0"/>
              <a:t>We don’t need a mountain for an avalanche…snow will also avalanche off of roofs.  </a:t>
            </a:r>
          </a:p>
          <a:p>
            <a:endParaRPr lang="en-US" dirty="0" smtClean="0"/>
          </a:p>
          <a:p>
            <a:r>
              <a:rPr lang="en-US" dirty="0" smtClean="0"/>
              <a:t> </a:t>
            </a:r>
          </a:p>
          <a:p>
            <a:endParaRPr lang="en-US" dirty="0"/>
          </a:p>
        </p:txBody>
      </p:sp>
      <p:pic>
        <p:nvPicPr>
          <p:cNvPr id="6148" name="Picture 4" descr="C:\Users\Roman\AppData\Local\Microsoft\Windows\Temporary Internet Files\Content.IE5\D25B2QYV\video-154980_64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7139" y="2821126"/>
            <a:ext cx="1371600" cy="685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47406" y="3506926"/>
            <a:ext cx="1957292" cy="923330"/>
          </a:xfrm>
          <a:prstGeom prst="rect">
            <a:avLst/>
          </a:prstGeom>
        </p:spPr>
        <p:txBody>
          <a:bodyPr wrap="square">
            <a:spAutoFit/>
          </a:bodyPr>
          <a:lstStyle/>
          <a:p>
            <a:r>
              <a:rPr lang="en-US" dirty="0"/>
              <a:t>http://www.dailymotion.com/video/x2yk8ve</a:t>
            </a:r>
          </a:p>
        </p:txBody>
      </p:sp>
      <p:sp>
        <p:nvSpPr>
          <p:cNvPr id="6" name="TextBox 5"/>
          <p:cNvSpPr txBox="1"/>
          <p:nvPr/>
        </p:nvSpPr>
        <p:spPr>
          <a:xfrm>
            <a:off x="147406" y="4430256"/>
            <a:ext cx="2367194" cy="1477328"/>
          </a:xfrm>
          <a:prstGeom prst="rect">
            <a:avLst/>
          </a:prstGeom>
          <a:noFill/>
        </p:spPr>
        <p:txBody>
          <a:bodyPr wrap="square" rtlCol="0">
            <a:spAutoFit/>
          </a:bodyPr>
          <a:lstStyle/>
          <a:p>
            <a:r>
              <a:rPr lang="en-US" dirty="0" smtClean="0">
                <a:solidFill>
                  <a:srgbClr val="FF0000"/>
                </a:solidFill>
              </a:rPr>
              <a:t>Ann – can you embed this video so the training can access it without internet connection?</a:t>
            </a:r>
            <a:endParaRPr lang="en-US" dirty="0">
              <a:solidFill>
                <a:srgbClr val="FF0000"/>
              </a:solidFill>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6969" y="1540371"/>
            <a:ext cx="5822950" cy="4367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Chord 9"/>
          <p:cNvSpPr/>
          <p:nvPr/>
        </p:nvSpPr>
        <p:spPr>
          <a:xfrm>
            <a:off x="7620000" y="304800"/>
            <a:ext cx="304800" cy="304800"/>
          </a:xfrm>
          <a:prstGeom prst="chor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e 10"/>
          <p:cNvSpPr/>
          <p:nvPr/>
        </p:nvSpPr>
        <p:spPr>
          <a:xfrm>
            <a:off x="8077200" y="304800"/>
            <a:ext cx="304800" cy="304800"/>
          </a:xfrm>
          <a:prstGeom prst="pi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Oval 11"/>
          <p:cNvSpPr/>
          <p:nvPr/>
        </p:nvSpPr>
        <p:spPr>
          <a:xfrm>
            <a:off x="8534400" y="304800"/>
            <a:ext cx="3810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7947604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a:xfrm>
            <a:off x="76200" y="304800"/>
            <a:ext cx="9067800" cy="685800"/>
          </a:xfrm>
          <a:solidFill>
            <a:schemeClr val="bg1"/>
          </a:solidFill>
        </p:spPr>
        <p:txBody>
          <a:bodyPr>
            <a:normAutofit fontScale="90000"/>
          </a:bodyPr>
          <a:lstStyle/>
          <a:p>
            <a:r>
              <a:rPr lang="en-US" sz="4000" dirty="0" smtClean="0"/>
              <a:t>Time to get on the road!</a:t>
            </a:r>
            <a:endParaRPr lang="en-US" sz="4000" dirty="0"/>
          </a:p>
        </p:txBody>
      </p:sp>
      <p:sp>
        <p:nvSpPr>
          <p:cNvPr id="129027" name="Rectangle 3"/>
          <p:cNvSpPr>
            <a:spLocks noGrp="1" noChangeArrowheads="1"/>
          </p:cNvSpPr>
          <p:nvPr>
            <p:ph type="body" sz="half" idx="1"/>
          </p:nvPr>
        </p:nvSpPr>
        <p:spPr>
          <a:xfrm>
            <a:off x="304800" y="1557502"/>
            <a:ext cx="3810000" cy="4114800"/>
          </a:xfrm>
        </p:spPr>
        <p:txBody>
          <a:bodyPr>
            <a:normAutofit/>
          </a:bodyPr>
          <a:lstStyle/>
          <a:p>
            <a:pPr marL="0" indent="0" eaLnBrk="0" hangingPunct="0">
              <a:buNone/>
            </a:pPr>
            <a:r>
              <a:rPr lang="en-US" sz="2800" dirty="0"/>
              <a:t>Proper Entry and Exit</a:t>
            </a:r>
          </a:p>
          <a:p>
            <a:pPr eaLnBrk="0" hangingPunct="0"/>
            <a:r>
              <a:rPr lang="en-US" sz="2800" dirty="0"/>
              <a:t>Face the machine </a:t>
            </a:r>
            <a:r>
              <a:rPr lang="en-US" sz="2800" dirty="0" smtClean="0"/>
              <a:t> </a:t>
            </a:r>
            <a:endParaRPr lang="en-US" sz="2800" dirty="0"/>
          </a:p>
          <a:p>
            <a:pPr eaLnBrk="0" hangingPunct="0"/>
            <a:r>
              <a:rPr lang="en-US" sz="2800" dirty="0" smtClean="0"/>
              <a:t>Maintain 3 </a:t>
            </a:r>
            <a:r>
              <a:rPr lang="en-US" sz="2800" dirty="0"/>
              <a:t>points of </a:t>
            </a:r>
            <a:r>
              <a:rPr lang="en-US" sz="2800" dirty="0" smtClean="0"/>
              <a:t>contact</a:t>
            </a:r>
          </a:p>
          <a:p>
            <a:r>
              <a:rPr lang="en-US" sz="2800" dirty="0"/>
              <a:t>Keep boots </a:t>
            </a:r>
            <a:r>
              <a:rPr lang="en-US" sz="2800" dirty="0" smtClean="0"/>
              <a:t>clean </a:t>
            </a:r>
          </a:p>
          <a:p>
            <a:r>
              <a:rPr lang="en-US" sz="2800" dirty="0" smtClean="0"/>
              <a:t>Keep </a:t>
            </a:r>
            <a:r>
              <a:rPr lang="en-US" sz="2800" dirty="0"/>
              <a:t>the steps clean</a:t>
            </a:r>
          </a:p>
          <a:p>
            <a:r>
              <a:rPr lang="en-US" sz="2800" dirty="0"/>
              <a:t>Never jump out of the truck</a:t>
            </a:r>
          </a:p>
          <a:p>
            <a:pPr eaLnBrk="0" hangingPunct="0">
              <a:buFontTx/>
              <a:buChar char="–"/>
            </a:pPr>
            <a:endParaRPr lang="en-US" sz="2800" dirty="0"/>
          </a:p>
          <a:p>
            <a:endParaRPr lang="en-US" sz="2800" dirty="0"/>
          </a:p>
        </p:txBody>
      </p:sp>
      <p:sp>
        <p:nvSpPr>
          <p:cNvPr id="2" name="Content Placeholder 1"/>
          <p:cNvSpPr>
            <a:spLocks noGrp="1"/>
          </p:cNvSpPr>
          <p:nvPr>
            <p:ph sz="half" idx="2"/>
          </p:nvPr>
        </p:nvSpPr>
        <p:spPr>
          <a:xfrm>
            <a:off x="4648200" y="5329402"/>
            <a:ext cx="4343400" cy="309398"/>
          </a:xfrm>
          <a:solidFill>
            <a:schemeClr val="bg1"/>
          </a:solidFill>
        </p:spPr>
        <p:txBody>
          <a:bodyPr>
            <a:normAutofit fontScale="85000" lnSpcReduction="20000"/>
          </a:bodyPr>
          <a:lstStyle/>
          <a:p>
            <a:pPr marL="0" indent="0" algn="ctr">
              <a:buNone/>
            </a:pPr>
            <a:r>
              <a:rPr lang="en-US" sz="2000" dirty="0" smtClean="0"/>
              <a:t>Expect steps to be icy and slippery </a:t>
            </a:r>
            <a:endParaRPr lang="en-US" sz="2000" dirty="0"/>
          </a:p>
        </p:txBody>
      </p:sp>
      <p:pic>
        <p:nvPicPr>
          <p:cNvPr id="7" name="Picture 2" descr="C:\Connie\customers\2015\U of MN center for transportatin research\Modules\Truck operations, plowing procedures, tips from experience drivers\100_062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1900402"/>
            <a:ext cx="4572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6" name="Chord 5"/>
          <p:cNvSpPr/>
          <p:nvPr/>
        </p:nvSpPr>
        <p:spPr>
          <a:xfrm>
            <a:off x="7620000" y="304800"/>
            <a:ext cx="304800" cy="304800"/>
          </a:xfrm>
          <a:prstGeom prst="chor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ie 7"/>
          <p:cNvSpPr/>
          <p:nvPr/>
        </p:nvSpPr>
        <p:spPr>
          <a:xfrm>
            <a:off x="8077200" y="304800"/>
            <a:ext cx="304800" cy="304800"/>
          </a:xfrm>
          <a:prstGeom prst="pi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Oval 8"/>
          <p:cNvSpPr/>
          <p:nvPr/>
        </p:nvSpPr>
        <p:spPr>
          <a:xfrm>
            <a:off x="8534400" y="304800"/>
            <a:ext cx="3810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68313853"/>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pic>
        <p:nvPicPr>
          <p:cNvPr id="1027" name="Picture 3" descr="C:\pictures\Pictures\salt\roads\blowing across road.JPG"/>
          <p:cNvPicPr>
            <a:picLocks noChangeAspect="1" noChangeArrowheads="1"/>
          </p:cNvPicPr>
          <p:nvPr/>
        </p:nvPicPr>
        <p:blipFill rotWithShape="1">
          <a:blip r:embed="rId3">
            <a:extLst>
              <a:ext uri="{28A0092B-C50C-407E-A947-70E740481C1C}">
                <a14:useLocalDpi xmlns:a14="http://schemas.microsoft.com/office/drawing/2010/main" val="0"/>
              </a:ext>
            </a:extLst>
          </a:blip>
          <a:srcRect l="18817"/>
          <a:stretch/>
        </p:blipFill>
        <p:spPr bwMode="auto">
          <a:xfrm>
            <a:off x="6400801" y="3825121"/>
            <a:ext cx="2743199" cy="253428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pictures\Pictures\salt\roads\chased.JPG"/>
          <p:cNvPicPr>
            <a:picLocks noChangeAspect="1" noChangeArrowheads="1"/>
          </p:cNvPicPr>
          <p:nvPr/>
        </p:nvPicPr>
        <p:blipFill rotWithShape="1">
          <a:blip r:embed="rId4">
            <a:extLst>
              <a:ext uri="{28A0092B-C50C-407E-A947-70E740481C1C}">
                <a14:useLocalDpi xmlns:a14="http://schemas.microsoft.com/office/drawing/2010/main" val="0"/>
              </a:ext>
            </a:extLst>
          </a:blip>
          <a:srcRect l="10276" t="11447" r="41237"/>
          <a:stretch/>
        </p:blipFill>
        <p:spPr bwMode="auto">
          <a:xfrm>
            <a:off x="43379" y="3599164"/>
            <a:ext cx="2617076" cy="2744076"/>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pictures\Pictures\salt\roads\bloomington plws (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22895" y="3733800"/>
            <a:ext cx="3298209" cy="22098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457200" y="274638"/>
            <a:ext cx="8229600" cy="715962"/>
          </a:xfrm>
          <a:prstGeom prst="rect">
            <a:avLst/>
          </a:prstGeom>
          <a:solidFill>
            <a:schemeClr val="bg1"/>
          </a:solidFill>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dirty="0" smtClean="0"/>
              <a:t>Safety on the Road</a:t>
            </a:r>
            <a:endParaRPr lang="en-US" dirty="0"/>
          </a:p>
        </p:txBody>
      </p:sp>
      <p:pic>
        <p:nvPicPr>
          <p:cNvPr id="1032" name="Picture 8" descr="C:\pictures\Pictures\salt\roads\PC040021.JPG"/>
          <p:cNvPicPr>
            <a:picLocks noChangeAspect="1" noChangeArrowheads="1"/>
          </p:cNvPicPr>
          <p:nvPr/>
        </p:nvPicPr>
        <p:blipFill rotWithShape="1">
          <a:blip r:embed="rId6">
            <a:extLst>
              <a:ext uri="{28A0092B-C50C-407E-A947-70E740481C1C}">
                <a14:useLocalDpi xmlns:a14="http://schemas.microsoft.com/office/drawing/2010/main" val="0"/>
              </a:ext>
            </a:extLst>
          </a:blip>
          <a:srcRect t="53101"/>
          <a:stretch/>
        </p:blipFill>
        <p:spPr bwMode="auto">
          <a:xfrm>
            <a:off x="423041" y="990600"/>
            <a:ext cx="7315200" cy="2573036"/>
          </a:xfrm>
          <a:prstGeom prst="rect">
            <a:avLst/>
          </a:prstGeom>
          <a:noFill/>
          <a:extLst>
            <a:ext uri="{909E8E84-426E-40DD-AFC4-6F175D3DCCD1}">
              <a14:hiddenFill xmlns:a14="http://schemas.microsoft.com/office/drawing/2010/main">
                <a:solidFill>
                  <a:srgbClr val="FFFFFF"/>
                </a:solidFill>
              </a14:hiddenFill>
            </a:ext>
          </a:extLst>
        </p:spPr>
      </p:pic>
      <p:sp>
        <p:nvSpPr>
          <p:cNvPr id="8" name="Chord 7"/>
          <p:cNvSpPr/>
          <p:nvPr/>
        </p:nvSpPr>
        <p:spPr>
          <a:xfrm>
            <a:off x="7620000" y="304800"/>
            <a:ext cx="304800" cy="304800"/>
          </a:xfrm>
          <a:prstGeom prst="chor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e 8"/>
          <p:cNvSpPr/>
          <p:nvPr/>
        </p:nvSpPr>
        <p:spPr>
          <a:xfrm>
            <a:off x="8077200" y="304800"/>
            <a:ext cx="304800" cy="304800"/>
          </a:xfrm>
          <a:prstGeom prst="pi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Oval 9"/>
          <p:cNvSpPr/>
          <p:nvPr/>
        </p:nvSpPr>
        <p:spPr>
          <a:xfrm>
            <a:off x="8534400" y="304800"/>
            <a:ext cx="3810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4860603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a:solidFill>
            <a:schemeClr val="bg1"/>
          </a:solidFill>
        </p:spPr>
        <p:txBody>
          <a:bodyPr/>
          <a:lstStyle/>
          <a:p>
            <a:r>
              <a:rPr lang="en-US" dirty="0" smtClean="0"/>
              <a:t>  Simulator Training</a:t>
            </a:r>
            <a:endParaRPr lang="en-US" dirty="0"/>
          </a:p>
        </p:txBody>
      </p:sp>
      <p:sp>
        <p:nvSpPr>
          <p:cNvPr id="3" name="Content Placeholder 2"/>
          <p:cNvSpPr>
            <a:spLocks noGrp="1"/>
          </p:cNvSpPr>
          <p:nvPr>
            <p:ph idx="1"/>
          </p:nvPr>
        </p:nvSpPr>
        <p:spPr/>
        <p:txBody>
          <a:bodyPr/>
          <a:lstStyle/>
          <a:p>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475" y="1447800"/>
            <a:ext cx="8534399" cy="3724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371600" y="5334000"/>
            <a:ext cx="4343400" cy="369332"/>
          </a:xfrm>
          <a:prstGeom prst="rect">
            <a:avLst/>
          </a:prstGeom>
          <a:noFill/>
        </p:spPr>
        <p:txBody>
          <a:bodyPr wrap="square" rtlCol="0">
            <a:spAutoFit/>
          </a:bodyPr>
          <a:lstStyle/>
          <a:p>
            <a:r>
              <a:rPr lang="en-US" dirty="0" smtClean="0"/>
              <a:t> </a:t>
            </a:r>
            <a:endParaRPr lang="en-US" dirty="0"/>
          </a:p>
        </p:txBody>
      </p:sp>
      <p:sp>
        <p:nvSpPr>
          <p:cNvPr id="6" name="TextBox 5"/>
          <p:cNvSpPr txBox="1"/>
          <p:nvPr/>
        </p:nvSpPr>
        <p:spPr>
          <a:xfrm>
            <a:off x="681037" y="5334000"/>
            <a:ext cx="5338763" cy="646331"/>
          </a:xfrm>
          <a:prstGeom prst="rect">
            <a:avLst/>
          </a:prstGeom>
          <a:solidFill>
            <a:srgbClr val="FFFF00"/>
          </a:solidFill>
        </p:spPr>
        <p:txBody>
          <a:bodyPr wrap="square" rtlCol="0">
            <a:spAutoFit/>
          </a:bodyPr>
          <a:lstStyle/>
          <a:p>
            <a:r>
              <a:rPr lang="en-US" dirty="0" smtClean="0"/>
              <a:t>Enter information about your simulator training or hide this slide</a:t>
            </a:r>
            <a:endParaRPr lang="en-US" dirty="0"/>
          </a:p>
        </p:txBody>
      </p:sp>
      <p:sp>
        <p:nvSpPr>
          <p:cNvPr id="9" name="Chord 8"/>
          <p:cNvSpPr/>
          <p:nvPr/>
        </p:nvSpPr>
        <p:spPr>
          <a:xfrm>
            <a:off x="7620000" y="304800"/>
            <a:ext cx="304800" cy="304800"/>
          </a:xfrm>
          <a:prstGeom prst="chor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e 9"/>
          <p:cNvSpPr/>
          <p:nvPr/>
        </p:nvSpPr>
        <p:spPr>
          <a:xfrm>
            <a:off x="8077200" y="304800"/>
            <a:ext cx="304800" cy="304800"/>
          </a:xfrm>
          <a:prstGeom prst="pi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86652403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a:solidFill>
            <a:schemeClr val="bg1"/>
          </a:solidFill>
        </p:spPr>
        <p:txBody>
          <a:bodyPr/>
          <a:lstStyle/>
          <a:p>
            <a:r>
              <a:rPr lang="en-US" dirty="0" smtClean="0"/>
              <a:t>  Simulator Training</a:t>
            </a:r>
            <a:endParaRPr lang="en-US" dirty="0"/>
          </a:p>
        </p:txBody>
      </p:sp>
      <p:sp>
        <p:nvSpPr>
          <p:cNvPr id="3" name="Content Placeholder 2"/>
          <p:cNvSpPr>
            <a:spLocks noGrp="1"/>
          </p:cNvSpPr>
          <p:nvPr>
            <p:ph idx="1"/>
          </p:nvPr>
        </p:nvSpPr>
        <p:spPr/>
        <p:txBody>
          <a:bodyPr/>
          <a:lstStyle/>
          <a:p>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475" y="1447800"/>
            <a:ext cx="8534399" cy="3724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81037" y="5638800"/>
            <a:ext cx="7239000" cy="646331"/>
          </a:xfrm>
          <a:prstGeom prst="rect">
            <a:avLst/>
          </a:prstGeom>
          <a:noFill/>
        </p:spPr>
        <p:txBody>
          <a:bodyPr wrap="square" rtlCol="0">
            <a:spAutoFit/>
          </a:bodyPr>
          <a:lstStyle/>
          <a:p>
            <a:r>
              <a:rPr lang="en-US" dirty="0" smtClean="0"/>
              <a:t>To view simulator video clip</a:t>
            </a:r>
            <a:r>
              <a:rPr lang="en-US" dirty="0"/>
              <a:t>: https://www.youtube.com/watch?v=vrkw_meK2fI</a:t>
            </a:r>
          </a:p>
        </p:txBody>
      </p:sp>
      <p:sp>
        <p:nvSpPr>
          <p:cNvPr id="5" name="TextBox 4"/>
          <p:cNvSpPr txBox="1"/>
          <p:nvPr/>
        </p:nvSpPr>
        <p:spPr>
          <a:xfrm>
            <a:off x="1371600" y="5334000"/>
            <a:ext cx="4343400" cy="369332"/>
          </a:xfrm>
          <a:prstGeom prst="rect">
            <a:avLst/>
          </a:prstGeom>
          <a:noFill/>
        </p:spPr>
        <p:txBody>
          <a:bodyPr wrap="square" rtlCol="0">
            <a:spAutoFit/>
          </a:bodyPr>
          <a:lstStyle/>
          <a:p>
            <a:r>
              <a:rPr lang="en-US" dirty="0" smtClean="0"/>
              <a:t> </a:t>
            </a:r>
            <a:endParaRPr lang="en-US" dirty="0"/>
          </a:p>
        </p:txBody>
      </p:sp>
      <p:sp>
        <p:nvSpPr>
          <p:cNvPr id="7" name="Oval 6"/>
          <p:cNvSpPr/>
          <p:nvPr/>
        </p:nvSpPr>
        <p:spPr>
          <a:xfrm>
            <a:off x="8534400" y="304800"/>
            <a:ext cx="3810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371475" y="5334000"/>
            <a:ext cx="8353425" cy="646331"/>
          </a:xfrm>
          <a:prstGeom prst="rect">
            <a:avLst/>
          </a:prstGeom>
          <a:solidFill>
            <a:srgbClr val="FFFF00"/>
          </a:solidFill>
        </p:spPr>
        <p:txBody>
          <a:bodyPr wrap="square" rtlCol="0">
            <a:spAutoFit/>
          </a:bodyPr>
          <a:lstStyle/>
          <a:p>
            <a:r>
              <a:rPr lang="en-US" dirty="0" smtClean="0"/>
              <a:t>If you have simulator training  put it here and instead of discussing how to get simulator training, discuss how to improve simulator training</a:t>
            </a:r>
            <a:endParaRPr lang="en-US" dirty="0"/>
          </a:p>
        </p:txBody>
      </p:sp>
    </p:spTree>
    <p:extLst>
      <p:ext uri="{BB962C8B-B14F-4D97-AF65-F5344CB8AC3E}">
        <p14:creationId xmlns:p14="http://schemas.microsoft.com/office/powerpoint/2010/main" val="376998411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667000" y="1447800"/>
            <a:ext cx="2590800" cy="1726150"/>
          </a:xfrm>
        </p:spPr>
        <p:txBody>
          <a:bodyPr>
            <a:normAutofit fontScale="47500" lnSpcReduction="20000"/>
          </a:bodyPr>
          <a:lstStyle/>
          <a:p>
            <a:r>
              <a:rPr lang="en-US" dirty="0" smtClean="0"/>
              <a:t>RR crossing</a:t>
            </a:r>
          </a:p>
          <a:p>
            <a:r>
              <a:rPr lang="en-US" dirty="0" smtClean="0"/>
              <a:t>Manhole covers</a:t>
            </a:r>
          </a:p>
          <a:p>
            <a:r>
              <a:rPr lang="en-US" dirty="0" smtClean="0"/>
              <a:t>Expansion joints</a:t>
            </a:r>
          </a:p>
          <a:p>
            <a:r>
              <a:rPr lang="en-US" dirty="0" smtClean="0"/>
              <a:t>Curbs</a:t>
            </a:r>
          </a:p>
          <a:p>
            <a:r>
              <a:rPr lang="en-US" dirty="0" smtClean="0"/>
              <a:t>Guardrails</a:t>
            </a:r>
          </a:p>
          <a:p>
            <a:r>
              <a:rPr lang="en-US" dirty="0" smtClean="0"/>
              <a:t>Storm drains and so on</a:t>
            </a:r>
          </a:p>
          <a:p>
            <a:endParaRPr lang="en-US" dirty="0" smtClean="0"/>
          </a:p>
          <a:p>
            <a:endParaRPr lang="en-US" dirty="0"/>
          </a:p>
        </p:txBody>
      </p:sp>
      <p:sp>
        <p:nvSpPr>
          <p:cNvPr id="5" name="Title 4"/>
          <p:cNvSpPr>
            <a:spLocks noGrp="1"/>
          </p:cNvSpPr>
          <p:nvPr>
            <p:ph type="title"/>
          </p:nvPr>
        </p:nvSpPr>
        <p:spPr>
          <a:solidFill>
            <a:schemeClr val="bg1"/>
          </a:solidFill>
        </p:spPr>
        <p:txBody>
          <a:bodyPr/>
          <a:lstStyle/>
          <a:p>
            <a:r>
              <a:rPr lang="en-US" dirty="0" smtClean="0"/>
              <a:t>Know your route: Road hazards</a:t>
            </a:r>
            <a:endParaRPr lang="en-US" dirty="0"/>
          </a:p>
        </p:txBody>
      </p:sp>
      <p:pic>
        <p:nvPicPr>
          <p:cNvPr id="6" name="Picture 10" descr="International Plow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994" y="3027361"/>
            <a:ext cx="3886200" cy="294322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Connie\customers\2014\dept of ag\NRF - 9-08-14\photo\Railroad ROW Maple Grove by hwy 81 (5).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19318"/>
          <a:stretch/>
        </p:blipFill>
        <p:spPr bwMode="auto">
          <a:xfrm>
            <a:off x="5845350" y="4419599"/>
            <a:ext cx="3178349" cy="222071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Bridge%20expansion"/>
          <p:cNvPicPr>
            <a:picLocks noChangeAspect="1" noChangeArrowheads="1"/>
          </p:cNvPicPr>
          <p:nvPr/>
        </p:nvPicPr>
        <p:blipFill>
          <a:blip r:embed="rId5" cstate="print"/>
          <a:srcRect/>
          <a:stretch>
            <a:fillRect/>
          </a:stretch>
        </p:blipFill>
        <p:spPr bwMode="auto">
          <a:xfrm>
            <a:off x="5863743" y="1905000"/>
            <a:ext cx="2929034" cy="2244723"/>
          </a:xfrm>
          <a:prstGeom prst="rect">
            <a:avLst/>
          </a:prstGeom>
          <a:noFill/>
          <a:ln w="9525">
            <a:noFill/>
            <a:miter lim="800000"/>
            <a:headEnd/>
            <a:tailEnd/>
          </a:ln>
        </p:spPr>
      </p:pic>
      <p:sp>
        <p:nvSpPr>
          <p:cNvPr id="2" name="Rectangle 1"/>
          <p:cNvSpPr/>
          <p:nvPr/>
        </p:nvSpPr>
        <p:spPr>
          <a:xfrm>
            <a:off x="905488" y="6092686"/>
            <a:ext cx="4958255" cy="646331"/>
          </a:xfrm>
          <a:prstGeom prst="rect">
            <a:avLst/>
          </a:prstGeom>
        </p:spPr>
        <p:txBody>
          <a:bodyPr wrap="square">
            <a:spAutoFit/>
          </a:bodyPr>
          <a:lstStyle/>
          <a:p>
            <a:pPr>
              <a:defRPr/>
            </a:pPr>
            <a:r>
              <a:rPr lang="en-US" dirty="0" smtClean="0"/>
              <a:t>Tips from experienced operators: drive </a:t>
            </a:r>
            <a:r>
              <a:rPr lang="en-US" dirty="0"/>
              <a:t>your plow route in the fall and make notes of any obstacles </a:t>
            </a:r>
          </a:p>
        </p:txBody>
      </p:sp>
      <p:pic>
        <p:nvPicPr>
          <p:cNvPr id="11" name="Picture 2" descr="C:\Users\Roman\AppData\Local\Microsoft\Windows\Temporary Internet Files\Content.IE5\QMX30JD2\MC900297363[1].wm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5869827"/>
            <a:ext cx="910743" cy="915772"/>
          </a:xfrm>
          <a:prstGeom prst="rect">
            <a:avLst/>
          </a:prstGeom>
          <a:noFill/>
          <a:extLst>
            <a:ext uri="{909E8E84-426E-40DD-AFC4-6F175D3DCCD1}">
              <a14:hiddenFill xmlns:a14="http://schemas.microsoft.com/office/drawing/2010/main">
                <a:solidFill>
                  <a:srgbClr val="FFFFFF"/>
                </a:solidFill>
              </a14:hiddenFill>
            </a:ext>
          </a:extLst>
        </p:spPr>
      </p:pic>
      <p:sp>
        <p:nvSpPr>
          <p:cNvPr id="12" name="Chord 11"/>
          <p:cNvSpPr/>
          <p:nvPr/>
        </p:nvSpPr>
        <p:spPr>
          <a:xfrm>
            <a:off x="7620000" y="304800"/>
            <a:ext cx="304800" cy="304800"/>
          </a:xfrm>
          <a:prstGeom prst="chor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ie 12"/>
          <p:cNvSpPr/>
          <p:nvPr/>
        </p:nvSpPr>
        <p:spPr>
          <a:xfrm>
            <a:off x="8077200" y="304800"/>
            <a:ext cx="304800" cy="304800"/>
          </a:xfrm>
          <a:prstGeom prst="pi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Oval 13"/>
          <p:cNvSpPr/>
          <p:nvPr/>
        </p:nvSpPr>
        <p:spPr>
          <a:xfrm>
            <a:off x="8534400" y="304800"/>
            <a:ext cx="3810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0920595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195" name="Picture 3" descr="C:\pictures\Pictures\salt\roads\IMG_1844.JPG"/>
          <p:cNvPicPr>
            <a:picLocks noChangeAspect="1" noChangeArrowheads="1"/>
          </p:cNvPicPr>
          <p:nvPr/>
        </p:nvPicPr>
        <p:blipFill rotWithShape="1">
          <a:blip r:embed="rId3">
            <a:extLst>
              <a:ext uri="{28A0092B-C50C-407E-A947-70E740481C1C}">
                <a14:useLocalDpi xmlns:a14="http://schemas.microsoft.com/office/drawing/2010/main" val="0"/>
              </a:ext>
            </a:extLst>
          </a:blip>
          <a:srcRect b="23678"/>
          <a:stretch/>
        </p:blipFill>
        <p:spPr bwMode="auto">
          <a:xfrm>
            <a:off x="15766" y="1623848"/>
            <a:ext cx="9144000" cy="5234152"/>
          </a:xfrm>
          <a:prstGeom prst="rect">
            <a:avLst/>
          </a:prstGeom>
          <a:noFill/>
          <a:extLst>
            <a:ext uri="{909E8E84-426E-40DD-AFC4-6F175D3DCCD1}">
              <a14:hiddenFill xmlns:a14="http://schemas.microsoft.com/office/drawing/2010/main">
                <a:solidFill>
                  <a:srgbClr val="FFFFFF"/>
                </a:solidFill>
              </a14:hiddenFill>
            </a:ext>
          </a:extLst>
        </p:spPr>
      </p:pic>
      <p:sp>
        <p:nvSpPr>
          <p:cNvPr id="221186" name="Rectangle 1026"/>
          <p:cNvSpPr>
            <a:spLocks noGrp="1" noChangeArrowheads="1"/>
          </p:cNvSpPr>
          <p:nvPr>
            <p:ph type="title"/>
          </p:nvPr>
        </p:nvSpPr>
        <p:spPr>
          <a:solidFill>
            <a:schemeClr val="bg1"/>
          </a:solidFill>
        </p:spPr>
        <p:txBody>
          <a:bodyPr/>
          <a:lstStyle/>
          <a:p>
            <a:r>
              <a:rPr lang="en-US" dirty="0" smtClean="0"/>
              <a:t>Defensive Driving</a:t>
            </a:r>
            <a:endParaRPr lang="en-US" dirty="0"/>
          </a:p>
        </p:txBody>
      </p:sp>
      <p:sp>
        <p:nvSpPr>
          <p:cNvPr id="221187" name="Rectangle 1027"/>
          <p:cNvSpPr>
            <a:spLocks noGrp="1" noChangeArrowheads="1"/>
          </p:cNvSpPr>
          <p:nvPr>
            <p:ph type="body" sz="half" idx="1"/>
          </p:nvPr>
        </p:nvSpPr>
        <p:spPr>
          <a:xfrm>
            <a:off x="909145" y="1752600"/>
            <a:ext cx="7696200" cy="4114800"/>
          </a:xfrm>
        </p:spPr>
        <p:txBody>
          <a:bodyPr/>
          <a:lstStyle/>
          <a:p>
            <a:pPr marL="0" indent="0">
              <a:buNone/>
            </a:pPr>
            <a:r>
              <a:rPr lang="en-US" dirty="0"/>
              <a:t>Drive in such a way that you do not involve yourself in the actions or mistakes of others</a:t>
            </a:r>
          </a:p>
        </p:txBody>
      </p:sp>
      <p:sp>
        <p:nvSpPr>
          <p:cNvPr id="4" name="TextBox 3"/>
          <p:cNvSpPr txBox="1"/>
          <p:nvPr/>
        </p:nvSpPr>
        <p:spPr>
          <a:xfrm>
            <a:off x="1905000" y="6074979"/>
            <a:ext cx="5257800" cy="646331"/>
          </a:xfrm>
          <a:prstGeom prst="rect">
            <a:avLst/>
          </a:prstGeom>
          <a:solidFill>
            <a:schemeClr val="bg1"/>
          </a:solidFill>
        </p:spPr>
        <p:txBody>
          <a:bodyPr wrap="square" rtlCol="0">
            <a:spAutoFit/>
          </a:bodyPr>
          <a:lstStyle/>
          <a:p>
            <a:r>
              <a:rPr lang="en-US" dirty="0"/>
              <a:t>Look 10 to 12 seconds ahead in the </a:t>
            </a:r>
            <a:r>
              <a:rPr lang="en-US" dirty="0" smtClean="0"/>
              <a:t>city</a:t>
            </a:r>
            <a:endParaRPr lang="en-US" dirty="0"/>
          </a:p>
          <a:p>
            <a:r>
              <a:rPr lang="en-US" dirty="0"/>
              <a:t>Look 15 to </a:t>
            </a:r>
            <a:r>
              <a:rPr lang="en-US" dirty="0" smtClean="0"/>
              <a:t>18 seconds </a:t>
            </a:r>
            <a:r>
              <a:rPr lang="en-US" dirty="0"/>
              <a:t>ahead on the highway </a:t>
            </a:r>
          </a:p>
        </p:txBody>
      </p:sp>
      <p:sp>
        <p:nvSpPr>
          <p:cNvPr id="6" name="Chord 5"/>
          <p:cNvSpPr/>
          <p:nvPr/>
        </p:nvSpPr>
        <p:spPr>
          <a:xfrm>
            <a:off x="7620000" y="304800"/>
            <a:ext cx="304800" cy="304800"/>
          </a:xfrm>
          <a:prstGeom prst="chor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ie 6"/>
          <p:cNvSpPr/>
          <p:nvPr/>
        </p:nvSpPr>
        <p:spPr>
          <a:xfrm>
            <a:off x="8077200" y="304800"/>
            <a:ext cx="304800" cy="304800"/>
          </a:xfrm>
          <a:prstGeom prst="pi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Oval 7"/>
          <p:cNvSpPr/>
          <p:nvPr/>
        </p:nvSpPr>
        <p:spPr>
          <a:xfrm>
            <a:off x="8534400" y="304800"/>
            <a:ext cx="3810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09400340"/>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0703" y="152400"/>
            <a:ext cx="8229600" cy="944562"/>
          </a:xfrm>
          <a:solidFill>
            <a:schemeClr val="bg1"/>
          </a:solidFill>
        </p:spPr>
        <p:txBody>
          <a:bodyPr>
            <a:normAutofit fontScale="90000"/>
          </a:bodyPr>
          <a:lstStyle/>
          <a:p>
            <a:r>
              <a:rPr lang="en-US" dirty="0" smtClean="0"/>
              <a:t> </a:t>
            </a:r>
            <a:r>
              <a:rPr lang="en-US" sz="3600" dirty="0" smtClean="0"/>
              <a:t>What are your strategies to control your truck?</a:t>
            </a:r>
            <a:endParaRPr lang="en-US" sz="3600" dirty="0"/>
          </a:p>
        </p:txBody>
      </p:sp>
      <p:sp>
        <p:nvSpPr>
          <p:cNvPr id="3" name="Content Placeholder 2"/>
          <p:cNvSpPr>
            <a:spLocks noGrp="1"/>
          </p:cNvSpPr>
          <p:nvPr>
            <p:ph idx="1"/>
          </p:nvPr>
        </p:nvSpPr>
        <p:spPr>
          <a:xfrm>
            <a:off x="0" y="1349949"/>
            <a:ext cx="9144000" cy="4525963"/>
          </a:xfrm>
        </p:spPr>
        <p:txBody>
          <a:bodyPr/>
          <a:lstStyle/>
          <a:p>
            <a:pPr marL="0" indent="0">
              <a:buNone/>
            </a:pPr>
            <a:r>
              <a:rPr lang="en-US" dirty="0" smtClean="0"/>
              <a:t>How fast can your truck stop with a full load?</a:t>
            </a:r>
          </a:p>
          <a:p>
            <a:pPr marL="0" indent="0">
              <a:buNone/>
            </a:pPr>
            <a:r>
              <a:rPr lang="en-US" dirty="0" smtClean="0"/>
              <a:t>How does your truck handle with an empty load?</a:t>
            </a:r>
          </a:p>
          <a:p>
            <a:pPr marL="0" indent="0">
              <a:buNone/>
            </a:pPr>
            <a:r>
              <a:rPr lang="en-US" dirty="0" smtClean="0"/>
              <a:t>How does your truck perform with the box up?</a:t>
            </a:r>
          </a:p>
        </p:txBody>
      </p:sp>
      <p:pic>
        <p:nvPicPr>
          <p:cNvPr id="2050" name="Picture 2" descr="C:\pictures\Pictures\salt\roads\slow driving.JPG"/>
          <p:cNvPicPr>
            <a:picLocks noChangeAspect="1" noChangeArrowheads="1"/>
          </p:cNvPicPr>
          <p:nvPr/>
        </p:nvPicPr>
        <p:blipFill rotWithShape="1">
          <a:blip r:embed="rId3">
            <a:extLst>
              <a:ext uri="{28A0092B-C50C-407E-A947-70E740481C1C}">
                <a14:useLocalDpi xmlns:a14="http://schemas.microsoft.com/office/drawing/2010/main" val="0"/>
              </a:ext>
            </a:extLst>
          </a:blip>
          <a:srcRect t="46767"/>
          <a:stretch/>
        </p:blipFill>
        <p:spPr bwMode="auto">
          <a:xfrm>
            <a:off x="254000" y="3428999"/>
            <a:ext cx="8128000" cy="3245069"/>
          </a:xfrm>
          <a:prstGeom prst="rect">
            <a:avLst/>
          </a:prstGeom>
          <a:noFill/>
          <a:extLst>
            <a:ext uri="{909E8E84-426E-40DD-AFC4-6F175D3DCCD1}">
              <a14:hiddenFill xmlns:a14="http://schemas.microsoft.com/office/drawing/2010/main">
                <a:solidFill>
                  <a:srgbClr val="FFFFFF"/>
                </a:solidFill>
              </a14:hiddenFill>
            </a:ext>
          </a:extLst>
        </p:spPr>
      </p:pic>
      <p:sp>
        <p:nvSpPr>
          <p:cNvPr id="5" name="Chord 4"/>
          <p:cNvSpPr/>
          <p:nvPr/>
        </p:nvSpPr>
        <p:spPr>
          <a:xfrm>
            <a:off x="7620000" y="304800"/>
            <a:ext cx="304800" cy="304800"/>
          </a:xfrm>
          <a:prstGeom prst="chor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ie 5"/>
          <p:cNvSpPr/>
          <p:nvPr/>
        </p:nvSpPr>
        <p:spPr>
          <a:xfrm>
            <a:off x="8077200" y="304800"/>
            <a:ext cx="304800" cy="304800"/>
          </a:xfrm>
          <a:prstGeom prst="pi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Oval 6"/>
          <p:cNvSpPr/>
          <p:nvPr/>
        </p:nvSpPr>
        <p:spPr>
          <a:xfrm>
            <a:off x="8534400" y="304800"/>
            <a:ext cx="3810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1420039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2450" name="Rectangle 2"/>
          <p:cNvSpPr>
            <a:spLocks noGrp="1" noChangeArrowheads="1"/>
          </p:cNvSpPr>
          <p:nvPr>
            <p:ph type="title"/>
          </p:nvPr>
        </p:nvSpPr>
        <p:spPr>
          <a:xfrm>
            <a:off x="1219200" y="419100"/>
            <a:ext cx="7772400" cy="800100"/>
          </a:xfrm>
          <a:solidFill>
            <a:schemeClr val="bg1"/>
          </a:solidFill>
        </p:spPr>
        <p:txBody>
          <a:bodyPr/>
          <a:lstStyle/>
          <a:p>
            <a:r>
              <a:rPr lang="en-US" dirty="0"/>
              <a:t>Negotiating curves </a:t>
            </a:r>
          </a:p>
        </p:txBody>
      </p:sp>
      <p:sp>
        <p:nvSpPr>
          <p:cNvPr id="232451" name="Rectangle 3"/>
          <p:cNvSpPr>
            <a:spLocks noGrp="1" noChangeArrowheads="1"/>
          </p:cNvSpPr>
          <p:nvPr>
            <p:ph type="body" sz="half" idx="1"/>
          </p:nvPr>
        </p:nvSpPr>
        <p:spPr>
          <a:xfrm>
            <a:off x="152400" y="1828800"/>
            <a:ext cx="5029200" cy="4114800"/>
          </a:xfrm>
        </p:spPr>
        <p:txBody>
          <a:bodyPr/>
          <a:lstStyle/>
          <a:p>
            <a:pPr>
              <a:lnSpc>
                <a:spcPct val="90000"/>
              </a:lnSpc>
            </a:pPr>
            <a:r>
              <a:rPr lang="en-US" sz="2800" dirty="0"/>
              <a:t>Enter curves </a:t>
            </a:r>
            <a:r>
              <a:rPr lang="en-US" sz="2800" dirty="0" smtClean="0"/>
              <a:t>at least 5 </a:t>
            </a:r>
            <a:r>
              <a:rPr lang="en-US" sz="2800" dirty="0"/>
              <a:t>mph below posted speed limit</a:t>
            </a:r>
          </a:p>
          <a:p>
            <a:pPr>
              <a:lnSpc>
                <a:spcPct val="90000"/>
              </a:lnSpc>
            </a:pPr>
            <a:endParaRPr lang="en-US" sz="2800" dirty="0"/>
          </a:p>
          <a:p>
            <a:pPr>
              <a:lnSpc>
                <a:spcPct val="90000"/>
              </a:lnSpc>
            </a:pPr>
            <a:r>
              <a:rPr lang="en-US" sz="2800" dirty="0"/>
              <a:t>Avoid braking </a:t>
            </a:r>
            <a:r>
              <a:rPr lang="en-US" sz="2800" dirty="0" smtClean="0"/>
              <a:t>in curve</a:t>
            </a:r>
            <a:endParaRPr lang="en-US" sz="2800" dirty="0"/>
          </a:p>
          <a:p>
            <a:pPr>
              <a:lnSpc>
                <a:spcPct val="90000"/>
              </a:lnSpc>
            </a:pPr>
            <a:endParaRPr lang="en-US" sz="2800" dirty="0"/>
          </a:p>
          <a:p>
            <a:pPr>
              <a:lnSpc>
                <a:spcPct val="90000"/>
              </a:lnSpc>
            </a:pPr>
            <a:r>
              <a:rPr lang="en-US" sz="2800" dirty="0"/>
              <a:t>Start at a slower speed and accelerate when moving into the curve</a:t>
            </a:r>
          </a:p>
          <a:p>
            <a:pPr>
              <a:lnSpc>
                <a:spcPct val="90000"/>
              </a:lnSpc>
            </a:pPr>
            <a:endParaRPr lang="en-US" sz="2800" dirty="0"/>
          </a:p>
        </p:txBody>
      </p:sp>
      <p:pic>
        <p:nvPicPr>
          <p:cNvPr id="232452" name="Picture 4" descr="MVC-007S"/>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181600" y="1962150"/>
            <a:ext cx="3886200" cy="29146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hord 4"/>
          <p:cNvSpPr/>
          <p:nvPr/>
        </p:nvSpPr>
        <p:spPr>
          <a:xfrm>
            <a:off x="7620000" y="304800"/>
            <a:ext cx="304800" cy="304800"/>
          </a:xfrm>
          <a:prstGeom prst="chor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ie 5"/>
          <p:cNvSpPr/>
          <p:nvPr/>
        </p:nvSpPr>
        <p:spPr>
          <a:xfrm>
            <a:off x="8077200" y="304800"/>
            <a:ext cx="304800" cy="304800"/>
          </a:xfrm>
          <a:prstGeom prst="pi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Oval 6"/>
          <p:cNvSpPr/>
          <p:nvPr/>
        </p:nvSpPr>
        <p:spPr>
          <a:xfrm>
            <a:off x="8534400" y="304800"/>
            <a:ext cx="3810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5581180"/>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Background ( do not show)</a:t>
            </a:r>
            <a:endParaRPr lang="en-US" dirty="0"/>
          </a:p>
        </p:txBody>
      </p:sp>
      <p:sp>
        <p:nvSpPr>
          <p:cNvPr id="3" name="Content Placeholder 2"/>
          <p:cNvSpPr>
            <a:spLocks noGrp="1"/>
          </p:cNvSpPr>
          <p:nvPr>
            <p:ph idx="1"/>
          </p:nvPr>
        </p:nvSpPr>
        <p:spPr/>
        <p:txBody>
          <a:bodyPr>
            <a:normAutofit fontScale="92500" lnSpcReduction="20000"/>
          </a:bodyPr>
          <a:lstStyle/>
          <a:p>
            <a:pPr marL="0" indent="0">
              <a:buNone/>
            </a:pPr>
            <a:r>
              <a:rPr lang="en-US" dirty="0"/>
              <a:t>The objective of this training module should be to describe the issues that require special considerations to stay safe during a winter operation.  The trainee should gain understanding of the various hazards that they will be exposed to including slippery surfaces, cold weather, poor visibility, both in the yard and out on the highway, working at night, working long hours, etc.   At the end of the training the trainee should be prepared to take those extra precautions, to not get in a hurry, to watch out for others, and to promote safety among the crew"</a:t>
            </a:r>
          </a:p>
          <a:p>
            <a:endParaRPr lang="en-US" dirty="0"/>
          </a:p>
        </p:txBody>
      </p:sp>
    </p:spTree>
    <p:extLst>
      <p:ext uri="{BB962C8B-B14F-4D97-AF65-F5344CB8AC3E}">
        <p14:creationId xmlns:p14="http://schemas.microsoft.com/office/powerpoint/2010/main" val="7233894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US" dirty="0" smtClean="0"/>
              <a:t>Lower box before going in buildings, under bridge, under wires.</a:t>
            </a:r>
          </a:p>
          <a:p>
            <a:pPr marL="0" indent="0">
              <a:buNone/>
            </a:pPr>
            <a:endParaRPr lang="en-US" dirty="0"/>
          </a:p>
        </p:txBody>
      </p:sp>
      <p:sp>
        <p:nvSpPr>
          <p:cNvPr id="5" name="Title 4"/>
          <p:cNvSpPr>
            <a:spLocks noGrp="1"/>
          </p:cNvSpPr>
          <p:nvPr>
            <p:ph type="title"/>
          </p:nvPr>
        </p:nvSpPr>
        <p:spPr>
          <a:xfrm>
            <a:off x="457200" y="274638"/>
            <a:ext cx="8229600" cy="868362"/>
          </a:xfrm>
          <a:solidFill>
            <a:schemeClr val="bg1"/>
          </a:solidFill>
        </p:spPr>
        <p:txBody>
          <a:bodyPr/>
          <a:lstStyle/>
          <a:p>
            <a:r>
              <a:rPr lang="en-US" dirty="0" smtClean="0"/>
              <a:t>Box height</a:t>
            </a:r>
            <a:endParaRPr lang="en-US" dirty="0"/>
          </a:p>
        </p:txBody>
      </p:sp>
      <p:pic>
        <p:nvPicPr>
          <p:cNvPr id="3074" name="Picture 2" descr="C:\pictures\Pictures\salt\roads\snowy street.JPG"/>
          <p:cNvPicPr>
            <a:picLocks noChangeAspect="1" noChangeArrowheads="1"/>
          </p:cNvPicPr>
          <p:nvPr/>
        </p:nvPicPr>
        <p:blipFill rotWithShape="1">
          <a:blip r:embed="rId3">
            <a:extLst>
              <a:ext uri="{28A0092B-C50C-407E-A947-70E740481C1C}">
                <a14:useLocalDpi xmlns:a14="http://schemas.microsoft.com/office/drawing/2010/main" val="0"/>
              </a:ext>
            </a:extLst>
          </a:blip>
          <a:srcRect r="18099" b="38491"/>
          <a:stretch/>
        </p:blipFill>
        <p:spPr bwMode="auto">
          <a:xfrm>
            <a:off x="0" y="2667000"/>
            <a:ext cx="4495800" cy="253230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pictures\Pictures\salt\roads\bridge.JPG"/>
          <p:cNvPicPr>
            <a:picLocks noChangeAspect="1" noChangeArrowheads="1"/>
          </p:cNvPicPr>
          <p:nvPr/>
        </p:nvPicPr>
        <p:blipFill rotWithShape="1">
          <a:blip r:embed="rId4">
            <a:extLst>
              <a:ext uri="{28A0092B-C50C-407E-A947-70E740481C1C}">
                <a14:useLocalDpi xmlns:a14="http://schemas.microsoft.com/office/drawing/2010/main" val="0"/>
              </a:ext>
            </a:extLst>
          </a:blip>
          <a:srcRect l="15612" t="16512" r="26587"/>
          <a:stretch/>
        </p:blipFill>
        <p:spPr bwMode="auto">
          <a:xfrm>
            <a:off x="4714066" y="2667000"/>
            <a:ext cx="2905934" cy="2399643"/>
          </a:xfrm>
          <a:prstGeom prst="rect">
            <a:avLst/>
          </a:prstGeom>
          <a:noFill/>
          <a:extLst>
            <a:ext uri="{909E8E84-426E-40DD-AFC4-6F175D3DCCD1}">
              <a14:hiddenFill xmlns:a14="http://schemas.microsoft.com/office/drawing/2010/main">
                <a:solidFill>
                  <a:srgbClr val="FFFFFF"/>
                </a:solidFill>
              </a14:hiddenFill>
            </a:ext>
          </a:extLst>
        </p:spPr>
      </p:pic>
      <p:sp>
        <p:nvSpPr>
          <p:cNvPr id="7" name="Chord 6"/>
          <p:cNvSpPr/>
          <p:nvPr/>
        </p:nvSpPr>
        <p:spPr>
          <a:xfrm>
            <a:off x="7620000" y="304800"/>
            <a:ext cx="304800" cy="304800"/>
          </a:xfrm>
          <a:prstGeom prst="chor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e 8"/>
          <p:cNvSpPr/>
          <p:nvPr/>
        </p:nvSpPr>
        <p:spPr>
          <a:xfrm>
            <a:off x="8077200" y="304800"/>
            <a:ext cx="304800" cy="304800"/>
          </a:xfrm>
          <a:prstGeom prst="pi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Oval 9"/>
          <p:cNvSpPr/>
          <p:nvPr/>
        </p:nvSpPr>
        <p:spPr>
          <a:xfrm>
            <a:off x="8534400" y="304800"/>
            <a:ext cx="3810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1066800" y="5569117"/>
            <a:ext cx="7467600" cy="646331"/>
          </a:xfrm>
          <a:prstGeom prst="rect">
            <a:avLst/>
          </a:prstGeom>
        </p:spPr>
        <p:txBody>
          <a:bodyPr wrap="square">
            <a:spAutoFit/>
          </a:bodyPr>
          <a:lstStyle/>
          <a:p>
            <a:r>
              <a:rPr lang="en-US" dirty="0" smtClean="0"/>
              <a:t>Tips from experienced drivers:  The </a:t>
            </a:r>
            <a:r>
              <a:rPr lang="en-US" dirty="0"/>
              <a:t>higher the truck bed, the lower the truck’s speed should be</a:t>
            </a:r>
          </a:p>
        </p:txBody>
      </p:sp>
      <p:pic>
        <p:nvPicPr>
          <p:cNvPr id="11" name="Picture 2" descr="C:\Users\Roman\AppData\Local\Microsoft\Windows\Temporary Internet Files\Content.IE5\QMX30JD2\MC900297363[1].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5295897"/>
            <a:ext cx="910743" cy="9157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495511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84233">
            <a:off x="5856240" y="1530312"/>
            <a:ext cx="3259153" cy="2710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304799" y="1600200"/>
            <a:ext cx="5041291" cy="4525963"/>
          </a:xfrm>
        </p:spPr>
        <p:txBody>
          <a:bodyPr>
            <a:normAutofit fontScale="92500"/>
          </a:bodyPr>
          <a:lstStyle/>
          <a:p>
            <a:r>
              <a:rPr lang="en-US" dirty="0" smtClean="0"/>
              <a:t>Bridge surface temperatures change faster than roads.  May become icy faster.</a:t>
            </a:r>
          </a:p>
          <a:p>
            <a:r>
              <a:rPr lang="en-US" dirty="0" smtClean="0"/>
              <a:t>Beware of expansion joints with the plow</a:t>
            </a:r>
          </a:p>
          <a:p>
            <a:r>
              <a:rPr lang="en-US" dirty="0" smtClean="0"/>
              <a:t>Don’t plow snow over bridge </a:t>
            </a:r>
          </a:p>
          <a:p>
            <a:r>
              <a:rPr lang="en-US" dirty="0" smtClean="0"/>
              <a:t>Low overhead may cause problems with raised boxes.</a:t>
            </a:r>
          </a:p>
        </p:txBody>
      </p:sp>
      <p:sp>
        <p:nvSpPr>
          <p:cNvPr id="5" name="Title 4"/>
          <p:cNvSpPr>
            <a:spLocks noGrp="1"/>
          </p:cNvSpPr>
          <p:nvPr>
            <p:ph type="title"/>
          </p:nvPr>
        </p:nvSpPr>
        <p:spPr>
          <a:xfrm>
            <a:off x="457200" y="274638"/>
            <a:ext cx="5232281" cy="868362"/>
          </a:xfrm>
          <a:solidFill>
            <a:schemeClr val="bg1"/>
          </a:solidFill>
        </p:spPr>
        <p:txBody>
          <a:bodyPr/>
          <a:lstStyle/>
          <a:p>
            <a:r>
              <a:rPr lang="en-US" dirty="0" smtClean="0"/>
              <a:t>Beware of Bridges  </a:t>
            </a:r>
            <a:endParaRPr lang="en-US" dirty="0"/>
          </a:p>
        </p:txBody>
      </p:sp>
      <p:pic>
        <p:nvPicPr>
          <p:cNvPr id="6" name="Picture 3" descr="C:\pictures\Pictures\salt\roads\bridge.JPG"/>
          <p:cNvPicPr>
            <a:picLocks noChangeAspect="1" noChangeArrowheads="1"/>
          </p:cNvPicPr>
          <p:nvPr/>
        </p:nvPicPr>
        <p:blipFill rotWithShape="1">
          <a:blip r:embed="rId4">
            <a:extLst>
              <a:ext uri="{28A0092B-C50C-407E-A947-70E740481C1C}">
                <a14:useLocalDpi xmlns:a14="http://schemas.microsoft.com/office/drawing/2010/main" val="0"/>
              </a:ext>
            </a:extLst>
          </a:blip>
          <a:srcRect l="15612" t="16512" r="26587"/>
          <a:stretch/>
        </p:blipFill>
        <p:spPr bwMode="auto">
          <a:xfrm>
            <a:off x="6032850" y="4251433"/>
            <a:ext cx="2905934" cy="239964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927471" y="5743177"/>
            <a:ext cx="4762010" cy="923330"/>
          </a:xfrm>
          <a:prstGeom prst="rect">
            <a:avLst/>
          </a:prstGeom>
        </p:spPr>
        <p:txBody>
          <a:bodyPr wrap="square">
            <a:spAutoFit/>
          </a:bodyPr>
          <a:lstStyle/>
          <a:p>
            <a:r>
              <a:rPr lang="en-US" dirty="0" smtClean="0"/>
              <a:t>Tip from experienced operator: During </a:t>
            </a:r>
            <a:r>
              <a:rPr lang="en-US" dirty="0"/>
              <a:t>rain events feel the backside of your mirror if it is starting to freeze, so are the bridges.</a:t>
            </a:r>
          </a:p>
        </p:txBody>
      </p:sp>
      <p:pic>
        <p:nvPicPr>
          <p:cNvPr id="8" name="Picture 2" descr="C:\Users\Roman\AppData\Local\Microsoft\Windows\Temporary Internet Files\Content.IE5\QMX30JD2\MC900297363[1].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728" y="5750735"/>
            <a:ext cx="910743" cy="915772"/>
          </a:xfrm>
          <a:prstGeom prst="rect">
            <a:avLst/>
          </a:prstGeom>
          <a:noFill/>
          <a:extLst>
            <a:ext uri="{909E8E84-426E-40DD-AFC4-6F175D3DCCD1}">
              <a14:hiddenFill xmlns:a14="http://schemas.microsoft.com/office/drawing/2010/main">
                <a:solidFill>
                  <a:srgbClr val="FFFFFF"/>
                </a:solidFill>
              </a14:hiddenFill>
            </a:ext>
          </a:extLst>
        </p:spPr>
      </p:pic>
      <p:pic>
        <p:nvPicPr>
          <p:cNvPr id="9" name="Bridge Plowing Cut.mpg">
            <a:hlinkClick r:id="" action="ppaction://media"/>
          </p:cNvPr>
          <p:cNvPicPr>
            <a:picLocks noRot="1" noChangeAspect="1" noChangeArrowheads="1"/>
          </p:cNvPicPr>
          <p:nvPr/>
        </p:nvPicPr>
        <p:blipFill>
          <a:blip r:embed="rId6" cstate="print"/>
          <a:srcRect/>
          <a:stretch>
            <a:fillRect/>
          </a:stretch>
        </p:blipFill>
        <p:spPr bwMode="auto">
          <a:xfrm>
            <a:off x="5853911" y="-7883"/>
            <a:ext cx="3263813" cy="2225675"/>
          </a:xfrm>
          <a:prstGeom prst="rect">
            <a:avLst/>
          </a:prstGeom>
          <a:noFill/>
          <a:ln w="9525">
            <a:noFill/>
            <a:miter lim="800000"/>
            <a:headEnd/>
            <a:tailEnd/>
          </a:ln>
        </p:spPr>
      </p:pic>
      <p:sp>
        <p:nvSpPr>
          <p:cNvPr id="10" name="Chord 9"/>
          <p:cNvSpPr/>
          <p:nvPr/>
        </p:nvSpPr>
        <p:spPr>
          <a:xfrm>
            <a:off x="7620000" y="304800"/>
            <a:ext cx="304800" cy="304800"/>
          </a:xfrm>
          <a:prstGeom prst="chor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e 10"/>
          <p:cNvSpPr/>
          <p:nvPr/>
        </p:nvSpPr>
        <p:spPr>
          <a:xfrm>
            <a:off x="8077200" y="304800"/>
            <a:ext cx="304800" cy="304800"/>
          </a:xfrm>
          <a:prstGeom prst="pi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Oval 11"/>
          <p:cNvSpPr/>
          <p:nvPr/>
        </p:nvSpPr>
        <p:spPr>
          <a:xfrm>
            <a:off x="8534400" y="304800"/>
            <a:ext cx="3810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2281766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38150" y="1500352"/>
            <a:ext cx="8229600" cy="685800"/>
          </a:xfrm>
        </p:spPr>
        <p:txBody>
          <a:bodyPr>
            <a:normAutofit fontScale="70000" lnSpcReduction="20000"/>
          </a:bodyPr>
          <a:lstStyle/>
          <a:p>
            <a:pPr marL="0" indent="0">
              <a:buNone/>
            </a:pPr>
            <a:r>
              <a:rPr lang="en-US" dirty="0" smtClean="0"/>
              <a:t>Concentration and communication are keys  to keeping yourself, others in the group and traveling public safe.</a:t>
            </a:r>
          </a:p>
          <a:p>
            <a:endParaRPr lang="en-US" dirty="0"/>
          </a:p>
        </p:txBody>
      </p:sp>
      <p:sp>
        <p:nvSpPr>
          <p:cNvPr id="5" name="Title 4"/>
          <p:cNvSpPr>
            <a:spLocks noGrp="1"/>
          </p:cNvSpPr>
          <p:nvPr>
            <p:ph type="title"/>
          </p:nvPr>
        </p:nvSpPr>
        <p:spPr>
          <a:xfrm>
            <a:off x="457200" y="274638"/>
            <a:ext cx="8229600" cy="944562"/>
          </a:xfrm>
          <a:solidFill>
            <a:schemeClr val="bg1"/>
          </a:solidFill>
        </p:spPr>
        <p:txBody>
          <a:bodyPr/>
          <a:lstStyle/>
          <a:p>
            <a:r>
              <a:rPr lang="en-US" dirty="0" smtClean="0"/>
              <a:t>Group plowing</a:t>
            </a:r>
            <a:endParaRPr lang="en-US" dirty="0"/>
          </a:p>
        </p:txBody>
      </p:sp>
      <p:pic>
        <p:nvPicPr>
          <p:cNvPr id="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742950" y="2209800"/>
            <a:ext cx="7620000" cy="43180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Chord 6"/>
          <p:cNvSpPr/>
          <p:nvPr/>
        </p:nvSpPr>
        <p:spPr>
          <a:xfrm>
            <a:off x="7620000" y="304800"/>
            <a:ext cx="304800" cy="304800"/>
          </a:xfrm>
          <a:prstGeom prst="chor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ie 7"/>
          <p:cNvSpPr/>
          <p:nvPr/>
        </p:nvSpPr>
        <p:spPr>
          <a:xfrm>
            <a:off x="8077200" y="304800"/>
            <a:ext cx="304800" cy="304800"/>
          </a:xfrm>
          <a:prstGeom prst="pi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Oval 8"/>
          <p:cNvSpPr/>
          <p:nvPr/>
        </p:nvSpPr>
        <p:spPr>
          <a:xfrm>
            <a:off x="8534400" y="304800"/>
            <a:ext cx="3810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8183293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solidFill>
            <a:schemeClr val="bg1"/>
          </a:solidFill>
        </p:spPr>
        <p:txBody>
          <a:bodyPr>
            <a:normAutofit/>
          </a:bodyPr>
          <a:lstStyle/>
          <a:p>
            <a:r>
              <a:rPr lang="en-US" sz="3600" dirty="0" smtClean="0"/>
              <a:t>Strive for the best visibility</a:t>
            </a:r>
            <a:endParaRPr lang="en-US" sz="3600" dirty="0"/>
          </a:p>
        </p:txBody>
      </p:sp>
      <p:pic>
        <p:nvPicPr>
          <p:cNvPr id="5122" name="Picture 2" descr="C:\pictures\Pictures\salt\roads\closeu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1828800"/>
            <a:ext cx="3352800" cy="2514600"/>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pictures\Pictures\salt\roads\bloomington plws (3).JPG"/>
          <p:cNvPicPr>
            <a:picLocks noChangeAspect="1" noChangeArrowheads="1"/>
          </p:cNvPicPr>
          <p:nvPr/>
        </p:nvPicPr>
        <p:blipFill rotWithShape="1">
          <a:blip r:embed="rId4">
            <a:extLst>
              <a:ext uri="{28A0092B-C50C-407E-A947-70E740481C1C}">
                <a14:useLocalDpi xmlns:a14="http://schemas.microsoft.com/office/drawing/2010/main" val="0"/>
              </a:ext>
            </a:extLst>
          </a:blip>
          <a:srcRect l="25573" t="9156" r="9418" b="21641"/>
          <a:stretch/>
        </p:blipFill>
        <p:spPr bwMode="auto">
          <a:xfrm>
            <a:off x="5715000" y="4437628"/>
            <a:ext cx="3352799" cy="2391334"/>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
          <p:cNvSpPr>
            <a:spLocks noGrp="1"/>
          </p:cNvSpPr>
          <p:nvPr>
            <p:ph idx="1"/>
          </p:nvPr>
        </p:nvSpPr>
        <p:spPr>
          <a:xfrm>
            <a:off x="457200" y="1600200"/>
            <a:ext cx="5257800" cy="4525963"/>
          </a:xfrm>
        </p:spPr>
        <p:txBody>
          <a:bodyPr/>
          <a:lstStyle/>
          <a:p>
            <a:pPr marL="0" indent="0">
              <a:spcBef>
                <a:spcPts val="0"/>
              </a:spcBef>
              <a:buNone/>
            </a:pPr>
            <a:r>
              <a:rPr lang="en-US" dirty="0" smtClean="0"/>
              <a:t>Strive for the best visibility</a:t>
            </a:r>
          </a:p>
          <a:p>
            <a:pPr marL="0" indent="0">
              <a:spcBef>
                <a:spcPts val="0"/>
              </a:spcBef>
              <a:buNone/>
            </a:pPr>
            <a:r>
              <a:rPr lang="en-US" dirty="0" smtClean="0"/>
              <a:t>you can achieve while plowing</a:t>
            </a:r>
            <a:r>
              <a:rPr lang="en-US" dirty="0"/>
              <a:t>.. Keep windshield, lights and mirror clean</a:t>
            </a:r>
          </a:p>
        </p:txBody>
      </p:sp>
      <p:pic>
        <p:nvPicPr>
          <p:cNvPr id="5128" name="Picture 8" descr="C:\Users\Roman\AppData\Local\Microsoft\Windows\Temporary Internet Files\Content.IE5\28Q7U0BP\angry-cartoon-eyes-md[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41944" y="5037183"/>
            <a:ext cx="326756" cy="299344"/>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C:\pictures\Pictures\salt\impacts\madison capitol (1).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20974"/>
          <a:stretch/>
        </p:blipFill>
        <p:spPr bwMode="auto">
          <a:xfrm>
            <a:off x="1836683" y="3953253"/>
            <a:ext cx="3657600" cy="216786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86407" y="6216790"/>
            <a:ext cx="5181600" cy="646331"/>
          </a:xfrm>
          <a:prstGeom prst="rect">
            <a:avLst/>
          </a:prstGeom>
          <a:solidFill>
            <a:srgbClr val="FFFF00"/>
          </a:solidFill>
        </p:spPr>
        <p:txBody>
          <a:bodyPr wrap="square" rtlCol="0">
            <a:spAutoFit/>
          </a:bodyPr>
          <a:lstStyle/>
          <a:p>
            <a:r>
              <a:rPr lang="en-US" dirty="0" smtClean="0"/>
              <a:t>Insert your guidelines for  stopping operations until adequate visibility</a:t>
            </a:r>
            <a:endParaRPr lang="en-US" dirty="0"/>
          </a:p>
        </p:txBody>
      </p:sp>
      <p:sp>
        <p:nvSpPr>
          <p:cNvPr id="9" name="Chord 8"/>
          <p:cNvSpPr/>
          <p:nvPr/>
        </p:nvSpPr>
        <p:spPr>
          <a:xfrm>
            <a:off x="7620000" y="304800"/>
            <a:ext cx="304800" cy="304800"/>
          </a:xfrm>
          <a:prstGeom prst="chor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e 9"/>
          <p:cNvSpPr/>
          <p:nvPr/>
        </p:nvSpPr>
        <p:spPr>
          <a:xfrm>
            <a:off x="8077200" y="304800"/>
            <a:ext cx="304800" cy="304800"/>
          </a:xfrm>
          <a:prstGeom prst="pi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Oval 10"/>
          <p:cNvSpPr/>
          <p:nvPr/>
        </p:nvSpPr>
        <p:spPr>
          <a:xfrm>
            <a:off x="8534400" y="304800"/>
            <a:ext cx="3810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1494939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3904" t="3559" r="2392" b="3705"/>
          <a:stretch/>
        </p:blipFill>
        <p:spPr bwMode="auto">
          <a:xfrm>
            <a:off x="-218329" y="92913"/>
            <a:ext cx="9362329" cy="6949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7200" y="274638"/>
            <a:ext cx="8229600" cy="792162"/>
          </a:xfrm>
          <a:solidFill>
            <a:schemeClr val="bg1"/>
          </a:solidFill>
        </p:spPr>
        <p:txBody>
          <a:bodyPr>
            <a:normAutofit/>
          </a:bodyPr>
          <a:lstStyle/>
          <a:p>
            <a:r>
              <a:rPr lang="en-US" dirty="0" smtClean="0"/>
              <a:t>Poor visibility</a:t>
            </a:r>
            <a:endParaRPr lang="en-US" dirty="0"/>
          </a:p>
        </p:txBody>
      </p:sp>
      <p:sp>
        <p:nvSpPr>
          <p:cNvPr id="3" name="Rectangle 2"/>
          <p:cNvSpPr/>
          <p:nvPr/>
        </p:nvSpPr>
        <p:spPr>
          <a:xfrm>
            <a:off x="314424" y="3567498"/>
            <a:ext cx="8814336" cy="646331"/>
          </a:xfrm>
          <a:prstGeom prst="rect">
            <a:avLst/>
          </a:prstGeom>
        </p:spPr>
        <p:txBody>
          <a:bodyPr wrap="none">
            <a:spAutoFit/>
          </a:bodyPr>
          <a:lstStyle/>
          <a:p>
            <a:r>
              <a:rPr lang="en-US" sz="3600" dirty="0">
                <a:solidFill>
                  <a:schemeClr val="tx2">
                    <a:lumMod val="60000"/>
                    <a:lumOff val="40000"/>
                  </a:schemeClr>
                </a:solidFill>
              </a:rPr>
              <a:t>If </a:t>
            </a:r>
            <a:r>
              <a:rPr lang="en-US" sz="3600" dirty="0">
                <a:solidFill>
                  <a:schemeClr val="accent1">
                    <a:lumMod val="60000"/>
                    <a:lumOff val="40000"/>
                  </a:schemeClr>
                </a:solidFill>
              </a:rPr>
              <a:t>visibility </a:t>
            </a:r>
            <a:r>
              <a:rPr lang="en-US" sz="3600" dirty="0">
                <a:solidFill>
                  <a:schemeClr val="tx2">
                    <a:lumMod val="60000"/>
                    <a:lumOff val="40000"/>
                  </a:schemeClr>
                </a:solidFill>
              </a:rPr>
              <a:t>is</a:t>
            </a:r>
            <a:r>
              <a:rPr lang="en-US" sz="3600" dirty="0">
                <a:solidFill>
                  <a:schemeClr val="accent1">
                    <a:lumMod val="60000"/>
                    <a:lumOff val="40000"/>
                  </a:schemeClr>
                </a:solidFill>
              </a:rPr>
              <a:t> too poor stop </a:t>
            </a:r>
            <a:r>
              <a:rPr lang="en-US" sz="3600" dirty="0">
                <a:solidFill>
                  <a:schemeClr val="tx2">
                    <a:lumMod val="60000"/>
                    <a:lumOff val="40000"/>
                  </a:schemeClr>
                </a:solidFill>
              </a:rPr>
              <a:t>plowing operations</a:t>
            </a:r>
          </a:p>
        </p:txBody>
      </p:sp>
      <p:sp>
        <p:nvSpPr>
          <p:cNvPr id="5" name="Chord 4"/>
          <p:cNvSpPr/>
          <p:nvPr/>
        </p:nvSpPr>
        <p:spPr>
          <a:xfrm>
            <a:off x="7620000" y="304800"/>
            <a:ext cx="304800" cy="304800"/>
          </a:xfrm>
          <a:prstGeom prst="chor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ie 5"/>
          <p:cNvSpPr/>
          <p:nvPr/>
        </p:nvSpPr>
        <p:spPr>
          <a:xfrm>
            <a:off x="8077200" y="304800"/>
            <a:ext cx="304800" cy="304800"/>
          </a:xfrm>
          <a:prstGeom prst="pi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Oval 6"/>
          <p:cNvSpPr/>
          <p:nvPr/>
        </p:nvSpPr>
        <p:spPr>
          <a:xfrm>
            <a:off x="8534400" y="304800"/>
            <a:ext cx="3810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 descr="C:\Users\Roman\AppData\Local\Microsoft\Windows\Temporary Internet Files\Content.IE5\QMX30JD2\MC900297363[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 y="5808671"/>
            <a:ext cx="910743" cy="91577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225167" y="5801113"/>
            <a:ext cx="7543800" cy="923330"/>
          </a:xfrm>
          <a:prstGeom prst="rect">
            <a:avLst/>
          </a:prstGeom>
        </p:spPr>
        <p:txBody>
          <a:bodyPr wrap="square">
            <a:spAutoFit/>
          </a:bodyPr>
          <a:lstStyle/>
          <a:p>
            <a:r>
              <a:rPr lang="en-US" dirty="0" smtClean="0">
                <a:solidFill>
                  <a:schemeClr val="bg1"/>
                </a:solidFill>
              </a:rPr>
              <a:t>Tip from experience  drivers:  use </a:t>
            </a:r>
            <a:r>
              <a:rPr lang="en-US" dirty="0">
                <a:solidFill>
                  <a:schemeClr val="bg1"/>
                </a:solidFill>
              </a:rPr>
              <a:t>power poles or other roadside features as a rough guide for where you should be during periods of heavy snowfall when you have "lost" the roadway in rural areas. </a:t>
            </a:r>
          </a:p>
        </p:txBody>
      </p:sp>
    </p:spTree>
    <p:extLst>
      <p:ext uri="{BB962C8B-B14F-4D97-AF65-F5344CB8AC3E}">
        <p14:creationId xmlns:p14="http://schemas.microsoft.com/office/powerpoint/2010/main" val="237956883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Night Plowing</a:t>
            </a:r>
            <a:endParaRPr lang="en-US" dirty="0">
              <a:solidFill>
                <a:schemeClr val="bg1"/>
              </a:solidFill>
            </a:endParaRPr>
          </a:p>
        </p:txBody>
      </p:sp>
      <p:sp>
        <p:nvSpPr>
          <p:cNvPr id="3" name="Content Placeholder 2"/>
          <p:cNvSpPr>
            <a:spLocks noGrp="1"/>
          </p:cNvSpPr>
          <p:nvPr>
            <p:ph idx="1"/>
          </p:nvPr>
        </p:nvSpPr>
        <p:spPr>
          <a:xfrm>
            <a:off x="455371" y="2089252"/>
            <a:ext cx="8229600" cy="4525963"/>
          </a:xfrm>
        </p:spPr>
        <p:txBody>
          <a:bodyPr>
            <a:normAutofit fontScale="92500" lnSpcReduction="20000"/>
          </a:bodyPr>
          <a:lstStyle/>
          <a:p>
            <a:pPr marL="0" indent="0">
              <a:buNone/>
            </a:pPr>
            <a:r>
              <a:rPr lang="en-US" dirty="0" smtClean="0">
                <a:solidFill>
                  <a:schemeClr val="bg1"/>
                </a:solidFill>
              </a:rPr>
              <a:t>“</a:t>
            </a:r>
            <a:r>
              <a:rPr lang="en-US" dirty="0" smtClean="0">
                <a:solidFill>
                  <a:srgbClr val="FFFF00"/>
                </a:solidFill>
              </a:rPr>
              <a:t>During heavy </a:t>
            </a:r>
            <a:r>
              <a:rPr lang="en-US" dirty="0">
                <a:solidFill>
                  <a:srgbClr val="FFFF00"/>
                </a:solidFill>
              </a:rPr>
              <a:t>snowfall </a:t>
            </a:r>
            <a:r>
              <a:rPr lang="en-US" dirty="0" smtClean="0">
                <a:solidFill>
                  <a:srgbClr val="FFFF00"/>
                </a:solidFill>
              </a:rPr>
              <a:t>use the truck headlights </a:t>
            </a:r>
            <a:r>
              <a:rPr lang="en-US" dirty="0">
                <a:solidFill>
                  <a:srgbClr val="FFFF00"/>
                </a:solidFill>
              </a:rPr>
              <a:t>on dim</a:t>
            </a:r>
            <a:r>
              <a:rPr lang="en-US" dirty="0">
                <a:solidFill>
                  <a:schemeClr val="bg1"/>
                </a:solidFill>
              </a:rPr>
              <a:t> rather than the high mounted "plow lights". </a:t>
            </a:r>
            <a:r>
              <a:rPr lang="en-US" dirty="0" smtClean="0">
                <a:solidFill>
                  <a:schemeClr val="bg1"/>
                </a:solidFill>
              </a:rPr>
              <a:t>The </a:t>
            </a:r>
            <a:r>
              <a:rPr lang="en-US" dirty="0">
                <a:solidFill>
                  <a:schemeClr val="bg1"/>
                </a:solidFill>
              </a:rPr>
              <a:t>plow lights tend to reflect </a:t>
            </a:r>
            <a:r>
              <a:rPr lang="en-US" dirty="0" smtClean="0">
                <a:solidFill>
                  <a:schemeClr val="bg1"/>
                </a:solidFill>
              </a:rPr>
              <a:t>heavy </a:t>
            </a:r>
            <a:r>
              <a:rPr lang="en-US" dirty="0">
                <a:solidFill>
                  <a:schemeClr val="bg1"/>
                </a:solidFill>
              </a:rPr>
              <a:t>snowfall blinding the </a:t>
            </a:r>
            <a:r>
              <a:rPr lang="en-US" dirty="0" smtClean="0">
                <a:solidFill>
                  <a:schemeClr val="bg1"/>
                </a:solidFill>
              </a:rPr>
              <a:t>operator.”</a:t>
            </a:r>
          </a:p>
          <a:p>
            <a:pPr marL="0" indent="0">
              <a:buNone/>
            </a:pPr>
            <a:endParaRPr lang="en-US" dirty="0">
              <a:solidFill>
                <a:schemeClr val="bg1"/>
              </a:solidFill>
            </a:endParaRPr>
          </a:p>
          <a:p>
            <a:pPr marL="0" indent="0">
              <a:buNone/>
            </a:pPr>
            <a:r>
              <a:rPr lang="en-US" dirty="0" smtClean="0">
                <a:solidFill>
                  <a:schemeClr val="bg1"/>
                </a:solidFill>
              </a:rPr>
              <a:t>“If </a:t>
            </a:r>
            <a:r>
              <a:rPr lang="en-US" dirty="0">
                <a:solidFill>
                  <a:schemeClr val="bg1"/>
                </a:solidFill>
              </a:rPr>
              <a:t>the road is wet the temp is likely to drop as it gets dark which could cause ice.  Keep a close eye on the surface temp, </a:t>
            </a:r>
            <a:r>
              <a:rPr lang="en-US" dirty="0">
                <a:solidFill>
                  <a:srgbClr val="FFFF00"/>
                </a:solidFill>
              </a:rPr>
              <a:t>as it starts to set up it might sparkle under the head lights</a:t>
            </a:r>
            <a:r>
              <a:rPr lang="en-US" dirty="0">
                <a:solidFill>
                  <a:schemeClr val="bg1"/>
                </a:solidFill>
              </a:rPr>
              <a:t>, use bridge decks as a first read.  </a:t>
            </a:r>
            <a:r>
              <a:rPr lang="en-US" dirty="0" smtClean="0">
                <a:solidFill>
                  <a:schemeClr val="bg1"/>
                </a:solidFill>
              </a:rPr>
              <a:t>“</a:t>
            </a:r>
          </a:p>
          <a:p>
            <a:pPr marL="0" indent="0">
              <a:buNone/>
            </a:pPr>
            <a:r>
              <a:rPr lang="en-US" dirty="0" smtClean="0">
                <a:solidFill>
                  <a:schemeClr val="bg1"/>
                </a:solidFill>
              </a:rPr>
              <a:t> </a:t>
            </a:r>
          </a:p>
          <a:p>
            <a:endParaRPr lang="en-US" dirty="0">
              <a:solidFill>
                <a:schemeClr val="bg1"/>
              </a:solidFill>
            </a:endParaRPr>
          </a:p>
          <a:p>
            <a:endParaRPr lang="en-US" dirty="0">
              <a:solidFill>
                <a:schemeClr val="bg1"/>
              </a:solidFill>
            </a:endParaRPr>
          </a:p>
        </p:txBody>
      </p:sp>
      <p:pic>
        <p:nvPicPr>
          <p:cNvPr id="4" name="Picture 2" descr="C:\Users\Roman\AppData\Local\Microsoft\Windows\Temporary Internet Files\Content.IE5\QMX30JD2\MC900297363[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143000"/>
            <a:ext cx="910743" cy="91577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143000" y="1295400"/>
            <a:ext cx="3124200" cy="369332"/>
          </a:xfrm>
          <a:prstGeom prst="rect">
            <a:avLst/>
          </a:prstGeom>
          <a:noFill/>
        </p:spPr>
        <p:txBody>
          <a:bodyPr wrap="square" rtlCol="0">
            <a:spAutoFit/>
          </a:bodyPr>
          <a:lstStyle/>
          <a:p>
            <a:r>
              <a:rPr lang="en-US" dirty="0" smtClean="0">
                <a:solidFill>
                  <a:schemeClr val="bg1"/>
                </a:solidFill>
              </a:rPr>
              <a:t>Tips from experienced drivers</a:t>
            </a:r>
            <a:endParaRPr lang="en-US" dirty="0">
              <a:solidFill>
                <a:schemeClr val="bg1"/>
              </a:solidFill>
            </a:endParaRPr>
          </a:p>
        </p:txBody>
      </p:sp>
    </p:spTree>
    <p:extLst>
      <p:ext uri="{BB962C8B-B14F-4D97-AF65-F5344CB8AC3E}">
        <p14:creationId xmlns:p14="http://schemas.microsoft.com/office/powerpoint/2010/main" val="347398253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74638"/>
            <a:ext cx="8229600" cy="944562"/>
          </a:xfrm>
          <a:solidFill>
            <a:schemeClr val="bg1"/>
          </a:solidFill>
        </p:spPr>
        <p:txBody>
          <a:bodyPr/>
          <a:lstStyle/>
          <a:p>
            <a:r>
              <a:rPr lang="en-US" dirty="0" smtClean="0"/>
              <a:t>Truck problems</a:t>
            </a:r>
            <a:endParaRPr lang="en-US" dirty="0"/>
          </a:p>
        </p:txBody>
      </p:sp>
      <p:pic>
        <p:nvPicPr>
          <p:cNvPr id="8" name="Picture 7" descr="C:\pictures\Pictures\salt\roads\FCI photos Nov-Dec 2012 018.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2702" t="20919" r="21306" b="40328"/>
          <a:stretch/>
        </p:blipFill>
        <p:spPr bwMode="auto">
          <a:xfrm>
            <a:off x="304800" y="1676400"/>
            <a:ext cx="3184634" cy="4572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080933" y="6488668"/>
            <a:ext cx="6324600" cy="369332"/>
          </a:xfrm>
          <a:prstGeom prst="rect">
            <a:avLst/>
          </a:prstGeom>
          <a:solidFill>
            <a:srgbClr val="FFFF00"/>
          </a:solidFill>
        </p:spPr>
        <p:txBody>
          <a:bodyPr wrap="square" rtlCol="0">
            <a:spAutoFit/>
          </a:bodyPr>
          <a:lstStyle/>
          <a:p>
            <a:r>
              <a:rPr lang="en-US" dirty="0" smtClean="0"/>
              <a:t>Discuss your policy/guideline for  stalled or disabled vehicles</a:t>
            </a:r>
            <a:endParaRPr lang="en-US" dirty="0"/>
          </a:p>
        </p:txBody>
      </p:sp>
      <p:pic>
        <p:nvPicPr>
          <p:cNvPr id="9" name="Picture 11" descr="Two way radio use"/>
          <p:cNvPicPr>
            <a:picLocks noGrp="1" noChangeAspect="1" noChangeArrowheads="1"/>
          </p:cNvPicPr>
          <p:nvPr>
            <p:ph sz="half" idx="4294967295"/>
          </p:nvPr>
        </p:nvPicPr>
        <p:blipFill>
          <a:blip r:embed="rId4" cstate="print">
            <a:extLst>
              <a:ext uri="{28A0092B-C50C-407E-A947-70E740481C1C}">
                <a14:useLocalDpi xmlns:a14="http://schemas.microsoft.com/office/drawing/2010/main" val="0"/>
              </a:ext>
            </a:extLst>
          </a:blip>
          <a:srcRect/>
          <a:stretch>
            <a:fillRect/>
          </a:stretch>
        </p:blipFill>
        <p:spPr>
          <a:xfrm>
            <a:off x="7162800" y="3751659"/>
            <a:ext cx="1270000" cy="9525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3886200" y="1905000"/>
            <a:ext cx="2995767" cy="3693319"/>
          </a:xfrm>
          <a:prstGeom prst="rect">
            <a:avLst/>
          </a:prstGeom>
          <a:noFill/>
        </p:spPr>
        <p:txBody>
          <a:bodyPr wrap="square" rtlCol="0">
            <a:spAutoFit/>
          </a:bodyPr>
          <a:lstStyle/>
          <a:p>
            <a:r>
              <a:rPr lang="en-US" dirty="0" smtClean="0"/>
              <a:t>Protect yourself – do not get out of the truck until safe</a:t>
            </a:r>
          </a:p>
          <a:p>
            <a:endParaRPr lang="en-US" dirty="0" smtClean="0"/>
          </a:p>
          <a:p>
            <a:r>
              <a:rPr lang="en-US" dirty="0" smtClean="0"/>
              <a:t>Protect </a:t>
            </a:r>
            <a:r>
              <a:rPr lang="en-US" dirty="0"/>
              <a:t>other motorists – put flags out, lights on to warn </a:t>
            </a:r>
            <a:r>
              <a:rPr lang="en-US" dirty="0" smtClean="0"/>
              <a:t>others</a:t>
            </a:r>
          </a:p>
          <a:p>
            <a:endParaRPr lang="en-US" dirty="0"/>
          </a:p>
          <a:p>
            <a:r>
              <a:rPr lang="en-US" dirty="0"/>
              <a:t>Call dispatch/state patrol for help with </a:t>
            </a:r>
            <a:r>
              <a:rPr lang="en-US" dirty="0" smtClean="0"/>
              <a:t>traffic</a:t>
            </a:r>
          </a:p>
          <a:p>
            <a:endParaRPr lang="en-US" dirty="0"/>
          </a:p>
          <a:p>
            <a:r>
              <a:rPr lang="en-US" dirty="0"/>
              <a:t>Protect your vehicle – shut off anything that might compound the breakdown.</a:t>
            </a:r>
          </a:p>
        </p:txBody>
      </p:sp>
      <p:pic>
        <p:nvPicPr>
          <p:cNvPr id="614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62800" y="2514600"/>
            <a:ext cx="1311120" cy="98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286000" y="3751659"/>
            <a:ext cx="505267" cy="923330"/>
          </a:xfrm>
          <a:prstGeom prst="rect">
            <a:avLst/>
          </a:prstGeom>
          <a:noFill/>
        </p:spPr>
        <p:txBody>
          <a:bodyPr wrap="none" lIns="91440" tIns="45720" rIns="91440" bIns="45720">
            <a:spAutoFit/>
          </a:bodyPr>
          <a:lstStyle/>
          <a:p>
            <a:pPr algn="ctr"/>
            <a:r>
              <a:rPr lang="en-US" sz="5400" b="1"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a:t>
            </a:r>
            <a:endParaRPr lang="en-US" sz="54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sp>
        <p:nvSpPr>
          <p:cNvPr id="11" name="Chord 10"/>
          <p:cNvSpPr/>
          <p:nvPr/>
        </p:nvSpPr>
        <p:spPr>
          <a:xfrm>
            <a:off x="7620000" y="304800"/>
            <a:ext cx="304800" cy="304800"/>
          </a:xfrm>
          <a:prstGeom prst="chor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ie 12"/>
          <p:cNvSpPr/>
          <p:nvPr/>
        </p:nvSpPr>
        <p:spPr>
          <a:xfrm>
            <a:off x="8077200" y="304800"/>
            <a:ext cx="304800" cy="304800"/>
          </a:xfrm>
          <a:prstGeom prst="pi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Oval 13"/>
          <p:cNvSpPr/>
          <p:nvPr/>
        </p:nvSpPr>
        <p:spPr>
          <a:xfrm>
            <a:off x="8534400" y="304800"/>
            <a:ext cx="3810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1807939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7158" name="Rectangle 6"/>
          <p:cNvSpPr>
            <a:spLocks noGrp="1" noChangeArrowheads="1"/>
          </p:cNvSpPr>
          <p:nvPr>
            <p:ph type="title"/>
          </p:nvPr>
        </p:nvSpPr>
        <p:spPr>
          <a:xfrm>
            <a:off x="1219200" y="419100"/>
            <a:ext cx="7772400" cy="723900"/>
          </a:xfrm>
          <a:solidFill>
            <a:schemeClr val="bg1"/>
          </a:solidFill>
          <a:ln/>
        </p:spPr>
        <p:txBody>
          <a:bodyPr>
            <a:normAutofit fontScale="90000"/>
          </a:bodyPr>
          <a:lstStyle/>
          <a:p>
            <a:r>
              <a:rPr lang="en-US" dirty="0"/>
              <a:t>Warning device placement  </a:t>
            </a:r>
          </a:p>
        </p:txBody>
      </p:sp>
      <p:sp>
        <p:nvSpPr>
          <p:cNvPr id="177155" name="Rectangle 3"/>
          <p:cNvSpPr>
            <a:spLocks noGrp="1" noChangeArrowheads="1"/>
          </p:cNvSpPr>
          <p:nvPr>
            <p:ph type="body" sz="half" idx="1"/>
          </p:nvPr>
        </p:nvSpPr>
        <p:spPr>
          <a:xfrm>
            <a:off x="1412875" y="1752600"/>
            <a:ext cx="7696200" cy="457200"/>
          </a:xfrm>
        </p:spPr>
        <p:txBody>
          <a:bodyPr>
            <a:normAutofit fontScale="92500" lnSpcReduction="10000"/>
          </a:bodyPr>
          <a:lstStyle/>
          <a:p>
            <a:pPr marL="0" indent="0">
              <a:lnSpc>
                <a:spcPct val="90000"/>
              </a:lnSpc>
              <a:buNone/>
            </a:pPr>
            <a:r>
              <a:rPr lang="en-US" dirty="0"/>
              <a:t>Two-lane two way road</a:t>
            </a:r>
          </a:p>
          <a:p>
            <a:pPr>
              <a:lnSpc>
                <a:spcPct val="90000"/>
              </a:lnSpc>
              <a:buFont typeface="Monotype Sorts" pitchFamily="2" charset="2"/>
              <a:buNone/>
            </a:pPr>
            <a:endParaRPr lang="en-US" sz="2400" dirty="0"/>
          </a:p>
        </p:txBody>
      </p:sp>
      <p:sp>
        <p:nvSpPr>
          <p:cNvPr id="177287" name="Line 135"/>
          <p:cNvSpPr>
            <a:spLocks noChangeShapeType="1"/>
          </p:cNvSpPr>
          <p:nvPr/>
        </p:nvSpPr>
        <p:spPr bwMode="auto">
          <a:xfrm>
            <a:off x="1447800" y="5105400"/>
            <a:ext cx="7086600" cy="0"/>
          </a:xfrm>
          <a:prstGeom prst="line">
            <a:avLst/>
          </a:prstGeom>
          <a:noFill/>
          <a:ln w="38100">
            <a:solidFill>
              <a:srgbClr val="DDDDDD"/>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77437" name="Group 285"/>
          <p:cNvGrpSpPr>
            <a:grpSpLocks/>
          </p:cNvGrpSpPr>
          <p:nvPr/>
        </p:nvGrpSpPr>
        <p:grpSpPr bwMode="auto">
          <a:xfrm>
            <a:off x="1447800" y="2762250"/>
            <a:ext cx="7089775" cy="3409950"/>
            <a:chOff x="912" y="1740"/>
            <a:chExt cx="4466" cy="2148"/>
          </a:xfrm>
        </p:grpSpPr>
        <p:grpSp>
          <p:nvGrpSpPr>
            <p:cNvPr id="177377" name="Group 225"/>
            <p:cNvGrpSpPr>
              <a:grpSpLocks/>
            </p:cNvGrpSpPr>
            <p:nvPr/>
          </p:nvGrpSpPr>
          <p:grpSpPr bwMode="auto">
            <a:xfrm rot="5406367">
              <a:off x="2915" y="1426"/>
              <a:ext cx="461" cy="4463"/>
              <a:chOff x="1584" y="3408"/>
              <a:chExt cx="384" cy="240"/>
            </a:xfrm>
          </p:grpSpPr>
          <p:sp>
            <p:nvSpPr>
              <p:cNvPr id="177378" name="Rectangle 226"/>
              <p:cNvSpPr>
                <a:spLocks noChangeArrowheads="1"/>
              </p:cNvSpPr>
              <p:nvPr/>
            </p:nvSpPr>
            <p:spPr bwMode="auto">
              <a:xfrm>
                <a:off x="1584" y="3408"/>
                <a:ext cx="384" cy="240"/>
              </a:xfrm>
              <a:prstGeom prst="rect">
                <a:avLst/>
              </a:prstGeom>
              <a:gradFill rotWithShape="0">
                <a:gsLst>
                  <a:gs pos="0">
                    <a:srgbClr val="996633"/>
                  </a:gs>
                  <a:gs pos="100000">
                    <a:srgbClr val="996633">
                      <a:gamma/>
                      <a:shade val="46275"/>
                      <a:invGamma/>
                    </a:srgbClr>
                  </a:gs>
                </a:gsLst>
                <a:lin ang="5400000" scaled="1"/>
              </a:gra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7379" name="Freeform 227"/>
              <p:cNvSpPr>
                <a:spLocks/>
              </p:cNvSpPr>
              <p:nvPr/>
            </p:nvSpPr>
            <p:spPr bwMode="auto">
              <a:xfrm>
                <a:off x="1584" y="3408"/>
                <a:ext cx="240" cy="56"/>
              </a:xfrm>
              <a:custGeom>
                <a:avLst/>
                <a:gdLst>
                  <a:gd name="T0" fmla="*/ 0 w 240"/>
                  <a:gd name="T1" fmla="*/ 48 h 56"/>
                  <a:gd name="T2" fmla="*/ 96 w 240"/>
                  <a:gd name="T3" fmla="*/ 48 h 56"/>
                  <a:gd name="T4" fmla="*/ 240 w 240"/>
                  <a:gd name="T5" fmla="*/ 0 h 56"/>
                </a:gdLst>
                <a:ahLst/>
                <a:cxnLst>
                  <a:cxn ang="0">
                    <a:pos x="T0" y="T1"/>
                  </a:cxn>
                  <a:cxn ang="0">
                    <a:pos x="T2" y="T3"/>
                  </a:cxn>
                  <a:cxn ang="0">
                    <a:pos x="T4" y="T5"/>
                  </a:cxn>
                </a:cxnLst>
                <a:rect l="0" t="0" r="r" b="b"/>
                <a:pathLst>
                  <a:path w="240" h="56">
                    <a:moveTo>
                      <a:pt x="0" y="48"/>
                    </a:moveTo>
                    <a:cubicBezTo>
                      <a:pt x="28" y="52"/>
                      <a:pt x="56" y="56"/>
                      <a:pt x="96" y="48"/>
                    </a:cubicBezTo>
                    <a:cubicBezTo>
                      <a:pt x="136" y="40"/>
                      <a:pt x="216" y="8"/>
                      <a:pt x="240" y="0"/>
                    </a:cubicBezTo>
                  </a:path>
                </a:pathLst>
              </a:custGeom>
              <a:gradFill rotWithShape="0">
                <a:gsLst>
                  <a:gs pos="0">
                    <a:srgbClr val="996633"/>
                  </a:gs>
                  <a:gs pos="100000">
                    <a:srgbClr val="996633">
                      <a:gamma/>
                      <a:shade val="46275"/>
                      <a:invGamma/>
                    </a:srgbClr>
                  </a:gs>
                </a:gsLst>
                <a:lin ang="5400000" scaled="1"/>
              </a:gradFill>
              <a:ln>
                <a:noFill/>
              </a:ln>
              <a:effectLst/>
              <a:extLst>
                <a:ext uri="{91240B29-F687-4F45-9708-019B960494DF}">
                  <a14:hiddenLine xmlns:a14="http://schemas.microsoft.com/office/drawing/2010/main" w="12700"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7380" name="Freeform 228"/>
              <p:cNvSpPr>
                <a:spLocks/>
              </p:cNvSpPr>
              <p:nvPr/>
            </p:nvSpPr>
            <p:spPr bwMode="auto">
              <a:xfrm>
                <a:off x="1584" y="3504"/>
                <a:ext cx="240" cy="56"/>
              </a:xfrm>
              <a:custGeom>
                <a:avLst/>
                <a:gdLst>
                  <a:gd name="T0" fmla="*/ 0 w 240"/>
                  <a:gd name="T1" fmla="*/ 48 h 56"/>
                  <a:gd name="T2" fmla="*/ 144 w 240"/>
                  <a:gd name="T3" fmla="*/ 48 h 56"/>
                  <a:gd name="T4" fmla="*/ 240 w 240"/>
                  <a:gd name="T5" fmla="*/ 0 h 56"/>
                </a:gdLst>
                <a:ahLst/>
                <a:cxnLst>
                  <a:cxn ang="0">
                    <a:pos x="T0" y="T1"/>
                  </a:cxn>
                  <a:cxn ang="0">
                    <a:pos x="T2" y="T3"/>
                  </a:cxn>
                  <a:cxn ang="0">
                    <a:pos x="T4" y="T5"/>
                  </a:cxn>
                </a:cxnLst>
                <a:rect l="0" t="0" r="r" b="b"/>
                <a:pathLst>
                  <a:path w="240" h="56">
                    <a:moveTo>
                      <a:pt x="0" y="48"/>
                    </a:moveTo>
                    <a:cubicBezTo>
                      <a:pt x="52" y="52"/>
                      <a:pt x="104" y="56"/>
                      <a:pt x="144" y="48"/>
                    </a:cubicBezTo>
                    <a:cubicBezTo>
                      <a:pt x="184" y="40"/>
                      <a:pt x="212" y="20"/>
                      <a:pt x="240" y="0"/>
                    </a:cubicBezTo>
                  </a:path>
                </a:pathLst>
              </a:custGeom>
              <a:gradFill rotWithShape="0">
                <a:gsLst>
                  <a:gs pos="0">
                    <a:srgbClr val="996633"/>
                  </a:gs>
                  <a:gs pos="100000">
                    <a:srgbClr val="996633">
                      <a:gamma/>
                      <a:shade val="46275"/>
                      <a:invGamma/>
                    </a:srgbClr>
                  </a:gs>
                </a:gsLst>
                <a:lin ang="5400000" scaled="1"/>
              </a:gradFill>
              <a:ln>
                <a:noFill/>
              </a:ln>
              <a:effectLst/>
              <a:extLst>
                <a:ext uri="{91240B29-F687-4F45-9708-019B960494DF}">
                  <a14:hiddenLine xmlns:a14="http://schemas.microsoft.com/office/drawing/2010/main" w="12700"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7381" name="Freeform 229"/>
              <p:cNvSpPr>
                <a:spLocks/>
              </p:cNvSpPr>
              <p:nvPr/>
            </p:nvSpPr>
            <p:spPr bwMode="auto">
              <a:xfrm>
                <a:off x="1584" y="3552"/>
                <a:ext cx="240" cy="56"/>
              </a:xfrm>
              <a:custGeom>
                <a:avLst/>
                <a:gdLst>
                  <a:gd name="T0" fmla="*/ 0 w 240"/>
                  <a:gd name="T1" fmla="*/ 48 h 56"/>
                  <a:gd name="T2" fmla="*/ 96 w 240"/>
                  <a:gd name="T3" fmla="*/ 48 h 56"/>
                  <a:gd name="T4" fmla="*/ 192 w 240"/>
                  <a:gd name="T5" fmla="*/ 48 h 56"/>
                  <a:gd name="T6" fmla="*/ 240 w 240"/>
                  <a:gd name="T7" fmla="*/ 0 h 56"/>
                </a:gdLst>
                <a:ahLst/>
                <a:cxnLst>
                  <a:cxn ang="0">
                    <a:pos x="T0" y="T1"/>
                  </a:cxn>
                  <a:cxn ang="0">
                    <a:pos x="T2" y="T3"/>
                  </a:cxn>
                  <a:cxn ang="0">
                    <a:pos x="T4" y="T5"/>
                  </a:cxn>
                  <a:cxn ang="0">
                    <a:pos x="T6" y="T7"/>
                  </a:cxn>
                </a:cxnLst>
                <a:rect l="0" t="0" r="r" b="b"/>
                <a:pathLst>
                  <a:path w="240" h="56">
                    <a:moveTo>
                      <a:pt x="0" y="48"/>
                    </a:moveTo>
                    <a:cubicBezTo>
                      <a:pt x="32" y="48"/>
                      <a:pt x="64" y="48"/>
                      <a:pt x="96" y="48"/>
                    </a:cubicBezTo>
                    <a:cubicBezTo>
                      <a:pt x="128" y="48"/>
                      <a:pt x="168" y="56"/>
                      <a:pt x="192" y="48"/>
                    </a:cubicBezTo>
                    <a:cubicBezTo>
                      <a:pt x="216" y="40"/>
                      <a:pt x="228" y="20"/>
                      <a:pt x="240" y="0"/>
                    </a:cubicBezTo>
                  </a:path>
                </a:pathLst>
              </a:custGeom>
              <a:gradFill rotWithShape="0">
                <a:gsLst>
                  <a:gs pos="0">
                    <a:srgbClr val="996633"/>
                  </a:gs>
                  <a:gs pos="100000">
                    <a:srgbClr val="996633">
                      <a:gamma/>
                      <a:shade val="46275"/>
                      <a:invGamma/>
                    </a:srgbClr>
                  </a:gs>
                </a:gsLst>
                <a:lin ang="5400000" scaled="1"/>
              </a:gradFill>
              <a:ln>
                <a:noFill/>
              </a:ln>
              <a:effectLst/>
              <a:extLst>
                <a:ext uri="{91240B29-F687-4F45-9708-019B960494DF}">
                  <a14:hiddenLine xmlns:a14="http://schemas.microsoft.com/office/drawing/2010/main" w="12700"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7382" name="Freeform 230"/>
              <p:cNvSpPr>
                <a:spLocks/>
              </p:cNvSpPr>
              <p:nvPr/>
            </p:nvSpPr>
            <p:spPr bwMode="auto">
              <a:xfrm>
                <a:off x="1824" y="3408"/>
                <a:ext cx="48" cy="240"/>
              </a:xfrm>
              <a:custGeom>
                <a:avLst/>
                <a:gdLst>
                  <a:gd name="T0" fmla="*/ 48 w 48"/>
                  <a:gd name="T1" fmla="*/ 0 h 240"/>
                  <a:gd name="T2" fmla="*/ 0 w 48"/>
                  <a:gd name="T3" fmla="*/ 144 h 240"/>
                  <a:gd name="T4" fmla="*/ 48 w 48"/>
                  <a:gd name="T5" fmla="*/ 240 h 240"/>
                </a:gdLst>
                <a:ahLst/>
                <a:cxnLst>
                  <a:cxn ang="0">
                    <a:pos x="T0" y="T1"/>
                  </a:cxn>
                  <a:cxn ang="0">
                    <a:pos x="T2" y="T3"/>
                  </a:cxn>
                  <a:cxn ang="0">
                    <a:pos x="T4" y="T5"/>
                  </a:cxn>
                </a:cxnLst>
                <a:rect l="0" t="0" r="r" b="b"/>
                <a:pathLst>
                  <a:path w="48" h="240">
                    <a:moveTo>
                      <a:pt x="48" y="0"/>
                    </a:moveTo>
                    <a:cubicBezTo>
                      <a:pt x="24" y="52"/>
                      <a:pt x="0" y="104"/>
                      <a:pt x="0" y="144"/>
                    </a:cubicBezTo>
                    <a:cubicBezTo>
                      <a:pt x="0" y="184"/>
                      <a:pt x="24" y="212"/>
                      <a:pt x="48" y="240"/>
                    </a:cubicBezTo>
                  </a:path>
                </a:pathLst>
              </a:custGeom>
              <a:gradFill rotWithShape="0">
                <a:gsLst>
                  <a:gs pos="0">
                    <a:srgbClr val="996633"/>
                  </a:gs>
                  <a:gs pos="100000">
                    <a:srgbClr val="996633">
                      <a:gamma/>
                      <a:shade val="46275"/>
                      <a:invGamma/>
                    </a:srgbClr>
                  </a:gs>
                </a:gsLst>
                <a:lin ang="5400000" scaled="1"/>
              </a:gradFill>
              <a:ln>
                <a:noFill/>
              </a:ln>
              <a:effectLst/>
              <a:extLst>
                <a:ext uri="{91240B29-F687-4F45-9708-019B960494DF}">
                  <a14:hiddenLine xmlns:a14="http://schemas.microsoft.com/office/drawing/2010/main" w="12700"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7383" name="Freeform 231"/>
              <p:cNvSpPr>
                <a:spLocks/>
              </p:cNvSpPr>
              <p:nvPr/>
            </p:nvSpPr>
            <p:spPr bwMode="auto">
              <a:xfrm>
                <a:off x="1864" y="3408"/>
                <a:ext cx="56" cy="208"/>
              </a:xfrm>
              <a:custGeom>
                <a:avLst/>
                <a:gdLst>
                  <a:gd name="T0" fmla="*/ 56 w 56"/>
                  <a:gd name="T1" fmla="*/ 0 h 208"/>
                  <a:gd name="T2" fmla="*/ 8 w 56"/>
                  <a:gd name="T3" fmla="*/ 96 h 208"/>
                  <a:gd name="T4" fmla="*/ 8 w 56"/>
                  <a:gd name="T5" fmla="*/ 192 h 208"/>
                  <a:gd name="T6" fmla="*/ 56 w 56"/>
                  <a:gd name="T7" fmla="*/ 192 h 208"/>
                </a:gdLst>
                <a:ahLst/>
                <a:cxnLst>
                  <a:cxn ang="0">
                    <a:pos x="T0" y="T1"/>
                  </a:cxn>
                  <a:cxn ang="0">
                    <a:pos x="T2" y="T3"/>
                  </a:cxn>
                  <a:cxn ang="0">
                    <a:pos x="T4" y="T5"/>
                  </a:cxn>
                  <a:cxn ang="0">
                    <a:pos x="T6" y="T7"/>
                  </a:cxn>
                </a:cxnLst>
                <a:rect l="0" t="0" r="r" b="b"/>
                <a:pathLst>
                  <a:path w="56" h="208">
                    <a:moveTo>
                      <a:pt x="56" y="0"/>
                    </a:moveTo>
                    <a:cubicBezTo>
                      <a:pt x="36" y="32"/>
                      <a:pt x="16" y="64"/>
                      <a:pt x="8" y="96"/>
                    </a:cubicBezTo>
                    <a:cubicBezTo>
                      <a:pt x="0" y="128"/>
                      <a:pt x="0" y="176"/>
                      <a:pt x="8" y="192"/>
                    </a:cubicBezTo>
                    <a:cubicBezTo>
                      <a:pt x="16" y="208"/>
                      <a:pt x="36" y="200"/>
                      <a:pt x="56" y="192"/>
                    </a:cubicBezTo>
                  </a:path>
                </a:pathLst>
              </a:custGeom>
              <a:gradFill rotWithShape="0">
                <a:gsLst>
                  <a:gs pos="0">
                    <a:srgbClr val="996633"/>
                  </a:gs>
                  <a:gs pos="100000">
                    <a:srgbClr val="996633">
                      <a:gamma/>
                      <a:shade val="46275"/>
                      <a:invGamma/>
                    </a:srgbClr>
                  </a:gs>
                </a:gsLst>
                <a:lin ang="5400000" scaled="1"/>
              </a:gradFill>
              <a:ln>
                <a:noFill/>
              </a:ln>
              <a:effectLst/>
              <a:extLst>
                <a:ext uri="{91240B29-F687-4F45-9708-019B960494DF}">
                  <a14:hiddenLine xmlns:a14="http://schemas.microsoft.com/office/drawing/2010/main" w="12700"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7384" name="Freeform 232"/>
              <p:cNvSpPr>
                <a:spLocks/>
              </p:cNvSpPr>
              <p:nvPr/>
            </p:nvSpPr>
            <p:spPr bwMode="auto">
              <a:xfrm>
                <a:off x="1912" y="3408"/>
                <a:ext cx="56" cy="240"/>
              </a:xfrm>
              <a:custGeom>
                <a:avLst/>
                <a:gdLst>
                  <a:gd name="T0" fmla="*/ 56 w 56"/>
                  <a:gd name="T1" fmla="*/ 0 h 240"/>
                  <a:gd name="T2" fmla="*/ 8 w 56"/>
                  <a:gd name="T3" fmla="*/ 96 h 240"/>
                  <a:gd name="T4" fmla="*/ 8 w 56"/>
                  <a:gd name="T5" fmla="*/ 144 h 240"/>
                  <a:gd name="T6" fmla="*/ 56 w 56"/>
                  <a:gd name="T7" fmla="*/ 240 h 240"/>
                </a:gdLst>
                <a:ahLst/>
                <a:cxnLst>
                  <a:cxn ang="0">
                    <a:pos x="T0" y="T1"/>
                  </a:cxn>
                  <a:cxn ang="0">
                    <a:pos x="T2" y="T3"/>
                  </a:cxn>
                  <a:cxn ang="0">
                    <a:pos x="T4" y="T5"/>
                  </a:cxn>
                  <a:cxn ang="0">
                    <a:pos x="T6" y="T7"/>
                  </a:cxn>
                </a:cxnLst>
                <a:rect l="0" t="0" r="r" b="b"/>
                <a:pathLst>
                  <a:path w="56" h="240">
                    <a:moveTo>
                      <a:pt x="56" y="0"/>
                    </a:moveTo>
                    <a:cubicBezTo>
                      <a:pt x="36" y="36"/>
                      <a:pt x="16" y="72"/>
                      <a:pt x="8" y="96"/>
                    </a:cubicBezTo>
                    <a:cubicBezTo>
                      <a:pt x="0" y="120"/>
                      <a:pt x="0" y="120"/>
                      <a:pt x="8" y="144"/>
                    </a:cubicBezTo>
                    <a:cubicBezTo>
                      <a:pt x="16" y="168"/>
                      <a:pt x="36" y="204"/>
                      <a:pt x="56" y="240"/>
                    </a:cubicBezTo>
                  </a:path>
                </a:pathLst>
              </a:custGeom>
              <a:gradFill rotWithShape="0">
                <a:gsLst>
                  <a:gs pos="0">
                    <a:srgbClr val="996633"/>
                  </a:gs>
                  <a:gs pos="100000">
                    <a:srgbClr val="996633">
                      <a:gamma/>
                      <a:shade val="46275"/>
                      <a:invGamma/>
                    </a:srgbClr>
                  </a:gs>
                </a:gsLst>
                <a:lin ang="5400000" scaled="1"/>
              </a:gradFill>
              <a:ln>
                <a:noFill/>
              </a:ln>
              <a:effectLst/>
              <a:extLst>
                <a:ext uri="{91240B29-F687-4F45-9708-019B960494DF}">
                  <a14:hiddenLine xmlns:a14="http://schemas.microsoft.com/office/drawing/2010/main" w="12700"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77401" name="Rectangle 249" descr="Cork"/>
            <p:cNvSpPr>
              <a:spLocks noChangeArrowheads="1"/>
            </p:cNvSpPr>
            <p:nvPr/>
          </p:nvSpPr>
          <p:spPr bwMode="auto">
            <a:xfrm>
              <a:off x="914" y="3214"/>
              <a:ext cx="4464" cy="231"/>
            </a:xfrm>
            <a:prstGeom prst="rect">
              <a:avLst/>
            </a:prstGeom>
            <a:blipFill dpi="0" rotWithShape="0">
              <a:blip r:embed="rId3"/>
              <a:srcRect/>
              <a:tile tx="0" ty="0" sx="100000" sy="100000" flip="none" algn="tl"/>
            </a:blip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7284" name="Rectangle 132" descr="Cork"/>
            <p:cNvSpPr>
              <a:spLocks noChangeArrowheads="1"/>
            </p:cNvSpPr>
            <p:nvPr/>
          </p:nvSpPr>
          <p:spPr bwMode="auto">
            <a:xfrm>
              <a:off x="912" y="2253"/>
              <a:ext cx="4448" cy="231"/>
            </a:xfrm>
            <a:prstGeom prst="rect">
              <a:avLst/>
            </a:prstGeom>
            <a:blipFill dpi="0" rotWithShape="0">
              <a:blip r:embed="rId3"/>
              <a:srcRect/>
              <a:tile tx="0" ty="0" sx="100000" sy="100000" flip="none" algn="tl"/>
            </a:blip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77321" name="Group 169"/>
            <p:cNvGrpSpPr>
              <a:grpSpLocks/>
            </p:cNvGrpSpPr>
            <p:nvPr/>
          </p:nvGrpSpPr>
          <p:grpSpPr bwMode="auto">
            <a:xfrm rot="16193604">
              <a:off x="2898" y="-230"/>
              <a:ext cx="508" cy="4448"/>
              <a:chOff x="1584" y="3408"/>
              <a:chExt cx="384" cy="240"/>
            </a:xfrm>
          </p:grpSpPr>
          <p:sp>
            <p:nvSpPr>
              <p:cNvPr id="177322" name="Rectangle 170"/>
              <p:cNvSpPr>
                <a:spLocks noChangeArrowheads="1"/>
              </p:cNvSpPr>
              <p:nvPr/>
            </p:nvSpPr>
            <p:spPr bwMode="auto">
              <a:xfrm>
                <a:off x="1584" y="3408"/>
                <a:ext cx="384" cy="240"/>
              </a:xfrm>
              <a:prstGeom prst="rect">
                <a:avLst/>
              </a:prstGeom>
              <a:gradFill rotWithShape="0">
                <a:gsLst>
                  <a:gs pos="0">
                    <a:srgbClr val="996633"/>
                  </a:gs>
                  <a:gs pos="100000">
                    <a:srgbClr val="996633">
                      <a:gamma/>
                      <a:shade val="46275"/>
                      <a:invGamma/>
                    </a:srgbClr>
                  </a:gs>
                </a:gsLst>
                <a:lin ang="5400000" scaled="1"/>
              </a:gra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7323" name="Freeform 171"/>
              <p:cNvSpPr>
                <a:spLocks/>
              </p:cNvSpPr>
              <p:nvPr/>
            </p:nvSpPr>
            <p:spPr bwMode="auto">
              <a:xfrm>
                <a:off x="1584" y="3408"/>
                <a:ext cx="240" cy="56"/>
              </a:xfrm>
              <a:custGeom>
                <a:avLst/>
                <a:gdLst>
                  <a:gd name="T0" fmla="*/ 0 w 240"/>
                  <a:gd name="T1" fmla="*/ 48 h 56"/>
                  <a:gd name="T2" fmla="*/ 96 w 240"/>
                  <a:gd name="T3" fmla="*/ 48 h 56"/>
                  <a:gd name="T4" fmla="*/ 240 w 240"/>
                  <a:gd name="T5" fmla="*/ 0 h 56"/>
                </a:gdLst>
                <a:ahLst/>
                <a:cxnLst>
                  <a:cxn ang="0">
                    <a:pos x="T0" y="T1"/>
                  </a:cxn>
                  <a:cxn ang="0">
                    <a:pos x="T2" y="T3"/>
                  </a:cxn>
                  <a:cxn ang="0">
                    <a:pos x="T4" y="T5"/>
                  </a:cxn>
                </a:cxnLst>
                <a:rect l="0" t="0" r="r" b="b"/>
                <a:pathLst>
                  <a:path w="240" h="56">
                    <a:moveTo>
                      <a:pt x="0" y="48"/>
                    </a:moveTo>
                    <a:cubicBezTo>
                      <a:pt x="28" y="52"/>
                      <a:pt x="56" y="56"/>
                      <a:pt x="96" y="48"/>
                    </a:cubicBezTo>
                    <a:cubicBezTo>
                      <a:pt x="136" y="40"/>
                      <a:pt x="216" y="8"/>
                      <a:pt x="240" y="0"/>
                    </a:cubicBezTo>
                  </a:path>
                </a:pathLst>
              </a:custGeom>
              <a:gradFill rotWithShape="0">
                <a:gsLst>
                  <a:gs pos="0">
                    <a:srgbClr val="996633"/>
                  </a:gs>
                  <a:gs pos="100000">
                    <a:srgbClr val="996633">
                      <a:gamma/>
                      <a:shade val="46275"/>
                      <a:invGamma/>
                    </a:srgbClr>
                  </a:gs>
                </a:gsLst>
                <a:lin ang="5400000" scaled="1"/>
              </a:gradFill>
              <a:ln>
                <a:noFill/>
              </a:ln>
              <a:effectLst/>
              <a:extLst>
                <a:ext uri="{91240B29-F687-4F45-9708-019B960494DF}">
                  <a14:hiddenLine xmlns:a14="http://schemas.microsoft.com/office/drawing/2010/main" w="12700"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7324" name="Freeform 172"/>
              <p:cNvSpPr>
                <a:spLocks/>
              </p:cNvSpPr>
              <p:nvPr/>
            </p:nvSpPr>
            <p:spPr bwMode="auto">
              <a:xfrm>
                <a:off x="1584" y="3504"/>
                <a:ext cx="240" cy="56"/>
              </a:xfrm>
              <a:custGeom>
                <a:avLst/>
                <a:gdLst>
                  <a:gd name="T0" fmla="*/ 0 w 240"/>
                  <a:gd name="T1" fmla="*/ 48 h 56"/>
                  <a:gd name="T2" fmla="*/ 144 w 240"/>
                  <a:gd name="T3" fmla="*/ 48 h 56"/>
                  <a:gd name="T4" fmla="*/ 240 w 240"/>
                  <a:gd name="T5" fmla="*/ 0 h 56"/>
                </a:gdLst>
                <a:ahLst/>
                <a:cxnLst>
                  <a:cxn ang="0">
                    <a:pos x="T0" y="T1"/>
                  </a:cxn>
                  <a:cxn ang="0">
                    <a:pos x="T2" y="T3"/>
                  </a:cxn>
                  <a:cxn ang="0">
                    <a:pos x="T4" y="T5"/>
                  </a:cxn>
                </a:cxnLst>
                <a:rect l="0" t="0" r="r" b="b"/>
                <a:pathLst>
                  <a:path w="240" h="56">
                    <a:moveTo>
                      <a:pt x="0" y="48"/>
                    </a:moveTo>
                    <a:cubicBezTo>
                      <a:pt x="52" y="52"/>
                      <a:pt x="104" y="56"/>
                      <a:pt x="144" y="48"/>
                    </a:cubicBezTo>
                    <a:cubicBezTo>
                      <a:pt x="184" y="40"/>
                      <a:pt x="212" y="20"/>
                      <a:pt x="240" y="0"/>
                    </a:cubicBezTo>
                  </a:path>
                </a:pathLst>
              </a:custGeom>
              <a:gradFill rotWithShape="0">
                <a:gsLst>
                  <a:gs pos="0">
                    <a:srgbClr val="996633"/>
                  </a:gs>
                  <a:gs pos="100000">
                    <a:srgbClr val="996633">
                      <a:gamma/>
                      <a:shade val="46275"/>
                      <a:invGamma/>
                    </a:srgbClr>
                  </a:gs>
                </a:gsLst>
                <a:lin ang="5400000" scaled="1"/>
              </a:gradFill>
              <a:ln>
                <a:noFill/>
              </a:ln>
              <a:effectLst/>
              <a:extLst>
                <a:ext uri="{91240B29-F687-4F45-9708-019B960494DF}">
                  <a14:hiddenLine xmlns:a14="http://schemas.microsoft.com/office/drawing/2010/main" w="12700"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7325" name="Freeform 173"/>
              <p:cNvSpPr>
                <a:spLocks/>
              </p:cNvSpPr>
              <p:nvPr/>
            </p:nvSpPr>
            <p:spPr bwMode="auto">
              <a:xfrm>
                <a:off x="1584" y="3552"/>
                <a:ext cx="240" cy="56"/>
              </a:xfrm>
              <a:custGeom>
                <a:avLst/>
                <a:gdLst>
                  <a:gd name="T0" fmla="*/ 0 w 240"/>
                  <a:gd name="T1" fmla="*/ 48 h 56"/>
                  <a:gd name="T2" fmla="*/ 96 w 240"/>
                  <a:gd name="T3" fmla="*/ 48 h 56"/>
                  <a:gd name="T4" fmla="*/ 192 w 240"/>
                  <a:gd name="T5" fmla="*/ 48 h 56"/>
                  <a:gd name="T6" fmla="*/ 240 w 240"/>
                  <a:gd name="T7" fmla="*/ 0 h 56"/>
                </a:gdLst>
                <a:ahLst/>
                <a:cxnLst>
                  <a:cxn ang="0">
                    <a:pos x="T0" y="T1"/>
                  </a:cxn>
                  <a:cxn ang="0">
                    <a:pos x="T2" y="T3"/>
                  </a:cxn>
                  <a:cxn ang="0">
                    <a:pos x="T4" y="T5"/>
                  </a:cxn>
                  <a:cxn ang="0">
                    <a:pos x="T6" y="T7"/>
                  </a:cxn>
                </a:cxnLst>
                <a:rect l="0" t="0" r="r" b="b"/>
                <a:pathLst>
                  <a:path w="240" h="56">
                    <a:moveTo>
                      <a:pt x="0" y="48"/>
                    </a:moveTo>
                    <a:cubicBezTo>
                      <a:pt x="32" y="48"/>
                      <a:pt x="64" y="48"/>
                      <a:pt x="96" y="48"/>
                    </a:cubicBezTo>
                    <a:cubicBezTo>
                      <a:pt x="128" y="48"/>
                      <a:pt x="168" y="56"/>
                      <a:pt x="192" y="48"/>
                    </a:cubicBezTo>
                    <a:cubicBezTo>
                      <a:pt x="216" y="40"/>
                      <a:pt x="228" y="20"/>
                      <a:pt x="240" y="0"/>
                    </a:cubicBezTo>
                  </a:path>
                </a:pathLst>
              </a:custGeom>
              <a:gradFill rotWithShape="0">
                <a:gsLst>
                  <a:gs pos="0">
                    <a:srgbClr val="996633"/>
                  </a:gs>
                  <a:gs pos="100000">
                    <a:srgbClr val="996633">
                      <a:gamma/>
                      <a:shade val="46275"/>
                      <a:invGamma/>
                    </a:srgbClr>
                  </a:gs>
                </a:gsLst>
                <a:lin ang="5400000" scaled="1"/>
              </a:gradFill>
              <a:ln>
                <a:noFill/>
              </a:ln>
              <a:effectLst/>
              <a:extLst>
                <a:ext uri="{91240B29-F687-4F45-9708-019B960494DF}">
                  <a14:hiddenLine xmlns:a14="http://schemas.microsoft.com/office/drawing/2010/main" w="12700"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7326" name="Freeform 174"/>
              <p:cNvSpPr>
                <a:spLocks/>
              </p:cNvSpPr>
              <p:nvPr/>
            </p:nvSpPr>
            <p:spPr bwMode="auto">
              <a:xfrm>
                <a:off x="1824" y="3408"/>
                <a:ext cx="48" cy="240"/>
              </a:xfrm>
              <a:custGeom>
                <a:avLst/>
                <a:gdLst>
                  <a:gd name="T0" fmla="*/ 48 w 48"/>
                  <a:gd name="T1" fmla="*/ 0 h 240"/>
                  <a:gd name="T2" fmla="*/ 0 w 48"/>
                  <a:gd name="T3" fmla="*/ 144 h 240"/>
                  <a:gd name="T4" fmla="*/ 48 w 48"/>
                  <a:gd name="T5" fmla="*/ 240 h 240"/>
                </a:gdLst>
                <a:ahLst/>
                <a:cxnLst>
                  <a:cxn ang="0">
                    <a:pos x="T0" y="T1"/>
                  </a:cxn>
                  <a:cxn ang="0">
                    <a:pos x="T2" y="T3"/>
                  </a:cxn>
                  <a:cxn ang="0">
                    <a:pos x="T4" y="T5"/>
                  </a:cxn>
                </a:cxnLst>
                <a:rect l="0" t="0" r="r" b="b"/>
                <a:pathLst>
                  <a:path w="48" h="240">
                    <a:moveTo>
                      <a:pt x="48" y="0"/>
                    </a:moveTo>
                    <a:cubicBezTo>
                      <a:pt x="24" y="52"/>
                      <a:pt x="0" y="104"/>
                      <a:pt x="0" y="144"/>
                    </a:cubicBezTo>
                    <a:cubicBezTo>
                      <a:pt x="0" y="184"/>
                      <a:pt x="24" y="212"/>
                      <a:pt x="48" y="240"/>
                    </a:cubicBezTo>
                  </a:path>
                </a:pathLst>
              </a:custGeom>
              <a:gradFill rotWithShape="0">
                <a:gsLst>
                  <a:gs pos="0">
                    <a:srgbClr val="996633"/>
                  </a:gs>
                  <a:gs pos="100000">
                    <a:srgbClr val="996633">
                      <a:gamma/>
                      <a:shade val="46275"/>
                      <a:invGamma/>
                    </a:srgbClr>
                  </a:gs>
                </a:gsLst>
                <a:lin ang="5400000" scaled="1"/>
              </a:gradFill>
              <a:ln>
                <a:noFill/>
              </a:ln>
              <a:effectLst/>
              <a:extLst>
                <a:ext uri="{91240B29-F687-4F45-9708-019B960494DF}">
                  <a14:hiddenLine xmlns:a14="http://schemas.microsoft.com/office/drawing/2010/main" w="12700"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7327" name="Freeform 175"/>
              <p:cNvSpPr>
                <a:spLocks/>
              </p:cNvSpPr>
              <p:nvPr/>
            </p:nvSpPr>
            <p:spPr bwMode="auto">
              <a:xfrm>
                <a:off x="1864" y="3408"/>
                <a:ext cx="56" cy="208"/>
              </a:xfrm>
              <a:custGeom>
                <a:avLst/>
                <a:gdLst>
                  <a:gd name="T0" fmla="*/ 56 w 56"/>
                  <a:gd name="T1" fmla="*/ 0 h 208"/>
                  <a:gd name="T2" fmla="*/ 8 w 56"/>
                  <a:gd name="T3" fmla="*/ 96 h 208"/>
                  <a:gd name="T4" fmla="*/ 8 w 56"/>
                  <a:gd name="T5" fmla="*/ 192 h 208"/>
                  <a:gd name="T6" fmla="*/ 56 w 56"/>
                  <a:gd name="T7" fmla="*/ 192 h 208"/>
                </a:gdLst>
                <a:ahLst/>
                <a:cxnLst>
                  <a:cxn ang="0">
                    <a:pos x="T0" y="T1"/>
                  </a:cxn>
                  <a:cxn ang="0">
                    <a:pos x="T2" y="T3"/>
                  </a:cxn>
                  <a:cxn ang="0">
                    <a:pos x="T4" y="T5"/>
                  </a:cxn>
                  <a:cxn ang="0">
                    <a:pos x="T6" y="T7"/>
                  </a:cxn>
                </a:cxnLst>
                <a:rect l="0" t="0" r="r" b="b"/>
                <a:pathLst>
                  <a:path w="56" h="208">
                    <a:moveTo>
                      <a:pt x="56" y="0"/>
                    </a:moveTo>
                    <a:cubicBezTo>
                      <a:pt x="36" y="32"/>
                      <a:pt x="16" y="64"/>
                      <a:pt x="8" y="96"/>
                    </a:cubicBezTo>
                    <a:cubicBezTo>
                      <a:pt x="0" y="128"/>
                      <a:pt x="0" y="176"/>
                      <a:pt x="8" y="192"/>
                    </a:cubicBezTo>
                    <a:cubicBezTo>
                      <a:pt x="16" y="208"/>
                      <a:pt x="36" y="200"/>
                      <a:pt x="56" y="192"/>
                    </a:cubicBezTo>
                  </a:path>
                </a:pathLst>
              </a:custGeom>
              <a:gradFill rotWithShape="0">
                <a:gsLst>
                  <a:gs pos="0">
                    <a:srgbClr val="996633"/>
                  </a:gs>
                  <a:gs pos="100000">
                    <a:srgbClr val="996633">
                      <a:gamma/>
                      <a:shade val="46275"/>
                      <a:invGamma/>
                    </a:srgbClr>
                  </a:gs>
                </a:gsLst>
                <a:lin ang="5400000" scaled="1"/>
              </a:gradFill>
              <a:ln>
                <a:noFill/>
              </a:ln>
              <a:effectLst/>
              <a:extLst>
                <a:ext uri="{91240B29-F687-4F45-9708-019B960494DF}">
                  <a14:hiddenLine xmlns:a14="http://schemas.microsoft.com/office/drawing/2010/main" w="12700"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7328" name="Freeform 176"/>
              <p:cNvSpPr>
                <a:spLocks/>
              </p:cNvSpPr>
              <p:nvPr/>
            </p:nvSpPr>
            <p:spPr bwMode="auto">
              <a:xfrm>
                <a:off x="1912" y="3408"/>
                <a:ext cx="56" cy="240"/>
              </a:xfrm>
              <a:custGeom>
                <a:avLst/>
                <a:gdLst>
                  <a:gd name="T0" fmla="*/ 56 w 56"/>
                  <a:gd name="T1" fmla="*/ 0 h 240"/>
                  <a:gd name="T2" fmla="*/ 8 w 56"/>
                  <a:gd name="T3" fmla="*/ 96 h 240"/>
                  <a:gd name="T4" fmla="*/ 8 w 56"/>
                  <a:gd name="T5" fmla="*/ 144 h 240"/>
                  <a:gd name="T6" fmla="*/ 56 w 56"/>
                  <a:gd name="T7" fmla="*/ 240 h 240"/>
                </a:gdLst>
                <a:ahLst/>
                <a:cxnLst>
                  <a:cxn ang="0">
                    <a:pos x="T0" y="T1"/>
                  </a:cxn>
                  <a:cxn ang="0">
                    <a:pos x="T2" y="T3"/>
                  </a:cxn>
                  <a:cxn ang="0">
                    <a:pos x="T4" y="T5"/>
                  </a:cxn>
                  <a:cxn ang="0">
                    <a:pos x="T6" y="T7"/>
                  </a:cxn>
                </a:cxnLst>
                <a:rect l="0" t="0" r="r" b="b"/>
                <a:pathLst>
                  <a:path w="56" h="240">
                    <a:moveTo>
                      <a:pt x="56" y="0"/>
                    </a:moveTo>
                    <a:cubicBezTo>
                      <a:pt x="36" y="36"/>
                      <a:pt x="16" y="72"/>
                      <a:pt x="8" y="96"/>
                    </a:cubicBezTo>
                    <a:cubicBezTo>
                      <a:pt x="0" y="120"/>
                      <a:pt x="0" y="120"/>
                      <a:pt x="8" y="144"/>
                    </a:cubicBezTo>
                    <a:cubicBezTo>
                      <a:pt x="16" y="168"/>
                      <a:pt x="36" y="204"/>
                      <a:pt x="56" y="240"/>
                    </a:cubicBezTo>
                  </a:path>
                </a:pathLst>
              </a:custGeom>
              <a:gradFill rotWithShape="0">
                <a:gsLst>
                  <a:gs pos="0">
                    <a:srgbClr val="996633"/>
                  </a:gs>
                  <a:gs pos="100000">
                    <a:srgbClr val="996633">
                      <a:gamma/>
                      <a:shade val="46275"/>
                      <a:invGamma/>
                    </a:srgbClr>
                  </a:gs>
                </a:gsLst>
                <a:lin ang="5400000" scaled="1"/>
              </a:gradFill>
              <a:ln>
                <a:noFill/>
              </a:ln>
              <a:effectLst/>
              <a:extLst>
                <a:ext uri="{91240B29-F687-4F45-9708-019B960494DF}">
                  <a14:hiddenLine xmlns:a14="http://schemas.microsoft.com/office/drawing/2010/main" w="12700"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77403" name="Line 251"/>
            <p:cNvSpPr>
              <a:spLocks noChangeShapeType="1"/>
            </p:cNvSpPr>
            <p:nvPr/>
          </p:nvSpPr>
          <p:spPr bwMode="auto">
            <a:xfrm>
              <a:off x="2546" y="3206"/>
              <a:ext cx="0" cy="139"/>
            </a:xfrm>
            <a:prstGeom prst="line">
              <a:avLst/>
            </a:prstGeom>
            <a:noFill/>
            <a:ln w="47625">
              <a:solidFill>
                <a:schemeClr val="tx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7404" name="Line 252"/>
            <p:cNvSpPr>
              <a:spLocks noChangeShapeType="1"/>
            </p:cNvSpPr>
            <p:nvPr/>
          </p:nvSpPr>
          <p:spPr bwMode="auto">
            <a:xfrm>
              <a:off x="1006" y="3260"/>
              <a:ext cx="0" cy="139"/>
            </a:xfrm>
            <a:prstGeom prst="line">
              <a:avLst/>
            </a:prstGeom>
            <a:noFill/>
            <a:ln w="47625">
              <a:solidFill>
                <a:schemeClr val="tx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7405" name="Line 253"/>
            <p:cNvSpPr>
              <a:spLocks noChangeShapeType="1"/>
            </p:cNvSpPr>
            <p:nvPr/>
          </p:nvSpPr>
          <p:spPr bwMode="auto">
            <a:xfrm>
              <a:off x="5194" y="3199"/>
              <a:ext cx="0" cy="138"/>
            </a:xfrm>
            <a:prstGeom prst="line">
              <a:avLst/>
            </a:prstGeom>
            <a:noFill/>
            <a:ln w="47625">
              <a:solidFill>
                <a:schemeClr val="tx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77286" name="Line 134"/>
          <p:cNvSpPr>
            <a:spLocks noChangeShapeType="1"/>
          </p:cNvSpPr>
          <p:nvPr/>
        </p:nvSpPr>
        <p:spPr bwMode="auto">
          <a:xfrm>
            <a:off x="1447800" y="3962400"/>
            <a:ext cx="7086600" cy="0"/>
          </a:xfrm>
          <a:prstGeom prst="line">
            <a:avLst/>
          </a:prstGeom>
          <a:noFill/>
          <a:ln w="38100">
            <a:solidFill>
              <a:srgbClr val="DDDDDD"/>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7162" name="Rectangle 10"/>
          <p:cNvSpPr>
            <a:spLocks noChangeArrowheads="1"/>
          </p:cNvSpPr>
          <p:nvPr/>
        </p:nvSpPr>
        <p:spPr bwMode="auto">
          <a:xfrm>
            <a:off x="1450975" y="2725738"/>
            <a:ext cx="7086600" cy="3443287"/>
          </a:xfrm>
          <a:prstGeom prst="rect">
            <a:avLst/>
          </a:prstGeom>
          <a:noFill/>
          <a:ln w="69850">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77402" name="Picture 250" descr="Model Tandem, top view"/>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64000" y="4724400"/>
            <a:ext cx="2414588" cy="1817688"/>
          </a:xfrm>
          <a:prstGeom prst="rect">
            <a:avLst/>
          </a:prstGeom>
          <a:noFill/>
          <a:extLst>
            <a:ext uri="{909E8E84-426E-40DD-AFC4-6F175D3DCCD1}">
              <a14:hiddenFill xmlns:a14="http://schemas.microsoft.com/office/drawing/2010/main">
                <a:solidFill>
                  <a:srgbClr val="FFFFFF"/>
                </a:solidFill>
              </a14:hiddenFill>
            </a:ext>
          </a:extLst>
        </p:spPr>
      </p:pic>
      <p:grpSp>
        <p:nvGrpSpPr>
          <p:cNvPr id="177436" name="Group 284"/>
          <p:cNvGrpSpPr>
            <a:grpSpLocks/>
          </p:cNvGrpSpPr>
          <p:nvPr/>
        </p:nvGrpSpPr>
        <p:grpSpPr bwMode="auto">
          <a:xfrm>
            <a:off x="1447800" y="3932238"/>
            <a:ext cx="7086600" cy="1173162"/>
            <a:chOff x="912" y="2477"/>
            <a:chExt cx="4464" cy="739"/>
          </a:xfrm>
        </p:grpSpPr>
        <p:sp>
          <p:nvSpPr>
            <p:cNvPr id="177283" name="Rectangle 131"/>
            <p:cNvSpPr>
              <a:spLocks noChangeArrowheads="1"/>
            </p:cNvSpPr>
            <p:nvPr/>
          </p:nvSpPr>
          <p:spPr bwMode="auto">
            <a:xfrm>
              <a:off x="912" y="2477"/>
              <a:ext cx="4464" cy="739"/>
            </a:xfrm>
            <a:prstGeom prst="rect">
              <a:avLst/>
            </a:prstGeom>
            <a:solidFill>
              <a:schemeClr val="tx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p>
          </p:txBody>
        </p:sp>
        <p:sp>
          <p:nvSpPr>
            <p:cNvPr id="177290" name="Line 138"/>
            <p:cNvSpPr>
              <a:spLocks noChangeShapeType="1"/>
            </p:cNvSpPr>
            <p:nvPr/>
          </p:nvSpPr>
          <p:spPr bwMode="auto">
            <a:xfrm>
              <a:off x="1420" y="2829"/>
              <a:ext cx="322" cy="0"/>
            </a:xfrm>
            <a:prstGeom prst="line">
              <a:avLst/>
            </a:prstGeom>
            <a:noFill/>
            <a:ln w="38100">
              <a:solidFill>
                <a:srgbClr val="FFCC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7291" name="Line 139"/>
            <p:cNvSpPr>
              <a:spLocks noChangeShapeType="1"/>
            </p:cNvSpPr>
            <p:nvPr/>
          </p:nvSpPr>
          <p:spPr bwMode="auto">
            <a:xfrm>
              <a:off x="3215" y="2839"/>
              <a:ext cx="322" cy="0"/>
            </a:xfrm>
            <a:prstGeom prst="line">
              <a:avLst/>
            </a:prstGeom>
            <a:noFill/>
            <a:ln w="38100">
              <a:solidFill>
                <a:srgbClr val="FFCC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7292" name="Line 140"/>
            <p:cNvSpPr>
              <a:spLocks noChangeShapeType="1"/>
            </p:cNvSpPr>
            <p:nvPr/>
          </p:nvSpPr>
          <p:spPr bwMode="auto">
            <a:xfrm>
              <a:off x="2624" y="2827"/>
              <a:ext cx="323" cy="0"/>
            </a:xfrm>
            <a:prstGeom prst="line">
              <a:avLst/>
            </a:prstGeom>
            <a:noFill/>
            <a:ln w="38100">
              <a:solidFill>
                <a:srgbClr val="FFCC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7293" name="Line 141"/>
            <p:cNvSpPr>
              <a:spLocks noChangeShapeType="1"/>
            </p:cNvSpPr>
            <p:nvPr/>
          </p:nvSpPr>
          <p:spPr bwMode="auto">
            <a:xfrm>
              <a:off x="2011" y="2829"/>
              <a:ext cx="322" cy="0"/>
            </a:xfrm>
            <a:prstGeom prst="line">
              <a:avLst/>
            </a:prstGeom>
            <a:noFill/>
            <a:ln w="38100">
              <a:solidFill>
                <a:srgbClr val="FFCC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7294" name="Line 142"/>
            <p:cNvSpPr>
              <a:spLocks noChangeShapeType="1"/>
            </p:cNvSpPr>
            <p:nvPr/>
          </p:nvSpPr>
          <p:spPr bwMode="auto">
            <a:xfrm>
              <a:off x="4412" y="2831"/>
              <a:ext cx="322" cy="0"/>
            </a:xfrm>
            <a:prstGeom prst="line">
              <a:avLst/>
            </a:prstGeom>
            <a:noFill/>
            <a:ln w="38100">
              <a:solidFill>
                <a:srgbClr val="FFCC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7295" name="Line 143"/>
            <p:cNvSpPr>
              <a:spLocks noChangeShapeType="1"/>
            </p:cNvSpPr>
            <p:nvPr/>
          </p:nvSpPr>
          <p:spPr bwMode="auto">
            <a:xfrm>
              <a:off x="3813" y="2829"/>
              <a:ext cx="322" cy="0"/>
            </a:xfrm>
            <a:prstGeom prst="line">
              <a:avLst/>
            </a:prstGeom>
            <a:noFill/>
            <a:ln w="38100">
              <a:solidFill>
                <a:srgbClr val="FFCC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7296" name="Line 144"/>
            <p:cNvSpPr>
              <a:spLocks noChangeShapeType="1"/>
            </p:cNvSpPr>
            <p:nvPr/>
          </p:nvSpPr>
          <p:spPr bwMode="auto">
            <a:xfrm>
              <a:off x="4971" y="2825"/>
              <a:ext cx="323" cy="0"/>
            </a:xfrm>
            <a:prstGeom prst="line">
              <a:avLst/>
            </a:prstGeom>
            <a:noFill/>
            <a:ln w="38100">
              <a:solidFill>
                <a:srgbClr val="FFCC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7406" name="Line 254"/>
            <p:cNvSpPr>
              <a:spLocks noChangeShapeType="1"/>
            </p:cNvSpPr>
            <p:nvPr/>
          </p:nvSpPr>
          <p:spPr bwMode="auto">
            <a:xfrm>
              <a:off x="998" y="2876"/>
              <a:ext cx="0" cy="323"/>
            </a:xfrm>
            <a:prstGeom prst="line">
              <a:avLst/>
            </a:prstGeom>
            <a:noFill/>
            <a:ln w="38100">
              <a:solidFill>
                <a:srgbClr val="C0C0C0"/>
              </a:solidFill>
              <a:round/>
              <a:headEnd type="none" w="sm" len="sm"/>
              <a:tailEnd type="stealth"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7410" name="Line 258"/>
            <p:cNvSpPr>
              <a:spLocks noChangeShapeType="1"/>
            </p:cNvSpPr>
            <p:nvPr/>
          </p:nvSpPr>
          <p:spPr bwMode="auto">
            <a:xfrm>
              <a:off x="5186" y="2876"/>
              <a:ext cx="0" cy="323"/>
            </a:xfrm>
            <a:prstGeom prst="line">
              <a:avLst/>
            </a:prstGeom>
            <a:noFill/>
            <a:ln w="38100">
              <a:solidFill>
                <a:srgbClr val="C0C0C0"/>
              </a:solidFill>
              <a:round/>
              <a:headEnd type="none" w="sm" len="sm"/>
              <a:tailEnd type="stealth"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7411" name="Line 259"/>
            <p:cNvSpPr>
              <a:spLocks noChangeShapeType="1"/>
            </p:cNvSpPr>
            <p:nvPr/>
          </p:nvSpPr>
          <p:spPr bwMode="auto">
            <a:xfrm>
              <a:off x="3997" y="2876"/>
              <a:ext cx="0" cy="323"/>
            </a:xfrm>
            <a:prstGeom prst="line">
              <a:avLst/>
            </a:prstGeom>
            <a:noFill/>
            <a:ln w="38100">
              <a:solidFill>
                <a:srgbClr val="C0C0C0"/>
              </a:solidFill>
              <a:round/>
              <a:headEnd type="none" w="sm" len="sm"/>
              <a:tailEnd type="stealth"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7412" name="Line 260"/>
            <p:cNvSpPr>
              <a:spLocks noChangeShapeType="1"/>
            </p:cNvSpPr>
            <p:nvPr/>
          </p:nvSpPr>
          <p:spPr bwMode="auto">
            <a:xfrm>
              <a:off x="4020" y="3014"/>
              <a:ext cx="1151" cy="0"/>
            </a:xfrm>
            <a:prstGeom prst="line">
              <a:avLst/>
            </a:prstGeom>
            <a:noFill/>
            <a:ln w="38100">
              <a:solidFill>
                <a:srgbClr val="C0C0C0"/>
              </a:solidFill>
              <a:round/>
              <a:headEnd type="stealth" w="sm" len="sm"/>
              <a:tailEnd type="stealth"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7413" name="Text Box 261"/>
            <p:cNvSpPr txBox="1">
              <a:spLocks noChangeArrowheads="1"/>
            </p:cNvSpPr>
            <p:nvPr/>
          </p:nvSpPr>
          <p:spPr bwMode="auto">
            <a:xfrm>
              <a:off x="4412" y="2891"/>
              <a:ext cx="506" cy="231"/>
            </a:xfrm>
            <a:prstGeom prst="rect">
              <a:avLst/>
            </a:prstGeom>
            <a:solidFill>
              <a:schemeClr val="tx1"/>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800" b="1">
                  <a:solidFill>
                    <a:srgbClr val="DDDDDD"/>
                  </a:solidFill>
                </a:rPr>
                <a:t>100 ft</a:t>
              </a:r>
            </a:p>
          </p:txBody>
        </p:sp>
        <p:sp>
          <p:nvSpPr>
            <p:cNvPr id="177415" name="Text Box 263"/>
            <p:cNvSpPr txBox="1">
              <a:spLocks noChangeArrowheads="1"/>
            </p:cNvSpPr>
            <p:nvPr/>
          </p:nvSpPr>
          <p:spPr bwMode="auto">
            <a:xfrm>
              <a:off x="2854" y="2878"/>
              <a:ext cx="460" cy="231"/>
            </a:xfrm>
            <a:prstGeom prst="rect">
              <a:avLst/>
            </a:prstGeom>
            <a:solidFill>
              <a:schemeClr val="tx1"/>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800" b="1">
                  <a:solidFill>
                    <a:srgbClr val="DDDDDD"/>
                  </a:solidFill>
                </a:rPr>
                <a:t>10 ft</a:t>
              </a:r>
            </a:p>
          </p:txBody>
        </p:sp>
        <p:sp>
          <p:nvSpPr>
            <p:cNvPr id="177418" name="Line 266"/>
            <p:cNvSpPr>
              <a:spLocks noChangeShapeType="1"/>
            </p:cNvSpPr>
            <p:nvPr/>
          </p:nvSpPr>
          <p:spPr bwMode="auto">
            <a:xfrm>
              <a:off x="1049" y="2968"/>
              <a:ext cx="1641" cy="0"/>
            </a:xfrm>
            <a:prstGeom prst="line">
              <a:avLst/>
            </a:prstGeom>
            <a:noFill/>
            <a:ln w="38100">
              <a:solidFill>
                <a:srgbClr val="C0C0C0"/>
              </a:solidFill>
              <a:round/>
              <a:headEnd type="stealth" w="sm" len="sm"/>
              <a:tailEnd type="stealth"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7416" name="Text Box 264"/>
            <p:cNvSpPr txBox="1">
              <a:spLocks noChangeArrowheads="1"/>
            </p:cNvSpPr>
            <p:nvPr/>
          </p:nvSpPr>
          <p:spPr bwMode="auto">
            <a:xfrm>
              <a:off x="1558" y="2866"/>
              <a:ext cx="506" cy="231"/>
            </a:xfrm>
            <a:prstGeom prst="rect">
              <a:avLst/>
            </a:prstGeom>
            <a:solidFill>
              <a:schemeClr val="tx1"/>
            </a:solidFill>
            <a:ln>
              <a:noFill/>
            </a:ln>
            <a:effectLst/>
            <a:extLst>
              <a:ext uri="{91240B29-F687-4F45-9708-019B960494DF}">
                <a14:hiddenLine xmlns:a14="http://schemas.microsoft.com/office/drawing/2010/main" w="38100">
                  <a:solidFill>
                    <a:srgbClr val="C0C0C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800" b="1" dirty="0">
                  <a:solidFill>
                    <a:srgbClr val="DDDDDD"/>
                  </a:solidFill>
                </a:rPr>
                <a:t>100 </a:t>
              </a:r>
              <a:r>
                <a:rPr lang="en-US" sz="1800" b="1" dirty="0" err="1">
                  <a:solidFill>
                    <a:srgbClr val="DDDDDD"/>
                  </a:solidFill>
                </a:rPr>
                <a:t>ft</a:t>
              </a:r>
              <a:endParaRPr lang="en-US" sz="1800" b="1" dirty="0">
                <a:solidFill>
                  <a:srgbClr val="DDDDDD"/>
                </a:solidFill>
              </a:endParaRPr>
            </a:p>
          </p:txBody>
        </p:sp>
        <p:sp>
          <p:nvSpPr>
            <p:cNvPr id="177429" name="Line 277"/>
            <p:cNvSpPr>
              <a:spLocks noChangeShapeType="1"/>
            </p:cNvSpPr>
            <p:nvPr/>
          </p:nvSpPr>
          <p:spPr bwMode="auto">
            <a:xfrm>
              <a:off x="2688" y="3024"/>
              <a:ext cx="0" cy="192"/>
            </a:xfrm>
            <a:prstGeom prst="line">
              <a:avLst/>
            </a:prstGeom>
            <a:noFill/>
            <a:ln w="38100">
              <a:solidFill>
                <a:srgbClr val="C0C0C0"/>
              </a:solidFill>
              <a:round/>
              <a:headEnd type="none" w="sm" len="sm"/>
              <a:tailEnd type="stealth"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7428" name="Line 276"/>
            <p:cNvSpPr>
              <a:spLocks noChangeShapeType="1"/>
            </p:cNvSpPr>
            <p:nvPr/>
          </p:nvSpPr>
          <p:spPr bwMode="auto">
            <a:xfrm rot="10800000" flipV="1">
              <a:off x="2600" y="3024"/>
              <a:ext cx="288" cy="96"/>
            </a:xfrm>
            <a:prstGeom prst="line">
              <a:avLst/>
            </a:prstGeom>
            <a:noFill/>
            <a:ln w="38100">
              <a:solidFill>
                <a:srgbClr val="DDDDDD"/>
              </a:solidFill>
              <a:round/>
              <a:headEnd type="none" w="sm" len="sm"/>
              <a:tailEnd type="stealth"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7425" name="Line 273"/>
            <p:cNvSpPr>
              <a:spLocks noChangeShapeType="1"/>
            </p:cNvSpPr>
            <p:nvPr/>
          </p:nvSpPr>
          <p:spPr bwMode="auto">
            <a:xfrm>
              <a:off x="2544" y="3024"/>
              <a:ext cx="0" cy="179"/>
            </a:xfrm>
            <a:prstGeom prst="line">
              <a:avLst/>
            </a:prstGeom>
            <a:noFill/>
            <a:ln w="38100">
              <a:solidFill>
                <a:srgbClr val="C0C0C0"/>
              </a:solidFill>
              <a:round/>
              <a:headEnd type="none" w="sm" len="sm"/>
              <a:tailEnd type="stealth"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7435" name="Line 283"/>
            <p:cNvSpPr>
              <a:spLocks noChangeShapeType="1"/>
            </p:cNvSpPr>
            <p:nvPr/>
          </p:nvSpPr>
          <p:spPr bwMode="auto">
            <a:xfrm>
              <a:off x="912" y="2832"/>
              <a:ext cx="322" cy="0"/>
            </a:xfrm>
            <a:prstGeom prst="line">
              <a:avLst/>
            </a:prstGeom>
            <a:noFill/>
            <a:ln w="38100">
              <a:solidFill>
                <a:srgbClr val="FFCC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54" name="TextBox 53"/>
          <p:cNvSpPr txBox="1"/>
          <p:nvPr/>
        </p:nvSpPr>
        <p:spPr>
          <a:xfrm>
            <a:off x="286407" y="6216790"/>
            <a:ext cx="5181600" cy="369332"/>
          </a:xfrm>
          <a:prstGeom prst="rect">
            <a:avLst/>
          </a:prstGeom>
          <a:solidFill>
            <a:srgbClr val="FFFF00"/>
          </a:solidFill>
        </p:spPr>
        <p:txBody>
          <a:bodyPr wrap="square" rtlCol="0">
            <a:spAutoFit/>
          </a:bodyPr>
          <a:lstStyle/>
          <a:p>
            <a:r>
              <a:rPr lang="en-US" dirty="0" smtClean="0"/>
              <a:t>Modify image if your standards are different</a:t>
            </a:r>
            <a:endParaRPr lang="en-US" dirty="0"/>
          </a:p>
        </p:txBody>
      </p:sp>
      <p:sp>
        <p:nvSpPr>
          <p:cNvPr id="55" name="Chord 54"/>
          <p:cNvSpPr/>
          <p:nvPr/>
        </p:nvSpPr>
        <p:spPr>
          <a:xfrm>
            <a:off x="7620000" y="304800"/>
            <a:ext cx="304800" cy="304800"/>
          </a:xfrm>
          <a:prstGeom prst="chor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Pie 55"/>
          <p:cNvSpPr/>
          <p:nvPr/>
        </p:nvSpPr>
        <p:spPr>
          <a:xfrm>
            <a:off x="8077200" y="304800"/>
            <a:ext cx="304800" cy="304800"/>
          </a:xfrm>
          <a:prstGeom prst="pi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974487942"/>
      </p:ext>
    </p:extLst>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F319DC51-CF8F-40BF-AA30-03584D2A0F18}" type="slidenum">
              <a:rPr lang="en-US"/>
              <a:pPr/>
              <a:t>28</a:t>
            </a:fld>
            <a:endParaRPr lang="en-US"/>
          </a:p>
        </p:txBody>
      </p:sp>
      <p:sp>
        <p:nvSpPr>
          <p:cNvPr id="194562" name="Rectangle 2"/>
          <p:cNvSpPr>
            <a:spLocks noGrp="1" noChangeArrowheads="1"/>
          </p:cNvSpPr>
          <p:nvPr>
            <p:ph type="title"/>
          </p:nvPr>
        </p:nvSpPr>
        <p:spPr>
          <a:xfrm>
            <a:off x="1219200" y="419100"/>
            <a:ext cx="7772400" cy="723900"/>
          </a:xfrm>
          <a:solidFill>
            <a:schemeClr val="bg1"/>
          </a:solidFill>
          <a:ln/>
        </p:spPr>
        <p:txBody>
          <a:bodyPr>
            <a:normAutofit fontScale="90000"/>
          </a:bodyPr>
          <a:lstStyle/>
          <a:p>
            <a:r>
              <a:rPr lang="en-US" dirty="0"/>
              <a:t>Warning device placement  </a:t>
            </a:r>
          </a:p>
        </p:txBody>
      </p:sp>
      <p:sp>
        <p:nvSpPr>
          <p:cNvPr id="194563" name="Rectangle 3"/>
          <p:cNvSpPr>
            <a:spLocks noGrp="1" noChangeArrowheads="1"/>
          </p:cNvSpPr>
          <p:nvPr>
            <p:ph type="body" sz="half" idx="1"/>
          </p:nvPr>
        </p:nvSpPr>
        <p:spPr>
          <a:xfrm>
            <a:off x="952500" y="1447800"/>
            <a:ext cx="7696200" cy="698500"/>
          </a:xfrm>
        </p:spPr>
        <p:txBody>
          <a:bodyPr/>
          <a:lstStyle/>
          <a:p>
            <a:pPr marL="0" indent="0">
              <a:buNone/>
            </a:pPr>
            <a:r>
              <a:rPr lang="en-US" sz="3600" dirty="0"/>
              <a:t>One-way or divided highway </a:t>
            </a:r>
          </a:p>
        </p:txBody>
      </p:sp>
      <p:grpSp>
        <p:nvGrpSpPr>
          <p:cNvPr id="194577" name="Group 17"/>
          <p:cNvGrpSpPr>
            <a:grpSpLocks/>
          </p:cNvGrpSpPr>
          <p:nvPr/>
        </p:nvGrpSpPr>
        <p:grpSpPr bwMode="auto">
          <a:xfrm>
            <a:off x="1295400" y="1905000"/>
            <a:ext cx="7010400" cy="4343400"/>
            <a:chOff x="816" y="1200"/>
            <a:chExt cx="4416" cy="2736"/>
          </a:xfrm>
        </p:grpSpPr>
        <p:pic>
          <p:nvPicPr>
            <p:cNvPr id="194575" name="Picture 15" descr="Road Triangle set cop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0" y="1658"/>
              <a:ext cx="4272" cy="2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66" name="Picture 6" descr="Model tandem, rear left sid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6" y="1200"/>
              <a:ext cx="2208" cy="1656"/>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TextBox 9"/>
          <p:cNvSpPr txBox="1"/>
          <p:nvPr/>
        </p:nvSpPr>
        <p:spPr>
          <a:xfrm>
            <a:off x="286407" y="6415566"/>
            <a:ext cx="5181600" cy="369332"/>
          </a:xfrm>
          <a:prstGeom prst="rect">
            <a:avLst/>
          </a:prstGeom>
          <a:solidFill>
            <a:srgbClr val="FFFF00"/>
          </a:solidFill>
        </p:spPr>
        <p:txBody>
          <a:bodyPr wrap="square" rtlCol="0">
            <a:spAutoFit/>
          </a:bodyPr>
          <a:lstStyle/>
          <a:p>
            <a:r>
              <a:rPr lang="en-US" dirty="0" smtClean="0"/>
              <a:t>Modify image if your standards are different</a:t>
            </a:r>
            <a:endParaRPr lang="en-US" dirty="0"/>
          </a:p>
        </p:txBody>
      </p:sp>
      <p:sp>
        <p:nvSpPr>
          <p:cNvPr id="11" name="Chord 10"/>
          <p:cNvSpPr/>
          <p:nvPr/>
        </p:nvSpPr>
        <p:spPr>
          <a:xfrm>
            <a:off x="7620000" y="304800"/>
            <a:ext cx="304800" cy="304800"/>
          </a:xfrm>
          <a:prstGeom prst="chor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ie 11"/>
          <p:cNvSpPr/>
          <p:nvPr/>
        </p:nvSpPr>
        <p:spPr>
          <a:xfrm>
            <a:off x="8077200" y="304800"/>
            <a:ext cx="304800" cy="304800"/>
          </a:xfrm>
          <a:prstGeom prst="pi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619385138"/>
      </p:ext>
    </p:extLst>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p:spPr>
        <p:txBody>
          <a:bodyPr>
            <a:normAutofit/>
          </a:bodyPr>
          <a:lstStyle/>
          <a:p>
            <a:r>
              <a:rPr lang="en-US" dirty="0" smtClean="0"/>
              <a:t>Be prepared for the unexpected</a:t>
            </a:r>
            <a:endParaRPr lang="en-US" dirty="0"/>
          </a:p>
        </p:txBody>
      </p:sp>
      <p:pic>
        <p:nvPicPr>
          <p:cNvPr id="4098"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981200" y="1600200"/>
            <a:ext cx="5397501"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286407" y="6216790"/>
            <a:ext cx="5181600" cy="369332"/>
          </a:xfrm>
          <a:prstGeom prst="rect">
            <a:avLst/>
          </a:prstGeom>
          <a:solidFill>
            <a:srgbClr val="FFFF00"/>
          </a:solidFill>
        </p:spPr>
        <p:txBody>
          <a:bodyPr wrap="square" rtlCol="0">
            <a:spAutoFit/>
          </a:bodyPr>
          <a:lstStyle/>
          <a:p>
            <a:r>
              <a:rPr lang="en-US" dirty="0" smtClean="0"/>
              <a:t>Insert your guidelines for  emergencies</a:t>
            </a:r>
            <a:endParaRPr lang="en-US" dirty="0"/>
          </a:p>
        </p:txBody>
      </p:sp>
      <p:sp>
        <p:nvSpPr>
          <p:cNvPr id="7" name="Chord 6"/>
          <p:cNvSpPr/>
          <p:nvPr/>
        </p:nvSpPr>
        <p:spPr>
          <a:xfrm>
            <a:off x="7620000" y="304800"/>
            <a:ext cx="304800" cy="304800"/>
          </a:xfrm>
          <a:prstGeom prst="chor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ie 7"/>
          <p:cNvSpPr/>
          <p:nvPr/>
        </p:nvSpPr>
        <p:spPr>
          <a:xfrm>
            <a:off x="8077200" y="304800"/>
            <a:ext cx="304800" cy="304800"/>
          </a:xfrm>
          <a:prstGeom prst="pi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Oval 8"/>
          <p:cNvSpPr/>
          <p:nvPr/>
        </p:nvSpPr>
        <p:spPr>
          <a:xfrm>
            <a:off x="8534400" y="304800"/>
            <a:ext cx="3810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1574680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4" name="Title 1"/>
          <p:cNvSpPr txBox="1">
            <a:spLocks/>
          </p:cNvSpPr>
          <p:nvPr/>
        </p:nvSpPr>
        <p:spPr>
          <a:xfrm>
            <a:off x="457200" y="274638"/>
            <a:ext cx="8229600" cy="715962"/>
          </a:xfrm>
          <a:prstGeom prst="rect">
            <a:avLst/>
          </a:prstGeom>
          <a:solidFill>
            <a:schemeClr val="bg1"/>
          </a:solidFill>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dirty="0" smtClean="0"/>
              <a:t>Safety in the Yard</a:t>
            </a:r>
            <a:endParaRPr lang="en-US" dirty="0"/>
          </a:p>
        </p:txBody>
      </p:sp>
      <p:sp>
        <p:nvSpPr>
          <p:cNvPr id="5" name="TextBox 4"/>
          <p:cNvSpPr txBox="1"/>
          <p:nvPr/>
        </p:nvSpPr>
        <p:spPr>
          <a:xfrm>
            <a:off x="0" y="6466490"/>
            <a:ext cx="9144000" cy="369332"/>
          </a:xfrm>
          <a:prstGeom prst="rect">
            <a:avLst/>
          </a:prstGeom>
          <a:noFill/>
        </p:spPr>
        <p:txBody>
          <a:bodyPr wrap="square" rtlCol="0">
            <a:spAutoFit/>
          </a:bodyPr>
          <a:lstStyle/>
          <a:p>
            <a:pPr algn="ctr"/>
            <a:r>
              <a:rPr lang="en-US" dirty="0" smtClean="0"/>
              <a:t> </a:t>
            </a:r>
            <a:endParaRPr lang="en-US" dirty="0"/>
          </a:p>
        </p:txBody>
      </p:sp>
      <p:sp>
        <p:nvSpPr>
          <p:cNvPr id="6" name="Chord 5"/>
          <p:cNvSpPr/>
          <p:nvPr/>
        </p:nvSpPr>
        <p:spPr>
          <a:xfrm>
            <a:off x="7620000" y="304800"/>
            <a:ext cx="304800" cy="304800"/>
          </a:xfrm>
          <a:prstGeom prst="chor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ie 6"/>
          <p:cNvSpPr/>
          <p:nvPr/>
        </p:nvSpPr>
        <p:spPr>
          <a:xfrm>
            <a:off x="8077200" y="304800"/>
            <a:ext cx="304800" cy="304800"/>
          </a:xfrm>
          <a:prstGeom prst="pi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Oval 7"/>
          <p:cNvSpPr/>
          <p:nvPr/>
        </p:nvSpPr>
        <p:spPr>
          <a:xfrm>
            <a:off x="8534400" y="304800"/>
            <a:ext cx="3810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C:\Users\Roman\Downloads\GoogleEarth_Image.jpg"/>
          <p:cNvPicPr>
            <a:picLocks noChangeAspect="1" noChangeArrowheads="1"/>
          </p:cNvPicPr>
          <p:nvPr/>
        </p:nvPicPr>
        <p:blipFill rotWithShape="1">
          <a:blip r:embed="rId3">
            <a:extLst>
              <a:ext uri="{28A0092B-C50C-407E-A947-70E740481C1C}">
                <a14:useLocalDpi xmlns:a14="http://schemas.microsoft.com/office/drawing/2010/main" val="0"/>
              </a:ext>
            </a:extLst>
          </a:blip>
          <a:srcRect b="8822"/>
          <a:stretch/>
        </p:blipFill>
        <p:spPr bwMode="auto">
          <a:xfrm>
            <a:off x="0" y="1303512"/>
            <a:ext cx="9144000" cy="51629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575838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4" name="Title 1"/>
          <p:cNvSpPr txBox="1">
            <a:spLocks/>
          </p:cNvSpPr>
          <p:nvPr/>
        </p:nvSpPr>
        <p:spPr>
          <a:xfrm>
            <a:off x="457200" y="274638"/>
            <a:ext cx="8229600" cy="715962"/>
          </a:xfrm>
          <a:prstGeom prst="rect">
            <a:avLst/>
          </a:prstGeom>
          <a:solidFill>
            <a:schemeClr val="bg1"/>
          </a:solidFill>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dirty="0" smtClean="0"/>
              <a:t>Personal Safety</a:t>
            </a:r>
            <a:endParaRPr lang="en-US" dirty="0"/>
          </a:p>
        </p:txBody>
      </p:sp>
      <p:sp>
        <p:nvSpPr>
          <p:cNvPr id="5" name="Rectangle 4"/>
          <p:cNvSpPr/>
          <p:nvPr/>
        </p:nvSpPr>
        <p:spPr>
          <a:xfrm rot="19777826">
            <a:off x="51269" y="2627439"/>
            <a:ext cx="5896611" cy="1200329"/>
          </a:xfrm>
          <a:prstGeom prst="rect">
            <a:avLst/>
          </a:prstGeom>
        </p:spPr>
        <p:txBody>
          <a:bodyPr wrap="square">
            <a:spAutoFit/>
          </a:bodyPr>
          <a:lstStyle/>
          <a:p>
            <a:r>
              <a:rPr lang="en-US" sz="3600" dirty="0"/>
              <a:t>Personal protective equipment is self-defense.  </a:t>
            </a:r>
            <a:r>
              <a:rPr lang="en-US" dirty="0"/>
              <a:t>~Author Unknown</a:t>
            </a:r>
          </a:p>
        </p:txBody>
      </p:sp>
      <p:pic>
        <p:nvPicPr>
          <p:cNvPr id="2053" name="Picture 5" descr="C:\Users\Roman\AppData\Local\Microsoft\Windows\Temporary Internet Files\Content.IE5\HXR0H5N2\karate5656[1].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3124200"/>
            <a:ext cx="3271837" cy="3300412"/>
          </a:xfrm>
          <a:prstGeom prst="rect">
            <a:avLst/>
          </a:prstGeom>
          <a:noFill/>
          <a:extLst>
            <a:ext uri="{909E8E84-426E-40DD-AFC4-6F175D3DCCD1}">
              <a14:hiddenFill xmlns:a14="http://schemas.microsoft.com/office/drawing/2010/main">
                <a:solidFill>
                  <a:srgbClr val="FFFFFF"/>
                </a:solidFill>
              </a14:hiddenFill>
            </a:ext>
          </a:extLst>
        </p:spPr>
      </p:pic>
      <p:sp>
        <p:nvSpPr>
          <p:cNvPr id="6" name="Chord 5"/>
          <p:cNvSpPr/>
          <p:nvPr/>
        </p:nvSpPr>
        <p:spPr>
          <a:xfrm>
            <a:off x="7620000" y="304800"/>
            <a:ext cx="304800" cy="304800"/>
          </a:xfrm>
          <a:prstGeom prst="chor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ie 6"/>
          <p:cNvSpPr/>
          <p:nvPr/>
        </p:nvSpPr>
        <p:spPr>
          <a:xfrm>
            <a:off x="8077200" y="304800"/>
            <a:ext cx="304800" cy="304800"/>
          </a:xfrm>
          <a:prstGeom prst="pi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Oval 7"/>
          <p:cNvSpPr/>
          <p:nvPr/>
        </p:nvSpPr>
        <p:spPr>
          <a:xfrm>
            <a:off x="8534400" y="304800"/>
            <a:ext cx="3810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3353049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a:solidFill>
            <a:schemeClr val="bg1"/>
          </a:solidFill>
        </p:spPr>
        <p:txBody>
          <a:bodyPr>
            <a:normAutofit/>
          </a:bodyPr>
          <a:lstStyle/>
          <a:p>
            <a:r>
              <a:rPr lang="en-US" dirty="0" smtClean="0"/>
              <a:t>Clothing</a:t>
            </a:r>
            <a:endParaRPr lang="en-US" dirty="0"/>
          </a:p>
        </p:txBody>
      </p:sp>
      <p:sp>
        <p:nvSpPr>
          <p:cNvPr id="5" name="TextBox 4"/>
          <p:cNvSpPr txBox="1"/>
          <p:nvPr/>
        </p:nvSpPr>
        <p:spPr>
          <a:xfrm>
            <a:off x="-31531" y="1685700"/>
            <a:ext cx="2590800" cy="3139321"/>
          </a:xfrm>
          <a:prstGeom prst="rect">
            <a:avLst/>
          </a:prstGeom>
          <a:noFill/>
        </p:spPr>
        <p:txBody>
          <a:bodyPr wrap="square" rtlCol="0">
            <a:spAutoFit/>
          </a:bodyPr>
          <a:lstStyle/>
          <a:p>
            <a:r>
              <a:rPr lang="en-US" dirty="0" smtClean="0"/>
              <a:t> </a:t>
            </a:r>
          </a:p>
          <a:p>
            <a:endParaRPr lang="en-US" dirty="0" smtClean="0"/>
          </a:p>
          <a:p>
            <a:r>
              <a:rPr lang="en-US" dirty="0" smtClean="0"/>
              <a:t>Wear proper protective equipment  to match the task !</a:t>
            </a:r>
          </a:p>
          <a:p>
            <a:endParaRPr lang="en-US" dirty="0" smtClean="0"/>
          </a:p>
          <a:p>
            <a:r>
              <a:rPr lang="en-US" dirty="0" smtClean="0"/>
              <a:t> Steel toe boots, high visibility clothes, ear protection, eye protection, gloves, …</a:t>
            </a:r>
          </a:p>
          <a:p>
            <a:endParaRPr lang="en-US" dirty="0"/>
          </a:p>
        </p:txBody>
      </p:sp>
      <p:pic>
        <p:nvPicPr>
          <p:cNvPr id="717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038600" y="2349148"/>
            <a:ext cx="4871712" cy="3657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61339" y="1778876"/>
            <a:ext cx="2267861" cy="23989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286406" y="6216790"/>
            <a:ext cx="6038193" cy="369332"/>
          </a:xfrm>
          <a:prstGeom prst="rect">
            <a:avLst/>
          </a:prstGeom>
          <a:solidFill>
            <a:srgbClr val="FFFF00"/>
          </a:solidFill>
        </p:spPr>
        <p:txBody>
          <a:bodyPr wrap="square" rtlCol="0">
            <a:spAutoFit/>
          </a:bodyPr>
          <a:lstStyle/>
          <a:p>
            <a:r>
              <a:rPr lang="en-US" dirty="0" smtClean="0"/>
              <a:t>Insert your guidelines for  personal safety equipment/clothing</a:t>
            </a:r>
            <a:endParaRPr lang="en-US" dirty="0"/>
          </a:p>
        </p:txBody>
      </p:sp>
      <p:sp>
        <p:nvSpPr>
          <p:cNvPr id="9" name="Chord 8"/>
          <p:cNvSpPr/>
          <p:nvPr/>
        </p:nvSpPr>
        <p:spPr>
          <a:xfrm>
            <a:off x="7620000" y="304800"/>
            <a:ext cx="304800" cy="304800"/>
          </a:xfrm>
          <a:prstGeom prst="chor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e 9"/>
          <p:cNvSpPr/>
          <p:nvPr/>
        </p:nvSpPr>
        <p:spPr>
          <a:xfrm>
            <a:off x="8077200" y="304800"/>
            <a:ext cx="304800" cy="304800"/>
          </a:xfrm>
          <a:prstGeom prst="pi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Oval 10"/>
          <p:cNvSpPr/>
          <p:nvPr/>
        </p:nvSpPr>
        <p:spPr>
          <a:xfrm>
            <a:off x="8534400" y="304800"/>
            <a:ext cx="3810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4653412" y="1384742"/>
            <a:ext cx="4490588" cy="830997"/>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4800" b="1" cap="none" spc="0" baseline="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Be seen, be safe!</a:t>
            </a:r>
            <a:endParaRPr lang="en-US" sz="48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Tree>
    <p:extLst>
      <p:ext uri="{BB962C8B-B14F-4D97-AF65-F5344CB8AC3E}">
        <p14:creationId xmlns:p14="http://schemas.microsoft.com/office/powerpoint/2010/main" val="194431823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74" name="Picture 10" descr="C:\pictures\Pictures\salt\equipment\auger\Spot 28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79763" y="2296309"/>
            <a:ext cx="5964237" cy="447357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solidFill>
            <a:schemeClr val="bg1"/>
          </a:solidFill>
        </p:spPr>
        <p:txBody>
          <a:bodyPr>
            <a:normAutofit fontScale="90000"/>
          </a:bodyPr>
          <a:lstStyle/>
          <a:p>
            <a:r>
              <a:rPr lang="en-US" dirty="0" smtClean="0"/>
              <a:t>USE </a:t>
            </a:r>
            <a:r>
              <a:rPr lang="en-US" dirty="0"/>
              <a:t>EXTREME CAUTION WHEN WORKING AROUND </a:t>
            </a:r>
            <a:r>
              <a:rPr lang="en-US" dirty="0" smtClean="0"/>
              <a:t>EQUIPMENT</a:t>
            </a:r>
            <a:endParaRPr lang="en-US" dirty="0"/>
          </a:p>
        </p:txBody>
      </p:sp>
      <p:sp>
        <p:nvSpPr>
          <p:cNvPr id="5" name="TextBox 4"/>
          <p:cNvSpPr txBox="1"/>
          <p:nvPr/>
        </p:nvSpPr>
        <p:spPr>
          <a:xfrm>
            <a:off x="304800" y="1143000"/>
            <a:ext cx="2590800" cy="4524315"/>
          </a:xfrm>
          <a:prstGeom prst="rect">
            <a:avLst/>
          </a:prstGeom>
          <a:noFill/>
        </p:spPr>
        <p:txBody>
          <a:bodyPr wrap="square" rtlCol="0">
            <a:spAutoFit/>
          </a:bodyPr>
          <a:lstStyle/>
          <a:p>
            <a:r>
              <a:rPr lang="en-US" dirty="0" smtClean="0"/>
              <a:t> </a:t>
            </a:r>
          </a:p>
          <a:p>
            <a:endParaRPr lang="en-US" dirty="0" smtClean="0"/>
          </a:p>
          <a:p>
            <a:r>
              <a:rPr lang="en-US" sz="2400" dirty="0"/>
              <a:t>Loose clothing and jewelry </a:t>
            </a:r>
            <a:r>
              <a:rPr lang="en-US" sz="2400" dirty="0" smtClean="0"/>
              <a:t>is discouraged </a:t>
            </a:r>
            <a:r>
              <a:rPr lang="en-US" sz="2400" dirty="0"/>
              <a:t>when working around moving parts  </a:t>
            </a:r>
            <a:endParaRPr lang="en-US" sz="2400" dirty="0" smtClean="0"/>
          </a:p>
          <a:p>
            <a:endParaRPr lang="en-US" sz="2400" dirty="0" smtClean="0"/>
          </a:p>
          <a:p>
            <a:r>
              <a:rPr lang="en-US" sz="2400" dirty="0" smtClean="0"/>
              <a:t>Don’t use foot or hand to unclog auger or spinner</a:t>
            </a:r>
            <a:r>
              <a:rPr lang="en-US" dirty="0"/>
              <a:t/>
            </a:r>
            <a:br>
              <a:rPr lang="en-US" dirty="0"/>
            </a:br>
            <a:endParaRPr lang="en-US" dirty="0"/>
          </a:p>
          <a:p>
            <a:endParaRPr lang="en-US" dirty="0"/>
          </a:p>
        </p:txBody>
      </p:sp>
      <p:pic>
        <p:nvPicPr>
          <p:cNvPr id="11270" name="Picture 6" descr="C:\Users\Roman\AppData\Local\Microsoft\Windows\Temporary Internet Files\Content.IE5\YM6UKUKP\baggy2[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1580" y="5252357"/>
            <a:ext cx="1447800" cy="1502287"/>
          </a:xfrm>
          <a:prstGeom prst="rect">
            <a:avLst/>
          </a:prstGeom>
          <a:noFill/>
          <a:extLst>
            <a:ext uri="{909E8E84-426E-40DD-AFC4-6F175D3DCCD1}">
              <a14:hiddenFill xmlns:a14="http://schemas.microsoft.com/office/drawing/2010/main">
                <a:solidFill>
                  <a:srgbClr val="FFFFFF"/>
                </a:solidFill>
              </a14:hiddenFill>
            </a:ext>
          </a:extLst>
        </p:spPr>
      </p:pic>
      <p:sp>
        <p:nvSpPr>
          <p:cNvPr id="4" name="&quot;No&quot; Symbol 3"/>
          <p:cNvSpPr/>
          <p:nvPr/>
        </p:nvSpPr>
        <p:spPr>
          <a:xfrm>
            <a:off x="1143000" y="5105400"/>
            <a:ext cx="1584961" cy="1722120"/>
          </a:xfrm>
          <a:prstGeom prst="noSmoking">
            <a:avLst>
              <a:gd name="adj" fmla="val 37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9" name="Picture 3" descr="IMG_3800"/>
          <p:cNvPicPr>
            <a:picLocks noChangeAspect="1" noChangeArrowheads="1"/>
          </p:cNvPicPr>
          <p:nvPr/>
        </p:nvPicPr>
        <p:blipFill rotWithShape="1">
          <a:blip r:embed="rId5" cstate="print"/>
          <a:srcRect l="17826" r="13432" b="6748"/>
          <a:stretch/>
        </p:blipFill>
        <p:spPr bwMode="auto">
          <a:xfrm>
            <a:off x="6324600" y="1466646"/>
            <a:ext cx="2651760" cy="2399695"/>
          </a:xfrm>
          <a:prstGeom prst="rect">
            <a:avLst/>
          </a:prstGeom>
          <a:noFill/>
          <a:ln w="9525">
            <a:noFill/>
            <a:miter lim="800000"/>
            <a:headEnd/>
            <a:tailEnd/>
          </a:ln>
        </p:spPr>
      </p:pic>
      <p:sp>
        <p:nvSpPr>
          <p:cNvPr id="10" name="Chord 9"/>
          <p:cNvSpPr/>
          <p:nvPr/>
        </p:nvSpPr>
        <p:spPr>
          <a:xfrm>
            <a:off x="7620000" y="304800"/>
            <a:ext cx="304800" cy="304800"/>
          </a:xfrm>
          <a:prstGeom prst="chor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e 10"/>
          <p:cNvSpPr/>
          <p:nvPr/>
        </p:nvSpPr>
        <p:spPr>
          <a:xfrm>
            <a:off x="8077200" y="304800"/>
            <a:ext cx="304800" cy="304800"/>
          </a:xfrm>
          <a:prstGeom prst="pi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Oval 11"/>
          <p:cNvSpPr/>
          <p:nvPr/>
        </p:nvSpPr>
        <p:spPr>
          <a:xfrm>
            <a:off x="8534400" y="304800"/>
            <a:ext cx="3810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1294768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19713" y="1658036"/>
            <a:ext cx="7620000" cy="655320"/>
          </a:xfrm>
        </p:spPr>
        <p:txBody>
          <a:bodyPr>
            <a:normAutofit fontScale="47500" lnSpcReduction="20000"/>
          </a:bodyPr>
          <a:lstStyle/>
          <a:p>
            <a:pPr marL="0" indent="0">
              <a:buNone/>
            </a:pPr>
            <a:r>
              <a:rPr lang="en-US" dirty="0" smtClean="0"/>
              <a:t>Tips from experienced operators:  Although there are many tips for how to stay alert it will require you to come up with a system that works best for you.  Each operator is different.</a:t>
            </a:r>
          </a:p>
        </p:txBody>
      </p:sp>
      <p:sp>
        <p:nvSpPr>
          <p:cNvPr id="5" name="Title 4"/>
          <p:cNvSpPr>
            <a:spLocks noGrp="1"/>
          </p:cNvSpPr>
          <p:nvPr>
            <p:ph type="title"/>
          </p:nvPr>
        </p:nvSpPr>
        <p:spPr>
          <a:xfrm>
            <a:off x="457200" y="274638"/>
            <a:ext cx="8229600" cy="944562"/>
          </a:xfrm>
          <a:solidFill>
            <a:schemeClr val="bg1"/>
          </a:solidFill>
        </p:spPr>
        <p:txBody>
          <a:bodyPr/>
          <a:lstStyle/>
          <a:p>
            <a:r>
              <a:rPr lang="en-US" dirty="0" smtClean="0"/>
              <a:t>Stay alert</a:t>
            </a:r>
            <a:endParaRPr lang="en-US" dirty="0"/>
          </a:p>
        </p:txBody>
      </p:sp>
      <p:pic>
        <p:nvPicPr>
          <p:cNvPr id="6" name="Picture 2" descr="C:\Users\Roman\AppData\Local\Microsoft\Windows\Temporary Internet Files\Content.IE5\QMX30JD2\MC900297363[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3730" y="1397584"/>
            <a:ext cx="910743" cy="91577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52400" y="2488179"/>
            <a:ext cx="5944735" cy="4124206"/>
          </a:xfrm>
          <a:prstGeom prst="rect">
            <a:avLst/>
          </a:prstGeom>
          <a:noFill/>
        </p:spPr>
        <p:txBody>
          <a:bodyPr wrap="square" rtlCol="0">
            <a:spAutoFit/>
          </a:bodyPr>
          <a:lstStyle/>
          <a:p>
            <a:r>
              <a:rPr lang="en-US" sz="2800" b="1" dirty="0" smtClean="0"/>
              <a:t>Come in rested for your shift</a:t>
            </a:r>
          </a:p>
          <a:p>
            <a:endParaRPr lang="en-US" b="1" dirty="0" smtClean="0"/>
          </a:p>
          <a:p>
            <a:r>
              <a:rPr lang="en-US" b="1" dirty="0" smtClean="0"/>
              <a:t>While plowing: </a:t>
            </a:r>
          </a:p>
          <a:p>
            <a:pPr marL="285750" indent="-285750">
              <a:buFont typeface="Arial" pitchFamily="34" charset="0"/>
              <a:buChar char="•"/>
            </a:pPr>
            <a:r>
              <a:rPr lang="en-US" dirty="0" smtClean="0"/>
              <a:t>Stay hydrated – drink water</a:t>
            </a:r>
          </a:p>
          <a:p>
            <a:pPr marL="285750" indent="-285750">
              <a:buFont typeface="Arial" pitchFamily="34" charset="0"/>
              <a:buChar char="•"/>
            </a:pPr>
            <a:r>
              <a:rPr lang="en-US" dirty="0" smtClean="0"/>
              <a:t>Eat healthy snacks – keep even energy level</a:t>
            </a:r>
          </a:p>
          <a:p>
            <a:pPr marL="285750" indent="-285750">
              <a:buFont typeface="Arial" pitchFamily="34" charset="0"/>
              <a:buChar char="•"/>
            </a:pPr>
            <a:r>
              <a:rPr lang="en-US" dirty="0" smtClean="0"/>
              <a:t>Avoid the ups and downs of high sugar or high caffeine drinks/foods</a:t>
            </a:r>
          </a:p>
          <a:p>
            <a:pPr marL="285750" indent="-285750">
              <a:buFont typeface="Arial" pitchFamily="34" charset="0"/>
              <a:buChar char="•"/>
            </a:pPr>
            <a:r>
              <a:rPr lang="en-US" dirty="0" smtClean="0"/>
              <a:t>Open the window</a:t>
            </a:r>
          </a:p>
          <a:p>
            <a:pPr marL="285750" indent="-285750">
              <a:buFont typeface="Arial" pitchFamily="34" charset="0"/>
              <a:buChar char="•"/>
            </a:pPr>
            <a:r>
              <a:rPr lang="en-US" dirty="0" smtClean="0"/>
              <a:t>Keep a cool cab</a:t>
            </a:r>
          </a:p>
          <a:p>
            <a:pPr marL="285750" indent="-285750">
              <a:buFont typeface="Arial" pitchFamily="34" charset="0"/>
              <a:buChar char="•"/>
            </a:pPr>
            <a:r>
              <a:rPr lang="en-US" dirty="0" smtClean="0"/>
              <a:t>Get out and walk  around when re-fueling, re-filling  </a:t>
            </a:r>
          </a:p>
          <a:p>
            <a:pPr marL="285750" indent="-285750">
              <a:buFont typeface="Arial" pitchFamily="34" charset="0"/>
              <a:buChar char="•"/>
            </a:pPr>
            <a:r>
              <a:rPr lang="en-US" dirty="0" smtClean="0"/>
              <a:t>Sing/talk out loud</a:t>
            </a:r>
          </a:p>
          <a:p>
            <a:pPr marL="285750" indent="-285750">
              <a:buFont typeface="Arial" pitchFamily="34" charset="0"/>
              <a:buChar char="•"/>
            </a:pPr>
            <a:r>
              <a:rPr lang="en-US" dirty="0" smtClean="0"/>
              <a:t>Move during your breaks, don’t just sit</a:t>
            </a:r>
          </a:p>
          <a:p>
            <a:pPr marL="285750" indent="-285750">
              <a:buFont typeface="Arial" pitchFamily="34" charset="0"/>
              <a:buChar char="•"/>
            </a:pPr>
            <a:r>
              <a:rPr lang="en-US" dirty="0" smtClean="0"/>
              <a:t>Communicate with supervisor if longer breaks are needed </a:t>
            </a:r>
          </a:p>
          <a:p>
            <a:pPr marL="285750" indent="-285750">
              <a:buFont typeface="Arial" pitchFamily="34" charset="0"/>
              <a:buChar char="•"/>
            </a:pPr>
            <a:r>
              <a:rPr lang="en-US" dirty="0" smtClean="0"/>
              <a:t>Other suggestions?</a:t>
            </a:r>
          </a:p>
        </p:txBody>
      </p:sp>
      <p:pic>
        <p:nvPicPr>
          <p:cNvPr id="20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2616279"/>
            <a:ext cx="2526983" cy="186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7135" y="4611838"/>
            <a:ext cx="2372311" cy="2058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descr="C:\Users\Roman\AppData\Local\Microsoft\Windows\Temporary Internet Files\Content.IE5\28Q7U0BP\blue-eyes-woman[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9600" y="284337"/>
            <a:ext cx="1752600" cy="818053"/>
          </a:xfrm>
          <a:prstGeom prst="rect">
            <a:avLst/>
          </a:prstGeom>
          <a:noFill/>
          <a:extLst>
            <a:ext uri="{909E8E84-426E-40DD-AFC4-6F175D3DCCD1}">
              <a14:hiddenFill xmlns:a14="http://schemas.microsoft.com/office/drawing/2010/main">
                <a:solidFill>
                  <a:srgbClr val="FFFFFF"/>
                </a:solidFill>
              </a14:hiddenFill>
            </a:ext>
          </a:extLst>
        </p:spPr>
      </p:pic>
      <p:sp>
        <p:nvSpPr>
          <p:cNvPr id="13" name="Chord 12"/>
          <p:cNvSpPr/>
          <p:nvPr/>
        </p:nvSpPr>
        <p:spPr>
          <a:xfrm>
            <a:off x="7620000" y="304800"/>
            <a:ext cx="304800" cy="304800"/>
          </a:xfrm>
          <a:prstGeom prst="chor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ie 13"/>
          <p:cNvSpPr/>
          <p:nvPr/>
        </p:nvSpPr>
        <p:spPr>
          <a:xfrm>
            <a:off x="8077200" y="304800"/>
            <a:ext cx="304800" cy="304800"/>
          </a:xfrm>
          <a:prstGeom prst="pi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Oval 14"/>
          <p:cNvSpPr/>
          <p:nvPr/>
        </p:nvSpPr>
        <p:spPr>
          <a:xfrm>
            <a:off x="8534400" y="304800"/>
            <a:ext cx="3810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59448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70573"/>
            <a:ext cx="8229600" cy="4525963"/>
          </a:xfrm>
        </p:spPr>
        <p:txBody>
          <a:bodyPr/>
          <a:lstStyle/>
          <a:p>
            <a:r>
              <a:rPr lang="en-US" dirty="0" smtClean="0"/>
              <a:t>Dress in layers</a:t>
            </a:r>
          </a:p>
          <a:p>
            <a:r>
              <a:rPr lang="en-US" dirty="0" smtClean="0"/>
              <a:t>Gloves, winter hat</a:t>
            </a:r>
          </a:p>
          <a:p>
            <a:r>
              <a:rPr lang="en-US" dirty="0" smtClean="0"/>
              <a:t>Healthy snacks</a:t>
            </a:r>
          </a:p>
          <a:p>
            <a:r>
              <a:rPr lang="en-US" dirty="0" smtClean="0"/>
              <a:t>Water</a:t>
            </a:r>
          </a:p>
          <a:p>
            <a:endParaRPr lang="en-US" dirty="0" smtClean="0"/>
          </a:p>
        </p:txBody>
      </p:sp>
      <p:sp>
        <p:nvSpPr>
          <p:cNvPr id="5" name="Title 4"/>
          <p:cNvSpPr>
            <a:spLocks noGrp="1"/>
          </p:cNvSpPr>
          <p:nvPr>
            <p:ph type="title"/>
          </p:nvPr>
        </p:nvSpPr>
        <p:spPr>
          <a:xfrm>
            <a:off x="457200" y="274638"/>
            <a:ext cx="8229600" cy="792162"/>
          </a:xfrm>
          <a:solidFill>
            <a:schemeClr val="bg1"/>
          </a:solidFill>
        </p:spPr>
        <p:txBody>
          <a:bodyPr/>
          <a:lstStyle/>
          <a:p>
            <a:r>
              <a:rPr lang="en-US" dirty="0" smtClean="0"/>
              <a:t>Be prepared</a:t>
            </a:r>
            <a:endParaRPr lang="en-US" dirty="0"/>
          </a:p>
        </p:txBody>
      </p:sp>
      <p:pic>
        <p:nvPicPr>
          <p:cNvPr id="2050" name="Picture 2" descr="C:\Users\Roman\AppData\Local\Microsoft\Windows\Temporary Internet Files\Content.IE5\X20Z386G\apple-158419_64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10628" y="4737708"/>
            <a:ext cx="962621" cy="13335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Users\Roman\AppData\Local\Microsoft\Windows\Temporary Internet Files\Content.IE5\X20Z386G\PngMedium-bottle-8705[1].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71794" y="4257773"/>
            <a:ext cx="811125" cy="2214372"/>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C:\Users\Roman\AppData\Local\Microsoft\Windows\Temporary Internet Files\Content.IE5\YM6UKUKP\large-winter-hat-0-16128[1].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10400" y="2362200"/>
            <a:ext cx="1551600" cy="1331790"/>
          </a:xfrm>
          <a:prstGeom prst="rect">
            <a:avLst/>
          </a:prstGeom>
          <a:noFill/>
          <a:extLst>
            <a:ext uri="{909E8E84-426E-40DD-AFC4-6F175D3DCCD1}">
              <a14:hiddenFill xmlns:a14="http://schemas.microsoft.com/office/drawing/2010/main">
                <a:solidFill>
                  <a:srgbClr val="FFFFFF"/>
                </a:solidFill>
              </a14:hiddenFill>
            </a:ext>
          </a:extLst>
        </p:spPr>
      </p:pic>
      <p:pic>
        <p:nvPicPr>
          <p:cNvPr id="2063" name="Picture 15" descr="C:\Users\Roman\AppData\Local\Microsoft\Windows\Temporary Internet Files\Content.IE5\X20Z386G\large-Gloves-33.3-7108[1].g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96311" y="4020644"/>
            <a:ext cx="1246800" cy="1255112"/>
          </a:xfrm>
          <a:prstGeom prst="rect">
            <a:avLst/>
          </a:prstGeom>
          <a:noFill/>
          <a:extLst>
            <a:ext uri="{909E8E84-426E-40DD-AFC4-6F175D3DCCD1}">
              <a14:hiddenFill xmlns:a14="http://schemas.microsoft.com/office/drawing/2010/main">
                <a:solidFill>
                  <a:srgbClr val="FFFFFF"/>
                </a:solidFill>
              </a14:hiddenFill>
            </a:ext>
          </a:extLst>
        </p:spPr>
      </p:pic>
      <p:pic>
        <p:nvPicPr>
          <p:cNvPr id="2065" name="Picture 17" descr="C:\Users\Roman\AppData\Local\Microsoft\Windows\Temporary Internet Files\Content.IE5\HXR0H5N2\cartoon-sandwich-8[1].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83322" y="4861458"/>
            <a:ext cx="1881753" cy="125450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rot="20026080">
            <a:off x="3703132" y="2064880"/>
            <a:ext cx="3337325" cy="923330"/>
          </a:xfrm>
          <a:prstGeom prst="rect">
            <a:avLst/>
          </a:prstGeom>
          <a:noFill/>
        </p:spPr>
        <p:txBody>
          <a:bodyPr wrap="none" lIns="91440" tIns="45720" rIns="91440" bIns="45720">
            <a:spAutoFit/>
          </a:bodyPr>
          <a:lstStyle/>
          <a:p>
            <a:pPr algn="ctr"/>
            <a:r>
              <a:rPr lang="en-US" sz="5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Long hours</a:t>
            </a:r>
            <a:endParaRPr lang="en-US" sz="5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6" name="Rectangle 5"/>
          <p:cNvSpPr/>
          <p:nvPr/>
        </p:nvSpPr>
        <p:spPr>
          <a:xfrm rot="20092052">
            <a:off x="3037232" y="2696642"/>
            <a:ext cx="5979457" cy="923330"/>
          </a:xfrm>
          <a:prstGeom prst="rect">
            <a:avLst/>
          </a:prstGeom>
          <a:noFill/>
        </p:spPr>
        <p:txBody>
          <a:bodyPr wrap="none" lIns="91440" tIns="45720" rIns="91440" bIns="45720">
            <a:spAutoFit/>
          </a:bodyPr>
          <a:lstStyle/>
          <a:p>
            <a:pPr algn="ctr"/>
            <a:r>
              <a:rPr lang="en-US" sz="54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Variable weather</a:t>
            </a:r>
            <a:endParaRPr lang="en-US" sz="54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2070" name="Picture 22"/>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2404" t="22237" r="14206" b="22993"/>
          <a:stretch/>
        </p:blipFill>
        <p:spPr bwMode="auto">
          <a:xfrm>
            <a:off x="533400" y="4914441"/>
            <a:ext cx="1416289" cy="12251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Chord 11"/>
          <p:cNvSpPr/>
          <p:nvPr/>
        </p:nvSpPr>
        <p:spPr>
          <a:xfrm>
            <a:off x="7620000" y="304800"/>
            <a:ext cx="304800" cy="304800"/>
          </a:xfrm>
          <a:prstGeom prst="chor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ie 12"/>
          <p:cNvSpPr/>
          <p:nvPr/>
        </p:nvSpPr>
        <p:spPr>
          <a:xfrm>
            <a:off x="8077200" y="304800"/>
            <a:ext cx="304800" cy="304800"/>
          </a:xfrm>
          <a:prstGeom prst="pi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Oval 13"/>
          <p:cNvSpPr/>
          <p:nvPr/>
        </p:nvSpPr>
        <p:spPr>
          <a:xfrm>
            <a:off x="8534400" y="304800"/>
            <a:ext cx="3810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3575074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9"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5661" y="1597648"/>
            <a:ext cx="4181722" cy="28219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457200" y="1600200"/>
            <a:ext cx="2743200" cy="4525963"/>
          </a:xfrm>
        </p:spPr>
        <p:txBody>
          <a:bodyPr/>
          <a:lstStyle/>
          <a:p>
            <a:r>
              <a:rPr lang="en-US" dirty="0" smtClean="0"/>
              <a:t>Music</a:t>
            </a:r>
          </a:p>
          <a:p>
            <a:r>
              <a:rPr lang="en-US" dirty="0" smtClean="0"/>
              <a:t>Phone calls</a:t>
            </a:r>
          </a:p>
          <a:p>
            <a:r>
              <a:rPr lang="en-US" dirty="0" smtClean="0"/>
              <a:t>Texting</a:t>
            </a:r>
          </a:p>
          <a:p>
            <a:r>
              <a:rPr lang="en-US" dirty="0" smtClean="0"/>
              <a:t>Other?</a:t>
            </a:r>
          </a:p>
          <a:p>
            <a:endParaRPr lang="en-US" dirty="0" smtClean="0"/>
          </a:p>
          <a:p>
            <a:pPr marL="0" indent="0">
              <a:buNone/>
            </a:pPr>
            <a:r>
              <a:rPr lang="en-US" dirty="0" smtClean="0"/>
              <a:t> </a:t>
            </a:r>
          </a:p>
          <a:p>
            <a:endParaRPr lang="en-US" dirty="0" smtClean="0"/>
          </a:p>
        </p:txBody>
      </p:sp>
      <p:sp>
        <p:nvSpPr>
          <p:cNvPr id="5" name="Title 4"/>
          <p:cNvSpPr>
            <a:spLocks noGrp="1"/>
          </p:cNvSpPr>
          <p:nvPr>
            <p:ph type="title"/>
          </p:nvPr>
        </p:nvSpPr>
        <p:spPr>
          <a:xfrm>
            <a:off x="457200" y="274638"/>
            <a:ext cx="8229600" cy="944562"/>
          </a:xfrm>
          <a:solidFill>
            <a:schemeClr val="bg1"/>
          </a:solidFill>
        </p:spPr>
        <p:txBody>
          <a:bodyPr/>
          <a:lstStyle/>
          <a:p>
            <a:r>
              <a:rPr lang="en-US" dirty="0" smtClean="0"/>
              <a:t>Reduce distractions</a:t>
            </a:r>
            <a:endParaRPr lang="en-US" dirty="0"/>
          </a:p>
        </p:txBody>
      </p:sp>
      <p:pic>
        <p:nvPicPr>
          <p:cNvPr id="1035" name="Picture 11" descr="C:\Users\Roman\AppData\Local\Microsoft\Windows\Temporary Internet Files\Content.IE5\YM6UKUKP\New_Mobile_CellPhone_Infos[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11865" y="2572407"/>
            <a:ext cx="1245220" cy="143789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253856" y="3291356"/>
            <a:ext cx="2625331" cy="369332"/>
          </a:xfrm>
          <a:prstGeom prst="rect">
            <a:avLst/>
          </a:prstGeom>
          <a:solidFill>
            <a:srgbClr val="FFFF00"/>
          </a:solidFill>
        </p:spPr>
        <p:txBody>
          <a:bodyPr wrap="square" rtlCol="0">
            <a:spAutoFit/>
          </a:bodyPr>
          <a:lstStyle/>
          <a:p>
            <a:r>
              <a:rPr lang="en-US" dirty="0" smtClean="0"/>
              <a:t>Put your policy here</a:t>
            </a:r>
            <a:endParaRPr lang="en-US" dirty="0"/>
          </a:p>
        </p:txBody>
      </p:sp>
      <p:sp>
        <p:nvSpPr>
          <p:cNvPr id="4" name="TextBox 3"/>
          <p:cNvSpPr txBox="1"/>
          <p:nvPr/>
        </p:nvSpPr>
        <p:spPr>
          <a:xfrm>
            <a:off x="381000" y="4724400"/>
            <a:ext cx="8534400" cy="1477328"/>
          </a:xfrm>
          <a:prstGeom prst="rect">
            <a:avLst/>
          </a:prstGeom>
          <a:noFill/>
        </p:spPr>
        <p:txBody>
          <a:bodyPr wrap="square" rtlCol="0">
            <a:spAutoFit/>
          </a:bodyPr>
          <a:lstStyle/>
          <a:p>
            <a:r>
              <a:rPr lang="en-US" dirty="0"/>
              <a:t>A new FMCSA rule restricts the use of all hand-held mobile devices by drivers of commercial motor vehicles (CMVs). This rulemaking restricts a CMV driver from holding a mobile device to make a call, or dialing by pressing more than a single button. CMV drivers who use a mobile phone while driving can only use a hands-free phone located in close proximity.</a:t>
            </a:r>
          </a:p>
        </p:txBody>
      </p:sp>
      <p:sp>
        <p:nvSpPr>
          <p:cNvPr id="8" name="Chord 7"/>
          <p:cNvSpPr/>
          <p:nvPr/>
        </p:nvSpPr>
        <p:spPr>
          <a:xfrm>
            <a:off x="7620000" y="304800"/>
            <a:ext cx="304800" cy="304800"/>
          </a:xfrm>
          <a:prstGeom prst="chor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e 8"/>
          <p:cNvSpPr/>
          <p:nvPr/>
        </p:nvSpPr>
        <p:spPr>
          <a:xfrm>
            <a:off x="8077200" y="304800"/>
            <a:ext cx="304800" cy="304800"/>
          </a:xfrm>
          <a:prstGeom prst="pi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Oval 9"/>
          <p:cNvSpPr/>
          <p:nvPr/>
        </p:nvSpPr>
        <p:spPr>
          <a:xfrm>
            <a:off x="8534400" y="304800"/>
            <a:ext cx="3810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5170558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610600" cy="1143000"/>
          </a:xfrm>
          <a:solidFill>
            <a:schemeClr val="bg1"/>
          </a:solidFill>
        </p:spPr>
        <p:txBody>
          <a:bodyPr>
            <a:normAutofit/>
          </a:bodyPr>
          <a:lstStyle/>
          <a:p>
            <a:r>
              <a:rPr lang="en-US" dirty="0" smtClean="0"/>
              <a:t>Safety </a:t>
            </a:r>
            <a:r>
              <a:rPr lang="en-US" dirty="0"/>
              <a:t>doesn’t happen by accident.  </a:t>
            </a:r>
            <a:r>
              <a:rPr lang="en-US" dirty="0" smtClean="0"/>
              <a:t/>
            </a:r>
            <a:br>
              <a:rPr lang="en-US" dirty="0" smtClean="0"/>
            </a:br>
            <a:r>
              <a:rPr lang="en-US" sz="2200" dirty="0" smtClean="0"/>
              <a:t>~</a:t>
            </a:r>
            <a:r>
              <a:rPr lang="en-US" sz="2200" dirty="0"/>
              <a:t>Author Unknown</a:t>
            </a:r>
          </a:p>
        </p:txBody>
      </p:sp>
      <p:sp>
        <p:nvSpPr>
          <p:cNvPr id="3" name="Content Placeholder 2"/>
          <p:cNvSpPr>
            <a:spLocks noGrp="1"/>
          </p:cNvSpPr>
          <p:nvPr>
            <p:ph idx="1"/>
          </p:nvPr>
        </p:nvSpPr>
        <p:spPr/>
        <p:txBody>
          <a:bodyPr/>
          <a:lstStyle/>
          <a:p>
            <a:pPr marL="0" indent="0">
              <a:buNone/>
            </a:pPr>
            <a:r>
              <a:rPr lang="en-US" dirty="0" smtClean="0"/>
              <a:t>Don’t be in a hurry, watch out for others and promote </a:t>
            </a:r>
            <a:r>
              <a:rPr lang="en-US" dirty="0"/>
              <a:t>safety </a:t>
            </a:r>
            <a:r>
              <a:rPr lang="en-US" dirty="0" smtClean="0"/>
              <a:t>among </a:t>
            </a:r>
            <a:r>
              <a:rPr lang="en-US" dirty="0"/>
              <a:t>the </a:t>
            </a:r>
            <a:r>
              <a:rPr lang="en-US" dirty="0" smtClean="0"/>
              <a:t>crew.</a:t>
            </a:r>
            <a:endParaRPr lang="en-US" dirty="0"/>
          </a:p>
        </p:txBody>
      </p:sp>
      <p:sp>
        <p:nvSpPr>
          <p:cNvPr id="4" name="Chord 3"/>
          <p:cNvSpPr/>
          <p:nvPr/>
        </p:nvSpPr>
        <p:spPr>
          <a:xfrm>
            <a:off x="7620000" y="304800"/>
            <a:ext cx="304800" cy="304800"/>
          </a:xfrm>
          <a:prstGeom prst="chor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e 4"/>
          <p:cNvSpPr/>
          <p:nvPr/>
        </p:nvSpPr>
        <p:spPr>
          <a:xfrm>
            <a:off x="8077200" y="304800"/>
            <a:ext cx="304800" cy="304800"/>
          </a:xfrm>
          <a:prstGeom prst="pi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Oval 5"/>
          <p:cNvSpPr/>
          <p:nvPr/>
        </p:nvSpPr>
        <p:spPr>
          <a:xfrm>
            <a:off x="8534400" y="304800"/>
            <a:ext cx="3810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C:\Users\Roman\AppData\Local\Microsoft\Windows\Temporary Internet Files\Content.IE5\HXR0H5N2\Safety-First[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4600" y="3048000"/>
            <a:ext cx="3352800" cy="3352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706698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ext Box 1028"/>
          <p:cNvSpPr txBox="1">
            <a:spLocks noChangeArrowheads="1"/>
          </p:cNvSpPr>
          <p:nvPr/>
        </p:nvSpPr>
        <p:spPr bwMode="auto">
          <a:xfrm>
            <a:off x="76200" y="4648199"/>
            <a:ext cx="9067800" cy="954107"/>
          </a:xfrm>
          <a:prstGeom prst="rect">
            <a:avLst/>
          </a:prstGeom>
          <a:noFill/>
          <a:ln w="9525">
            <a:noFill/>
            <a:miter lim="800000"/>
            <a:headEnd/>
            <a:tailEnd/>
          </a:ln>
        </p:spPr>
        <p:txBody>
          <a:bodyPr wrap="square">
            <a:spAutoFit/>
          </a:bodyPr>
          <a:lstStyle/>
          <a:p>
            <a:pPr algn="ctr">
              <a:spcBef>
                <a:spcPct val="50000"/>
              </a:spcBef>
            </a:pPr>
            <a:r>
              <a:rPr lang="en-US" sz="2800" b="1" dirty="0">
                <a:latin typeface="Arial Unicode MS" pitchFamily="-107" charset="0"/>
              </a:rPr>
              <a:t>Safety is a component of everything you do and should be </a:t>
            </a:r>
            <a:r>
              <a:rPr lang="en-US" sz="2800" b="1" i="1" dirty="0">
                <a:solidFill>
                  <a:srgbClr val="FF0000"/>
                </a:solidFill>
                <a:latin typeface="Arial Unicode MS" pitchFamily="-107" charset="0"/>
              </a:rPr>
              <a:t>foremost</a:t>
            </a:r>
            <a:r>
              <a:rPr lang="en-US" sz="2800" b="1" dirty="0">
                <a:solidFill>
                  <a:srgbClr val="FF0000"/>
                </a:solidFill>
                <a:latin typeface="Arial Unicode MS" pitchFamily="-107" charset="0"/>
              </a:rPr>
              <a:t> </a:t>
            </a:r>
            <a:r>
              <a:rPr lang="en-US" sz="2800" b="1" dirty="0">
                <a:latin typeface="Arial Unicode MS" pitchFamily="-107" charset="0"/>
              </a:rPr>
              <a:t> in your thoughts and actions </a:t>
            </a:r>
            <a:r>
              <a:rPr lang="en-US" sz="2800" b="1" i="1" dirty="0">
                <a:solidFill>
                  <a:srgbClr val="FF0000"/>
                </a:solidFill>
                <a:latin typeface="Arial Unicode MS" pitchFamily="-107" charset="0"/>
              </a:rPr>
              <a:t>always!!</a:t>
            </a:r>
            <a:endParaRPr lang="en-US" sz="2800" i="1" dirty="0">
              <a:solidFill>
                <a:srgbClr val="FF0000"/>
              </a:solidFill>
              <a:latin typeface="Arial Unicode MS" pitchFamily="-107" charset="0"/>
            </a:endParaRPr>
          </a:p>
        </p:txBody>
      </p:sp>
      <p:sp>
        <p:nvSpPr>
          <p:cNvPr id="65539" name="Text Box 1030"/>
          <p:cNvSpPr txBox="1">
            <a:spLocks noChangeArrowheads="1"/>
          </p:cNvSpPr>
          <p:nvPr/>
        </p:nvSpPr>
        <p:spPr bwMode="auto">
          <a:xfrm>
            <a:off x="0" y="914400"/>
            <a:ext cx="2895600" cy="3021013"/>
          </a:xfrm>
          <a:prstGeom prst="rect">
            <a:avLst/>
          </a:prstGeom>
          <a:noFill/>
          <a:ln w="9525">
            <a:noFill/>
            <a:miter lim="800000"/>
            <a:headEnd/>
            <a:tailEnd/>
          </a:ln>
        </p:spPr>
        <p:txBody>
          <a:bodyPr>
            <a:spAutoFit/>
          </a:bodyPr>
          <a:lstStyle/>
          <a:p>
            <a:pPr eaLnBrk="0" hangingPunct="0">
              <a:spcBef>
                <a:spcPct val="50000"/>
              </a:spcBef>
            </a:pPr>
            <a:r>
              <a:rPr lang="en-US" sz="4800">
                <a:latin typeface="Tahoma" pitchFamily="-107" charset="0"/>
              </a:rPr>
              <a:t>Safety</a:t>
            </a:r>
          </a:p>
          <a:p>
            <a:pPr algn="ctr" eaLnBrk="0" hangingPunct="0">
              <a:spcBef>
                <a:spcPct val="50000"/>
              </a:spcBef>
            </a:pPr>
            <a:r>
              <a:rPr lang="en-US" sz="4800">
                <a:latin typeface="Tahoma" pitchFamily="-107" charset="0"/>
              </a:rPr>
              <a:t>Is </a:t>
            </a:r>
          </a:p>
          <a:p>
            <a:pPr algn="r" eaLnBrk="0" hangingPunct="0">
              <a:spcBef>
                <a:spcPct val="50000"/>
              </a:spcBef>
            </a:pPr>
            <a:r>
              <a:rPr lang="en-US" sz="4800">
                <a:latin typeface="Tahoma" pitchFamily="-107" charset="0"/>
              </a:rPr>
              <a:t>#1</a:t>
            </a:r>
          </a:p>
        </p:txBody>
      </p:sp>
      <p:pic>
        <p:nvPicPr>
          <p:cNvPr id="65540" name="Picture 4" descr="Man holding legs.jpg"/>
          <p:cNvPicPr>
            <a:picLocks noChangeAspect="1"/>
          </p:cNvPicPr>
          <p:nvPr/>
        </p:nvPicPr>
        <p:blipFill>
          <a:blip r:embed="rId3" cstate="print"/>
          <a:srcRect/>
          <a:stretch>
            <a:fillRect/>
          </a:stretch>
        </p:blipFill>
        <p:spPr bwMode="auto">
          <a:xfrm>
            <a:off x="3581400" y="0"/>
            <a:ext cx="5562600" cy="4648200"/>
          </a:xfrm>
          <a:prstGeom prst="rect">
            <a:avLst/>
          </a:prstGeom>
          <a:noFill/>
          <a:ln w="9525">
            <a:noFill/>
            <a:miter lim="800000"/>
            <a:headEnd/>
            <a:tailEnd/>
          </a:ln>
        </p:spPr>
      </p:pic>
      <p:sp>
        <p:nvSpPr>
          <p:cNvPr id="5" name="Chord 4"/>
          <p:cNvSpPr/>
          <p:nvPr/>
        </p:nvSpPr>
        <p:spPr>
          <a:xfrm>
            <a:off x="7620000" y="304800"/>
            <a:ext cx="304800" cy="304800"/>
          </a:xfrm>
          <a:prstGeom prst="chor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ie 5"/>
          <p:cNvSpPr/>
          <p:nvPr/>
        </p:nvSpPr>
        <p:spPr>
          <a:xfrm>
            <a:off x="8077200" y="304800"/>
            <a:ext cx="304800" cy="304800"/>
          </a:xfrm>
          <a:prstGeom prst="pi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Oval 6"/>
          <p:cNvSpPr/>
          <p:nvPr/>
        </p:nvSpPr>
        <p:spPr>
          <a:xfrm>
            <a:off x="8534400" y="304800"/>
            <a:ext cx="3810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0527771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p:spPr>
        <p:txBody>
          <a:bodyPr/>
          <a:lstStyle/>
          <a:p>
            <a:r>
              <a:rPr lang="en-US" dirty="0" smtClean="0"/>
              <a:t>Additional resources	</a:t>
            </a:r>
            <a:endParaRPr lang="en-US" dirty="0"/>
          </a:p>
        </p:txBody>
      </p:sp>
      <p:sp>
        <p:nvSpPr>
          <p:cNvPr id="3" name="Content Placeholder 2"/>
          <p:cNvSpPr>
            <a:spLocks noGrp="1"/>
          </p:cNvSpPr>
          <p:nvPr>
            <p:ph idx="1"/>
          </p:nvPr>
        </p:nvSpPr>
        <p:spPr>
          <a:xfrm>
            <a:off x="0" y="1600200"/>
            <a:ext cx="8991600" cy="4525963"/>
          </a:xfrm>
        </p:spPr>
        <p:txBody>
          <a:bodyPr>
            <a:normAutofit/>
          </a:bodyPr>
          <a:lstStyle/>
          <a:p>
            <a:r>
              <a:rPr lang="en-US" sz="2000" dirty="0" smtClean="0"/>
              <a:t>AASHTO, Clear Roads Computer Based training:</a:t>
            </a:r>
          </a:p>
          <a:p>
            <a:pPr lvl="1"/>
            <a:r>
              <a:rPr lang="en-US" sz="1600" dirty="0"/>
              <a:t>Proper Plowing Techniques: Unit 3 covers safety tips</a:t>
            </a:r>
          </a:p>
          <a:p>
            <a:pPr lvl="1"/>
            <a:r>
              <a:rPr lang="en-US" sz="1600" dirty="0"/>
              <a:t>Deicing: Unit 3 Material Manufacturing, Handling and </a:t>
            </a:r>
            <a:r>
              <a:rPr lang="en-US" sz="1600" dirty="0" smtClean="0"/>
              <a:t>Storage</a:t>
            </a:r>
          </a:p>
          <a:p>
            <a:r>
              <a:rPr lang="en-US" sz="2000" dirty="0" smtClean="0"/>
              <a:t>Safety around stockpiles: Salt Institute Salt Storage handbook</a:t>
            </a:r>
          </a:p>
          <a:p>
            <a:pPr marL="0" indent="0">
              <a:buNone/>
            </a:pPr>
            <a:r>
              <a:rPr lang="en-US" sz="2000" dirty="0" smtClean="0"/>
              <a:t>	</a:t>
            </a:r>
            <a:r>
              <a:rPr lang="en-US" sz="2000" dirty="0" smtClean="0">
                <a:hlinkClick r:id="rId2"/>
              </a:rPr>
              <a:t>http</a:t>
            </a:r>
            <a:r>
              <a:rPr lang="en-US" sz="2000" dirty="0">
                <a:hlinkClick r:id="rId2"/>
              </a:rPr>
              <a:t>://</a:t>
            </a:r>
            <a:r>
              <a:rPr lang="en-US" sz="2000" dirty="0" smtClean="0">
                <a:hlinkClick r:id="rId2"/>
              </a:rPr>
              <a:t>www.saltinstitute.org/wp-content/uploads/2013/09/Salt-Storage-Handbook-2015.pdf</a:t>
            </a:r>
            <a:r>
              <a:rPr lang="en-US" sz="2000" dirty="0" smtClean="0"/>
              <a:t>  page 13</a:t>
            </a:r>
          </a:p>
        </p:txBody>
      </p:sp>
      <p:sp>
        <p:nvSpPr>
          <p:cNvPr id="6" name="Oval 5"/>
          <p:cNvSpPr/>
          <p:nvPr/>
        </p:nvSpPr>
        <p:spPr>
          <a:xfrm>
            <a:off x="8534400" y="304800"/>
            <a:ext cx="3810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3010017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4019" name="Rectangle 3"/>
          <p:cNvSpPr>
            <a:spLocks noGrp="1" noChangeArrowheads="1"/>
          </p:cNvSpPr>
          <p:nvPr>
            <p:ph type="title"/>
          </p:nvPr>
        </p:nvSpPr>
        <p:spPr>
          <a:xfrm>
            <a:off x="381000" y="304800"/>
            <a:ext cx="7772400" cy="800100"/>
          </a:xfrm>
          <a:solidFill>
            <a:schemeClr val="bg1"/>
          </a:solidFill>
        </p:spPr>
        <p:txBody>
          <a:bodyPr/>
          <a:lstStyle/>
          <a:p>
            <a:r>
              <a:rPr lang="en-US" dirty="0" smtClean="0"/>
              <a:t>Backing up Tips</a:t>
            </a:r>
            <a:endParaRPr lang="en-US" dirty="0"/>
          </a:p>
        </p:txBody>
      </p:sp>
      <p:sp>
        <p:nvSpPr>
          <p:cNvPr id="214020" name="Rectangle 4"/>
          <p:cNvSpPr>
            <a:spLocks noGrp="1" noChangeArrowheads="1"/>
          </p:cNvSpPr>
          <p:nvPr>
            <p:ph type="body" sz="half" idx="1"/>
          </p:nvPr>
        </p:nvSpPr>
        <p:spPr>
          <a:xfrm>
            <a:off x="76200" y="1368972"/>
            <a:ext cx="4724400" cy="4876800"/>
          </a:xfrm>
        </p:spPr>
        <p:txBody>
          <a:bodyPr>
            <a:normAutofit fontScale="85000" lnSpcReduction="20000"/>
          </a:bodyPr>
          <a:lstStyle/>
          <a:p>
            <a:pPr marL="457200" lvl="1" indent="0">
              <a:buNone/>
            </a:pPr>
            <a:r>
              <a:rPr lang="en-US" b="1" dirty="0"/>
              <a:t>Avoid backing if </a:t>
            </a:r>
            <a:r>
              <a:rPr lang="en-US" b="1" dirty="0" smtClean="0"/>
              <a:t>possible!</a:t>
            </a:r>
            <a:endParaRPr lang="en-US" b="1" dirty="0"/>
          </a:p>
          <a:p>
            <a:pPr lvl="1"/>
            <a:r>
              <a:rPr lang="en-US" dirty="0" smtClean="0"/>
              <a:t>Use </a:t>
            </a:r>
            <a:r>
              <a:rPr lang="en-US" dirty="0"/>
              <a:t>a spotter</a:t>
            </a:r>
          </a:p>
          <a:p>
            <a:pPr lvl="1"/>
            <a:r>
              <a:rPr lang="en-US" dirty="0" smtClean="0"/>
              <a:t>Verify </a:t>
            </a:r>
            <a:r>
              <a:rPr lang="en-US" dirty="0" smtClean="0"/>
              <a:t>swing </a:t>
            </a:r>
            <a:r>
              <a:rPr lang="en-US" dirty="0"/>
              <a:t>clearance</a:t>
            </a:r>
          </a:p>
          <a:p>
            <a:pPr lvl="1"/>
            <a:r>
              <a:rPr lang="en-US" dirty="0"/>
              <a:t>Get </a:t>
            </a:r>
            <a:r>
              <a:rPr lang="en-US" dirty="0" smtClean="0"/>
              <a:t>out!  check </a:t>
            </a:r>
            <a:r>
              <a:rPr lang="en-US" dirty="0"/>
              <a:t>above, under, to the sides and </a:t>
            </a:r>
            <a:r>
              <a:rPr lang="en-US" dirty="0" smtClean="0"/>
              <a:t>rear</a:t>
            </a:r>
          </a:p>
          <a:p>
            <a:pPr lvl="1"/>
            <a:r>
              <a:rPr lang="en-US" dirty="0" smtClean="0"/>
              <a:t> Warn </a:t>
            </a:r>
            <a:r>
              <a:rPr lang="en-US" dirty="0"/>
              <a:t>others that truck is </a:t>
            </a:r>
            <a:r>
              <a:rPr lang="en-US" dirty="0" smtClean="0"/>
              <a:t>backing</a:t>
            </a:r>
          </a:p>
          <a:p>
            <a:pPr lvl="1"/>
            <a:r>
              <a:rPr lang="en-US" dirty="0" smtClean="0"/>
              <a:t>Turn off radio/music</a:t>
            </a:r>
            <a:endParaRPr lang="en-US" dirty="0"/>
          </a:p>
          <a:p>
            <a:pPr lvl="1"/>
            <a:r>
              <a:rPr lang="en-US" dirty="0" smtClean="0"/>
              <a:t>Go </a:t>
            </a:r>
            <a:r>
              <a:rPr lang="en-US" dirty="0" smtClean="0"/>
              <a:t>slow</a:t>
            </a:r>
          </a:p>
          <a:p>
            <a:pPr lvl="1"/>
            <a:r>
              <a:rPr lang="en-US" dirty="0" smtClean="0"/>
              <a:t>Use mirrors</a:t>
            </a:r>
          </a:p>
          <a:p>
            <a:pPr lvl="1"/>
            <a:r>
              <a:rPr lang="en-US" dirty="0" smtClean="0"/>
              <a:t>Back towards drivers side if possible </a:t>
            </a:r>
          </a:p>
          <a:p>
            <a:pPr lvl="1"/>
            <a:r>
              <a:rPr lang="en-US" dirty="0" smtClean="0"/>
              <a:t>Other?</a:t>
            </a: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21166" y="1447800"/>
            <a:ext cx="3810000" cy="2852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294586" y="4371568"/>
            <a:ext cx="3673366" cy="369332"/>
          </a:xfrm>
          <a:prstGeom prst="rect">
            <a:avLst/>
          </a:prstGeom>
          <a:solidFill>
            <a:schemeClr val="bg1"/>
          </a:solidFill>
        </p:spPr>
        <p:txBody>
          <a:bodyPr wrap="square" rtlCol="0">
            <a:spAutoFit/>
          </a:bodyPr>
          <a:lstStyle/>
          <a:p>
            <a:pPr algn="ctr"/>
            <a:r>
              <a:rPr lang="en-US" dirty="0" smtClean="0"/>
              <a:t>Backing up: #1 cause of CMV crashes</a:t>
            </a:r>
            <a:endParaRPr lang="en-US" dirty="0"/>
          </a:p>
        </p:txBody>
      </p:sp>
      <p:sp>
        <p:nvSpPr>
          <p:cNvPr id="4" name="TextBox 3"/>
          <p:cNvSpPr txBox="1"/>
          <p:nvPr/>
        </p:nvSpPr>
        <p:spPr>
          <a:xfrm>
            <a:off x="5152697" y="1444015"/>
            <a:ext cx="3810000" cy="369332"/>
          </a:xfrm>
          <a:prstGeom prst="rect">
            <a:avLst/>
          </a:prstGeom>
          <a:noFill/>
        </p:spPr>
        <p:txBody>
          <a:bodyPr wrap="square" rtlCol="0">
            <a:spAutoFit/>
          </a:bodyPr>
          <a:lstStyle/>
          <a:p>
            <a:r>
              <a:rPr lang="en-US" dirty="0" smtClean="0"/>
              <a:t>Beep ….Beep… Beep …Beep…</a:t>
            </a:r>
            <a:endParaRPr lang="en-US" dirty="0"/>
          </a:p>
        </p:txBody>
      </p:sp>
      <p:sp>
        <p:nvSpPr>
          <p:cNvPr id="9" name="Chord 8"/>
          <p:cNvSpPr/>
          <p:nvPr/>
        </p:nvSpPr>
        <p:spPr>
          <a:xfrm>
            <a:off x="7620000" y="304800"/>
            <a:ext cx="304800" cy="304800"/>
          </a:xfrm>
          <a:prstGeom prst="chor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e 9"/>
          <p:cNvSpPr/>
          <p:nvPr/>
        </p:nvSpPr>
        <p:spPr>
          <a:xfrm>
            <a:off x="8077200" y="304800"/>
            <a:ext cx="304800" cy="304800"/>
          </a:xfrm>
          <a:prstGeom prst="pi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Oval 10"/>
          <p:cNvSpPr/>
          <p:nvPr/>
        </p:nvSpPr>
        <p:spPr>
          <a:xfrm>
            <a:off x="8534400" y="304800"/>
            <a:ext cx="3810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81715650"/>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4019" name="Rectangle 3"/>
          <p:cNvSpPr>
            <a:spLocks noGrp="1" noChangeArrowheads="1"/>
          </p:cNvSpPr>
          <p:nvPr>
            <p:ph type="title"/>
          </p:nvPr>
        </p:nvSpPr>
        <p:spPr>
          <a:xfrm>
            <a:off x="381000" y="304800"/>
            <a:ext cx="8586952" cy="800100"/>
          </a:xfrm>
          <a:solidFill>
            <a:schemeClr val="bg1"/>
          </a:solidFill>
        </p:spPr>
        <p:txBody>
          <a:bodyPr>
            <a:normAutofit/>
          </a:bodyPr>
          <a:lstStyle/>
          <a:p>
            <a:r>
              <a:rPr lang="en-US" sz="3600" dirty="0" smtClean="0"/>
              <a:t>“The circle of safety”</a:t>
            </a:r>
            <a:endParaRPr lang="en-US" sz="3600" dirty="0"/>
          </a:p>
        </p:txBody>
      </p:sp>
      <p:sp>
        <p:nvSpPr>
          <p:cNvPr id="214020" name="Rectangle 4"/>
          <p:cNvSpPr>
            <a:spLocks noGrp="1" noChangeArrowheads="1"/>
          </p:cNvSpPr>
          <p:nvPr>
            <p:ph type="body" sz="half" idx="1"/>
          </p:nvPr>
        </p:nvSpPr>
        <p:spPr>
          <a:xfrm>
            <a:off x="76200" y="1368972"/>
            <a:ext cx="4876800" cy="4876800"/>
          </a:xfrm>
        </p:spPr>
        <p:txBody>
          <a:bodyPr>
            <a:normAutofit/>
          </a:bodyPr>
          <a:lstStyle/>
          <a:p>
            <a:pPr marL="457200" lvl="1" indent="0">
              <a:buNone/>
            </a:pPr>
            <a:r>
              <a:rPr lang="en-US" dirty="0" smtClean="0"/>
              <a:t>Walk around your truck before moving it</a:t>
            </a:r>
          </a:p>
          <a:p>
            <a:pPr lvl="2"/>
            <a:r>
              <a:rPr lang="en-US" dirty="0" smtClean="0"/>
              <a:t>Especially before backing up</a:t>
            </a:r>
            <a:endParaRPr lang="en-US" dirty="0"/>
          </a:p>
          <a:p>
            <a:pPr lvl="2"/>
            <a:r>
              <a:rPr lang="en-US" dirty="0" smtClean="0"/>
              <a:t>You are not able to see things behind or on the side of the truck</a:t>
            </a:r>
            <a:endParaRPr lang="en-US" dirty="0"/>
          </a:p>
        </p:txBody>
      </p:sp>
      <p:pic>
        <p:nvPicPr>
          <p:cNvPr id="10242" name="Picture 2" descr="C:\pictures\Pictures\salt\people\IMG_1791.JPG"/>
          <p:cNvPicPr>
            <a:picLocks noChangeAspect="1" noChangeArrowheads="1"/>
          </p:cNvPicPr>
          <p:nvPr/>
        </p:nvPicPr>
        <p:blipFill rotWithShape="1">
          <a:blip r:embed="rId3">
            <a:extLst>
              <a:ext uri="{28A0092B-C50C-407E-A947-70E740481C1C}">
                <a14:useLocalDpi xmlns:a14="http://schemas.microsoft.com/office/drawing/2010/main" val="0"/>
              </a:ext>
            </a:extLst>
          </a:blip>
          <a:srcRect l="42931"/>
          <a:stretch/>
        </p:blipFill>
        <p:spPr bwMode="auto">
          <a:xfrm>
            <a:off x="5106452" y="1219200"/>
            <a:ext cx="4000762" cy="5257800"/>
          </a:xfrm>
          <a:prstGeom prst="rect">
            <a:avLst/>
          </a:prstGeom>
          <a:noFill/>
          <a:extLst>
            <a:ext uri="{909E8E84-426E-40DD-AFC4-6F175D3DCCD1}">
              <a14:hiddenFill xmlns:a14="http://schemas.microsoft.com/office/drawing/2010/main">
                <a:solidFill>
                  <a:srgbClr val="FFFFFF"/>
                </a:solidFill>
              </a14:hiddenFill>
            </a:ext>
          </a:extLst>
        </p:spPr>
      </p:pic>
      <p:sp>
        <p:nvSpPr>
          <p:cNvPr id="5" name="Chord 4"/>
          <p:cNvSpPr/>
          <p:nvPr/>
        </p:nvSpPr>
        <p:spPr>
          <a:xfrm>
            <a:off x="7620000" y="304800"/>
            <a:ext cx="304800" cy="304800"/>
          </a:xfrm>
          <a:prstGeom prst="chor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ie 5"/>
          <p:cNvSpPr/>
          <p:nvPr/>
        </p:nvSpPr>
        <p:spPr>
          <a:xfrm>
            <a:off x="8077200" y="304800"/>
            <a:ext cx="304800" cy="304800"/>
          </a:xfrm>
          <a:prstGeom prst="pi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Oval 6"/>
          <p:cNvSpPr/>
          <p:nvPr/>
        </p:nvSpPr>
        <p:spPr>
          <a:xfrm>
            <a:off x="8534400" y="304800"/>
            <a:ext cx="3810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92697114"/>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990600"/>
          </a:xfrm>
          <a:solidFill>
            <a:schemeClr val="bg1"/>
          </a:solidFill>
        </p:spPr>
        <p:txBody>
          <a:bodyPr>
            <a:normAutofit/>
          </a:bodyPr>
          <a:lstStyle/>
          <a:p>
            <a:r>
              <a:rPr lang="en-US" dirty="0" smtClean="0"/>
              <a:t>What is on the back of your truck ? </a:t>
            </a:r>
            <a:endParaRPr lang="en-US" dirty="0"/>
          </a:p>
        </p:txBody>
      </p:sp>
      <p:sp>
        <p:nvSpPr>
          <p:cNvPr id="3" name="Text Placeholder 2"/>
          <p:cNvSpPr>
            <a:spLocks noGrp="1"/>
          </p:cNvSpPr>
          <p:nvPr>
            <p:ph type="body" sz="half" idx="1"/>
          </p:nvPr>
        </p:nvSpPr>
        <p:spPr>
          <a:xfrm>
            <a:off x="457200" y="2057400"/>
            <a:ext cx="3810000" cy="4114800"/>
          </a:xfrm>
        </p:spPr>
        <p:txBody>
          <a:bodyPr>
            <a:normAutofit fontScale="92500" lnSpcReduction="10000"/>
          </a:bodyPr>
          <a:lstStyle/>
          <a:p>
            <a:r>
              <a:rPr lang="en-US" dirty="0" smtClean="0"/>
              <a:t>Spinner</a:t>
            </a:r>
          </a:p>
          <a:p>
            <a:r>
              <a:rPr lang="en-US" dirty="0" smtClean="0"/>
              <a:t>Chute</a:t>
            </a:r>
          </a:p>
          <a:p>
            <a:r>
              <a:rPr lang="en-US" dirty="0" smtClean="0"/>
              <a:t>Trailer</a:t>
            </a:r>
          </a:p>
          <a:p>
            <a:r>
              <a:rPr lang="en-US" dirty="0" smtClean="0"/>
              <a:t>Lights</a:t>
            </a:r>
          </a:p>
          <a:p>
            <a:r>
              <a:rPr lang="en-US" dirty="0" smtClean="0"/>
              <a:t>Tailgate down</a:t>
            </a:r>
          </a:p>
          <a:p>
            <a:r>
              <a:rPr lang="en-US" dirty="0" smtClean="0"/>
              <a:t>Tailgate tanks</a:t>
            </a:r>
          </a:p>
          <a:p>
            <a:r>
              <a:rPr lang="en-US" dirty="0" smtClean="0"/>
              <a:t>Raised box</a:t>
            </a:r>
          </a:p>
          <a:p>
            <a:r>
              <a:rPr lang="en-US" dirty="0" smtClean="0"/>
              <a:t>Spray bar</a:t>
            </a:r>
            <a:endParaRPr lang="en-US" dirty="0"/>
          </a:p>
        </p:txBody>
      </p:sp>
      <p:sp>
        <p:nvSpPr>
          <p:cNvPr id="4" name="Content Placeholder 3"/>
          <p:cNvSpPr>
            <a:spLocks noGrp="1"/>
          </p:cNvSpPr>
          <p:nvPr>
            <p:ph sz="half" idx="2"/>
          </p:nvPr>
        </p:nvSpPr>
        <p:spPr/>
        <p:txBody>
          <a:bodyPr/>
          <a:lstStyle/>
          <a:p>
            <a:pPr marL="0" indent="0">
              <a:buNone/>
            </a:pPr>
            <a:endParaRPr lang="en-US" dirty="0"/>
          </a:p>
        </p:txBody>
      </p:sp>
      <p:pic>
        <p:nvPicPr>
          <p:cNvPr id="2050" name="Picture 2" descr="C:\pictures\Pictures\salt\anti icing\IMG_123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00600" y="2057400"/>
            <a:ext cx="3810000" cy="2857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800600" y="5181600"/>
            <a:ext cx="4038600" cy="646331"/>
          </a:xfrm>
          <a:prstGeom prst="rect">
            <a:avLst/>
          </a:prstGeom>
          <a:solidFill>
            <a:schemeClr val="bg1"/>
          </a:solidFill>
        </p:spPr>
        <p:txBody>
          <a:bodyPr wrap="square" rtlCol="0">
            <a:spAutoFit/>
          </a:bodyPr>
          <a:lstStyle/>
          <a:p>
            <a:r>
              <a:rPr lang="en-US" dirty="0" smtClean="0"/>
              <a:t>All of these items  are easily damaged by backing maneuvers .</a:t>
            </a:r>
            <a:endParaRPr lang="en-US" dirty="0"/>
          </a:p>
        </p:txBody>
      </p:sp>
      <p:sp>
        <p:nvSpPr>
          <p:cNvPr id="7" name="Chord 6"/>
          <p:cNvSpPr/>
          <p:nvPr/>
        </p:nvSpPr>
        <p:spPr>
          <a:xfrm>
            <a:off x="7620000" y="304800"/>
            <a:ext cx="304800" cy="304800"/>
          </a:xfrm>
          <a:prstGeom prst="chor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ie 7"/>
          <p:cNvSpPr/>
          <p:nvPr/>
        </p:nvSpPr>
        <p:spPr>
          <a:xfrm>
            <a:off x="8077200" y="304800"/>
            <a:ext cx="304800" cy="304800"/>
          </a:xfrm>
          <a:prstGeom prst="pi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Oval 8"/>
          <p:cNvSpPr/>
          <p:nvPr/>
        </p:nvSpPr>
        <p:spPr>
          <a:xfrm>
            <a:off x="8534400" y="304800"/>
            <a:ext cx="3810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06967522"/>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3"/>
          <p:cNvSpPr>
            <a:spLocks noGrp="1"/>
          </p:cNvSpPr>
          <p:nvPr>
            <p:ph type="body" idx="4294967295"/>
          </p:nvPr>
        </p:nvSpPr>
        <p:spPr>
          <a:xfrm>
            <a:off x="152400" y="2738027"/>
            <a:ext cx="2971800" cy="1401762"/>
          </a:xfrm>
        </p:spPr>
        <p:txBody>
          <a:bodyPr lIns="90488" tIns="44450" rIns="90488" bIns="44450"/>
          <a:lstStyle/>
          <a:p>
            <a:pPr marL="0" indent="0" eaLnBrk="1" hangingPunct="1">
              <a:buNone/>
            </a:pPr>
            <a:r>
              <a:rPr lang="en-US" sz="2600" dirty="0" smtClean="0"/>
              <a:t>Block plow before changing blades</a:t>
            </a:r>
          </a:p>
          <a:p>
            <a:pPr marL="0" indent="0" eaLnBrk="1" hangingPunct="1">
              <a:buNone/>
            </a:pPr>
            <a:endParaRPr lang="en-US" sz="2600" dirty="0" smtClean="0"/>
          </a:p>
          <a:p>
            <a:pPr eaLnBrk="1" hangingPunct="1">
              <a:buFont typeface="Arial" charset="0"/>
              <a:buNone/>
            </a:pPr>
            <a:endParaRPr lang="en-US" sz="2600" dirty="0" smtClean="0"/>
          </a:p>
        </p:txBody>
      </p:sp>
      <p:sp>
        <p:nvSpPr>
          <p:cNvPr id="28677" name="Rectangle 4"/>
          <p:cNvSpPr txBox="1">
            <a:spLocks/>
          </p:cNvSpPr>
          <p:nvPr/>
        </p:nvSpPr>
        <p:spPr bwMode="auto">
          <a:xfrm>
            <a:off x="152400" y="228600"/>
            <a:ext cx="4371975" cy="1012825"/>
          </a:xfrm>
          <a:prstGeom prst="rect">
            <a:avLst/>
          </a:prstGeom>
          <a:solidFill>
            <a:schemeClr val="bg1"/>
          </a:solidFill>
          <a:ln w="9525">
            <a:noFill/>
            <a:miter lim="800000"/>
            <a:headEnd/>
            <a:tailEnd/>
          </a:ln>
        </p:spPr>
        <p:txBody>
          <a:bodyPr anchor="ctr"/>
          <a:lstStyle/>
          <a:p>
            <a:pPr eaLnBrk="0" hangingPunct="0">
              <a:defRPr/>
            </a:pPr>
            <a:r>
              <a:rPr lang="en-US" sz="3800" dirty="0" smtClean="0">
                <a:latin typeface="+mj-lt"/>
                <a:ea typeface="+mj-ea"/>
                <a:cs typeface="+mj-cs"/>
              </a:rPr>
              <a:t>Changing blades</a:t>
            </a:r>
            <a:endParaRPr lang="en-US" sz="3800" dirty="0">
              <a:latin typeface="+mj-lt"/>
              <a:ea typeface="+mj-ea"/>
              <a:cs typeface="+mj-cs"/>
            </a:endParaRPr>
          </a:p>
        </p:txBody>
      </p:sp>
      <p:pic>
        <p:nvPicPr>
          <p:cNvPr id="6" name="Picture 5" descr="Blade Change 3"/>
          <p:cNvPicPr>
            <a:picLocks noChangeAspect="1" noChangeArrowheads="1"/>
          </p:cNvPicPr>
          <p:nvPr/>
        </p:nvPicPr>
        <p:blipFill>
          <a:blip r:embed="rId3" cstate="print"/>
          <a:srcRect/>
          <a:stretch>
            <a:fillRect/>
          </a:stretch>
        </p:blipFill>
        <p:spPr bwMode="auto">
          <a:xfrm>
            <a:off x="3496985" y="1905000"/>
            <a:ext cx="4088965" cy="3067816"/>
          </a:xfrm>
          <a:prstGeom prst="rect">
            <a:avLst/>
          </a:prstGeom>
          <a:noFill/>
          <a:ln w="9525">
            <a:noFill/>
            <a:miter lim="800000"/>
            <a:headEnd/>
            <a:tailEnd/>
          </a:ln>
        </p:spPr>
      </p:pic>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315042">
            <a:off x="3865444" y="3690934"/>
            <a:ext cx="4017963" cy="3494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hord 6"/>
          <p:cNvSpPr/>
          <p:nvPr/>
        </p:nvSpPr>
        <p:spPr>
          <a:xfrm>
            <a:off x="7620000" y="304800"/>
            <a:ext cx="304800" cy="304800"/>
          </a:xfrm>
          <a:prstGeom prst="chor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ie 7"/>
          <p:cNvSpPr/>
          <p:nvPr/>
        </p:nvSpPr>
        <p:spPr>
          <a:xfrm>
            <a:off x="8077200" y="304800"/>
            <a:ext cx="304800" cy="304800"/>
          </a:xfrm>
          <a:prstGeom prst="pi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Oval 8"/>
          <p:cNvSpPr/>
          <p:nvPr/>
        </p:nvSpPr>
        <p:spPr>
          <a:xfrm>
            <a:off x="8534400" y="304800"/>
            <a:ext cx="3810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89869819"/>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C:\pictures\Pictures\salt\equipment\tanks\IMG_178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62600" y="1600199"/>
            <a:ext cx="3185511" cy="2389133"/>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C:\pictures\Pictures\salt\equipment\loaders\IMG_167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504825" y="2222608"/>
            <a:ext cx="5105400" cy="3829050"/>
          </a:xfrm>
          <a:prstGeom prst="rect">
            <a:avLst/>
          </a:prstGeom>
          <a:noFill/>
          <a:extLst>
            <a:ext uri="{909E8E84-426E-40DD-AFC4-6F175D3DCCD1}">
              <a14:hiddenFill xmlns:a14="http://schemas.microsoft.com/office/drawing/2010/main">
                <a:solidFill>
                  <a:srgbClr val="FFFFFF"/>
                </a:solidFill>
              </a14:hiddenFill>
            </a:ext>
          </a:extLst>
        </p:spPr>
      </p:pic>
      <p:sp>
        <p:nvSpPr>
          <p:cNvPr id="8" name="Rounded Rectangular Callout 7"/>
          <p:cNvSpPr/>
          <p:nvPr/>
        </p:nvSpPr>
        <p:spPr>
          <a:xfrm>
            <a:off x="3057525" y="1584432"/>
            <a:ext cx="2667000" cy="714284"/>
          </a:xfrm>
          <a:prstGeom prst="wedgeRoundRectCallout">
            <a:avLst>
              <a:gd name="adj1" fmla="val -53937"/>
              <a:gd name="adj2" fmla="val 159826"/>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228600"/>
            <a:ext cx="9144000" cy="990600"/>
          </a:xfrm>
          <a:solidFill>
            <a:schemeClr val="bg1"/>
          </a:solidFill>
        </p:spPr>
        <p:txBody>
          <a:bodyPr>
            <a:normAutofit/>
          </a:bodyPr>
          <a:lstStyle/>
          <a:p>
            <a:r>
              <a:rPr lang="en-US" dirty="0" smtClean="0"/>
              <a:t>Loading</a:t>
            </a:r>
            <a:endParaRPr lang="en-US" dirty="0"/>
          </a:p>
        </p:txBody>
      </p:sp>
      <p:pic>
        <p:nvPicPr>
          <p:cNvPr id="3076" name="Picture 4" descr="C:\pictures\Pictures\salt\equipment\tanks\side tanks.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62600" y="4258003"/>
            <a:ext cx="3124200" cy="234315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173139" y="1652385"/>
            <a:ext cx="2389461" cy="646331"/>
          </a:xfrm>
          <a:prstGeom prst="rect">
            <a:avLst/>
          </a:prstGeom>
          <a:solidFill>
            <a:schemeClr val="bg1"/>
          </a:solidFill>
        </p:spPr>
        <p:txBody>
          <a:bodyPr wrap="square" rtlCol="0">
            <a:spAutoFit/>
          </a:bodyPr>
          <a:lstStyle/>
          <a:p>
            <a:r>
              <a:rPr lang="en-US" dirty="0" smtClean="0"/>
              <a:t>I’ve learned the tanks aren’t loader proof</a:t>
            </a:r>
            <a:endParaRPr lang="en-US" dirty="0"/>
          </a:p>
        </p:txBody>
      </p:sp>
      <p:sp>
        <p:nvSpPr>
          <p:cNvPr id="9" name="Chord 8"/>
          <p:cNvSpPr/>
          <p:nvPr/>
        </p:nvSpPr>
        <p:spPr>
          <a:xfrm>
            <a:off x="7620000" y="304800"/>
            <a:ext cx="304800" cy="304800"/>
          </a:xfrm>
          <a:prstGeom prst="chor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e 9"/>
          <p:cNvSpPr/>
          <p:nvPr/>
        </p:nvSpPr>
        <p:spPr>
          <a:xfrm>
            <a:off x="8077200" y="304800"/>
            <a:ext cx="304800" cy="304800"/>
          </a:xfrm>
          <a:prstGeom prst="pi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Oval 10"/>
          <p:cNvSpPr/>
          <p:nvPr/>
        </p:nvSpPr>
        <p:spPr>
          <a:xfrm>
            <a:off x="8534400" y="304800"/>
            <a:ext cx="3810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4985057"/>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990600"/>
          </a:xfrm>
          <a:solidFill>
            <a:schemeClr val="bg1"/>
          </a:solidFill>
        </p:spPr>
        <p:txBody>
          <a:bodyPr>
            <a:normAutofit/>
          </a:bodyPr>
          <a:lstStyle/>
          <a:p>
            <a:r>
              <a:rPr lang="en-US" dirty="0" smtClean="0"/>
              <a:t>Stockpile Safety Tips   </a:t>
            </a:r>
            <a:endParaRPr lang="en-US" dirty="0"/>
          </a:p>
        </p:txBody>
      </p:sp>
      <p:sp>
        <p:nvSpPr>
          <p:cNvPr id="3" name="Text Placeholder 2"/>
          <p:cNvSpPr>
            <a:spLocks noGrp="1"/>
          </p:cNvSpPr>
          <p:nvPr>
            <p:ph type="body" sz="half" idx="1"/>
          </p:nvPr>
        </p:nvSpPr>
        <p:spPr>
          <a:xfrm>
            <a:off x="0" y="1371600"/>
            <a:ext cx="5075167" cy="4953000"/>
          </a:xfrm>
        </p:spPr>
        <p:txBody>
          <a:bodyPr>
            <a:normAutofit/>
          </a:bodyPr>
          <a:lstStyle/>
          <a:p>
            <a:pPr marL="0" indent="0">
              <a:buNone/>
            </a:pPr>
            <a:r>
              <a:rPr lang="en-US" dirty="0" smtClean="0"/>
              <a:t>Be aware that stockpiles can avalanche or collapse</a:t>
            </a:r>
          </a:p>
          <a:p>
            <a:r>
              <a:rPr lang="en-US" dirty="0" smtClean="0"/>
              <a:t>Keep space behind you so you don’t get pinned in </a:t>
            </a:r>
            <a:r>
              <a:rPr lang="en-US" sz="1800" dirty="0" smtClean="0"/>
              <a:t>(no walls or  equipment immediately behind you)</a:t>
            </a:r>
          </a:p>
          <a:p>
            <a:r>
              <a:rPr lang="en-US" dirty="0" smtClean="0"/>
              <a:t>Don’t get too close to vertical faces of the pile</a:t>
            </a:r>
          </a:p>
          <a:p>
            <a:pPr marL="0" indent="0">
              <a:buNone/>
            </a:pPr>
            <a:endParaRPr lang="en-US" dirty="0" smtClean="0"/>
          </a:p>
        </p:txBody>
      </p:sp>
      <p:pic>
        <p:nvPicPr>
          <p:cNvPr id="5122" name="Picture 2" descr="C:\pictures\Pictures\salt\storage\IMG_2384.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7178" t="38161" r="21327" b="26398"/>
          <a:stretch/>
        </p:blipFill>
        <p:spPr bwMode="auto">
          <a:xfrm>
            <a:off x="5088305" y="1752600"/>
            <a:ext cx="4068833" cy="37338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800600" y="5715000"/>
            <a:ext cx="4114800" cy="646331"/>
          </a:xfrm>
          <a:prstGeom prst="rect">
            <a:avLst/>
          </a:prstGeom>
          <a:solidFill>
            <a:srgbClr val="FFFF00"/>
          </a:solidFill>
        </p:spPr>
        <p:txBody>
          <a:bodyPr wrap="square" rtlCol="0">
            <a:spAutoFit/>
          </a:bodyPr>
          <a:lstStyle/>
          <a:p>
            <a:r>
              <a:rPr lang="en-US" dirty="0" smtClean="0"/>
              <a:t>Review your safety procedures for working near stockpiles</a:t>
            </a:r>
            <a:endParaRPr lang="en-US" dirty="0"/>
          </a:p>
        </p:txBody>
      </p:sp>
      <p:sp>
        <p:nvSpPr>
          <p:cNvPr id="6" name="Chord 5"/>
          <p:cNvSpPr/>
          <p:nvPr/>
        </p:nvSpPr>
        <p:spPr>
          <a:xfrm>
            <a:off x="7620000" y="304800"/>
            <a:ext cx="304800" cy="304800"/>
          </a:xfrm>
          <a:prstGeom prst="chor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ie 6"/>
          <p:cNvSpPr/>
          <p:nvPr/>
        </p:nvSpPr>
        <p:spPr>
          <a:xfrm>
            <a:off x="8077200" y="304800"/>
            <a:ext cx="304800" cy="304800"/>
          </a:xfrm>
          <a:prstGeom prst="pi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Oval 7"/>
          <p:cNvSpPr/>
          <p:nvPr/>
        </p:nvSpPr>
        <p:spPr>
          <a:xfrm>
            <a:off x="8534400" y="304800"/>
            <a:ext cx="3810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56415396"/>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5976</TotalTime>
  <Words>3942</Words>
  <Application>Microsoft Office PowerPoint</Application>
  <PresentationFormat>On-screen Show (4:3)</PresentationFormat>
  <Paragraphs>475</Paragraphs>
  <Slides>38</Slides>
  <Notes>35</Notes>
  <HiddenSlides>1</HiddenSlides>
  <MMClips>0</MMClips>
  <ScaleCrop>false</ScaleCrop>
  <HeadingPairs>
    <vt:vector size="4" baseType="variant">
      <vt:variant>
        <vt:lpstr>Theme</vt:lpstr>
      </vt:variant>
      <vt:variant>
        <vt:i4>1</vt:i4>
      </vt:variant>
      <vt:variant>
        <vt:lpstr>Slide Titles</vt:lpstr>
      </vt:variant>
      <vt:variant>
        <vt:i4>38</vt:i4>
      </vt:variant>
    </vt:vector>
  </HeadingPairs>
  <TitlesOfParts>
    <vt:vector size="39" baseType="lpstr">
      <vt:lpstr>Office Theme</vt:lpstr>
      <vt:lpstr>Module 9: Safety</vt:lpstr>
      <vt:lpstr>Background ( do not show)</vt:lpstr>
      <vt:lpstr>PowerPoint Presentation</vt:lpstr>
      <vt:lpstr>Backing up Tips</vt:lpstr>
      <vt:lpstr>“The circle of safety”</vt:lpstr>
      <vt:lpstr>What is on the back of your truck ? </vt:lpstr>
      <vt:lpstr>PowerPoint Presentation</vt:lpstr>
      <vt:lpstr>Loading</vt:lpstr>
      <vt:lpstr>Stockpile Safety Tips   </vt:lpstr>
      <vt:lpstr>PowerPoint Presentation</vt:lpstr>
      <vt:lpstr>Look up</vt:lpstr>
      <vt:lpstr>Time to get on the road!</vt:lpstr>
      <vt:lpstr>PowerPoint Presentation</vt:lpstr>
      <vt:lpstr>  Simulator Training</vt:lpstr>
      <vt:lpstr>  Simulator Training</vt:lpstr>
      <vt:lpstr>Know your route: Road hazards</vt:lpstr>
      <vt:lpstr>Defensive Driving</vt:lpstr>
      <vt:lpstr> What are your strategies to control your truck?</vt:lpstr>
      <vt:lpstr>Negotiating curves </vt:lpstr>
      <vt:lpstr>Box height</vt:lpstr>
      <vt:lpstr>Beware of Bridges  </vt:lpstr>
      <vt:lpstr>Group plowing</vt:lpstr>
      <vt:lpstr>Strive for the best visibility</vt:lpstr>
      <vt:lpstr>Poor visibility</vt:lpstr>
      <vt:lpstr>Night Plowing</vt:lpstr>
      <vt:lpstr>Truck problems</vt:lpstr>
      <vt:lpstr>Warning device placement  </vt:lpstr>
      <vt:lpstr>Warning device placement  </vt:lpstr>
      <vt:lpstr>Be prepared for the unexpected</vt:lpstr>
      <vt:lpstr>PowerPoint Presentation</vt:lpstr>
      <vt:lpstr>Clothing</vt:lpstr>
      <vt:lpstr>USE EXTREME CAUTION WHEN WORKING AROUND EQUIPMENT</vt:lpstr>
      <vt:lpstr>Stay alert</vt:lpstr>
      <vt:lpstr>Be prepared</vt:lpstr>
      <vt:lpstr>Reduce distractions</vt:lpstr>
      <vt:lpstr>Safety doesn’t happen by accident.   ~Author Unknown</vt:lpstr>
      <vt:lpstr>PowerPoint Presentation</vt:lpstr>
      <vt:lpstr>Additional resources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Deicer material management policy</dc:title>
  <dc:creator>Connie Fortin</dc:creator>
  <cp:lastModifiedBy>Connie Fortin</cp:lastModifiedBy>
  <cp:revision>157</cp:revision>
  <dcterms:created xsi:type="dcterms:W3CDTF">2014-09-03T18:52:51Z</dcterms:created>
  <dcterms:modified xsi:type="dcterms:W3CDTF">2015-10-02T22:20:36Z</dcterms:modified>
</cp:coreProperties>
</file>