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558" r:id="rId2"/>
    <p:sldId id="472" r:id="rId3"/>
    <p:sldId id="602" r:id="rId4"/>
    <p:sldId id="560" r:id="rId5"/>
    <p:sldId id="561" r:id="rId6"/>
    <p:sldId id="565" r:id="rId7"/>
    <p:sldId id="586" r:id="rId8"/>
    <p:sldId id="590" r:id="rId9"/>
    <p:sldId id="566" r:id="rId10"/>
    <p:sldId id="567" r:id="rId11"/>
    <p:sldId id="591" r:id="rId12"/>
    <p:sldId id="598" r:id="rId13"/>
    <p:sldId id="568" r:id="rId14"/>
    <p:sldId id="592" r:id="rId15"/>
    <p:sldId id="569" r:id="rId16"/>
    <p:sldId id="562" r:id="rId17"/>
    <p:sldId id="587" r:id="rId18"/>
    <p:sldId id="572" r:id="rId19"/>
    <p:sldId id="603" r:id="rId20"/>
    <p:sldId id="564" r:id="rId21"/>
    <p:sldId id="573" r:id="rId22"/>
    <p:sldId id="601" r:id="rId23"/>
    <p:sldId id="599" r:id="rId24"/>
    <p:sldId id="577" r:id="rId25"/>
    <p:sldId id="574" r:id="rId26"/>
    <p:sldId id="593" r:id="rId27"/>
    <p:sldId id="575" r:id="rId28"/>
    <p:sldId id="576" r:id="rId29"/>
    <p:sldId id="579" r:id="rId30"/>
    <p:sldId id="578" r:id="rId31"/>
    <p:sldId id="594" r:id="rId32"/>
    <p:sldId id="534" r:id="rId33"/>
    <p:sldId id="581" r:id="rId34"/>
    <p:sldId id="582" r:id="rId35"/>
    <p:sldId id="595" r:id="rId36"/>
    <p:sldId id="563" r:id="rId37"/>
    <p:sldId id="600" r:id="rId38"/>
    <p:sldId id="583" r:id="rId39"/>
    <p:sldId id="585" r:id="rId40"/>
    <p:sldId id="588" r:id="rId41"/>
    <p:sldId id="597" r:id="rId42"/>
    <p:sldId id="533" r:id="rId43"/>
    <p:sldId id="531" r:id="rId44"/>
    <p:sldId id="532" r:id="rId45"/>
    <p:sldId id="51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88" autoAdjust="0"/>
    <p:restoredTop sz="79386" autoAdjust="0"/>
  </p:normalViewPr>
  <p:slideViewPr>
    <p:cSldViewPr>
      <p:cViewPr varScale="1">
        <p:scale>
          <a:sx n="69" d="100"/>
          <a:sy n="69" d="100"/>
        </p:scale>
        <p:origin x="990" y="66"/>
      </p:cViewPr>
      <p:guideLst>
        <p:guide orient="horz" pos="2160"/>
        <p:guide pos="2880"/>
      </p:guideLst>
    </p:cSldViewPr>
  </p:slideViewPr>
  <p:notesTextViewPr>
    <p:cViewPr>
      <p:scale>
        <a:sx n="1" d="1"/>
        <a:sy n="1" d="1"/>
      </p:scale>
      <p:origin x="0" y="0"/>
    </p:cViewPr>
  </p:notesTextViewPr>
  <p:sorterViewPr>
    <p:cViewPr>
      <p:scale>
        <a:sx n="100" d="100"/>
        <a:sy n="100" d="100"/>
      </p:scale>
      <p:origin x="0" y="-51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dirty="0"/>
              <a:t>Speed vs. Stopping </a:t>
            </a:r>
            <a:r>
              <a:rPr lang="en-US" sz="2400" dirty="0" smtClean="0"/>
              <a:t>distance on dry</a:t>
            </a:r>
            <a:r>
              <a:rPr lang="en-US" sz="2400" baseline="0" dirty="0" smtClean="0"/>
              <a:t> pavement</a:t>
            </a:r>
            <a:endParaRPr lang="en-US" sz="2400" dirty="0"/>
          </a:p>
        </c:rich>
      </c:tx>
      <c:layout/>
      <c:overlay val="0"/>
    </c:title>
    <c:autoTitleDeleted val="0"/>
    <c:plotArea>
      <c:layout/>
      <c:barChart>
        <c:barDir val="bar"/>
        <c:grouping val="clustered"/>
        <c:varyColors val="0"/>
        <c:ser>
          <c:idx val="0"/>
          <c:order val="0"/>
          <c:tx>
            <c:strRef>
              <c:f>Sheet1!$B$1</c:f>
              <c:strCache>
                <c:ptCount val="1"/>
                <c:pt idx="0">
                  <c:v>Stopping distance (feet)</c:v>
                </c:pt>
              </c:strCache>
            </c:strRef>
          </c:tx>
          <c:invertIfNegative val="0"/>
          <c:cat>
            <c:strRef>
              <c:f>Sheet1!$A$2:$A$7</c:f>
              <c:strCache>
                <c:ptCount val="6"/>
                <c:pt idx="0">
                  <c:v>20 mph</c:v>
                </c:pt>
                <c:pt idx="1">
                  <c:v>30 mph</c:v>
                </c:pt>
                <c:pt idx="2">
                  <c:v>40 mph</c:v>
                </c:pt>
                <c:pt idx="3">
                  <c:v>50 mph</c:v>
                </c:pt>
                <c:pt idx="4">
                  <c:v>60 mph</c:v>
                </c:pt>
                <c:pt idx="5">
                  <c:v>70 mph</c:v>
                </c:pt>
              </c:strCache>
            </c:strRef>
          </c:cat>
          <c:val>
            <c:numRef>
              <c:f>Sheet1!$B$2:$B$7</c:f>
              <c:numCache>
                <c:formatCode>General</c:formatCode>
                <c:ptCount val="6"/>
                <c:pt idx="0">
                  <c:v>40</c:v>
                </c:pt>
                <c:pt idx="1">
                  <c:v>75</c:v>
                </c:pt>
                <c:pt idx="2">
                  <c:v>118</c:v>
                </c:pt>
                <c:pt idx="3">
                  <c:v>175</c:v>
                </c:pt>
                <c:pt idx="4">
                  <c:v>240</c:v>
                </c:pt>
                <c:pt idx="5">
                  <c:v>315</c:v>
                </c:pt>
              </c:numCache>
            </c:numRef>
          </c:val>
        </c:ser>
        <c:dLbls>
          <c:showLegendKey val="0"/>
          <c:showVal val="0"/>
          <c:showCatName val="0"/>
          <c:showSerName val="0"/>
          <c:showPercent val="0"/>
          <c:showBubbleSize val="0"/>
        </c:dLbls>
        <c:gapWidth val="150"/>
        <c:axId val="270581936"/>
        <c:axId val="270582328"/>
      </c:barChart>
      <c:catAx>
        <c:axId val="270581936"/>
        <c:scaling>
          <c:orientation val="minMax"/>
        </c:scaling>
        <c:delete val="0"/>
        <c:axPos val="l"/>
        <c:title>
          <c:tx>
            <c:rich>
              <a:bodyPr rot="-5400000" vert="horz"/>
              <a:lstStyle/>
              <a:p>
                <a:pPr>
                  <a:defRPr/>
                </a:pPr>
                <a:r>
                  <a:rPr lang="en-US" sz="2000" dirty="0"/>
                  <a:t>Vehicle speed</a:t>
                </a:r>
              </a:p>
            </c:rich>
          </c:tx>
          <c:layout/>
          <c:overlay val="0"/>
        </c:title>
        <c:numFmt formatCode="General" sourceLinked="0"/>
        <c:majorTickMark val="out"/>
        <c:minorTickMark val="none"/>
        <c:tickLblPos val="nextTo"/>
        <c:txPr>
          <a:bodyPr/>
          <a:lstStyle/>
          <a:p>
            <a:pPr>
              <a:defRPr sz="1600"/>
            </a:pPr>
            <a:endParaRPr lang="en-US"/>
          </a:p>
        </c:txPr>
        <c:crossAx val="270582328"/>
        <c:crosses val="autoZero"/>
        <c:auto val="1"/>
        <c:lblAlgn val="ctr"/>
        <c:lblOffset val="100"/>
        <c:noMultiLvlLbl val="0"/>
      </c:catAx>
      <c:valAx>
        <c:axId val="270582328"/>
        <c:scaling>
          <c:orientation val="minMax"/>
        </c:scaling>
        <c:delete val="0"/>
        <c:axPos val="b"/>
        <c:majorGridlines/>
        <c:title>
          <c:tx>
            <c:rich>
              <a:bodyPr/>
              <a:lstStyle/>
              <a:p>
                <a:pPr>
                  <a:defRPr/>
                </a:pPr>
                <a:r>
                  <a:rPr lang="en-US" sz="2000" dirty="0"/>
                  <a:t>Stopping</a:t>
                </a:r>
                <a:r>
                  <a:rPr lang="en-US" sz="2000" baseline="0" dirty="0"/>
                  <a:t> distance in feet</a:t>
                </a:r>
                <a:endParaRPr lang="en-US" sz="2000" dirty="0"/>
              </a:p>
            </c:rich>
          </c:tx>
          <c:layout/>
          <c:overlay val="0"/>
        </c:title>
        <c:numFmt formatCode="General" sourceLinked="1"/>
        <c:majorTickMark val="out"/>
        <c:minorTickMark val="none"/>
        <c:tickLblPos val="nextTo"/>
        <c:txPr>
          <a:bodyPr/>
          <a:lstStyle/>
          <a:p>
            <a:pPr>
              <a:defRPr sz="1600"/>
            </a:pPr>
            <a:endParaRPr lang="en-US"/>
          </a:p>
        </c:txPr>
        <c:crossAx val="270581936"/>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8/25/2016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reativecommons.org/licenses/by-sa/3.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credit: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2864278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an</a:t>
            </a:r>
            <a:r>
              <a:rPr lang="en-US" baseline="0" dirty="0" smtClean="0"/>
              <a:t> emergency </a:t>
            </a:r>
            <a:r>
              <a:rPr lang="en-US" dirty="0" smtClean="0"/>
              <a:t>kit is</a:t>
            </a:r>
            <a:r>
              <a:rPr lang="en-US" baseline="0" dirty="0" smtClean="0"/>
              <a:t> important to be prepared in case of any car trouble you may encounter. Many companies sell pre-assembled kits or you can build one of your own. Some of these items may be found around the house. This list are things you may want in your kit.</a:t>
            </a:r>
            <a:endParaRPr lang="en-US" dirty="0" smtClean="0"/>
          </a:p>
          <a:p>
            <a:endParaRPr lang="en-US" dirty="0" smtClean="0"/>
          </a:p>
          <a:p>
            <a:r>
              <a:rPr lang="en-US" dirty="0" smtClean="0"/>
              <a:t>Photo credit: http://www.automoblog.net/2012/12/04/winter-survival-kit/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a:t>
            </a:fld>
            <a:endParaRPr lang="en-US"/>
          </a:p>
        </p:txBody>
      </p:sp>
    </p:spTree>
    <p:extLst>
      <p:ext uri="{BB962C8B-B14F-4D97-AF65-F5344CB8AC3E}">
        <p14:creationId xmlns:p14="http://schemas.microsoft.com/office/powerpoint/2010/main" val="1167978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car that is in good working</a:t>
            </a:r>
            <a:r>
              <a:rPr lang="en-US" baseline="0" dirty="0" smtClean="0"/>
              <a:t> order will help keep you safe on the winter roads and having an emergency kit will help if you do run into trouble. This is an important part of safe winter driving. Make sure that you car is prepared for winter in the fall – September, October, or November</a:t>
            </a:r>
          </a:p>
          <a:p>
            <a:endParaRPr lang="en-US" baseline="0" dirty="0" smtClean="0"/>
          </a:p>
          <a:p>
            <a:r>
              <a:rPr lang="en-US" baseline="0" dirty="0" smtClean="0"/>
              <a:t>Photo credits: Microsoft clipart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11</a:t>
            </a:fld>
            <a:endParaRPr lang="en-US"/>
          </a:p>
        </p:txBody>
      </p:sp>
    </p:spTree>
    <p:extLst>
      <p:ext uri="{BB962C8B-B14F-4D97-AF65-F5344CB8AC3E}">
        <p14:creationId xmlns:p14="http://schemas.microsoft.com/office/powerpoint/2010/main" val="358674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a:t>
            </a:r>
            <a:r>
              <a:rPr lang="en-US" baseline="0" dirty="0" smtClean="0"/>
              <a:t>: </a:t>
            </a:r>
            <a:r>
              <a:rPr lang="en-US" sz="1400" dirty="0" smtClean="0"/>
              <a:t>When is a good time to prepare your car for winter?</a:t>
            </a:r>
          </a:p>
          <a:p>
            <a:pPr>
              <a:buNone/>
            </a:pPr>
            <a:endParaRPr lang="en-US" sz="1400" dirty="0" smtClean="0"/>
          </a:p>
          <a:p>
            <a:pPr marL="742950" indent="-742950">
              <a:buFont typeface="+mj-lt"/>
              <a:buAutoNum type="arabicPeriod"/>
            </a:pPr>
            <a:r>
              <a:rPr lang="en-US" sz="1200" dirty="0" smtClean="0"/>
              <a:t>Spring – March, April, May (no)</a:t>
            </a:r>
          </a:p>
          <a:p>
            <a:pPr marL="742950" indent="-742950">
              <a:buFont typeface="+mj-lt"/>
              <a:buAutoNum type="arabicPeriod"/>
            </a:pPr>
            <a:r>
              <a:rPr lang="en-US" sz="1200" dirty="0" smtClean="0"/>
              <a:t>Fall – September, October, November (yes)</a:t>
            </a:r>
          </a:p>
          <a:p>
            <a:pPr marL="742950" indent="-742950">
              <a:buFont typeface="+mj-lt"/>
              <a:buAutoNum type="arabicPeriod"/>
            </a:pPr>
            <a:r>
              <a:rPr lang="en-US" sz="1200" dirty="0" smtClean="0"/>
              <a:t>Summer – June, July, August (no)</a:t>
            </a:r>
          </a:p>
          <a:p>
            <a:pPr marL="742950" indent="-742950">
              <a:buFont typeface="+mj-lt"/>
              <a:buAutoNum type="arabicPeriod"/>
            </a:pPr>
            <a:r>
              <a:rPr lang="en-US" sz="1200" dirty="0" smtClean="0"/>
              <a:t>Winter  - December, January, February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4032331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should always be aware</a:t>
            </a:r>
            <a:r>
              <a:rPr lang="en-US" baseline="0" dirty="0" smtClean="0"/>
              <a:t> of the weather when you are driving. Checking more than one source can give you a better picture of what the weather is going to be like. Checking these sources may also give you a good idea of road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are many sources, including TV, internet, radio and other sources. If you’re not going far you can look out the window!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Picture credit</a:t>
            </a:r>
            <a:r>
              <a:rPr lang="en-US" baseline="0" dirty="0" smtClean="0"/>
              <a:t> Microsoft clipart</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13</a:t>
            </a:fld>
            <a:endParaRPr lang="en-US"/>
          </a:p>
        </p:txBody>
      </p:sp>
    </p:spTree>
    <p:extLst>
      <p:ext uri="{BB962C8B-B14F-4D97-AF65-F5344CB8AC3E}">
        <p14:creationId xmlns:p14="http://schemas.microsoft.com/office/powerpoint/2010/main" val="2756446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should always be aware</a:t>
            </a:r>
            <a:r>
              <a:rPr lang="en-US" baseline="0" dirty="0" smtClean="0"/>
              <a:t> of the weather when you are driving. Checking more than one source can give you a better picture of what the weather is going to be like. Checking these sources may also give you a good idea of road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are many sources, including TV, internet, radio and other sources. If you’re not going far you can look out the window!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Picture credit</a:t>
            </a:r>
            <a:r>
              <a:rPr lang="en-US" baseline="0" dirty="0" smtClean="0"/>
              <a:t> left: Jake </a:t>
            </a:r>
            <a:r>
              <a:rPr lang="en-US" baseline="0" dirty="0" err="1" smtClean="0"/>
              <a:t>Bouma</a:t>
            </a:r>
            <a:r>
              <a:rPr lang="en-US" baseline="0" dirty="0" smtClean="0"/>
              <a:t>, Forecast: snow. https://www.flickr.com/photos/30885355@N00/2245250544 </a:t>
            </a:r>
            <a:r>
              <a:rPr lang="en-US" sz="1200" b="0" i="0" kern="1200" dirty="0" smtClean="0">
                <a:solidFill>
                  <a:schemeClr val="tx1"/>
                </a:solidFill>
                <a:effectLst/>
                <a:latin typeface="+mn-lt"/>
                <a:ea typeface="+mn-ea"/>
                <a:cs typeface="+mn-cs"/>
              </a:rPr>
              <a:t>are licensed under a </a:t>
            </a:r>
            <a:r>
              <a:rPr lang="en-US" sz="1200" b="0" i="0" u="none" strike="noStrike" kern="1200" dirty="0" smtClean="0">
                <a:solidFill>
                  <a:schemeClr val="tx1"/>
                </a:solidFill>
                <a:effectLst/>
                <a:latin typeface="+mn-lt"/>
                <a:ea typeface="+mn-ea"/>
                <a:cs typeface="+mn-cs"/>
                <a:hlinkClick r:id="rId3"/>
              </a:rPr>
              <a:t>Creative Commons Attribution Share-Alike 3.0 License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14</a:t>
            </a:fld>
            <a:endParaRPr lang="en-US"/>
          </a:p>
        </p:txBody>
      </p:sp>
    </p:spTree>
    <p:extLst>
      <p:ext uri="{BB962C8B-B14F-4D97-AF65-F5344CB8AC3E}">
        <p14:creationId xmlns:p14="http://schemas.microsoft.com/office/powerpoint/2010/main" val="89253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use the same sources you are using to look at weather to find out if there are any road closures and road conditions. Being prepared will help to keep you safe in severe winter condition. </a:t>
            </a:r>
          </a:p>
          <a:p>
            <a:endParaRPr lang="en-US" baseline="0" dirty="0" smtClean="0"/>
          </a:p>
          <a:p>
            <a:r>
              <a:rPr lang="en-US" baseline="0" dirty="0" smtClean="0"/>
              <a:t>One example would be knowing that a crash is coming up and traffic will be slowing down, possibly very quickly. This may allow you to gradually slow instead of having to quickly brake and possibly lose control on slick winter roads.</a:t>
            </a:r>
          </a:p>
          <a:p>
            <a:endParaRPr lang="en-US" baseline="0" dirty="0" smtClean="0"/>
          </a:p>
          <a:p>
            <a:r>
              <a:rPr lang="en-US" sz="1200" b="0" i="0" kern="1200" dirty="0" smtClean="0">
                <a:solidFill>
                  <a:schemeClr val="tx1"/>
                </a:solidFill>
                <a:effectLst/>
                <a:latin typeface="+mn-lt"/>
                <a:ea typeface="+mn-ea"/>
                <a:cs typeface="+mn-cs"/>
              </a:rPr>
              <a:t>Remember roads can close behind you, so you may end up being alone on the highway.</a:t>
            </a:r>
            <a:endParaRPr lang="en-US" dirty="0" smtClean="0"/>
          </a:p>
          <a:p>
            <a:endParaRPr lang="en-US" dirty="0" smtClean="0"/>
          </a:p>
          <a:p>
            <a:r>
              <a:rPr lang="en-US" dirty="0" smtClean="0"/>
              <a:t>Photo</a:t>
            </a:r>
            <a:r>
              <a:rPr lang="en-US" baseline="0" dirty="0" smtClean="0"/>
              <a:t> credit: MNDOT http://www.newsline.dot.state.mn.us/archive/10/jan/27.html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15</a:t>
            </a:fld>
            <a:endParaRPr lang="en-US"/>
          </a:p>
        </p:txBody>
      </p:sp>
    </p:spTree>
    <p:extLst>
      <p:ext uri="{BB962C8B-B14F-4D97-AF65-F5344CB8AC3E}">
        <p14:creationId xmlns:p14="http://schemas.microsoft.com/office/powerpoint/2010/main" val="3917021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good source for learning about road closures and conditions is your state’s 511 service. Talk about the different ways to access this information in your state. </a:t>
            </a:r>
            <a:endParaRPr lang="en-US" dirty="0" smtClean="0"/>
          </a:p>
          <a:p>
            <a:endParaRPr lang="en-US" dirty="0" smtClean="0"/>
          </a:p>
          <a:p>
            <a:r>
              <a:rPr lang="en-US" dirty="0" smtClean="0"/>
              <a:t>Top photo credit: WYDOT</a:t>
            </a:r>
          </a:p>
          <a:p>
            <a:r>
              <a:rPr lang="en-US" dirty="0" smtClean="0"/>
              <a:t>Bottom</a:t>
            </a:r>
            <a:r>
              <a:rPr lang="en-US" baseline="0" dirty="0" smtClean="0"/>
              <a:t> photo credit: NYDOT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16</a:t>
            </a:fld>
            <a:endParaRPr lang="en-US"/>
          </a:p>
        </p:txBody>
      </p:sp>
    </p:spTree>
    <p:extLst>
      <p:ext uri="{BB962C8B-B14F-4D97-AF65-F5344CB8AC3E}">
        <p14:creationId xmlns:p14="http://schemas.microsoft.com/office/powerpoint/2010/main" val="647521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going to talk about some driving tips for</a:t>
            </a:r>
            <a:r>
              <a:rPr lang="en-US" baseline="0" dirty="0" smtClean="0"/>
              <a:t> winter driving conditions</a:t>
            </a:r>
          </a:p>
          <a:p>
            <a:endParaRPr lang="en-US" baseline="0" dirty="0" smtClean="0"/>
          </a:p>
          <a:p>
            <a:r>
              <a:rPr lang="en-US" baseline="0" dirty="0" smtClean="0"/>
              <a:t>Photo credit: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17</a:t>
            </a:fld>
            <a:endParaRPr lang="en-US"/>
          </a:p>
        </p:txBody>
      </p:sp>
    </p:spTree>
    <p:extLst>
      <p:ext uri="{BB962C8B-B14F-4D97-AF65-F5344CB8AC3E}">
        <p14:creationId xmlns:p14="http://schemas.microsoft.com/office/powerpoint/2010/main" val="3836998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Driving</a:t>
            </a:r>
            <a:r>
              <a:rPr lang="en-US" baseline="0" dirty="0" smtClean="0"/>
              <a:t> in weather conditions greatly increases your risk of being in an accident. It is always best that if you do not NEED to drive, you shouldn’t . </a:t>
            </a:r>
          </a:p>
          <a:p>
            <a:endParaRPr lang="en-US" baseline="0" dirty="0" smtClean="0"/>
          </a:p>
          <a:p>
            <a:r>
              <a:rPr lang="en-US" baseline="0" dirty="0" smtClean="0"/>
              <a:t>Doing this also allows time for the plow drivers who are removing snow and salting to do their job cleaning off roads. </a:t>
            </a:r>
          </a:p>
          <a:p>
            <a:endParaRPr lang="en-US" baseline="0" dirty="0" smtClean="0"/>
          </a:p>
          <a:p>
            <a:r>
              <a:rPr lang="en-US" baseline="0" dirty="0" smtClean="0"/>
              <a:t>Photo credit: WYDOT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18</a:t>
            </a:fld>
            <a:endParaRPr lang="en-US"/>
          </a:p>
        </p:txBody>
      </p:sp>
    </p:spTree>
    <p:extLst>
      <p:ext uri="{BB962C8B-B14F-4D97-AF65-F5344CB8AC3E}">
        <p14:creationId xmlns:p14="http://schemas.microsoft.com/office/powerpoint/2010/main" val="3579663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US" dirty="0" smtClean="0"/>
              <a:t>Throughout the winter</a:t>
            </a:r>
            <a:r>
              <a:rPr lang="en-US" baseline="0" dirty="0" smtClean="0"/>
              <a:t> you should continue to f</a:t>
            </a:r>
            <a:r>
              <a:rPr lang="en-US" dirty="0" smtClean="0"/>
              <a:t>requently check to make sure your car is still prepared</a:t>
            </a:r>
          </a:p>
          <a:p>
            <a:pPr marL="0" indent="0">
              <a:lnSpc>
                <a:spcPct val="100000"/>
              </a:lnSpc>
              <a:buNone/>
            </a:pPr>
            <a:endParaRPr lang="en-US" dirty="0" smtClean="0"/>
          </a:p>
          <a:p>
            <a:pPr>
              <a:lnSpc>
                <a:spcPct val="100000"/>
              </a:lnSpc>
            </a:pPr>
            <a:r>
              <a:rPr lang="en-US" dirty="0" smtClean="0"/>
              <a:t>Do you have gas?</a:t>
            </a:r>
          </a:p>
          <a:p>
            <a:pPr>
              <a:lnSpc>
                <a:spcPct val="100000"/>
              </a:lnSpc>
            </a:pPr>
            <a:endParaRPr lang="en-US" dirty="0" smtClean="0"/>
          </a:p>
          <a:p>
            <a:pPr>
              <a:lnSpc>
                <a:spcPct val="100000"/>
              </a:lnSpc>
            </a:pPr>
            <a:r>
              <a:rPr lang="en-US" dirty="0" smtClean="0"/>
              <a:t>Enough windshield wiper fluid?</a:t>
            </a:r>
          </a:p>
          <a:p>
            <a:endParaRPr lang="en-US" dirty="0" smtClean="0"/>
          </a:p>
          <a:p>
            <a:r>
              <a:rPr lang="en-US" dirty="0" smtClean="0"/>
              <a:t>Are your wipers working?</a:t>
            </a:r>
          </a:p>
          <a:p>
            <a:endParaRPr lang="en-US" dirty="0" smtClean="0"/>
          </a:p>
          <a:p>
            <a:r>
              <a:rPr lang="en-US" dirty="0" smtClean="0"/>
              <a:t>How do your tires look?</a:t>
            </a:r>
          </a:p>
          <a:p>
            <a:endParaRPr lang="en-US" dirty="0" smtClean="0"/>
          </a:p>
          <a:p>
            <a:r>
              <a:rPr lang="en-US" dirty="0" smtClean="0"/>
              <a:t>Photo credit: Microsoft clipart</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19</a:t>
            </a:fld>
            <a:endParaRPr lang="en-US"/>
          </a:p>
        </p:txBody>
      </p:sp>
    </p:spTree>
    <p:extLst>
      <p:ext uri="{BB962C8B-B14F-4D97-AF65-F5344CB8AC3E}">
        <p14:creationId xmlns:p14="http://schemas.microsoft.com/office/powerpoint/2010/main" val="380704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for instructors</a:t>
            </a:r>
            <a:r>
              <a:rPr lang="en-US" baseline="0" dirty="0" smtClean="0"/>
              <a:t> only</a:t>
            </a:r>
            <a:endParaRPr lang="en-US" dirty="0" smtClean="0"/>
          </a:p>
          <a:p>
            <a:r>
              <a:rPr lang="en-US" dirty="0" smtClean="0"/>
              <a:t>This </a:t>
            </a:r>
            <a:r>
              <a:rPr lang="en-US" dirty="0"/>
              <a:t>module covers </a:t>
            </a:r>
            <a:r>
              <a:rPr lang="en-US" dirty="0" smtClean="0"/>
              <a:t>what student drivers should know</a:t>
            </a:r>
            <a:r>
              <a:rPr lang="en-US" baseline="0" dirty="0" smtClean="0"/>
              <a:t> about driving in the winter including getting prepared for winter, being aware of weather, driving tips, and sharing the road with plows.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clear all</a:t>
            </a:r>
            <a:r>
              <a:rPr lang="en-US" baseline="0" dirty="0" smtClean="0"/>
              <a:t> snow off your car before driving. This includes from the hood, roof, trunk, lights, license plates, as well as windows.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Snow from your vehicle can blow off and impair your or other people’s vision while driving.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Photo credit: Shutterstock.com</a:t>
            </a:r>
            <a:r>
              <a:rPr lang="en-US" baseline="0" dirty="0" smtClean="0"/>
              <a:t> </a:t>
            </a:r>
            <a:r>
              <a:rPr lang="en-US" baseline="0" dirty="0" err="1" smtClean="0"/>
              <a:t>Mr</a:t>
            </a:r>
            <a:r>
              <a:rPr lang="en-US" baseline="0" dirty="0" smtClean="0"/>
              <a:t> Twister under creative commons</a:t>
            </a:r>
            <a:endParaRPr lang="en-US" dirty="0" smtClean="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20</a:t>
            </a:fld>
            <a:endParaRPr lang="en-US"/>
          </a:p>
        </p:txBody>
      </p:sp>
    </p:spTree>
    <p:extLst>
      <p:ext uri="{BB962C8B-B14F-4D97-AF65-F5344CB8AC3E}">
        <p14:creationId xmlns:p14="http://schemas.microsoft.com/office/powerpoint/2010/main" val="1158684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cannot</a:t>
            </a:r>
            <a:r>
              <a:rPr lang="en-US" baseline="0" dirty="0" smtClean="0"/>
              <a:t> see what is in front of, behind, or beside you car you are not engaging in safe driving practices. It greatly increases your risk for getting into an accident. Take time to scrape off, defrost, or remove snow, ice, or frost from all of your windows and mirrors. </a:t>
            </a:r>
          </a:p>
          <a:p>
            <a:endParaRPr lang="en-US" baseline="0" dirty="0" smtClean="0"/>
          </a:p>
          <a:p>
            <a:r>
              <a:rPr lang="en-US" baseline="0" dirty="0" smtClean="0"/>
              <a:t>Ice Photo credit: Fortin Consulting, Inc.</a:t>
            </a:r>
          </a:p>
          <a:p>
            <a:r>
              <a:rPr lang="en-US" dirty="0" smtClean="0"/>
              <a:t>Child image: </a:t>
            </a:r>
            <a:r>
              <a:rPr lang="en-US" dirty="0" err="1" smtClean="0"/>
              <a:t>microsoft</a:t>
            </a:r>
            <a:r>
              <a:rPr lang="en-US" dirty="0" smtClean="0"/>
              <a:t> Clipart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21</a:t>
            </a:fld>
            <a:endParaRPr lang="en-US"/>
          </a:p>
        </p:txBody>
      </p:sp>
    </p:spTree>
    <p:extLst>
      <p:ext uri="{BB962C8B-B14F-4D97-AF65-F5344CB8AC3E}">
        <p14:creationId xmlns:p14="http://schemas.microsoft.com/office/powerpoint/2010/main" val="3611637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a:t>
            </a:r>
            <a:r>
              <a:rPr lang="en-US" baseline="0" dirty="0" smtClean="0"/>
              <a:t>: </a:t>
            </a:r>
            <a:r>
              <a:rPr lang="en-US" sz="1200" dirty="0" smtClean="0"/>
              <a:t>Which should you clear before driving?</a:t>
            </a:r>
          </a:p>
          <a:p>
            <a:pPr>
              <a:buNone/>
            </a:pPr>
            <a:endParaRPr lang="en-US" sz="1200" dirty="0" smtClean="0"/>
          </a:p>
          <a:p>
            <a:pPr marL="522288" indent="-522288">
              <a:lnSpc>
                <a:spcPct val="100000"/>
              </a:lnSpc>
              <a:buAutoNum type="arabicPeriod"/>
            </a:pPr>
            <a:r>
              <a:rPr lang="en-US" sz="1200" dirty="0" smtClean="0"/>
              <a:t>Front windshield (no)</a:t>
            </a:r>
          </a:p>
          <a:p>
            <a:pPr marL="522288" indent="-522288">
              <a:lnSpc>
                <a:spcPct val="100000"/>
              </a:lnSpc>
              <a:buAutoNum type="arabicPeriod"/>
            </a:pPr>
            <a:r>
              <a:rPr lang="en-US" sz="1200" dirty="0" smtClean="0"/>
              <a:t>Back windshield (no)</a:t>
            </a:r>
          </a:p>
          <a:p>
            <a:pPr marL="522288" indent="-522288">
              <a:lnSpc>
                <a:spcPct val="100000"/>
              </a:lnSpc>
              <a:buAutoNum type="arabicPeriod"/>
            </a:pPr>
            <a:r>
              <a:rPr lang="en-US" sz="1200" dirty="0" smtClean="0"/>
              <a:t>Side windows (no)</a:t>
            </a:r>
          </a:p>
          <a:p>
            <a:pPr marL="522288" indent="-522288">
              <a:lnSpc>
                <a:spcPct val="100000"/>
              </a:lnSpc>
              <a:buAutoNum type="arabicPeriod"/>
            </a:pPr>
            <a:r>
              <a:rPr lang="en-US" sz="1200" dirty="0" smtClean="0"/>
              <a:t>All of the above (yes)</a:t>
            </a:r>
            <a:endParaRPr lang="en-US" sz="120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22</a:t>
            </a:fld>
            <a:endParaRPr lang="en-US"/>
          </a:p>
        </p:txBody>
      </p:sp>
    </p:spTree>
    <p:extLst>
      <p:ext uri="{BB962C8B-B14F-4D97-AF65-F5344CB8AC3E}">
        <p14:creationId xmlns:p14="http://schemas.microsoft.com/office/powerpoint/2010/main" val="3163692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FCI</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23</a:t>
            </a:fld>
            <a:endParaRPr lang="en-US"/>
          </a:p>
        </p:txBody>
      </p:sp>
    </p:spTree>
    <p:extLst>
      <p:ext uri="{BB962C8B-B14F-4D97-AF65-F5344CB8AC3E}">
        <p14:creationId xmlns:p14="http://schemas.microsoft.com/office/powerpoint/2010/main" val="813356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the winter it takes you longer to stop, so you need to leave more room. You can see in the graphic</a:t>
            </a:r>
            <a:r>
              <a:rPr lang="en-US" baseline="0" dirty="0" smtClean="0"/>
              <a:t> that on a snowy road it can take 2-3x the distance to stop than it does on a dry road, and on an icy road it can take as much as 10x as long. It is very important that you leave extra room between yours and the next vehicle during the winter months.</a:t>
            </a:r>
            <a:endParaRPr lang="en-US" dirty="0" smtClean="0"/>
          </a:p>
          <a:p>
            <a:endParaRPr lang="en-US" dirty="0" smtClean="0"/>
          </a:p>
          <a:p>
            <a:r>
              <a:rPr lang="en-US" dirty="0" smtClean="0"/>
              <a:t>Graphic credit: https://www.lesschwab.com/blog/post/how-to-drive-safely-on-ice-top-tips-for-keeping-your-car-on-the-road</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24</a:t>
            </a:fld>
            <a:endParaRPr lang="en-US"/>
          </a:p>
        </p:txBody>
      </p:sp>
    </p:spTree>
    <p:extLst>
      <p:ext uri="{BB962C8B-B14F-4D97-AF65-F5344CB8AC3E}">
        <p14:creationId xmlns:p14="http://schemas.microsoft.com/office/powerpoint/2010/main" val="2729435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top of it taking more</a:t>
            </a:r>
            <a:r>
              <a:rPr lang="en-US" baseline="0" dirty="0" smtClean="0"/>
              <a:t> room the stop in the winter, the faster you are going the more space it will take you to stop. Reduce your speeds for safe driving in snowy or icy conditions.</a:t>
            </a:r>
            <a:endParaRPr lang="en-US" dirty="0" smtClean="0"/>
          </a:p>
          <a:p>
            <a:endParaRPr lang="en-US" dirty="0" smtClean="0"/>
          </a:p>
          <a:p>
            <a:r>
              <a:rPr lang="en-US" dirty="0" smtClean="0"/>
              <a:t>Data from https://assets.publishing.service.gov.uk/media/559afb11ed915d1595000017/the-highway-code-typical-stopping-distances.pdf</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25</a:t>
            </a:fld>
            <a:endParaRPr lang="en-US"/>
          </a:p>
        </p:txBody>
      </p:sp>
    </p:spTree>
    <p:extLst>
      <p:ext uri="{BB962C8B-B14F-4D97-AF65-F5344CB8AC3E}">
        <p14:creationId xmlns:p14="http://schemas.microsoft.com/office/powerpoint/2010/main" val="3352871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summary: When there is snow or ice on the road slow down and leave more space between you are the car in front of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Many states</a:t>
            </a:r>
            <a:r>
              <a:rPr lang="en-US" baseline="0" dirty="0" smtClean="0"/>
              <a:t> u</a:t>
            </a:r>
            <a:r>
              <a:rPr lang="en-US" dirty="0" smtClean="0"/>
              <a:t>se the 3 second rule (http://dor.mo.gov/forms/Driver_Guide.pdf</a:t>
            </a:r>
            <a:r>
              <a:rPr lang="en-US" baseline="0" dirty="0" smtClean="0"/>
              <a:t>) for determining following distance</a:t>
            </a:r>
            <a:r>
              <a:rPr lang="en-US" dirty="0" smtClean="0"/>
              <a:t>. In winter weather</a:t>
            </a:r>
            <a:r>
              <a:rPr lang="en-US" baseline="0" dirty="0" smtClean="0"/>
              <a:t> you should increase this distance. </a:t>
            </a:r>
            <a:r>
              <a:rPr lang="en-US" dirty="0" smtClean="0">
                <a:solidFill>
                  <a:schemeClr val="bg1"/>
                </a:solidFill>
              </a:rPr>
              <a:t>Pick  a fixed object like a light post, when the car in front of you passes it start counting slowly</a:t>
            </a:r>
            <a:r>
              <a:rPr lang="en-US" baseline="0" dirty="0" smtClean="0">
                <a:solidFill>
                  <a:schemeClr val="bg1"/>
                </a:solidFill>
              </a:rPr>
              <a:t> – one Mississippi, two Mississippi, three Mississippi..</a:t>
            </a:r>
            <a:r>
              <a:rPr lang="en-US" dirty="0" smtClean="0">
                <a:solidFill>
                  <a:schemeClr val="bg1"/>
                </a:solidFill>
              </a:rPr>
              <a:t>. When you reach that object</a:t>
            </a:r>
            <a:r>
              <a:rPr lang="en-US" baseline="0" dirty="0" smtClean="0">
                <a:solidFill>
                  <a:schemeClr val="bg1"/>
                </a:solidFill>
              </a:rPr>
              <a:t> you should find that you have </a:t>
            </a:r>
            <a:r>
              <a:rPr lang="en-US" dirty="0" smtClean="0">
                <a:solidFill>
                  <a:schemeClr val="bg1"/>
                </a:solidFill>
              </a:rPr>
              <a:t>3+ seconds between your</a:t>
            </a:r>
            <a:r>
              <a:rPr lang="en-US" baseline="0" dirty="0" smtClean="0">
                <a:solidFill>
                  <a:schemeClr val="bg1"/>
                </a:solidFill>
              </a:rPr>
              <a:t> car and the car in front of you.</a:t>
            </a:r>
            <a:endParaRPr lang="en-US" dirty="0" smtClean="0">
              <a:solidFill>
                <a:schemeClr val="bg1"/>
              </a:solidFill>
            </a:endParaRPr>
          </a:p>
          <a:p>
            <a:endParaRPr lang="en-US" dirty="0" smtClean="0"/>
          </a:p>
          <a:p>
            <a:endParaRPr lang="en-US" dirty="0" smtClean="0"/>
          </a:p>
          <a:p>
            <a:r>
              <a:rPr lang="en-US" dirty="0" smtClean="0"/>
              <a:t>Photo credits: Microsoft clipart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26</a:t>
            </a:fld>
            <a:endParaRPr lang="en-US"/>
          </a:p>
        </p:txBody>
      </p:sp>
    </p:spTree>
    <p:extLst>
      <p:ext uri="{BB962C8B-B14F-4D97-AF65-F5344CB8AC3E}">
        <p14:creationId xmlns:p14="http://schemas.microsoft.com/office/powerpoint/2010/main" val="3716325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cars have Anti-lock Breaking</a:t>
            </a:r>
            <a:r>
              <a:rPr lang="en-US" baseline="0" dirty="0" smtClean="0"/>
              <a:t> Systems (ABS) built in, but not all. It is important to know whether or not you have ABS on your car because it will change how you will react in a skidding or sliding situation. </a:t>
            </a:r>
          </a:p>
          <a:p>
            <a:endParaRPr lang="en-US" baseline="0" dirty="0" smtClean="0"/>
          </a:p>
          <a:p>
            <a:r>
              <a:rPr lang="en-US" baseline="0" dirty="0" smtClean="0"/>
              <a:t>If you have ABS the best thing to do is to press hard on the brake pedal and hold. The ABS will function to keep your steering wheel from locking up.</a:t>
            </a:r>
          </a:p>
          <a:p>
            <a:r>
              <a:rPr lang="en-US" baseline="0" dirty="0" smtClean="0"/>
              <a:t>If you have manual brakes you should use the pumping technique. Pump your brakes slowly, just until your wheel locks, then release. Repeat this action. As you slow down you will have to pump faster because it will take less to lock up your wheel.</a:t>
            </a:r>
          </a:p>
          <a:p>
            <a:endParaRPr lang="en-US" baseline="0" dirty="0" smtClean="0"/>
          </a:p>
          <a:p>
            <a:r>
              <a:rPr lang="en-US" baseline="0" dirty="0" smtClean="0"/>
              <a:t>Photo credit: NYDOT</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27</a:t>
            </a:fld>
            <a:endParaRPr lang="en-US"/>
          </a:p>
        </p:txBody>
      </p:sp>
    </p:spTree>
    <p:extLst>
      <p:ext uri="{BB962C8B-B14F-4D97-AF65-F5344CB8AC3E}">
        <p14:creationId xmlns:p14="http://schemas.microsoft.com/office/powerpoint/2010/main" val="3494257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smtClean="0"/>
              <a:t>When dealing with bad road conditions take the cautious approach</a:t>
            </a:r>
          </a:p>
          <a:p>
            <a:pPr>
              <a:lnSpc>
                <a:spcPct val="150000"/>
              </a:lnSpc>
            </a:pPr>
            <a:endParaRPr lang="en-US" dirty="0" smtClean="0"/>
          </a:p>
          <a:p>
            <a:pPr>
              <a:lnSpc>
                <a:spcPct val="150000"/>
              </a:lnSpc>
            </a:pPr>
            <a:r>
              <a:rPr lang="en-US" dirty="0" smtClean="0"/>
              <a:t>Be aware of what’s going on around you</a:t>
            </a:r>
          </a:p>
          <a:p>
            <a:pPr>
              <a:lnSpc>
                <a:spcPct val="150000"/>
              </a:lnSpc>
            </a:pPr>
            <a:r>
              <a:rPr lang="en-US" dirty="0" smtClean="0"/>
              <a:t>Keep speed down</a:t>
            </a:r>
          </a:p>
          <a:p>
            <a:pPr>
              <a:lnSpc>
                <a:spcPct val="150000"/>
              </a:lnSpc>
            </a:pPr>
            <a:r>
              <a:rPr lang="en-US" dirty="0" smtClean="0"/>
              <a:t>Don’t use cruise control</a:t>
            </a:r>
          </a:p>
          <a:p>
            <a:pPr>
              <a:lnSpc>
                <a:spcPct val="150000"/>
              </a:lnSpc>
            </a:pPr>
            <a:r>
              <a:rPr lang="en-US" dirty="0" smtClean="0"/>
              <a:t>Brake early</a:t>
            </a:r>
          </a:p>
          <a:p>
            <a:pPr>
              <a:lnSpc>
                <a:spcPct val="150000"/>
              </a:lnSpc>
            </a:pPr>
            <a:r>
              <a:rPr lang="en-US" dirty="0" smtClean="0"/>
              <a:t>Don’t do anything quickly. Steering or braking should be gradual</a:t>
            </a:r>
          </a:p>
          <a:p>
            <a:pPr>
              <a:lnSpc>
                <a:spcPct val="150000"/>
              </a:lnSpc>
            </a:pPr>
            <a:endParaRPr lang="en-US" dirty="0" smtClean="0"/>
          </a:p>
          <a:p>
            <a:pPr>
              <a:lnSpc>
                <a:spcPct val="150000"/>
              </a:lnSpc>
            </a:pPr>
            <a:r>
              <a:rPr lang="en-US" dirty="0" smtClean="0"/>
              <a:t>Photo credit: Fortin</a:t>
            </a:r>
            <a:r>
              <a:rPr lang="en-US" baseline="0" dirty="0" smtClean="0"/>
              <a:t> Consulting, Inc.</a:t>
            </a:r>
            <a:endParaRPr lang="en-US" dirty="0" smtClean="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28</a:t>
            </a:fld>
            <a:endParaRPr lang="en-US"/>
          </a:p>
        </p:txBody>
      </p:sp>
    </p:spTree>
    <p:extLst>
      <p:ext uri="{BB962C8B-B14F-4D97-AF65-F5344CB8AC3E}">
        <p14:creationId xmlns:p14="http://schemas.microsoft.com/office/powerpoint/2010/main" val="997094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To reduce risk of skidding:</a:t>
            </a:r>
          </a:p>
          <a:p>
            <a:r>
              <a:rPr lang="en-US" dirty="0" smtClean="0"/>
              <a:t>Keep speed down</a:t>
            </a:r>
          </a:p>
          <a:p>
            <a:r>
              <a:rPr lang="en-US" dirty="0" smtClean="0"/>
              <a:t>Don’t do anything quickly. Steering or braking should be gradual</a:t>
            </a:r>
          </a:p>
          <a:p>
            <a:endParaRPr lang="en-US" dirty="0" smtClean="0"/>
          </a:p>
          <a:p>
            <a:pPr marL="0" indent="0">
              <a:buNone/>
            </a:pPr>
            <a:r>
              <a:rPr lang="en-US" dirty="0" smtClean="0"/>
              <a:t>If you start skidding:</a:t>
            </a:r>
          </a:p>
          <a:p>
            <a:r>
              <a:rPr lang="en-US" dirty="0" smtClean="0"/>
              <a:t>Gently turn into the skid</a:t>
            </a:r>
          </a:p>
          <a:p>
            <a:r>
              <a:rPr lang="en-US" dirty="0" smtClean="0"/>
              <a:t>Ease your foot off the accelerator</a:t>
            </a:r>
          </a:p>
          <a:p>
            <a:r>
              <a:rPr lang="en-US" dirty="0" smtClean="0"/>
              <a:t>Do not brake</a:t>
            </a:r>
          </a:p>
          <a:p>
            <a:r>
              <a:rPr lang="en-US" dirty="0" smtClean="0"/>
              <a:t>If you are already skidding </a:t>
            </a:r>
            <a:r>
              <a:rPr lang="en-US" sz="1200" b="0" i="0" kern="1200" dirty="0" smtClean="0">
                <a:solidFill>
                  <a:schemeClr val="tx1"/>
                </a:solidFill>
                <a:effectLst/>
                <a:latin typeface="+mn-lt"/>
                <a:ea typeface="+mn-ea"/>
                <a:cs typeface="+mn-cs"/>
              </a:rPr>
              <a:t>avoid the break. You are already sliding, breaking will guaranty you will continue to slide.</a:t>
            </a:r>
            <a:endParaRPr lang="en-US" dirty="0" smtClean="0"/>
          </a:p>
          <a:p>
            <a:endParaRPr lang="en-US" dirty="0" smtClean="0"/>
          </a:p>
          <a:p>
            <a:r>
              <a:rPr lang="en-US" dirty="0" smtClean="0"/>
              <a:t>Photo credit:</a:t>
            </a:r>
            <a:r>
              <a:rPr lang="en-US" baseline="0" dirty="0" smtClean="0"/>
              <a:t> WYDOT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29</a:t>
            </a:fld>
            <a:endParaRPr lang="en-US"/>
          </a:p>
        </p:txBody>
      </p:sp>
    </p:spTree>
    <p:extLst>
      <p:ext uri="{BB962C8B-B14F-4D97-AF65-F5344CB8AC3E}">
        <p14:creationId xmlns:p14="http://schemas.microsoft.com/office/powerpoint/2010/main" val="849993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slide is for instructors</a:t>
            </a:r>
            <a:r>
              <a:rPr lang="en-US" baseline="0" dirty="0" smtClean="0"/>
              <a:t> only</a:t>
            </a:r>
            <a:endParaRPr lang="en-US" dirty="0" smtClean="0"/>
          </a:p>
          <a:p>
            <a:endParaRPr lang="en-US" dirty="0" smtClean="0"/>
          </a:p>
          <a:p>
            <a:r>
              <a:rPr lang="en-US" dirty="0" smtClean="0"/>
              <a:t>This </a:t>
            </a:r>
            <a:r>
              <a:rPr lang="en-US" dirty="0"/>
              <a:t>module covers </a:t>
            </a:r>
            <a:r>
              <a:rPr lang="en-US" dirty="0" smtClean="0"/>
              <a:t>what student drivers should know</a:t>
            </a:r>
            <a:r>
              <a:rPr lang="en-US" baseline="0" dirty="0" smtClean="0"/>
              <a:t> about driving in the winter including getting prepared for winter, being aware of weather, driving tips, and sharing the road with plows.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a:t>
            </a:fld>
            <a:endParaRPr lang="en-US"/>
          </a:p>
        </p:txBody>
      </p:sp>
    </p:spTree>
    <p:extLst>
      <p:ext uri="{BB962C8B-B14F-4D97-AF65-F5344CB8AC3E}">
        <p14:creationId xmlns:p14="http://schemas.microsoft.com/office/powerpoint/2010/main" val="204089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Weather conditions are</a:t>
            </a:r>
            <a:r>
              <a:rPr lang="en-US" baseline="0" dirty="0" smtClean="0"/>
              <a:t> coming from the sky. They will hit your windshield and the road.</a:t>
            </a:r>
          </a:p>
          <a:p>
            <a:endParaRPr lang="en-US" baseline="0" dirty="0" smtClean="0"/>
          </a:p>
          <a:p>
            <a:r>
              <a:rPr lang="en-US" baseline="0" dirty="0" smtClean="0"/>
              <a:t>Road conditions are sneakier and you won’t see this hit your windshield. You must be aware of what’s going on under your tires.</a:t>
            </a:r>
          </a:p>
          <a:p>
            <a:endParaRPr lang="en-US" baseline="0" dirty="0" smtClean="0"/>
          </a:p>
          <a:p>
            <a:r>
              <a:rPr lang="en-US" baseline="0" dirty="0" smtClean="0"/>
              <a:t>You will sometimes experience both at the same time! </a:t>
            </a:r>
          </a:p>
          <a:p>
            <a:endParaRPr lang="en-US" baseline="0" dirty="0" smtClean="0"/>
          </a:p>
          <a:p>
            <a:r>
              <a:rPr lang="en-US" baseline="0" dirty="0" smtClean="0"/>
              <a:t>Photo credit: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30</a:t>
            </a:fld>
            <a:endParaRPr lang="en-US"/>
          </a:p>
        </p:txBody>
      </p:sp>
    </p:spTree>
    <p:extLst>
      <p:ext uri="{BB962C8B-B14F-4D97-AF65-F5344CB8AC3E}">
        <p14:creationId xmlns:p14="http://schemas.microsoft.com/office/powerpoint/2010/main" val="3733733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Bridges and ramps often have ice form on</a:t>
            </a:r>
            <a:r>
              <a:rPr lang="en-US" baseline="0" dirty="0" smtClean="0"/>
              <a:t> them before roads because b</a:t>
            </a:r>
            <a:r>
              <a:rPr lang="en-US" dirty="0" smtClean="0"/>
              <a:t>ridges and ramp pavement</a:t>
            </a:r>
            <a:r>
              <a:rPr lang="en-US" baseline="0" dirty="0" smtClean="0"/>
              <a:t> temperatures change much faster than road pavement temperatures because they are surrounded on all sides by air.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the air temperature changes, the road which is buffered by the ground on all but one side changes more slowly than the bridge because it is buffered by the soil while the bridge is exposed, the bridge pavement temperature will change faster with the air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Photo credit: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31</a:t>
            </a:fld>
            <a:endParaRPr lang="en-US"/>
          </a:p>
        </p:txBody>
      </p:sp>
    </p:spTree>
    <p:extLst>
      <p:ext uri="{BB962C8B-B14F-4D97-AF65-F5344CB8AC3E}">
        <p14:creationId xmlns:p14="http://schemas.microsoft.com/office/powerpoint/2010/main" val="3777179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a:t>
            </a:r>
            <a:r>
              <a:rPr lang="en-US" baseline="0" dirty="0" smtClean="0"/>
              <a:t>: </a:t>
            </a:r>
            <a:r>
              <a:rPr lang="en-US" sz="1200" dirty="0" smtClean="0"/>
              <a:t>What is likely to ice up first?</a:t>
            </a:r>
          </a:p>
          <a:p>
            <a:pPr>
              <a:buNone/>
            </a:pPr>
            <a:endParaRPr lang="en-US" sz="1200" dirty="0" smtClean="0"/>
          </a:p>
          <a:p>
            <a:pPr marL="522288" indent="-522288">
              <a:lnSpc>
                <a:spcPct val="100000"/>
              </a:lnSpc>
              <a:buAutoNum type="arabicPeriod"/>
            </a:pPr>
            <a:r>
              <a:rPr lang="en-US" sz="1200" dirty="0" smtClean="0"/>
              <a:t>Side streets (no)</a:t>
            </a:r>
          </a:p>
          <a:p>
            <a:pPr marL="522288" indent="-522288">
              <a:lnSpc>
                <a:spcPct val="100000"/>
              </a:lnSpc>
              <a:buAutoNum type="arabicPeriod"/>
            </a:pPr>
            <a:r>
              <a:rPr lang="en-US" sz="1200" dirty="0" smtClean="0"/>
              <a:t>Bridges (yes)</a:t>
            </a:r>
          </a:p>
          <a:p>
            <a:pPr marL="522288" indent="-522288">
              <a:lnSpc>
                <a:spcPct val="100000"/>
              </a:lnSpc>
              <a:buAutoNum type="arabicPeriod"/>
            </a:pPr>
            <a:r>
              <a:rPr lang="en-US" sz="1200" dirty="0" smtClean="0"/>
              <a:t>Highways (no)</a:t>
            </a:r>
          </a:p>
          <a:p>
            <a:pPr marL="522288" indent="-522288">
              <a:lnSpc>
                <a:spcPct val="100000"/>
              </a:lnSpc>
              <a:buAutoNum type="arabicPeriod"/>
            </a:pPr>
            <a:r>
              <a:rPr lang="en-US" sz="1200" dirty="0" smtClean="0"/>
              <a:t>Country roads (no)</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Share the word you are traveling. Let people know you left and that you arrived. Be aware that cell service is not everywhere.​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Photo credit: Fortin</a:t>
            </a:r>
            <a:r>
              <a:rPr lang="en-US" sz="1200" kern="1200" baseline="0" dirty="0" smtClean="0">
                <a:solidFill>
                  <a:schemeClr val="tx1"/>
                </a:solidFill>
                <a:effectLst/>
                <a:latin typeface="+mn-lt"/>
                <a:ea typeface="+mn-ea"/>
                <a:cs typeface="+mn-cs"/>
              </a:rPr>
              <a:t>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33</a:t>
            </a:fld>
            <a:endParaRPr lang="en-US"/>
          </a:p>
        </p:txBody>
      </p:sp>
    </p:spTree>
    <p:extLst>
      <p:ext uri="{BB962C8B-B14F-4D97-AF65-F5344CB8AC3E}">
        <p14:creationId xmlns:p14="http://schemas.microsoft.com/office/powerpoint/2010/main" val="2205286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Watch out for the other guy that thinks he/she knows how to drive in winter conditions. They maybe from a southern state.​ Leave space</a:t>
            </a:r>
            <a:r>
              <a:rPr lang="en-US" sz="1200" kern="1200" baseline="0" dirty="0" smtClean="0">
                <a:solidFill>
                  <a:schemeClr val="tx1"/>
                </a:solidFill>
                <a:effectLst/>
                <a:latin typeface="+mn-lt"/>
                <a:ea typeface="+mn-ea"/>
                <a:cs typeface="+mn-cs"/>
              </a:rPr>
              <a:t> to react if another driver runs into a problem.</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a:t>
            </a:r>
            <a:r>
              <a:rPr lang="en-US" sz="1200" kern="1200" baseline="0" dirty="0" smtClean="0">
                <a:solidFill>
                  <a:schemeClr val="tx1"/>
                </a:solidFill>
                <a:effectLst/>
                <a:latin typeface="+mn-lt"/>
                <a:ea typeface="+mn-ea"/>
                <a:cs typeface="+mn-cs"/>
              </a:rPr>
              <a:t> are following someone's taillights and they drive off the road, you’ll drive off right behind them.</a:t>
            </a:r>
          </a:p>
          <a:p>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Photo credit: Fortin</a:t>
            </a:r>
            <a:r>
              <a:rPr lang="en-US" sz="1200" kern="1200" baseline="0" dirty="0" smtClean="0">
                <a:solidFill>
                  <a:schemeClr val="tx1"/>
                </a:solidFill>
                <a:effectLst/>
                <a:latin typeface="+mn-lt"/>
                <a:ea typeface="+mn-ea"/>
                <a:cs typeface="+mn-cs"/>
              </a:rPr>
              <a:t> Consulting, Inc.</a:t>
            </a:r>
            <a:endParaRPr lang="en-US" dirty="0" smtClean="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34</a:t>
            </a:fld>
            <a:endParaRPr lang="en-US"/>
          </a:p>
        </p:txBody>
      </p:sp>
    </p:spTree>
    <p:extLst>
      <p:ext uri="{BB962C8B-B14F-4D97-AF65-F5344CB8AC3E}">
        <p14:creationId xmlns:p14="http://schemas.microsoft.com/office/powerpoint/2010/main" val="858261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a:t>
            </a:r>
            <a:r>
              <a:rPr lang="en-US" baseline="0" dirty="0" smtClean="0"/>
              <a:t> people are comfortable driving at different speeds, especially in difficult weather conditions. But if someone comes up too fast on a slower driver and isn’t able to slow down it could become dangerous. Don’t drive faster than you are comfortable with for the conditions, but make sure you are looking out for other drivers</a:t>
            </a:r>
          </a:p>
          <a:p>
            <a:endParaRPr lang="en-US" baseline="0" dirty="0" smtClean="0"/>
          </a:p>
          <a:p>
            <a:r>
              <a:rPr lang="en-US" baseline="0" dirty="0" smtClean="0"/>
              <a:t>Photo credits: Microsoft clipart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35</a:t>
            </a:fld>
            <a:endParaRPr lang="en-US"/>
          </a:p>
        </p:txBody>
      </p:sp>
    </p:spTree>
    <p:extLst>
      <p:ext uri="{BB962C8B-B14F-4D97-AF65-F5344CB8AC3E}">
        <p14:creationId xmlns:p14="http://schemas.microsoft.com/office/powerpoint/2010/main" val="1051932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 other drivers</a:t>
            </a:r>
            <a:r>
              <a:rPr lang="en-US" baseline="0" dirty="0" smtClean="0"/>
              <a:t> you will also have to drive along side plows. We will discuss how to drive safely around plows.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Snow plow driver’s field of vision is restricted. You may see them, but they may not see you. Be cautious</a:t>
            </a:r>
            <a:r>
              <a:rPr lang="en-US" sz="1200" baseline="0" dirty="0" smtClean="0"/>
              <a:t> around plows and understand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Photo credit: City of Eagan, MN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36</a:t>
            </a:fld>
            <a:endParaRPr lang="en-US"/>
          </a:p>
        </p:txBody>
      </p:sp>
    </p:spTree>
    <p:extLst>
      <p:ext uri="{BB962C8B-B14F-4D97-AF65-F5344CB8AC3E}">
        <p14:creationId xmlns:p14="http://schemas.microsoft.com/office/powerpoint/2010/main" val="3882394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Plows travel below the posted</a:t>
            </a:r>
            <a:r>
              <a:rPr lang="en-US" baseline="0" dirty="0" smtClean="0"/>
              <a:t> speed limits to help remove more snow and keep more salt on the road. Be patient if you are behind a plow. </a:t>
            </a:r>
            <a:r>
              <a:rPr lang="en-US" sz="1200" dirty="0" smtClean="0"/>
              <a:t>The road is likely in worse condition in front of the plow than it is behind the plow where you are.</a:t>
            </a:r>
          </a:p>
          <a:p>
            <a:endParaRPr lang="en-US" dirty="0" smtClean="0"/>
          </a:p>
          <a:p>
            <a:r>
              <a:rPr lang="en-US" dirty="0" smtClean="0"/>
              <a:t>Photo credit: </a:t>
            </a:r>
            <a:r>
              <a:rPr lang="en-US" dirty="0" err="1" smtClean="0"/>
              <a:t>IowaDOT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37</a:t>
            </a:fld>
            <a:endParaRPr lang="en-US"/>
          </a:p>
        </p:txBody>
      </p:sp>
    </p:spTree>
    <p:extLst>
      <p:ext uri="{BB962C8B-B14F-4D97-AF65-F5344CB8AC3E}">
        <p14:creationId xmlns:p14="http://schemas.microsoft.com/office/powerpoint/2010/main" val="1338875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Plows travel below the posted</a:t>
            </a:r>
            <a:r>
              <a:rPr lang="en-US" baseline="0" dirty="0" smtClean="0"/>
              <a:t> speed limits to help remove more snow and keep more salt on the road. Be patient if you are behind a plow. </a:t>
            </a:r>
            <a:r>
              <a:rPr lang="en-US" sz="1200" dirty="0" smtClean="0"/>
              <a:t>The road is likely in worse condition in front of the plow than it is behind the plow where you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Also,</a:t>
            </a:r>
            <a:r>
              <a:rPr lang="en-US" sz="1200" baseline="0" dirty="0" smtClean="0"/>
              <a:t> plow trucks are wide and can cross the center-line and shoulder. If you must pass, be safe. </a:t>
            </a:r>
            <a:endParaRPr lang="en-US" dirty="0" smtClean="0"/>
          </a:p>
          <a:p>
            <a:r>
              <a:rPr lang="en-US" dirty="0" smtClean="0"/>
              <a:t>Photo credit: MnDOT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38</a:t>
            </a:fld>
            <a:endParaRPr lang="en-US"/>
          </a:p>
        </p:txBody>
      </p:sp>
    </p:spTree>
    <p:extLst>
      <p:ext uri="{BB962C8B-B14F-4D97-AF65-F5344CB8AC3E}">
        <p14:creationId xmlns:p14="http://schemas.microsoft.com/office/powerpoint/2010/main" val="3521558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in service plows can create a plume of snow behind them that can impair driver’s ability to see if they follow to closely or see what is coming up ahead. Leave a safe distance between you and the plow to give yourself better 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Don’t tailgate. Leave a safe distance so you aren’t in the snow plume, you won’t be able to see!</a:t>
            </a:r>
            <a:endParaRPr lang="en-US" baseline="0" dirty="0" smtClean="0"/>
          </a:p>
          <a:p>
            <a:endParaRPr lang="en-US" baseline="0" dirty="0" smtClean="0"/>
          </a:p>
          <a:p>
            <a:r>
              <a:rPr lang="en-US" baseline="0" dirty="0" smtClean="0"/>
              <a:t>Plow drivers have had people rear end them because they couldn’t see and get stuck under the plow.</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39</a:t>
            </a:fld>
            <a:endParaRPr lang="en-US"/>
          </a:p>
        </p:txBody>
      </p:sp>
    </p:spTree>
    <p:extLst>
      <p:ext uri="{BB962C8B-B14F-4D97-AF65-F5344CB8AC3E}">
        <p14:creationId xmlns:p14="http://schemas.microsoft.com/office/powerpoint/2010/main" val="1291556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 sure that your car is in working order is important year round, but</a:t>
            </a:r>
            <a:r>
              <a:rPr lang="en-US" baseline="0" dirty="0" smtClean="0"/>
              <a:t> heading into winter months when the roads are slippery and weather can be dangerous it is extra important to be sure that your vehicle is in tip top shape. We are going to go through the steps that you should take to make sure that you and your vehicle are ready for the winter season.</a:t>
            </a:r>
          </a:p>
          <a:p>
            <a:endParaRPr lang="en-US" baseline="0" dirty="0" smtClean="0"/>
          </a:p>
          <a:p>
            <a:r>
              <a:rPr lang="en-US" baseline="0" dirty="0" smtClean="0"/>
              <a:t>Picture credit: Microsoft clipart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a:t>
            </a:fld>
            <a:endParaRPr lang="en-US"/>
          </a:p>
        </p:txBody>
      </p:sp>
    </p:spTree>
    <p:extLst>
      <p:ext uri="{BB962C8B-B14F-4D97-AF65-F5344CB8AC3E}">
        <p14:creationId xmlns:p14="http://schemas.microsoft.com/office/powerpoint/2010/main" val="1517900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 are some of the mistakes this car may have made? Some of the possible</a:t>
            </a:r>
            <a:r>
              <a:rPr lang="en-US" sz="1200" baseline="0" dirty="0" smtClean="0"/>
              <a:t> examples:</a:t>
            </a:r>
            <a:endParaRPr lang="en-US" sz="1200" dirty="0" smtClean="0"/>
          </a:p>
          <a:p>
            <a:r>
              <a:rPr lang="en-US" sz="1200" dirty="0" smtClean="0"/>
              <a:t>Passing the plow</a:t>
            </a:r>
          </a:p>
          <a:p>
            <a:r>
              <a:rPr lang="en-US" sz="1200" dirty="0" smtClean="0"/>
              <a:t>Tailgating the plow</a:t>
            </a:r>
          </a:p>
          <a:p>
            <a:r>
              <a:rPr lang="en-US" sz="1200" dirty="0" smtClean="0"/>
              <a:t>Distracted driving</a:t>
            </a:r>
          </a:p>
          <a:p>
            <a:r>
              <a:rPr lang="en-US" sz="1200" dirty="0" smtClean="0"/>
              <a:t>Bald</a:t>
            </a:r>
            <a:r>
              <a:rPr lang="en-US" sz="1200" baseline="0" dirty="0" smtClean="0"/>
              <a:t> tires., spun out</a:t>
            </a:r>
            <a:endParaRPr lang="en-US" sz="1200" dirty="0" smtClean="0"/>
          </a:p>
          <a:p>
            <a:endParaRPr lang="en-US" sz="1200" dirty="0" smtClean="0"/>
          </a:p>
          <a:p>
            <a:r>
              <a:rPr lang="en-US" sz="1200" dirty="0" smtClean="0"/>
              <a:t>Remind them: Plows </a:t>
            </a:r>
            <a:r>
              <a:rPr lang="en-US" sz="1200" dirty="0" smtClean="0">
                <a:effectLst/>
              </a:rPr>
              <a:t>are</a:t>
            </a:r>
            <a:r>
              <a:rPr lang="en-US" sz="1200" dirty="0" smtClean="0"/>
              <a:t> bigger and heavier than you, give them space.</a:t>
            </a:r>
            <a:endParaRPr lang="en-US" dirty="0" smtClean="0"/>
          </a:p>
          <a:p>
            <a:endParaRPr lang="en-US" dirty="0" smtClean="0"/>
          </a:p>
          <a:p>
            <a:r>
              <a:rPr lang="en-US" dirty="0" smtClean="0"/>
              <a:t>Photo credit: Ramsey County, MN</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40</a:t>
            </a:fld>
            <a:endParaRPr lang="en-US"/>
          </a:p>
        </p:txBody>
      </p:sp>
    </p:spTree>
    <p:extLst>
      <p:ext uri="{BB962C8B-B14F-4D97-AF65-F5344CB8AC3E}">
        <p14:creationId xmlns:p14="http://schemas.microsoft.com/office/powerpoint/2010/main" val="3737189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a:t>
            </a:r>
            <a:r>
              <a:rPr lang="en-US" dirty="0"/>
              <a:t>to presenters:  you</a:t>
            </a:r>
            <a:r>
              <a:rPr lang="en-US" baseline="0" dirty="0"/>
              <a:t> may choose to hide this slide.</a:t>
            </a:r>
          </a:p>
          <a:p>
            <a:pPr>
              <a:buNone/>
            </a:pPr>
            <a:endParaRPr lang="en-US" baseline="0" dirty="0"/>
          </a:p>
          <a:p>
            <a:pPr>
              <a:lnSpc>
                <a:spcPct val="100000"/>
              </a:lnSpc>
              <a:buNone/>
            </a:pPr>
            <a:r>
              <a:rPr lang="en-US" sz="1200" dirty="0" smtClean="0"/>
              <a:t>How heavy is your vehicle? (average)</a:t>
            </a:r>
          </a:p>
          <a:p>
            <a:pPr>
              <a:lnSpc>
                <a:spcPct val="100000"/>
              </a:lnSpc>
              <a:buNone/>
            </a:pPr>
            <a:endParaRPr lang="en-US" sz="800" dirty="0" smtClean="0"/>
          </a:p>
          <a:p>
            <a:pPr>
              <a:lnSpc>
                <a:spcPct val="100000"/>
              </a:lnSpc>
            </a:pPr>
            <a:r>
              <a:rPr lang="en-US" sz="1100" dirty="0" smtClean="0"/>
              <a:t>Compact cars 3,000 – 4,500 lbs.</a:t>
            </a:r>
          </a:p>
          <a:p>
            <a:pPr>
              <a:lnSpc>
                <a:spcPct val="100000"/>
              </a:lnSpc>
            </a:pPr>
            <a:r>
              <a:rPr lang="en-US" sz="1100" dirty="0" smtClean="0"/>
              <a:t>Midsize cars 4,500 – 5,500 lbs.</a:t>
            </a:r>
          </a:p>
          <a:p>
            <a:pPr>
              <a:lnSpc>
                <a:spcPct val="100000"/>
              </a:lnSpc>
            </a:pPr>
            <a:r>
              <a:rPr lang="en-US" sz="1100" dirty="0" smtClean="0"/>
              <a:t>Full size cars 5,000 – 6,000 lbs.</a:t>
            </a:r>
          </a:p>
          <a:p>
            <a:pPr>
              <a:lnSpc>
                <a:spcPct val="100000"/>
              </a:lnSpc>
            </a:pPr>
            <a:r>
              <a:rPr lang="en-US" sz="1100" dirty="0" smtClean="0"/>
              <a:t>Minivans 5,500 – 6,500 lbs.</a:t>
            </a:r>
          </a:p>
          <a:p>
            <a:pPr>
              <a:lnSpc>
                <a:spcPct val="100000"/>
              </a:lnSpc>
            </a:pPr>
            <a:r>
              <a:rPr lang="en-US" sz="1100" smtClean="0"/>
              <a:t>Truck 7,500 – 12,000 lbs.</a:t>
            </a:r>
          </a:p>
          <a:p>
            <a:pPr>
              <a:buNone/>
            </a:pPr>
            <a:r>
              <a:rPr lang="en-US" sz="1200" smtClean="0"/>
              <a:t>(</a:t>
            </a:r>
            <a:r>
              <a:rPr lang="en-US" sz="1200" dirty="0" smtClean="0"/>
              <a:t>http://www.autos.com/car-buying/vehicle-weight-averages-for-certain-models)</a:t>
            </a:r>
          </a:p>
          <a:p>
            <a:pPr>
              <a:buNone/>
            </a:pPr>
            <a:endParaRPr lang="en-US" sz="1200" dirty="0" smtClean="0"/>
          </a:p>
          <a:p>
            <a:pPr>
              <a:buNone/>
            </a:pPr>
            <a:r>
              <a:rPr lang="en-US" sz="1200" dirty="0" smtClean="0"/>
              <a:t>How heavy is the plow?</a:t>
            </a:r>
          </a:p>
          <a:p>
            <a:pPr>
              <a:buNone/>
            </a:pPr>
            <a:endParaRPr lang="en-US" sz="1200" dirty="0" smtClean="0"/>
          </a:p>
          <a:p>
            <a:r>
              <a:rPr lang="en-US" sz="1100" dirty="0" smtClean="0"/>
              <a:t>Snow plow – 60,000 lbs.</a:t>
            </a:r>
          </a:p>
          <a:p>
            <a:r>
              <a:rPr lang="en-US" sz="1100" dirty="0" smtClean="0"/>
              <a:t>Source:</a:t>
            </a:r>
            <a:r>
              <a:rPr lang="en-US" sz="1100" baseline="0" dirty="0" smtClean="0"/>
              <a:t> NDDOT https://www.dot.nd.gov/divisions/maintenance/docs/plowtruck.pdf</a:t>
            </a:r>
            <a:endParaRPr lang="en-US" sz="1100" dirty="0" smtClean="0"/>
          </a:p>
          <a:p>
            <a:pPr>
              <a:buNone/>
            </a:pPr>
            <a:endParaRPr lang="en-US" sz="1200" dirty="0" smtClean="0"/>
          </a:p>
          <a:p>
            <a:pPr>
              <a:buNone/>
            </a:pPr>
            <a:r>
              <a:rPr lang="en-US" sz="1200" dirty="0" smtClean="0"/>
              <a:t>Who wins in a crash, you or the plow?</a:t>
            </a:r>
            <a:endParaRPr lang="en-US" sz="120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41</a:t>
            </a:fld>
            <a:endParaRPr lang="en-US"/>
          </a:p>
        </p:txBody>
      </p:sp>
    </p:spTree>
    <p:extLst>
      <p:ext uri="{BB962C8B-B14F-4D97-AF65-F5344CB8AC3E}">
        <p14:creationId xmlns:p14="http://schemas.microsoft.com/office/powerpoint/2010/main" val="251956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43</a:t>
            </a:fld>
            <a:endParaRPr lang="en-US"/>
          </a:p>
        </p:txBody>
      </p:sp>
    </p:spTree>
    <p:extLst>
      <p:ext uri="{BB962C8B-B14F-4D97-AF65-F5344CB8AC3E}">
        <p14:creationId xmlns:p14="http://schemas.microsoft.com/office/powerpoint/2010/main" val="4173775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44</a:t>
            </a:fld>
            <a:endParaRPr lang="en-US"/>
          </a:p>
        </p:txBody>
      </p:sp>
    </p:spTree>
    <p:extLst>
      <p:ext uri="{BB962C8B-B14F-4D97-AF65-F5344CB8AC3E}">
        <p14:creationId xmlns:p14="http://schemas.microsoft.com/office/powerpoint/2010/main" val="2136606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 maintenance is always recommended.  Winter conditions stress the cars ability to perform therefore it is even more important that your car be</a:t>
            </a:r>
            <a:r>
              <a:rPr lang="en-US" baseline="0" dirty="0" smtClean="0"/>
              <a:t> in great condition to avoid problems. </a:t>
            </a:r>
            <a:r>
              <a:rPr lang="en-US" dirty="0" smtClean="0"/>
              <a:t>There are many</a:t>
            </a:r>
            <a:r>
              <a:rPr lang="en-US" baseline="0" dirty="0" smtClean="0"/>
              <a:t> parts that can be checked to make sure that your car is in good working order. These listed are some examples.</a:t>
            </a:r>
          </a:p>
          <a:p>
            <a:endParaRPr lang="en-US" baseline="0" dirty="0" smtClean="0"/>
          </a:p>
          <a:p>
            <a:pPr>
              <a:lnSpc>
                <a:spcPct val="120000"/>
              </a:lnSpc>
            </a:pPr>
            <a:r>
              <a:rPr lang="en-US" dirty="0" smtClean="0">
                <a:effectLst/>
              </a:rPr>
              <a:t>Antifreeze</a:t>
            </a:r>
          </a:p>
          <a:p>
            <a:pPr>
              <a:lnSpc>
                <a:spcPct val="120000"/>
              </a:lnSpc>
            </a:pPr>
            <a:r>
              <a:rPr lang="en-US" dirty="0" smtClean="0">
                <a:effectLst/>
              </a:rPr>
              <a:t>Battery</a:t>
            </a:r>
          </a:p>
          <a:p>
            <a:pPr>
              <a:lnSpc>
                <a:spcPct val="120000"/>
              </a:lnSpc>
            </a:pPr>
            <a:r>
              <a:rPr lang="en-US" dirty="0" smtClean="0">
                <a:effectLst/>
              </a:rPr>
              <a:t>Brake fluid</a:t>
            </a:r>
          </a:p>
          <a:p>
            <a:pPr>
              <a:lnSpc>
                <a:spcPct val="120000"/>
              </a:lnSpc>
            </a:pPr>
            <a:r>
              <a:rPr lang="en-US" dirty="0" smtClean="0">
                <a:effectLst/>
              </a:rPr>
              <a:t>Brakes</a:t>
            </a:r>
          </a:p>
          <a:p>
            <a:pPr>
              <a:lnSpc>
                <a:spcPct val="120000"/>
              </a:lnSpc>
            </a:pPr>
            <a:r>
              <a:rPr lang="en-US" dirty="0" smtClean="0">
                <a:effectLst/>
              </a:rPr>
              <a:t>Defroster</a:t>
            </a:r>
          </a:p>
          <a:p>
            <a:pPr>
              <a:lnSpc>
                <a:spcPct val="120000"/>
              </a:lnSpc>
            </a:pPr>
            <a:r>
              <a:rPr lang="en-US" dirty="0" smtClean="0">
                <a:effectLst/>
              </a:rPr>
              <a:t>Emergency flashers</a:t>
            </a:r>
          </a:p>
          <a:p>
            <a:pPr>
              <a:lnSpc>
                <a:spcPct val="120000"/>
              </a:lnSpc>
            </a:pPr>
            <a:r>
              <a:rPr lang="en-US" dirty="0" smtClean="0">
                <a:effectLst/>
              </a:rPr>
              <a:t>Exhaust</a:t>
            </a:r>
          </a:p>
          <a:p>
            <a:pPr>
              <a:lnSpc>
                <a:spcPct val="120000"/>
              </a:lnSpc>
            </a:pPr>
            <a:r>
              <a:rPr lang="en-US" dirty="0" smtClean="0">
                <a:effectLst/>
              </a:rPr>
              <a:t>Fuel</a:t>
            </a:r>
          </a:p>
          <a:p>
            <a:pPr>
              <a:lnSpc>
                <a:spcPct val="120000"/>
              </a:lnSpc>
            </a:pPr>
            <a:r>
              <a:rPr lang="en-US" dirty="0" smtClean="0">
                <a:effectLst/>
              </a:rPr>
              <a:t>Heater</a:t>
            </a:r>
          </a:p>
          <a:p>
            <a:pPr>
              <a:lnSpc>
                <a:spcPct val="120000"/>
              </a:lnSpc>
            </a:pPr>
            <a:r>
              <a:rPr lang="en-US" dirty="0" smtClean="0">
                <a:effectLst/>
              </a:rPr>
              <a:t>Ignition</a:t>
            </a:r>
          </a:p>
          <a:p>
            <a:pPr>
              <a:lnSpc>
                <a:spcPct val="120000"/>
              </a:lnSpc>
            </a:pPr>
            <a:r>
              <a:rPr lang="en-US" dirty="0" smtClean="0">
                <a:effectLst/>
              </a:rPr>
              <a:t>Oil</a:t>
            </a:r>
          </a:p>
          <a:p>
            <a:pPr>
              <a:lnSpc>
                <a:spcPct val="120000"/>
              </a:lnSpc>
            </a:pPr>
            <a:r>
              <a:rPr lang="en-US" dirty="0" smtClean="0">
                <a:effectLst/>
              </a:rPr>
              <a:t>Radiator</a:t>
            </a:r>
          </a:p>
          <a:p>
            <a:pPr>
              <a:lnSpc>
                <a:spcPct val="120000"/>
              </a:lnSpc>
            </a:pPr>
            <a:r>
              <a:rPr lang="en-US" dirty="0" smtClean="0">
                <a:effectLst/>
              </a:rPr>
              <a:t>Tires (air pressure and wear)</a:t>
            </a:r>
          </a:p>
          <a:p>
            <a:pPr>
              <a:lnSpc>
                <a:spcPct val="120000"/>
              </a:lnSpc>
            </a:pPr>
            <a:r>
              <a:rPr lang="en-US" dirty="0" smtClean="0">
                <a:effectLst/>
              </a:rPr>
              <a:t>Windshield wiper fluid (wintertime mixture)</a:t>
            </a:r>
          </a:p>
          <a:p>
            <a:pPr>
              <a:lnSpc>
                <a:spcPct val="120000"/>
              </a:lnSpc>
            </a:pPr>
            <a:endParaRPr lang="en-US" dirty="0" smtClean="0">
              <a:effectLst/>
            </a:endParaRPr>
          </a:p>
          <a:p>
            <a:pPr>
              <a:lnSpc>
                <a:spcPct val="120000"/>
              </a:lnSpc>
            </a:pPr>
            <a:r>
              <a:rPr lang="en-US" dirty="0" smtClean="0">
                <a:effectLst/>
              </a:rPr>
              <a:t>Picture credit: Microsoft</a:t>
            </a:r>
            <a:r>
              <a:rPr lang="en-US" baseline="0" dirty="0" smtClean="0">
                <a:effectLst/>
              </a:rPr>
              <a:t> clipart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3623862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Tires with good tread</a:t>
            </a:r>
            <a:r>
              <a:rPr lang="en-US" baseline="0" dirty="0" smtClean="0"/>
              <a:t> are important. Worn tires are more likely to slip on ice or compacted snow than tires with good tread. One way that you can check your tires is my using a penny. If it is at or below Lincoln’s head you should consider replacing your tires.</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Photo credits: Fortin Consulting, Inc.</a:t>
            </a:r>
            <a:endParaRPr lang="en-US" dirty="0" smtClean="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1841864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Tire pressure </a:t>
            </a:r>
            <a:r>
              <a:rPr lang="en-US" sz="1200" b="0" i="0" kern="1200" dirty="0" smtClean="0">
                <a:solidFill>
                  <a:schemeClr val="tx1"/>
                </a:solidFill>
                <a:effectLst/>
                <a:latin typeface="+mn-lt"/>
                <a:ea typeface="+mn-ea"/>
                <a:cs typeface="+mn-cs"/>
              </a:rPr>
              <a:t>is especially important during the winter, because traction is often at a minimum due to wet or snowy conditions. Properly inflated tires will guarantee the best possible contact between the tire and the driving surface. In winter's lower temperatures, however, the cooler air contracts, and the air pressure in your tires can drop. That's why it's advisable to do a check for proper inflation as fall turns to winter, and then continue to check periodically throughout the season. Proper inflation also saves money because it minimizes tire wear.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Read your owner's manual to find the correct tire pressure, or look for the sticker in the driver side doorjamb.</a:t>
            </a:r>
          </a:p>
          <a:p>
            <a:endParaRPr lang="en-US" baseline="0" dirty="0" smtClean="0"/>
          </a:p>
          <a:p>
            <a:r>
              <a:rPr lang="en-US" baseline="0" dirty="0" smtClean="0"/>
              <a:t>Photo credits: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335444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Winter tires look</a:t>
            </a:r>
            <a:r>
              <a:rPr lang="en-US" baseline="0" dirty="0" smtClean="0"/>
              <a:t> like normal all season tires, but they are made out of a different rubber and have a different tread depth and pattern to give more traction in winter conditions. They are not studded tires. </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White colored tire treads are gripping the roadway. Solid black or wet looking tire treads means you are spinning the tire and generating ice on the roadway.</a:t>
            </a:r>
          </a:p>
          <a:p>
            <a:endParaRPr lang="en-US" sz="1200" b="0" i="0" kern="1200" baseline="0" dirty="0" smtClean="0">
              <a:solidFill>
                <a:schemeClr val="tx1"/>
              </a:solidFill>
              <a:effectLst/>
              <a:latin typeface="+mn-lt"/>
              <a:ea typeface="+mn-ea"/>
              <a:cs typeface="+mn-cs"/>
            </a:endParaRPr>
          </a:p>
          <a:p>
            <a:r>
              <a:rPr lang="en-US" baseline="0" dirty="0" smtClean="0"/>
              <a:t>Winter tires are a possible tool for safer driving in the winter.</a:t>
            </a:r>
          </a:p>
          <a:p>
            <a:endParaRPr lang="en-US" baseline="0" dirty="0" smtClean="0"/>
          </a:p>
          <a:p>
            <a:r>
              <a:rPr lang="en-US" baseline="0" dirty="0" smtClean="0"/>
              <a:t>Photo credit: Creative commons http://www.automoblog.net/2016/04/09/5-low-cost-fuel-economy-solutions/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a:t>
            </a:fld>
            <a:endParaRPr lang="en-US"/>
          </a:p>
        </p:txBody>
      </p:sp>
    </p:spTree>
    <p:extLst>
      <p:ext uri="{BB962C8B-B14F-4D97-AF65-F5344CB8AC3E}">
        <p14:creationId xmlns:p14="http://schemas.microsoft.com/office/powerpoint/2010/main" val="1895295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Chains are a method to give extra traction for</a:t>
            </a:r>
            <a:r>
              <a:rPr lang="en-US" baseline="0" dirty="0" smtClean="0"/>
              <a:t> tires in winter conditions. Go over your state laws about wearing chains. </a:t>
            </a:r>
          </a:p>
          <a:p>
            <a:endParaRPr lang="en-US" baseline="0" dirty="0" smtClean="0"/>
          </a:p>
          <a:p>
            <a:r>
              <a:rPr lang="en-US" baseline="0" dirty="0" smtClean="0"/>
              <a:t>Photo credit: creative commons https://en.wikipedia.org/wiki/Tire_chains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a:t>
            </a:fld>
            <a:endParaRPr lang="en-US"/>
          </a:p>
        </p:txBody>
      </p:sp>
    </p:spTree>
    <p:extLst>
      <p:ext uri="{BB962C8B-B14F-4D97-AF65-F5344CB8AC3E}">
        <p14:creationId xmlns:p14="http://schemas.microsoft.com/office/powerpoint/2010/main" val="3264611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25/08/2016</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25/08/2016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25/08/2016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25/08/2016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25/08/2016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25/08/2016</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25/08/2016</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25/08/2016</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25/08/2016</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25/08/2016</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25/08/2016</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25/08/2016</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a:t>
            </a:r>
            <a:r>
              <a:rPr lang="en-US" sz="3200" dirty="0" smtClean="0"/>
              <a:t>24: Drivers Education</a:t>
            </a:r>
            <a:endParaRPr lang="en-PH" sz="3200" dirty="0"/>
          </a:p>
        </p:txBody>
      </p:sp>
      <p:sp>
        <p:nvSpPr>
          <p:cNvPr id="11" name="Title 1"/>
          <p:cNvSpPr txBox="1">
            <a:spLocks/>
          </p:cNvSpPr>
          <p:nvPr/>
        </p:nvSpPr>
        <p:spPr>
          <a:xfrm>
            <a:off x="0" y="56388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smtClean="0">
                <a:solidFill>
                  <a:prstClr val="white"/>
                </a:solidFill>
                <a:effectLst/>
              </a:rPr>
              <a:t>2016 </a:t>
            </a:r>
            <a:r>
              <a:rPr lang="en-US" sz="2000" b="0" dirty="0">
                <a:solidFill>
                  <a:prstClr val="white"/>
                </a:solidFill>
                <a:effectLst/>
              </a:rPr>
              <a:t>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6" name="Rectangle 5"/>
          <p:cNvSpPr/>
          <p:nvPr/>
        </p:nvSpPr>
        <p:spPr>
          <a:xfrm rot="19832449">
            <a:off x="5378171" y="3698881"/>
            <a:ext cx="1650132" cy="923330"/>
          </a:xfrm>
          <a:prstGeom prst="rect">
            <a:avLst/>
          </a:prstGeom>
          <a:noFill/>
        </p:spPr>
        <p:txBody>
          <a:bodyPr wrap="none" lIns="91440" tIns="45720" rIns="91440" bIns="45720">
            <a:spAutoFit/>
          </a:bodyPr>
          <a:lstStyle/>
          <a:p>
            <a:pPr algn="ctr"/>
            <a:r>
              <a:rPr lang="en-US"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Draft</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18257"/>
          <a:stretch/>
        </p:blipFill>
        <p:spPr>
          <a:xfrm rot="5400000">
            <a:off x="2398102" y="1183298"/>
            <a:ext cx="4671646" cy="4286250"/>
          </a:xfrm>
          <a:prstGeom prst="rect">
            <a:avLst/>
          </a:prstGeom>
        </p:spPr>
      </p:pic>
    </p:spTree>
    <p:extLst>
      <p:ext uri="{BB962C8B-B14F-4D97-AF65-F5344CB8AC3E}">
        <p14:creationId xmlns:p14="http://schemas.microsoft.com/office/powerpoint/2010/main" val="2966415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Kit</a:t>
            </a:r>
            <a:endParaRPr lang="en-US" dirty="0"/>
          </a:p>
        </p:txBody>
      </p:sp>
      <p:sp>
        <p:nvSpPr>
          <p:cNvPr id="3" name="Content Placeholder 2"/>
          <p:cNvSpPr>
            <a:spLocks noGrp="1"/>
          </p:cNvSpPr>
          <p:nvPr>
            <p:ph idx="1"/>
          </p:nvPr>
        </p:nvSpPr>
        <p:spPr/>
        <p:txBody>
          <a:bodyPr/>
          <a:lstStyle/>
          <a:p>
            <a:pPr marL="0" indent="0">
              <a:buNone/>
            </a:pPr>
            <a:r>
              <a:rPr lang="en-US" dirty="0" smtClean="0"/>
              <a:t>Some items that can be useful in a kit:</a:t>
            </a:r>
          </a:p>
          <a:p>
            <a:r>
              <a:rPr lang="en-US" dirty="0" smtClean="0"/>
              <a:t>Shovel</a:t>
            </a:r>
          </a:p>
          <a:p>
            <a:r>
              <a:rPr lang="en-US" dirty="0" smtClean="0"/>
              <a:t>Small bag of sand or kitty litter</a:t>
            </a:r>
          </a:p>
          <a:p>
            <a:r>
              <a:rPr lang="en-US" dirty="0" smtClean="0"/>
              <a:t>Snow brush and ice scraper</a:t>
            </a:r>
          </a:p>
          <a:p>
            <a:r>
              <a:rPr lang="en-US" dirty="0" smtClean="0"/>
              <a:t>Blanket or sleeping bag</a:t>
            </a:r>
          </a:p>
          <a:p>
            <a:r>
              <a:rPr lang="en-US" dirty="0" smtClean="0"/>
              <a:t>Non-perishable foods</a:t>
            </a:r>
          </a:p>
          <a:p>
            <a:r>
              <a:rPr lang="en-US" dirty="0" smtClean="0"/>
              <a:t>First-aid kit</a:t>
            </a:r>
          </a:p>
          <a:p>
            <a:r>
              <a:rPr lang="en-US" dirty="0" smtClean="0"/>
              <a:t>Flares or cones</a:t>
            </a:r>
          </a:p>
          <a:p>
            <a:r>
              <a:rPr lang="en-US" dirty="0" smtClean="0"/>
              <a:t>Flashlight</a:t>
            </a:r>
          </a:p>
          <a:p>
            <a:r>
              <a:rPr lang="en-US" dirty="0" smtClean="0"/>
              <a:t>Hand warmers</a:t>
            </a:r>
          </a:p>
          <a:p>
            <a:r>
              <a:rPr lang="en-US" dirty="0" smtClean="0"/>
              <a:t>Hat and mittens</a:t>
            </a:r>
          </a:p>
          <a:p>
            <a:r>
              <a:rPr lang="en-US" dirty="0" smtClean="0"/>
              <a:t>Jumper cables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733800"/>
            <a:ext cx="4038600" cy="2685669"/>
          </a:xfrm>
          <a:prstGeom prst="rect">
            <a:avLst/>
          </a:prstGeom>
        </p:spPr>
      </p:pic>
    </p:spTree>
    <p:extLst>
      <p:ext uri="{BB962C8B-B14F-4D97-AF65-F5344CB8AC3E}">
        <p14:creationId xmlns:p14="http://schemas.microsoft.com/office/powerpoint/2010/main" val="2431141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prepared car is a safe car</a:t>
            </a:r>
            <a:endParaRPr lang="en-US" dirty="0"/>
          </a:p>
        </p:txBody>
      </p:sp>
      <p:sp>
        <p:nvSpPr>
          <p:cNvPr id="3" name="Content Placeholder 2"/>
          <p:cNvSpPr>
            <a:spLocks noGrp="1"/>
          </p:cNvSpPr>
          <p:nvPr>
            <p:ph idx="1"/>
          </p:nvPr>
        </p:nvSpPr>
        <p:spPr>
          <a:xfrm>
            <a:off x="457200" y="5181600"/>
            <a:ext cx="8229600" cy="1092200"/>
          </a:xfrm>
        </p:spPr>
        <p:txBody>
          <a:bodyPr/>
          <a:lstStyle/>
          <a:p>
            <a:pPr marL="0" indent="0">
              <a:buNone/>
            </a:pPr>
            <a:r>
              <a:rPr lang="en-US" dirty="0" smtClean="0"/>
              <a:t>When your car is in tip top shape you you’ll stay safe on the winter roads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52600"/>
            <a:ext cx="3048000" cy="3048000"/>
          </a:xfrm>
          <a:prstGeom prst="diamond">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2133600"/>
            <a:ext cx="2632324" cy="2926134"/>
          </a:xfrm>
          <a:prstGeom prst="rect">
            <a:avLst/>
          </a:prstGeom>
        </p:spPr>
      </p:pic>
      <p:sp>
        <p:nvSpPr>
          <p:cNvPr id="5" name="Rectangular Callout 4"/>
          <p:cNvSpPr/>
          <p:nvPr/>
        </p:nvSpPr>
        <p:spPr>
          <a:xfrm>
            <a:off x="5791200" y="1905000"/>
            <a:ext cx="2895600" cy="1676400"/>
          </a:xfrm>
          <a:prstGeom prst="wedgeRectCallout">
            <a:avLst>
              <a:gd name="adj1" fmla="val -53865"/>
              <a:gd name="adj2" fmla="val 87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91200" y="2057400"/>
            <a:ext cx="2971800" cy="1200329"/>
          </a:xfrm>
          <a:prstGeom prst="rect">
            <a:avLst/>
          </a:prstGeom>
          <a:noFill/>
        </p:spPr>
        <p:txBody>
          <a:bodyPr wrap="square" rtlCol="0">
            <a:spAutoFit/>
          </a:bodyPr>
          <a:lstStyle/>
          <a:p>
            <a:r>
              <a:rPr lang="en-US" sz="2400" dirty="0" smtClean="0">
                <a:solidFill>
                  <a:schemeClr val="bg1"/>
                </a:solidFill>
              </a:rPr>
              <a:t>Prepare your car in the fall – September, October, or November</a:t>
            </a:r>
            <a:endParaRPr lang="en-US" sz="2400" dirty="0">
              <a:solidFill>
                <a:schemeClr val="bg1"/>
              </a:solidFill>
            </a:endParaRPr>
          </a:p>
        </p:txBody>
      </p:sp>
    </p:spTree>
    <p:extLst>
      <p:ext uri="{BB962C8B-B14F-4D97-AF65-F5344CB8AC3E}">
        <p14:creationId xmlns:p14="http://schemas.microsoft.com/office/powerpoint/2010/main" val="217572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228600" y="1295400"/>
            <a:ext cx="8915400" cy="4712677"/>
          </a:xfrm>
        </p:spPr>
        <p:txBody>
          <a:bodyPr>
            <a:normAutofit/>
          </a:bodyPr>
          <a:lstStyle/>
          <a:p>
            <a:pPr>
              <a:buNone/>
            </a:pPr>
            <a:r>
              <a:rPr lang="en-US" sz="4000" dirty="0" smtClean="0"/>
              <a:t>When is a good time to prepare your car for winter?</a:t>
            </a:r>
          </a:p>
          <a:p>
            <a:pPr>
              <a:buNone/>
            </a:pPr>
            <a:endParaRPr lang="en-US" sz="4000" dirty="0"/>
          </a:p>
          <a:p>
            <a:pPr marL="742950" indent="-742950">
              <a:buFont typeface="+mj-lt"/>
              <a:buAutoNum type="arabicPeriod"/>
            </a:pPr>
            <a:r>
              <a:rPr lang="en-US" sz="3600" dirty="0"/>
              <a:t>Spring – March, April, May</a:t>
            </a:r>
          </a:p>
          <a:p>
            <a:pPr marL="742950" indent="-742950">
              <a:buFont typeface="+mj-lt"/>
              <a:buAutoNum type="arabicPeriod"/>
            </a:pPr>
            <a:r>
              <a:rPr lang="en-US" sz="3600" dirty="0" smtClean="0"/>
              <a:t>Fall </a:t>
            </a:r>
            <a:r>
              <a:rPr lang="en-US" sz="3600" dirty="0"/>
              <a:t>– September, </a:t>
            </a:r>
            <a:r>
              <a:rPr lang="en-US" sz="3600" dirty="0" smtClean="0"/>
              <a:t>October, November</a:t>
            </a:r>
          </a:p>
          <a:p>
            <a:pPr marL="742950" indent="-742950">
              <a:buFont typeface="+mj-lt"/>
              <a:buAutoNum type="arabicPeriod"/>
            </a:pPr>
            <a:r>
              <a:rPr lang="en-US" sz="3600" dirty="0"/>
              <a:t>Summer – June, July, August</a:t>
            </a:r>
          </a:p>
          <a:p>
            <a:pPr marL="742950" indent="-742950">
              <a:buFont typeface="+mj-lt"/>
              <a:buAutoNum type="arabicPeriod"/>
            </a:pPr>
            <a:r>
              <a:rPr lang="en-US" sz="3600" dirty="0" smtClean="0"/>
              <a:t>Winter  - December, January, February</a:t>
            </a:r>
          </a:p>
          <a:p>
            <a:pPr>
              <a:buNone/>
            </a:pPr>
            <a:endParaRPr lang="en-US" sz="4000" dirty="0"/>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71854874"/>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Be Aware of Weather</a:t>
            </a:r>
            <a:endParaRPr lang="en-US" dirty="0">
              <a:solidFill>
                <a:srgbClr val="FFC000"/>
              </a:solidFill>
            </a:endParaRPr>
          </a:p>
        </p:txBody>
      </p:sp>
      <p:sp>
        <p:nvSpPr>
          <p:cNvPr id="15" name="Content Placeholder 14"/>
          <p:cNvSpPr>
            <a:spLocks noGrp="1"/>
          </p:cNvSpPr>
          <p:nvPr>
            <p:ph idx="1"/>
          </p:nvPr>
        </p:nvSpPr>
        <p:spPr/>
        <p:txBody>
          <a:bodyPr>
            <a:normAutofit fontScale="92500"/>
          </a:bodyPr>
          <a:lstStyle/>
          <a:p>
            <a:pPr marL="0" indent="0">
              <a:buNone/>
            </a:pPr>
            <a:r>
              <a:rPr lang="en-US" dirty="0" smtClean="0"/>
              <a:t>Make sure that weather and road conditions are favorable before you set out. </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Always ask the question “Do I need to make this trip?”</a:t>
            </a:r>
            <a:endParaRPr lang="en-US" dirty="0"/>
          </a:p>
        </p:txBody>
      </p:sp>
      <p:pic>
        <p:nvPicPr>
          <p:cNvPr id="16" name="Picture 7" descr="j023215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2286000"/>
            <a:ext cx="4249387" cy="313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141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on weather conditions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4600" y="1905000"/>
            <a:ext cx="4032015" cy="3697281"/>
          </a:xfrm>
          <a:prstGeom prst="rect">
            <a:avLst/>
          </a:prstGeom>
        </p:spPr>
      </p:pic>
      <p:sp>
        <p:nvSpPr>
          <p:cNvPr id="3" name="TextBox 2"/>
          <p:cNvSpPr txBox="1"/>
          <p:nvPr/>
        </p:nvSpPr>
        <p:spPr>
          <a:xfrm>
            <a:off x="381000" y="1066800"/>
            <a:ext cx="8458200" cy="492443"/>
          </a:xfrm>
          <a:prstGeom prst="rect">
            <a:avLst/>
          </a:prstGeom>
          <a:noFill/>
        </p:spPr>
        <p:txBody>
          <a:bodyPr wrap="square" rtlCol="0">
            <a:spAutoFit/>
          </a:bodyPr>
          <a:lstStyle/>
          <a:p>
            <a:r>
              <a:rPr lang="en-US" sz="2600" dirty="0" smtClean="0">
                <a:solidFill>
                  <a:schemeClr val="bg1"/>
                </a:solidFill>
              </a:rPr>
              <a:t>Checking more than one source can give you a better picture</a:t>
            </a:r>
            <a:endParaRPr lang="en-US" sz="2600" dirty="0">
              <a:solidFill>
                <a:schemeClr val="bg1"/>
              </a:solidFill>
            </a:endParaRPr>
          </a:p>
        </p:txBody>
      </p:sp>
      <p:sp>
        <p:nvSpPr>
          <p:cNvPr id="14" name="TextBox 13"/>
          <p:cNvSpPr txBox="1"/>
          <p:nvPr/>
        </p:nvSpPr>
        <p:spPr>
          <a:xfrm>
            <a:off x="152400" y="5791200"/>
            <a:ext cx="8763000" cy="461665"/>
          </a:xfrm>
          <a:prstGeom prst="rect">
            <a:avLst/>
          </a:prstGeom>
          <a:noFill/>
        </p:spPr>
        <p:txBody>
          <a:bodyPr wrap="square" rtlCol="0">
            <a:spAutoFit/>
          </a:bodyPr>
          <a:lstStyle/>
          <a:p>
            <a:r>
              <a:rPr lang="en-US" sz="2400" dirty="0" smtClean="0">
                <a:solidFill>
                  <a:schemeClr val="bg1"/>
                </a:solidFill>
              </a:rPr>
              <a:t>There are many sources: TV, internet, radio, or look out the window!</a:t>
            </a:r>
            <a:endParaRPr lang="en-US" sz="2400" dirty="0">
              <a:solidFill>
                <a:schemeClr val="bg1"/>
              </a:solidFill>
            </a:endParaRPr>
          </a:p>
        </p:txBody>
      </p:sp>
    </p:spTree>
    <p:extLst>
      <p:ext uri="{BB962C8B-B14F-4D97-AF65-F5344CB8AC3E}">
        <p14:creationId xmlns:p14="http://schemas.microsoft.com/office/powerpoint/2010/main" val="670169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9000"/>
          </a:xfrm>
        </p:spPr>
        <p:txBody>
          <a:bodyPr/>
          <a:lstStyle/>
          <a:p>
            <a:r>
              <a:rPr lang="en-US" sz="3800" dirty="0" smtClean="0"/>
              <a:t>Check for Road Conditions and Closures</a:t>
            </a:r>
            <a:endParaRPr lang="en-US" sz="3800" dirty="0"/>
          </a:p>
        </p:txBody>
      </p:sp>
      <p:pic>
        <p:nvPicPr>
          <p:cNvPr id="4" name="Picture 3"/>
          <p:cNvPicPr>
            <a:picLocks noChangeAspect="1"/>
          </p:cNvPicPr>
          <p:nvPr/>
        </p:nvPicPr>
        <p:blipFill>
          <a:blip r:embed="rId3"/>
          <a:stretch>
            <a:fillRect/>
          </a:stretch>
        </p:blipFill>
        <p:spPr>
          <a:xfrm>
            <a:off x="990600" y="1295400"/>
            <a:ext cx="7083180" cy="4733925"/>
          </a:xfrm>
          <a:prstGeom prst="rect">
            <a:avLst/>
          </a:prstGeom>
        </p:spPr>
      </p:pic>
    </p:spTree>
    <p:extLst>
      <p:ext uri="{BB962C8B-B14F-4D97-AF65-F5344CB8AC3E}">
        <p14:creationId xmlns:p14="http://schemas.microsoft.com/office/powerpoint/2010/main" val="482591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a:t>
            </a:r>
            <a:r>
              <a:rPr lang="en-US" dirty="0" smtClean="0">
                <a:solidFill>
                  <a:srgbClr val="FFFF00"/>
                </a:solidFill>
              </a:rPr>
              <a:t>your state’s </a:t>
            </a:r>
            <a:r>
              <a:rPr lang="en-US" dirty="0" smtClean="0"/>
              <a:t>511</a:t>
            </a:r>
            <a:endParaRPr lang="en-US" dirty="0"/>
          </a:p>
        </p:txBody>
      </p:sp>
      <p:sp>
        <p:nvSpPr>
          <p:cNvPr id="3" name="Content Placeholder 2"/>
          <p:cNvSpPr>
            <a:spLocks noGrp="1"/>
          </p:cNvSpPr>
          <p:nvPr>
            <p:ph idx="1"/>
          </p:nvPr>
        </p:nvSpPr>
        <p:spPr/>
        <p:txBody>
          <a:bodyPr/>
          <a:lstStyle/>
          <a:p>
            <a:pPr marL="0" indent="0">
              <a:buNone/>
            </a:pPr>
            <a:r>
              <a:rPr lang="en-US" dirty="0" smtClean="0"/>
              <a:t>Example:</a:t>
            </a:r>
          </a:p>
          <a:p>
            <a:r>
              <a:rPr lang="en-US" dirty="0" smtClean="0"/>
              <a:t>Call the number 1-800-XXX-YYYY</a:t>
            </a:r>
          </a:p>
          <a:p>
            <a:r>
              <a:rPr lang="en-US" dirty="0" smtClean="0"/>
              <a:t>Visit the website 511ny.org</a:t>
            </a:r>
          </a:p>
          <a:p>
            <a:r>
              <a:rPr lang="en-US" dirty="0" smtClean="0"/>
              <a:t>Receive Email/Text updates</a:t>
            </a:r>
          </a:p>
          <a:p>
            <a:r>
              <a:rPr lang="en-US" dirty="0" smtClean="0"/>
              <a:t>Download the app 511NY</a:t>
            </a:r>
            <a:endParaRPr lang="en-US" dirty="0"/>
          </a:p>
        </p:txBody>
      </p:sp>
      <p:sp>
        <p:nvSpPr>
          <p:cNvPr id="4" name="TextBox 3"/>
          <p:cNvSpPr txBox="1"/>
          <p:nvPr/>
        </p:nvSpPr>
        <p:spPr>
          <a:xfrm>
            <a:off x="381000" y="6400800"/>
            <a:ext cx="8077200" cy="369332"/>
          </a:xfrm>
          <a:prstGeom prst="rect">
            <a:avLst/>
          </a:prstGeom>
          <a:solidFill>
            <a:srgbClr val="FFFF00"/>
          </a:solidFill>
        </p:spPr>
        <p:txBody>
          <a:bodyPr wrap="square" rtlCol="0">
            <a:spAutoFit/>
          </a:bodyPr>
          <a:lstStyle/>
          <a:p>
            <a:r>
              <a:rPr lang="en-US" dirty="0" smtClean="0"/>
              <a:t>Insert your state’s 511 info here</a:t>
            </a:r>
            <a:endParaRPr lang="en-US" dirty="0"/>
          </a:p>
        </p:txBody>
      </p:sp>
      <p:pic>
        <p:nvPicPr>
          <p:cNvPr id="5" name="Picture 4"/>
          <p:cNvPicPr>
            <a:picLocks noChangeAspect="1"/>
          </p:cNvPicPr>
          <p:nvPr/>
        </p:nvPicPr>
        <p:blipFill>
          <a:blip r:embed="rId3"/>
          <a:stretch>
            <a:fillRect/>
          </a:stretch>
        </p:blipFill>
        <p:spPr>
          <a:xfrm>
            <a:off x="1524000" y="3429000"/>
            <a:ext cx="5755759" cy="2962275"/>
          </a:xfrm>
          <a:prstGeom prst="rect">
            <a:avLst/>
          </a:prstGeom>
        </p:spPr>
      </p:pic>
      <p:pic>
        <p:nvPicPr>
          <p:cNvPr id="6" name="Picture 5"/>
          <p:cNvPicPr>
            <a:picLocks noChangeAspect="1"/>
          </p:cNvPicPr>
          <p:nvPr/>
        </p:nvPicPr>
        <p:blipFill>
          <a:blip r:embed="rId4"/>
          <a:stretch>
            <a:fillRect/>
          </a:stretch>
        </p:blipFill>
        <p:spPr>
          <a:xfrm>
            <a:off x="6477000" y="1219200"/>
            <a:ext cx="2481262" cy="1637997"/>
          </a:xfrm>
          <a:prstGeom prst="rect">
            <a:avLst/>
          </a:prstGeom>
        </p:spPr>
      </p:pic>
    </p:spTree>
    <p:extLst>
      <p:ext uri="{BB962C8B-B14F-4D97-AF65-F5344CB8AC3E}">
        <p14:creationId xmlns:p14="http://schemas.microsoft.com/office/powerpoint/2010/main" val="1283103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Driving Tips</a:t>
            </a:r>
            <a:endParaRPr lang="en-US" dirty="0">
              <a:solidFill>
                <a:srgbClr val="FFC000"/>
              </a:solidFill>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5333" y="1193800"/>
            <a:ext cx="6773333" cy="5080000"/>
          </a:xfrm>
        </p:spPr>
      </p:pic>
      <p:sp>
        <p:nvSpPr>
          <p:cNvPr id="11" name="Rectangle 10"/>
          <p:cNvSpPr/>
          <p:nvPr/>
        </p:nvSpPr>
        <p:spPr>
          <a:xfrm>
            <a:off x="5105400" y="2743200"/>
            <a:ext cx="152400" cy="1143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584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8229600" cy="889000"/>
          </a:xfrm>
        </p:spPr>
        <p:txBody>
          <a:bodyPr/>
          <a:lstStyle/>
          <a:p>
            <a:r>
              <a:rPr lang="en-US" dirty="0" smtClean="0"/>
              <a:t>If it’s snowing or the roads are icy, consider if you need to be driving</a:t>
            </a:r>
            <a:endParaRPr lang="en-US" dirty="0"/>
          </a:p>
        </p:txBody>
      </p:sp>
      <p:sp>
        <p:nvSpPr>
          <p:cNvPr id="6" name="AutoShape 2" descr="https://outlook.office.com/owa/service.svc/s/GetFileAttachment?id=AQMkADBlMGIzZjI3LTRkNjQtNGFkMi04MTRjLWJjZTg3MGQ0NTMyMwBGAAADP0n%2BB9bfQkWyitE%2Fw5mWJwcADdOJVuEByUysPzvtI%2BoPHAAAAgEMAAAADdOJVuEByUysPzvtI%2BoPHAABeX4srgAAAAESABAADXNwWzXE%2FESnviMXv6op9Q%3D%3D&amp;X-OWA-CANARY=ytKixZn0AEW9UiPC-PEGQ5A1pvuqvNMYPKeiL3rLdCvUgzntr8km6UqmB3JWy7E5I6kfQ5yF_GI."/>
          <p:cNvSpPr>
            <a:spLocks noChangeAspect="1" noChangeArrowheads="1"/>
          </p:cNvSpPr>
          <p:nvPr/>
        </p:nvSpPr>
        <p:spPr bwMode="auto">
          <a:xfrm>
            <a:off x="914400" y="2971794"/>
            <a:ext cx="2209800" cy="22098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362200"/>
            <a:ext cx="5153025" cy="3867150"/>
          </a:xfrm>
          <a:prstGeom prst="rect">
            <a:avLst/>
          </a:prstGeom>
        </p:spPr>
      </p:pic>
    </p:spTree>
    <p:extLst>
      <p:ext uri="{BB962C8B-B14F-4D97-AF65-F5344CB8AC3E}">
        <p14:creationId xmlns:p14="http://schemas.microsoft.com/office/powerpoint/2010/main" val="3367441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the winter</a:t>
            </a:r>
            <a:endParaRPr lang="en-US" dirty="0"/>
          </a:p>
        </p:txBody>
      </p:sp>
      <p:sp>
        <p:nvSpPr>
          <p:cNvPr id="3" name="Content Placeholder 2"/>
          <p:cNvSpPr>
            <a:spLocks noGrp="1"/>
          </p:cNvSpPr>
          <p:nvPr>
            <p:ph idx="1"/>
          </p:nvPr>
        </p:nvSpPr>
        <p:spPr>
          <a:xfrm>
            <a:off x="152400" y="1193800"/>
            <a:ext cx="8991600" cy="5080000"/>
          </a:xfrm>
        </p:spPr>
        <p:txBody>
          <a:bodyPr/>
          <a:lstStyle/>
          <a:p>
            <a:pPr marL="0" indent="0">
              <a:lnSpc>
                <a:spcPct val="100000"/>
              </a:lnSpc>
              <a:buNone/>
            </a:pPr>
            <a:r>
              <a:rPr lang="en-US" dirty="0" smtClean="0"/>
              <a:t>Frequently check to make sure your car is still prepared</a:t>
            </a:r>
          </a:p>
          <a:p>
            <a:pPr marL="0" indent="0">
              <a:lnSpc>
                <a:spcPct val="100000"/>
              </a:lnSpc>
              <a:buNone/>
            </a:pPr>
            <a:endParaRPr lang="en-US" dirty="0" smtClean="0"/>
          </a:p>
          <a:p>
            <a:pPr>
              <a:lnSpc>
                <a:spcPct val="100000"/>
              </a:lnSpc>
            </a:pPr>
            <a:r>
              <a:rPr lang="en-US" dirty="0" smtClean="0"/>
              <a:t>Do you have gas?</a:t>
            </a:r>
          </a:p>
          <a:p>
            <a:pPr>
              <a:lnSpc>
                <a:spcPct val="100000"/>
              </a:lnSpc>
            </a:pPr>
            <a:endParaRPr lang="en-US" dirty="0" smtClean="0"/>
          </a:p>
          <a:p>
            <a:pPr>
              <a:lnSpc>
                <a:spcPct val="100000"/>
              </a:lnSpc>
            </a:pPr>
            <a:r>
              <a:rPr lang="en-US" dirty="0" smtClean="0"/>
              <a:t>Enough windshield wiper fluid?</a:t>
            </a:r>
          </a:p>
          <a:p>
            <a:endParaRPr lang="en-US" dirty="0" smtClean="0"/>
          </a:p>
          <a:p>
            <a:r>
              <a:rPr lang="en-US" dirty="0" smtClean="0"/>
              <a:t>Are your wipers working?</a:t>
            </a:r>
          </a:p>
          <a:p>
            <a:endParaRPr lang="en-US" dirty="0"/>
          </a:p>
          <a:p>
            <a:r>
              <a:rPr lang="en-US" dirty="0" smtClean="0"/>
              <a:t>How do your tires look?</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733800"/>
            <a:ext cx="3962400" cy="2575560"/>
          </a:xfrm>
          <a:prstGeom prst="rect">
            <a:avLst/>
          </a:prstGeom>
        </p:spPr>
      </p:pic>
    </p:spTree>
    <p:extLst>
      <p:ext uri="{BB962C8B-B14F-4D97-AF65-F5344CB8AC3E}">
        <p14:creationId xmlns:p14="http://schemas.microsoft.com/office/powerpoint/2010/main" val="2704942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This module will contain these topics:</a:t>
            </a:r>
          </a:p>
        </p:txBody>
      </p:sp>
      <p:sp>
        <p:nvSpPr>
          <p:cNvPr id="3" name="Content Placeholder 2"/>
          <p:cNvSpPr>
            <a:spLocks noGrp="1"/>
          </p:cNvSpPr>
          <p:nvPr>
            <p:ph idx="1"/>
          </p:nvPr>
        </p:nvSpPr>
        <p:spPr>
          <a:xfrm>
            <a:off x="457200" y="914400"/>
            <a:ext cx="8229600" cy="5715000"/>
          </a:xfrm>
        </p:spPr>
        <p:txBody>
          <a:bodyPr>
            <a:normAutofit/>
          </a:bodyPr>
          <a:lstStyle/>
          <a:p>
            <a:pPr>
              <a:lnSpc>
                <a:spcPct val="120000"/>
              </a:lnSpc>
            </a:pPr>
            <a:r>
              <a:rPr lang="en-US" dirty="0">
                <a:effectLst/>
              </a:rPr>
              <a:t>Preparing your car for winter</a:t>
            </a:r>
          </a:p>
          <a:p>
            <a:pPr lvl="1">
              <a:lnSpc>
                <a:spcPct val="120000"/>
              </a:lnSpc>
            </a:pPr>
            <a:r>
              <a:rPr lang="en-US" dirty="0">
                <a:effectLst/>
              </a:rPr>
              <a:t>Check to make sure all is working</a:t>
            </a:r>
          </a:p>
          <a:p>
            <a:pPr lvl="1">
              <a:lnSpc>
                <a:spcPct val="120000"/>
              </a:lnSpc>
            </a:pPr>
            <a:r>
              <a:rPr lang="en-US" dirty="0">
                <a:effectLst/>
              </a:rPr>
              <a:t>Tires/chains, laws</a:t>
            </a:r>
          </a:p>
          <a:p>
            <a:pPr lvl="1">
              <a:lnSpc>
                <a:spcPct val="120000"/>
              </a:lnSpc>
            </a:pPr>
            <a:r>
              <a:rPr lang="en-US" dirty="0">
                <a:effectLst/>
              </a:rPr>
              <a:t>Safety kit</a:t>
            </a:r>
          </a:p>
          <a:p>
            <a:pPr>
              <a:lnSpc>
                <a:spcPct val="120000"/>
              </a:lnSpc>
            </a:pPr>
            <a:r>
              <a:rPr lang="en-US" dirty="0">
                <a:effectLst/>
              </a:rPr>
              <a:t>Be aware of weather</a:t>
            </a:r>
          </a:p>
          <a:p>
            <a:pPr lvl="1">
              <a:lnSpc>
                <a:spcPct val="120000"/>
              </a:lnSpc>
            </a:pPr>
            <a:r>
              <a:rPr lang="en-US" dirty="0">
                <a:effectLst/>
              </a:rPr>
              <a:t>Check for road conditions, closures</a:t>
            </a:r>
          </a:p>
          <a:p>
            <a:pPr lvl="1">
              <a:lnSpc>
                <a:spcPct val="120000"/>
              </a:lnSpc>
            </a:pPr>
            <a:r>
              <a:rPr lang="en-US" dirty="0">
                <a:effectLst/>
              </a:rPr>
              <a:t>Radio, TV, internet that is state or area specific such as MNDOT 511​, know that 511 is in all states but that cell towers determine which 511 you receive close to state borders.</a:t>
            </a:r>
            <a:r>
              <a:rPr lang="en-US" dirty="0" smtClean="0">
                <a:effectLst/>
              </a:rPr>
              <a:t>​</a:t>
            </a:r>
            <a:endParaRPr lang="en-US" dirty="0">
              <a:effectLst/>
            </a:endParaRPr>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5984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 all snow off your car</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5085"/>
          <a:stretch/>
        </p:blipFill>
        <p:spPr>
          <a:xfrm>
            <a:off x="2362200" y="2057400"/>
            <a:ext cx="4648200" cy="3078679"/>
          </a:xfrm>
        </p:spPr>
      </p:pic>
      <p:sp>
        <p:nvSpPr>
          <p:cNvPr id="6" name="Content Placeholder 2"/>
          <p:cNvSpPr txBox="1">
            <a:spLocks/>
          </p:cNvSpPr>
          <p:nvPr/>
        </p:nvSpPr>
        <p:spPr>
          <a:xfrm>
            <a:off x="533400" y="5334000"/>
            <a:ext cx="8229600" cy="116840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Snow from your vehicle can blow off and impair your or other people’s vision while driving.</a:t>
            </a:r>
            <a:endParaRPr lang="en-US" dirty="0"/>
          </a:p>
        </p:txBody>
      </p:sp>
      <p:sp>
        <p:nvSpPr>
          <p:cNvPr id="7" name="Content Placeholder 2"/>
          <p:cNvSpPr txBox="1">
            <a:spLocks/>
          </p:cNvSpPr>
          <p:nvPr/>
        </p:nvSpPr>
        <p:spPr>
          <a:xfrm>
            <a:off x="76200" y="1219200"/>
            <a:ext cx="8991600" cy="116840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clear snow off car.  Pay careful attention to window, mirrors,  lights and license plates</a:t>
            </a:r>
            <a:endParaRPr lang="en-US" dirty="0"/>
          </a:p>
        </p:txBody>
      </p:sp>
    </p:spTree>
    <p:extLst>
      <p:ext uri="{BB962C8B-B14F-4D97-AF65-F5344CB8AC3E}">
        <p14:creationId xmlns:p14="http://schemas.microsoft.com/office/powerpoint/2010/main" val="3304384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16855"/>
          <a:stretch/>
        </p:blipFill>
        <p:spPr>
          <a:xfrm>
            <a:off x="5442" y="914400"/>
            <a:ext cx="9138557" cy="5698671"/>
          </a:xfrm>
        </p:spPr>
      </p:pic>
      <p:sp>
        <p:nvSpPr>
          <p:cNvPr id="2" name="Title 1"/>
          <p:cNvSpPr>
            <a:spLocks noGrp="1"/>
          </p:cNvSpPr>
          <p:nvPr>
            <p:ph type="title"/>
          </p:nvPr>
        </p:nvSpPr>
        <p:spPr>
          <a:xfrm>
            <a:off x="762000" y="1524000"/>
            <a:ext cx="8229600" cy="1219200"/>
          </a:xfrm>
        </p:spPr>
        <p:txBody>
          <a:bodyPr/>
          <a:lstStyle/>
          <a:p>
            <a:r>
              <a:rPr lang="en-US" dirty="0" smtClean="0"/>
              <a:t>Ice may form  on your windows and mirrors.  Scrape everything clean…not just a little patch to peek through.</a:t>
            </a:r>
            <a:br>
              <a:rPr lang="en-US" dirty="0" smtClean="0"/>
            </a:br>
            <a:endParaRPr lang="en-US" dirty="0"/>
          </a:p>
        </p:txBody>
      </p:sp>
      <p:sp>
        <p:nvSpPr>
          <p:cNvPr id="3" name="TextBox 2"/>
          <p:cNvSpPr txBox="1"/>
          <p:nvPr/>
        </p:nvSpPr>
        <p:spPr>
          <a:xfrm>
            <a:off x="457200" y="5549677"/>
            <a:ext cx="8229600" cy="646331"/>
          </a:xfrm>
          <a:prstGeom prst="rect">
            <a:avLst/>
          </a:prstGeom>
          <a:noFill/>
        </p:spPr>
        <p:txBody>
          <a:bodyPr wrap="square" rtlCol="0">
            <a:spAutoFit/>
          </a:bodyPr>
          <a:lstStyle/>
          <a:p>
            <a:pPr algn="ctr"/>
            <a:r>
              <a:rPr lang="en-US" sz="3600" dirty="0" smtClean="0">
                <a:solidFill>
                  <a:schemeClr val="bg1"/>
                </a:solidFill>
                <a:latin typeface="Tw Cen MT Condensed Extra Bold"/>
              </a:rPr>
              <a:t>Is this safe for driving?</a:t>
            </a:r>
            <a:endParaRPr lang="en-US" sz="3600" dirty="0">
              <a:solidFill>
                <a:schemeClr val="bg1"/>
              </a:solidFill>
              <a:latin typeface="Tw Cen MT Condensed Extra Bold"/>
            </a:endParaRPr>
          </a:p>
        </p:txBody>
      </p:sp>
      <p:pic>
        <p:nvPicPr>
          <p:cNvPr id="1026" name="Picture 2" descr="C:\Users\Roman\AppData\Local\Microsoft\Windows\INetCache\IE\UO9K4QRO\Peek-a-bo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300" y="3124200"/>
            <a:ext cx="2819400" cy="187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222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458200" cy="5080000"/>
          </a:xfrm>
        </p:spPr>
        <p:txBody>
          <a:bodyPr>
            <a:normAutofit/>
          </a:bodyPr>
          <a:lstStyle/>
          <a:p>
            <a:pPr>
              <a:buNone/>
            </a:pPr>
            <a:r>
              <a:rPr lang="en-US" sz="4000" dirty="0" smtClean="0"/>
              <a:t>Which should you clear before driving?</a:t>
            </a:r>
            <a:endParaRPr lang="en-US" sz="4000" dirty="0"/>
          </a:p>
          <a:p>
            <a:pPr>
              <a:buNone/>
            </a:pPr>
            <a:endParaRPr lang="en-US" sz="4000" dirty="0"/>
          </a:p>
          <a:p>
            <a:pPr marL="522288" indent="-522288">
              <a:lnSpc>
                <a:spcPct val="100000"/>
              </a:lnSpc>
              <a:buAutoNum type="arabicPeriod"/>
            </a:pPr>
            <a:r>
              <a:rPr lang="en-US" sz="4000" dirty="0" smtClean="0"/>
              <a:t>Front and back windows</a:t>
            </a:r>
          </a:p>
          <a:p>
            <a:pPr marL="522288" indent="-522288">
              <a:lnSpc>
                <a:spcPct val="100000"/>
              </a:lnSpc>
              <a:buAutoNum type="arabicPeriod"/>
            </a:pPr>
            <a:r>
              <a:rPr lang="en-US" sz="4000" dirty="0" smtClean="0"/>
              <a:t>Mirrors</a:t>
            </a:r>
          </a:p>
          <a:p>
            <a:pPr marL="522288" indent="-522288">
              <a:lnSpc>
                <a:spcPct val="100000"/>
              </a:lnSpc>
              <a:buAutoNum type="arabicPeriod"/>
            </a:pPr>
            <a:r>
              <a:rPr lang="en-US" sz="4000" dirty="0" smtClean="0"/>
              <a:t>Side windows</a:t>
            </a:r>
          </a:p>
          <a:p>
            <a:pPr marL="522288" indent="-522288">
              <a:lnSpc>
                <a:spcPct val="100000"/>
              </a:lnSpc>
              <a:buAutoNum type="arabicPeriod"/>
            </a:pPr>
            <a:r>
              <a:rPr lang="en-US" sz="4000" dirty="0" smtClean="0"/>
              <a:t>All of the above</a:t>
            </a:r>
            <a:endParaRPr lang="en-US" sz="4000" dirty="0"/>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9348616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 decide to drive: limit distractions</a:t>
            </a:r>
            <a:endParaRPr lang="en-US" dirty="0"/>
          </a:p>
        </p:txBody>
      </p:sp>
      <p:sp>
        <p:nvSpPr>
          <p:cNvPr id="3" name="Content Placeholder 2"/>
          <p:cNvSpPr>
            <a:spLocks noGrp="1"/>
          </p:cNvSpPr>
          <p:nvPr>
            <p:ph idx="1"/>
          </p:nvPr>
        </p:nvSpPr>
        <p:spPr/>
        <p:txBody>
          <a:bodyPr/>
          <a:lstStyle/>
          <a:p>
            <a:pPr marL="0" indent="0">
              <a:buNone/>
            </a:pPr>
            <a:r>
              <a:rPr lang="en-US" dirty="0" smtClean="0"/>
              <a:t>No matter what the driving conditions are it is important to avoid distractions. This could include:</a:t>
            </a:r>
          </a:p>
          <a:p>
            <a:pPr marL="0" indent="0">
              <a:buNone/>
            </a:pPr>
            <a:endParaRPr lang="en-US" dirty="0" smtClean="0"/>
          </a:p>
          <a:p>
            <a:r>
              <a:rPr lang="en-US" dirty="0" smtClean="0"/>
              <a:t>Phone</a:t>
            </a:r>
          </a:p>
          <a:p>
            <a:r>
              <a:rPr lang="en-US" dirty="0" smtClean="0"/>
              <a:t>Radio</a:t>
            </a:r>
          </a:p>
          <a:p>
            <a:r>
              <a:rPr lang="en-US" dirty="0" smtClean="0"/>
              <a:t>Eating or drinking</a:t>
            </a:r>
          </a:p>
          <a:p>
            <a:r>
              <a:rPr lang="en-US" dirty="0" smtClean="0"/>
              <a:t>Passengers</a:t>
            </a:r>
          </a:p>
          <a:p>
            <a:r>
              <a:rPr lang="en-US" dirty="0" smtClean="0"/>
              <a:t>Putting on makeup</a:t>
            </a:r>
          </a:p>
          <a:p>
            <a:endParaRPr lang="en-US" dirty="0"/>
          </a:p>
          <a:p>
            <a:endParaRPr lang="en-US" dirty="0" smtClean="0"/>
          </a:p>
          <a:p>
            <a:endParaRPr lang="en-US" dirty="0"/>
          </a:p>
          <a:p>
            <a:pPr marL="0" indent="0">
              <a:buNone/>
            </a:pPr>
            <a:r>
              <a:rPr lang="en-US" dirty="0" smtClean="0"/>
              <a:t>What else could you be distracted by?</a:t>
            </a:r>
          </a:p>
          <a:p>
            <a:endParaRPr lang="en-US" dirty="0"/>
          </a:p>
        </p:txBody>
      </p:sp>
      <p:pic>
        <p:nvPicPr>
          <p:cNvPr id="5" name="Picture 4"/>
          <p:cNvPicPr>
            <a:picLocks noChangeAspect="1"/>
          </p:cNvPicPr>
          <p:nvPr/>
        </p:nvPicPr>
        <p:blipFill>
          <a:blip r:embed="rId3"/>
          <a:stretch>
            <a:fillRect/>
          </a:stretch>
        </p:blipFill>
        <p:spPr>
          <a:xfrm>
            <a:off x="4648200" y="2514600"/>
            <a:ext cx="3632200" cy="2724150"/>
          </a:xfrm>
          <a:prstGeom prst="rect">
            <a:avLst/>
          </a:prstGeom>
        </p:spPr>
      </p:pic>
    </p:spTree>
    <p:extLst>
      <p:ext uri="{BB962C8B-B14F-4D97-AF65-F5344CB8AC3E}">
        <p14:creationId xmlns:p14="http://schemas.microsoft.com/office/powerpoint/2010/main" val="2708147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Leave a safe following distance</a:t>
            </a:r>
            <a:endParaRPr lang="en-US" dirty="0"/>
          </a:p>
        </p:txBody>
      </p:sp>
      <p:sp>
        <p:nvSpPr>
          <p:cNvPr id="3" name="Content Placeholder 2"/>
          <p:cNvSpPr>
            <a:spLocks noGrp="1"/>
          </p:cNvSpPr>
          <p:nvPr>
            <p:ph idx="1"/>
          </p:nvPr>
        </p:nvSpPr>
        <p:spPr/>
        <p:txBody>
          <a:bodyPr/>
          <a:lstStyle/>
          <a:p>
            <a:pPr marL="0" indent="0">
              <a:buNone/>
            </a:pPr>
            <a:r>
              <a:rPr lang="en-US" dirty="0" smtClean="0"/>
              <a:t>In the winter it takes you longer to stop, so you need to leave more room</a:t>
            </a:r>
            <a:endParaRPr lang="en-US" dirty="0"/>
          </a:p>
        </p:txBody>
      </p:sp>
      <p:pic>
        <p:nvPicPr>
          <p:cNvPr id="5" name="Picture 4"/>
          <p:cNvPicPr>
            <a:picLocks noChangeAspect="1"/>
          </p:cNvPicPr>
          <p:nvPr/>
        </p:nvPicPr>
        <p:blipFill>
          <a:blip r:embed="rId3"/>
          <a:stretch>
            <a:fillRect/>
          </a:stretch>
        </p:blipFill>
        <p:spPr>
          <a:xfrm>
            <a:off x="685800" y="2438400"/>
            <a:ext cx="7743532" cy="3781425"/>
          </a:xfrm>
          <a:prstGeom prst="rect">
            <a:avLst/>
          </a:prstGeom>
        </p:spPr>
      </p:pic>
    </p:spTree>
    <p:extLst>
      <p:ext uri="{BB962C8B-B14F-4D97-AF65-F5344CB8AC3E}">
        <p14:creationId xmlns:p14="http://schemas.microsoft.com/office/powerpoint/2010/main" val="1696941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676400"/>
            <a:ext cx="8229600" cy="495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SLOW DOWN!</a:t>
            </a:r>
            <a:endParaRPr lang="en-US" dirty="0"/>
          </a:p>
        </p:txBody>
      </p:sp>
      <p:sp>
        <p:nvSpPr>
          <p:cNvPr id="8" name="Content Placeholder 7"/>
          <p:cNvSpPr>
            <a:spLocks noGrp="1"/>
          </p:cNvSpPr>
          <p:nvPr>
            <p:ph idx="1"/>
          </p:nvPr>
        </p:nvSpPr>
        <p:spPr>
          <a:xfrm>
            <a:off x="457200" y="1066800"/>
            <a:ext cx="8229600" cy="5080000"/>
          </a:xfrm>
        </p:spPr>
        <p:txBody>
          <a:bodyPr/>
          <a:lstStyle/>
          <a:p>
            <a:pPr marL="0" indent="0">
              <a:buNone/>
            </a:pPr>
            <a:r>
              <a:rPr lang="en-US" dirty="0" smtClean="0"/>
              <a:t>The faster you are going, the longer it takes to stop</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994161448"/>
              </p:ext>
            </p:extLst>
          </p:nvPr>
        </p:nvGraphicFramePr>
        <p:xfrm>
          <a:off x="457200" y="1676400"/>
          <a:ext cx="8229600"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0755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4597146"/>
            <a:ext cx="1259607" cy="1748754"/>
          </a:xfrm>
          <a:prstGeom prst="rect">
            <a:avLst/>
          </a:prstGeom>
        </p:spPr>
      </p:pic>
      <p:sp>
        <p:nvSpPr>
          <p:cNvPr id="3" name="Rectangle 2"/>
          <p:cNvSpPr/>
          <p:nvPr/>
        </p:nvSpPr>
        <p:spPr>
          <a:xfrm>
            <a:off x="0" y="6400800"/>
            <a:ext cx="91440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Roman\AppData\Local\Microsoft\Windows\INetCache\IE\JBW9WJB3\419px-Nuvola_weather_snow.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7582" y="990600"/>
            <a:ext cx="3990975" cy="3990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990600"/>
            <a:ext cx="8229600" cy="2819400"/>
          </a:xfrm>
        </p:spPr>
        <p:txBody>
          <a:bodyPr/>
          <a:lstStyle/>
          <a:p>
            <a:r>
              <a:rPr lang="en-US" dirty="0" smtClean="0"/>
              <a:t>In summary: When there is snow or ice on the road </a:t>
            </a:r>
            <a:r>
              <a:rPr lang="en-US" dirty="0" smtClean="0">
                <a:solidFill>
                  <a:srgbClr val="FFFF00"/>
                </a:solidFill>
              </a:rPr>
              <a:t>slow down </a:t>
            </a:r>
            <a:r>
              <a:rPr lang="en-US" dirty="0" smtClean="0"/>
              <a:t>and </a:t>
            </a:r>
            <a:r>
              <a:rPr lang="en-US" dirty="0" smtClean="0">
                <a:solidFill>
                  <a:srgbClr val="FFFF00"/>
                </a:solidFill>
              </a:rPr>
              <a:t>increase following space</a:t>
            </a:r>
            <a:endParaRPr lang="en-US" dirty="0">
              <a:solidFill>
                <a:srgbClr val="FFFF00"/>
              </a:solidFill>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467600" y="5341621"/>
            <a:ext cx="1509116" cy="1287779"/>
          </a:xfrm>
        </p:spPr>
      </p:pic>
      <p:pic>
        <p:nvPicPr>
          <p:cNvPr id="5" name="Content Placeholder 3"/>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6729" y="5341621"/>
            <a:ext cx="1509116" cy="1287779"/>
          </a:xfrm>
          <a:prstGeom prst="rect">
            <a:avLst/>
          </a:prstGeom>
        </p:spPr>
      </p:pic>
      <p:sp>
        <p:nvSpPr>
          <p:cNvPr id="6" name="Left-Right Arrow 5"/>
          <p:cNvSpPr/>
          <p:nvPr/>
        </p:nvSpPr>
        <p:spPr>
          <a:xfrm>
            <a:off x="2133600" y="5867400"/>
            <a:ext cx="4876800" cy="457200"/>
          </a:xfrm>
          <a:custGeom>
            <a:avLst/>
            <a:gdLst>
              <a:gd name="connsiteX0" fmla="*/ 0 w 5105400"/>
              <a:gd name="connsiteY0" fmla="*/ 228600 h 457200"/>
              <a:gd name="connsiteX1" fmla="*/ 228600 w 5105400"/>
              <a:gd name="connsiteY1" fmla="*/ 0 h 457200"/>
              <a:gd name="connsiteX2" fmla="*/ 228600 w 5105400"/>
              <a:gd name="connsiteY2" fmla="*/ 114300 h 457200"/>
              <a:gd name="connsiteX3" fmla="*/ 4876800 w 5105400"/>
              <a:gd name="connsiteY3" fmla="*/ 114300 h 457200"/>
              <a:gd name="connsiteX4" fmla="*/ 4876800 w 5105400"/>
              <a:gd name="connsiteY4" fmla="*/ 0 h 457200"/>
              <a:gd name="connsiteX5" fmla="*/ 5105400 w 5105400"/>
              <a:gd name="connsiteY5" fmla="*/ 228600 h 457200"/>
              <a:gd name="connsiteX6" fmla="*/ 4876800 w 5105400"/>
              <a:gd name="connsiteY6" fmla="*/ 457200 h 457200"/>
              <a:gd name="connsiteX7" fmla="*/ 4876800 w 5105400"/>
              <a:gd name="connsiteY7" fmla="*/ 342900 h 457200"/>
              <a:gd name="connsiteX8" fmla="*/ 228600 w 5105400"/>
              <a:gd name="connsiteY8" fmla="*/ 342900 h 457200"/>
              <a:gd name="connsiteX9" fmla="*/ 228600 w 5105400"/>
              <a:gd name="connsiteY9" fmla="*/ 457200 h 457200"/>
              <a:gd name="connsiteX10" fmla="*/ 0 w 5105400"/>
              <a:gd name="connsiteY10" fmla="*/ 228600 h 457200"/>
              <a:gd name="connsiteX0" fmla="*/ 16329 w 4876800"/>
              <a:gd name="connsiteY0" fmla="*/ 228600 h 457200"/>
              <a:gd name="connsiteX1" fmla="*/ 0 w 4876800"/>
              <a:gd name="connsiteY1" fmla="*/ 0 h 457200"/>
              <a:gd name="connsiteX2" fmla="*/ 0 w 4876800"/>
              <a:gd name="connsiteY2" fmla="*/ 114300 h 457200"/>
              <a:gd name="connsiteX3" fmla="*/ 4648200 w 4876800"/>
              <a:gd name="connsiteY3" fmla="*/ 114300 h 457200"/>
              <a:gd name="connsiteX4" fmla="*/ 4648200 w 4876800"/>
              <a:gd name="connsiteY4" fmla="*/ 0 h 457200"/>
              <a:gd name="connsiteX5" fmla="*/ 4876800 w 4876800"/>
              <a:gd name="connsiteY5" fmla="*/ 228600 h 457200"/>
              <a:gd name="connsiteX6" fmla="*/ 4648200 w 4876800"/>
              <a:gd name="connsiteY6" fmla="*/ 457200 h 457200"/>
              <a:gd name="connsiteX7" fmla="*/ 4648200 w 4876800"/>
              <a:gd name="connsiteY7" fmla="*/ 342900 h 457200"/>
              <a:gd name="connsiteX8" fmla="*/ 0 w 4876800"/>
              <a:gd name="connsiteY8" fmla="*/ 342900 h 457200"/>
              <a:gd name="connsiteX9" fmla="*/ 0 w 4876800"/>
              <a:gd name="connsiteY9" fmla="*/ 457200 h 457200"/>
              <a:gd name="connsiteX10" fmla="*/ 16329 w 4876800"/>
              <a:gd name="connsiteY10"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6800" h="457200">
                <a:moveTo>
                  <a:pt x="16329" y="228600"/>
                </a:moveTo>
                <a:lnTo>
                  <a:pt x="0" y="0"/>
                </a:lnTo>
                <a:lnTo>
                  <a:pt x="0" y="114300"/>
                </a:lnTo>
                <a:lnTo>
                  <a:pt x="4648200" y="114300"/>
                </a:lnTo>
                <a:lnTo>
                  <a:pt x="4648200" y="0"/>
                </a:lnTo>
                <a:lnTo>
                  <a:pt x="4876800" y="228600"/>
                </a:lnTo>
                <a:lnTo>
                  <a:pt x="4648200" y="457200"/>
                </a:lnTo>
                <a:lnTo>
                  <a:pt x="4648200" y="342900"/>
                </a:lnTo>
                <a:lnTo>
                  <a:pt x="0" y="342900"/>
                </a:lnTo>
                <a:lnTo>
                  <a:pt x="0" y="457200"/>
                </a:lnTo>
                <a:lnTo>
                  <a:pt x="16329" y="22860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905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58200" cy="889000"/>
          </a:xfrm>
        </p:spPr>
        <p:txBody>
          <a:bodyPr/>
          <a:lstStyle/>
          <a:p>
            <a:r>
              <a:rPr lang="en-US" dirty="0" smtClean="0"/>
              <a:t>Know which kind of brakes you have</a:t>
            </a:r>
            <a:endParaRPr lang="en-US" dirty="0"/>
          </a:p>
        </p:txBody>
      </p:sp>
      <p:sp>
        <p:nvSpPr>
          <p:cNvPr id="3" name="Content Placeholder 2"/>
          <p:cNvSpPr>
            <a:spLocks noGrp="1"/>
          </p:cNvSpPr>
          <p:nvPr>
            <p:ph idx="1"/>
          </p:nvPr>
        </p:nvSpPr>
        <p:spPr>
          <a:xfrm>
            <a:off x="457200" y="914400"/>
            <a:ext cx="8382000" cy="5791200"/>
          </a:xfrm>
        </p:spPr>
        <p:txBody>
          <a:bodyPr>
            <a:normAutofit/>
          </a:bodyPr>
          <a:lstStyle/>
          <a:p>
            <a:pPr marL="0" indent="0">
              <a:buNone/>
            </a:pPr>
            <a:r>
              <a:rPr lang="en-US" dirty="0" smtClean="0"/>
              <a:t>Try to keep control of your vehicle. Drive slow, test traction by touching your brake pedal.</a:t>
            </a:r>
          </a:p>
          <a:p>
            <a:pPr marL="0" indent="0">
              <a:buNone/>
            </a:pPr>
            <a:endParaRPr lang="en-US" dirty="0" smtClean="0"/>
          </a:p>
          <a:p>
            <a:pPr marL="0" indent="0">
              <a:buNone/>
            </a:pPr>
            <a:endParaRPr lang="en-US" dirty="0" smtClean="0"/>
          </a:p>
          <a:p>
            <a:pPr marL="0" indent="0" algn="ctr">
              <a:buNone/>
            </a:pPr>
            <a:r>
              <a:rPr lang="en-US" b="1" dirty="0"/>
              <a:t>If you are losing </a:t>
            </a:r>
            <a:r>
              <a:rPr lang="en-US" b="1" dirty="0" smtClean="0"/>
              <a:t>control</a:t>
            </a:r>
          </a:p>
          <a:p>
            <a:pPr marL="0" indent="0">
              <a:buNone/>
            </a:pPr>
            <a:endParaRPr lang="en-US" dirty="0"/>
          </a:p>
        </p:txBody>
      </p:sp>
      <p:sp>
        <p:nvSpPr>
          <p:cNvPr id="5" name="TextBox 4"/>
          <p:cNvSpPr txBox="1"/>
          <p:nvPr/>
        </p:nvSpPr>
        <p:spPr>
          <a:xfrm>
            <a:off x="304800" y="3276600"/>
            <a:ext cx="3505200" cy="3108543"/>
          </a:xfrm>
          <a:prstGeom prst="rect">
            <a:avLst/>
          </a:prstGeom>
          <a:noFill/>
        </p:spPr>
        <p:txBody>
          <a:bodyPr wrap="square" rtlCol="0">
            <a:spAutoFit/>
          </a:bodyPr>
          <a:lstStyle/>
          <a:p>
            <a:r>
              <a:rPr lang="en-US" sz="2800" u="sng" dirty="0" smtClean="0">
                <a:solidFill>
                  <a:schemeClr val="bg1"/>
                </a:solidFill>
                <a:latin typeface="Tw Cen MT Condensed Extra Bold"/>
              </a:rPr>
              <a:t>ABS</a:t>
            </a:r>
            <a:r>
              <a:rPr lang="en-US" sz="2800" dirty="0" smtClean="0">
                <a:solidFill>
                  <a:srgbClr val="FFFF00"/>
                </a:solidFill>
                <a:latin typeface="Tw Cen MT Condensed Extra Bold"/>
              </a:rPr>
              <a:t>*</a:t>
            </a:r>
          </a:p>
          <a:p>
            <a:r>
              <a:rPr lang="en-US" sz="2800" dirty="0">
                <a:solidFill>
                  <a:schemeClr val="bg1"/>
                </a:solidFill>
                <a:latin typeface="Tw Cen MT Condensed Extra Bold"/>
              </a:rPr>
              <a:t>Pumps for you</a:t>
            </a:r>
            <a:r>
              <a:rPr lang="en-US" sz="2800" dirty="0" smtClean="0">
                <a:solidFill>
                  <a:schemeClr val="bg1"/>
                </a:solidFill>
                <a:latin typeface="Tw Cen MT Condensed Extra Bold"/>
              </a:rPr>
              <a:t>. </a:t>
            </a:r>
            <a:r>
              <a:rPr lang="en-US" sz="2800" dirty="0">
                <a:solidFill>
                  <a:schemeClr val="bg1"/>
                </a:solidFill>
                <a:latin typeface="Tw Cen MT Condensed Extra Bold"/>
              </a:rPr>
              <a:t>Press down </a:t>
            </a:r>
            <a:r>
              <a:rPr lang="en-US" sz="2800" dirty="0" smtClean="0">
                <a:solidFill>
                  <a:schemeClr val="bg1"/>
                </a:solidFill>
                <a:latin typeface="Tw Cen MT Condensed Extra Bold"/>
              </a:rPr>
              <a:t>on </a:t>
            </a:r>
            <a:r>
              <a:rPr lang="en-US" sz="2800" dirty="0">
                <a:solidFill>
                  <a:schemeClr val="bg1"/>
                </a:solidFill>
                <a:latin typeface="Tw Cen MT Condensed Extra Bold"/>
              </a:rPr>
              <a:t>brake pedal </a:t>
            </a:r>
            <a:r>
              <a:rPr lang="en-US" sz="2800" dirty="0" smtClean="0">
                <a:solidFill>
                  <a:schemeClr val="bg1"/>
                </a:solidFill>
                <a:latin typeface="Tw Cen MT Condensed Extra Bold"/>
              </a:rPr>
              <a:t>and </a:t>
            </a:r>
            <a:r>
              <a:rPr lang="en-US" sz="2800" dirty="0">
                <a:solidFill>
                  <a:schemeClr val="bg1"/>
                </a:solidFill>
                <a:latin typeface="Tw Cen MT Condensed Extra Bold"/>
              </a:rPr>
              <a:t>hold. ABS </a:t>
            </a:r>
            <a:r>
              <a:rPr lang="en-US" sz="2800" dirty="0" smtClean="0">
                <a:solidFill>
                  <a:schemeClr val="bg1"/>
                </a:solidFill>
                <a:latin typeface="Tw Cen MT Condensed Extra Bold"/>
              </a:rPr>
              <a:t>will </a:t>
            </a:r>
            <a:r>
              <a:rPr lang="en-US" sz="2800" dirty="0">
                <a:solidFill>
                  <a:schemeClr val="bg1"/>
                </a:solidFill>
                <a:latin typeface="Tw Cen MT Condensed Extra Bold"/>
              </a:rPr>
              <a:t>allow you to steer</a:t>
            </a:r>
            <a:r>
              <a:rPr lang="en-US" sz="2800" dirty="0" smtClean="0">
                <a:solidFill>
                  <a:schemeClr val="bg1"/>
                </a:solidFill>
                <a:latin typeface="Tw Cen MT Condensed Extra Bold"/>
              </a:rPr>
              <a:t>.</a:t>
            </a:r>
          </a:p>
          <a:p>
            <a:r>
              <a:rPr lang="en-US" sz="2800" dirty="0">
                <a:solidFill>
                  <a:srgbClr val="FFFF00"/>
                </a:solidFill>
                <a:latin typeface="Tw Cen MT Condensed Extra Bold"/>
              </a:rPr>
              <a:t>*most common</a:t>
            </a:r>
            <a:endParaRPr lang="en-US" sz="2800" dirty="0">
              <a:solidFill>
                <a:schemeClr val="bg1"/>
              </a:solidFill>
              <a:latin typeface="Tw Cen MT Condensed Extra Bold"/>
            </a:endParaRPr>
          </a:p>
        </p:txBody>
      </p:sp>
      <p:sp>
        <p:nvSpPr>
          <p:cNvPr id="7" name="TextBox 6"/>
          <p:cNvSpPr txBox="1"/>
          <p:nvPr/>
        </p:nvSpPr>
        <p:spPr>
          <a:xfrm>
            <a:off x="5562600" y="3200400"/>
            <a:ext cx="3352800" cy="3108543"/>
          </a:xfrm>
          <a:prstGeom prst="rect">
            <a:avLst/>
          </a:prstGeom>
          <a:noFill/>
        </p:spPr>
        <p:txBody>
          <a:bodyPr wrap="square" rtlCol="0">
            <a:spAutoFit/>
          </a:bodyPr>
          <a:lstStyle/>
          <a:p>
            <a:r>
              <a:rPr lang="en-US" sz="2800" u="sng" dirty="0">
                <a:solidFill>
                  <a:schemeClr val="bg1"/>
                </a:solidFill>
                <a:latin typeface="Tw Cen MT Condensed Extra Bold"/>
              </a:rPr>
              <a:t>Manual</a:t>
            </a:r>
          </a:p>
          <a:p>
            <a:r>
              <a:rPr lang="en-US" sz="2800" dirty="0">
                <a:solidFill>
                  <a:schemeClr val="bg1"/>
                </a:solidFill>
                <a:latin typeface="Tw Cen MT Condensed Extra Bold"/>
              </a:rPr>
              <a:t>Pump brakes slow and consistently</a:t>
            </a:r>
          </a:p>
          <a:p>
            <a:r>
              <a:rPr lang="en-US" sz="2800" dirty="0">
                <a:solidFill>
                  <a:schemeClr val="bg1"/>
                </a:solidFill>
                <a:latin typeface="Tw Cen MT Condensed Extra Bold"/>
              </a:rPr>
              <a:t>until the wheel locks, then release. </a:t>
            </a:r>
          </a:p>
          <a:p>
            <a:r>
              <a:rPr lang="en-US" sz="2800" dirty="0">
                <a:solidFill>
                  <a:schemeClr val="bg1"/>
                </a:solidFill>
                <a:latin typeface="Tw Cen MT Condensed Extra Bold"/>
              </a:rPr>
              <a:t>Repeat. Pump faster as you slow.</a:t>
            </a:r>
          </a:p>
        </p:txBody>
      </p:sp>
      <p:pic>
        <p:nvPicPr>
          <p:cNvPr id="4" name="Picture 3"/>
          <p:cNvPicPr>
            <a:picLocks noChangeAspect="1"/>
          </p:cNvPicPr>
          <p:nvPr/>
        </p:nvPicPr>
        <p:blipFill rotWithShape="1">
          <a:blip r:embed="rId3"/>
          <a:srcRect l="32294" r="25697"/>
          <a:stretch/>
        </p:blipFill>
        <p:spPr>
          <a:xfrm>
            <a:off x="3733800" y="3352800"/>
            <a:ext cx="1662545" cy="2977833"/>
          </a:xfrm>
          <a:prstGeom prst="rect">
            <a:avLst/>
          </a:prstGeom>
        </p:spPr>
      </p:pic>
    </p:spTree>
    <p:extLst>
      <p:ext uri="{BB962C8B-B14F-4D97-AF65-F5344CB8AC3E}">
        <p14:creationId xmlns:p14="http://schemas.microsoft.com/office/powerpoint/2010/main" val="172172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Road Conditions</a:t>
            </a:r>
            <a:endParaRPr lang="en-US" dirty="0"/>
          </a:p>
        </p:txBody>
      </p:sp>
      <p:sp>
        <p:nvSpPr>
          <p:cNvPr id="3" name="Content Placeholder 2"/>
          <p:cNvSpPr>
            <a:spLocks noGrp="1"/>
          </p:cNvSpPr>
          <p:nvPr>
            <p:ph idx="1"/>
          </p:nvPr>
        </p:nvSpPr>
        <p:spPr>
          <a:xfrm>
            <a:off x="304800" y="1066800"/>
            <a:ext cx="8382000" cy="990600"/>
          </a:xfrm>
        </p:spPr>
        <p:txBody>
          <a:bodyPr>
            <a:normAutofit/>
          </a:bodyPr>
          <a:lstStyle/>
          <a:p>
            <a:pPr marL="0" indent="0">
              <a:buNone/>
            </a:pPr>
            <a:r>
              <a:rPr lang="en-US" dirty="0" smtClean="0"/>
              <a:t>When dealing with bad road conditions take the cautious approach</a:t>
            </a:r>
          </a:p>
          <a:p>
            <a:pPr marL="0" indent="0">
              <a:buNone/>
            </a:pPr>
            <a:endParaRPr lang="en-US" dirty="0"/>
          </a:p>
        </p:txBody>
      </p:sp>
      <p:sp>
        <p:nvSpPr>
          <p:cNvPr id="4" name="Content Placeholder 2"/>
          <p:cNvSpPr txBox="1">
            <a:spLocks/>
          </p:cNvSpPr>
          <p:nvPr/>
        </p:nvSpPr>
        <p:spPr>
          <a:xfrm>
            <a:off x="152400" y="2209800"/>
            <a:ext cx="4876800" cy="426720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dirty="0"/>
              <a:t>Don’t use cruise </a:t>
            </a:r>
            <a:r>
              <a:rPr lang="en-US" dirty="0" smtClean="0"/>
              <a:t>control!</a:t>
            </a:r>
            <a:endParaRPr lang="en-US" dirty="0"/>
          </a:p>
          <a:p>
            <a:pPr>
              <a:lnSpc>
                <a:spcPct val="150000"/>
              </a:lnSpc>
            </a:pPr>
            <a:r>
              <a:rPr lang="en-US" dirty="0" smtClean="0"/>
              <a:t>Eliminate distractions</a:t>
            </a:r>
          </a:p>
          <a:p>
            <a:pPr>
              <a:lnSpc>
                <a:spcPct val="150000"/>
              </a:lnSpc>
            </a:pPr>
            <a:r>
              <a:rPr lang="en-US" dirty="0" smtClean="0"/>
              <a:t>Slow down</a:t>
            </a:r>
          </a:p>
          <a:p>
            <a:pPr>
              <a:lnSpc>
                <a:spcPct val="150000"/>
              </a:lnSpc>
            </a:pPr>
            <a:r>
              <a:rPr lang="en-US" dirty="0" smtClean="0"/>
              <a:t>Brake early</a:t>
            </a:r>
          </a:p>
          <a:p>
            <a:pPr>
              <a:lnSpc>
                <a:spcPct val="100000"/>
              </a:lnSpc>
            </a:pPr>
            <a:r>
              <a:rPr lang="en-US" dirty="0" smtClean="0"/>
              <a:t>Don’t do anything quickly. Steering or braking should be gradual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514600"/>
            <a:ext cx="3962400" cy="2971800"/>
          </a:xfrm>
          <a:prstGeom prst="rect">
            <a:avLst/>
          </a:prstGeom>
        </p:spPr>
      </p:pic>
    </p:spTree>
    <p:extLst>
      <p:ext uri="{BB962C8B-B14F-4D97-AF65-F5344CB8AC3E}">
        <p14:creationId xmlns:p14="http://schemas.microsoft.com/office/powerpoint/2010/main" val="1511901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Skidding</a:t>
            </a:r>
            <a:endParaRPr lang="en-US" dirty="0"/>
          </a:p>
        </p:txBody>
      </p:sp>
      <p:sp>
        <p:nvSpPr>
          <p:cNvPr id="3" name="Content Placeholder 2"/>
          <p:cNvSpPr>
            <a:spLocks noGrp="1"/>
          </p:cNvSpPr>
          <p:nvPr>
            <p:ph idx="1"/>
          </p:nvPr>
        </p:nvSpPr>
        <p:spPr>
          <a:xfrm>
            <a:off x="685800" y="1447800"/>
            <a:ext cx="6019800" cy="3835400"/>
          </a:xfrm>
        </p:spPr>
        <p:txBody>
          <a:bodyPr>
            <a:normAutofit lnSpcReduction="10000"/>
          </a:bodyPr>
          <a:lstStyle/>
          <a:p>
            <a:pPr>
              <a:lnSpc>
                <a:spcPct val="150000"/>
              </a:lnSpc>
            </a:pPr>
            <a:endParaRPr lang="en-US" dirty="0"/>
          </a:p>
          <a:p>
            <a:pPr marL="0" indent="0">
              <a:lnSpc>
                <a:spcPct val="150000"/>
              </a:lnSpc>
              <a:buNone/>
            </a:pPr>
            <a:r>
              <a:rPr lang="en-US" dirty="0" smtClean="0"/>
              <a:t>If you start skidding:</a:t>
            </a:r>
            <a:endParaRPr lang="en-US" dirty="0"/>
          </a:p>
          <a:p>
            <a:pPr>
              <a:lnSpc>
                <a:spcPct val="150000"/>
              </a:lnSpc>
            </a:pPr>
            <a:r>
              <a:rPr lang="en-US" dirty="0" smtClean="0"/>
              <a:t>Don’t panic</a:t>
            </a:r>
          </a:p>
          <a:p>
            <a:pPr>
              <a:lnSpc>
                <a:spcPct val="150000"/>
              </a:lnSpc>
            </a:pPr>
            <a:r>
              <a:rPr lang="en-US" dirty="0" smtClean="0"/>
              <a:t>Gently turn into the skid</a:t>
            </a:r>
          </a:p>
          <a:p>
            <a:pPr>
              <a:lnSpc>
                <a:spcPct val="150000"/>
              </a:lnSpc>
            </a:pPr>
            <a:r>
              <a:rPr lang="en-US" dirty="0" smtClean="0"/>
              <a:t>Ease your foot off the accelerator</a:t>
            </a:r>
          </a:p>
          <a:p>
            <a:pPr>
              <a:lnSpc>
                <a:spcPct val="150000"/>
              </a:lnSpc>
            </a:pPr>
            <a:r>
              <a:rPr lang="en-US" dirty="0" smtClean="0"/>
              <a:t>Do not brake</a:t>
            </a:r>
            <a:endParaRPr lang="en-US" dirty="0"/>
          </a:p>
        </p:txBody>
      </p:sp>
      <p:pic>
        <p:nvPicPr>
          <p:cNvPr id="4" name="Picture 3"/>
          <p:cNvPicPr>
            <a:picLocks noChangeAspect="1"/>
          </p:cNvPicPr>
          <p:nvPr/>
        </p:nvPicPr>
        <p:blipFill rotWithShape="1">
          <a:blip r:embed="rId3">
            <a:clrChange>
              <a:clrFrom>
                <a:srgbClr val="FFFFFF"/>
              </a:clrFrom>
              <a:clrTo>
                <a:srgbClr val="FFFFFF">
                  <a:alpha val="0"/>
                </a:srgbClr>
              </a:clrTo>
            </a:clrChange>
          </a:blip>
          <a:srcRect t="1377" r="1559"/>
          <a:stretch/>
        </p:blipFill>
        <p:spPr>
          <a:xfrm>
            <a:off x="6118693" y="838200"/>
            <a:ext cx="3025307" cy="3035748"/>
          </a:xfrm>
          <a:prstGeom prst="diamond">
            <a:avLst/>
          </a:prstGeom>
        </p:spPr>
      </p:pic>
      <p:sp>
        <p:nvSpPr>
          <p:cNvPr id="5" name="Rectangle 4"/>
          <p:cNvSpPr/>
          <p:nvPr/>
        </p:nvSpPr>
        <p:spPr>
          <a:xfrm>
            <a:off x="7620000" y="3733800"/>
            <a:ext cx="152400" cy="28194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519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This module will contain these topics:</a:t>
            </a:r>
          </a:p>
        </p:txBody>
      </p:sp>
      <p:sp>
        <p:nvSpPr>
          <p:cNvPr id="3" name="Content Placeholder 2"/>
          <p:cNvSpPr>
            <a:spLocks noGrp="1"/>
          </p:cNvSpPr>
          <p:nvPr>
            <p:ph idx="1"/>
          </p:nvPr>
        </p:nvSpPr>
        <p:spPr>
          <a:xfrm>
            <a:off x="457200" y="914400"/>
            <a:ext cx="8229600" cy="5715000"/>
          </a:xfrm>
        </p:spPr>
        <p:txBody>
          <a:bodyPr>
            <a:normAutofit fontScale="85000" lnSpcReduction="20000"/>
          </a:bodyPr>
          <a:lstStyle/>
          <a:p>
            <a:pPr>
              <a:lnSpc>
                <a:spcPct val="120000"/>
              </a:lnSpc>
            </a:pPr>
            <a:r>
              <a:rPr lang="en-US" dirty="0" smtClean="0">
                <a:effectLst/>
              </a:rPr>
              <a:t>Winter driving </a:t>
            </a:r>
            <a:r>
              <a:rPr lang="en-US" dirty="0">
                <a:effectLst/>
              </a:rPr>
              <a:t>tips</a:t>
            </a:r>
          </a:p>
          <a:p>
            <a:pPr lvl="1">
              <a:lnSpc>
                <a:spcPct val="120000"/>
              </a:lnSpc>
            </a:pPr>
            <a:r>
              <a:rPr lang="en-US" dirty="0">
                <a:effectLst/>
              </a:rPr>
              <a:t>Don't drive if you don't have to</a:t>
            </a:r>
          </a:p>
          <a:p>
            <a:pPr lvl="1">
              <a:lnSpc>
                <a:spcPct val="120000"/>
              </a:lnSpc>
            </a:pPr>
            <a:r>
              <a:rPr lang="en-US" dirty="0">
                <a:effectLst/>
              </a:rPr>
              <a:t>Clear all snow off car, snow and frost off all windows</a:t>
            </a:r>
          </a:p>
          <a:p>
            <a:pPr lvl="1">
              <a:lnSpc>
                <a:spcPct val="120000"/>
              </a:lnSpc>
            </a:pPr>
            <a:r>
              <a:rPr lang="en-US" dirty="0">
                <a:effectLst/>
              </a:rPr>
              <a:t>Slow down!​ - know the route(s) and give yourself extra time​</a:t>
            </a:r>
          </a:p>
          <a:p>
            <a:pPr lvl="1">
              <a:lnSpc>
                <a:spcPct val="120000"/>
              </a:lnSpc>
            </a:pPr>
            <a:r>
              <a:rPr lang="en-US" dirty="0">
                <a:effectLst/>
              </a:rPr>
              <a:t>Safe following </a:t>
            </a:r>
            <a:r>
              <a:rPr lang="en-US" dirty="0" smtClean="0">
                <a:effectLst/>
              </a:rPr>
              <a:t>distance – 3 second rule</a:t>
            </a:r>
            <a:endParaRPr lang="en-US" dirty="0">
              <a:effectLst/>
            </a:endParaRPr>
          </a:p>
          <a:p>
            <a:pPr lvl="1">
              <a:lnSpc>
                <a:spcPct val="120000"/>
              </a:lnSpc>
            </a:pPr>
            <a:r>
              <a:rPr lang="en-US" dirty="0">
                <a:effectLst/>
              </a:rPr>
              <a:t>ABS/pump brakes​ - know which brake system is on your vehicle​</a:t>
            </a:r>
          </a:p>
          <a:p>
            <a:pPr lvl="1">
              <a:lnSpc>
                <a:spcPct val="120000"/>
              </a:lnSpc>
            </a:pPr>
            <a:r>
              <a:rPr lang="en-US" dirty="0">
                <a:effectLst/>
              </a:rPr>
              <a:t>Dealing with different road conditions - freezing rain, skidding, etc</a:t>
            </a:r>
            <a:r>
              <a:rPr lang="en-US" dirty="0" smtClean="0">
                <a:effectLst/>
              </a:rPr>
              <a:t>.</a:t>
            </a:r>
          </a:p>
          <a:p>
            <a:pPr lvl="1">
              <a:lnSpc>
                <a:spcPct val="120000"/>
              </a:lnSpc>
            </a:pPr>
            <a:r>
              <a:rPr lang="en-US" dirty="0" smtClean="0">
                <a:effectLst/>
              </a:rPr>
              <a:t>​</a:t>
            </a:r>
            <a:r>
              <a:rPr lang="en-US" dirty="0">
                <a:effectLst/>
              </a:rPr>
              <a:t>share the word you are traveling. Let people know you left and that you arrived. Be aware that cell service is not everywhere.​</a:t>
            </a:r>
            <a:r>
              <a:rPr lang="en-US" dirty="0"/>
              <a:t> </a:t>
            </a:r>
            <a:endParaRPr lang="en-US" dirty="0" smtClean="0"/>
          </a:p>
          <a:p>
            <a:pPr lvl="1">
              <a:lnSpc>
                <a:spcPct val="120000"/>
              </a:lnSpc>
            </a:pPr>
            <a:r>
              <a:rPr lang="en-US" dirty="0" smtClean="0"/>
              <a:t>​</a:t>
            </a:r>
            <a:r>
              <a:rPr lang="en-US" dirty="0"/>
              <a:t>Watch out for </a:t>
            </a:r>
            <a:r>
              <a:rPr lang="en-US" dirty="0" smtClean="0"/>
              <a:t>other drivers who may not have experience driving in winter conditions​</a:t>
            </a:r>
            <a:endParaRPr lang="en-US" dirty="0"/>
          </a:p>
          <a:p>
            <a:pPr>
              <a:lnSpc>
                <a:spcPct val="120000"/>
              </a:lnSpc>
            </a:pPr>
            <a:r>
              <a:rPr lang="en-US" dirty="0">
                <a:effectLst/>
              </a:rPr>
              <a:t>Sharing the road with plows</a:t>
            </a:r>
          </a:p>
          <a:p>
            <a:pPr lvl="1">
              <a:lnSpc>
                <a:spcPct val="120000"/>
              </a:lnSpc>
            </a:pPr>
            <a:r>
              <a:rPr lang="en-US" dirty="0" smtClean="0">
                <a:effectLst/>
              </a:rPr>
              <a:t>Safe following </a:t>
            </a:r>
            <a:r>
              <a:rPr lang="en-US" dirty="0">
                <a:effectLst/>
              </a:rPr>
              <a:t>distance</a:t>
            </a:r>
          </a:p>
          <a:p>
            <a:pPr lvl="1">
              <a:lnSpc>
                <a:spcPct val="120000"/>
              </a:lnSpc>
            </a:pPr>
            <a:r>
              <a:rPr lang="en-US" dirty="0" smtClean="0">
                <a:effectLst/>
              </a:rPr>
              <a:t>Avoid passing plows</a:t>
            </a:r>
            <a:r>
              <a:rPr lang="en-US" dirty="0"/>
              <a:t> </a:t>
            </a:r>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30163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dirty="0" smtClean="0"/>
              <a:t>These are conditions that will make driving more difficult</a:t>
            </a:r>
            <a:endParaRPr lang="en-US" dirty="0"/>
          </a:p>
        </p:txBody>
      </p:sp>
      <p:sp>
        <p:nvSpPr>
          <p:cNvPr id="3" name="Content Placeholder 2"/>
          <p:cNvSpPr>
            <a:spLocks noGrp="1"/>
          </p:cNvSpPr>
          <p:nvPr>
            <p:ph idx="1"/>
          </p:nvPr>
        </p:nvSpPr>
        <p:spPr>
          <a:xfrm>
            <a:off x="457200" y="1524000"/>
            <a:ext cx="8229600" cy="4749800"/>
          </a:xfrm>
        </p:spPr>
        <p:txBody>
          <a:bodyPr/>
          <a:lstStyle/>
          <a:p>
            <a:pPr marL="0" indent="0">
              <a:buNone/>
            </a:pPr>
            <a:r>
              <a:rPr lang="en-US" dirty="0" smtClean="0"/>
              <a:t>Weather conditions</a:t>
            </a:r>
          </a:p>
          <a:p>
            <a:r>
              <a:rPr lang="en-US" dirty="0" smtClean="0"/>
              <a:t>Freezing rain</a:t>
            </a:r>
          </a:p>
          <a:p>
            <a:r>
              <a:rPr lang="en-US" dirty="0" smtClean="0"/>
              <a:t>Sleet – snow and rain</a:t>
            </a:r>
          </a:p>
          <a:p>
            <a:r>
              <a:rPr lang="en-US" dirty="0" smtClean="0"/>
              <a:t>Snow</a:t>
            </a:r>
          </a:p>
          <a:p>
            <a:pPr marL="0" indent="0">
              <a:buNone/>
            </a:pPr>
            <a:endParaRPr lang="en-US" dirty="0" smtClean="0"/>
          </a:p>
          <a:p>
            <a:pPr marL="0" indent="0">
              <a:buNone/>
            </a:pPr>
            <a:r>
              <a:rPr lang="en-US" dirty="0" smtClean="0"/>
              <a:t>Road conditions</a:t>
            </a:r>
          </a:p>
          <a:p>
            <a:r>
              <a:rPr lang="en-US" dirty="0" smtClean="0"/>
              <a:t>Frost</a:t>
            </a:r>
          </a:p>
          <a:p>
            <a:r>
              <a:rPr lang="en-US" dirty="0" smtClean="0"/>
              <a:t>Ice</a:t>
            </a:r>
          </a:p>
          <a:p>
            <a:r>
              <a:rPr lang="en-US" dirty="0" smtClean="0"/>
              <a:t>Black ice</a:t>
            </a:r>
          </a:p>
          <a:p>
            <a:r>
              <a:rPr lang="en-US" dirty="0" smtClean="0"/>
              <a:t>Compacted snow</a:t>
            </a:r>
          </a:p>
          <a:p>
            <a:r>
              <a:rPr lang="en-US" dirty="0" smtClean="0"/>
              <a:t>Blowing snow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209800"/>
            <a:ext cx="4597400" cy="3448050"/>
          </a:xfrm>
          <a:prstGeom prst="rect">
            <a:avLst/>
          </a:prstGeom>
        </p:spPr>
      </p:pic>
    </p:spTree>
    <p:extLst>
      <p:ext uri="{BB962C8B-B14F-4D97-AF65-F5344CB8AC3E}">
        <p14:creationId xmlns:p14="http://schemas.microsoft.com/office/powerpoint/2010/main" val="1733352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dirty="0" smtClean="0"/>
              <a:t>Did you know that ice often forms on ramps and bridges first?</a:t>
            </a:r>
            <a:endParaRPr lang="en-US" dirty="0"/>
          </a:p>
        </p:txBody>
      </p:sp>
      <p:pic>
        <p:nvPicPr>
          <p:cNvPr id="7" name="Picture 6"/>
          <p:cNvPicPr>
            <a:picLocks noChangeAspect="1"/>
          </p:cNvPicPr>
          <p:nvPr/>
        </p:nvPicPr>
        <p:blipFill>
          <a:blip r:embed="rId3"/>
          <a:stretch>
            <a:fillRect/>
          </a:stretch>
        </p:blipFill>
        <p:spPr>
          <a:xfrm>
            <a:off x="1828800" y="1600200"/>
            <a:ext cx="5715000" cy="3649265"/>
          </a:xfrm>
          <a:prstGeom prst="rect">
            <a:avLst/>
          </a:prstGeom>
        </p:spPr>
      </p:pic>
      <p:sp>
        <p:nvSpPr>
          <p:cNvPr id="8" name="Rectangle 7"/>
          <p:cNvSpPr/>
          <p:nvPr/>
        </p:nvSpPr>
        <p:spPr>
          <a:xfrm>
            <a:off x="304800" y="5181600"/>
            <a:ext cx="8686800" cy="1384995"/>
          </a:xfrm>
          <a:prstGeom prst="rect">
            <a:avLst/>
          </a:prstGeom>
        </p:spPr>
        <p:txBody>
          <a:bodyPr wrap="square">
            <a:spAutoFit/>
          </a:bodyPr>
          <a:lstStyle/>
          <a:p>
            <a:r>
              <a:rPr lang="en-US" sz="2800" dirty="0" smtClean="0">
                <a:solidFill>
                  <a:schemeClr val="bg1"/>
                </a:solidFill>
              </a:rPr>
              <a:t>This is because bridge and ramp </a:t>
            </a:r>
            <a:r>
              <a:rPr lang="en-US" sz="2800" dirty="0">
                <a:solidFill>
                  <a:schemeClr val="bg1"/>
                </a:solidFill>
              </a:rPr>
              <a:t>pavement temperatures change faster than road pavement temperatures because they are surrounded by air</a:t>
            </a:r>
          </a:p>
        </p:txBody>
      </p:sp>
    </p:spTree>
    <p:extLst>
      <p:ext uri="{BB962C8B-B14F-4D97-AF65-F5344CB8AC3E}">
        <p14:creationId xmlns:p14="http://schemas.microsoft.com/office/powerpoint/2010/main" val="3899450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458200" cy="5080000"/>
          </a:xfrm>
        </p:spPr>
        <p:txBody>
          <a:bodyPr>
            <a:normAutofit/>
          </a:bodyPr>
          <a:lstStyle/>
          <a:p>
            <a:pPr>
              <a:buNone/>
            </a:pPr>
            <a:r>
              <a:rPr lang="en-US" sz="4000" dirty="0" smtClean="0"/>
              <a:t>What is likely to ice up first?</a:t>
            </a:r>
            <a:endParaRPr lang="en-US" sz="4000" dirty="0"/>
          </a:p>
          <a:p>
            <a:pPr>
              <a:buNone/>
            </a:pPr>
            <a:endParaRPr lang="en-US" sz="4000" dirty="0" smtClean="0"/>
          </a:p>
          <a:p>
            <a:pPr>
              <a:buNone/>
            </a:pPr>
            <a:endParaRPr lang="en-US" sz="4000" dirty="0"/>
          </a:p>
          <a:p>
            <a:pPr marL="522288" indent="-522288">
              <a:lnSpc>
                <a:spcPct val="100000"/>
              </a:lnSpc>
              <a:buAutoNum type="arabicPeriod"/>
            </a:pPr>
            <a:r>
              <a:rPr lang="en-US" sz="4000" dirty="0" smtClean="0"/>
              <a:t>Side streets</a:t>
            </a:r>
          </a:p>
          <a:p>
            <a:pPr marL="522288" indent="-522288">
              <a:lnSpc>
                <a:spcPct val="100000"/>
              </a:lnSpc>
              <a:buAutoNum type="arabicPeriod"/>
            </a:pPr>
            <a:r>
              <a:rPr lang="en-US" sz="4000" dirty="0" smtClean="0"/>
              <a:t>Bridges</a:t>
            </a:r>
          </a:p>
          <a:p>
            <a:pPr marL="522288" indent="-522288">
              <a:lnSpc>
                <a:spcPct val="100000"/>
              </a:lnSpc>
              <a:buAutoNum type="arabicPeriod"/>
            </a:pPr>
            <a:r>
              <a:rPr lang="en-US" sz="4000" dirty="0" smtClean="0"/>
              <a:t>Highways</a:t>
            </a:r>
          </a:p>
          <a:p>
            <a:pPr marL="522288" indent="-522288">
              <a:lnSpc>
                <a:spcPct val="100000"/>
              </a:lnSpc>
              <a:buAutoNum type="arabicPeriod"/>
            </a:pPr>
            <a:r>
              <a:rPr lang="en-US" sz="4000" dirty="0" smtClean="0"/>
              <a:t>Country roads</a:t>
            </a:r>
            <a:endParaRPr lang="en-US" sz="4000" dirty="0"/>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people when you are travelling</a:t>
            </a:r>
            <a:endParaRPr lang="en-US" dirty="0"/>
          </a:p>
        </p:txBody>
      </p:sp>
      <p:sp>
        <p:nvSpPr>
          <p:cNvPr id="3" name="Content Placeholder 2"/>
          <p:cNvSpPr>
            <a:spLocks noGrp="1"/>
          </p:cNvSpPr>
          <p:nvPr>
            <p:ph idx="1"/>
          </p:nvPr>
        </p:nvSpPr>
        <p:spPr>
          <a:xfrm>
            <a:off x="457200" y="1066800"/>
            <a:ext cx="8458200" cy="5435600"/>
          </a:xfrm>
        </p:spPr>
        <p:txBody>
          <a:bodyPr/>
          <a:lstStyle/>
          <a:p>
            <a:pPr marL="0" indent="0" algn="ctr">
              <a:buNone/>
            </a:pPr>
            <a:r>
              <a:rPr lang="en-US" dirty="0" smtClean="0"/>
              <a:t>Alert people to your travel plans. </a:t>
            </a:r>
            <a:r>
              <a:rPr lang="en-US" dirty="0"/>
              <a:t>Tell them when you leave and let them know when you have arrived</a:t>
            </a:r>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dirty="0" smtClean="0"/>
              <a:t>Be aware that cell service is not everywhere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057400"/>
            <a:ext cx="5054600" cy="3790950"/>
          </a:xfrm>
          <a:prstGeom prst="rect">
            <a:avLst/>
          </a:prstGeom>
        </p:spPr>
      </p:pic>
    </p:spTree>
    <p:extLst>
      <p:ext uri="{BB962C8B-B14F-4D97-AF65-F5344CB8AC3E}">
        <p14:creationId xmlns:p14="http://schemas.microsoft.com/office/powerpoint/2010/main" val="1060644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 out for others on the road</a:t>
            </a:r>
            <a:endParaRPr lang="en-US" dirty="0"/>
          </a:p>
        </p:txBody>
      </p:sp>
      <p:sp>
        <p:nvSpPr>
          <p:cNvPr id="3" name="Content Placeholder 2"/>
          <p:cNvSpPr>
            <a:spLocks noGrp="1"/>
          </p:cNvSpPr>
          <p:nvPr>
            <p:ph idx="1"/>
          </p:nvPr>
        </p:nvSpPr>
        <p:spPr>
          <a:xfrm>
            <a:off x="457200" y="1143000"/>
            <a:ext cx="8229600" cy="5588000"/>
          </a:xfrm>
        </p:spPr>
        <p:txBody>
          <a:bodyPr>
            <a:normAutofit/>
          </a:bodyPr>
          <a:lstStyle/>
          <a:p>
            <a:pPr marL="0" indent="0">
              <a:buNone/>
            </a:pPr>
            <a:r>
              <a:rPr lang="en-US" dirty="0">
                <a:effectLst/>
              </a:rPr>
              <a:t>Watch out for the </a:t>
            </a:r>
            <a:r>
              <a:rPr lang="en-US" dirty="0" smtClean="0">
                <a:effectLst/>
              </a:rPr>
              <a:t>other people on the road. Leave space to react if another driver has a problem.</a:t>
            </a:r>
          </a:p>
          <a:p>
            <a:pPr marL="0" indent="0">
              <a:buNone/>
            </a:pPr>
            <a:endParaRPr lang="en-US" dirty="0">
              <a:effectLst/>
            </a:endParaRPr>
          </a:p>
          <a:p>
            <a:pPr marL="0" indent="0">
              <a:buNone/>
            </a:pPr>
            <a:endParaRPr lang="en-US" dirty="0" smtClean="0">
              <a:effectLst/>
            </a:endParaRPr>
          </a:p>
          <a:p>
            <a:pPr marL="0" indent="0">
              <a:buNone/>
            </a:pPr>
            <a:endParaRPr lang="en-US" dirty="0">
              <a:effectLst/>
            </a:endParaRPr>
          </a:p>
          <a:p>
            <a:pPr marL="0" indent="0">
              <a:buNone/>
            </a:pPr>
            <a:endParaRPr lang="en-US" dirty="0" smtClean="0">
              <a:effectLst/>
            </a:endParaRPr>
          </a:p>
          <a:p>
            <a:pPr marL="0" indent="0">
              <a:buNone/>
            </a:pPr>
            <a:endParaRPr lang="en-US" dirty="0">
              <a:effectLst/>
            </a:endParaRPr>
          </a:p>
          <a:p>
            <a:pPr marL="0" indent="0">
              <a:buNone/>
            </a:pPr>
            <a:endParaRPr lang="en-US" dirty="0" smtClean="0">
              <a:effectLst/>
            </a:endParaRPr>
          </a:p>
          <a:p>
            <a:pPr marL="0" indent="0">
              <a:buNone/>
            </a:pPr>
            <a:endParaRPr lang="en-US" dirty="0">
              <a:effectLst/>
            </a:endParaRPr>
          </a:p>
          <a:p>
            <a:pPr marL="0" indent="0">
              <a:buNone/>
            </a:pPr>
            <a:endParaRPr lang="en-US" dirty="0" smtClean="0">
              <a:effectLst/>
            </a:endParaRPr>
          </a:p>
          <a:p>
            <a:pPr marL="0" indent="0">
              <a:buNone/>
            </a:pPr>
            <a:endParaRPr lang="en-US" dirty="0">
              <a:effectLst/>
            </a:endParaRPr>
          </a:p>
          <a:p>
            <a:pPr marL="0" indent="0">
              <a:buNone/>
            </a:pPr>
            <a:r>
              <a:rPr lang="en-US" dirty="0" smtClean="0"/>
              <a:t> </a:t>
            </a:r>
            <a:r>
              <a:rPr lang="en-US" dirty="0">
                <a:effectLst/>
              </a:rPr>
              <a:t>If you are following someone's taillights and they drive off the road, you’ll drive off right behind </a:t>
            </a:r>
            <a:r>
              <a:rPr lang="en-US" dirty="0" smtClean="0">
                <a:effectLst/>
              </a:rPr>
              <a:t>them</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2209800"/>
            <a:ext cx="4343400" cy="3257550"/>
          </a:xfrm>
          <a:prstGeom prst="rect">
            <a:avLst/>
          </a:prstGeom>
        </p:spPr>
      </p:pic>
    </p:spTree>
    <p:extLst>
      <p:ext uri="{BB962C8B-B14F-4D97-AF65-F5344CB8AC3E}">
        <p14:creationId xmlns:p14="http://schemas.microsoft.com/office/powerpoint/2010/main" val="1801042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0" y="6400800"/>
            <a:ext cx="9144000" cy="22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0"/>
            <a:ext cx="8763000" cy="1600200"/>
          </a:xfrm>
        </p:spPr>
        <p:txBody>
          <a:bodyPr/>
          <a:lstStyle/>
          <a:p>
            <a:r>
              <a:rPr lang="en-US" dirty="0" smtClean="0"/>
              <a:t>Drive at the speed you’re comfortable with, but watch out for other drivers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126311"/>
            <a:ext cx="3201198" cy="2731689"/>
          </a:xfrm>
          <a:prstGeom prst="rect">
            <a:avLst/>
          </a:prstGeom>
        </p:spPr>
      </p:pic>
      <p:sp>
        <p:nvSpPr>
          <p:cNvPr id="16" name="Content Placeholder 15"/>
          <p:cNvSpPr>
            <a:spLocks noGrp="1"/>
          </p:cNvSpPr>
          <p:nvPr>
            <p:ph idx="1"/>
          </p:nvPr>
        </p:nvSpPr>
        <p:spPr>
          <a:xfrm>
            <a:off x="914400" y="2971800"/>
            <a:ext cx="7467600" cy="558800"/>
          </a:xfrm>
        </p:spPr>
        <p:txBody>
          <a:bodyPr/>
          <a:lstStyle/>
          <a:p>
            <a:pPr marL="0" indent="0">
              <a:buNone/>
            </a:pPr>
            <a:r>
              <a:rPr lang="en-US" dirty="0" smtClean="0"/>
              <a:t>60 mph					40 mph</a:t>
            </a:r>
            <a:endParaRPr lang="en-US"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3810000"/>
            <a:ext cx="650245" cy="65024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2971800"/>
            <a:ext cx="650245" cy="65024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905000"/>
            <a:ext cx="650245" cy="65024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5486400"/>
            <a:ext cx="650245" cy="650245"/>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3962400"/>
            <a:ext cx="650245" cy="650245"/>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3810000"/>
            <a:ext cx="650245" cy="650245"/>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752600"/>
            <a:ext cx="650245" cy="650245"/>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1600200"/>
            <a:ext cx="650245" cy="650245"/>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660231">
            <a:off x="2133600" y="2514600"/>
            <a:ext cx="650245" cy="650245"/>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3962400"/>
            <a:ext cx="650245" cy="650245"/>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2667000"/>
            <a:ext cx="650245" cy="650245"/>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2133600"/>
            <a:ext cx="650245" cy="650245"/>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03629">
            <a:off x="5120587" y="1462986"/>
            <a:ext cx="650245" cy="650245"/>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03629">
            <a:off x="3200400" y="4953000"/>
            <a:ext cx="650245" cy="650245"/>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03629">
            <a:off x="7330385" y="5196786"/>
            <a:ext cx="650245" cy="650245"/>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03629">
            <a:off x="5501586" y="5272985"/>
            <a:ext cx="650245" cy="650245"/>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03629">
            <a:off x="152400" y="2209800"/>
            <a:ext cx="650245" cy="650245"/>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03629">
            <a:off x="5501586" y="3139387"/>
            <a:ext cx="650245" cy="650245"/>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863860">
            <a:off x="410064" y="3534263"/>
            <a:ext cx="650245" cy="650245"/>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03629">
            <a:off x="1234386" y="3977586"/>
            <a:ext cx="650245" cy="650245"/>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03629">
            <a:off x="7406585" y="1615385"/>
            <a:ext cx="650245" cy="650245"/>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03629">
            <a:off x="2834587" y="3367986"/>
            <a:ext cx="650245" cy="65024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7085">
            <a:off x="385933" y="4867646"/>
            <a:ext cx="3607438" cy="2134923"/>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03629">
            <a:off x="1310585" y="5730185"/>
            <a:ext cx="650245" cy="650245"/>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03629">
            <a:off x="1996385" y="4510987"/>
            <a:ext cx="650245" cy="650245"/>
          </a:xfrm>
          <a:prstGeom prst="rect">
            <a:avLst/>
          </a:prstGeom>
        </p:spPr>
      </p:pic>
    </p:spTree>
    <p:extLst>
      <p:ext uri="{BB962C8B-B14F-4D97-AF65-F5344CB8AC3E}">
        <p14:creationId xmlns:p14="http://schemas.microsoft.com/office/powerpoint/2010/main" val="71342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500" fill="hold"/>
                                        <p:tgtEl>
                                          <p:spTgt spid="15"/>
                                        </p:tgtEl>
                                        <p:attrNameLst>
                                          <p:attrName>r</p:attrName>
                                        </p:attrNameLst>
                                      </p:cBhvr>
                                    </p:animRot>
                                  </p:childTnLst>
                                </p:cTn>
                              </p:par>
                            </p:childTnLst>
                          </p:cTn>
                        </p:par>
                        <p:par>
                          <p:cTn id="7" fill="hold">
                            <p:stCondLst>
                              <p:cond delay="2500"/>
                            </p:stCondLst>
                            <p:childTnLst>
                              <p:par>
                                <p:cTn id="8" presetID="8" presetClass="emph" presetSubtype="0" fill="hold" nodeType="afterEffect">
                                  <p:stCondLst>
                                    <p:cond delay="0"/>
                                  </p:stCondLst>
                                  <p:childTnLst>
                                    <p:animRot by="21600000">
                                      <p:cBhvr>
                                        <p:cTn id="9"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Sharing the road with plows</a:t>
            </a:r>
            <a:endParaRPr lang="en-US" dirty="0">
              <a:solidFill>
                <a:srgbClr val="FFC000"/>
              </a:solidFill>
            </a:endParaRP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1143000"/>
            <a:ext cx="5901267" cy="4425950"/>
          </a:xfrm>
        </p:spPr>
      </p:pic>
      <p:sp>
        <p:nvSpPr>
          <p:cNvPr id="7" name="Title 1"/>
          <p:cNvSpPr txBox="1">
            <a:spLocks/>
          </p:cNvSpPr>
          <p:nvPr/>
        </p:nvSpPr>
        <p:spPr>
          <a:xfrm>
            <a:off x="533400" y="5638800"/>
            <a:ext cx="82296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sz="2800" dirty="0" smtClean="0"/>
              <a:t>Snow plow driver’s field of vision is restricted. You may see them, but they may not see you.</a:t>
            </a:r>
            <a:endParaRPr lang="en-US" sz="2800" dirty="0"/>
          </a:p>
        </p:txBody>
      </p:sp>
    </p:spTree>
    <p:extLst>
      <p:ext uri="{BB962C8B-B14F-4D97-AF65-F5344CB8AC3E}">
        <p14:creationId xmlns:p14="http://schemas.microsoft.com/office/powerpoint/2010/main" val="17402102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Passing</a:t>
            </a:r>
            <a:endParaRPr lang="en-US" dirty="0"/>
          </a:p>
        </p:txBody>
      </p:sp>
      <p:sp>
        <p:nvSpPr>
          <p:cNvPr id="6" name="Title 1"/>
          <p:cNvSpPr txBox="1">
            <a:spLocks/>
          </p:cNvSpPr>
          <p:nvPr/>
        </p:nvSpPr>
        <p:spPr>
          <a:xfrm>
            <a:off x="533400" y="5638800"/>
            <a:ext cx="82296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sz="2800" dirty="0" smtClean="0"/>
              <a:t>The road is in worse condition in front of the plow than it is behind. Stay behind the plow.</a:t>
            </a:r>
            <a:endParaRPr lang="en-US" sz="2800" dirty="0"/>
          </a:p>
        </p:txBody>
      </p:sp>
      <p:sp>
        <p:nvSpPr>
          <p:cNvPr id="13" name="TextBox 12"/>
          <p:cNvSpPr txBox="1"/>
          <p:nvPr/>
        </p:nvSpPr>
        <p:spPr>
          <a:xfrm>
            <a:off x="838200" y="1524000"/>
            <a:ext cx="3276600" cy="584775"/>
          </a:xfrm>
          <a:prstGeom prst="rect">
            <a:avLst/>
          </a:prstGeom>
          <a:noFill/>
        </p:spPr>
        <p:txBody>
          <a:bodyPr wrap="square" rtlCol="0">
            <a:spAutoFit/>
          </a:bodyPr>
          <a:lstStyle/>
          <a:p>
            <a:r>
              <a:rPr lang="en-US" sz="3200" dirty="0" smtClean="0">
                <a:solidFill>
                  <a:schemeClr val="bg1"/>
                </a:solidFill>
              </a:rPr>
              <a:t>In front of plow</a:t>
            </a:r>
            <a:endParaRPr lang="en-US" sz="3200" dirty="0">
              <a:solidFill>
                <a:schemeClr val="bg1"/>
              </a:solidFill>
            </a:endParaRPr>
          </a:p>
        </p:txBody>
      </p:sp>
      <p:pic>
        <p:nvPicPr>
          <p:cNvPr id="9" name="Picture 2" descr="A304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62200"/>
            <a:ext cx="3937000" cy="29527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34000" y="1548825"/>
            <a:ext cx="3276600" cy="584775"/>
          </a:xfrm>
          <a:prstGeom prst="rect">
            <a:avLst/>
          </a:prstGeom>
          <a:noFill/>
        </p:spPr>
        <p:txBody>
          <a:bodyPr wrap="square" rtlCol="0">
            <a:spAutoFit/>
          </a:bodyPr>
          <a:lstStyle/>
          <a:p>
            <a:r>
              <a:rPr lang="en-US" sz="3200" dirty="0" smtClean="0">
                <a:solidFill>
                  <a:schemeClr val="bg1"/>
                </a:solidFill>
              </a:rPr>
              <a:t>Behind plow</a:t>
            </a:r>
            <a:endParaRPr lang="en-US" sz="3200" dirty="0">
              <a:solidFill>
                <a:schemeClr val="bg1"/>
              </a:solidFill>
            </a:endParaRPr>
          </a:p>
        </p:txBody>
      </p:sp>
      <p:pic>
        <p:nvPicPr>
          <p:cNvPr id="14" name="Picture 2" descr="http://www.cloud.iowadot.gov/Highway/Photos/Maintenance/MapSnapShots/SnowPlow/2015/1/31/A33542_201501312048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362200"/>
            <a:ext cx="3948545" cy="2961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3743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Passing</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33600" y="2057400"/>
            <a:ext cx="4758267" cy="3568700"/>
          </a:xfrm>
        </p:spPr>
      </p:pic>
      <p:sp>
        <p:nvSpPr>
          <p:cNvPr id="6" name="Title 1"/>
          <p:cNvSpPr txBox="1">
            <a:spLocks/>
          </p:cNvSpPr>
          <p:nvPr/>
        </p:nvSpPr>
        <p:spPr>
          <a:xfrm>
            <a:off x="533400" y="5638800"/>
            <a:ext cx="82296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sz="2800" dirty="0" smtClean="0"/>
              <a:t>The road is in worse condition in front of the plow than it is behind. Stay behind the plow.</a:t>
            </a:r>
            <a:endParaRPr lang="en-US" sz="2800" dirty="0"/>
          </a:p>
        </p:txBody>
      </p:sp>
      <p:cxnSp>
        <p:nvCxnSpPr>
          <p:cNvPr id="10" name="Straight Arrow Connector 9"/>
          <p:cNvCxnSpPr/>
          <p:nvPr/>
        </p:nvCxnSpPr>
        <p:spPr>
          <a:xfrm flipH="1">
            <a:off x="5715000" y="3505200"/>
            <a:ext cx="914400" cy="76200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2" name="Oval Callout 11"/>
          <p:cNvSpPr/>
          <p:nvPr/>
        </p:nvSpPr>
        <p:spPr>
          <a:xfrm>
            <a:off x="5791200" y="2362200"/>
            <a:ext cx="2971800" cy="9144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96000" y="2514600"/>
            <a:ext cx="2667000" cy="646331"/>
          </a:xfrm>
          <a:prstGeom prst="rect">
            <a:avLst/>
          </a:prstGeom>
          <a:noFill/>
        </p:spPr>
        <p:txBody>
          <a:bodyPr wrap="square" rtlCol="0">
            <a:spAutoFit/>
          </a:bodyPr>
          <a:lstStyle/>
          <a:p>
            <a:r>
              <a:rPr lang="en-US" dirty="0" smtClean="0"/>
              <a:t>Plows stick out beyond their lane</a:t>
            </a:r>
            <a:endParaRPr lang="en-US" dirty="0"/>
          </a:p>
        </p:txBody>
      </p:sp>
      <p:sp>
        <p:nvSpPr>
          <p:cNvPr id="8" name="Title 1"/>
          <p:cNvSpPr txBox="1">
            <a:spLocks/>
          </p:cNvSpPr>
          <p:nvPr/>
        </p:nvSpPr>
        <p:spPr>
          <a:xfrm>
            <a:off x="533400" y="914400"/>
            <a:ext cx="80010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sz="2800" dirty="0" smtClean="0"/>
              <a:t>Don’t pass unless absolutely necessary and safe</a:t>
            </a:r>
            <a:endParaRPr lang="en-US" sz="2800" dirty="0"/>
          </a:p>
        </p:txBody>
      </p:sp>
    </p:spTree>
    <p:extLst>
      <p:ext uri="{BB962C8B-B14F-4D97-AF65-F5344CB8AC3E}">
        <p14:creationId xmlns:p14="http://schemas.microsoft.com/office/powerpoint/2010/main" val="9598505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 plume and following</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2600" y="1219200"/>
            <a:ext cx="5825067" cy="4368800"/>
          </a:xfrm>
        </p:spPr>
      </p:pic>
      <p:sp>
        <p:nvSpPr>
          <p:cNvPr id="5" name="Title 1"/>
          <p:cNvSpPr txBox="1">
            <a:spLocks/>
          </p:cNvSpPr>
          <p:nvPr/>
        </p:nvSpPr>
        <p:spPr>
          <a:xfrm>
            <a:off x="304800" y="5562600"/>
            <a:ext cx="88392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sz="2800" dirty="0" smtClean="0"/>
              <a:t>Could you see the hazard in front of the snow plow?</a:t>
            </a:r>
            <a:endParaRPr lang="en-US" sz="2800" dirty="0"/>
          </a:p>
        </p:txBody>
      </p:sp>
      <p:pic>
        <p:nvPicPr>
          <p:cNvPr id="3" name="Picture 2"/>
          <p:cNvPicPr>
            <a:picLocks noChangeAspect="1"/>
          </p:cNvPicPr>
          <p:nvPr/>
        </p:nvPicPr>
        <p:blipFill>
          <a:blip r:embed="rId4"/>
          <a:stretch>
            <a:fillRect/>
          </a:stretch>
        </p:blipFill>
        <p:spPr>
          <a:xfrm>
            <a:off x="1143000" y="838200"/>
            <a:ext cx="6705600" cy="5029200"/>
          </a:xfrm>
          <a:prstGeom prst="rect">
            <a:avLst/>
          </a:prstGeom>
        </p:spPr>
      </p:pic>
    </p:spTree>
    <p:extLst>
      <p:ext uri="{BB962C8B-B14F-4D97-AF65-F5344CB8AC3E}">
        <p14:creationId xmlns:p14="http://schemas.microsoft.com/office/powerpoint/2010/main" val="18941001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Preparing your car for winter</a:t>
            </a:r>
            <a:endParaRPr lang="en-US" dirty="0">
              <a:solidFill>
                <a:srgbClr val="FFC000"/>
              </a:solidFill>
            </a:endParaRPr>
          </a:p>
        </p:txBody>
      </p:sp>
      <p:sp>
        <p:nvSpPr>
          <p:cNvPr id="3" name="Content Placeholder 2"/>
          <p:cNvSpPr>
            <a:spLocks noGrp="1"/>
          </p:cNvSpPr>
          <p:nvPr>
            <p:ph idx="1"/>
          </p:nvPr>
        </p:nvSpPr>
        <p:spPr>
          <a:xfrm>
            <a:off x="457200" y="1627274"/>
            <a:ext cx="3962400" cy="3454400"/>
          </a:xfrm>
        </p:spPr>
        <p:txBody>
          <a:bodyPr>
            <a:noAutofit/>
          </a:bodyPr>
          <a:lstStyle/>
          <a:p>
            <a:pPr marL="0" indent="0">
              <a:lnSpc>
                <a:spcPct val="150000"/>
              </a:lnSpc>
              <a:buNone/>
            </a:pPr>
            <a:r>
              <a:rPr lang="en-US" sz="4000" dirty="0" smtClean="0"/>
              <a:t>Be prepared:</a:t>
            </a:r>
          </a:p>
          <a:p>
            <a:pPr>
              <a:lnSpc>
                <a:spcPct val="150000"/>
              </a:lnSpc>
            </a:pPr>
            <a:r>
              <a:rPr lang="en-US" sz="4000" dirty="0" smtClean="0"/>
              <a:t>Car maintenance</a:t>
            </a:r>
          </a:p>
          <a:p>
            <a:pPr>
              <a:lnSpc>
                <a:spcPct val="150000"/>
              </a:lnSpc>
            </a:pPr>
            <a:r>
              <a:rPr lang="en-US" sz="4000" dirty="0" smtClean="0"/>
              <a:t>Tires</a:t>
            </a:r>
          </a:p>
          <a:p>
            <a:pPr>
              <a:lnSpc>
                <a:spcPct val="150000"/>
              </a:lnSpc>
            </a:pPr>
            <a:r>
              <a:rPr lang="en-US" sz="4000" dirty="0" smtClean="0"/>
              <a:t>Emergency kit</a:t>
            </a:r>
          </a:p>
        </p:txBody>
      </p:sp>
      <p:pic>
        <p:nvPicPr>
          <p:cNvPr id="1026" name="Picture 2" descr="C:\Users\Fortinconsulting\AppData\Local\Microsoft\Windows\Temporary Internet Files\Content.IE5\2SZU52A6\CZ-C15a_Zimní_výbava[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37657"/>
            <a:ext cx="3162300" cy="317667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465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382000" cy="914400"/>
          </a:xfrm>
        </p:spPr>
        <p:txBody>
          <a:bodyPr/>
          <a:lstStyle/>
          <a:p>
            <a:r>
              <a:rPr lang="en-US" sz="2500" dirty="0" smtClean="0"/>
              <a:t>What are some of the mistakes this car may have made?</a:t>
            </a:r>
            <a:endParaRPr lang="en-US" sz="25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8800" y="2057400"/>
            <a:ext cx="5468075" cy="4101895"/>
          </a:xfrm>
        </p:spPr>
      </p:pic>
    </p:spTree>
    <p:extLst>
      <p:ext uri="{BB962C8B-B14F-4D97-AF65-F5344CB8AC3E}">
        <p14:creationId xmlns:p14="http://schemas.microsoft.com/office/powerpoint/2010/main" val="3025994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 wins in a crash, you or the plow?</a:t>
            </a:r>
          </a:p>
        </p:txBody>
      </p:sp>
      <p:sp>
        <p:nvSpPr>
          <p:cNvPr id="3" name="Content Placeholder 2"/>
          <p:cNvSpPr>
            <a:spLocks noGrp="1"/>
          </p:cNvSpPr>
          <p:nvPr>
            <p:ph idx="1"/>
          </p:nvPr>
        </p:nvSpPr>
        <p:spPr>
          <a:xfrm>
            <a:off x="381000" y="1219200"/>
            <a:ext cx="8458200" cy="5080000"/>
          </a:xfrm>
        </p:spPr>
        <p:txBody>
          <a:bodyPr>
            <a:normAutofit fontScale="85000" lnSpcReduction="20000"/>
          </a:bodyPr>
          <a:lstStyle/>
          <a:p>
            <a:pPr>
              <a:lnSpc>
                <a:spcPct val="100000"/>
              </a:lnSpc>
              <a:buNone/>
            </a:pPr>
            <a:r>
              <a:rPr lang="en-US" sz="4000" dirty="0" smtClean="0"/>
              <a:t>How heavy is your vehicle?</a:t>
            </a:r>
          </a:p>
          <a:p>
            <a:pPr>
              <a:lnSpc>
                <a:spcPct val="100000"/>
              </a:lnSpc>
              <a:buNone/>
            </a:pPr>
            <a:endParaRPr lang="en-US" sz="1400" dirty="0"/>
          </a:p>
          <a:p>
            <a:pPr>
              <a:lnSpc>
                <a:spcPct val="100000"/>
              </a:lnSpc>
            </a:pPr>
            <a:r>
              <a:rPr lang="en-US" sz="3500" dirty="0" smtClean="0"/>
              <a:t>Compact cars 3,000 – 4,500 lbs.</a:t>
            </a:r>
          </a:p>
          <a:p>
            <a:pPr>
              <a:lnSpc>
                <a:spcPct val="100000"/>
              </a:lnSpc>
            </a:pPr>
            <a:r>
              <a:rPr lang="en-US" sz="3500" dirty="0" smtClean="0"/>
              <a:t>Midsize cars 4,500 </a:t>
            </a:r>
            <a:r>
              <a:rPr lang="en-US" sz="3500" dirty="0"/>
              <a:t>– </a:t>
            </a:r>
            <a:r>
              <a:rPr lang="en-US" sz="3500" dirty="0" smtClean="0"/>
              <a:t>5,500 </a:t>
            </a:r>
            <a:r>
              <a:rPr lang="en-US" sz="3500" dirty="0"/>
              <a:t>lbs.</a:t>
            </a:r>
          </a:p>
          <a:p>
            <a:pPr>
              <a:lnSpc>
                <a:spcPct val="100000"/>
              </a:lnSpc>
            </a:pPr>
            <a:r>
              <a:rPr lang="en-US" sz="3500" dirty="0"/>
              <a:t>Full size cars </a:t>
            </a:r>
            <a:r>
              <a:rPr lang="en-US" sz="3500" dirty="0" smtClean="0"/>
              <a:t>5,000 </a:t>
            </a:r>
            <a:r>
              <a:rPr lang="en-US" sz="3500" dirty="0"/>
              <a:t>– </a:t>
            </a:r>
            <a:r>
              <a:rPr lang="en-US" sz="3500" dirty="0" smtClean="0"/>
              <a:t>6,000 </a:t>
            </a:r>
            <a:r>
              <a:rPr lang="en-US" sz="3500" dirty="0"/>
              <a:t>lbs</a:t>
            </a:r>
            <a:r>
              <a:rPr lang="en-US" sz="3500" dirty="0" smtClean="0"/>
              <a:t>.</a:t>
            </a:r>
          </a:p>
          <a:p>
            <a:pPr>
              <a:lnSpc>
                <a:spcPct val="100000"/>
              </a:lnSpc>
            </a:pPr>
            <a:r>
              <a:rPr lang="en-US" sz="3500" dirty="0" smtClean="0"/>
              <a:t>Minivans 5,500 – 6,500 lbs.</a:t>
            </a:r>
          </a:p>
          <a:p>
            <a:pPr>
              <a:lnSpc>
                <a:spcPct val="100000"/>
              </a:lnSpc>
            </a:pPr>
            <a:r>
              <a:rPr lang="en-US" sz="3500" dirty="0" smtClean="0"/>
              <a:t>Truck 7,500 – 12,000 lbs.</a:t>
            </a:r>
            <a:endParaRPr lang="en-US" sz="3500" dirty="0"/>
          </a:p>
          <a:p>
            <a:pPr>
              <a:buNone/>
            </a:pPr>
            <a:endParaRPr lang="en-US" sz="4000" dirty="0" smtClean="0"/>
          </a:p>
          <a:p>
            <a:pPr>
              <a:buNone/>
            </a:pPr>
            <a:r>
              <a:rPr lang="en-US" sz="4000" dirty="0" smtClean="0"/>
              <a:t>How heavy is the plow?</a:t>
            </a:r>
          </a:p>
          <a:p>
            <a:pPr>
              <a:buNone/>
            </a:pPr>
            <a:endParaRPr lang="en-US" sz="4000" dirty="0"/>
          </a:p>
          <a:p>
            <a:r>
              <a:rPr lang="en-US" sz="3500" dirty="0" smtClean="0"/>
              <a:t>Snow plow – 60,000 lbs.</a:t>
            </a:r>
          </a:p>
          <a:p>
            <a:pPr>
              <a:buNone/>
            </a:pPr>
            <a:endParaRPr lang="en-US" sz="4000" dirty="0"/>
          </a:p>
          <a:p>
            <a:pPr>
              <a:buNone/>
            </a:pPr>
            <a:r>
              <a:rPr lang="en-US" sz="4000" dirty="0" smtClean="0"/>
              <a:t>Who wins in a crash, you or the plow?</a:t>
            </a:r>
            <a:endParaRPr lang="en-US" sz="4000" dirty="0"/>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580821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fade">
                                      <p:cBhvr>
                                        <p:cTn id="3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585"/>
            <a:ext cx="8686800" cy="1008185"/>
          </a:xfrm>
        </p:spPr>
        <p:txBody>
          <a:bodyPr>
            <a:normAutofit/>
          </a:bodyPr>
          <a:lstStyle/>
          <a:p>
            <a:r>
              <a:rPr lang="en-US" sz="3200" dirty="0" smtClean="0">
                <a:effectLst/>
              </a:rPr>
              <a:t>You are now better prepared for winter driving!</a:t>
            </a:r>
            <a:endParaRPr lang="en-US" sz="3200" dirty="0">
              <a:effectLst/>
            </a:endParaRPr>
          </a:p>
        </p:txBody>
      </p:sp>
      <p:sp>
        <p:nvSpPr>
          <p:cNvPr id="7" name="Title 1"/>
          <p:cNvSpPr txBox="1">
            <a:spLocks/>
          </p:cNvSpPr>
          <p:nvPr/>
        </p:nvSpPr>
        <p:spPr>
          <a:xfrm>
            <a:off x="457200" y="4876800"/>
            <a:ext cx="8229600" cy="1524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sz="3200" dirty="0" smtClean="0"/>
              <a:t>Be aware of road and weather conditions. Evaluate if you really need to be on the road. If you do, take your time, and be safe!</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219200"/>
            <a:ext cx="4648200" cy="3478902"/>
          </a:xfrm>
          <a:prstGeom prst="rect">
            <a:avLst/>
          </a:prstGeom>
        </p:spPr>
      </p:pic>
    </p:spTree>
    <p:extLst>
      <p:ext uri="{BB962C8B-B14F-4D97-AF65-F5344CB8AC3E}">
        <p14:creationId xmlns:p14="http://schemas.microsoft.com/office/powerpoint/2010/main" val="36378330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Acknowledgements	</a:t>
            </a:r>
          </a:p>
        </p:txBody>
      </p:sp>
      <p:sp>
        <p:nvSpPr>
          <p:cNvPr id="3" name="Content Placeholder 2"/>
          <p:cNvSpPr>
            <a:spLocks noGrp="1"/>
          </p:cNvSpPr>
          <p:nvPr>
            <p:ph idx="1"/>
          </p:nvPr>
        </p:nvSpPr>
        <p:spPr>
          <a:xfrm>
            <a:off x="304800" y="1219200"/>
            <a:ext cx="8839200" cy="5032242"/>
          </a:xfrm>
        </p:spPr>
        <p:txBody>
          <a:bodyPr>
            <a:normAutofit fontScale="62500" lnSpcReduction="20000"/>
          </a:bodyPr>
          <a:lstStyle/>
          <a:p>
            <a:pPr>
              <a:buNone/>
            </a:pPr>
            <a:r>
              <a:rPr lang="en-US" sz="3200" dirty="0">
                <a:effectLst/>
              </a:rPr>
              <a:t>Training contents were developed by Fortin Consulting Inc., u</a:t>
            </a:r>
            <a:r>
              <a:rPr lang="en-US" dirty="0">
                <a:effectLst/>
              </a:rPr>
              <a:t>nder the direction of the Clear Roads Advisory Team.</a:t>
            </a:r>
          </a:p>
          <a:p>
            <a:r>
              <a:rPr lang="en-US" sz="3200" dirty="0">
                <a:effectLst/>
              </a:rPr>
              <a:t>Connie Fortin – </a:t>
            </a:r>
            <a:r>
              <a:rPr lang="en-US" sz="3200" dirty="0" smtClean="0">
                <a:solidFill>
                  <a:srgbClr val="FFFF00"/>
                </a:solidFill>
                <a:effectLst/>
              </a:rPr>
              <a:t>Connie@fortinconsulting.com</a:t>
            </a:r>
          </a:p>
          <a:p>
            <a:r>
              <a:rPr lang="en-US" sz="3200" dirty="0" smtClean="0">
                <a:effectLst/>
              </a:rPr>
              <a:t>Lauren Tjaden – </a:t>
            </a:r>
            <a:r>
              <a:rPr lang="en-US" sz="3200" dirty="0" smtClean="0">
                <a:solidFill>
                  <a:srgbClr val="FFFF00"/>
                </a:solidFill>
                <a:effectLst/>
              </a:rPr>
              <a:t>Lauren@fortinconsulting.com</a:t>
            </a:r>
          </a:p>
          <a:p>
            <a:pPr marL="0" indent="0">
              <a:buNone/>
            </a:pPr>
            <a:r>
              <a:rPr lang="en-US" sz="3200" dirty="0" smtClean="0">
                <a:effectLst/>
              </a:rPr>
              <a:t>  </a:t>
            </a:r>
            <a:endParaRPr lang="en-US" sz="3200" dirty="0">
              <a:effectLst/>
            </a:endParaRPr>
          </a:p>
          <a:p>
            <a:pPr>
              <a:buNone/>
            </a:pPr>
            <a:r>
              <a:rPr lang="en-US" sz="3200" dirty="0">
                <a:effectLst/>
              </a:rPr>
              <a:t>Professional formatting and training aids were developed by the University of Minnesota, Center for Transportation Studies.</a:t>
            </a:r>
          </a:p>
          <a:p>
            <a:r>
              <a:rPr lang="en-US" sz="3200" dirty="0">
                <a:effectLst/>
              </a:rPr>
              <a:t>Jim </a:t>
            </a:r>
            <a:r>
              <a:rPr lang="en-US" sz="3200" dirty="0" err="1">
                <a:effectLst/>
              </a:rPr>
              <a:t>Grothaus</a:t>
            </a:r>
            <a:r>
              <a:rPr lang="en-US" sz="3200" dirty="0">
                <a:effectLst/>
              </a:rPr>
              <a:t> – </a:t>
            </a:r>
            <a:r>
              <a:rPr lang="en-US" sz="3200" dirty="0">
                <a:solidFill>
                  <a:srgbClr val="FFFF00"/>
                </a:solidFill>
                <a:effectLst/>
              </a:rPr>
              <a:t>Groth020@umn.edu</a:t>
            </a:r>
          </a:p>
          <a:p>
            <a:r>
              <a:rPr lang="en-US" sz="3200" dirty="0">
                <a:effectLst/>
              </a:rPr>
              <a:t>Ann Johnson – </a:t>
            </a:r>
            <a:r>
              <a:rPr lang="en-US" sz="3200" dirty="0">
                <a:solidFill>
                  <a:srgbClr val="FFFF00"/>
                </a:solidFill>
                <a:effectLst/>
              </a:rPr>
              <a:t>Johns421@umn.edu</a:t>
            </a:r>
          </a:p>
          <a:p>
            <a:endParaRPr lang="en-US" sz="3200" dirty="0">
              <a:effectLst/>
            </a:endParaRPr>
          </a:p>
          <a:p>
            <a:pPr>
              <a:buNone/>
            </a:pPr>
            <a:r>
              <a:rPr lang="en-US" sz="3200" dirty="0">
                <a:effectLst/>
              </a:rPr>
              <a:t>Members of the Clear Roads Advisory Team include:</a:t>
            </a:r>
          </a:p>
          <a:p>
            <a:pPr marL="457200" lvl="1" indent="0">
              <a:buNone/>
            </a:pPr>
            <a:r>
              <a:rPr lang="en-US" dirty="0">
                <a:effectLst/>
              </a:rPr>
              <a:t>Mike </a:t>
            </a:r>
            <a:r>
              <a:rPr lang="en-US" dirty="0" err="1">
                <a:effectLst/>
              </a:rPr>
              <a:t>Sproul</a:t>
            </a:r>
            <a:r>
              <a:rPr lang="en-US" dirty="0">
                <a:effectLst/>
              </a:rPr>
              <a:t>, Dave Wieder, Cliff </a:t>
            </a:r>
            <a:r>
              <a:rPr lang="en-US" dirty="0" err="1">
                <a:effectLst/>
              </a:rPr>
              <a:t>Spoonemore</a:t>
            </a:r>
            <a:r>
              <a:rPr lang="en-US" dirty="0">
                <a:effectLst/>
              </a:rPr>
              <a:t>, Monty Mills, David Frame,</a:t>
            </a:r>
          </a:p>
          <a:p>
            <a:pPr marL="457200" lvl="1" indent="0">
              <a:buNone/>
            </a:pPr>
            <a:r>
              <a:rPr lang="en-US" dirty="0">
                <a:effectLst/>
              </a:rPr>
              <a:t>Mike </a:t>
            </a:r>
            <a:r>
              <a:rPr lang="en-US" dirty="0" err="1">
                <a:effectLst/>
              </a:rPr>
              <a:t>Lashmet</a:t>
            </a:r>
            <a:r>
              <a:rPr lang="en-US" dirty="0">
                <a:effectLst/>
              </a:rPr>
              <a:t>, Clay Adams, </a:t>
            </a:r>
            <a:r>
              <a:rPr lang="en-US" dirty="0" err="1">
                <a:effectLst/>
              </a:rPr>
              <a:t>Justun</a:t>
            </a:r>
            <a:r>
              <a:rPr lang="en-US" dirty="0">
                <a:effectLst/>
              </a:rPr>
              <a:t> </a:t>
            </a:r>
            <a:r>
              <a:rPr lang="en-US" dirty="0" err="1">
                <a:effectLst/>
              </a:rPr>
              <a:t>Juelfs</a:t>
            </a:r>
            <a:r>
              <a:rPr lang="en-US" dirty="0">
                <a:effectLst/>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4525963"/>
          </a:xfrm>
        </p:spPr>
        <p:txBody>
          <a:bodyPr>
            <a:normAutofit/>
          </a:bodyPr>
          <a:lstStyle/>
          <a:p>
            <a:pPr>
              <a:buNone/>
            </a:pPr>
            <a:r>
              <a:rPr lang="en-US" sz="3200" dirty="0"/>
              <a:t>	</a:t>
            </a:r>
            <a:r>
              <a:rPr lang="en-US" dirty="0"/>
              <a:t>This presentation was developed with funding from the Clear Roads research program, which brings together transportation professionals and researchers from around the country to drive innovation in the field of winter maintenance.</a:t>
            </a:r>
          </a:p>
          <a:p>
            <a:pPr>
              <a:buNone/>
            </a:pPr>
            <a:endParaRPr lang="en-US" dirty="0"/>
          </a:p>
          <a:p>
            <a:pPr>
              <a:buNone/>
            </a:pPr>
            <a:r>
              <a:rPr lang="en-US" dirty="0"/>
              <a:t>	Find additional information and resources at </a:t>
            </a:r>
          </a:p>
          <a:p>
            <a:pPr>
              <a:buNone/>
            </a:pPr>
            <a:r>
              <a:rPr lang="en-US" dirty="0"/>
              <a:t>		</a:t>
            </a:r>
          </a:p>
          <a:p>
            <a:pPr>
              <a:buNone/>
            </a:pPr>
            <a:r>
              <a:rPr lang="en-US" dirty="0"/>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Additional resources	</a:t>
            </a:r>
          </a:p>
        </p:txBody>
      </p:sp>
      <p:sp>
        <p:nvSpPr>
          <p:cNvPr id="3" name="Content Placeholder 2"/>
          <p:cNvSpPr>
            <a:spLocks noGrp="1"/>
          </p:cNvSpPr>
          <p:nvPr>
            <p:ph idx="1"/>
          </p:nvPr>
        </p:nvSpPr>
        <p:spPr>
          <a:xfrm>
            <a:off x="228600" y="1143000"/>
            <a:ext cx="8763000" cy="4525963"/>
          </a:xfrm>
        </p:spPr>
        <p:txBody>
          <a:bodyPr>
            <a:normAutofit/>
          </a:bodyPr>
          <a:lstStyle/>
          <a:p>
            <a:pPr marL="285750" lvl="1">
              <a:buFont typeface="Arial" panose="020B0604020202020204" pitchFamily="34" charset="0"/>
              <a:buChar char="•"/>
            </a:pPr>
            <a:r>
              <a:rPr lang="en-US" dirty="0" smtClean="0">
                <a:effectLst/>
              </a:rPr>
              <a:t>511 for your state</a:t>
            </a:r>
          </a:p>
          <a:p>
            <a:pPr marL="285750" lvl="1">
              <a:buFont typeface="Arial" panose="020B0604020202020204" pitchFamily="34" charset="0"/>
              <a:buChar char="•"/>
            </a:pPr>
            <a:r>
              <a:rPr lang="en-US" dirty="0">
                <a:effectLst/>
              </a:rPr>
              <a:t>“CDOT Colorado Winter Driving Video” Colorado DOT </a:t>
            </a:r>
            <a:r>
              <a:rPr lang="en-US" dirty="0">
                <a:solidFill>
                  <a:srgbClr val="FFFF00"/>
                </a:solidFill>
                <a:effectLst/>
              </a:rPr>
              <a:t>https://www.youtube.com/watch?v=GjBFaivABYA </a:t>
            </a:r>
          </a:p>
          <a:p>
            <a:pPr marL="285750" lvl="1">
              <a:buFont typeface="Arial" panose="020B0604020202020204" pitchFamily="34" charset="0"/>
              <a:buChar char="•"/>
            </a:pPr>
            <a:r>
              <a:rPr lang="en-US" dirty="0" smtClean="0">
                <a:effectLst/>
              </a:rPr>
              <a:t>“Driving </a:t>
            </a:r>
            <a:r>
              <a:rPr lang="en-US" dirty="0">
                <a:effectLst/>
              </a:rPr>
              <a:t>Tips – Winter” CCOHS </a:t>
            </a:r>
            <a:r>
              <a:rPr lang="en-US" dirty="0">
                <a:solidFill>
                  <a:srgbClr val="FFFF00"/>
                </a:solidFill>
                <a:effectLst/>
              </a:rPr>
              <a:t>https://</a:t>
            </a:r>
            <a:r>
              <a:rPr lang="en-US" dirty="0" smtClean="0">
                <a:solidFill>
                  <a:srgbClr val="FFFF00"/>
                </a:solidFill>
                <a:effectLst/>
              </a:rPr>
              <a:t>www.ccohs.ca/oshanswers/safety_haz/icesnow.html </a:t>
            </a:r>
          </a:p>
          <a:p>
            <a:pPr marL="285750" lvl="1">
              <a:buFont typeface="Arial" panose="020B0604020202020204" pitchFamily="34" charset="0"/>
              <a:buChar char="•"/>
            </a:pPr>
            <a:r>
              <a:rPr lang="en-US" dirty="0" smtClean="0">
                <a:effectLst/>
              </a:rPr>
              <a:t>“Installing Tire Chains Video” </a:t>
            </a:r>
            <a:r>
              <a:rPr lang="en-US" dirty="0">
                <a:effectLst/>
              </a:rPr>
              <a:t>Washington State DOT </a:t>
            </a:r>
            <a:r>
              <a:rPr lang="en-US" dirty="0">
                <a:solidFill>
                  <a:srgbClr val="FFFF00"/>
                </a:solidFill>
                <a:effectLst/>
              </a:rPr>
              <a:t>http://</a:t>
            </a:r>
            <a:r>
              <a:rPr lang="en-US" dirty="0" smtClean="0">
                <a:solidFill>
                  <a:srgbClr val="FFFF00"/>
                </a:solidFill>
                <a:effectLst/>
              </a:rPr>
              <a:t>www.wsdot.com/winter/video.htm </a:t>
            </a:r>
          </a:p>
          <a:p>
            <a:pPr marL="285750" lvl="1">
              <a:buFont typeface="Arial" panose="020B0604020202020204" pitchFamily="34" charset="0"/>
              <a:buChar char="•"/>
            </a:pPr>
            <a:r>
              <a:rPr lang="en-US" dirty="0" smtClean="0">
                <a:effectLst/>
              </a:rPr>
              <a:t>NOAA </a:t>
            </a:r>
            <a:r>
              <a:rPr lang="en-US" dirty="0">
                <a:effectLst/>
              </a:rPr>
              <a:t>Weather Service </a:t>
            </a:r>
            <a:r>
              <a:rPr lang="en-US" dirty="0">
                <a:solidFill>
                  <a:srgbClr val="FFFF00"/>
                </a:solidFill>
                <a:effectLst/>
              </a:rPr>
              <a:t>http://</a:t>
            </a:r>
            <a:r>
              <a:rPr lang="en-US" dirty="0" smtClean="0">
                <a:solidFill>
                  <a:srgbClr val="FFFF00"/>
                </a:solidFill>
                <a:effectLst/>
              </a:rPr>
              <a:t>www.noaa.gov/weather </a:t>
            </a:r>
          </a:p>
          <a:p>
            <a:pPr marL="285750" lvl="1">
              <a:buFont typeface="Arial" panose="020B0604020202020204" pitchFamily="34" charset="0"/>
              <a:buChar char="•"/>
            </a:pPr>
            <a:r>
              <a:rPr lang="en-US" dirty="0">
                <a:effectLst/>
              </a:rPr>
              <a:t>“Winter Travel Tips and Information” Oregon.gov </a:t>
            </a:r>
            <a:r>
              <a:rPr lang="en-US" dirty="0">
                <a:solidFill>
                  <a:srgbClr val="FFFF00"/>
                </a:solidFill>
                <a:effectLst/>
              </a:rPr>
              <a:t>https://www.oregon.gov/ODOT/COMM/Pages/winterdriving.aspx </a:t>
            </a:r>
          </a:p>
          <a:p>
            <a:pPr marL="285750" lvl="1">
              <a:buFont typeface="Arial" panose="020B0604020202020204" pitchFamily="34" charset="0"/>
              <a:buChar char="•"/>
            </a:pPr>
            <a:endParaRPr lang="en-US" sz="1800" dirty="0" smtClean="0">
              <a:effectLst/>
            </a:endParaRPr>
          </a:p>
          <a:p>
            <a:pPr marL="457200" lvl="1" indent="0">
              <a:buNone/>
            </a:pPr>
            <a:endParaRPr lang="en-US" sz="1600" dirty="0"/>
          </a:p>
          <a:p>
            <a:pPr marL="457200" lvl="1" indent="0">
              <a:buNone/>
            </a:pPr>
            <a:endParaRPr lang="en-US" sz="1600" dirty="0"/>
          </a:p>
          <a:p>
            <a:pPr marL="914400" lvl="2" indent="0">
              <a:buNone/>
            </a:pPr>
            <a:endParaRPr lang="en-US" sz="1200" dirty="0"/>
          </a:p>
        </p:txBody>
      </p:sp>
      <p:pic>
        <p:nvPicPr>
          <p:cNvPr id="4" name="Picture 3"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dirty="0" smtClean="0"/>
              <a:t>Check to make sure your car is in working order</a:t>
            </a:r>
            <a:endParaRPr lang="en-US" dirty="0"/>
          </a:p>
        </p:txBody>
      </p:sp>
      <p:sp>
        <p:nvSpPr>
          <p:cNvPr id="3" name="Content Placeholder 2"/>
          <p:cNvSpPr>
            <a:spLocks noGrp="1"/>
          </p:cNvSpPr>
          <p:nvPr>
            <p:ph idx="1"/>
          </p:nvPr>
        </p:nvSpPr>
        <p:spPr>
          <a:xfrm>
            <a:off x="304800" y="1371600"/>
            <a:ext cx="8229600" cy="5486400"/>
          </a:xfrm>
        </p:spPr>
        <p:txBody>
          <a:bodyPr>
            <a:normAutofit fontScale="85000" lnSpcReduction="20000"/>
          </a:bodyPr>
          <a:lstStyle/>
          <a:p>
            <a:pPr>
              <a:lnSpc>
                <a:spcPct val="120000"/>
              </a:lnSpc>
            </a:pPr>
            <a:r>
              <a:rPr lang="en-US" dirty="0">
                <a:effectLst/>
              </a:rPr>
              <a:t>Antifreeze</a:t>
            </a:r>
          </a:p>
          <a:p>
            <a:pPr>
              <a:lnSpc>
                <a:spcPct val="120000"/>
              </a:lnSpc>
            </a:pPr>
            <a:r>
              <a:rPr lang="en-US" dirty="0">
                <a:effectLst/>
              </a:rPr>
              <a:t>Battery</a:t>
            </a:r>
          </a:p>
          <a:p>
            <a:pPr>
              <a:lnSpc>
                <a:spcPct val="120000"/>
              </a:lnSpc>
            </a:pPr>
            <a:r>
              <a:rPr lang="en-US" dirty="0">
                <a:effectLst/>
              </a:rPr>
              <a:t>Brake fluid</a:t>
            </a:r>
          </a:p>
          <a:p>
            <a:pPr>
              <a:lnSpc>
                <a:spcPct val="120000"/>
              </a:lnSpc>
            </a:pPr>
            <a:r>
              <a:rPr lang="en-US" dirty="0" smtClean="0">
                <a:effectLst/>
              </a:rPr>
              <a:t>Brakes</a:t>
            </a:r>
            <a:endParaRPr lang="en-US" dirty="0">
              <a:effectLst/>
            </a:endParaRPr>
          </a:p>
          <a:p>
            <a:pPr>
              <a:lnSpc>
                <a:spcPct val="120000"/>
              </a:lnSpc>
            </a:pPr>
            <a:r>
              <a:rPr lang="en-US" dirty="0" smtClean="0">
                <a:effectLst/>
              </a:rPr>
              <a:t>Defroster</a:t>
            </a:r>
            <a:endParaRPr lang="en-US" dirty="0">
              <a:effectLst/>
            </a:endParaRPr>
          </a:p>
          <a:p>
            <a:pPr>
              <a:lnSpc>
                <a:spcPct val="120000"/>
              </a:lnSpc>
            </a:pPr>
            <a:r>
              <a:rPr lang="en-US" dirty="0">
                <a:effectLst/>
              </a:rPr>
              <a:t>Emergency flashers</a:t>
            </a:r>
          </a:p>
          <a:p>
            <a:pPr>
              <a:lnSpc>
                <a:spcPct val="120000"/>
              </a:lnSpc>
            </a:pPr>
            <a:r>
              <a:rPr lang="en-US" dirty="0">
                <a:effectLst/>
              </a:rPr>
              <a:t>Exhaust</a:t>
            </a:r>
          </a:p>
          <a:p>
            <a:pPr>
              <a:lnSpc>
                <a:spcPct val="120000"/>
              </a:lnSpc>
            </a:pPr>
            <a:r>
              <a:rPr lang="en-US" dirty="0">
                <a:effectLst/>
              </a:rPr>
              <a:t>Fuel</a:t>
            </a:r>
          </a:p>
          <a:p>
            <a:pPr>
              <a:lnSpc>
                <a:spcPct val="120000"/>
              </a:lnSpc>
            </a:pPr>
            <a:r>
              <a:rPr lang="en-US" dirty="0" smtClean="0">
                <a:effectLst/>
              </a:rPr>
              <a:t>Heater</a:t>
            </a:r>
            <a:endParaRPr lang="en-US" dirty="0">
              <a:effectLst/>
            </a:endParaRPr>
          </a:p>
          <a:p>
            <a:pPr>
              <a:lnSpc>
                <a:spcPct val="120000"/>
              </a:lnSpc>
            </a:pPr>
            <a:r>
              <a:rPr lang="en-US" dirty="0" smtClean="0">
                <a:effectLst/>
              </a:rPr>
              <a:t>Ignition</a:t>
            </a:r>
            <a:endParaRPr lang="en-US" dirty="0">
              <a:effectLst/>
            </a:endParaRPr>
          </a:p>
          <a:p>
            <a:pPr>
              <a:lnSpc>
                <a:spcPct val="120000"/>
              </a:lnSpc>
            </a:pPr>
            <a:r>
              <a:rPr lang="en-US" dirty="0" smtClean="0">
                <a:effectLst/>
              </a:rPr>
              <a:t>Oil</a:t>
            </a:r>
            <a:endParaRPr lang="en-US" dirty="0">
              <a:effectLst/>
            </a:endParaRPr>
          </a:p>
          <a:p>
            <a:pPr>
              <a:lnSpc>
                <a:spcPct val="120000"/>
              </a:lnSpc>
            </a:pPr>
            <a:r>
              <a:rPr lang="en-US" dirty="0" smtClean="0">
                <a:effectLst/>
              </a:rPr>
              <a:t>Radiator</a:t>
            </a:r>
          </a:p>
          <a:p>
            <a:pPr>
              <a:lnSpc>
                <a:spcPct val="120000"/>
              </a:lnSpc>
            </a:pPr>
            <a:r>
              <a:rPr lang="en-US" dirty="0">
                <a:effectLst/>
              </a:rPr>
              <a:t>Tires (air pressure and wear)</a:t>
            </a:r>
          </a:p>
          <a:p>
            <a:pPr>
              <a:lnSpc>
                <a:spcPct val="120000"/>
              </a:lnSpc>
            </a:pPr>
            <a:r>
              <a:rPr lang="en-US" dirty="0" smtClean="0">
                <a:effectLst/>
              </a:rPr>
              <a:t>Windshield </a:t>
            </a:r>
            <a:r>
              <a:rPr lang="en-US" dirty="0">
                <a:effectLst/>
              </a:rPr>
              <a:t>wiper fluid (wintertime mixture)</a:t>
            </a:r>
          </a:p>
          <a:p>
            <a:pPr>
              <a:lnSpc>
                <a:spcPct val="120000"/>
              </a:lnSpc>
            </a:pPr>
            <a:endParaRPr lang="en-US" dirty="0">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447800"/>
            <a:ext cx="3274219" cy="4191000"/>
          </a:xfrm>
          <a:prstGeom prst="rect">
            <a:avLst/>
          </a:prstGeom>
        </p:spPr>
      </p:pic>
    </p:spTree>
    <p:extLst>
      <p:ext uri="{BB962C8B-B14F-4D97-AF65-F5344CB8AC3E}">
        <p14:creationId xmlns:p14="http://schemas.microsoft.com/office/powerpoint/2010/main" val="255941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46364" y="1143000"/>
            <a:ext cx="8763000" cy="5262979"/>
          </a:xfrm>
          <a:prstGeom prst="rect">
            <a:avLst/>
          </a:prstGeom>
          <a:noFill/>
        </p:spPr>
        <p:txBody>
          <a:bodyPr wrap="square" rtlCol="0">
            <a:spAutoFit/>
          </a:bodyPr>
          <a:lstStyle/>
          <a:p>
            <a:r>
              <a:rPr lang="en-US" sz="2800" dirty="0" smtClean="0">
                <a:solidFill>
                  <a:schemeClr val="bg1"/>
                </a:solidFill>
              </a:rPr>
              <a:t>The U.S. Department of Transportation recommends replacing tires when they reach 2/32”, this may not be adequate for winter conditions</a:t>
            </a:r>
          </a:p>
          <a:p>
            <a:endParaRPr lang="en-US" sz="2800" dirty="0" smtClean="0">
              <a:solidFill>
                <a:schemeClr val="bg1"/>
              </a:solidFill>
            </a:endParaRPr>
          </a:p>
          <a:p>
            <a:endParaRPr lang="en-US" sz="2800" dirty="0">
              <a:solidFill>
                <a:schemeClr val="bg1"/>
              </a:solidFill>
            </a:endParaRPr>
          </a:p>
          <a:p>
            <a:endParaRPr lang="en-US" sz="2800" dirty="0" smtClean="0">
              <a:solidFill>
                <a:schemeClr val="bg1"/>
              </a:solidFill>
            </a:endParaRPr>
          </a:p>
          <a:p>
            <a:endParaRPr lang="en-US" sz="2800" dirty="0">
              <a:solidFill>
                <a:schemeClr val="bg1"/>
              </a:solidFill>
            </a:endParaRPr>
          </a:p>
          <a:p>
            <a:endParaRPr lang="en-US" sz="2800" dirty="0" smtClean="0">
              <a:solidFill>
                <a:schemeClr val="bg1"/>
              </a:solidFill>
            </a:endParaRPr>
          </a:p>
          <a:p>
            <a:endParaRPr lang="en-US" sz="2800" dirty="0">
              <a:solidFill>
                <a:schemeClr val="bg1"/>
              </a:solidFill>
            </a:endParaRPr>
          </a:p>
          <a:p>
            <a:endParaRPr lang="en-US" sz="2800" dirty="0">
              <a:solidFill>
                <a:schemeClr val="bg1"/>
              </a:solidFill>
            </a:endParaRPr>
          </a:p>
          <a:p>
            <a:r>
              <a:rPr lang="en-US" sz="2800" dirty="0" smtClean="0">
                <a:solidFill>
                  <a:schemeClr val="bg1"/>
                </a:solidFill>
              </a:rPr>
              <a:t>To check you can use a penny. If it is at or below Lincoln’s head you should consider replacing your tires.</a:t>
            </a:r>
            <a:endParaRPr lang="en-US" sz="2800" dirty="0">
              <a:solidFill>
                <a:schemeClr val="bg1"/>
              </a:solidFill>
            </a:endParaRPr>
          </a:p>
        </p:txBody>
      </p:sp>
      <p:sp>
        <p:nvSpPr>
          <p:cNvPr id="2" name="Title 1"/>
          <p:cNvSpPr>
            <a:spLocks noGrp="1"/>
          </p:cNvSpPr>
          <p:nvPr>
            <p:ph type="title"/>
          </p:nvPr>
        </p:nvSpPr>
        <p:spPr/>
        <p:txBody>
          <a:bodyPr/>
          <a:lstStyle/>
          <a:p>
            <a:r>
              <a:rPr lang="en-US" dirty="0" smtClean="0"/>
              <a:t>Check Tire Tread</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955" r="7591" b="1273"/>
          <a:stretch/>
        </p:blipFill>
        <p:spPr>
          <a:xfrm rot="5400000">
            <a:off x="5150486" y="2698114"/>
            <a:ext cx="2486891" cy="2577064"/>
          </a:xfr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9394" t="30303" r="31970" b="29495"/>
          <a:stretch/>
        </p:blipFill>
        <p:spPr>
          <a:xfrm rot="5400000">
            <a:off x="1136073" y="2597727"/>
            <a:ext cx="2618509" cy="2757055"/>
          </a:xfrm>
          <a:prstGeom prst="rect">
            <a:avLst/>
          </a:prstGeom>
        </p:spPr>
      </p:pic>
      <p:cxnSp>
        <p:nvCxnSpPr>
          <p:cNvPr id="15" name="Straight Connector 14"/>
          <p:cNvCxnSpPr/>
          <p:nvPr/>
        </p:nvCxnSpPr>
        <p:spPr>
          <a:xfrm>
            <a:off x="838200" y="2743200"/>
            <a:ext cx="312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38200" y="3048000"/>
            <a:ext cx="312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855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Tires Air Pressure</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2020" t="22538" r="18181" b="17977"/>
          <a:stretch/>
        </p:blipFill>
        <p:spPr>
          <a:xfrm rot="5400000">
            <a:off x="1603562" y="2739839"/>
            <a:ext cx="3574676" cy="266700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8788" r="11515"/>
          <a:stretch/>
        </p:blipFill>
        <p:spPr>
          <a:xfrm rot="5400000">
            <a:off x="4917689" y="2321311"/>
            <a:ext cx="1956571" cy="2952750"/>
          </a:xfrm>
          <a:prstGeom prst="rect">
            <a:avLst/>
          </a:prstGeom>
        </p:spPr>
      </p:pic>
      <p:sp>
        <p:nvSpPr>
          <p:cNvPr id="3" name="Content Placeholder 2"/>
          <p:cNvSpPr>
            <a:spLocks noGrp="1"/>
          </p:cNvSpPr>
          <p:nvPr>
            <p:ph idx="1"/>
          </p:nvPr>
        </p:nvSpPr>
        <p:spPr>
          <a:xfrm>
            <a:off x="838200" y="5867400"/>
            <a:ext cx="7696200" cy="685800"/>
          </a:xfrm>
        </p:spPr>
        <p:txBody>
          <a:bodyPr/>
          <a:lstStyle/>
          <a:p>
            <a:pPr marL="0" indent="0">
              <a:buNone/>
            </a:pPr>
            <a:r>
              <a:rPr lang="en-US" dirty="0" smtClean="0"/>
              <a:t>When it gets cold tires can lose pressure</a:t>
            </a:r>
            <a:endParaRPr lang="en-US" dirty="0"/>
          </a:p>
        </p:txBody>
      </p:sp>
      <p:sp>
        <p:nvSpPr>
          <p:cNvPr id="4" name="Rectangle 3"/>
          <p:cNvSpPr/>
          <p:nvPr/>
        </p:nvSpPr>
        <p:spPr>
          <a:xfrm>
            <a:off x="457200" y="1219200"/>
            <a:ext cx="8839200" cy="954107"/>
          </a:xfrm>
          <a:prstGeom prst="rect">
            <a:avLst/>
          </a:prstGeom>
        </p:spPr>
        <p:txBody>
          <a:bodyPr wrap="square">
            <a:spAutoFit/>
          </a:bodyPr>
          <a:lstStyle/>
          <a:p>
            <a:r>
              <a:rPr lang="en-US" sz="2800" dirty="0">
                <a:solidFill>
                  <a:schemeClr val="bg1"/>
                </a:solidFill>
              </a:rPr>
              <a:t>Properly inflated tires will guarantee the best possible contact between the tire and the driving surface.</a:t>
            </a:r>
          </a:p>
        </p:txBody>
      </p:sp>
    </p:spTree>
    <p:extLst>
      <p:ext uri="{BB962C8B-B14F-4D97-AF65-F5344CB8AC3E}">
        <p14:creationId xmlns:p14="http://schemas.microsoft.com/office/powerpoint/2010/main" val="1584347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tires</a:t>
            </a:r>
            <a:endParaRPr lang="en-US" dirty="0"/>
          </a:p>
        </p:txBody>
      </p:sp>
      <p:sp>
        <p:nvSpPr>
          <p:cNvPr id="3" name="Content Placeholder 2"/>
          <p:cNvSpPr>
            <a:spLocks noGrp="1"/>
          </p:cNvSpPr>
          <p:nvPr>
            <p:ph idx="1"/>
          </p:nvPr>
        </p:nvSpPr>
        <p:spPr/>
        <p:txBody>
          <a:bodyPr/>
          <a:lstStyle/>
          <a:p>
            <a:pPr marL="0" indent="0">
              <a:buNone/>
            </a:pPr>
            <a:r>
              <a:rPr lang="en-US" dirty="0" smtClean="0"/>
              <a:t>Winter tires </a:t>
            </a:r>
            <a:r>
              <a:rPr lang="en-US" dirty="0"/>
              <a:t>p</a:t>
            </a:r>
            <a:r>
              <a:rPr lang="en-US" dirty="0" smtClean="0"/>
              <a:t>rovide more control in snow and ice conditions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133600"/>
            <a:ext cx="7010400" cy="4346448"/>
          </a:xfrm>
          <a:prstGeom prst="rect">
            <a:avLst/>
          </a:prstGeom>
        </p:spPr>
      </p:pic>
    </p:spTree>
    <p:extLst>
      <p:ext uri="{BB962C8B-B14F-4D97-AF65-F5344CB8AC3E}">
        <p14:creationId xmlns:p14="http://schemas.microsoft.com/office/powerpoint/2010/main" val="19219298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Chains</a:t>
            </a:r>
            <a:endParaRPr lang="en-US" dirty="0"/>
          </a:p>
        </p:txBody>
      </p:sp>
      <p:sp>
        <p:nvSpPr>
          <p:cNvPr id="3" name="Content Placeholder 2"/>
          <p:cNvSpPr>
            <a:spLocks noGrp="1"/>
          </p:cNvSpPr>
          <p:nvPr>
            <p:ph idx="1"/>
          </p:nvPr>
        </p:nvSpPr>
        <p:spPr/>
        <p:txBody>
          <a:bodyPr/>
          <a:lstStyle/>
          <a:p>
            <a:pPr marL="0" indent="0">
              <a:buNone/>
            </a:pPr>
            <a:r>
              <a:rPr lang="en-US" dirty="0" smtClean="0"/>
              <a:t>Chains give extra traction on snowy roads</a:t>
            </a:r>
            <a:endParaRPr lang="en-US" dirty="0"/>
          </a:p>
        </p:txBody>
      </p:sp>
      <p:sp>
        <p:nvSpPr>
          <p:cNvPr id="4" name="TextBox 3"/>
          <p:cNvSpPr txBox="1"/>
          <p:nvPr/>
        </p:nvSpPr>
        <p:spPr>
          <a:xfrm>
            <a:off x="457200" y="6248400"/>
            <a:ext cx="8305800" cy="369332"/>
          </a:xfrm>
          <a:prstGeom prst="rect">
            <a:avLst/>
          </a:prstGeom>
          <a:solidFill>
            <a:srgbClr val="FFFF00"/>
          </a:solidFill>
        </p:spPr>
        <p:txBody>
          <a:bodyPr wrap="square" rtlCol="0">
            <a:spAutoFit/>
          </a:bodyPr>
          <a:lstStyle/>
          <a:p>
            <a:r>
              <a:rPr lang="en-US" dirty="0" smtClean="0"/>
              <a:t>Insert the chain law for your state here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752600"/>
            <a:ext cx="6146800" cy="4107180"/>
          </a:xfrm>
          <a:prstGeom prst="rect">
            <a:avLst/>
          </a:prstGeom>
        </p:spPr>
      </p:pic>
    </p:spTree>
    <p:extLst>
      <p:ext uri="{BB962C8B-B14F-4D97-AF65-F5344CB8AC3E}">
        <p14:creationId xmlns:p14="http://schemas.microsoft.com/office/powerpoint/2010/main" val="23540789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8400</TotalTime>
  <Words>4045</Words>
  <Application>Microsoft Office PowerPoint</Application>
  <PresentationFormat>On-screen Show (4:3)</PresentationFormat>
  <Paragraphs>561</Paragraphs>
  <Slides>45</Slides>
  <Notes>44</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Times New Roman</vt:lpstr>
      <vt:lpstr>Tw Cen MT</vt:lpstr>
      <vt:lpstr>Tw Cen MT Condensed Extra Bold</vt:lpstr>
      <vt:lpstr>Office Theme</vt:lpstr>
      <vt:lpstr>Module 24: Drivers Education</vt:lpstr>
      <vt:lpstr>This module will contain these topics:</vt:lpstr>
      <vt:lpstr>This module will contain these topics:</vt:lpstr>
      <vt:lpstr>Preparing your car for winter</vt:lpstr>
      <vt:lpstr>Check to make sure your car is in working order</vt:lpstr>
      <vt:lpstr>Check Tire Tread</vt:lpstr>
      <vt:lpstr>Check Tires Air Pressure</vt:lpstr>
      <vt:lpstr>Winter tires</vt:lpstr>
      <vt:lpstr>Chains</vt:lpstr>
      <vt:lpstr>Emergency Kit</vt:lpstr>
      <vt:lpstr>A prepared car is a safe car</vt:lpstr>
      <vt:lpstr>Test Question</vt:lpstr>
      <vt:lpstr>Be Aware of Weather</vt:lpstr>
      <vt:lpstr>Check on weather conditions</vt:lpstr>
      <vt:lpstr>Check for Road Conditions and Closures</vt:lpstr>
      <vt:lpstr>Check your state’s 511</vt:lpstr>
      <vt:lpstr>Driving Tips</vt:lpstr>
      <vt:lpstr>If it’s snowing or the roads are icy, consider if you need to be driving</vt:lpstr>
      <vt:lpstr>During the winter</vt:lpstr>
      <vt:lpstr>Clear all snow off your car</vt:lpstr>
      <vt:lpstr>Ice may form  on your windows and mirrors.  Scrape everything clean…not just a little patch to peek through. </vt:lpstr>
      <vt:lpstr>Test Question</vt:lpstr>
      <vt:lpstr>If you decide to drive: limit distractions</vt:lpstr>
      <vt:lpstr>Leave a safe following distance</vt:lpstr>
      <vt:lpstr>SLOW DOWN!</vt:lpstr>
      <vt:lpstr>In summary: When there is snow or ice on the road slow down and increase following space</vt:lpstr>
      <vt:lpstr>Know which kind of brakes you have</vt:lpstr>
      <vt:lpstr>Dealing with Road Conditions</vt:lpstr>
      <vt:lpstr>Skidding</vt:lpstr>
      <vt:lpstr>These are conditions that will make driving more difficult</vt:lpstr>
      <vt:lpstr>Did you know that ice often forms on ramps and bridges first?</vt:lpstr>
      <vt:lpstr>Test Question</vt:lpstr>
      <vt:lpstr>Tell people when you are travelling</vt:lpstr>
      <vt:lpstr>Watch out for others on the road</vt:lpstr>
      <vt:lpstr>Drive at the speed you’re comfortable with, but watch out for other drivers</vt:lpstr>
      <vt:lpstr>Sharing the road with plows</vt:lpstr>
      <vt:lpstr>Passing</vt:lpstr>
      <vt:lpstr>Passing</vt:lpstr>
      <vt:lpstr>Snow plume and following</vt:lpstr>
      <vt:lpstr>What are some of the mistakes this car may have made?</vt:lpstr>
      <vt:lpstr>Who wins in a crash, you or the plow?</vt:lpstr>
      <vt:lpstr>You are now better prepared for winter driving!</vt:lpstr>
      <vt:lpstr>Acknowledgements </vt:lpstr>
      <vt:lpstr>PowerPoint Presentation</vt:lpstr>
      <vt:lpstr>Additional resources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Lauren</cp:lastModifiedBy>
  <cp:revision>431</cp:revision>
  <dcterms:created xsi:type="dcterms:W3CDTF">2012-11-22T11:43:17Z</dcterms:created>
  <dcterms:modified xsi:type="dcterms:W3CDTF">2016-08-25T19:42:49Z</dcterms:modified>
</cp:coreProperties>
</file>