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558" r:id="rId2"/>
    <p:sldId id="381" r:id="rId3"/>
    <p:sldId id="559" r:id="rId4"/>
    <p:sldId id="603" r:id="rId5"/>
    <p:sldId id="472" r:id="rId6"/>
    <p:sldId id="473" r:id="rId7"/>
    <p:sldId id="560" r:id="rId8"/>
    <p:sldId id="630" r:id="rId9"/>
    <p:sldId id="631" r:id="rId10"/>
    <p:sldId id="627" r:id="rId11"/>
    <p:sldId id="629" r:id="rId12"/>
    <p:sldId id="565" r:id="rId13"/>
    <p:sldId id="608" r:id="rId14"/>
    <p:sldId id="612" r:id="rId15"/>
    <p:sldId id="604" r:id="rId16"/>
    <p:sldId id="592" r:id="rId17"/>
    <p:sldId id="578" r:id="rId18"/>
    <p:sldId id="564" r:id="rId19"/>
    <p:sldId id="600" r:id="rId20"/>
    <p:sldId id="613" r:id="rId21"/>
    <p:sldId id="617" r:id="rId22"/>
    <p:sldId id="619" r:id="rId23"/>
    <p:sldId id="596" r:id="rId24"/>
    <p:sldId id="611" r:id="rId25"/>
    <p:sldId id="618" r:id="rId26"/>
    <p:sldId id="609" r:id="rId27"/>
    <p:sldId id="614" r:id="rId28"/>
    <p:sldId id="605" r:id="rId29"/>
    <p:sldId id="620" r:id="rId30"/>
    <p:sldId id="580" r:id="rId31"/>
    <p:sldId id="594" r:id="rId32"/>
    <p:sldId id="598" r:id="rId33"/>
    <p:sldId id="593" r:id="rId34"/>
    <p:sldId id="567" r:id="rId35"/>
    <p:sldId id="581" r:id="rId36"/>
    <p:sldId id="599" r:id="rId37"/>
    <p:sldId id="582" r:id="rId38"/>
    <p:sldId id="621" r:id="rId39"/>
    <p:sldId id="622" r:id="rId40"/>
    <p:sldId id="606" r:id="rId41"/>
    <p:sldId id="615" r:id="rId42"/>
    <p:sldId id="571" r:id="rId43"/>
    <p:sldId id="624" r:id="rId44"/>
    <p:sldId id="616" r:id="rId45"/>
    <p:sldId id="625" r:id="rId46"/>
    <p:sldId id="623" r:id="rId47"/>
    <p:sldId id="607" r:id="rId48"/>
    <p:sldId id="568" r:id="rId49"/>
    <p:sldId id="601" r:id="rId50"/>
    <p:sldId id="626" r:id="rId51"/>
    <p:sldId id="533" r:id="rId52"/>
    <p:sldId id="531" r:id="rId53"/>
    <p:sldId id="532" r:id="rId54"/>
    <p:sldId id="51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8" autoAdjust="0"/>
    <p:restoredTop sz="79354" autoAdjust="0"/>
  </p:normalViewPr>
  <p:slideViewPr>
    <p:cSldViewPr>
      <p:cViewPr varScale="1">
        <p:scale>
          <a:sx n="69" d="100"/>
          <a:sy n="69" d="100"/>
        </p:scale>
        <p:origin x="1110" y="66"/>
      </p:cViewPr>
      <p:guideLst>
        <p:guide orient="horz" pos="2160"/>
        <p:guide pos="2880"/>
      </p:guideLst>
    </p:cSldViewPr>
  </p:slideViewPr>
  <p:notesTextViewPr>
    <p:cViewPr>
      <p:scale>
        <a:sx n="1" d="1"/>
        <a:sy n="1" d="1"/>
      </p:scale>
      <p:origin x="0" y="0"/>
    </p:cViewPr>
  </p:notesTextViewPr>
  <p:sorterViewPr>
    <p:cViewPr>
      <p:scale>
        <a:sx n="75" d="100"/>
        <a:sy n="75" d="100"/>
      </p:scale>
      <p:origin x="0" y="-38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7/19/2016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credit: City</a:t>
            </a:r>
            <a:r>
              <a:rPr lang="en-US" baseline="0" dirty="0" smtClean="0"/>
              <a:t> of Beloit, WI</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86427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for everyone</a:t>
            </a:r>
            <a:r>
              <a:rPr lang="en-US" baseline="0" dirty="0" smtClean="0"/>
              <a:t> to be familiar with your policy and to follow the record keeping procedures. Stress that following and keeping good records helps when dealing with law suites.</a:t>
            </a:r>
            <a:endParaRPr lang="en-US" dirty="0" smtClean="0"/>
          </a:p>
          <a:p>
            <a:endParaRPr lang="en-US" dirty="0" smtClean="0"/>
          </a:p>
          <a:p>
            <a:endParaRPr lang="en-US" baseline="0" dirty="0" smtClean="0"/>
          </a:p>
          <a:p>
            <a:r>
              <a:rPr lang="en-US" baseline="0" dirty="0" smtClean="0"/>
              <a:t>Credit: Winter Operations Plan ASHTO and Clear Roads</a:t>
            </a:r>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37778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could include: Safety is the number 1 concern for DOTs.</a:t>
            </a:r>
            <a:r>
              <a:rPr lang="en-US" baseline="0" dirty="0" smtClean="0"/>
              <a:t>  Plow drivers do not want their routes to be unsafe either.  Despite our best efforts, crashes will occur.  Organizations can protect themselves by having a good policy in place, following the policy and documenting your actions in following the policy.  First let’s talk about having a plan.</a:t>
            </a:r>
          </a:p>
          <a:p>
            <a:endParaRPr lang="en-US" baseline="0" dirty="0" smtClean="0"/>
          </a:p>
          <a:p>
            <a:endParaRPr lang="en-US" baseline="0" dirty="0" smtClean="0"/>
          </a:p>
          <a:p>
            <a:r>
              <a:rPr lang="en-US" baseline="0" dirty="0" smtClean="0"/>
              <a:t>Credit: Winter Operations Plan ASHTO and Clear Roads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1479716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a:t>
            </a:r>
            <a:r>
              <a:rPr lang="en-US" baseline="0" dirty="0" smtClean="0"/>
              <a:t> ways to keep records. For a long time paper was the primary method, but electronic record keeping such as spreadsheets are an effective option. There are also automated options such as AVL. </a:t>
            </a:r>
          </a:p>
          <a:p>
            <a:endParaRPr lang="en-US" baseline="0" dirty="0" smtClean="0"/>
          </a:p>
          <a:p>
            <a:r>
              <a:rPr lang="en-US" baseline="0" dirty="0" smtClean="0"/>
              <a:t>Top photo credit: </a:t>
            </a:r>
          </a:p>
          <a:p>
            <a:r>
              <a:rPr lang="en-US" baseline="0" dirty="0" smtClean="0"/>
              <a:t>Bottom left photo credit: INDOT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2050863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a:t>
            </a:r>
            <a:r>
              <a:rPr lang="en-US" baseline="0" dirty="0" smtClean="0"/>
              <a:t>question: </a:t>
            </a:r>
            <a:r>
              <a:rPr lang="en-US" sz="1200" dirty="0" smtClean="0"/>
              <a:t>Which is not an effective way to keep records?</a:t>
            </a:r>
          </a:p>
          <a:p>
            <a:pPr>
              <a:lnSpc>
                <a:spcPct val="100000"/>
              </a:lnSpc>
              <a:buNone/>
            </a:pPr>
            <a:endParaRPr lang="en-US" sz="1200" dirty="0" smtClean="0"/>
          </a:p>
          <a:p>
            <a:pPr marL="522288" indent="-522288">
              <a:lnSpc>
                <a:spcPct val="100000"/>
              </a:lnSpc>
              <a:buAutoNum type="arabicPeriod"/>
            </a:pPr>
            <a:r>
              <a:rPr lang="en-US" sz="1200" dirty="0" smtClean="0"/>
              <a:t>Electronic (no)</a:t>
            </a:r>
          </a:p>
          <a:p>
            <a:pPr marL="522288" indent="-522288">
              <a:lnSpc>
                <a:spcPct val="100000"/>
              </a:lnSpc>
              <a:buAutoNum type="arabicPeriod"/>
            </a:pPr>
            <a:r>
              <a:rPr lang="en-US" sz="1200" dirty="0" smtClean="0"/>
              <a:t>Automated (no)</a:t>
            </a:r>
          </a:p>
          <a:p>
            <a:pPr marL="522288" indent="-522288">
              <a:lnSpc>
                <a:spcPct val="100000"/>
              </a:lnSpc>
              <a:buAutoNum type="arabicPeriod"/>
            </a:pPr>
            <a:r>
              <a:rPr lang="en-US" sz="1200" dirty="0" smtClean="0"/>
              <a:t>Memory (yes)</a:t>
            </a:r>
          </a:p>
          <a:p>
            <a:pPr marL="522288" indent="-522288">
              <a:lnSpc>
                <a:spcPct val="100000"/>
              </a:lnSpc>
              <a:buAutoNum type="arabicPeriod"/>
            </a:pPr>
            <a:r>
              <a:rPr lang="en-US" sz="1200" dirty="0" smtClean="0"/>
              <a:t>Paper (no)</a:t>
            </a:r>
          </a:p>
          <a:p>
            <a:pPr marL="522288" indent="-522288">
              <a:buAutoNum type="arabicPeriod"/>
            </a:pPr>
            <a:endParaRPr lang="en-US" sz="1200" dirty="0" smtClean="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07697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about these topics can be found in Module 23 – Getting Ready for Winter</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15</a:t>
            </a:fld>
            <a:endParaRPr lang="en-US"/>
          </a:p>
        </p:txBody>
      </p:sp>
    </p:spTree>
    <p:extLst>
      <p:ext uri="{BB962C8B-B14F-4D97-AF65-F5344CB8AC3E}">
        <p14:creationId xmlns:p14="http://schemas.microsoft.com/office/powerpoint/2010/main" val="404280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how much</a:t>
            </a:r>
            <a:r>
              <a:rPr lang="en-US" baseline="0" dirty="0" smtClean="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16</a:t>
            </a:fld>
            <a:endParaRPr lang="en-US"/>
          </a:p>
        </p:txBody>
      </p:sp>
    </p:spTree>
    <p:extLst>
      <p:ext uri="{BB962C8B-B14F-4D97-AF65-F5344CB8AC3E}">
        <p14:creationId xmlns:p14="http://schemas.microsoft.com/office/powerpoint/2010/main" val="3383819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17</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r>
              <a:rPr lang="en-US" dirty="0" smtClean="0"/>
              <a:t>One of the most important things they can do – and the most often overlooked by new users until they learn their lesson the hard way.</a:t>
            </a:r>
          </a:p>
          <a:p>
            <a:pPr eaLnBrk="1" hangingPunct="1"/>
            <a:r>
              <a:rPr lang="en-US" dirty="0" smtClean="0"/>
              <a:t>Many factors making it more difficult for them --- not visual like other materials, new to them, do not see the potential downside by not having a good QC program in place.</a:t>
            </a:r>
          </a:p>
          <a:p>
            <a:pPr eaLnBrk="1" hangingPunct="1"/>
            <a:r>
              <a:rPr lang="en-US" dirty="0" smtClean="0"/>
              <a:t>If specific gravity test doesn’t met the material ordered, we can reject the delivery.</a:t>
            </a:r>
          </a:p>
          <a:p>
            <a:pPr eaLnBrk="1" hangingPunct="1"/>
            <a:endParaRPr lang="en-US" dirty="0" smtClean="0"/>
          </a:p>
          <a:p>
            <a:pPr eaLnBrk="1" hangingPunct="1"/>
            <a:r>
              <a:rPr lang="en-US" dirty="0" smtClean="0"/>
              <a:t>Slide credit: CDOT Snow Removal Operator Training</a:t>
            </a:r>
          </a:p>
        </p:txBody>
      </p:sp>
    </p:spTree>
    <p:extLst>
      <p:ext uri="{BB962C8B-B14F-4D97-AF65-F5344CB8AC3E}">
        <p14:creationId xmlns:p14="http://schemas.microsoft.com/office/powerpoint/2010/main" val="275711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form or policy regarding record</a:t>
            </a:r>
            <a:r>
              <a:rPr lang="en-US" baseline="0" dirty="0" smtClean="0"/>
              <a:t> keeping for materials testing, include that information here.  Possibly take a snapshot of the cover of your document to include here.</a:t>
            </a:r>
          </a:p>
          <a:p>
            <a:endParaRPr lang="en-US" baseline="0" dirty="0" smtClean="0"/>
          </a:p>
          <a:p>
            <a:r>
              <a:rPr lang="en-US" baseline="0" dirty="0" smtClean="0"/>
              <a:t>There is more about material testing in Module 10 Deicer Management Policy</a:t>
            </a:r>
          </a:p>
          <a:p>
            <a:endParaRPr lang="en-US" baseline="0" dirty="0" smtClean="0"/>
          </a:p>
          <a:p>
            <a:r>
              <a:rPr lang="en-US" baseline="0" dirty="0" smtClean="0"/>
              <a:t>Picture credit</a:t>
            </a:r>
            <a:r>
              <a:rPr lang="en-US" baseline="0" smtClean="0"/>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1060098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smtClean="0"/>
              <a:t>Test Question: </a:t>
            </a:r>
            <a:r>
              <a:rPr lang="en-US" sz="1200" dirty="0" smtClean="0"/>
              <a:t>Is it important to record the concentration of your solution when making brine</a:t>
            </a:r>
            <a:r>
              <a:rPr lang="en-US" baseline="0" dirty="0" smtClean="0"/>
              <a:t>?</a:t>
            </a:r>
          </a:p>
          <a:p>
            <a:r>
              <a:rPr lang="en-US" baseline="0" dirty="0" smtClean="0"/>
              <a:t>a. True (yes)</a:t>
            </a:r>
          </a:p>
          <a:p>
            <a:r>
              <a:rPr lang="en-US" baseline="0" dirty="0" smtClean="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33989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probably a mechanic’s task</a:t>
            </a:r>
            <a:r>
              <a:rPr lang="en-US" baseline="0" dirty="0" smtClean="0"/>
              <a:t> rather than a drivers task. As a manager you should get records of everything that is done. </a:t>
            </a:r>
          </a:p>
          <a:p>
            <a:r>
              <a:rPr lang="en-US" dirty="0" smtClean="0"/>
              <a:t>Before</a:t>
            </a:r>
            <a:r>
              <a:rPr lang="en-US" baseline="0" dirty="0" smtClean="0"/>
              <a:t> winter trucks must be made winter ready, such as adding plows, tanks, and spray bars. This should all be done and records made before the first event occurs.</a:t>
            </a:r>
          </a:p>
          <a:p>
            <a:endParaRPr lang="en-US" baseline="0" dirty="0"/>
          </a:p>
          <a:p>
            <a:r>
              <a:rPr lang="en-US" baseline="0" dirty="0" smtClean="0"/>
              <a:t>Photo credit: Fortin Consulting, Inc.</a:t>
            </a:r>
          </a:p>
        </p:txBody>
      </p:sp>
      <p:sp>
        <p:nvSpPr>
          <p:cNvPr id="4" name="Slide Number Placeholder 3"/>
          <p:cNvSpPr>
            <a:spLocks noGrp="1"/>
          </p:cNvSpPr>
          <p:nvPr>
            <p:ph type="sldNum" sz="quarter" idx="10"/>
          </p:nvPr>
        </p:nvSpPr>
        <p:spPr/>
        <p:txBody>
          <a:bodyPr/>
          <a:lstStyle/>
          <a:p>
            <a:fld id="{7586080C-B8D8-4723-AE4C-278F16E645B8}" type="slidenum">
              <a:rPr lang="en-US" smtClean="0"/>
              <a:pPr/>
              <a:t>20</a:t>
            </a:fld>
            <a:endParaRPr lang="en-US"/>
          </a:p>
        </p:txBody>
      </p:sp>
    </p:spTree>
    <p:extLst>
      <p:ext uri="{BB962C8B-B14F-4D97-AF65-F5344CB8AC3E}">
        <p14:creationId xmlns:p14="http://schemas.microsoft.com/office/powerpoint/2010/main" val="26136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a:t>
            </a:r>
            <a:r>
              <a:rPr lang="en-US" baseline="0" dirty="0"/>
              <a:t>  t</a:t>
            </a:r>
            <a:r>
              <a:rPr lang="en-US" dirty="0"/>
              <a:t>his slide does</a:t>
            </a:r>
            <a:r>
              <a:rPr lang="en-US" baseline="0" dirty="0"/>
              <a:t> not get shown during class.  It is only to inform the presenters of the </a:t>
            </a:r>
            <a:r>
              <a:rPr lang="en-US" baseline="0" dirty="0" err="1"/>
              <a:t>symbology</a:t>
            </a:r>
            <a:r>
              <a:rPr lang="en-US" baseline="0" dirty="0"/>
              <a:t>:</a:t>
            </a:r>
          </a:p>
          <a:p>
            <a:endParaRPr lang="en-US" baseline="0" dirty="0"/>
          </a:p>
          <a:p>
            <a:r>
              <a:rPr lang="en-US" dirty="0"/>
              <a:t>This is a priority 1 module to be developed for clear roads national training.</a:t>
            </a:r>
          </a:p>
          <a:p>
            <a:r>
              <a:rPr lang="en-US" dirty="0"/>
              <a:t>It will address</a:t>
            </a:r>
            <a:r>
              <a:rPr lang="en-US" baseline="0" dirty="0"/>
              <a:t> 3 audiences: </a:t>
            </a:r>
          </a:p>
          <a:p>
            <a:r>
              <a:rPr lang="en-US" baseline="0" dirty="0"/>
              <a:t>Circle symbol = entry level plow drivers</a:t>
            </a:r>
          </a:p>
          <a:p>
            <a:r>
              <a:rPr lang="en-US" baseline="0" dirty="0"/>
              <a:t>Triangle symbol = experienced plow drivers</a:t>
            </a:r>
          </a:p>
          <a:p>
            <a:r>
              <a:rPr lang="en-US" baseline="0" dirty="0"/>
              <a:t>Star symbol = supervisors</a:t>
            </a:r>
          </a:p>
          <a:p>
            <a:endParaRPr lang="en-US" baseline="0" dirty="0"/>
          </a:p>
          <a:p>
            <a:r>
              <a:rPr lang="en-US" baseline="0" dirty="0"/>
              <a:t>Some slides without symbols are for everyone</a:t>
            </a:r>
          </a:p>
          <a:p>
            <a:endParaRPr lang="en-US" baseline="0" dirty="0"/>
          </a:p>
          <a:p>
            <a:r>
              <a:rPr lang="en-US" baseline="0" dirty="0"/>
              <a:t>Also note:  To hide a slide in a power point presentation, select the slide and then select “slide show” tab.  Select “hide slide”.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1459895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 basics of how to fill out the truck inspection</a:t>
            </a:r>
            <a:r>
              <a:rPr lang="en-US" baseline="0" dirty="0" smtClean="0"/>
              <a:t> sheet. These sheets should be filled out and handed in to the supervisor to keep as a record.</a:t>
            </a:r>
          </a:p>
          <a:p>
            <a:endParaRPr lang="en-US" baseline="0" dirty="0" smtClean="0"/>
          </a:p>
          <a:p>
            <a:r>
              <a:rPr lang="en-US" baseline="0" dirty="0" smtClean="0"/>
              <a:t>For more about truck inspections see Module 23 Getting Ready for Winter</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21</a:t>
            </a:fld>
            <a:endParaRPr lang="en-US"/>
          </a:p>
        </p:txBody>
      </p:sp>
    </p:spTree>
    <p:extLst>
      <p:ext uri="{BB962C8B-B14F-4D97-AF65-F5344CB8AC3E}">
        <p14:creationId xmlns:p14="http://schemas.microsoft.com/office/powerpoint/2010/main" val="75858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your crew fills out an</a:t>
            </a:r>
            <a:r>
              <a:rPr lang="en-US" baseline="0" dirty="0" smtClean="0"/>
              <a:t> inspection for each truck and turns it in to you. Keep them in a safe place. If an action is needed based on this inspection, take the appropriate steps to have any needed repairs or equipment purchased in a timely fashion.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more about truck inspections see Module 23 Getting Ready for Winter</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22</a:t>
            </a:fld>
            <a:endParaRPr lang="en-US"/>
          </a:p>
        </p:txBody>
      </p:sp>
    </p:spTree>
    <p:extLst>
      <p:ext uri="{BB962C8B-B14F-4D97-AF65-F5344CB8AC3E}">
        <p14:creationId xmlns:p14="http://schemas.microsoft.com/office/powerpoint/2010/main" val="812663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season starts all</a:t>
            </a:r>
            <a:r>
              <a:rPr lang="en-US" baseline="0" dirty="0" smtClean="0"/>
              <a:t> trucks should be calibrated. If you are using more than one material, each material should be calibrated for. </a:t>
            </a:r>
            <a:r>
              <a:rPr lang="en-US" dirty="0" smtClean="0"/>
              <a:t>Calibration is an important part of keeping track of materials. It</a:t>
            </a:r>
            <a:r>
              <a:rPr lang="en-US" baseline="0" dirty="0" smtClean="0"/>
              <a:t> also </a:t>
            </a:r>
            <a:r>
              <a:rPr lang="en-US" dirty="0" smtClean="0"/>
              <a:t>allows you</a:t>
            </a:r>
            <a:r>
              <a:rPr lang="en-US" baseline="0" dirty="0" smtClean="0"/>
              <a:t> to better meet your level of service goals as well as estimate how much material is being applied.</a:t>
            </a:r>
          </a:p>
          <a:p>
            <a:endParaRPr lang="en-US" baseline="0" dirty="0" smtClean="0"/>
          </a:p>
          <a:p>
            <a:endParaRPr lang="en-US" baseline="0" dirty="0" smtClean="0"/>
          </a:p>
          <a:p>
            <a:r>
              <a:rPr lang="en-US" baseline="0" dirty="0" smtClean="0"/>
              <a:t>Photo credit: Steve </a:t>
            </a:r>
            <a:r>
              <a:rPr lang="en-US" baseline="0" dirty="0" err="1" smtClean="0"/>
              <a:t>Chlebeck</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321159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liquids are used in your operation they should also be calibrated.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24</a:t>
            </a:fld>
            <a:endParaRPr lang="en-US"/>
          </a:p>
        </p:txBody>
      </p:sp>
    </p:spTree>
    <p:extLst>
      <p:ext uri="{BB962C8B-B14F-4D97-AF65-F5344CB8AC3E}">
        <p14:creationId xmlns:p14="http://schemas.microsoft.com/office/powerpoint/2010/main" val="3962447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there will be a team of people who will calibrate,</a:t>
            </a:r>
            <a:r>
              <a:rPr lang="en-US" baseline="0" dirty="0" smtClean="0"/>
              <a:t> not all of the drivers. This slide is so that everyone knows that this is taking place.</a:t>
            </a:r>
            <a:endParaRPr lang="en-US" dirty="0" smtClean="0"/>
          </a:p>
          <a:p>
            <a:endParaRPr lang="en-US" dirty="0" smtClean="0"/>
          </a:p>
          <a:p>
            <a:r>
              <a:rPr lang="en-US" dirty="0" smtClean="0"/>
              <a:t>Photo credit</a:t>
            </a:r>
            <a:r>
              <a:rPr lang="en-US" baseline="0" dirty="0" smtClean="0"/>
              <a:t>: MnDOT http://www.dot.state.mn.us/maintenance/pdf/research/SaltSanderCalibrationGuide.pdf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25</a:t>
            </a:fld>
            <a:endParaRPr lang="en-US"/>
          </a:p>
        </p:txBody>
      </p:sp>
    </p:spTree>
    <p:extLst>
      <p:ext uri="{BB962C8B-B14F-4D97-AF65-F5344CB8AC3E}">
        <p14:creationId xmlns:p14="http://schemas.microsoft.com/office/powerpoint/2010/main" val="103842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here</a:t>
            </a:r>
            <a:r>
              <a:rPr lang="en-US" baseline="0" dirty="0" smtClean="0"/>
              <a:t> about what your pre-storm procedures are and any record keeping that may be needed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86080C-B8D8-4723-AE4C-278F16E645B8}" type="slidenum">
              <a:rPr lang="en-US" smtClean="0"/>
              <a:pPr/>
              <a:t>26</a:t>
            </a:fld>
            <a:endParaRPr lang="en-US"/>
          </a:p>
        </p:txBody>
      </p:sp>
    </p:spTree>
    <p:extLst>
      <p:ext uri="{BB962C8B-B14F-4D97-AF65-F5344CB8AC3E}">
        <p14:creationId xmlns:p14="http://schemas.microsoft.com/office/powerpoint/2010/main" val="396701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time before the storm to get together to make a plan. You can discuss</a:t>
            </a:r>
            <a:r>
              <a:rPr lang="en-US" baseline="0" dirty="0" smtClean="0"/>
              <a:t> the forecasted storm, staffing, equipment levels, and expectations for the storm.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27</a:t>
            </a:fld>
            <a:endParaRPr lang="en-US"/>
          </a:p>
        </p:txBody>
      </p:sp>
    </p:spTree>
    <p:extLst>
      <p:ext uri="{BB962C8B-B14F-4D97-AF65-F5344CB8AC3E}">
        <p14:creationId xmlns:p14="http://schemas.microsoft.com/office/powerpoint/2010/main" val="3955215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have an example of each of these forms that you use in your operation,</a:t>
            </a:r>
            <a:r>
              <a:rPr lang="en-US" baseline="0" dirty="0" smtClean="0"/>
              <a:t> the operators should know how to fill them out. Have a plan in place for saving them and how you can go back to access them later.</a:t>
            </a:r>
          </a:p>
          <a:p>
            <a:endParaRPr lang="en-US" baseline="0" dirty="0" smtClean="0"/>
          </a:p>
          <a:p>
            <a:r>
              <a:rPr lang="en-US" baseline="0" dirty="0" smtClean="0"/>
              <a:t>Photo credit: City of Eagan, MN</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28</a:t>
            </a:fld>
            <a:endParaRPr lang="en-US"/>
          </a:p>
        </p:txBody>
      </p:sp>
    </p:spTree>
    <p:extLst>
      <p:ext uri="{BB962C8B-B14F-4D97-AF65-F5344CB8AC3E}">
        <p14:creationId xmlns:p14="http://schemas.microsoft.com/office/powerpoint/2010/main" val="310713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the your pre and post trip</a:t>
            </a:r>
            <a:r>
              <a:rPr lang="en-US" baseline="0" dirty="0" smtClean="0"/>
              <a:t> inspections. Cover what needs to be looked over and common problems that operators may come across.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credit: Olmstead County</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29</a:t>
            </a:fld>
            <a:endParaRPr lang="en-US"/>
          </a:p>
        </p:txBody>
      </p:sp>
    </p:spTree>
    <p:extLst>
      <p:ext uri="{BB962C8B-B14F-4D97-AF65-F5344CB8AC3E}">
        <p14:creationId xmlns:p14="http://schemas.microsoft.com/office/powerpoint/2010/main" val="2815789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30</a:t>
            </a:fld>
            <a:endParaRPr lang="en-US"/>
          </a:p>
        </p:txBody>
      </p:sp>
    </p:spTree>
    <p:extLst>
      <p:ext uri="{BB962C8B-B14F-4D97-AF65-F5344CB8AC3E}">
        <p14:creationId xmlns:p14="http://schemas.microsoft.com/office/powerpoint/2010/main" val="120189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list of record</a:t>
            </a:r>
            <a:r>
              <a:rPr lang="en-US" baseline="0" dirty="0" smtClean="0"/>
              <a:t> keeping topics that suggested by Randy </a:t>
            </a:r>
            <a:r>
              <a:rPr lang="en-US" baseline="0" dirty="0" err="1" smtClean="0"/>
              <a:t>Geaumont</a:t>
            </a:r>
            <a:r>
              <a:rPr lang="en-US" baseline="0" dirty="0" smtClean="0"/>
              <a:t> of Maine DOT. If your state has other important record keeping that is not covered you should add it to this module. You may also want to delete some of the topics if they do not apply or time does not permit.</a:t>
            </a:r>
          </a:p>
          <a:p>
            <a:endParaRPr lang="en-US" baseline="0" dirty="0" smtClean="0"/>
          </a:p>
          <a:p>
            <a:r>
              <a:rPr lang="en-US" sz="1200" b="0" i="0" kern="1200" dirty="0" smtClean="0">
                <a:solidFill>
                  <a:schemeClr val="tx1"/>
                </a:solidFill>
                <a:effectLst/>
                <a:latin typeface="+mn-lt"/>
                <a:ea typeface="+mn-ea"/>
                <a:cs typeface="+mn-cs"/>
              </a:rPr>
              <a:t>Importance of Record Keeping</a:t>
            </a:r>
          </a:p>
          <a:p>
            <a:r>
              <a:rPr lang="en-US" sz="1200" b="0" i="0" kern="1200" dirty="0" smtClean="0">
                <a:solidFill>
                  <a:schemeClr val="tx1"/>
                </a:solidFill>
                <a:effectLst/>
                <a:latin typeface="+mn-lt"/>
                <a:ea typeface="+mn-ea"/>
                <a:cs typeface="+mn-cs"/>
              </a:rPr>
              <a:t>     Show that you follow the policy</a:t>
            </a:r>
          </a:p>
          <a:p>
            <a:r>
              <a:rPr lang="en-US" sz="1200" b="0" i="0" kern="1200" dirty="0" smtClean="0">
                <a:solidFill>
                  <a:schemeClr val="tx1"/>
                </a:solidFill>
                <a:effectLst/>
                <a:latin typeface="+mn-lt"/>
                <a:ea typeface="+mn-ea"/>
                <a:cs typeface="+mn-cs"/>
              </a:rPr>
              <a:t>     Improve efficiency of operations</a:t>
            </a:r>
          </a:p>
          <a:p>
            <a:r>
              <a:rPr lang="en-US" sz="1200" b="0" i="0" kern="1200" dirty="0" smtClean="0">
                <a:solidFill>
                  <a:schemeClr val="tx1"/>
                </a:solidFill>
                <a:effectLst/>
                <a:latin typeface="+mn-lt"/>
                <a:ea typeface="+mn-ea"/>
                <a:cs typeface="+mn-cs"/>
              </a:rPr>
              <a:t>Decision Making Before the Storm</a:t>
            </a:r>
          </a:p>
          <a:p>
            <a:r>
              <a:rPr lang="en-US" sz="1200" b="0" i="0" kern="1200" dirty="0" smtClean="0">
                <a:solidFill>
                  <a:schemeClr val="tx1"/>
                </a:solidFill>
                <a:effectLst/>
                <a:latin typeface="+mn-lt"/>
                <a:ea typeface="+mn-ea"/>
                <a:cs typeface="+mn-cs"/>
              </a:rPr>
              <a:t>     Pre-Storm meeting, staffing and equipment levels</a:t>
            </a:r>
          </a:p>
          <a:p>
            <a:r>
              <a:rPr lang="en-US" sz="1200" b="0" i="0" kern="1200" dirty="0" smtClean="0">
                <a:solidFill>
                  <a:schemeClr val="tx1"/>
                </a:solidFill>
                <a:effectLst/>
                <a:latin typeface="+mn-lt"/>
                <a:ea typeface="+mn-ea"/>
                <a:cs typeface="+mn-cs"/>
              </a:rPr>
              <a:t>     Record material purchasing</a:t>
            </a:r>
          </a:p>
          <a:p>
            <a:r>
              <a:rPr lang="en-US" sz="1200" b="0" i="0" kern="1200" dirty="0" smtClean="0">
                <a:solidFill>
                  <a:schemeClr val="tx1"/>
                </a:solidFill>
                <a:effectLst/>
                <a:latin typeface="+mn-lt"/>
                <a:ea typeface="+mn-ea"/>
                <a:cs typeface="+mn-cs"/>
              </a:rPr>
              <a:t>     Record material quality control</a:t>
            </a:r>
          </a:p>
          <a:p>
            <a:r>
              <a:rPr lang="en-US" sz="1200" b="0" i="0" kern="1200" dirty="0" smtClean="0">
                <a:solidFill>
                  <a:schemeClr val="tx1"/>
                </a:solidFill>
                <a:effectLst/>
                <a:latin typeface="+mn-lt"/>
                <a:ea typeface="+mn-ea"/>
                <a:cs typeface="+mn-cs"/>
              </a:rPr>
              <a:t>Decision Making During the Storm</a:t>
            </a:r>
          </a:p>
          <a:p>
            <a:r>
              <a:rPr lang="en-US" sz="1200" b="0" i="0" kern="1200" dirty="0" smtClean="0">
                <a:solidFill>
                  <a:schemeClr val="tx1"/>
                </a:solidFill>
                <a:effectLst/>
                <a:latin typeface="+mn-lt"/>
                <a:ea typeface="+mn-ea"/>
                <a:cs typeface="+mn-cs"/>
              </a:rPr>
              <a:t>     Record material Application</a:t>
            </a:r>
          </a:p>
          <a:p>
            <a:r>
              <a:rPr lang="en-US" sz="1200" b="0" i="0" kern="1200" dirty="0" smtClean="0">
                <a:solidFill>
                  <a:schemeClr val="tx1"/>
                </a:solidFill>
                <a:effectLst/>
                <a:latin typeface="+mn-lt"/>
                <a:ea typeface="+mn-ea"/>
                <a:cs typeface="+mn-cs"/>
              </a:rPr>
              <a:t>     Record storm information, pavement temperature</a:t>
            </a:r>
          </a:p>
          <a:p>
            <a:r>
              <a:rPr lang="en-US" sz="1200" b="0" i="0" kern="1200" dirty="0" smtClean="0">
                <a:solidFill>
                  <a:schemeClr val="tx1"/>
                </a:solidFill>
                <a:effectLst/>
                <a:latin typeface="+mn-lt"/>
                <a:ea typeface="+mn-ea"/>
                <a:cs typeface="+mn-cs"/>
              </a:rPr>
              <a:t>     Record fuel Log</a:t>
            </a:r>
          </a:p>
          <a:p>
            <a:r>
              <a:rPr lang="en-US" sz="1200" b="0" i="0" kern="1200" dirty="0" smtClean="0">
                <a:solidFill>
                  <a:schemeClr val="tx1"/>
                </a:solidFill>
                <a:effectLst/>
                <a:latin typeface="+mn-lt"/>
                <a:ea typeface="+mn-ea"/>
                <a:cs typeface="+mn-cs"/>
              </a:rPr>
              <a:t>     Record timecards</a:t>
            </a:r>
          </a:p>
          <a:p>
            <a:r>
              <a:rPr lang="en-US" sz="1200" b="0" i="0" kern="1200" dirty="0" smtClean="0">
                <a:solidFill>
                  <a:schemeClr val="tx1"/>
                </a:solidFill>
                <a:effectLst/>
                <a:latin typeface="+mn-lt"/>
                <a:ea typeface="+mn-ea"/>
                <a:cs typeface="+mn-cs"/>
              </a:rPr>
              <a:t>     Record pre and post trip inspections</a:t>
            </a:r>
          </a:p>
          <a:p>
            <a:r>
              <a:rPr lang="en-US" sz="1200" b="0" i="0" kern="1200" dirty="0" smtClean="0">
                <a:solidFill>
                  <a:schemeClr val="tx1"/>
                </a:solidFill>
                <a:effectLst/>
                <a:latin typeface="+mn-lt"/>
                <a:ea typeface="+mn-ea"/>
                <a:cs typeface="+mn-cs"/>
              </a:rPr>
              <a:t>Decision Making After the Storm</a:t>
            </a:r>
          </a:p>
          <a:p>
            <a:r>
              <a:rPr lang="en-US" sz="1200" b="0" i="0" kern="1200" dirty="0" smtClean="0">
                <a:solidFill>
                  <a:schemeClr val="tx1"/>
                </a:solidFill>
                <a:effectLst/>
                <a:latin typeface="+mn-lt"/>
                <a:ea typeface="+mn-ea"/>
                <a:cs typeface="+mn-cs"/>
              </a:rPr>
              <a:t>     Post Storm meeting, what worked/didn’t work</a:t>
            </a:r>
          </a:p>
          <a:p>
            <a:r>
              <a:rPr lang="en-US" sz="1200" b="0" i="0" kern="1200" dirty="0" smtClean="0">
                <a:solidFill>
                  <a:schemeClr val="tx1"/>
                </a:solidFill>
                <a:effectLst/>
                <a:latin typeface="+mn-lt"/>
                <a:ea typeface="+mn-ea"/>
                <a:cs typeface="+mn-cs"/>
              </a:rPr>
              <a:t>     Record/verify total material(s) used</a:t>
            </a:r>
          </a:p>
          <a:p>
            <a:r>
              <a:rPr lang="en-US" sz="1200" b="0" i="0" kern="1200" dirty="0" smtClean="0">
                <a:solidFill>
                  <a:schemeClr val="tx1"/>
                </a:solidFill>
                <a:effectLst/>
                <a:latin typeface="+mn-lt"/>
                <a:ea typeface="+mn-ea"/>
                <a:cs typeface="+mn-cs"/>
              </a:rPr>
              <a:t>     Record equipment repairs</a:t>
            </a:r>
          </a:p>
          <a:p>
            <a:r>
              <a:rPr lang="en-US" sz="1200" b="0" i="0" kern="1200" dirty="0" smtClean="0">
                <a:solidFill>
                  <a:schemeClr val="tx1"/>
                </a:solidFill>
                <a:effectLst/>
                <a:latin typeface="+mn-lt"/>
                <a:ea typeface="+mn-ea"/>
                <a:cs typeface="+mn-cs"/>
              </a:rPr>
              <a:t>     Record regain time</a:t>
            </a:r>
          </a:p>
          <a:p>
            <a:r>
              <a:rPr lang="en-US" sz="1200" b="0" i="0" kern="1200" dirty="0" smtClean="0">
                <a:solidFill>
                  <a:schemeClr val="tx1"/>
                </a:solidFill>
                <a:effectLst/>
                <a:latin typeface="+mn-lt"/>
                <a:ea typeface="+mn-ea"/>
                <a:cs typeface="+mn-cs"/>
              </a:rPr>
              <a:t>Decision Making After the Season</a:t>
            </a:r>
          </a:p>
          <a:p>
            <a:r>
              <a:rPr lang="en-US" sz="1200" b="0" i="0" kern="1200" dirty="0" smtClean="0">
                <a:solidFill>
                  <a:schemeClr val="tx1"/>
                </a:solidFill>
                <a:effectLst/>
                <a:latin typeface="+mn-lt"/>
                <a:ea typeface="+mn-ea"/>
                <a:cs typeface="+mn-cs"/>
              </a:rPr>
              <a:t>      Look at all records to summarize season and plan for next season</a:t>
            </a:r>
          </a:p>
          <a:p>
            <a:r>
              <a:rPr lang="en-US" sz="1200" b="0" i="0" kern="1200" dirty="0" smtClean="0">
                <a:solidFill>
                  <a:schemeClr val="tx1"/>
                </a:solidFill>
                <a:effectLst/>
                <a:latin typeface="+mn-lt"/>
                <a:ea typeface="+mn-ea"/>
                <a:cs typeface="+mn-cs"/>
              </a:rPr>
              <a:t>Pep talk</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a:t>
            </a:fld>
            <a:endParaRPr lang="en-US"/>
          </a:p>
        </p:txBody>
      </p:sp>
    </p:spTree>
    <p:extLst>
      <p:ext uri="{BB962C8B-B14F-4D97-AF65-F5344CB8AC3E}">
        <p14:creationId xmlns:p14="http://schemas.microsoft.com/office/powerpoint/2010/main" val="3959083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a:t>
            </a:r>
            <a:r>
              <a:rPr lang="en-US" baseline="0" dirty="0" smtClean="0"/>
              <a:t> the total amount used it is important to know what materials were used. This can help to predict the amount needed for future seasons as well as help in evaluating how well treatment went for an event.</a:t>
            </a:r>
          </a:p>
          <a:p>
            <a:endParaRPr lang="en-US" baseline="0" dirty="0" smtClean="0"/>
          </a:p>
          <a:p>
            <a:r>
              <a:rPr lang="en-US" baseline="0" dirty="0" smtClean="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31</a:t>
            </a:fld>
            <a:endParaRPr lang="en-US"/>
          </a:p>
        </p:txBody>
      </p:sp>
    </p:spTree>
    <p:extLst>
      <p:ext uri="{BB962C8B-B14F-4D97-AF65-F5344CB8AC3E}">
        <p14:creationId xmlns:p14="http://schemas.microsoft.com/office/powerpoint/2010/main" val="828923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a:t>
            </a:r>
            <a:r>
              <a:rPr lang="en-US" baseline="0" dirty="0" smtClean="0"/>
              <a:t>question: </a:t>
            </a:r>
            <a:r>
              <a:rPr lang="en-US" sz="1200" dirty="0" smtClean="0"/>
              <a:t>Which material should you track?</a:t>
            </a:r>
          </a:p>
          <a:p>
            <a:pPr>
              <a:lnSpc>
                <a:spcPct val="100000"/>
              </a:lnSpc>
              <a:buNone/>
            </a:pPr>
            <a:endParaRPr lang="en-US" sz="1200" dirty="0" smtClean="0"/>
          </a:p>
          <a:p>
            <a:pPr marL="522288" indent="-522288">
              <a:lnSpc>
                <a:spcPct val="100000"/>
              </a:lnSpc>
              <a:buAutoNum type="arabicPeriod"/>
            </a:pPr>
            <a:r>
              <a:rPr lang="en-US" sz="1200" dirty="0" smtClean="0"/>
              <a:t>Salt per storm and per season (no)</a:t>
            </a:r>
          </a:p>
          <a:p>
            <a:pPr marL="522288" indent="-522288">
              <a:lnSpc>
                <a:spcPct val="100000"/>
              </a:lnSpc>
              <a:buAutoNum type="arabicPeriod"/>
            </a:pPr>
            <a:r>
              <a:rPr lang="en-US" sz="1200" dirty="0" smtClean="0"/>
              <a:t>Sand per</a:t>
            </a:r>
            <a:r>
              <a:rPr lang="en-US" sz="1200" baseline="0" dirty="0" smtClean="0"/>
              <a:t> storm and</a:t>
            </a:r>
            <a:r>
              <a:rPr lang="en-US" sz="1200" dirty="0" smtClean="0"/>
              <a:t> per season (no)</a:t>
            </a:r>
          </a:p>
          <a:p>
            <a:pPr marL="522288" indent="-522288">
              <a:lnSpc>
                <a:spcPct val="100000"/>
              </a:lnSpc>
              <a:buAutoNum type="arabicPeriod"/>
            </a:pPr>
            <a:r>
              <a:rPr lang="en-US" sz="1200" dirty="0" smtClean="0"/>
              <a:t>Liquid per storm and per season (no)</a:t>
            </a:r>
          </a:p>
          <a:p>
            <a:pPr marL="522288" indent="-522288">
              <a:lnSpc>
                <a:spcPct val="100000"/>
              </a:lnSpc>
              <a:buAutoNum type="arabicPeriod"/>
            </a:pPr>
            <a:r>
              <a:rPr lang="en-US" sz="1200" dirty="0" smtClean="0"/>
              <a:t>All of the above (yes)</a:t>
            </a:r>
          </a:p>
          <a:p>
            <a:pPr marL="522288" indent="-522288">
              <a:buAutoNum type="arabicPeriod"/>
            </a:pPr>
            <a:endParaRPr lang="en-US" sz="1200" dirty="0" smtClean="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2250929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should record several different levels of material use, by driver use, for individual storms, the winter season total, and what is leftover to store for the next season.</a:t>
            </a:r>
          </a:p>
          <a:p>
            <a:endParaRPr lang="en-US" baseline="0" dirty="0" smtClean="0"/>
          </a:p>
          <a:p>
            <a:r>
              <a:rPr lang="en-US" baseline="0" dirty="0" smtClean="0"/>
              <a:t>Having all this information helps in evaluating the efficacy of individual storm treatments went, how the whole winter went, and helps in next seasons ordering. It can also  help in proving that policy is being followed if a law suite is brought against you.</a:t>
            </a:r>
          </a:p>
          <a:p>
            <a:endParaRPr lang="en-US" baseline="0" dirty="0" smtClean="0"/>
          </a:p>
          <a:p>
            <a:r>
              <a:rPr lang="en-US" baseline="0" dirty="0" smtClean="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33</a:t>
            </a:fld>
            <a:endParaRPr lang="en-US"/>
          </a:p>
        </p:txBody>
      </p:sp>
    </p:spTree>
    <p:extLst>
      <p:ext uri="{BB962C8B-B14F-4D97-AF65-F5344CB8AC3E}">
        <p14:creationId xmlns:p14="http://schemas.microsoft.com/office/powerpoint/2010/main" val="3279619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very important that plow drivers document the actions taken in response to a snow/ice event</a:t>
            </a:r>
          </a:p>
          <a:p>
            <a:r>
              <a:rPr lang="en-US" baseline="0" dirty="0" smtClean="0"/>
              <a:t>This will include the road conditions throughout their shift, type and amount of deicer/anti-</a:t>
            </a:r>
            <a:r>
              <a:rPr lang="en-US" baseline="0" dirty="0" err="1" smtClean="0"/>
              <a:t>icer</a:t>
            </a:r>
            <a:r>
              <a:rPr lang="en-US" baseline="0" dirty="0" smtClean="0"/>
              <a:t> used, timing of operations, and the number of passes and when.   If there are unusual conditions that affect the operations, those should be recorded.  For example, road construction, accidents, major compaction problems, etc.</a:t>
            </a:r>
          </a:p>
          <a:p>
            <a:endParaRPr lang="en-US" baseline="0" dirty="0" smtClean="0"/>
          </a:p>
          <a:p>
            <a:r>
              <a:rPr lang="en-US" baseline="0" dirty="0" smtClean="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1455280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this slide if your state uses the TAPER system to help</a:t>
            </a:r>
            <a:r>
              <a:rPr lang="en-US" baseline="0" dirty="0" smtClean="0"/>
              <a:t> explain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35</a:t>
            </a:fld>
            <a:endParaRPr lang="en-US"/>
          </a:p>
        </p:txBody>
      </p:sp>
    </p:spTree>
    <p:extLst>
      <p:ext uri="{BB962C8B-B14F-4D97-AF65-F5344CB8AC3E}">
        <p14:creationId xmlns:p14="http://schemas.microsoft.com/office/powerpoint/2010/main" val="234909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a:t>
            </a:r>
            <a:r>
              <a:rPr lang="en-US" baseline="0" dirty="0" smtClean="0"/>
              <a:t>question: </a:t>
            </a:r>
            <a:r>
              <a:rPr lang="en-US" sz="1200" dirty="0" smtClean="0"/>
              <a:t>What do you need to record for the TAPER log?</a:t>
            </a:r>
          </a:p>
          <a:p>
            <a:pPr>
              <a:buNone/>
            </a:pPr>
            <a:endParaRPr lang="en-US" sz="1200" dirty="0" smtClean="0"/>
          </a:p>
          <a:p>
            <a:pPr marL="522288" indent="-522288">
              <a:buAutoNum type="arabicPeriod"/>
            </a:pPr>
            <a:r>
              <a:rPr lang="en-US" sz="1200" dirty="0" smtClean="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t>All of the above (yes)</a:t>
            </a:r>
          </a:p>
          <a:p>
            <a:pPr marL="522288" indent="-522288">
              <a:buAutoNum type="arabicPeriod"/>
            </a:pPr>
            <a:endParaRPr lang="en-US" sz="1200" dirty="0" smtClean="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457752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37</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smtClean="0"/>
              <a:t>Go over this sequence of events as illustrated on this report, pay particular attention to the changes that took place in the highlighted entries.</a:t>
            </a:r>
          </a:p>
          <a:p>
            <a:r>
              <a:rPr lang="en-US" dirty="0" smtClean="0"/>
              <a:t>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credit: CDOT Snow Removal Operator Training</a:t>
            </a:r>
          </a:p>
          <a:p>
            <a:endParaRPr lang="en-US" dirty="0" smtClean="0"/>
          </a:p>
        </p:txBody>
      </p:sp>
    </p:spTree>
    <p:extLst>
      <p:ext uri="{BB962C8B-B14F-4D97-AF65-F5344CB8AC3E}">
        <p14:creationId xmlns:p14="http://schemas.microsoft.com/office/powerpoint/2010/main" val="139758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a pep talk here!</a:t>
            </a:r>
            <a:r>
              <a:rPr lang="en-US" baseline="0" dirty="0" smtClean="0"/>
              <a:t> Everyone knows that filling out paperwork during or at the end of a long shift can be hard to be motivated to do, but it is very important because it:</a:t>
            </a:r>
          </a:p>
          <a:p>
            <a:pPr>
              <a:lnSpc>
                <a:spcPct val="200000"/>
              </a:lnSpc>
            </a:pPr>
            <a:r>
              <a:rPr lang="en-US" dirty="0" smtClean="0"/>
              <a:t>Shows that you follow policy</a:t>
            </a:r>
          </a:p>
          <a:p>
            <a:pPr>
              <a:lnSpc>
                <a:spcPct val="200000"/>
              </a:lnSpc>
            </a:pPr>
            <a:r>
              <a:rPr lang="en-US" dirty="0" smtClean="0"/>
              <a:t>Improves efficiency of operations</a:t>
            </a:r>
          </a:p>
          <a:p>
            <a:pPr>
              <a:lnSpc>
                <a:spcPct val="200000"/>
              </a:lnSpc>
            </a:pPr>
            <a:r>
              <a:rPr lang="en-US" dirty="0" smtClean="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38</a:t>
            </a:fld>
            <a:endParaRPr lang="en-US"/>
          </a:p>
        </p:txBody>
      </p:sp>
    </p:spTree>
    <p:extLst>
      <p:ext uri="{BB962C8B-B14F-4D97-AF65-F5344CB8AC3E}">
        <p14:creationId xmlns:p14="http://schemas.microsoft.com/office/powerpoint/2010/main" val="3528507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a:t>
            </a:r>
            <a:r>
              <a:rPr lang="en-US" baseline="0" dirty="0" smtClean="0"/>
              <a:t>question: </a:t>
            </a:r>
            <a:r>
              <a:rPr lang="en-US" sz="1200" dirty="0" smtClean="0"/>
              <a:t>When you’ve been working all night and you’re tired do you still have to fill out your paper work?</a:t>
            </a:r>
          </a:p>
          <a:p>
            <a:pPr>
              <a:lnSpc>
                <a:spcPct val="100000"/>
              </a:lnSpc>
              <a:buNone/>
            </a:pPr>
            <a:endParaRPr lang="en-US" sz="1200" dirty="0" smtClean="0"/>
          </a:p>
          <a:p>
            <a:pPr marL="522288" indent="-522288">
              <a:lnSpc>
                <a:spcPct val="100000"/>
              </a:lnSpc>
              <a:buAutoNum type="arabicPeriod"/>
            </a:pPr>
            <a:r>
              <a:rPr lang="en-US" sz="1200" dirty="0" smtClean="0"/>
              <a:t>No (no)</a:t>
            </a:r>
          </a:p>
          <a:p>
            <a:pPr marL="522288" indent="-522288">
              <a:lnSpc>
                <a:spcPct val="100000"/>
              </a:lnSpc>
              <a:buAutoNum type="arabicPeriod"/>
            </a:pPr>
            <a:r>
              <a:rPr lang="en-US" sz="1200" dirty="0" smtClean="0"/>
              <a:t>Yes (yes)</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2744033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40</a:t>
            </a:fld>
            <a:endParaRPr lang="en-US"/>
          </a:p>
        </p:txBody>
      </p:sp>
    </p:spTree>
    <p:extLst>
      <p:ext uri="{BB962C8B-B14F-4D97-AF65-F5344CB8AC3E}">
        <p14:creationId xmlns:p14="http://schemas.microsoft.com/office/powerpoint/2010/main" val="176072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the </a:t>
            </a:r>
            <a:r>
              <a:rPr lang="en-US" dirty="0" smtClean="0"/>
              <a:t>importance</a:t>
            </a:r>
            <a:r>
              <a:rPr lang="en-US" baseline="0" dirty="0" smtClean="0"/>
              <a:t> of record keeping, what to record, and how records can affect decision making before, during, and after the storm, and </a:t>
            </a:r>
            <a:r>
              <a:rPr lang="en-US" baseline="0" smtClean="0"/>
              <a:t>after the season.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have a record</a:t>
            </a:r>
            <a:r>
              <a:rPr lang="en-US" baseline="0" dirty="0" smtClean="0"/>
              <a:t> of what everybody did during the storm with you at the meeting to go over during the meeting, discuss how the storm went, how equipment worked, and any other important topics pertaining to the event.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41</a:t>
            </a:fld>
            <a:endParaRPr lang="en-US"/>
          </a:p>
        </p:txBody>
      </p:sp>
    </p:spTree>
    <p:extLst>
      <p:ext uri="{BB962C8B-B14F-4D97-AF65-F5344CB8AC3E}">
        <p14:creationId xmlns:p14="http://schemas.microsoft.com/office/powerpoint/2010/main" val="672123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Keeping track of when</a:t>
            </a:r>
            <a:r>
              <a:rPr lang="en-US" baseline="0" dirty="0" smtClean="0"/>
              <a:t> and what maintenance happens on each piece of equipment is an important piece of record keeping.</a:t>
            </a:r>
          </a:p>
          <a:p>
            <a:endParaRPr lang="en-US" baseline="0" dirty="0" smtClean="0"/>
          </a:p>
          <a:p>
            <a:r>
              <a:rPr lang="en-US" baseline="0" dirty="0" smtClean="0"/>
              <a:t>This information can help to predict the lifespan of different pieces of equipment and how to budget for new equipment.</a:t>
            </a:r>
          </a:p>
          <a:p>
            <a:endParaRPr lang="en-US" baseline="0" dirty="0" smtClean="0"/>
          </a:p>
          <a:p>
            <a:r>
              <a:rPr lang="en-US" baseline="0" dirty="0" smtClean="0"/>
              <a:t>It could also help to indicate if someone is being harder on equipment than other operators, for example if one person wears through plow blades more quickly than everyone else, maybe they are placing their blade too low.</a:t>
            </a:r>
          </a:p>
          <a:p>
            <a:endParaRPr lang="en-US" baseline="0" dirty="0" smtClean="0"/>
          </a:p>
          <a:p>
            <a:r>
              <a:rPr lang="en-US" baseline="0" dirty="0" smtClean="0"/>
              <a:t>Photo credit: MnDOT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42</a:t>
            </a:fld>
            <a:endParaRPr lang="en-US"/>
          </a:p>
        </p:txBody>
      </p:sp>
    </p:spTree>
    <p:extLst>
      <p:ext uri="{BB962C8B-B14F-4D97-AF65-F5344CB8AC3E}">
        <p14:creationId xmlns:p14="http://schemas.microsoft.com/office/powerpoint/2010/main" val="1125258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any problems are noted in your post trip</a:t>
            </a:r>
            <a:r>
              <a:rPr lang="en-US" baseline="0" dirty="0" smtClean="0"/>
              <a:t> inspection be sure to record them and submit the information so that the truck can be repaired in time for the next event.</a:t>
            </a:r>
          </a:p>
          <a:p>
            <a:endParaRPr lang="en-US" baseline="0" dirty="0" smtClean="0"/>
          </a:p>
          <a:p>
            <a:r>
              <a:rPr lang="en-US" baseline="0" dirty="0" smtClean="0"/>
              <a:t>Go over your equipment repair form and how to fill it out.</a:t>
            </a:r>
          </a:p>
          <a:p>
            <a:endParaRPr lang="en-US" baseline="0" dirty="0" smtClean="0"/>
          </a:p>
          <a:p>
            <a:r>
              <a:rPr lang="en-US" baseline="0" dirty="0" smtClean="0"/>
              <a:t>Picture credit: Ohio, http://www.puco.ohio.gov/emplibrary/files/Trans/Enforcement/forms/Vehicle%20Inspection,%20Repair%20and%20Maintenance%20Record%20Form.pdf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43</a:t>
            </a:fld>
            <a:endParaRPr lang="en-US"/>
          </a:p>
        </p:txBody>
      </p:sp>
    </p:spTree>
    <p:extLst>
      <p:ext uri="{BB962C8B-B14F-4D97-AF65-F5344CB8AC3E}">
        <p14:creationId xmlns:p14="http://schemas.microsoft.com/office/powerpoint/2010/main" val="1428581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winter progresses, reviewing records and verifying how much material has been used can help with planning, seeing if and when you need new shipments of salt, if a driver is over plowing, how well records are being kept. </a:t>
            </a:r>
          </a:p>
          <a:p>
            <a:endParaRPr lang="en-US" baseline="0" dirty="0" smtClean="0"/>
          </a:p>
          <a:p>
            <a:r>
              <a:rPr lang="en-US" baseline="0" dirty="0" smtClean="0"/>
              <a:t>This can be looked at on a storm to storm basis and up to the current point of the season.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credit:</a:t>
            </a:r>
            <a:r>
              <a:rPr lang="en-US" baseline="0" dirty="0" smtClean="0"/>
              <a: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44</a:t>
            </a:fld>
            <a:endParaRPr lang="en-US"/>
          </a:p>
        </p:txBody>
      </p:sp>
    </p:spTree>
    <p:extLst>
      <p:ext uri="{BB962C8B-B14F-4D97-AF65-F5344CB8AC3E}">
        <p14:creationId xmlns:p14="http://schemas.microsoft.com/office/powerpoint/2010/main" val="2411213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 of the season is where you can look at your</a:t>
            </a:r>
            <a:r>
              <a:rPr lang="en-US" baseline="0" dirty="0" smtClean="0"/>
              <a:t> plowing strategy: When do you start plowing? How efficient is it? Where can you make improvements?</a:t>
            </a:r>
          </a:p>
          <a:p>
            <a:endParaRPr lang="en-US" baseline="0" dirty="0" smtClean="0"/>
          </a:p>
          <a:p>
            <a:r>
              <a:rPr lang="en-US" baseline="0" dirty="0" smtClean="0"/>
              <a:t>Photo credit: Bloomington, MN</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45</a:t>
            </a:fld>
            <a:endParaRPr lang="en-US"/>
          </a:p>
        </p:txBody>
      </p:sp>
    </p:spTree>
    <p:extLst>
      <p:ext uri="{BB962C8B-B14F-4D97-AF65-F5344CB8AC3E}">
        <p14:creationId xmlns:p14="http://schemas.microsoft.com/office/powerpoint/2010/main" val="3754117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regain time to analyze</a:t>
            </a:r>
            <a:r>
              <a:rPr lang="en-US" baseline="0" dirty="0" smtClean="0"/>
              <a:t> how well material  and plowing strategy was used for efficiency.</a:t>
            </a:r>
          </a:p>
          <a:p>
            <a:endParaRPr lang="en-US" baseline="0" dirty="0" smtClean="0"/>
          </a:p>
          <a:p>
            <a:r>
              <a:rPr lang="en-US" baseline="0" dirty="0" smtClean="0"/>
              <a:t>How did you do and how can you improve for the next event?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46</a:t>
            </a:fld>
            <a:endParaRPr lang="en-US"/>
          </a:p>
        </p:txBody>
      </p:sp>
    </p:spTree>
    <p:extLst>
      <p:ext uri="{BB962C8B-B14F-4D97-AF65-F5344CB8AC3E}">
        <p14:creationId xmlns:p14="http://schemas.microsoft.com/office/powerpoint/2010/main" val="821270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the season</a:t>
            </a:r>
            <a:r>
              <a:rPr lang="en-US" baseline="0" dirty="0" smtClean="0"/>
              <a:t> summarized you can share a high level summary with your operators, you may release a report to the public. Get everybody on the same page.</a:t>
            </a:r>
          </a:p>
          <a:p>
            <a:endParaRPr lang="en-US" baseline="0" dirty="0" smtClean="0"/>
          </a:p>
          <a:p>
            <a:r>
              <a:rPr lang="en-US" baseline="0" dirty="0" smtClean="0"/>
              <a:t>Photo credit: Wisconsin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47</a:t>
            </a:fld>
            <a:endParaRPr lang="en-US"/>
          </a:p>
        </p:txBody>
      </p:sp>
    </p:spTree>
    <p:extLst>
      <p:ext uri="{BB962C8B-B14F-4D97-AF65-F5344CB8AC3E}">
        <p14:creationId xmlns:p14="http://schemas.microsoft.com/office/powerpoint/2010/main" val="1942491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 tracking</a:t>
            </a:r>
            <a:r>
              <a:rPr lang="en-US" baseline="0" dirty="0" smtClean="0"/>
              <a:t> is an important part of keeping things running. Costs per storm, for the entire winter season, equipment purchases, material purchases, labor, and fuel and maintenance all go into overall costs. Part of your job is to keep track and manage these costs.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454941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no season</a:t>
            </a:r>
            <a:r>
              <a:rPr lang="en-US" baseline="0" dirty="0" smtClean="0"/>
              <a:t> or even event is the same, you can u</a:t>
            </a:r>
            <a:r>
              <a:rPr lang="en-US" dirty="0" smtClean="0"/>
              <a:t>se records of previous years to help predict future needs in materials, equipment, and maintenance.</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323714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important to set the stage</a:t>
            </a:r>
            <a:r>
              <a:rPr lang="en-US" baseline="0" dirty="0"/>
              <a:t> for all of the training modules.  In this module you will learn how road chemicals and abrasives impact the eco-system.  In the other training modules, we will cover best practices and industry innovation to help minimize these impacts and do the best possible job of winter maintenance.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a:t>
            </a:fld>
            <a:endParaRPr lang="en-US"/>
          </a:p>
        </p:txBody>
      </p:sp>
    </p:spTree>
    <p:extLst>
      <p:ext uri="{BB962C8B-B14F-4D97-AF65-F5344CB8AC3E}">
        <p14:creationId xmlns:p14="http://schemas.microsoft.com/office/powerpoint/2010/main" val="678014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52</a:t>
            </a:fld>
            <a:endParaRPr lang="en-US"/>
          </a:p>
        </p:txBody>
      </p:sp>
    </p:spTree>
    <p:extLst>
      <p:ext uri="{BB962C8B-B14F-4D97-AF65-F5344CB8AC3E}">
        <p14:creationId xmlns:p14="http://schemas.microsoft.com/office/powerpoint/2010/main" val="4173775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53</a:t>
            </a:fld>
            <a:endParaRPr lang="en-US"/>
          </a:p>
        </p:txBody>
      </p:sp>
    </p:spTree>
    <p:extLst>
      <p:ext uri="{BB962C8B-B14F-4D97-AF65-F5344CB8AC3E}">
        <p14:creationId xmlns:p14="http://schemas.microsoft.com/office/powerpoint/2010/main" val="213660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 keeping is important as a means of material accountability, budgeting/cost tracking,</a:t>
            </a:r>
            <a:r>
              <a:rPr lang="en-US" baseline="0" dirty="0" smtClean="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424373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Cover the details of your winter maintenance policy</a:t>
            </a:r>
            <a:r>
              <a:rPr lang="en-US" baseline="0" dirty="0" smtClean="0"/>
              <a:t>. This policy may be updated on a yearly basis depending on changes in treatment areas, equipment, or materials. </a:t>
            </a:r>
            <a:endParaRPr lang="en-US" dirty="0" smtClean="0"/>
          </a:p>
          <a:p>
            <a:endParaRPr lang="en-US" dirty="0" smtClean="0"/>
          </a:p>
          <a:p>
            <a:endParaRPr lang="en-US" dirty="0" smtClean="0"/>
          </a:p>
          <a:p>
            <a:r>
              <a:rPr lang="en-US" dirty="0" smtClean="0"/>
              <a:t>Credit: </a:t>
            </a:r>
            <a:r>
              <a:rPr lang="en-US" dirty="0" smtClean="0"/>
              <a:t>MnDOT</a:t>
            </a:r>
            <a:r>
              <a:rPr lang="en-US" baseline="0" dirty="0" smtClean="0"/>
              <a:t> Maintenance Manual http://www.dot.state.mn.us/maintenance/pdf/manual/Ch2.pdf</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681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Cover the details of your winter maintenance policy</a:t>
            </a:r>
            <a:r>
              <a:rPr lang="en-US" baseline="0" dirty="0" smtClean="0"/>
              <a:t>. This policy may be updated on a yearly basis depending on changes in treatment areas, equipment, or materials. Make sure that all employees are familiar with the parts of the winter maintenance policy that apply to them and that they know where they can access your winter maintenance policy. </a:t>
            </a:r>
            <a:endParaRPr lang="en-US" dirty="0" smtClean="0"/>
          </a:p>
          <a:p>
            <a:endParaRPr lang="en-US" dirty="0" smtClean="0"/>
          </a:p>
          <a:p>
            <a:endParaRPr lang="en-US" dirty="0" smtClean="0"/>
          </a:p>
          <a:p>
            <a:r>
              <a:rPr lang="en-US" dirty="0" smtClean="0"/>
              <a:t>Credit: </a:t>
            </a:r>
            <a:r>
              <a:rPr lang="en-US" dirty="0" smtClean="0"/>
              <a:t>MnDOT</a:t>
            </a:r>
            <a:r>
              <a:rPr lang="en-US" baseline="0" dirty="0" smtClean="0"/>
              <a:t> Maintenance Manual http://www.dot.state.mn.us/maintenance/pdf/manual/Ch2.pdf</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297066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is it not possible to meet your level of service</a:t>
            </a:r>
            <a:r>
              <a:rPr lang="en-US" baseline="0" dirty="0" smtClean="0"/>
              <a:t> and how would you document this?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MnDOT</a:t>
            </a:r>
            <a:r>
              <a:rPr lang="en-US" baseline="0" dirty="0" smtClean="0"/>
              <a:t> Maintenance Manual http://www.dot.state.mn.us/maintenance/pdf/manual/Ch2.pdf</a:t>
            </a:r>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a:t>
            </a:fld>
            <a:endParaRPr lang="en-US"/>
          </a:p>
        </p:txBody>
      </p:sp>
    </p:spTree>
    <p:extLst>
      <p:ext uri="{BB962C8B-B14F-4D97-AF65-F5344CB8AC3E}">
        <p14:creationId xmlns:p14="http://schemas.microsoft.com/office/powerpoint/2010/main" val="417289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19/07/2016</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19/07/2016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19/07/2016</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0.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00" b="15758"/>
          <a:stretch/>
        </p:blipFill>
        <p:spPr>
          <a:xfrm>
            <a:off x="990600" y="838200"/>
            <a:ext cx="7239000" cy="4814454"/>
          </a:xfrm>
          <a:prstGeom prst="rect">
            <a:avLst/>
          </a:prstGeom>
        </p:spPr>
      </p:pic>
      <p:sp>
        <p:nvSpPr>
          <p:cNvPr id="2" name="Title 1"/>
          <p:cNvSpPr>
            <a:spLocks noGrp="1"/>
          </p:cNvSpPr>
          <p:nvPr>
            <p:ph type="title"/>
          </p:nvPr>
        </p:nvSpPr>
        <p:spPr/>
        <p:txBody>
          <a:bodyPr/>
          <a:lstStyle/>
          <a:p>
            <a:r>
              <a:rPr lang="en-US" sz="3200" dirty="0"/>
              <a:t>Module </a:t>
            </a:r>
            <a:r>
              <a:rPr lang="en-US" sz="3200" dirty="0" smtClean="0"/>
              <a:t>20: Record Keeping</a:t>
            </a:r>
            <a:endParaRPr lang="en-PH" sz="3200" dirty="0"/>
          </a:p>
        </p:txBody>
      </p:sp>
      <p:sp>
        <p:nvSpPr>
          <p:cNvPr id="11" name="Title 1"/>
          <p:cNvSpPr txBox="1">
            <a:spLocks/>
          </p:cNvSpPr>
          <p:nvPr/>
        </p:nvSpPr>
        <p:spPr>
          <a:xfrm>
            <a:off x="0" y="56388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smtClean="0">
                <a:solidFill>
                  <a:prstClr val="white"/>
                </a:solidFill>
                <a:effectLst/>
              </a:rPr>
              <a:t>2016 </a:t>
            </a:r>
            <a:r>
              <a:rPr lang="en-US" sz="2000" b="0" dirty="0">
                <a:solidFill>
                  <a:prstClr val="white"/>
                </a:solidFill>
                <a:effectLst/>
              </a:rPr>
              <a:t>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6" name="Rectangle 5"/>
          <p:cNvSpPr/>
          <p:nvPr/>
        </p:nvSpPr>
        <p:spPr>
          <a:xfrm rot="19832449">
            <a:off x="6140173" y="4003680"/>
            <a:ext cx="1650132" cy="923330"/>
          </a:xfrm>
          <a:prstGeom prst="rect">
            <a:avLst/>
          </a:prstGeom>
          <a:noFill/>
        </p:spPr>
        <p:txBody>
          <a:bodyPr wrap="none" lIns="91440" tIns="45720" rIns="91440" bIns="45720">
            <a:spAutoFit/>
          </a:bodyPr>
          <a:lstStyle/>
          <a:p>
            <a:pPr algn="ct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Draft</a:t>
            </a:r>
          </a:p>
        </p:txBody>
      </p:sp>
    </p:spTree>
    <p:extLst>
      <p:ext uri="{BB962C8B-B14F-4D97-AF65-F5344CB8AC3E}">
        <p14:creationId xmlns:p14="http://schemas.microsoft.com/office/powerpoint/2010/main" val="296641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Level of Service is one part of your Winter Maintenance Policy</a:t>
            </a:r>
            <a:endParaRPr lang="en-US" dirty="0"/>
          </a:p>
        </p:txBody>
      </p:sp>
      <p:pic>
        <p:nvPicPr>
          <p:cNvPr id="4" name="Content Placeholder 3"/>
          <p:cNvPicPr>
            <a:picLocks noGrp="1" noChangeAspect="1"/>
          </p:cNvPicPr>
          <p:nvPr>
            <p:ph idx="1"/>
          </p:nvPr>
        </p:nvPicPr>
        <p:blipFill>
          <a:blip r:embed="rId3"/>
          <a:stretch>
            <a:fillRect/>
          </a:stretch>
        </p:blipFill>
        <p:spPr>
          <a:xfrm>
            <a:off x="4800600" y="2667000"/>
            <a:ext cx="4227397" cy="1819275"/>
          </a:xfrm>
          <a:prstGeom prst="rect">
            <a:avLst/>
          </a:prstGeom>
        </p:spPr>
      </p:pic>
      <p:sp>
        <p:nvSpPr>
          <p:cNvPr id="6" name="Rectangle 5"/>
          <p:cNvSpPr/>
          <p:nvPr/>
        </p:nvSpPr>
        <p:spPr>
          <a:xfrm>
            <a:off x="76200" y="1600200"/>
            <a:ext cx="4953000" cy="4093428"/>
          </a:xfrm>
          <a:prstGeom prst="rect">
            <a:avLst/>
          </a:prstGeom>
        </p:spPr>
        <p:txBody>
          <a:bodyPr wrap="square">
            <a:spAutoFit/>
          </a:bodyPr>
          <a:lstStyle/>
          <a:p>
            <a:pPr marL="285750" indent="-285750">
              <a:lnSpc>
                <a:spcPct val="100000"/>
              </a:lnSpc>
              <a:buFont typeface="Arial" panose="020B0604020202020204" pitchFamily="34" charset="0"/>
              <a:buChar char="•"/>
            </a:pPr>
            <a:r>
              <a:rPr lang="en-US" sz="4000" dirty="0" smtClean="0">
                <a:solidFill>
                  <a:schemeClr val="bg1"/>
                </a:solidFill>
              </a:rPr>
              <a:t>Keep good records to show you meet your level of service</a:t>
            </a:r>
            <a:endParaRPr lang="en-US" sz="4000" dirty="0">
              <a:solidFill>
                <a:schemeClr val="bg1"/>
              </a:solidFill>
            </a:endParaRP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4000" dirty="0">
                <a:solidFill>
                  <a:schemeClr val="bg1"/>
                </a:solidFill>
              </a:rPr>
              <a:t>Following policy and keeping good records helps with law suites</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56554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a:t>
            </a:r>
            <a:r>
              <a:rPr lang="en-US" dirty="0" smtClean="0"/>
              <a:t>y</a:t>
            </a:r>
            <a:r>
              <a:rPr lang="en-US" dirty="0" smtClean="0"/>
              <a:t>our policy</a:t>
            </a:r>
            <a:endParaRPr lang="en-US" dirty="0"/>
          </a:p>
        </p:txBody>
      </p:sp>
      <p:sp>
        <p:nvSpPr>
          <p:cNvPr id="3" name="Content Placeholder 2"/>
          <p:cNvSpPr>
            <a:spLocks noGrp="1"/>
          </p:cNvSpPr>
          <p:nvPr>
            <p:ph idx="1"/>
          </p:nvPr>
        </p:nvSpPr>
        <p:spPr>
          <a:xfrm>
            <a:off x="748145" y="1295400"/>
            <a:ext cx="7176655" cy="5080000"/>
          </a:xfrm>
        </p:spPr>
        <p:txBody>
          <a:bodyPr/>
          <a:lstStyle/>
          <a:p>
            <a:pPr marL="0" indent="0">
              <a:lnSpc>
                <a:spcPct val="100000"/>
              </a:lnSpc>
              <a:buNone/>
            </a:pPr>
            <a:r>
              <a:rPr lang="en-US" sz="4000" dirty="0" smtClean="0"/>
              <a:t>Example:</a:t>
            </a:r>
          </a:p>
          <a:p>
            <a:pPr>
              <a:lnSpc>
                <a:spcPct val="100000"/>
              </a:lnSpc>
            </a:pPr>
            <a:r>
              <a:rPr lang="en-US" sz="4000" dirty="0" smtClean="0"/>
              <a:t>Website</a:t>
            </a:r>
          </a:p>
          <a:p>
            <a:pPr>
              <a:lnSpc>
                <a:spcPct val="100000"/>
              </a:lnSpc>
            </a:pPr>
            <a:r>
              <a:rPr lang="en-US" sz="4000" dirty="0" smtClean="0"/>
              <a:t>Break room</a:t>
            </a:r>
          </a:p>
          <a:p>
            <a:pPr>
              <a:lnSpc>
                <a:spcPct val="100000"/>
              </a:lnSpc>
            </a:pPr>
            <a:r>
              <a:rPr lang="en-US" sz="4000" dirty="0" smtClean="0"/>
              <a:t>Poster</a:t>
            </a:r>
          </a:p>
          <a:p>
            <a:pPr>
              <a:lnSpc>
                <a:spcPct val="100000"/>
              </a:lnSpc>
            </a:pPr>
            <a:r>
              <a:rPr lang="en-US" sz="4000" dirty="0" smtClean="0"/>
              <a:t>Training</a:t>
            </a:r>
          </a:p>
          <a:p>
            <a:pPr>
              <a:lnSpc>
                <a:spcPct val="100000"/>
              </a:lnSpc>
            </a:pPr>
            <a:r>
              <a:rPr lang="en-US" sz="4000" dirty="0" smtClean="0"/>
              <a:t>Etc.</a:t>
            </a:r>
            <a:endParaRPr lang="en-US" sz="4000" dirty="0" smtClean="0"/>
          </a:p>
          <a:p>
            <a:pPr marL="0" indent="0">
              <a:buNone/>
            </a:pPr>
            <a:endParaRPr lang="en-US" dirty="0"/>
          </a:p>
        </p:txBody>
      </p:sp>
      <p:sp>
        <p:nvSpPr>
          <p:cNvPr id="5" name="TextBox 4"/>
          <p:cNvSpPr txBox="1"/>
          <p:nvPr/>
        </p:nvSpPr>
        <p:spPr>
          <a:xfrm>
            <a:off x="685800" y="5791200"/>
            <a:ext cx="7467600" cy="369332"/>
          </a:xfrm>
          <a:prstGeom prst="rect">
            <a:avLst/>
          </a:prstGeom>
          <a:solidFill>
            <a:srgbClr val="FFFF00"/>
          </a:solidFill>
        </p:spPr>
        <p:txBody>
          <a:bodyPr wrap="square" rtlCol="0">
            <a:spAutoFit/>
          </a:bodyPr>
          <a:lstStyle/>
          <a:p>
            <a:r>
              <a:rPr lang="en-US" dirty="0" smtClean="0"/>
              <a:t>Insert </a:t>
            </a:r>
            <a:r>
              <a:rPr lang="en-US" dirty="0" smtClean="0"/>
              <a:t>a list where employees can find your policy here</a:t>
            </a:r>
            <a:endParaRPr lang="en-US" dirty="0"/>
          </a:p>
        </p:txBody>
      </p:sp>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10" name="Picture 2"/>
          <p:cNvPicPr>
            <a:picLocks noChangeAspect="1" noChangeArrowheads="1"/>
          </p:cNvPicPr>
          <p:nvPr/>
        </p:nvPicPr>
        <p:blipFill>
          <a:blip r:embed="rId3" cstate="print"/>
          <a:srcRect l="30000" t="14583" r="33750" b="10417"/>
          <a:stretch>
            <a:fillRect/>
          </a:stretch>
        </p:blipFill>
        <p:spPr bwMode="auto">
          <a:xfrm>
            <a:off x="4648200" y="1295400"/>
            <a:ext cx="3376083" cy="4191000"/>
          </a:xfrm>
          <a:prstGeom prst="rect">
            <a:avLst/>
          </a:prstGeom>
          <a:noFill/>
          <a:ln w="9525">
            <a:noFill/>
            <a:miter lim="800000"/>
            <a:headEnd/>
            <a:tailEnd/>
          </a:ln>
        </p:spPr>
      </p:pic>
    </p:spTree>
    <p:extLst>
      <p:ext uri="{BB962C8B-B14F-4D97-AF65-F5344CB8AC3E}">
        <p14:creationId xmlns:p14="http://schemas.microsoft.com/office/powerpoint/2010/main" val="25636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normAutofit fontScale="90000"/>
          </a:bodyPr>
          <a:lstStyle/>
          <a:p>
            <a:r>
              <a:rPr lang="en-US" dirty="0" smtClean="0"/>
              <a:t>Torte Response</a:t>
            </a:r>
            <a:br>
              <a:rPr lang="en-US" dirty="0" smtClean="0"/>
            </a:br>
            <a:endParaRPr lang="en-US" dirty="0"/>
          </a:p>
        </p:txBody>
      </p:sp>
      <p:sp>
        <p:nvSpPr>
          <p:cNvPr id="3" name="Content Placeholder 2"/>
          <p:cNvSpPr>
            <a:spLocks noGrp="1"/>
          </p:cNvSpPr>
          <p:nvPr>
            <p:ph idx="1"/>
          </p:nvPr>
        </p:nvSpPr>
        <p:spPr>
          <a:xfrm>
            <a:off x="152400" y="1524000"/>
            <a:ext cx="5486400" cy="4830763"/>
          </a:xfrm>
        </p:spPr>
        <p:txBody>
          <a:bodyPr>
            <a:normAutofit/>
          </a:bodyPr>
          <a:lstStyle/>
          <a:p>
            <a:r>
              <a:rPr lang="en-US" dirty="0" smtClean="0"/>
              <a:t>Crashes are going to occur</a:t>
            </a:r>
          </a:p>
          <a:p>
            <a:endParaRPr lang="en-US" dirty="0" smtClean="0"/>
          </a:p>
          <a:p>
            <a:r>
              <a:rPr lang="en-US" dirty="0" smtClean="0"/>
              <a:t>Your organization’s defense </a:t>
            </a:r>
            <a:br>
              <a:rPr lang="en-US" dirty="0" smtClean="0"/>
            </a:br>
            <a:r>
              <a:rPr lang="en-US" dirty="0" smtClean="0"/>
              <a:t>will depend on following </a:t>
            </a:r>
            <a:br>
              <a:rPr lang="en-US" dirty="0" smtClean="0"/>
            </a:br>
            <a:r>
              <a:rPr lang="en-US" dirty="0" smtClean="0"/>
              <a:t>your plan and recordkeeping</a:t>
            </a:r>
          </a:p>
          <a:p>
            <a:endParaRPr lang="en-US" dirty="0" smtClean="0"/>
          </a:p>
          <a:p>
            <a:r>
              <a:rPr lang="en-US" dirty="0" smtClean="0"/>
              <a:t>Make sure all employees know, follow, and keep records of actions to prove they follow policy</a:t>
            </a:r>
          </a:p>
        </p:txBody>
      </p:sp>
      <p:pic>
        <p:nvPicPr>
          <p:cNvPr id="1026" name="Picture 2"/>
          <p:cNvPicPr>
            <a:picLocks noChangeAspect="1" noChangeArrowheads="1"/>
          </p:cNvPicPr>
          <p:nvPr/>
        </p:nvPicPr>
        <p:blipFill>
          <a:blip r:embed="rId3" cstate="print"/>
          <a:srcRect l="30000" t="14583" r="33750" b="10417"/>
          <a:stretch>
            <a:fillRect/>
          </a:stretch>
        </p:blipFill>
        <p:spPr bwMode="auto">
          <a:xfrm>
            <a:off x="5638800" y="1524000"/>
            <a:ext cx="3376083" cy="4191000"/>
          </a:xfrm>
          <a:prstGeom prst="rect">
            <a:avLst/>
          </a:prstGeom>
          <a:noFill/>
          <a:ln w="9525">
            <a:noFill/>
            <a:miter lim="800000"/>
            <a:headEnd/>
            <a:tailEnd/>
          </a:ln>
        </p:spPr>
      </p:pic>
      <p:sp>
        <p:nvSpPr>
          <p:cNvPr id="5" name="5-Point Star 4"/>
          <p:cNvSpPr/>
          <p:nvPr/>
        </p:nvSpPr>
        <p:spPr>
          <a:xfrm>
            <a:off x="8382000" y="2286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148334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Options for how to Keep Records</a:t>
            </a:r>
            <a:endParaRPr lang="en-US" dirty="0"/>
          </a:p>
        </p:txBody>
      </p:sp>
      <p:sp>
        <p:nvSpPr>
          <p:cNvPr id="3" name="Content Placeholder 2"/>
          <p:cNvSpPr>
            <a:spLocks noGrp="1"/>
          </p:cNvSpPr>
          <p:nvPr>
            <p:ph idx="1"/>
          </p:nvPr>
        </p:nvSpPr>
        <p:spPr/>
        <p:txBody>
          <a:bodyPr>
            <a:normAutofit/>
          </a:bodyPr>
          <a:lstStyle/>
          <a:p>
            <a:pPr>
              <a:lnSpc>
                <a:spcPct val="100000"/>
              </a:lnSpc>
            </a:pPr>
            <a:r>
              <a:rPr lang="en-US" sz="3600" dirty="0" smtClean="0"/>
              <a:t>Paper</a:t>
            </a:r>
          </a:p>
          <a:p>
            <a:pPr>
              <a:lnSpc>
                <a:spcPct val="100000"/>
              </a:lnSpc>
            </a:pPr>
            <a:r>
              <a:rPr lang="en-US" sz="3600" dirty="0" smtClean="0"/>
              <a:t>Electronic</a:t>
            </a:r>
          </a:p>
          <a:p>
            <a:pPr>
              <a:lnSpc>
                <a:spcPct val="100000"/>
              </a:lnSpc>
            </a:pPr>
            <a:r>
              <a:rPr lang="en-US" sz="3600" dirty="0" smtClean="0"/>
              <a:t>Automated</a:t>
            </a:r>
            <a:endParaRPr lang="en-US" sz="3600" dirty="0"/>
          </a:p>
          <a:p>
            <a:endParaRPr lang="en-US" sz="3600" b="1" dirty="0" smtClean="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8" name="Picture 7"/>
          <p:cNvPicPr>
            <a:picLocks noChangeAspect="1"/>
          </p:cNvPicPr>
          <p:nvPr/>
        </p:nvPicPr>
        <p:blipFill>
          <a:blip r:embed="rId4"/>
          <a:stretch>
            <a:fillRect/>
          </a:stretch>
        </p:blipFill>
        <p:spPr>
          <a:xfrm>
            <a:off x="533400" y="3402792"/>
            <a:ext cx="3886200" cy="27503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91000"/>
            <a:ext cx="2758594" cy="21336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7576" b="18384"/>
          <a:stretch/>
        </p:blipFill>
        <p:spPr>
          <a:xfrm>
            <a:off x="4800600" y="990601"/>
            <a:ext cx="3444745" cy="2941372"/>
          </a:xfrm>
          <a:prstGeom prst="rect">
            <a:avLst/>
          </a:prstGeom>
        </p:spPr>
      </p:pic>
    </p:spTree>
    <p:extLst>
      <p:ext uri="{BB962C8B-B14F-4D97-AF65-F5344CB8AC3E}">
        <p14:creationId xmlns:p14="http://schemas.microsoft.com/office/powerpoint/2010/main" val="357955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smtClean="0"/>
              <a:t>Which is not an effective way to keep records?</a:t>
            </a:r>
            <a:endParaRPr lang="en-US" sz="4000" dirty="0"/>
          </a:p>
          <a:p>
            <a:pPr>
              <a:lnSpc>
                <a:spcPct val="100000"/>
              </a:lnSpc>
              <a:buNone/>
            </a:pPr>
            <a:endParaRPr lang="en-US" sz="4000" dirty="0"/>
          </a:p>
          <a:p>
            <a:pPr marL="522288" indent="-522288">
              <a:lnSpc>
                <a:spcPct val="100000"/>
              </a:lnSpc>
              <a:buAutoNum type="arabicPeriod"/>
            </a:pPr>
            <a:r>
              <a:rPr lang="en-US" sz="4000" dirty="0" smtClean="0"/>
              <a:t>Electronic</a:t>
            </a:r>
            <a:endParaRPr lang="en-US" sz="4000" dirty="0"/>
          </a:p>
          <a:p>
            <a:pPr marL="522288" indent="-522288">
              <a:lnSpc>
                <a:spcPct val="100000"/>
              </a:lnSpc>
              <a:buAutoNum type="arabicPeriod"/>
            </a:pPr>
            <a:r>
              <a:rPr lang="en-US" sz="4000" dirty="0" smtClean="0"/>
              <a:t>Automated</a:t>
            </a:r>
          </a:p>
          <a:p>
            <a:pPr marL="522288" indent="-522288">
              <a:lnSpc>
                <a:spcPct val="100000"/>
              </a:lnSpc>
              <a:buAutoNum type="arabicPeriod"/>
            </a:pPr>
            <a:r>
              <a:rPr lang="en-US" sz="4000" dirty="0" smtClean="0"/>
              <a:t>Memory</a:t>
            </a:r>
            <a:endParaRPr lang="en-US" sz="4000" dirty="0"/>
          </a:p>
          <a:p>
            <a:pPr marL="522288" indent="-522288">
              <a:lnSpc>
                <a:spcPct val="100000"/>
              </a:lnSpc>
              <a:buAutoNum type="arabicPeriod"/>
            </a:pPr>
            <a:r>
              <a:rPr lang="en-US" sz="4000" dirty="0" smtClean="0"/>
              <a:t>Paper</a:t>
            </a: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050173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smtClean="0"/>
              <a:t>Before the Season</a:t>
            </a:r>
            <a:endParaRPr lang="en-US" dirty="0"/>
          </a:p>
        </p:txBody>
      </p:sp>
      <p:sp>
        <p:nvSpPr>
          <p:cNvPr id="3" name="Content Placeholder 2"/>
          <p:cNvSpPr>
            <a:spLocks noGrp="1"/>
          </p:cNvSpPr>
          <p:nvPr>
            <p:ph idx="1"/>
          </p:nvPr>
        </p:nvSpPr>
        <p:spPr/>
        <p:txBody>
          <a:bodyPr/>
          <a:lstStyle/>
          <a:p>
            <a:r>
              <a:rPr lang="en-US" dirty="0"/>
              <a:t>Records of material purchasing</a:t>
            </a:r>
          </a:p>
          <a:p>
            <a:r>
              <a:rPr lang="en-US" dirty="0"/>
              <a:t>Records of material quality control</a:t>
            </a:r>
          </a:p>
          <a:p>
            <a:r>
              <a:rPr lang="en-US" dirty="0" smtClean="0"/>
              <a:t>Record truck inspections</a:t>
            </a:r>
          </a:p>
          <a:p>
            <a:r>
              <a:rPr lang="en-US" dirty="0" smtClean="0"/>
              <a:t>Record truck calibration</a:t>
            </a:r>
            <a:endParaRPr lang="en-US" dirty="0"/>
          </a:p>
        </p:txBody>
      </p:sp>
      <p:sp>
        <p:nvSpPr>
          <p:cNvPr id="4" name="TextBox 3"/>
          <p:cNvSpPr txBox="1"/>
          <p:nvPr/>
        </p:nvSpPr>
        <p:spPr>
          <a:xfrm>
            <a:off x="533400" y="6096000"/>
            <a:ext cx="7848600" cy="369332"/>
          </a:xfrm>
          <a:prstGeom prst="rect">
            <a:avLst/>
          </a:prstGeom>
          <a:solidFill>
            <a:srgbClr val="FFFF00"/>
          </a:solidFill>
        </p:spPr>
        <p:txBody>
          <a:bodyPr wrap="square" rtlCol="0">
            <a:spAutoFit/>
          </a:bodyPr>
          <a:lstStyle/>
          <a:p>
            <a:r>
              <a:rPr lang="en-US" dirty="0" smtClean="0"/>
              <a:t>Insert a list of record keeping needed in your operation to prepare for the season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2971800"/>
            <a:ext cx="4013200" cy="30099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75940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Accountability</a:t>
            </a:r>
            <a:endParaRPr lang="en-US" dirty="0"/>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smtClean="0"/>
              <a:t>Know how much you have</a:t>
            </a:r>
          </a:p>
          <a:p>
            <a:pPr>
              <a:lnSpc>
                <a:spcPct val="100000"/>
              </a:lnSpc>
            </a:pPr>
            <a:r>
              <a:rPr lang="en-US" sz="4000" dirty="0" smtClean="0"/>
              <a:t>Know how much you use</a:t>
            </a:r>
            <a:endParaRPr lang="en-US" sz="40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562600" cy="417195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237116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304800" y="838200"/>
            <a:ext cx="8534400" cy="400110"/>
          </a:xfrm>
          <a:prstGeom prst="rect">
            <a:avLst/>
          </a:prstGeom>
          <a:noFill/>
          <a:ln w="9525">
            <a:noFill/>
            <a:miter lim="800000"/>
            <a:headEnd/>
            <a:tailEnd/>
          </a:ln>
        </p:spPr>
        <p:txBody>
          <a:bodyPr>
            <a:spAutoFit/>
          </a:bodyPr>
          <a:lstStyle/>
          <a:p>
            <a:pPr algn="ctr">
              <a:spcAft>
                <a:spcPct val="50000"/>
              </a:spcAft>
            </a:pPr>
            <a:r>
              <a:rPr lang="en-US" sz="2000" b="1" dirty="0">
                <a:solidFill>
                  <a:schemeClr val="bg1"/>
                </a:solidFill>
                <a:latin typeface="Times New Roman" pitchFamily="18" charset="0"/>
              </a:rPr>
              <a:t>What’s the big deal?  We order material and we get what we ordered.</a:t>
            </a:r>
          </a:p>
        </p:txBody>
      </p:sp>
      <p:sp>
        <p:nvSpPr>
          <p:cNvPr id="132099" name="Text Box 3"/>
          <p:cNvSpPr txBox="1">
            <a:spLocks noChangeArrowheads="1"/>
          </p:cNvSpPr>
          <p:nvPr/>
        </p:nvSpPr>
        <p:spPr bwMode="auto">
          <a:xfrm>
            <a:off x="304800" y="1295400"/>
            <a:ext cx="8534400" cy="2677656"/>
          </a:xfrm>
          <a:prstGeom prst="rect">
            <a:avLst/>
          </a:prstGeom>
          <a:noFill/>
          <a:ln w="9525">
            <a:noFill/>
            <a:miter lim="800000"/>
            <a:headEnd/>
            <a:tailEnd/>
          </a:ln>
        </p:spPr>
        <p:txBody>
          <a:bodyPr>
            <a:spAutoFit/>
          </a:bodyPr>
          <a:lstStyle/>
          <a:p>
            <a:r>
              <a:rPr lang="en-US" sz="2000" b="1" dirty="0">
                <a:solidFill>
                  <a:schemeClr val="bg1"/>
                </a:solidFill>
                <a:latin typeface="Tw Cen MT Condensed Extra Bold"/>
              </a:rPr>
              <a:t>Test the material </a:t>
            </a:r>
          </a:p>
          <a:p>
            <a:pPr>
              <a:buFontTx/>
              <a:buChar char="•"/>
            </a:pPr>
            <a:r>
              <a:rPr lang="en-US" sz="1600" dirty="0">
                <a:solidFill>
                  <a:schemeClr val="bg1"/>
                </a:solidFill>
                <a:latin typeface="Tw Cen MT Condensed Extra Bold"/>
              </a:rPr>
              <a:t>   Liquids- test the specific gravity and send in a sample</a:t>
            </a:r>
          </a:p>
          <a:p>
            <a:pPr>
              <a:buFontTx/>
              <a:buChar char="•"/>
            </a:pPr>
            <a:r>
              <a:rPr lang="en-US" sz="1600" dirty="0">
                <a:solidFill>
                  <a:schemeClr val="bg1"/>
                </a:solidFill>
                <a:latin typeface="Tw Cen MT Condensed Extra Bold"/>
              </a:rPr>
              <a:t>   If you see something wrong or suspicious- tell your supervisor</a:t>
            </a:r>
          </a:p>
          <a:p>
            <a:pPr>
              <a:buFontTx/>
              <a:buChar char="•"/>
            </a:pPr>
            <a:r>
              <a:rPr lang="en-US" sz="1600" dirty="0">
                <a:solidFill>
                  <a:schemeClr val="bg1"/>
                </a:solidFill>
                <a:latin typeface="Tw Cen MT Condensed Extra Bold"/>
              </a:rPr>
              <a:t>   Get what you order-keep accurate records on quantities ordered and used</a:t>
            </a:r>
          </a:p>
          <a:p>
            <a:endParaRPr lang="en-US" sz="1600" b="1" dirty="0">
              <a:solidFill>
                <a:schemeClr val="bg1"/>
              </a:solidFill>
              <a:latin typeface="Tw Cen MT Condensed Extra Bold"/>
            </a:endParaRPr>
          </a:p>
          <a:p>
            <a:r>
              <a:rPr lang="en-US" sz="2000" b="1" dirty="0">
                <a:solidFill>
                  <a:schemeClr val="bg1"/>
                </a:solidFill>
                <a:latin typeface="Tw Cen MT Condensed Extra Bold"/>
              </a:rPr>
              <a:t>Make adjustments</a:t>
            </a:r>
          </a:p>
          <a:p>
            <a:pPr>
              <a:buFontTx/>
              <a:buChar char="•"/>
            </a:pPr>
            <a:r>
              <a:rPr lang="en-US" sz="1600" dirty="0">
                <a:solidFill>
                  <a:schemeClr val="bg1"/>
                </a:solidFill>
                <a:latin typeface="Tw Cen MT Condensed Extra Bold"/>
              </a:rPr>
              <a:t>   If it isn’t working, try a different application rate, adjust up or down, use the minimum you can get      results with</a:t>
            </a:r>
          </a:p>
          <a:p>
            <a:pPr>
              <a:buFontTx/>
              <a:buChar char="•"/>
            </a:pPr>
            <a:r>
              <a:rPr lang="en-US" sz="1600" dirty="0">
                <a:solidFill>
                  <a:schemeClr val="bg1"/>
                </a:solidFill>
                <a:latin typeface="Tw Cen MT Condensed Extra Bold"/>
              </a:rPr>
              <a:t>   Stay open minded and try new products Communicate and learn from others mistakes, failures, achievements and success</a:t>
            </a:r>
            <a:r>
              <a:rPr lang="en-US" sz="1600" dirty="0">
                <a:solidFill>
                  <a:schemeClr val="bg1"/>
                </a:solidFill>
                <a:latin typeface="Times New Roman" pitchFamily="18" charset="0"/>
              </a:rPr>
              <a:t>’</a:t>
            </a:r>
          </a:p>
        </p:txBody>
      </p:sp>
      <p:sp>
        <p:nvSpPr>
          <p:cNvPr id="132100" name="Rectangle 4"/>
          <p:cNvSpPr>
            <a:spLocks noChangeArrowheads="1"/>
          </p:cNvSpPr>
          <p:nvPr/>
        </p:nvSpPr>
        <p:spPr bwMode="auto">
          <a:xfrm>
            <a:off x="2209800" y="4343400"/>
            <a:ext cx="4438650" cy="504825"/>
          </a:xfrm>
          <a:prstGeom prst="rect">
            <a:avLst/>
          </a:prstGeom>
          <a:noFill/>
          <a:ln w="9525">
            <a:noFill/>
            <a:miter lim="800000"/>
            <a:headEnd/>
            <a:tailEnd/>
          </a:ln>
        </p:spPr>
        <p:txBody>
          <a:bodyPr wrap="none">
            <a:spAutoFit/>
          </a:bodyPr>
          <a:lstStyle/>
          <a:p>
            <a:pPr algn="ctr">
              <a:spcAft>
                <a:spcPct val="50000"/>
              </a:spcAft>
            </a:pPr>
            <a:r>
              <a:rPr lang="en-US" b="1">
                <a:latin typeface="Times New Roman" pitchFamily="18" charset="0"/>
              </a:rPr>
              <a:t>How essential is a quality control program?</a:t>
            </a:r>
          </a:p>
        </p:txBody>
      </p:sp>
      <p:sp>
        <p:nvSpPr>
          <p:cNvPr id="132101" name="Text Box 5"/>
          <p:cNvSpPr txBox="1">
            <a:spLocks noChangeArrowheads="1"/>
          </p:cNvSpPr>
          <p:nvPr/>
        </p:nvSpPr>
        <p:spPr bwMode="auto">
          <a:xfrm>
            <a:off x="609600" y="4191000"/>
            <a:ext cx="8229600" cy="1625600"/>
          </a:xfrm>
          <a:prstGeom prst="rect">
            <a:avLst/>
          </a:prstGeom>
          <a:solidFill>
            <a:schemeClr val="accent2"/>
          </a:solidFill>
          <a:ln w="9525">
            <a:solidFill>
              <a:srgbClr val="FFFFFF"/>
            </a:solidFill>
            <a:miter lim="800000"/>
            <a:headEnd/>
            <a:tailEnd/>
          </a:ln>
        </p:spPr>
        <p:txBody>
          <a:bodyPr>
            <a:spAutoFit/>
          </a:bodyPr>
          <a:lstStyle/>
          <a:p>
            <a:r>
              <a:rPr lang="en-US" sz="2000" b="1" dirty="0">
                <a:latin typeface="Tw Cen MT Condensed Extra Bold"/>
              </a:rPr>
              <a:t>It is absolutely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endParaRPr lang="en-US" sz="2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smtClean="0"/>
              <a:t>Record Keeping and Quality Control</a:t>
            </a:r>
          </a:p>
        </p:txBody>
      </p:sp>
      <p:sp>
        <p:nvSpPr>
          <p:cNvPr id="7" name="Isosceles Triangle 6"/>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27729948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Record keeping and Materials Testing</a:t>
            </a:r>
            <a:endParaRPr lang="en-US" dirty="0"/>
          </a:p>
        </p:txBody>
      </p:sp>
      <p:sp>
        <p:nvSpPr>
          <p:cNvPr id="3" name="Content Placeholder 2"/>
          <p:cNvSpPr>
            <a:spLocks noGrp="1"/>
          </p:cNvSpPr>
          <p:nvPr>
            <p:ph idx="1"/>
          </p:nvPr>
        </p:nvSpPr>
        <p:spPr/>
        <p:txBody>
          <a:bodyPr/>
          <a:lstStyle/>
          <a:p>
            <a:pPr lvl="1"/>
            <a:r>
              <a:rPr lang="en-US" dirty="0" smtClean="0"/>
              <a:t>Liquids: specific gravity (initial test and final test)</a:t>
            </a:r>
          </a:p>
          <a:p>
            <a:pPr lvl="1"/>
            <a:r>
              <a:rPr lang="en-US" dirty="0" smtClean="0"/>
              <a:t>Document % and compare to specification</a:t>
            </a:r>
          </a:p>
          <a:p>
            <a:pPr lvl="1"/>
            <a:r>
              <a:rPr lang="en-US" dirty="0" smtClean="0"/>
              <a:t>Share information with drivers to use for setting application rates</a:t>
            </a:r>
            <a:endParaRPr lang="en-US" dirty="0"/>
          </a:p>
        </p:txBody>
      </p:sp>
      <p:sp>
        <p:nvSpPr>
          <p:cNvPr id="4" name="TextBox 3"/>
          <p:cNvSpPr txBox="1"/>
          <p:nvPr/>
        </p:nvSpPr>
        <p:spPr>
          <a:xfrm>
            <a:off x="1219200" y="5867400"/>
            <a:ext cx="3733800" cy="369332"/>
          </a:xfrm>
          <a:prstGeom prst="rect">
            <a:avLst/>
          </a:prstGeom>
          <a:solidFill>
            <a:srgbClr val="FFFF00"/>
          </a:solidFill>
        </p:spPr>
        <p:txBody>
          <a:bodyPr wrap="square" rtlCol="0">
            <a:spAutoFit/>
          </a:bodyPr>
          <a:lstStyle/>
          <a:p>
            <a:r>
              <a:rPr lang="en-US" dirty="0" smtClean="0"/>
              <a:t>Insert your state’s policy here</a:t>
            </a:r>
            <a:endParaRPr lang="en-US" dirty="0"/>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5181600" y="2514600"/>
            <a:ext cx="1828800" cy="4220308"/>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1722411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smtClean="0"/>
              <a:t>Is it important to record the concentration of your solution when making brine?</a:t>
            </a:r>
            <a:endParaRPr lang="en-US" sz="4000" dirty="0"/>
          </a:p>
          <a:p>
            <a:pPr>
              <a:lnSpc>
                <a:spcPct val="100000"/>
              </a:lnSpc>
              <a:buNone/>
            </a:pPr>
            <a:endParaRPr lang="en-US" sz="4000" dirty="0"/>
          </a:p>
          <a:p>
            <a:pPr marL="522288" indent="-522288">
              <a:lnSpc>
                <a:spcPct val="100000"/>
              </a:lnSpc>
              <a:buAutoNum type="arabicPeriod"/>
            </a:pPr>
            <a:r>
              <a:rPr lang="en-US" sz="4000" dirty="0" smtClean="0"/>
              <a:t>True</a:t>
            </a:r>
            <a:endParaRPr lang="en-US" sz="4000" dirty="0"/>
          </a:p>
          <a:p>
            <a:pPr marL="522288" indent="-522288">
              <a:lnSpc>
                <a:spcPct val="100000"/>
              </a:lnSpc>
              <a:buAutoNum type="arabicPeriod"/>
            </a:pPr>
            <a:r>
              <a:rPr lang="en-US" sz="4000" dirty="0" smtClean="0"/>
              <a:t>False</a:t>
            </a:r>
            <a:endParaRPr lang="en-US" sz="4000"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800" dirty="0"/>
              <a:t>(do not show during class)</a:t>
            </a:r>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latin typeface="Arial" pitchFamily="34" charset="0"/>
                <a:cs typeface="Arial" pitchFamily="34" charset="0"/>
              </a:rPr>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02650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smtClean="0"/>
              <a:t>Pre-season Truck Inspections</a:t>
            </a:r>
            <a:endParaRPr lang="en-US" dirty="0"/>
          </a:p>
        </p:txBody>
      </p:sp>
      <p:sp>
        <p:nvSpPr>
          <p:cNvPr id="3" name="Content Placeholder 2"/>
          <p:cNvSpPr>
            <a:spLocks noGrp="1"/>
          </p:cNvSpPr>
          <p:nvPr>
            <p:ph idx="1"/>
          </p:nvPr>
        </p:nvSpPr>
        <p:spPr>
          <a:xfrm>
            <a:off x="381000" y="1066800"/>
            <a:ext cx="8229600" cy="5080000"/>
          </a:xfrm>
        </p:spPr>
        <p:txBody>
          <a:bodyPr/>
          <a:lstStyle/>
          <a:p>
            <a:r>
              <a:rPr lang="en-US" dirty="0" smtClean="0">
                <a:effectLst/>
              </a:rPr>
              <a:t>Example:</a:t>
            </a:r>
          </a:p>
          <a:p>
            <a:pPr lvl="1"/>
            <a:r>
              <a:rPr lang="en-US" dirty="0" smtClean="0">
                <a:effectLst/>
              </a:rPr>
              <a:t>Ensure </a:t>
            </a:r>
            <a:r>
              <a:rPr lang="en-US" dirty="0">
                <a:effectLst/>
              </a:rPr>
              <a:t>the “attack angle” is set correctly on the plow and wing</a:t>
            </a:r>
          </a:p>
          <a:p>
            <a:pPr lvl="1"/>
            <a:r>
              <a:rPr lang="en-US" dirty="0" smtClean="0">
                <a:effectLst/>
              </a:rPr>
              <a:t>Inspect </a:t>
            </a:r>
            <a:r>
              <a:rPr lang="en-US" dirty="0">
                <a:effectLst/>
              </a:rPr>
              <a:t>the plows and plow gear for any damage</a:t>
            </a:r>
          </a:p>
          <a:p>
            <a:pPr lvl="1"/>
            <a:r>
              <a:rPr lang="en-US" dirty="0" smtClean="0">
                <a:effectLst/>
              </a:rPr>
              <a:t>Ensure </a:t>
            </a:r>
            <a:r>
              <a:rPr lang="en-US" dirty="0">
                <a:effectLst/>
              </a:rPr>
              <a:t>bed chains and spinners are operating </a:t>
            </a:r>
            <a:r>
              <a:rPr lang="en-US" dirty="0" smtClean="0">
                <a:effectLst/>
              </a:rPr>
              <a:t>properly</a:t>
            </a:r>
          </a:p>
          <a:p>
            <a:pPr marL="457200" lvl="1" indent="0">
              <a:buNone/>
            </a:pPr>
            <a:endParaRPr lang="en-US" dirty="0">
              <a:effectLst/>
            </a:endParaRP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746" t="5339" b="12862"/>
          <a:stretch/>
        </p:blipFill>
        <p:spPr>
          <a:xfrm>
            <a:off x="2590800" y="3352800"/>
            <a:ext cx="4158854" cy="2795955"/>
          </a:xfrm>
          <a:prstGeom prst="rect">
            <a:avLst/>
          </a:prstGeom>
        </p:spPr>
      </p:pic>
      <p:sp>
        <p:nvSpPr>
          <p:cNvPr id="4" name="TextBox 3"/>
          <p:cNvSpPr txBox="1"/>
          <p:nvPr/>
        </p:nvSpPr>
        <p:spPr>
          <a:xfrm>
            <a:off x="533400" y="6096000"/>
            <a:ext cx="7848600" cy="369332"/>
          </a:xfrm>
          <a:prstGeom prst="rect">
            <a:avLst/>
          </a:prstGeom>
          <a:solidFill>
            <a:srgbClr val="FFFF00"/>
          </a:solidFill>
        </p:spPr>
        <p:txBody>
          <a:bodyPr wrap="square" rtlCol="0">
            <a:spAutoFit/>
          </a:bodyPr>
          <a:lstStyle/>
          <a:p>
            <a:r>
              <a:rPr lang="en-US" dirty="0" smtClean="0"/>
              <a:t>Insert your pre-season truck inspection method here</a:t>
            </a:r>
            <a:endParaRPr lang="en-US" dirty="0"/>
          </a:p>
        </p:txBody>
      </p:sp>
    </p:spTree>
    <p:extLst>
      <p:ext uri="{BB962C8B-B14F-4D97-AF65-F5344CB8AC3E}">
        <p14:creationId xmlns:p14="http://schemas.microsoft.com/office/powerpoint/2010/main" val="627861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a:t>
            </a:r>
            <a:r>
              <a:rPr lang="en-US" dirty="0" smtClean="0"/>
              <a:t>inspections</a:t>
            </a:r>
            <a:endParaRPr lang="en-US" dirty="0"/>
          </a:p>
        </p:txBody>
      </p:sp>
      <p:pic>
        <p:nvPicPr>
          <p:cNvPr id="5" name="Content Placeholder 4"/>
          <p:cNvPicPr>
            <a:picLocks noGrp="1" noChangeAspect="1"/>
          </p:cNvPicPr>
          <p:nvPr>
            <p:ph idx="1"/>
          </p:nvPr>
        </p:nvPicPr>
        <p:blipFill>
          <a:blip r:embed="rId3"/>
          <a:stretch>
            <a:fillRect/>
          </a:stretch>
        </p:blipFill>
        <p:spPr>
          <a:xfrm>
            <a:off x="2286000" y="914400"/>
            <a:ext cx="4191000" cy="5428611"/>
          </a:xfrm>
          <a:prstGeom prst="rect">
            <a:avLst/>
          </a:prstGeom>
        </p:spPr>
      </p:pic>
      <p:sp>
        <p:nvSpPr>
          <p:cNvPr id="4" name="TextBox 3"/>
          <p:cNvSpPr txBox="1"/>
          <p:nvPr/>
        </p:nvSpPr>
        <p:spPr>
          <a:xfrm>
            <a:off x="533400" y="6096000"/>
            <a:ext cx="7848600" cy="369332"/>
          </a:xfrm>
          <a:prstGeom prst="rect">
            <a:avLst/>
          </a:prstGeom>
          <a:solidFill>
            <a:srgbClr val="FFFF00"/>
          </a:solidFill>
        </p:spPr>
        <p:txBody>
          <a:bodyPr wrap="square" rtlCol="0">
            <a:spAutoFit/>
          </a:bodyPr>
          <a:lstStyle/>
          <a:p>
            <a:r>
              <a:rPr lang="en-US" dirty="0" smtClean="0"/>
              <a:t>Insert a copy of your truck inspection check list and procedure</a:t>
            </a:r>
            <a:endParaRPr lang="en-US" dirty="0"/>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0340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a:t>
            </a:r>
            <a:r>
              <a:rPr lang="en-US" dirty="0" smtClean="0"/>
              <a:t>inspections</a:t>
            </a:r>
            <a:endParaRPr lang="en-US" dirty="0"/>
          </a:p>
        </p:txBody>
      </p:sp>
      <p:pic>
        <p:nvPicPr>
          <p:cNvPr id="5" name="Content Placeholder 4"/>
          <p:cNvPicPr>
            <a:picLocks noGrp="1" noChangeAspect="1"/>
          </p:cNvPicPr>
          <p:nvPr>
            <p:ph idx="1"/>
          </p:nvPr>
        </p:nvPicPr>
        <p:blipFill>
          <a:blip r:embed="rId3"/>
          <a:stretch>
            <a:fillRect/>
          </a:stretch>
        </p:blipFill>
        <p:spPr>
          <a:xfrm>
            <a:off x="2286000" y="914400"/>
            <a:ext cx="4191000" cy="5428611"/>
          </a:xfrm>
          <a:prstGeom prst="rect">
            <a:avLst/>
          </a:prstGeom>
        </p:spPr>
      </p:pic>
      <p:sp>
        <p:nvSpPr>
          <p:cNvPr id="4" name="TextBox 3"/>
          <p:cNvSpPr txBox="1"/>
          <p:nvPr/>
        </p:nvSpPr>
        <p:spPr>
          <a:xfrm>
            <a:off x="533400" y="6096000"/>
            <a:ext cx="7848600" cy="369332"/>
          </a:xfrm>
          <a:prstGeom prst="rect">
            <a:avLst/>
          </a:prstGeom>
          <a:solidFill>
            <a:srgbClr val="FFFF00"/>
          </a:solidFill>
        </p:spPr>
        <p:txBody>
          <a:bodyPr wrap="square" rtlCol="0">
            <a:spAutoFit/>
          </a:bodyPr>
          <a:lstStyle/>
          <a:p>
            <a:r>
              <a:rPr lang="en-US" dirty="0" smtClean="0"/>
              <a:t>Insert a copy of your truck inspection check list and procedure</a:t>
            </a:r>
            <a:endParaRPr lang="en-US" dirty="0"/>
          </a:p>
        </p:txBody>
      </p:sp>
      <p:sp>
        <p:nvSpPr>
          <p:cNvPr id="8" name="5-Point Star 7"/>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99818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Calibrate and Record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81200"/>
            <a:ext cx="4571999" cy="3429000"/>
          </a:xfr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graphicFrame>
        <p:nvGraphicFramePr>
          <p:cNvPr id="3" name="Table 2"/>
          <p:cNvGraphicFramePr>
            <a:graphicFrameLocks noGrp="1"/>
          </p:cNvGraphicFramePr>
          <p:nvPr>
            <p:extLst>
              <p:ext uri="{D42A27DB-BD31-4B8C-83A1-F6EECF244321}">
                <p14:modId xmlns:p14="http://schemas.microsoft.com/office/powerpoint/2010/main" val="2142120879"/>
              </p:ext>
            </p:extLst>
          </p:nvPr>
        </p:nvGraphicFramePr>
        <p:xfrm>
          <a:off x="5257800" y="2667000"/>
          <a:ext cx="3657600" cy="1854200"/>
        </p:xfrm>
        <a:graphic>
          <a:graphicData uri="http://schemas.openxmlformats.org/drawingml/2006/table">
            <a:tbl>
              <a:tblPr firstRow="1" bandRow="1">
                <a:tableStyleId>{5C22544A-7EE6-4342-B048-85BDC9FD1C3A}</a:tableStyleId>
              </a:tblPr>
              <a:tblGrid>
                <a:gridCol w="1828800"/>
                <a:gridCol w="1828800"/>
              </a:tblGrid>
              <a:tr h="370840">
                <a:tc>
                  <a:txBody>
                    <a:bodyPr/>
                    <a:lstStyle/>
                    <a:p>
                      <a:r>
                        <a:rPr lang="en-US" dirty="0" smtClean="0"/>
                        <a:t>Setting</a:t>
                      </a:r>
                      <a:endParaRPr lang="en-US" dirty="0"/>
                    </a:p>
                  </a:txBody>
                  <a:tcPr/>
                </a:tc>
                <a:tc>
                  <a:txBody>
                    <a:bodyPr/>
                    <a:lstStyle/>
                    <a:p>
                      <a:r>
                        <a:rPr lang="en-US" dirty="0" smtClean="0"/>
                        <a:t>Output</a:t>
                      </a:r>
                      <a:endParaRPr lang="en-US" dirty="0"/>
                    </a:p>
                  </a:txBody>
                  <a:tcPr/>
                </a:tc>
              </a:tr>
              <a:tr h="370840">
                <a:tc>
                  <a:txBody>
                    <a:bodyPr/>
                    <a:lstStyle/>
                    <a:p>
                      <a:r>
                        <a:rPr lang="en-US" dirty="0" smtClean="0"/>
                        <a:t>2</a:t>
                      </a:r>
                      <a:endParaRPr lang="en-US" dirty="0"/>
                    </a:p>
                  </a:txBody>
                  <a:tcPr/>
                </a:tc>
                <a:tc>
                  <a:txBody>
                    <a:bodyPr/>
                    <a:lstStyle/>
                    <a:p>
                      <a:r>
                        <a:rPr lang="en-US" dirty="0" smtClean="0"/>
                        <a:t>153</a:t>
                      </a:r>
                      <a:endParaRPr lang="en-US" dirty="0"/>
                    </a:p>
                  </a:txBody>
                  <a:tcPr/>
                </a:tc>
              </a:tr>
              <a:tr h="370840">
                <a:tc>
                  <a:txBody>
                    <a:bodyPr/>
                    <a:lstStyle/>
                    <a:p>
                      <a:r>
                        <a:rPr lang="en-US" dirty="0" smtClean="0"/>
                        <a:t>3</a:t>
                      </a:r>
                      <a:endParaRPr lang="en-US" dirty="0"/>
                    </a:p>
                  </a:txBody>
                  <a:tcPr/>
                </a:tc>
                <a:tc>
                  <a:txBody>
                    <a:bodyPr/>
                    <a:lstStyle/>
                    <a:p>
                      <a:r>
                        <a:rPr lang="en-US" dirty="0" smtClean="0"/>
                        <a:t>224</a:t>
                      </a:r>
                      <a:endParaRPr lang="en-US" dirty="0"/>
                    </a:p>
                  </a:txBody>
                  <a:tcPr/>
                </a:tc>
              </a:tr>
              <a:tr h="370840">
                <a:tc>
                  <a:txBody>
                    <a:bodyPr/>
                    <a:lstStyle/>
                    <a:p>
                      <a:r>
                        <a:rPr lang="en-US" dirty="0" smtClean="0"/>
                        <a:t>4</a:t>
                      </a:r>
                      <a:endParaRPr lang="en-US" dirty="0"/>
                    </a:p>
                  </a:txBody>
                  <a:tcPr/>
                </a:tc>
                <a:tc>
                  <a:txBody>
                    <a:bodyPr/>
                    <a:lstStyle/>
                    <a:p>
                      <a:r>
                        <a:rPr lang="en-US" dirty="0" smtClean="0"/>
                        <a:t>327</a:t>
                      </a:r>
                      <a:endParaRPr lang="en-US" dirty="0"/>
                    </a:p>
                  </a:txBody>
                  <a:tcPr/>
                </a:tc>
              </a:tr>
              <a:tr h="370840">
                <a:tc>
                  <a:txBody>
                    <a:bodyPr/>
                    <a:lstStyle/>
                    <a:p>
                      <a:r>
                        <a:rPr lang="en-US" dirty="0" smtClean="0"/>
                        <a:t>5</a:t>
                      </a:r>
                      <a:endParaRPr lang="en-US" dirty="0"/>
                    </a:p>
                  </a:txBody>
                  <a:tcPr/>
                </a:tc>
                <a:tc>
                  <a:txBody>
                    <a:bodyPr/>
                    <a:lstStyle/>
                    <a:p>
                      <a:r>
                        <a:rPr lang="en-US" dirty="0" smtClean="0"/>
                        <a:t>394</a:t>
                      </a:r>
                      <a:endParaRPr lang="en-US" dirty="0"/>
                    </a:p>
                  </a:txBody>
                  <a:tcPr/>
                </a:tc>
              </a:tr>
            </a:tbl>
          </a:graphicData>
        </a:graphic>
      </p:graphicFrame>
    </p:spTree>
    <p:extLst>
      <p:ext uri="{BB962C8B-B14F-4D97-AF65-F5344CB8AC3E}">
        <p14:creationId xmlns:p14="http://schemas.microsoft.com/office/powerpoint/2010/main" val="52575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C:\pictures\Pictures\salt\calibration\IMG_1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51485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1"/>
          <p:cNvSpPr txBox="1">
            <a:spLocks noChangeArrowheads="1"/>
          </p:cNvSpPr>
          <p:nvPr/>
        </p:nvSpPr>
        <p:spPr bwMode="auto">
          <a:xfrm>
            <a:off x="609600" y="6019800"/>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dirty="0" smtClean="0">
                <a:solidFill>
                  <a:schemeClr val="bg1"/>
                </a:solidFill>
              </a:rPr>
              <a:t>Calibrate and record for liquids </a:t>
            </a:r>
            <a:r>
              <a:rPr lang="en-US" altLang="en-US" sz="3600" dirty="0">
                <a:solidFill>
                  <a:schemeClr val="bg1"/>
                </a:solidFill>
              </a:rPr>
              <a:t>too</a:t>
            </a:r>
          </a:p>
        </p:txBody>
      </p:sp>
      <p:pic>
        <p:nvPicPr>
          <p:cNvPr id="2129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152400"/>
            <a:ext cx="426085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352800"/>
            <a:ext cx="35528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99417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calibration</a:t>
            </a:r>
          </a:p>
        </p:txBody>
      </p:sp>
      <p:pic>
        <p:nvPicPr>
          <p:cNvPr id="6" name="Content Placeholder 5"/>
          <p:cNvPicPr>
            <a:picLocks noGrp="1" noChangeAspect="1"/>
          </p:cNvPicPr>
          <p:nvPr>
            <p:ph idx="1"/>
          </p:nvPr>
        </p:nvPicPr>
        <p:blipFill>
          <a:blip r:embed="rId3"/>
          <a:stretch>
            <a:fillRect/>
          </a:stretch>
        </p:blipFill>
        <p:spPr>
          <a:xfrm>
            <a:off x="2362200" y="914400"/>
            <a:ext cx="4299618" cy="5365257"/>
          </a:xfrm>
          <a:prstGeom prst="rect">
            <a:avLst/>
          </a:prstGeom>
        </p:spPr>
      </p:pic>
      <p:sp>
        <p:nvSpPr>
          <p:cNvPr id="5" name="TextBox 4"/>
          <p:cNvSpPr txBox="1"/>
          <p:nvPr/>
        </p:nvSpPr>
        <p:spPr>
          <a:xfrm>
            <a:off x="533400" y="6096000"/>
            <a:ext cx="7848600" cy="369332"/>
          </a:xfrm>
          <a:prstGeom prst="rect">
            <a:avLst/>
          </a:prstGeom>
          <a:solidFill>
            <a:srgbClr val="FFFF00"/>
          </a:solidFill>
        </p:spPr>
        <p:txBody>
          <a:bodyPr wrap="square" rtlCol="0">
            <a:spAutoFit/>
          </a:bodyPr>
          <a:lstStyle/>
          <a:p>
            <a:r>
              <a:rPr lang="en-US" dirty="0" smtClean="0"/>
              <a:t>Insert a copy of your truck calibration form and any instructions</a:t>
            </a:r>
            <a:endParaRPr lang="en-US" dirty="0"/>
          </a:p>
        </p:txBody>
      </p:sp>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5-Point Star 8"/>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824180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 Before the Storm</a:t>
            </a:r>
            <a:endParaRPr lang="en-US" dirty="0"/>
          </a:p>
        </p:txBody>
      </p:sp>
      <p:sp>
        <p:nvSpPr>
          <p:cNvPr id="3" name="Content Placeholder 2"/>
          <p:cNvSpPr>
            <a:spLocks noGrp="1"/>
          </p:cNvSpPr>
          <p:nvPr>
            <p:ph idx="1"/>
          </p:nvPr>
        </p:nvSpPr>
        <p:spPr/>
        <p:txBody>
          <a:bodyPr/>
          <a:lstStyle/>
          <a:p>
            <a:r>
              <a:rPr lang="en-US" dirty="0" smtClean="0"/>
              <a:t>Pre-storm meeting</a:t>
            </a:r>
          </a:p>
        </p:txBody>
      </p:sp>
      <p:sp>
        <p:nvSpPr>
          <p:cNvPr id="4" name="TextBox 3"/>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a list of record keeping needed in your operation to prepare for a storm</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4400" y="2057400"/>
            <a:ext cx="3051048" cy="3051048"/>
          </a:xfrm>
          <a:prstGeom prst="rect">
            <a:avLst/>
          </a:prstGeom>
        </p:spPr>
      </p:pic>
    </p:spTree>
    <p:extLst>
      <p:ext uri="{BB962C8B-B14F-4D97-AF65-F5344CB8AC3E}">
        <p14:creationId xmlns:p14="http://schemas.microsoft.com/office/powerpoint/2010/main" val="1744338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Pre-storm Meeting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2971800"/>
            <a:ext cx="4682066" cy="3511550"/>
          </a:xfrm>
        </p:spPr>
      </p:pic>
      <p:sp>
        <p:nvSpPr>
          <p:cNvPr id="5" name="TextBox 4"/>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your pre-storm meeting objectives</a:t>
            </a:r>
            <a:endParaRPr lang="en-US" dirty="0"/>
          </a:p>
        </p:txBody>
      </p:sp>
      <p:sp>
        <p:nvSpPr>
          <p:cNvPr id="6" name="Content Placeholder 2"/>
          <p:cNvSpPr txBox="1">
            <a:spLocks/>
          </p:cNvSpPr>
          <p:nvPr/>
        </p:nvSpPr>
        <p:spPr>
          <a:xfrm>
            <a:off x="457200" y="1066800"/>
            <a:ext cx="8229600" cy="50800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effectLst/>
              </a:rPr>
              <a:t>Make a plan for the storm, for example:</a:t>
            </a:r>
          </a:p>
          <a:p>
            <a:pPr lvl="1"/>
            <a:r>
              <a:rPr lang="en-US" dirty="0" smtClean="0">
                <a:effectLst/>
              </a:rPr>
              <a:t>Storm and weather forecast</a:t>
            </a:r>
          </a:p>
          <a:p>
            <a:pPr lvl="1"/>
            <a:r>
              <a:rPr lang="en-US" dirty="0" smtClean="0">
                <a:effectLst/>
              </a:rPr>
              <a:t>Staffing</a:t>
            </a:r>
          </a:p>
          <a:p>
            <a:pPr lvl="1"/>
            <a:r>
              <a:rPr lang="en-US" dirty="0" smtClean="0">
                <a:effectLst/>
              </a:rPr>
              <a:t>Equipment levels</a:t>
            </a:r>
            <a:endParaRPr lang="en-US" dirty="0">
              <a:effectLst/>
            </a:endParaRP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5-Point Star 7"/>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501425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 During the Storm</a:t>
            </a:r>
            <a:endParaRPr lang="en-US" dirty="0"/>
          </a:p>
        </p:txBody>
      </p:sp>
      <p:sp>
        <p:nvSpPr>
          <p:cNvPr id="3" name="Content Placeholder 2"/>
          <p:cNvSpPr>
            <a:spLocks noGrp="1"/>
          </p:cNvSpPr>
          <p:nvPr>
            <p:ph idx="1"/>
          </p:nvPr>
        </p:nvSpPr>
        <p:spPr>
          <a:xfrm>
            <a:off x="457200" y="1193800"/>
            <a:ext cx="8382000" cy="5080000"/>
          </a:xfrm>
        </p:spPr>
        <p:txBody>
          <a:bodyPr/>
          <a:lstStyle/>
          <a:p>
            <a:r>
              <a:rPr lang="en-US" dirty="0">
                <a:effectLst/>
              </a:rPr>
              <a:t>Record pre and post trip inspections</a:t>
            </a:r>
          </a:p>
          <a:p>
            <a:r>
              <a:rPr lang="en-US" dirty="0">
                <a:effectLst/>
              </a:rPr>
              <a:t>Record storm information, pavement temperature</a:t>
            </a:r>
          </a:p>
          <a:p>
            <a:r>
              <a:rPr lang="en-US" dirty="0" smtClean="0">
                <a:effectLst/>
              </a:rPr>
              <a:t>Record</a:t>
            </a:r>
            <a:r>
              <a:rPr lang="en-US" dirty="0">
                <a:effectLst/>
              </a:rPr>
              <a:t> material </a:t>
            </a:r>
            <a:r>
              <a:rPr lang="en-US" dirty="0" smtClean="0">
                <a:effectLst/>
              </a:rPr>
              <a:t>Application</a:t>
            </a:r>
          </a:p>
          <a:p>
            <a:r>
              <a:rPr lang="en-US" dirty="0" smtClean="0">
                <a:effectLst/>
              </a:rPr>
              <a:t>Record </a:t>
            </a:r>
            <a:r>
              <a:rPr lang="en-US" dirty="0">
                <a:effectLst/>
              </a:rPr>
              <a:t>fuel </a:t>
            </a:r>
            <a:r>
              <a:rPr lang="en-US" dirty="0" smtClean="0">
                <a:effectLst/>
              </a:rPr>
              <a:t>Log</a:t>
            </a:r>
          </a:p>
          <a:p>
            <a:r>
              <a:rPr lang="en-US" dirty="0" smtClean="0">
                <a:effectLst/>
              </a:rPr>
              <a:t>Record</a:t>
            </a:r>
            <a:r>
              <a:rPr lang="en-US" dirty="0">
                <a:effectLst/>
              </a:rPr>
              <a:t> </a:t>
            </a:r>
            <a:r>
              <a:rPr lang="en-US" dirty="0" smtClean="0">
                <a:effectLst/>
              </a:rPr>
              <a:t>timecards</a:t>
            </a:r>
          </a:p>
          <a:p>
            <a:endParaRPr lang="en-US" dirty="0" smtClean="0"/>
          </a:p>
        </p:txBody>
      </p:sp>
      <p:sp>
        <p:nvSpPr>
          <p:cNvPr id="4" name="TextBox 3"/>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a list of record keeping needed in your operation during the storm</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743200"/>
            <a:ext cx="4114800" cy="3086100"/>
          </a:xfrm>
          <a:prstGeom prst="rect">
            <a:avLst/>
          </a:prstGeom>
        </p:spPr>
      </p:pic>
    </p:spTree>
    <p:extLst>
      <p:ext uri="{BB962C8B-B14F-4D97-AF65-F5344CB8AC3E}">
        <p14:creationId xmlns:p14="http://schemas.microsoft.com/office/powerpoint/2010/main" val="26484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and Post Trip Inspections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400"/>
            <a:ext cx="3998639" cy="2998979"/>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 y="990600"/>
            <a:ext cx="3690598" cy="5080000"/>
          </a:xfrm>
        </p:spPr>
      </p:pic>
      <p:sp>
        <p:nvSpPr>
          <p:cNvPr id="6" name="TextBox 5"/>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a your document for pre and or post trip inspections</a:t>
            </a:r>
            <a:endParaRPr lang="en-US" dirty="0"/>
          </a:p>
        </p:txBody>
      </p:sp>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2625732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Keeping</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effectLst/>
              </a:rPr>
              <a:t>The objective of this training is to convey the importance of accurate record keeping and how it can help you make better decisions in your snow and ice program.  Various types of information is recommended and discussed with respect to how it can support informed decision making before, during and after winter storms and winter seasons.  At the end of this session, the trainee should be able to better assess the information that they should be collecting to better support their program or better understand the importance of the expectations that have already been established within their organization.</a:t>
            </a:r>
          </a:p>
          <a:p>
            <a:endParaRPr lang="en-US" dirty="0"/>
          </a:p>
        </p:txBody>
      </p:sp>
    </p:spTree>
    <p:extLst>
      <p:ext uri="{BB962C8B-B14F-4D97-AF65-F5344CB8AC3E}">
        <p14:creationId xmlns:p14="http://schemas.microsoft.com/office/powerpoint/2010/main" val="36206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smtClean="0"/>
              <a:t>During the storm these are the things you must fill out:</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smtClean="0"/>
              <a:t>SAP </a:t>
            </a:r>
            <a:r>
              <a:rPr lang="en-US" sz="3200" dirty="0" err="1" smtClean="0"/>
              <a:t>Workorders</a:t>
            </a:r>
            <a:endParaRPr lang="en-US" sz="3200" dirty="0" smtClean="0"/>
          </a:p>
          <a:p>
            <a:pPr eaLnBrk="1" hangingPunct="1">
              <a:buClr>
                <a:schemeClr val="bg1"/>
              </a:buClr>
            </a:pPr>
            <a:endParaRPr lang="en-US" sz="3200" dirty="0" smtClean="0"/>
          </a:p>
          <a:p>
            <a:pPr eaLnBrk="1" hangingPunct="1">
              <a:buClr>
                <a:schemeClr val="bg1"/>
              </a:buClr>
            </a:pPr>
            <a:r>
              <a:rPr lang="en-US" sz="3200" dirty="0" smtClean="0"/>
              <a:t>Patrol log</a:t>
            </a:r>
          </a:p>
          <a:p>
            <a:pPr eaLnBrk="1" hangingPunct="1">
              <a:buClr>
                <a:schemeClr val="bg1"/>
              </a:buClr>
              <a:buFontTx/>
              <a:buNone/>
            </a:pPr>
            <a:r>
              <a:rPr lang="en-US" sz="3200" dirty="0" smtClean="0"/>
              <a:t> </a:t>
            </a:r>
          </a:p>
          <a:p>
            <a:pPr eaLnBrk="1" hangingPunct="1">
              <a:buClr>
                <a:schemeClr val="bg1"/>
              </a:buClr>
            </a:pPr>
            <a:r>
              <a:rPr lang="en-US" sz="3200" dirty="0" smtClean="0"/>
              <a:t>Material usage log</a:t>
            </a:r>
          </a:p>
          <a:p>
            <a:pPr eaLnBrk="1" hangingPunct="1">
              <a:buClr>
                <a:schemeClr val="bg1"/>
              </a:buClr>
            </a:pPr>
            <a:endParaRPr lang="en-US" sz="3200" dirty="0" smtClean="0"/>
          </a:p>
          <a:p>
            <a:pPr eaLnBrk="1" hangingPunct="1">
              <a:buClr>
                <a:schemeClr val="bg1"/>
              </a:buClr>
            </a:pPr>
            <a:r>
              <a:rPr lang="en-US" sz="3200" dirty="0" smtClean="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smtClean="0"/>
              <a:t>Fuel logs</a:t>
            </a:r>
          </a:p>
          <a:p>
            <a:pPr eaLnBrk="1" hangingPunct="1">
              <a:buClr>
                <a:schemeClr val="bg1"/>
              </a:buClr>
            </a:pPr>
            <a:endParaRPr lang="en-US" sz="3200" dirty="0" smtClean="0"/>
          </a:p>
          <a:p>
            <a:pPr eaLnBrk="1" hangingPunct="1">
              <a:buClr>
                <a:schemeClr val="bg1"/>
              </a:buClr>
            </a:pPr>
            <a:r>
              <a:rPr lang="en-US" sz="3200" dirty="0" smtClean="0"/>
              <a:t>Time sheets</a:t>
            </a:r>
          </a:p>
          <a:p>
            <a:pPr eaLnBrk="1" hangingPunct="1">
              <a:buClr>
                <a:schemeClr val="bg1"/>
              </a:buClr>
            </a:pPr>
            <a:endParaRPr lang="en-US" sz="3200" dirty="0" smtClean="0"/>
          </a:p>
          <a:p>
            <a:pPr eaLnBrk="1" hangingPunct="1">
              <a:buClr>
                <a:schemeClr val="bg1"/>
              </a:buClr>
            </a:pPr>
            <a:r>
              <a:rPr lang="en-US" sz="3200" dirty="0" smtClean="0"/>
              <a:t>Diary</a:t>
            </a:r>
          </a:p>
          <a:p>
            <a:pPr eaLnBrk="1" hangingPunct="1">
              <a:buClr>
                <a:schemeClr val="bg1"/>
              </a:buClr>
            </a:pPr>
            <a:endParaRPr lang="en-US" sz="3200" dirty="0" smtClean="0"/>
          </a:p>
          <a:p>
            <a:pPr eaLnBrk="1" hangingPunct="1">
              <a:buClr>
                <a:schemeClr val="bg1"/>
              </a:buClr>
            </a:pPr>
            <a:r>
              <a:rPr lang="en-US" sz="3200" dirty="0" smtClean="0"/>
              <a:t>TAPER log</a:t>
            </a:r>
          </a:p>
          <a:p>
            <a:pPr eaLnBrk="1" hangingPunct="1"/>
            <a:endParaRPr lang="en-US" dirty="0" smtClean="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6096000"/>
            <a:ext cx="8534400" cy="369332"/>
          </a:xfrm>
          <a:prstGeom prst="rect">
            <a:avLst/>
          </a:prstGeom>
          <a:solidFill>
            <a:srgbClr val="FFFF00"/>
          </a:solidFill>
        </p:spPr>
        <p:txBody>
          <a:bodyPr wrap="square" rtlCol="0">
            <a:spAutoFit/>
          </a:bodyPr>
          <a:lstStyle/>
          <a:p>
            <a:r>
              <a:rPr lang="en-US" dirty="0" smtClean="0"/>
              <a:t>Insert a list of forms needed to be filled out by operators in your organization for a storm</a:t>
            </a:r>
            <a:endParaRPr lang="en-US" dirty="0"/>
          </a:p>
        </p:txBody>
      </p:sp>
      <p:sp>
        <p:nvSpPr>
          <p:cNvPr id="8" name="Rectangle 2"/>
          <p:cNvSpPr txBox="1">
            <a:spLocks noChangeArrowheads="1"/>
          </p:cNvSpPr>
          <p:nvPr/>
        </p:nvSpPr>
        <p:spPr>
          <a:xfrm>
            <a:off x="457200" y="12192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smtClean="0"/>
              <a:t>Example:</a:t>
            </a:r>
          </a:p>
        </p:txBody>
      </p:sp>
    </p:spTree>
    <p:extLst>
      <p:ext uri="{BB962C8B-B14F-4D97-AF65-F5344CB8AC3E}">
        <p14:creationId xmlns:p14="http://schemas.microsoft.com/office/powerpoint/2010/main" val="178948434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by Material Type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4876800" y="2133600"/>
            <a:ext cx="3792424" cy="3625189"/>
          </a:xfrm>
        </p:spPr>
      </p:pic>
      <p:sp>
        <p:nvSpPr>
          <p:cNvPr id="4" name="TextBox 3"/>
          <p:cNvSpPr txBox="1"/>
          <p:nvPr/>
        </p:nvSpPr>
        <p:spPr>
          <a:xfrm>
            <a:off x="1600200" y="1295400"/>
            <a:ext cx="1371600" cy="584775"/>
          </a:xfrm>
          <a:prstGeom prst="rect">
            <a:avLst/>
          </a:prstGeom>
          <a:noFill/>
        </p:spPr>
        <p:txBody>
          <a:bodyPr wrap="square" rtlCol="0">
            <a:spAutoFit/>
          </a:bodyPr>
          <a:lstStyle/>
          <a:p>
            <a:r>
              <a:rPr lang="en-US" sz="3200" dirty="0" smtClean="0">
                <a:solidFill>
                  <a:schemeClr val="bg1"/>
                </a:solidFill>
              </a:rPr>
              <a:t>Solids</a:t>
            </a:r>
            <a:endParaRPr lang="en-US" sz="3200" dirty="0">
              <a:solidFill>
                <a:schemeClr val="bg1"/>
              </a:solidFill>
            </a:endParaRPr>
          </a:p>
        </p:txBody>
      </p:sp>
      <p:sp>
        <p:nvSpPr>
          <p:cNvPr id="5" name="TextBox 4"/>
          <p:cNvSpPr txBox="1"/>
          <p:nvPr/>
        </p:nvSpPr>
        <p:spPr>
          <a:xfrm>
            <a:off x="6096000" y="1295400"/>
            <a:ext cx="1371600" cy="584775"/>
          </a:xfrm>
          <a:prstGeom prst="rect">
            <a:avLst/>
          </a:prstGeom>
          <a:noFill/>
        </p:spPr>
        <p:txBody>
          <a:bodyPr wrap="square" rtlCol="0">
            <a:spAutoFit/>
          </a:bodyPr>
          <a:lstStyle/>
          <a:p>
            <a:r>
              <a:rPr lang="en-US" sz="3200" dirty="0" smtClean="0">
                <a:solidFill>
                  <a:schemeClr val="bg1"/>
                </a:solidFill>
              </a:rPr>
              <a:t>Liquids</a:t>
            </a:r>
            <a:endParaRPr lang="en-US" sz="3200" dirty="0">
              <a:solidFill>
                <a:schemeClr val="bg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155494"/>
            <a:ext cx="3856892" cy="3581400"/>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838200" y="5943600"/>
            <a:ext cx="7848600" cy="523220"/>
          </a:xfrm>
          <a:prstGeom prst="rect">
            <a:avLst/>
          </a:prstGeom>
          <a:noFill/>
        </p:spPr>
        <p:txBody>
          <a:bodyPr wrap="square" rtlCol="0">
            <a:spAutoFit/>
          </a:bodyPr>
          <a:lstStyle/>
          <a:p>
            <a:r>
              <a:rPr lang="en-US" sz="2800" dirty="0" smtClean="0">
                <a:solidFill>
                  <a:schemeClr val="bg1"/>
                </a:solidFill>
              </a:rPr>
              <a:t>Any time you apply material it should be recorded</a:t>
            </a:r>
            <a:endParaRPr lang="en-US" sz="2800" dirty="0">
              <a:solidFill>
                <a:schemeClr val="bg1"/>
              </a:solidFill>
            </a:endParaRPr>
          </a:p>
        </p:txBody>
      </p:sp>
    </p:spTree>
    <p:extLst>
      <p:ext uri="{BB962C8B-B14F-4D97-AF65-F5344CB8AC3E}">
        <p14:creationId xmlns:p14="http://schemas.microsoft.com/office/powerpoint/2010/main" val="2590401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smtClean="0"/>
              <a:t>Which material should you track?</a:t>
            </a:r>
            <a:endParaRPr lang="en-US" sz="4000" dirty="0"/>
          </a:p>
          <a:p>
            <a:pPr>
              <a:lnSpc>
                <a:spcPct val="100000"/>
              </a:lnSpc>
              <a:buNone/>
            </a:pPr>
            <a:endParaRPr lang="en-US" sz="4000" dirty="0"/>
          </a:p>
          <a:p>
            <a:pPr marL="522288" indent="-522288">
              <a:lnSpc>
                <a:spcPct val="100000"/>
              </a:lnSpc>
              <a:buAutoNum type="arabicPeriod"/>
            </a:pPr>
            <a:r>
              <a:rPr lang="en-US" sz="4000" dirty="0" smtClean="0"/>
              <a:t>Salt per storm and per season</a:t>
            </a:r>
            <a:endParaRPr lang="en-US" sz="4000" dirty="0"/>
          </a:p>
          <a:p>
            <a:pPr marL="522288" indent="-522288">
              <a:lnSpc>
                <a:spcPct val="100000"/>
              </a:lnSpc>
              <a:buAutoNum type="arabicPeriod"/>
            </a:pPr>
            <a:r>
              <a:rPr lang="en-US" sz="4000" dirty="0" smtClean="0"/>
              <a:t>Sand per storm and per season</a:t>
            </a:r>
          </a:p>
          <a:p>
            <a:pPr marL="522288" indent="-522288">
              <a:lnSpc>
                <a:spcPct val="100000"/>
              </a:lnSpc>
              <a:buAutoNum type="arabicPeriod"/>
            </a:pPr>
            <a:r>
              <a:rPr lang="en-US" sz="4000" dirty="0" smtClean="0"/>
              <a:t>Liquid per storm and per season</a:t>
            </a:r>
            <a:endParaRPr lang="en-US" sz="4000" dirty="0"/>
          </a:p>
          <a:p>
            <a:pPr marL="522288" indent="-522288">
              <a:lnSpc>
                <a:spcPct val="100000"/>
              </a:lnSpc>
              <a:buAutoNum type="arabicPeriod"/>
            </a:pPr>
            <a:r>
              <a:rPr lang="en-US" sz="4000" dirty="0" smtClean="0"/>
              <a:t>All of the above</a:t>
            </a:r>
            <a:endParaRPr lang="en-US" sz="4000" dirty="0"/>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9848470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Material Use</a:t>
            </a:r>
            <a:endParaRPr lang="en-US" dirty="0"/>
          </a:p>
        </p:txBody>
      </p:sp>
      <p:sp>
        <p:nvSpPr>
          <p:cNvPr id="3" name="Content Placeholder 2"/>
          <p:cNvSpPr>
            <a:spLocks noGrp="1"/>
          </p:cNvSpPr>
          <p:nvPr>
            <p:ph idx="1"/>
          </p:nvPr>
        </p:nvSpPr>
        <p:spPr>
          <a:xfrm>
            <a:off x="228600" y="1219200"/>
            <a:ext cx="4953000" cy="5080000"/>
          </a:xfrm>
        </p:spPr>
        <p:txBody>
          <a:bodyPr>
            <a:normAutofit/>
          </a:bodyPr>
          <a:lstStyle/>
          <a:p>
            <a:pPr marL="0" indent="0">
              <a:lnSpc>
                <a:spcPct val="100000"/>
              </a:lnSpc>
              <a:buNone/>
            </a:pPr>
            <a:r>
              <a:rPr lang="en-US" sz="3600" dirty="0" smtClean="0"/>
              <a:t>Keep track of</a:t>
            </a:r>
          </a:p>
          <a:p>
            <a:pPr marL="0" indent="0">
              <a:lnSpc>
                <a:spcPct val="100000"/>
              </a:lnSpc>
              <a:buNone/>
            </a:pPr>
            <a:endParaRPr lang="en-US" sz="1600" dirty="0" smtClean="0"/>
          </a:p>
          <a:p>
            <a:pPr>
              <a:lnSpc>
                <a:spcPct val="100000"/>
              </a:lnSpc>
            </a:pPr>
            <a:r>
              <a:rPr lang="en-US" sz="3600" dirty="0" smtClean="0"/>
              <a:t>Driver </a:t>
            </a:r>
            <a:r>
              <a:rPr lang="en-US" sz="3600" dirty="0"/>
              <a:t>use</a:t>
            </a:r>
          </a:p>
          <a:p>
            <a:pPr>
              <a:lnSpc>
                <a:spcPct val="100000"/>
              </a:lnSpc>
            </a:pPr>
            <a:r>
              <a:rPr lang="en-US" sz="3600" dirty="0" smtClean="0"/>
              <a:t>Individual storms</a:t>
            </a:r>
          </a:p>
          <a:p>
            <a:pPr>
              <a:lnSpc>
                <a:spcPct val="100000"/>
              </a:lnSpc>
            </a:pPr>
            <a:r>
              <a:rPr lang="en-US" sz="3600" dirty="0" smtClean="0"/>
              <a:t>Different product totals </a:t>
            </a:r>
            <a:endParaRPr lang="en-US" sz="3600" dirty="0"/>
          </a:p>
          <a:p>
            <a:pPr>
              <a:lnSpc>
                <a:spcPct val="100000"/>
              </a:lnSpc>
            </a:pPr>
            <a:r>
              <a:rPr lang="en-US" sz="3600" dirty="0" smtClean="0"/>
              <a:t>Winter </a:t>
            </a:r>
            <a:r>
              <a:rPr lang="en-US" sz="3600" dirty="0"/>
              <a:t>season total</a:t>
            </a:r>
          </a:p>
          <a:p>
            <a:pPr>
              <a:lnSpc>
                <a:spcPct val="100000"/>
              </a:lnSpc>
            </a:pPr>
            <a:r>
              <a:rPr lang="en-US" sz="3600" dirty="0" smtClean="0"/>
              <a:t>Leftover </a:t>
            </a:r>
            <a:r>
              <a:rPr lang="en-US" sz="3600" dirty="0"/>
              <a:t>to store for next season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476750" y="1847850"/>
            <a:ext cx="5029200" cy="37719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4271152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Your Operations</a:t>
            </a:r>
            <a:endParaRPr lang="en-US" dirty="0"/>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smtClean="0"/>
              <a:t>Example:</a:t>
            </a:r>
          </a:p>
          <a:p>
            <a:r>
              <a:rPr lang="en-US" dirty="0" smtClean="0"/>
              <a:t>Conditions- weather and road, pavement temp</a:t>
            </a:r>
          </a:p>
          <a:p>
            <a:r>
              <a:rPr lang="en-US" dirty="0" smtClean="0"/>
              <a:t>Material type and quantity used</a:t>
            </a:r>
          </a:p>
          <a:p>
            <a:r>
              <a:rPr lang="en-US" dirty="0" smtClean="0"/>
              <a:t>Timing</a:t>
            </a:r>
          </a:p>
          <a:p>
            <a:r>
              <a:rPr lang="en-US" dirty="0" smtClean="0"/>
              <a:t># Passes and when</a:t>
            </a:r>
          </a:p>
          <a:p>
            <a:r>
              <a:rPr lang="en-US" dirty="0" smtClean="0"/>
              <a:t>Unusual conditions/circumstances</a:t>
            </a:r>
          </a:p>
          <a:p>
            <a:pPr>
              <a:buNone/>
            </a:pPr>
            <a:r>
              <a:rPr lang="en-US" dirty="0" smtClean="0"/>
              <a:t> </a:t>
            </a:r>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2209800" y="3371850"/>
            <a:ext cx="4925858" cy="3486150"/>
          </a:xfrm>
          <a:prstGeom prst="rect">
            <a:avLst/>
          </a:prstGeom>
        </p:spPr>
      </p:pic>
      <p:sp>
        <p:nvSpPr>
          <p:cNvPr id="8" name="TextBox 7"/>
          <p:cNvSpPr txBox="1"/>
          <p:nvPr/>
        </p:nvSpPr>
        <p:spPr>
          <a:xfrm>
            <a:off x="533400" y="5486400"/>
            <a:ext cx="7772400" cy="369332"/>
          </a:xfrm>
          <a:prstGeom prst="rect">
            <a:avLst/>
          </a:prstGeom>
          <a:solidFill>
            <a:srgbClr val="FFFF00"/>
          </a:solidFill>
        </p:spPr>
        <p:txBody>
          <a:bodyPr wrap="square" rtlCol="0">
            <a:spAutoFit/>
          </a:bodyPr>
          <a:lstStyle/>
          <a:p>
            <a:r>
              <a:rPr lang="en-US" dirty="0" smtClean="0"/>
              <a:t>Insert an example of your states event log and explain how to fill it out</a:t>
            </a:r>
            <a:endParaRPr lang="en-US" dirty="0"/>
          </a:p>
        </p:txBody>
      </p:sp>
    </p:spTree>
    <p:extLst>
      <p:ext uri="{BB962C8B-B14F-4D97-AF65-F5344CB8AC3E}">
        <p14:creationId xmlns:p14="http://schemas.microsoft.com/office/powerpoint/2010/main" val="277043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smtClean="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smtClean="0">
                <a:solidFill>
                  <a:schemeClr val="accent5">
                    <a:lumMod val="60000"/>
                    <a:lumOff val="40000"/>
                  </a:schemeClr>
                </a:solidFill>
              </a:rPr>
              <a:t>T </a:t>
            </a:r>
            <a:r>
              <a:rPr lang="en-US" sz="6000" dirty="0" smtClean="0"/>
              <a:t>=	</a:t>
            </a:r>
            <a:r>
              <a:rPr lang="en-US" sz="6000" dirty="0" smtClean="0">
                <a:solidFill>
                  <a:schemeClr val="accent5">
                    <a:lumMod val="60000"/>
                    <a:lumOff val="40000"/>
                  </a:schemeClr>
                </a:solidFill>
              </a:rPr>
              <a:t>T</a:t>
            </a:r>
            <a:r>
              <a:rPr lang="en-US" sz="6000" dirty="0" smtClean="0"/>
              <a:t>emperature</a:t>
            </a:r>
          </a:p>
          <a:p>
            <a:pPr eaLnBrk="1" hangingPunct="1">
              <a:lnSpc>
                <a:spcPct val="100000"/>
              </a:lnSpc>
              <a:buFontTx/>
              <a:buNone/>
            </a:pPr>
            <a:r>
              <a:rPr lang="en-US" sz="6000" dirty="0" smtClean="0">
                <a:solidFill>
                  <a:schemeClr val="accent5">
                    <a:lumMod val="60000"/>
                    <a:lumOff val="40000"/>
                  </a:schemeClr>
                </a:solidFill>
              </a:rPr>
              <a:t>A </a:t>
            </a:r>
            <a:r>
              <a:rPr lang="en-US" sz="6000" dirty="0" smtClean="0"/>
              <a:t>=	</a:t>
            </a:r>
            <a:r>
              <a:rPr lang="en-US" sz="6000" dirty="0" smtClean="0">
                <a:solidFill>
                  <a:schemeClr val="accent5">
                    <a:lumMod val="60000"/>
                    <a:lumOff val="40000"/>
                  </a:schemeClr>
                </a:solidFill>
              </a:rPr>
              <a:t>A</a:t>
            </a:r>
            <a:r>
              <a:rPr lang="en-US" sz="6000" dirty="0" smtClean="0"/>
              <a:t>pplication</a:t>
            </a:r>
          </a:p>
          <a:p>
            <a:pPr eaLnBrk="1" hangingPunct="1">
              <a:lnSpc>
                <a:spcPct val="100000"/>
              </a:lnSpc>
              <a:buFontTx/>
              <a:buNone/>
            </a:pPr>
            <a:r>
              <a:rPr lang="en-US" sz="6000" dirty="0" smtClean="0">
                <a:solidFill>
                  <a:schemeClr val="accent5">
                    <a:lumMod val="60000"/>
                    <a:lumOff val="40000"/>
                  </a:schemeClr>
                </a:solidFill>
              </a:rPr>
              <a:t>P </a:t>
            </a:r>
            <a:r>
              <a:rPr lang="en-US" sz="6000" dirty="0" smtClean="0"/>
              <a:t>=	</a:t>
            </a:r>
            <a:r>
              <a:rPr lang="en-US" sz="6000" dirty="0" smtClean="0">
                <a:solidFill>
                  <a:schemeClr val="accent5">
                    <a:lumMod val="60000"/>
                    <a:lumOff val="40000"/>
                  </a:schemeClr>
                </a:solidFill>
              </a:rPr>
              <a:t>P</a:t>
            </a:r>
            <a:r>
              <a:rPr lang="en-US" sz="6000" dirty="0" smtClean="0"/>
              <a:t>roduct</a:t>
            </a:r>
          </a:p>
          <a:p>
            <a:pPr eaLnBrk="1" hangingPunct="1">
              <a:lnSpc>
                <a:spcPct val="100000"/>
              </a:lnSpc>
              <a:buFontTx/>
              <a:buNone/>
            </a:pPr>
            <a:r>
              <a:rPr lang="en-US" sz="6000" dirty="0" smtClean="0">
                <a:solidFill>
                  <a:schemeClr val="accent5">
                    <a:lumMod val="60000"/>
                    <a:lumOff val="40000"/>
                  </a:schemeClr>
                </a:solidFill>
              </a:rPr>
              <a:t>E </a:t>
            </a:r>
            <a:r>
              <a:rPr lang="en-US" sz="6000" dirty="0" smtClean="0"/>
              <a:t>=	</a:t>
            </a:r>
            <a:r>
              <a:rPr lang="en-US" sz="6000" dirty="0" smtClean="0">
                <a:solidFill>
                  <a:schemeClr val="accent5">
                    <a:lumMod val="60000"/>
                    <a:lumOff val="40000"/>
                  </a:schemeClr>
                </a:solidFill>
              </a:rPr>
              <a:t>E</a:t>
            </a:r>
            <a:r>
              <a:rPr lang="en-US" sz="6000" dirty="0" smtClean="0"/>
              <a:t>vent</a:t>
            </a:r>
          </a:p>
          <a:p>
            <a:pPr eaLnBrk="1" hangingPunct="1">
              <a:lnSpc>
                <a:spcPct val="100000"/>
              </a:lnSpc>
              <a:buFontTx/>
              <a:buNone/>
            </a:pPr>
            <a:r>
              <a:rPr lang="en-US" sz="6000" dirty="0" smtClean="0">
                <a:solidFill>
                  <a:schemeClr val="accent5">
                    <a:lumMod val="60000"/>
                    <a:lumOff val="40000"/>
                  </a:schemeClr>
                </a:solidFill>
              </a:rPr>
              <a:t>R </a:t>
            </a:r>
            <a:r>
              <a:rPr lang="en-US" sz="6000" dirty="0" smtClean="0"/>
              <a:t>=	</a:t>
            </a:r>
            <a:r>
              <a:rPr lang="en-US" sz="6000" dirty="0" smtClean="0">
                <a:solidFill>
                  <a:schemeClr val="accent5">
                    <a:lumMod val="60000"/>
                    <a:lumOff val="40000"/>
                  </a:schemeClr>
                </a:solidFill>
              </a:rPr>
              <a:t>R</a:t>
            </a:r>
            <a:r>
              <a:rPr lang="en-US" sz="6000" dirty="0" smtClean="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40389298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smtClean="0"/>
              <a:t>What should you record during the storm?</a:t>
            </a:r>
            <a:endParaRPr lang="en-US" sz="4000" dirty="0"/>
          </a:p>
          <a:p>
            <a:pPr>
              <a:lnSpc>
                <a:spcPct val="100000"/>
              </a:lnSpc>
              <a:buNone/>
            </a:pPr>
            <a:endParaRPr lang="en-US" sz="4000" dirty="0"/>
          </a:p>
          <a:p>
            <a:pPr marL="522288" indent="-522288">
              <a:lnSpc>
                <a:spcPct val="100000"/>
              </a:lnSpc>
              <a:buAutoNum type="arabicPeriod"/>
            </a:pPr>
            <a:r>
              <a:rPr lang="en-US" sz="4000" dirty="0" smtClean="0"/>
              <a:t>Type of product used</a:t>
            </a:r>
            <a:endParaRPr lang="en-US" sz="4000" dirty="0"/>
          </a:p>
          <a:p>
            <a:pPr marL="522288" indent="-522288">
              <a:lnSpc>
                <a:spcPct val="100000"/>
              </a:lnSpc>
              <a:buAutoNum type="arabicPeriod"/>
            </a:pPr>
            <a:r>
              <a:rPr lang="en-US" sz="4000" dirty="0" smtClean="0"/>
              <a:t>Application rate</a:t>
            </a:r>
            <a:endParaRPr lang="en-US" sz="4000" dirty="0"/>
          </a:p>
          <a:p>
            <a:pPr marL="522288" indent="-522288">
              <a:lnSpc>
                <a:spcPct val="100000"/>
              </a:lnSpc>
              <a:buAutoNum type="arabicPeriod"/>
            </a:pPr>
            <a:r>
              <a:rPr lang="en-US" sz="4000" dirty="0" smtClean="0"/>
              <a:t>Pavement temperature</a:t>
            </a:r>
            <a:endParaRPr lang="en-US" sz="4000" dirty="0"/>
          </a:p>
          <a:p>
            <a:pPr marL="522288" indent="-522288">
              <a:lnSpc>
                <a:spcPct val="100000"/>
              </a:lnSpc>
              <a:buAutoNum type="arabicPeriod"/>
            </a:pPr>
            <a:r>
              <a:rPr lang="en-US" sz="4000" dirty="0" smtClean="0"/>
              <a:t>All of the above</a:t>
            </a:r>
            <a:endParaRPr lang="en-US" sz="4000"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ext uri="{D42A27DB-BD31-4B8C-83A1-F6EECF244321}">
                <p14:modId xmlns:p14="http://schemas.microsoft.com/office/powerpoint/2010/main" val="3977049624"/>
              </p:ext>
            </p:extLst>
          </p:nvPr>
        </p:nvGraphicFramePr>
        <p:xfrm>
          <a:off x="0" y="304800"/>
          <a:ext cx="9525000" cy="6217708"/>
        </p:xfrm>
        <a:graphic>
          <a:graphicData uri="http://schemas.openxmlformats.org/presentationml/2006/ole">
            <mc:AlternateContent xmlns:mc="http://schemas.openxmlformats.org/markup-compatibility/2006">
              <mc:Choice xmlns:v="urn:schemas-microsoft-com:vml" Requires="v">
                <p:oleObj spid="_x0000_s1082" name="Document" r:id="rId4" imgW="9650160" imgH="6297480" progId="Word.Document.8">
                  <p:embed/>
                </p:oleObj>
              </mc:Choice>
              <mc:Fallback>
                <p:oleObj name="Document" r:id="rId4" imgW="9650160" imgH="62974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525000" cy="621770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0" y="152400"/>
            <a:ext cx="7772400" cy="369332"/>
          </a:xfrm>
          <a:prstGeom prst="rect">
            <a:avLst/>
          </a:prstGeom>
          <a:solidFill>
            <a:srgbClr val="FFFF00"/>
          </a:solidFill>
        </p:spPr>
        <p:txBody>
          <a:bodyPr wrap="square" rtlCol="0">
            <a:spAutoFit/>
          </a:bodyPr>
          <a:lstStyle/>
          <a:p>
            <a:r>
              <a:rPr lang="en-US" dirty="0" smtClean="0"/>
              <a:t>Insert an example of your states event log</a:t>
            </a:r>
            <a:endParaRPr lang="en-US" dirty="0"/>
          </a:p>
        </p:txBody>
      </p:sp>
    </p:spTree>
    <p:extLst>
      <p:ext uri="{BB962C8B-B14F-4D97-AF65-F5344CB8AC3E}">
        <p14:creationId xmlns:p14="http://schemas.microsoft.com/office/powerpoint/2010/main" val="11202084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smtClean="0"/>
              <a:t>A job well done is a job well documented</a:t>
            </a:r>
            <a:endParaRPr lang="en-US" dirty="0"/>
          </a:p>
        </p:txBody>
      </p:sp>
      <p:sp>
        <p:nvSpPr>
          <p:cNvPr id="3" name="Content Placeholder 2"/>
          <p:cNvSpPr>
            <a:spLocks noGrp="1"/>
          </p:cNvSpPr>
          <p:nvPr>
            <p:ph idx="1"/>
          </p:nvPr>
        </p:nvSpPr>
        <p:spPr>
          <a:xfrm>
            <a:off x="304800" y="2286000"/>
            <a:ext cx="8229600" cy="3276600"/>
          </a:xfrm>
        </p:spPr>
        <p:txBody>
          <a:bodyPr/>
          <a:lstStyle/>
          <a:p>
            <a:pPr marL="0" indent="0">
              <a:buNone/>
            </a:pPr>
            <a:r>
              <a:rPr lang="en-US" dirty="0" smtClean="0"/>
              <a:t>Filling out paperwork is important because it</a:t>
            </a:r>
          </a:p>
          <a:p>
            <a:pPr>
              <a:lnSpc>
                <a:spcPct val="200000"/>
              </a:lnSpc>
            </a:pPr>
            <a:r>
              <a:rPr lang="en-US" dirty="0" smtClean="0"/>
              <a:t>Shows </a:t>
            </a:r>
            <a:r>
              <a:rPr lang="en-US" dirty="0"/>
              <a:t>that you follow policy</a:t>
            </a:r>
          </a:p>
          <a:p>
            <a:pPr>
              <a:lnSpc>
                <a:spcPct val="200000"/>
              </a:lnSpc>
            </a:pPr>
            <a:r>
              <a:rPr lang="en-US" dirty="0" smtClean="0"/>
              <a:t>Improves </a:t>
            </a:r>
            <a:r>
              <a:rPr lang="en-US" dirty="0"/>
              <a:t>efficiency of operations</a:t>
            </a:r>
          </a:p>
          <a:p>
            <a:pPr>
              <a:lnSpc>
                <a:spcPct val="200000"/>
              </a:lnSpc>
            </a:pPr>
            <a:r>
              <a:rPr lang="en-US" dirty="0" smtClean="0"/>
              <a:t>Helps </a:t>
            </a:r>
            <a:r>
              <a:rPr lang="en-US" dirty="0"/>
              <a:t>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91200" y="2819400"/>
            <a:ext cx="2667000" cy="3307080"/>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smtClean="0"/>
              <a:t>When you’ve been working all night and you’re tired do you still have to fill out your paper work?</a:t>
            </a:r>
            <a:endParaRPr lang="en-US" sz="4000" dirty="0"/>
          </a:p>
          <a:p>
            <a:pPr>
              <a:lnSpc>
                <a:spcPct val="100000"/>
              </a:lnSpc>
              <a:buNone/>
            </a:pPr>
            <a:endParaRPr lang="en-US" sz="4000" dirty="0"/>
          </a:p>
          <a:p>
            <a:pPr marL="522288" indent="-522288">
              <a:lnSpc>
                <a:spcPct val="100000"/>
              </a:lnSpc>
              <a:buAutoNum type="arabicPeriod"/>
            </a:pPr>
            <a:r>
              <a:rPr lang="en-US" sz="4000" dirty="0" smtClean="0"/>
              <a:t>No</a:t>
            </a:r>
            <a:endParaRPr lang="en-US" sz="4000" dirty="0"/>
          </a:p>
          <a:p>
            <a:pPr marL="522288" indent="-522288">
              <a:lnSpc>
                <a:spcPct val="100000"/>
              </a:lnSpc>
              <a:buAutoNum type="arabicPeriod"/>
            </a:pPr>
            <a:r>
              <a:rPr lang="en-US" sz="4000" dirty="0" smtClean="0"/>
              <a:t>Yes</a:t>
            </a:r>
            <a:endParaRPr lang="en-US" sz="4000"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534400" cy="7086600"/>
          </a:xfrm>
        </p:spPr>
        <p:txBody>
          <a:bodyPr>
            <a:normAutofit fontScale="77500" lnSpcReduction="20000"/>
          </a:bodyPr>
          <a:lstStyle/>
          <a:p>
            <a:pPr marL="0" indent="0">
              <a:lnSpc>
                <a:spcPct val="120000"/>
              </a:lnSpc>
              <a:buNone/>
            </a:pPr>
            <a:r>
              <a:rPr lang="en-US" dirty="0" smtClean="0"/>
              <a:t>Importance of Record Keeping</a:t>
            </a:r>
          </a:p>
          <a:p>
            <a:pPr marL="0" indent="0">
              <a:lnSpc>
                <a:spcPct val="120000"/>
              </a:lnSpc>
              <a:buNone/>
            </a:pPr>
            <a:r>
              <a:rPr lang="en-US" dirty="0" smtClean="0"/>
              <a:t>	Show that you follow the policies </a:t>
            </a:r>
            <a:r>
              <a:rPr lang="en-US" dirty="0" smtClean="0"/>
              <a:t>including </a:t>
            </a:r>
            <a:r>
              <a:rPr lang="en-US" dirty="0" smtClean="0"/>
              <a:t>Levels of Service</a:t>
            </a:r>
          </a:p>
          <a:p>
            <a:pPr marL="0" indent="0">
              <a:lnSpc>
                <a:spcPct val="120000"/>
              </a:lnSpc>
              <a:buNone/>
            </a:pPr>
            <a:r>
              <a:rPr lang="en-US" dirty="0" smtClean="0"/>
              <a:t>	Show where efficiency can be improved</a:t>
            </a:r>
          </a:p>
          <a:p>
            <a:pPr marL="0" indent="0">
              <a:lnSpc>
                <a:spcPct val="120000"/>
              </a:lnSpc>
              <a:buNone/>
            </a:pPr>
            <a:r>
              <a:rPr lang="en-US" dirty="0" smtClean="0"/>
              <a:t>Decision Making Before the Storm</a:t>
            </a:r>
          </a:p>
          <a:p>
            <a:pPr marL="0" indent="0">
              <a:lnSpc>
                <a:spcPct val="120000"/>
              </a:lnSpc>
              <a:buNone/>
            </a:pPr>
            <a:r>
              <a:rPr lang="en-US" dirty="0" smtClean="0"/>
              <a:t>	Record material purchasing</a:t>
            </a:r>
          </a:p>
          <a:p>
            <a:pPr marL="0" indent="0">
              <a:lnSpc>
                <a:spcPct val="120000"/>
              </a:lnSpc>
              <a:buNone/>
            </a:pPr>
            <a:r>
              <a:rPr lang="en-US" dirty="0" smtClean="0"/>
              <a:t>	</a:t>
            </a:r>
            <a:r>
              <a:rPr lang="en-US" dirty="0"/>
              <a:t> Record </a:t>
            </a:r>
            <a:r>
              <a:rPr lang="en-US" dirty="0" smtClean="0"/>
              <a:t>material quality control</a:t>
            </a:r>
          </a:p>
          <a:p>
            <a:pPr marL="0" indent="0">
              <a:lnSpc>
                <a:spcPct val="120000"/>
              </a:lnSpc>
              <a:buNone/>
            </a:pPr>
            <a:r>
              <a:rPr lang="en-US" dirty="0" smtClean="0"/>
              <a:t>Decision Making During the Storm</a:t>
            </a:r>
          </a:p>
          <a:p>
            <a:pPr marL="0" indent="0">
              <a:lnSpc>
                <a:spcPct val="120000"/>
              </a:lnSpc>
              <a:buNone/>
            </a:pPr>
            <a:r>
              <a:rPr lang="en-US" dirty="0" smtClean="0"/>
              <a:t>	</a:t>
            </a:r>
            <a:r>
              <a:rPr lang="en-US" dirty="0"/>
              <a:t> Record </a:t>
            </a:r>
            <a:r>
              <a:rPr lang="en-US" dirty="0" smtClean="0"/>
              <a:t>material Application</a:t>
            </a:r>
          </a:p>
          <a:p>
            <a:pPr marL="0" indent="0">
              <a:lnSpc>
                <a:spcPct val="120000"/>
              </a:lnSpc>
              <a:buNone/>
            </a:pPr>
            <a:r>
              <a:rPr lang="en-US" dirty="0"/>
              <a:t>	</a:t>
            </a:r>
            <a:r>
              <a:rPr lang="en-US" dirty="0" smtClean="0"/>
              <a:t> Record storm information, pavement temperature</a:t>
            </a:r>
          </a:p>
          <a:p>
            <a:pPr marL="0" indent="0">
              <a:lnSpc>
                <a:spcPct val="120000"/>
              </a:lnSpc>
              <a:buNone/>
            </a:pPr>
            <a:r>
              <a:rPr lang="en-US" dirty="0" smtClean="0"/>
              <a:t>	</a:t>
            </a:r>
            <a:r>
              <a:rPr lang="en-US" dirty="0"/>
              <a:t> Record f</a:t>
            </a:r>
            <a:r>
              <a:rPr lang="en-US" dirty="0" smtClean="0"/>
              <a:t>uel Log</a:t>
            </a:r>
          </a:p>
          <a:p>
            <a:pPr marL="0" indent="0">
              <a:lnSpc>
                <a:spcPct val="120000"/>
              </a:lnSpc>
              <a:buNone/>
            </a:pPr>
            <a:r>
              <a:rPr lang="en-US" dirty="0" smtClean="0"/>
              <a:t>	</a:t>
            </a:r>
            <a:r>
              <a:rPr lang="en-US" dirty="0"/>
              <a:t> Record </a:t>
            </a:r>
            <a:r>
              <a:rPr lang="en-US" dirty="0" smtClean="0"/>
              <a:t>timecards</a:t>
            </a:r>
          </a:p>
          <a:p>
            <a:pPr marL="0" indent="0">
              <a:lnSpc>
                <a:spcPct val="120000"/>
              </a:lnSpc>
              <a:buNone/>
            </a:pPr>
            <a:r>
              <a:rPr lang="en-US" dirty="0" smtClean="0"/>
              <a:t>	</a:t>
            </a:r>
            <a:r>
              <a:rPr lang="en-US" dirty="0"/>
              <a:t> Record </a:t>
            </a:r>
            <a:r>
              <a:rPr lang="en-US" dirty="0" smtClean="0"/>
              <a:t>pre and post trip inspections</a:t>
            </a:r>
          </a:p>
          <a:p>
            <a:pPr marL="0" indent="0">
              <a:lnSpc>
                <a:spcPct val="120000"/>
              </a:lnSpc>
              <a:buNone/>
            </a:pPr>
            <a:r>
              <a:rPr lang="en-US" dirty="0" smtClean="0"/>
              <a:t>Decision Making After the Storm</a:t>
            </a:r>
          </a:p>
          <a:p>
            <a:pPr marL="0" indent="0">
              <a:lnSpc>
                <a:spcPct val="120000"/>
              </a:lnSpc>
              <a:buNone/>
            </a:pPr>
            <a:r>
              <a:rPr lang="en-US" dirty="0" smtClean="0"/>
              <a:t>	</a:t>
            </a:r>
            <a:r>
              <a:rPr lang="en-US" dirty="0"/>
              <a:t> Record </a:t>
            </a:r>
            <a:r>
              <a:rPr lang="en-US" dirty="0" smtClean="0"/>
              <a:t>equipment repairs</a:t>
            </a:r>
          </a:p>
          <a:p>
            <a:pPr marL="0" indent="0">
              <a:lnSpc>
                <a:spcPct val="120000"/>
              </a:lnSpc>
              <a:buNone/>
            </a:pPr>
            <a:r>
              <a:rPr lang="en-US" dirty="0" smtClean="0"/>
              <a:t>	</a:t>
            </a:r>
            <a:r>
              <a:rPr lang="en-US" dirty="0"/>
              <a:t> Record </a:t>
            </a:r>
            <a:r>
              <a:rPr lang="en-US" dirty="0" smtClean="0"/>
              <a:t>regain time (time to bare pavement)</a:t>
            </a:r>
          </a:p>
          <a:p>
            <a:pPr marL="0" indent="0">
              <a:lnSpc>
                <a:spcPct val="120000"/>
              </a:lnSpc>
              <a:buNone/>
            </a:pPr>
            <a:r>
              <a:rPr lang="en-US" dirty="0" smtClean="0"/>
              <a:t>Decision Making After the Season</a:t>
            </a:r>
          </a:p>
          <a:p>
            <a:pPr marL="914400" indent="-914400">
              <a:lnSpc>
                <a:spcPct val="120000"/>
              </a:lnSpc>
              <a:buNone/>
            </a:pPr>
            <a:r>
              <a:rPr lang="en-US" dirty="0" smtClean="0"/>
              <a:t>	Look at all records to summarize season and plan for next season</a:t>
            </a:r>
          </a:p>
          <a:p>
            <a:pPr marL="0" indent="0">
              <a:lnSpc>
                <a:spcPct val="120000"/>
              </a:lnSpc>
              <a:buNone/>
            </a:pPr>
            <a:r>
              <a:rPr lang="en-US" dirty="0" smtClean="0"/>
              <a:t>Pep talk</a:t>
            </a:r>
            <a:endParaRPr lang="en-US" dirty="0"/>
          </a:p>
        </p:txBody>
      </p:sp>
    </p:spTree>
    <p:extLst>
      <p:ext uri="{BB962C8B-B14F-4D97-AF65-F5344CB8AC3E}">
        <p14:creationId xmlns:p14="http://schemas.microsoft.com/office/powerpoint/2010/main" val="203338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 After the Storm</a:t>
            </a:r>
            <a:endParaRPr lang="en-US" dirty="0"/>
          </a:p>
        </p:txBody>
      </p:sp>
      <p:sp>
        <p:nvSpPr>
          <p:cNvPr id="3" name="Content Placeholder 2"/>
          <p:cNvSpPr>
            <a:spLocks noGrp="1"/>
          </p:cNvSpPr>
          <p:nvPr>
            <p:ph idx="1"/>
          </p:nvPr>
        </p:nvSpPr>
        <p:spPr/>
        <p:txBody>
          <a:bodyPr/>
          <a:lstStyle/>
          <a:p>
            <a:r>
              <a:rPr lang="en-US" dirty="0" smtClean="0">
                <a:effectLst/>
              </a:rPr>
              <a:t>Post storm meeting, what worked/didn’t work</a:t>
            </a:r>
          </a:p>
          <a:p>
            <a:r>
              <a:rPr lang="en-US" dirty="0" smtClean="0">
                <a:effectLst/>
              </a:rPr>
              <a:t>Record/verify total material(s) used</a:t>
            </a:r>
          </a:p>
          <a:p>
            <a:r>
              <a:rPr lang="en-US" dirty="0" smtClean="0">
                <a:effectLst/>
              </a:rPr>
              <a:t>Record</a:t>
            </a:r>
            <a:r>
              <a:rPr lang="en-US" dirty="0">
                <a:effectLst/>
              </a:rPr>
              <a:t> equipment repairs</a:t>
            </a:r>
          </a:p>
          <a:p>
            <a:r>
              <a:rPr lang="en-US" dirty="0" smtClean="0">
                <a:effectLst/>
              </a:rPr>
              <a:t>Record</a:t>
            </a:r>
            <a:r>
              <a:rPr lang="en-US" dirty="0">
                <a:effectLst/>
              </a:rPr>
              <a:t> regain </a:t>
            </a:r>
            <a:r>
              <a:rPr lang="en-US" dirty="0" smtClean="0">
                <a:effectLst/>
              </a:rPr>
              <a:t>time</a:t>
            </a:r>
          </a:p>
          <a:p>
            <a:endParaRPr lang="en-US" dirty="0"/>
          </a:p>
        </p:txBody>
      </p:sp>
      <p:sp>
        <p:nvSpPr>
          <p:cNvPr id="4" name="TextBox 3"/>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a list of record keeping needed in your operation after the storm</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38" t="5752" r="1990" b="3600"/>
          <a:stretch/>
        </p:blipFill>
        <p:spPr>
          <a:xfrm>
            <a:off x="4267200" y="2840182"/>
            <a:ext cx="4322618" cy="2729345"/>
          </a:xfrm>
          <a:prstGeom prst="rect">
            <a:avLst/>
          </a:prstGeom>
        </p:spPr>
      </p:pic>
    </p:spTree>
    <p:extLst>
      <p:ext uri="{BB962C8B-B14F-4D97-AF65-F5344CB8AC3E}">
        <p14:creationId xmlns:p14="http://schemas.microsoft.com/office/powerpoint/2010/main" val="479482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Post </a:t>
            </a:r>
            <a:r>
              <a:rPr lang="en-US" dirty="0" smtClean="0">
                <a:effectLst/>
              </a:rPr>
              <a:t>Storm Meeting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143000"/>
            <a:ext cx="5596466" cy="4197350"/>
          </a:xfrm>
        </p:spPr>
      </p:pic>
      <p:sp>
        <p:nvSpPr>
          <p:cNvPr id="5" name="TextBox 4"/>
          <p:cNvSpPr txBox="1"/>
          <p:nvPr/>
        </p:nvSpPr>
        <p:spPr>
          <a:xfrm>
            <a:off x="76200" y="5638800"/>
            <a:ext cx="8991600" cy="461665"/>
          </a:xfrm>
          <a:prstGeom prst="rect">
            <a:avLst/>
          </a:prstGeom>
          <a:noFill/>
        </p:spPr>
        <p:txBody>
          <a:bodyPr wrap="square" rtlCol="0">
            <a:spAutoFit/>
          </a:bodyPr>
          <a:lstStyle/>
          <a:p>
            <a:r>
              <a:rPr lang="en-US" sz="2400" dirty="0" smtClean="0">
                <a:solidFill>
                  <a:schemeClr val="bg1"/>
                </a:solidFill>
              </a:rPr>
              <a:t>Discuss what went well and what could be improved for the next event</a:t>
            </a:r>
            <a:endParaRPr lang="en-US" sz="2400" dirty="0">
              <a:solidFill>
                <a:schemeClr val="bg1"/>
              </a:solidFill>
            </a:endParaRPr>
          </a:p>
        </p:txBody>
      </p:sp>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5-Point Star 7"/>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3659404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Maintenance</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3827388" cy="510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452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62200" y="1676400"/>
            <a:ext cx="4129087" cy="5031110"/>
          </a:xfrm>
          <a:prstGeom prst="rect">
            <a:avLst/>
          </a:prstGeom>
        </p:spPr>
      </p:pic>
      <p:sp>
        <p:nvSpPr>
          <p:cNvPr id="2" name="Title 1"/>
          <p:cNvSpPr>
            <a:spLocks noGrp="1"/>
          </p:cNvSpPr>
          <p:nvPr>
            <p:ph type="title"/>
          </p:nvPr>
        </p:nvSpPr>
        <p:spPr/>
        <p:txBody>
          <a:bodyPr/>
          <a:lstStyle/>
          <a:p>
            <a:r>
              <a:rPr lang="en-US" dirty="0" smtClean="0"/>
              <a:t>Equipment Repairs</a:t>
            </a:r>
            <a:endParaRPr lang="en-US" dirty="0"/>
          </a:p>
        </p:txBody>
      </p:sp>
      <p:sp>
        <p:nvSpPr>
          <p:cNvPr id="3" name="Content Placeholder 2"/>
          <p:cNvSpPr>
            <a:spLocks noGrp="1"/>
          </p:cNvSpPr>
          <p:nvPr>
            <p:ph idx="1"/>
          </p:nvPr>
        </p:nvSpPr>
        <p:spPr>
          <a:xfrm>
            <a:off x="457200" y="1066800"/>
            <a:ext cx="8229600" cy="5232400"/>
          </a:xfrm>
        </p:spPr>
        <p:txBody>
          <a:bodyPr/>
          <a:lstStyle/>
          <a:p>
            <a:pPr marL="0" indent="0">
              <a:buNone/>
            </a:pPr>
            <a:r>
              <a:rPr lang="en-US" dirty="0" smtClean="0"/>
              <a:t>After the storm if you need any repairs submit this form</a:t>
            </a:r>
            <a:endParaRPr lang="en-US" dirty="0"/>
          </a:p>
        </p:txBody>
      </p:sp>
      <p:sp>
        <p:nvSpPr>
          <p:cNvPr id="4" name="TextBox 3"/>
          <p:cNvSpPr txBox="1"/>
          <p:nvPr/>
        </p:nvSpPr>
        <p:spPr>
          <a:xfrm>
            <a:off x="685800" y="6324600"/>
            <a:ext cx="7848600" cy="369332"/>
          </a:xfrm>
          <a:prstGeom prst="rect">
            <a:avLst/>
          </a:prstGeom>
          <a:solidFill>
            <a:srgbClr val="FFFF00"/>
          </a:solidFill>
        </p:spPr>
        <p:txBody>
          <a:bodyPr wrap="square" rtlCol="0">
            <a:spAutoFit/>
          </a:bodyPr>
          <a:lstStyle/>
          <a:p>
            <a:r>
              <a:rPr lang="en-US" dirty="0" smtClean="0"/>
              <a:t>Insert your equipment repair form </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539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smtClean="0"/>
              <a:t>Check Records and Verify Total Materials Used</a:t>
            </a:r>
            <a:endParaRPr lang="en-US" dirty="0"/>
          </a:p>
        </p:txBody>
      </p:sp>
      <p:sp>
        <p:nvSpPr>
          <p:cNvPr id="6" name="5-Point Star 5"/>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342888" cy="47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783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Your Plowing Strategy</a:t>
            </a:r>
            <a:endParaRPr lang="en-US"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71600" y="1219200"/>
            <a:ext cx="6324600" cy="4237482"/>
          </a:xfrm>
        </p:spPr>
      </p:pic>
      <p:sp>
        <p:nvSpPr>
          <p:cNvPr id="5" name="TextBox 4"/>
          <p:cNvSpPr txBox="1"/>
          <p:nvPr/>
        </p:nvSpPr>
        <p:spPr>
          <a:xfrm>
            <a:off x="533400" y="5791200"/>
            <a:ext cx="8001000" cy="523220"/>
          </a:xfrm>
          <a:prstGeom prst="rect">
            <a:avLst/>
          </a:prstGeom>
          <a:noFill/>
        </p:spPr>
        <p:txBody>
          <a:bodyPr wrap="square" rtlCol="0">
            <a:spAutoFit/>
          </a:bodyPr>
          <a:lstStyle/>
          <a:p>
            <a:r>
              <a:rPr lang="en-US" sz="2800" dirty="0" smtClean="0">
                <a:solidFill>
                  <a:schemeClr val="bg1"/>
                </a:solidFill>
              </a:rPr>
              <a:t>What went well? What can be improved next season?</a:t>
            </a:r>
            <a:endParaRPr lang="en-US" sz="2800" dirty="0">
              <a:solidFill>
                <a:schemeClr val="bg1"/>
              </a:solidFill>
            </a:endParaRPr>
          </a:p>
        </p:txBody>
      </p:sp>
      <p:sp>
        <p:nvSpPr>
          <p:cNvPr id="6" name="5-Point Star 5"/>
          <p:cNvSpPr/>
          <p:nvPr/>
        </p:nvSpPr>
        <p:spPr>
          <a:xfrm>
            <a:off x="83820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1816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Regain Time</a:t>
            </a:r>
            <a:endParaRPr lang="en-US" dirty="0"/>
          </a:p>
        </p:txBody>
      </p:sp>
      <p:sp>
        <p:nvSpPr>
          <p:cNvPr id="3" name="Content Placeholder 2"/>
          <p:cNvSpPr>
            <a:spLocks noGrp="1"/>
          </p:cNvSpPr>
          <p:nvPr>
            <p:ph idx="1"/>
          </p:nvPr>
        </p:nvSpPr>
        <p:spPr/>
        <p:txBody>
          <a:bodyPr/>
          <a:lstStyle/>
          <a:p>
            <a:pPr marL="0" indent="0">
              <a:buNone/>
            </a:pPr>
            <a:r>
              <a:rPr lang="en-US" dirty="0" smtClean="0"/>
              <a:t>Materials Used + Plowing Strategy = Regain Time</a:t>
            </a:r>
          </a:p>
        </p:txBody>
      </p:sp>
      <p:sp>
        <p:nvSpPr>
          <p:cNvPr id="4" name="5-Point Star 3"/>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TextBox 4"/>
          <p:cNvSpPr txBox="1"/>
          <p:nvPr/>
        </p:nvSpPr>
        <p:spPr>
          <a:xfrm>
            <a:off x="2286000" y="5791200"/>
            <a:ext cx="5562600" cy="769441"/>
          </a:xfrm>
          <a:prstGeom prst="rect">
            <a:avLst/>
          </a:prstGeom>
          <a:noFill/>
        </p:spPr>
        <p:txBody>
          <a:bodyPr wrap="square" rtlCol="0">
            <a:spAutoFit/>
          </a:bodyPr>
          <a:lstStyle/>
          <a:p>
            <a:r>
              <a:rPr lang="en-US" sz="4400" dirty="0" smtClean="0">
                <a:solidFill>
                  <a:schemeClr val="bg1"/>
                </a:solidFill>
              </a:rPr>
              <a:t>How did you do?</a:t>
            </a:r>
            <a:endParaRPr lang="en-US" sz="44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200400"/>
            <a:ext cx="447040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828800"/>
            <a:ext cx="4470400" cy="2514600"/>
          </a:xfrm>
          <a:prstGeom prst="rect">
            <a:avLst/>
          </a:prstGeom>
        </p:spPr>
      </p:pic>
    </p:spTree>
    <p:extLst>
      <p:ext uri="{BB962C8B-B14F-4D97-AF65-F5344CB8AC3E}">
        <p14:creationId xmlns:p14="http://schemas.microsoft.com/office/powerpoint/2010/main" val="4220436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 After the Season</a:t>
            </a:r>
            <a:endParaRPr lang="en-US" dirty="0"/>
          </a:p>
        </p:txBody>
      </p:sp>
      <p:sp>
        <p:nvSpPr>
          <p:cNvPr id="3" name="Content Placeholder 2"/>
          <p:cNvSpPr>
            <a:spLocks noGrp="1"/>
          </p:cNvSpPr>
          <p:nvPr>
            <p:ph idx="1"/>
          </p:nvPr>
        </p:nvSpPr>
        <p:spPr>
          <a:xfrm>
            <a:off x="457200" y="1066800"/>
            <a:ext cx="8229600" cy="5080000"/>
          </a:xfrm>
        </p:spPr>
        <p:txBody>
          <a:bodyPr/>
          <a:lstStyle/>
          <a:p>
            <a:r>
              <a:rPr lang="en-US" dirty="0">
                <a:effectLst/>
              </a:rPr>
              <a:t>Look at all records to summarize </a:t>
            </a:r>
            <a:r>
              <a:rPr lang="en-US" dirty="0" smtClean="0">
                <a:effectLst/>
              </a:rPr>
              <a:t>the season</a:t>
            </a:r>
            <a:endParaRPr lang="en-US" dirty="0">
              <a:effectLst/>
            </a:endParaRPr>
          </a:p>
        </p:txBody>
      </p:sp>
      <p:sp>
        <p:nvSpPr>
          <p:cNvPr id="7" name="5-Point Star 6"/>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5" name="Picture 4"/>
          <p:cNvPicPr>
            <a:picLocks noChangeAspect="1"/>
          </p:cNvPicPr>
          <p:nvPr/>
        </p:nvPicPr>
        <p:blipFill>
          <a:blip r:embed="rId3"/>
          <a:stretch>
            <a:fillRect/>
          </a:stretch>
        </p:blipFill>
        <p:spPr>
          <a:xfrm>
            <a:off x="2514600" y="1447800"/>
            <a:ext cx="4038600" cy="4959163"/>
          </a:xfrm>
          <a:prstGeom prst="rect">
            <a:avLst/>
          </a:prstGeom>
        </p:spPr>
      </p:pic>
      <p:sp>
        <p:nvSpPr>
          <p:cNvPr id="4" name="TextBox 3"/>
          <p:cNvSpPr txBox="1"/>
          <p:nvPr/>
        </p:nvSpPr>
        <p:spPr>
          <a:xfrm>
            <a:off x="762000" y="6096000"/>
            <a:ext cx="7848600" cy="369332"/>
          </a:xfrm>
          <a:prstGeom prst="rect">
            <a:avLst/>
          </a:prstGeom>
          <a:solidFill>
            <a:srgbClr val="FFFF00"/>
          </a:solidFill>
        </p:spPr>
        <p:txBody>
          <a:bodyPr wrap="square" rtlCol="0">
            <a:spAutoFit/>
          </a:bodyPr>
          <a:lstStyle/>
          <a:p>
            <a:r>
              <a:rPr lang="en-US" dirty="0" smtClean="0"/>
              <a:t>Insert a list of record keeping needed in your operation after the season</a:t>
            </a:r>
            <a:endParaRPr lang="en-US" dirty="0"/>
          </a:p>
        </p:txBody>
      </p:sp>
    </p:spTree>
    <p:extLst>
      <p:ext uri="{BB962C8B-B14F-4D97-AF65-F5344CB8AC3E}">
        <p14:creationId xmlns:p14="http://schemas.microsoft.com/office/powerpoint/2010/main" val="1921631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Cost-tracking</a:t>
            </a:r>
            <a:endParaRPr lang="en-US" dirty="0"/>
          </a:p>
        </p:txBody>
      </p:sp>
      <p:sp>
        <p:nvSpPr>
          <p:cNvPr id="3" name="Content Placeholder 2"/>
          <p:cNvSpPr>
            <a:spLocks noGrp="1"/>
          </p:cNvSpPr>
          <p:nvPr>
            <p:ph idx="1"/>
          </p:nvPr>
        </p:nvSpPr>
        <p:spPr>
          <a:xfrm>
            <a:off x="381000" y="990600"/>
            <a:ext cx="8458200" cy="5867400"/>
          </a:xfrm>
        </p:spPr>
        <p:txBody>
          <a:bodyPr/>
          <a:lstStyle/>
          <a:p>
            <a:pPr marL="0" indent="0">
              <a:lnSpc>
                <a:spcPct val="100000"/>
              </a:lnSpc>
              <a:buNone/>
            </a:pPr>
            <a:r>
              <a:rPr lang="en-US" sz="3600" dirty="0" smtClean="0"/>
              <a:t>At the end of the year look at your costs to see where you can be more efficient</a:t>
            </a:r>
          </a:p>
          <a:p>
            <a:pPr marL="0" indent="0">
              <a:lnSpc>
                <a:spcPct val="100000"/>
              </a:lnSpc>
              <a:buNone/>
            </a:pPr>
            <a:endParaRPr lang="en-US" sz="1800" dirty="0" smtClean="0"/>
          </a:p>
          <a:p>
            <a:pPr>
              <a:lnSpc>
                <a:spcPct val="100000"/>
              </a:lnSpc>
            </a:pPr>
            <a:r>
              <a:rPr lang="en-US" sz="3600" dirty="0" smtClean="0"/>
              <a:t>Per storm</a:t>
            </a:r>
          </a:p>
          <a:p>
            <a:pPr>
              <a:lnSpc>
                <a:spcPct val="100000"/>
              </a:lnSpc>
            </a:pPr>
            <a:r>
              <a:rPr lang="en-US" sz="3600" dirty="0" smtClean="0"/>
              <a:t>Winter season total</a:t>
            </a:r>
          </a:p>
          <a:p>
            <a:pPr>
              <a:lnSpc>
                <a:spcPct val="100000"/>
              </a:lnSpc>
            </a:pPr>
            <a:r>
              <a:rPr lang="en-US" sz="3600" dirty="0" smtClean="0"/>
              <a:t>Equipment purchases</a:t>
            </a:r>
          </a:p>
          <a:p>
            <a:pPr>
              <a:lnSpc>
                <a:spcPct val="100000"/>
              </a:lnSpc>
            </a:pPr>
            <a:r>
              <a:rPr lang="en-US" sz="3600" dirty="0" smtClean="0"/>
              <a:t>Material purchases</a:t>
            </a:r>
          </a:p>
          <a:p>
            <a:pPr>
              <a:lnSpc>
                <a:spcPct val="100000"/>
              </a:lnSpc>
            </a:pPr>
            <a:r>
              <a:rPr lang="en-US" sz="3600" dirty="0" smtClean="0"/>
              <a:t>Labor</a:t>
            </a:r>
          </a:p>
          <a:p>
            <a:pPr>
              <a:lnSpc>
                <a:spcPct val="100000"/>
              </a:lnSpc>
            </a:pPr>
            <a:r>
              <a:rPr lang="en-US" sz="3600" dirty="0" smtClean="0"/>
              <a:t>Fuel</a:t>
            </a:r>
          </a:p>
          <a:p>
            <a:pPr>
              <a:lnSpc>
                <a:spcPct val="100000"/>
              </a:lnSpc>
            </a:pPr>
            <a:r>
              <a:rPr lang="en-US" sz="3600" dirty="0" smtClean="0"/>
              <a:t>Maintenance</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90800"/>
            <a:ext cx="3724275" cy="3565373"/>
          </a:xfrm>
          <a:prstGeom prst="rect">
            <a:avLst/>
          </a:prstGeom>
        </p:spPr>
      </p:pic>
      <p:sp>
        <p:nvSpPr>
          <p:cNvPr id="7" name="5-Point Star 6"/>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3906399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Planning</a:t>
            </a:r>
            <a:endParaRPr lang="en-US" dirty="0"/>
          </a:p>
        </p:txBody>
      </p:sp>
      <p:sp>
        <p:nvSpPr>
          <p:cNvPr id="3" name="Content Placeholder 2"/>
          <p:cNvSpPr>
            <a:spLocks noGrp="1"/>
          </p:cNvSpPr>
          <p:nvPr>
            <p:ph idx="1"/>
          </p:nvPr>
        </p:nvSpPr>
        <p:spPr>
          <a:xfrm>
            <a:off x="457200" y="1193800"/>
            <a:ext cx="8382000" cy="5080000"/>
          </a:xfrm>
        </p:spPr>
        <p:txBody>
          <a:bodyPr/>
          <a:lstStyle/>
          <a:p>
            <a:pPr marL="0" indent="0">
              <a:buNone/>
            </a:pPr>
            <a:r>
              <a:rPr lang="en-US" dirty="0" smtClean="0"/>
              <a:t>Use records of previous years to help predict future needs in materials, equipment, and maintenance.</a:t>
            </a:r>
          </a:p>
          <a:p>
            <a:pPr marL="0" indent="0">
              <a:buNone/>
            </a:pPr>
            <a:endParaRPr lang="en-US" dirty="0"/>
          </a:p>
        </p:txBody>
      </p:sp>
      <p:sp>
        <p:nvSpPr>
          <p:cNvPr id="5" name="5-Point Star 4"/>
          <p:cNvSpPr/>
          <p:nvPr/>
        </p:nvSpPr>
        <p:spPr>
          <a:xfrm>
            <a:off x="8305800" y="3048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971800"/>
            <a:ext cx="2971800" cy="2971800"/>
          </a:xfrm>
          <a:prstGeom prst="rect">
            <a:avLst/>
          </a:prstGeom>
        </p:spPr>
      </p:pic>
    </p:spTree>
    <p:extLst>
      <p:ext uri="{BB962C8B-B14F-4D97-AF65-F5344CB8AC3E}">
        <p14:creationId xmlns:p14="http://schemas.microsoft.com/office/powerpoint/2010/main" val="437999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module will contain these topics:</a:t>
            </a:r>
          </a:p>
        </p:txBody>
      </p:sp>
      <p:sp>
        <p:nvSpPr>
          <p:cNvPr id="3" name="Content Placeholder 2"/>
          <p:cNvSpPr>
            <a:spLocks noGrp="1"/>
          </p:cNvSpPr>
          <p:nvPr>
            <p:ph idx="1"/>
          </p:nvPr>
        </p:nvSpPr>
        <p:spPr>
          <a:xfrm>
            <a:off x="304800" y="1193800"/>
            <a:ext cx="8686800" cy="5080000"/>
          </a:xfrm>
        </p:spPr>
        <p:txBody>
          <a:bodyPr>
            <a:normAutofit/>
          </a:bodyPr>
          <a:lstStyle/>
          <a:p>
            <a:pPr>
              <a:lnSpc>
                <a:spcPct val="100000"/>
              </a:lnSpc>
            </a:pPr>
            <a:r>
              <a:rPr lang="en-US" sz="3600" dirty="0" smtClean="0"/>
              <a:t>Importance of record keeping</a:t>
            </a:r>
          </a:p>
          <a:p>
            <a:pPr>
              <a:lnSpc>
                <a:spcPct val="100000"/>
              </a:lnSpc>
            </a:pPr>
            <a:r>
              <a:rPr lang="en-US" sz="3600" dirty="0" smtClean="0"/>
              <a:t>What to record</a:t>
            </a:r>
          </a:p>
          <a:p>
            <a:pPr>
              <a:lnSpc>
                <a:spcPct val="100000"/>
              </a:lnSpc>
            </a:pPr>
            <a:r>
              <a:rPr lang="en-US" sz="3600" dirty="0" smtClean="0"/>
              <a:t>How records can affect decision making</a:t>
            </a:r>
          </a:p>
          <a:p>
            <a:pPr lvl="1"/>
            <a:r>
              <a:rPr lang="en-US" sz="3200" dirty="0" smtClean="0"/>
              <a:t>before, during, and after the storm</a:t>
            </a:r>
          </a:p>
          <a:p>
            <a:pPr lvl="1"/>
            <a:r>
              <a:rPr lang="en-US" sz="3200" dirty="0" smtClean="0"/>
              <a:t>before and after the season</a:t>
            </a:r>
            <a:endParaRPr lang="en-US" dirty="0"/>
          </a:p>
          <a:p>
            <a:endParaRPr lang="en-US" sz="3600" b="1" dirty="0" smtClean="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Keeping is Important!</a:t>
            </a:r>
            <a:endParaRPr lang="en-US" dirty="0"/>
          </a:p>
        </p:txBody>
      </p:sp>
      <p:sp>
        <p:nvSpPr>
          <p:cNvPr id="3" name="Content Placeholder 2"/>
          <p:cNvSpPr>
            <a:spLocks noGrp="1"/>
          </p:cNvSpPr>
          <p:nvPr>
            <p:ph idx="1"/>
          </p:nvPr>
        </p:nvSpPr>
        <p:spPr>
          <a:xfrm>
            <a:off x="457200" y="1193800"/>
            <a:ext cx="8229600" cy="1016000"/>
          </a:xfrm>
        </p:spPr>
        <p:txBody>
          <a:bodyPr/>
          <a:lstStyle/>
          <a:p>
            <a:pPr marL="0" indent="0">
              <a:buNone/>
            </a:pPr>
            <a:r>
              <a:rPr lang="en-US" dirty="0" smtClean="0"/>
              <a:t>You can’t break any records if you’re not keeping track!</a:t>
            </a:r>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p:cNvSpPr txBox="1"/>
          <p:nvPr/>
        </p:nvSpPr>
        <p:spPr>
          <a:xfrm>
            <a:off x="152400" y="5943600"/>
            <a:ext cx="8991600" cy="523220"/>
          </a:xfrm>
          <a:prstGeom prst="rect">
            <a:avLst/>
          </a:prstGeom>
          <a:noFill/>
        </p:spPr>
        <p:txBody>
          <a:bodyPr wrap="square" rtlCol="0">
            <a:spAutoFit/>
          </a:bodyPr>
          <a:lstStyle/>
          <a:p>
            <a:r>
              <a:rPr lang="en-US" sz="2800" dirty="0" smtClean="0">
                <a:solidFill>
                  <a:schemeClr val="bg1"/>
                </a:solidFill>
                <a:latin typeface="Tw Cen MT"/>
              </a:rPr>
              <a:t>You are an important part of the record keeping puzzle!</a:t>
            </a:r>
            <a:endParaRPr lang="en-US" sz="2800" dirty="0">
              <a:solidFill>
                <a:schemeClr val="bg1"/>
              </a:solidFill>
              <a:latin typeface="Tw Cen M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285999"/>
            <a:ext cx="5029200" cy="3457575"/>
          </a:xfrm>
          <a:prstGeom prst="rect">
            <a:avLst/>
          </a:prstGeom>
        </p:spPr>
      </p:pic>
    </p:spTree>
    <p:extLst>
      <p:ext uri="{BB962C8B-B14F-4D97-AF65-F5344CB8AC3E}">
        <p14:creationId xmlns:p14="http://schemas.microsoft.com/office/powerpoint/2010/main" val="3167927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Thank you for your good work!</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46075" y="2555875"/>
            <a:ext cx="3378200" cy="253365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833"/>
          <a:stretch/>
        </p:blipFill>
        <p:spPr>
          <a:xfrm rot="5400000">
            <a:off x="5984297" y="2479097"/>
            <a:ext cx="3366655" cy="280035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321" r="13193"/>
          <a:stretch/>
        </p:blipFill>
        <p:spPr>
          <a:xfrm>
            <a:off x="2743200" y="2286000"/>
            <a:ext cx="3394363" cy="3124200"/>
          </a:xfrm>
          <a:prstGeom prst="rect">
            <a:avLst/>
          </a:prstGeom>
        </p:spPr>
      </p:pic>
      <p:sp>
        <p:nvSpPr>
          <p:cNvPr id="10" name="Isosceles Triangle 9"/>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833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effectLst/>
              </a:rPr>
              <a:t>Training contents were developed by Fortin Consulting Inc., u</a:t>
            </a:r>
            <a:r>
              <a:rPr lang="en-US" dirty="0">
                <a:effectLst/>
              </a:rPr>
              <a:t>nder the direction of the Clear Roads Advisory Team.</a:t>
            </a:r>
          </a:p>
          <a:p>
            <a:r>
              <a:rPr lang="en-US" sz="3200" dirty="0">
                <a:effectLst/>
              </a:rPr>
              <a:t>Connie Fortin – connie@fortinconsulting.com</a:t>
            </a:r>
          </a:p>
          <a:p>
            <a:pPr marL="0" indent="0">
              <a:buNone/>
            </a:pPr>
            <a:r>
              <a:rPr lang="en-US" sz="3200" dirty="0">
                <a:effectLst/>
              </a:rPr>
              <a:t>    </a:t>
            </a:r>
          </a:p>
          <a:p>
            <a:pPr>
              <a:buNone/>
            </a:pPr>
            <a:r>
              <a:rPr lang="en-US" sz="3200" dirty="0">
                <a:effectLst/>
              </a:rPr>
              <a:t>Professional formatting and training aids were developed by the University of Minnesota, Center for Transportation Studies.</a:t>
            </a:r>
          </a:p>
          <a:p>
            <a:r>
              <a:rPr lang="en-US" sz="3200" dirty="0">
                <a:effectLst/>
              </a:rPr>
              <a:t>Jim </a:t>
            </a:r>
            <a:r>
              <a:rPr lang="en-US" sz="3200" dirty="0" err="1">
                <a:effectLst/>
              </a:rPr>
              <a:t>Grothaus</a:t>
            </a:r>
            <a:r>
              <a:rPr lang="en-US" sz="3200" dirty="0">
                <a:effectLst/>
              </a:rPr>
              <a:t> – </a:t>
            </a:r>
            <a:r>
              <a:rPr lang="en-US" sz="3200" dirty="0">
                <a:solidFill>
                  <a:srgbClr val="FFFF00"/>
                </a:solidFill>
                <a:effectLst/>
              </a:rPr>
              <a:t>Groth020@umn.edu</a:t>
            </a:r>
          </a:p>
          <a:p>
            <a:r>
              <a:rPr lang="en-US" sz="3200" dirty="0">
                <a:effectLst/>
              </a:rPr>
              <a:t>Ann Johnson – </a:t>
            </a:r>
            <a:r>
              <a:rPr lang="en-US" sz="3200" dirty="0">
                <a:solidFill>
                  <a:srgbClr val="FFFF00"/>
                </a:solidFill>
                <a:effectLst/>
              </a:rPr>
              <a:t>Johns421@umn.edu</a:t>
            </a:r>
          </a:p>
          <a:p>
            <a:endParaRPr lang="en-US" sz="3200" dirty="0">
              <a:effectLst/>
            </a:endParaRPr>
          </a:p>
          <a:p>
            <a:pPr>
              <a:buNone/>
            </a:pPr>
            <a:r>
              <a:rPr lang="en-US" sz="3200" dirty="0">
                <a:effectLst/>
              </a:rPr>
              <a:t>Members of the Clear Roads Advisory Team include:</a:t>
            </a:r>
          </a:p>
          <a:p>
            <a:pPr marL="457200" lvl="1" indent="0">
              <a:buNone/>
            </a:pPr>
            <a:r>
              <a:rPr lang="en-US" dirty="0">
                <a:effectLst/>
              </a:rPr>
              <a:t>Mike </a:t>
            </a:r>
            <a:r>
              <a:rPr lang="en-US" dirty="0" err="1">
                <a:effectLst/>
              </a:rPr>
              <a:t>Sproul</a:t>
            </a:r>
            <a:r>
              <a:rPr lang="en-US" dirty="0">
                <a:effectLst/>
              </a:rPr>
              <a:t>, Dave Wieder, Cliff </a:t>
            </a:r>
            <a:r>
              <a:rPr lang="en-US" dirty="0" err="1">
                <a:effectLst/>
              </a:rPr>
              <a:t>Spoonemore</a:t>
            </a:r>
            <a:r>
              <a:rPr lang="en-US" dirty="0">
                <a:effectLst/>
              </a:rPr>
              <a:t>, Monty Mills, David Frame,</a:t>
            </a:r>
          </a:p>
          <a:p>
            <a:pPr marL="457200" lvl="1" indent="0">
              <a:buNone/>
            </a:pPr>
            <a:r>
              <a:rPr lang="en-US" dirty="0">
                <a:effectLst/>
              </a:rPr>
              <a:t>Mike </a:t>
            </a:r>
            <a:r>
              <a:rPr lang="en-US" dirty="0" err="1">
                <a:effectLst/>
              </a:rPr>
              <a:t>Lashmet</a:t>
            </a:r>
            <a:r>
              <a:rPr lang="en-US" dirty="0">
                <a:effectLst/>
              </a:rPr>
              <a:t>, Clay Adams, </a:t>
            </a:r>
            <a:r>
              <a:rPr lang="en-US" dirty="0" err="1">
                <a:effectLst/>
              </a:rPr>
              <a:t>Justun</a:t>
            </a:r>
            <a:r>
              <a:rPr lang="en-US" dirty="0">
                <a:effectLst/>
              </a:rPr>
              <a:t> </a:t>
            </a:r>
            <a:r>
              <a:rPr lang="en-US" dirty="0" err="1">
                <a:effectLst/>
              </a:rPr>
              <a:t>Juelfs</a:t>
            </a:r>
            <a:r>
              <a:rPr lang="en-US"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	</a:t>
            </a:r>
          </a:p>
        </p:txBody>
      </p:sp>
      <p:sp>
        <p:nvSpPr>
          <p:cNvPr id="3" name="Content Placeholder 2"/>
          <p:cNvSpPr>
            <a:spLocks noGrp="1"/>
          </p:cNvSpPr>
          <p:nvPr>
            <p:ph idx="1"/>
          </p:nvPr>
        </p:nvSpPr>
        <p:spPr>
          <a:xfrm>
            <a:off x="0" y="1066800"/>
            <a:ext cx="8991600" cy="4525963"/>
          </a:xfrm>
        </p:spPr>
        <p:txBody>
          <a:bodyPr>
            <a:normAutofit/>
          </a:bodyPr>
          <a:lstStyle/>
          <a:p>
            <a:pPr lvl="1"/>
            <a:endParaRPr lang="en-US" sz="1600" dirty="0"/>
          </a:p>
          <a:p>
            <a:pPr marL="457200" lvl="1" indent="0">
              <a:buNone/>
            </a:pPr>
            <a:endParaRPr lang="en-US" sz="1600" dirty="0"/>
          </a:p>
          <a:p>
            <a:pPr marL="914400" lvl="2" indent="0">
              <a:buNone/>
            </a:pPr>
            <a:endParaRPr lang="en-US" sz="1200" dirty="0"/>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
        <p:nvSpPr>
          <p:cNvPr id="5" name="5-Point Star 4"/>
          <p:cNvSpPr/>
          <p:nvPr/>
        </p:nvSpPr>
        <p:spPr>
          <a:xfrm>
            <a:off x="83820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p:cNvSpPr txBox="1"/>
          <p:nvPr/>
        </p:nvSpPr>
        <p:spPr>
          <a:xfrm>
            <a:off x="838200" y="1447800"/>
            <a:ext cx="6324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AASHTO Computer Based Training</a:t>
            </a:r>
          </a:p>
          <a:p>
            <a:pPr marL="742950" lvl="1" indent="-285750">
              <a:buFont typeface="Arial" panose="020B0604020202020204" pitchFamily="34" charset="0"/>
              <a:buChar char="•"/>
            </a:pPr>
            <a:r>
              <a:rPr lang="en-US" dirty="0" smtClean="0">
                <a:solidFill>
                  <a:schemeClr val="bg1"/>
                </a:solidFill>
              </a:rPr>
              <a:t>Equipment Maintenance</a:t>
            </a:r>
          </a:p>
          <a:p>
            <a:pPr marL="285750" indent="-285750">
              <a:buFont typeface="Arial" panose="020B0604020202020204" pitchFamily="34" charset="0"/>
              <a:buChar char="•"/>
            </a:pPr>
            <a:r>
              <a:rPr lang="en-US" dirty="0" smtClean="0">
                <a:solidFill>
                  <a:schemeClr val="bg1"/>
                </a:solidFill>
              </a:rPr>
              <a:t>Clear Roads Training Module 3: Spreaders</a:t>
            </a:r>
          </a:p>
          <a:p>
            <a:pPr marL="285750" indent="-285750">
              <a:buFont typeface="Arial" panose="020B0604020202020204" pitchFamily="34" charset="0"/>
              <a:buChar char="•"/>
            </a:pPr>
            <a:r>
              <a:rPr lang="en-US" dirty="0" smtClean="0">
                <a:solidFill>
                  <a:schemeClr val="bg1"/>
                </a:solidFill>
              </a:rPr>
              <a:t>Clear Roads Training Module 23: Getting Ready for Winter</a:t>
            </a:r>
            <a:endParaRPr lang="en-US" dirty="0">
              <a:solidFill>
                <a:schemeClr val="bg1"/>
              </a:solidFill>
            </a:endParaRPr>
          </a:p>
        </p:txBody>
      </p:sp>
    </p:spTree>
    <p:extLst>
      <p:ext uri="{BB962C8B-B14F-4D97-AF65-F5344CB8AC3E}">
        <p14:creationId xmlns:p14="http://schemas.microsoft.com/office/powerpoint/2010/main" val="333010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229600" cy="2192720"/>
          </a:xfrm>
        </p:spPr>
        <p:txBody>
          <a:bodyPr>
            <a:normAutofit/>
          </a:bodyPr>
          <a:lstStyle/>
          <a:p>
            <a:pPr marL="0" indent="0">
              <a:buNone/>
            </a:pPr>
            <a:endParaRPr lang="en-US" dirty="0">
              <a:latin typeface="Arial" pitchFamily="34" charset="0"/>
              <a:cs typeface="Arial" pitchFamily="34" charset="0"/>
            </a:endParaRPr>
          </a:p>
          <a:p>
            <a:r>
              <a:rPr lang="en-US" sz="2800" dirty="0" smtClean="0">
                <a:latin typeface="Arial" pitchFamily="34" charset="0"/>
                <a:cs typeface="Arial" pitchFamily="34" charset="0"/>
              </a:rPr>
              <a:t>Look at the importance of record keeping</a:t>
            </a:r>
          </a:p>
          <a:p>
            <a:r>
              <a:rPr lang="en-US" dirty="0" smtClean="0">
                <a:latin typeface="Arial" pitchFamily="34" charset="0"/>
                <a:cs typeface="Arial" pitchFamily="34" charset="0"/>
              </a:rPr>
              <a:t>Look at what records to keep</a:t>
            </a:r>
          </a:p>
          <a:p>
            <a:r>
              <a:rPr lang="en-US" sz="2800" dirty="0" smtClean="0">
                <a:latin typeface="Arial" pitchFamily="34" charset="0"/>
                <a:cs typeface="Arial" pitchFamily="34" charset="0"/>
              </a:rPr>
              <a:t>Examine how records can impact decision making</a:t>
            </a:r>
            <a:endParaRPr lang="en-US" sz="2800" dirty="0">
              <a:latin typeface="Arial" pitchFamily="34" charset="0"/>
              <a:cs typeface="Arial" pitchFamily="34" charset="0"/>
            </a:endParaRPr>
          </a:p>
          <a:p>
            <a:pPr marL="0" indent="0">
              <a:buNone/>
            </a:pPr>
            <a:endParaRPr lang="en-US" sz="2800" dirty="0"/>
          </a:p>
        </p:txBody>
      </p:sp>
      <p:sp>
        <p:nvSpPr>
          <p:cNvPr id="2" name="TextBox 1"/>
          <p:cNvSpPr txBox="1"/>
          <p:nvPr/>
        </p:nvSpPr>
        <p:spPr>
          <a:xfrm>
            <a:off x="0" y="304800"/>
            <a:ext cx="5943600" cy="861774"/>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This training module will:</a:t>
            </a:r>
            <a:endParaRPr lang="en-US" sz="4000" dirty="0">
              <a:solidFill>
                <a:schemeClr val="bg1"/>
              </a:solidFill>
              <a:latin typeface="Tw Cen MT Condensed Extra Bold" pitchFamily="34" charset="0"/>
              <a:cs typeface="Arial" pitchFamily="34" charset="0"/>
            </a:endParaRPr>
          </a:p>
          <a:p>
            <a:endParaRPr lang="en-US" dirty="0"/>
          </a:p>
        </p:txBody>
      </p:sp>
      <p:sp>
        <p:nvSpPr>
          <p:cNvPr id="12" name="Content Placeholder 2"/>
          <p:cNvSpPr txBox="1">
            <a:spLocks/>
          </p:cNvSpPr>
          <p:nvPr/>
        </p:nvSpPr>
        <p:spPr>
          <a:xfrm>
            <a:off x="228600" y="4267200"/>
            <a:ext cx="9144000" cy="2192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Will give you ideas on how we can perform winter maintenance in a more efficient and effective way</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Will help you reduce potential problems</a:t>
            </a:r>
          </a:p>
          <a:p>
            <a:pPr marL="0" indent="0">
              <a:buNone/>
            </a:pPr>
            <a:endParaRPr lang="en-US" sz="2600" dirty="0">
              <a:latin typeface="Arial" pitchFamily="34" charset="0"/>
              <a:cs typeface="Arial" pitchFamily="34" charset="0"/>
            </a:endParaRPr>
          </a:p>
          <a:p>
            <a:pPr marL="0" indent="0">
              <a:buFont typeface="Arial" pitchFamily="34" charset="0"/>
              <a:buNone/>
            </a:pPr>
            <a:endParaRPr lang="en-US" sz="2600" dirty="0"/>
          </a:p>
        </p:txBody>
      </p:sp>
      <p:sp>
        <p:nvSpPr>
          <p:cNvPr id="11" name="TextBox 10"/>
          <p:cNvSpPr txBox="1"/>
          <p:nvPr/>
        </p:nvSpPr>
        <p:spPr>
          <a:xfrm>
            <a:off x="0" y="3429000"/>
            <a:ext cx="8315960" cy="861774"/>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The other </a:t>
            </a:r>
            <a:r>
              <a:rPr lang="en-US" sz="3200" dirty="0" smtClean="0">
                <a:solidFill>
                  <a:schemeClr val="bg1"/>
                </a:solidFill>
                <a:latin typeface="Tw Cen MT Condensed Extra Bold" pitchFamily="34" charset="0"/>
                <a:cs typeface="Arial" pitchFamily="34" charset="0"/>
              </a:rPr>
              <a:t>22 </a:t>
            </a:r>
            <a:r>
              <a:rPr lang="en-US" sz="3200" dirty="0">
                <a:solidFill>
                  <a:schemeClr val="bg1"/>
                </a:solidFill>
                <a:latin typeface="Tw Cen MT Condensed Extra Bold" pitchFamily="34" charset="0"/>
                <a:cs typeface="Arial" pitchFamily="34" charset="0"/>
              </a:rPr>
              <a:t>training modules in this series:</a:t>
            </a:r>
            <a:endParaRPr lang="en-US" sz="4000" dirty="0">
              <a:solidFill>
                <a:schemeClr val="bg1"/>
              </a:solidFill>
              <a:latin typeface="Tw Cen MT Condensed Extra Bold" pitchFamily="34" charset="0"/>
              <a:cs typeface="Arial" pitchFamily="34" charset="0"/>
            </a:endParaRPr>
          </a:p>
          <a:p>
            <a:endParaRPr lang="en-US" dirty="0">
              <a:solidFill>
                <a:schemeClr val="bg1"/>
              </a:solidFill>
            </a:endParaRPr>
          </a:p>
        </p:txBody>
      </p:sp>
      <p:sp>
        <p:nvSpPr>
          <p:cNvPr id="9" name="Isosceles Triangle 8"/>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3805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Record Keeping</a:t>
            </a:r>
            <a:endParaRPr lang="en-US" dirty="0"/>
          </a:p>
        </p:txBody>
      </p:sp>
      <p:sp>
        <p:nvSpPr>
          <p:cNvPr id="3" name="Content Placeholder 2"/>
          <p:cNvSpPr>
            <a:spLocks noGrp="1"/>
          </p:cNvSpPr>
          <p:nvPr>
            <p:ph idx="1"/>
          </p:nvPr>
        </p:nvSpPr>
        <p:spPr>
          <a:xfrm>
            <a:off x="20782" y="1828800"/>
            <a:ext cx="6096000" cy="3810000"/>
          </a:xfrm>
        </p:spPr>
        <p:txBody>
          <a:bodyPr>
            <a:normAutofit/>
          </a:bodyPr>
          <a:lstStyle/>
          <a:p>
            <a:pPr>
              <a:lnSpc>
                <a:spcPct val="200000"/>
              </a:lnSpc>
            </a:pPr>
            <a:r>
              <a:rPr lang="en-US" sz="2400" dirty="0" smtClean="0"/>
              <a:t>Show that you follow policies </a:t>
            </a:r>
            <a:r>
              <a:rPr lang="en-US" sz="2400" dirty="0" smtClean="0"/>
              <a:t>including </a:t>
            </a:r>
            <a:r>
              <a:rPr lang="en-US" sz="2400" dirty="0" smtClean="0"/>
              <a:t>Levels of </a:t>
            </a:r>
            <a:r>
              <a:rPr lang="en-US" sz="2400" dirty="0" smtClean="0"/>
              <a:t>Service </a:t>
            </a:r>
            <a:endParaRPr lang="en-US" sz="2400" dirty="0" smtClean="0"/>
          </a:p>
          <a:p>
            <a:pPr>
              <a:lnSpc>
                <a:spcPct val="200000"/>
              </a:lnSpc>
            </a:pPr>
            <a:r>
              <a:rPr lang="en-US" sz="2400" dirty="0" smtClean="0"/>
              <a:t>Show where efficiency can be improved</a:t>
            </a:r>
          </a:p>
          <a:p>
            <a:pPr>
              <a:lnSpc>
                <a:spcPct val="200000"/>
              </a:lnSpc>
            </a:pPr>
            <a:r>
              <a:rPr lang="en-US" sz="2400" dirty="0" smtClean="0"/>
              <a:t>Help with planning</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7400" y="1371600"/>
            <a:ext cx="3099581" cy="4645742"/>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84086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76" t="1590" r="2420" b="2632"/>
          <a:stretch/>
        </p:blipFill>
        <p:spPr>
          <a:xfrm>
            <a:off x="4724400" y="1981200"/>
            <a:ext cx="4205430" cy="2293006"/>
          </a:xfrm>
          <a:prstGeom prst="rect">
            <a:avLst/>
          </a:prstGeom>
        </p:spPr>
      </p:pic>
      <p:sp>
        <p:nvSpPr>
          <p:cNvPr id="2" name="Title 1"/>
          <p:cNvSpPr>
            <a:spLocks noGrp="1"/>
          </p:cNvSpPr>
          <p:nvPr>
            <p:ph type="title"/>
          </p:nvPr>
        </p:nvSpPr>
        <p:spPr/>
        <p:txBody>
          <a:bodyPr/>
          <a:lstStyle/>
          <a:p>
            <a:r>
              <a:rPr lang="en-US" dirty="0" smtClean="0"/>
              <a:t>Get to know </a:t>
            </a:r>
            <a:r>
              <a:rPr lang="en-US" dirty="0"/>
              <a:t>y</a:t>
            </a:r>
            <a:r>
              <a:rPr lang="en-US" dirty="0" smtClean="0"/>
              <a:t>our policy</a:t>
            </a:r>
            <a:endParaRPr lang="en-US" dirty="0"/>
          </a:p>
        </p:txBody>
      </p:sp>
      <p:sp>
        <p:nvSpPr>
          <p:cNvPr id="3" name="Content Placeholder 2"/>
          <p:cNvSpPr>
            <a:spLocks noGrp="1"/>
          </p:cNvSpPr>
          <p:nvPr>
            <p:ph idx="1"/>
          </p:nvPr>
        </p:nvSpPr>
        <p:spPr>
          <a:xfrm>
            <a:off x="228600" y="1066800"/>
            <a:ext cx="5562600" cy="5080000"/>
          </a:xfrm>
        </p:spPr>
        <p:txBody>
          <a:bodyPr/>
          <a:lstStyle/>
          <a:p>
            <a:pPr marL="0" indent="0">
              <a:lnSpc>
                <a:spcPct val="100000"/>
              </a:lnSpc>
              <a:buNone/>
            </a:pPr>
            <a:r>
              <a:rPr lang="en-US" sz="3600" dirty="0" smtClean="0"/>
              <a:t>Get familiar with the policy </a:t>
            </a:r>
            <a:r>
              <a:rPr lang="en-US" sz="3600" dirty="0" smtClean="0"/>
              <a:t>contents including EXAMPLE:</a:t>
            </a:r>
          </a:p>
          <a:p>
            <a:pPr>
              <a:lnSpc>
                <a:spcPct val="100000"/>
              </a:lnSpc>
            </a:pPr>
            <a:r>
              <a:rPr lang="en-US" sz="3600" dirty="0" smtClean="0">
                <a:solidFill>
                  <a:srgbClr val="FFFF00"/>
                </a:solidFill>
              </a:rPr>
              <a:t>Public Safety</a:t>
            </a:r>
          </a:p>
          <a:p>
            <a:pPr>
              <a:lnSpc>
                <a:spcPct val="100000"/>
              </a:lnSpc>
            </a:pPr>
            <a:r>
              <a:rPr lang="en-US" sz="3600" dirty="0" smtClean="0">
                <a:solidFill>
                  <a:srgbClr val="FFFF00"/>
                </a:solidFill>
              </a:rPr>
              <a:t>Levels of service</a:t>
            </a:r>
          </a:p>
          <a:p>
            <a:pPr>
              <a:lnSpc>
                <a:spcPct val="100000"/>
              </a:lnSpc>
            </a:pPr>
            <a:r>
              <a:rPr lang="en-US" sz="3600" dirty="0" smtClean="0">
                <a:solidFill>
                  <a:srgbClr val="FFFF00"/>
                </a:solidFill>
              </a:rPr>
              <a:t>Education</a:t>
            </a:r>
            <a:endParaRPr lang="en-US" sz="3600" dirty="0" smtClean="0">
              <a:solidFill>
                <a:srgbClr val="FFFF00"/>
              </a:solidFill>
            </a:endParaRPr>
          </a:p>
          <a:p>
            <a:pPr>
              <a:lnSpc>
                <a:spcPct val="100000"/>
              </a:lnSpc>
            </a:pPr>
            <a:r>
              <a:rPr lang="en-US" sz="3600" dirty="0" smtClean="0">
                <a:solidFill>
                  <a:srgbClr val="FFFF00"/>
                </a:solidFill>
              </a:rPr>
              <a:t>Coordinating with other jurisdictions </a:t>
            </a:r>
            <a:endParaRPr lang="en-US" sz="3600" dirty="0" smtClean="0">
              <a:solidFill>
                <a:srgbClr val="FFFF00"/>
              </a:solidFill>
            </a:endParaRPr>
          </a:p>
          <a:p>
            <a:pPr>
              <a:lnSpc>
                <a:spcPct val="100000"/>
              </a:lnSpc>
            </a:pPr>
            <a:endParaRPr lang="en-US" sz="1800" dirty="0" smtClean="0"/>
          </a:p>
          <a:p>
            <a:pPr marL="0" indent="0">
              <a:buNone/>
            </a:pPr>
            <a:endParaRPr lang="en-US" dirty="0"/>
          </a:p>
        </p:txBody>
      </p:sp>
      <p:sp>
        <p:nvSpPr>
          <p:cNvPr id="5" name="TextBox 4"/>
          <p:cNvSpPr txBox="1"/>
          <p:nvPr/>
        </p:nvSpPr>
        <p:spPr>
          <a:xfrm>
            <a:off x="685800" y="5791200"/>
            <a:ext cx="7467600" cy="369332"/>
          </a:xfrm>
          <a:prstGeom prst="rect">
            <a:avLst/>
          </a:prstGeom>
          <a:solidFill>
            <a:srgbClr val="FFFF00"/>
          </a:solidFill>
        </p:spPr>
        <p:txBody>
          <a:bodyPr wrap="square" rtlCol="0">
            <a:spAutoFit/>
          </a:bodyPr>
          <a:lstStyle/>
          <a:p>
            <a:r>
              <a:rPr lang="en-US" dirty="0" smtClean="0"/>
              <a:t>Insert details of your </a:t>
            </a:r>
            <a:r>
              <a:rPr lang="en-US" dirty="0" smtClean="0"/>
              <a:t>policy </a:t>
            </a:r>
            <a:r>
              <a:rPr lang="en-US" dirty="0" smtClean="0"/>
              <a:t>here</a:t>
            </a:r>
            <a:endParaRPr lang="en-US" dirty="0"/>
          </a:p>
        </p:txBody>
      </p:sp>
      <p:sp>
        <p:nvSpPr>
          <p:cNvPr id="11" name="Isosceles Triangle 10"/>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67873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76" t="1590" r="2420" b="2632"/>
          <a:stretch/>
        </p:blipFill>
        <p:spPr>
          <a:xfrm>
            <a:off x="4724400" y="1981200"/>
            <a:ext cx="4205430" cy="2293006"/>
          </a:xfrm>
          <a:prstGeom prst="rect">
            <a:avLst/>
          </a:prstGeom>
        </p:spPr>
      </p:pic>
      <p:sp>
        <p:nvSpPr>
          <p:cNvPr id="2" name="Title 1"/>
          <p:cNvSpPr>
            <a:spLocks noGrp="1"/>
          </p:cNvSpPr>
          <p:nvPr>
            <p:ph type="title"/>
          </p:nvPr>
        </p:nvSpPr>
        <p:spPr/>
        <p:txBody>
          <a:bodyPr/>
          <a:lstStyle/>
          <a:p>
            <a:r>
              <a:rPr lang="en-US" dirty="0" smtClean="0"/>
              <a:t>Get to know </a:t>
            </a:r>
            <a:r>
              <a:rPr lang="en-US" dirty="0"/>
              <a:t>y</a:t>
            </a:r>
            <a:r>
              <a:rPr lang="en-US" dirty="0" smtClean="0"/>
              <a:t>our policy</a:t>
            </a:r>
            <a:endParaRPr lang="en-US" dirty="0"/>
          </a:p>
        </p:txBody>
      </p:sp>
      <p:sp>
        <p:nvSpPr>
          <p:cNvPr id="3" name="Content Placeholder 2"/>
          <p:cNvSpPr>
            <a:spLocks noGrp="1"/>
          </p:cNvSpPr>
          <p:nvPr>
            <p:ph idx="1"/>
          </p:nvPr>
        </p:nvSpPr>
        <p:spPr>
          <a:xfrm>
            <a:off x="228600" y="1066800"/>
            <a:ext cx="5562600" cy="5080000"/>
          </a:xfrm>
        </p:spPr>
        <p:txBody>
          <a:bodyPr/>
          <a:lstStyle/>
          <a:p>
            <a:pPr marL="0" indent="0">
              <a:lnSpc>
                <a:spcPct val="100000"/>
              </a:lnSpc>
              <a:buNone/>
            </a:pPr>
            <a:r>
              <a:rPr lang="en-US" sz="3600" dirty="0" smtClean="0"/>
              <a:t>Get familiar with the policy </a:t>
            </a:r>
            <a:r>
              <a:rPr lang="en-US" sz="3600" dirty="0" smtClean="0"/>
              <a:t>contents including EXAMPLE:</a:t>
            </a:r>
          </a:p>
          <a:p>
            <a:pPr>
              <a:lnSpc>
                <a:spcPct val="100000"/>
              </a:lnSpc>
            </a:pPr>
            <a:r>
              <a:rPr lang="en-US" sz="3600" dirty="0" smtClean="0">
                <a:solidFill>
                  <a:srgbClr val="FFFF00"/>
                </a:solidFill>
              </a:rPr>
              <a:t>Public Safety</a:t>
            </a:r>
          </a:p>
          <a:p>
            <a:pPr>
              <a:lnSpc>
                <a:spcPct val="100000"/>
              </a:lnSpc>
            </a:pPr>
            <a:r>
              <a:rPr lang="en-US" sz="3600" dirty="0" smtClean="0">
                <a:solidFill>
                  <a:srgbClr val="FFFF00"/>
                </a:solidFill>
              </a:rPr>
              <a:t>Levels of service</a:t>
            </a:r>
          </a:p>
          <a:p>
            <a:pPr>
              <a:lnSpc>
                <a:spcPct val="100000"/>
              </a:lnSpc>
            </a:pPr>
            <a:r>
              <a:rPr lang="en-US" sz="3600" dirty="0" smtClean="0">
                <a:solidFill>
                  <a:srgbClr val="FFFF00"/>
                </a:solidFill>
              </a:rPr>
              <a:t>Education</a:t>
            </a:r>
            <a:endParaRPr lang="en-US" sz="3600" dirty="0" smtClean="0">
              <a:solidFill>
                <a:srgbClr val="FFFF00"/>
              </a:solidFill>
            </a:endParaRPr>
          </a:p>
          <a:p>
            <a:pPr>
              <a:lnSpc>
                <a:spcPct val="100000"/>
              </a:lnSpc>
            </a:pPr>
            <a:r>
              <a:rPr lang="en-US" sz="3600" dirty="0" smtClean="0">
                <a:solidFill>
                  <a:srgbClr val="FFFF00"/>
                </a:solidFill>
              </a:rPr>
              <a:t>Coordinating with other jurisdictions </a:t>
            </a:r>
            <a:endParaRPr lang="en-US" sz="3600" dirty="0" smtClean="0">
              <a:solidFill>
                <a:srgbClr val="FFFF00"/>
              </a:solidFill>
            </a:endParaRPr>
          </a:p>
          <a:p>
            <a:pPr>
              <a:lnSpc>
                <a:spcPct val="100000"/>
              </a:lnSpc>
            </a:pPr>
            <a:endParaRPr lang="en-US" sz="1800" dirty="0" smtClean="0"/>
          </a:p>
          <a:p>
            <a:pPr marL="0" indent="0">
              <a:buNone/>
            </a:pPr>
            <a:endParaRPr lang="en-US" dirty="0"/>
          </a:p>
        </p:txBody>
      </p:sp>
      <p:sp>
        <p:nvSpPr>
          <p:cNvPr id="5" name="TextBox 4"/>
          <p:cNvSpPr txBox="1"/>
          <p:nvPr/>
        </p:nvSpPr>
        <p:spPr>
          <a:xfrm>
            <a:off x="685800" y="5791200"/>
            <a:ext cx="7467600" cy="369332"/>
          </a:xfrm>
          <a:prstGeom prst="rect">
            <a:avLst/>
          </a:prstGeom>
          <a:solidFill>
            <a:srgbClr val="FFFF00"/>
          </a:solidFill>
        </p:spPr>
        <p:txBody>
          <a:bodyPr wrap="square" rtlCol="0">
            <a:spAutoFit/>
          </a:bodyPr>
          <a:lstStyle/>
          <a:p>
            <a:r>
              <a:rPr lang="en-US" dirty="0" smtClean="0"/>
              <a:t>Insert details of your </a:t>
            </a:r>
            <a:r>
              <a:rPr lang="en-US" dirty="0" smtClean="0"/>
              <a:t>policy </a:t>
            </a:r>
            <a:r>
              <a:rPr lang="en-US" dirty="0" smtClean="0"/>
              <a:t>here</a:t>
            </a:r>
            <a:endParaRPr lang="en-US" dirty="0"/>
          </a:p>
        </p:txBody>
      </p:sp>
      <p:sp>
        <p:nvSpPr>
          <p:cNvPr id="10" name="5-Point Star 9"/>
          <p:cNvSpPr/>
          <p:nvPr/>
        </p:nvSpPr>
        <p:spPr>
          <a:xfrm>
            <a:off x="8382000" y="2286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Tree>
    <p:extLst>
      <p:ext uri="{BB962C8B-B14F-4D97-AF65-F5344CB8AC3E}">
        <p14:creationId xmlns:p14="http://schemas.microsoft.com/office/powerpoint/2010/main" val="2571010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9554</TotalTime>
  <Words>3742</Words>
  <Application>Microsoft Office PowerPoint</Application>
  <PresentationFormat>On-screen Show (4:3)</PresentationFormat>
  <Paragraphs>539</Paragraphs>
  <Slides>54</Slides>
  <Notes>51</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ＭＳ Ｐゴシック</vt:lpstr>
      <vt:lpstr>Arial</vt:lpstr>
      <vt:lpstr>Calibri</vt:lpstr>
      <vt:lpstr>Times New Roman</vt:lpstr>
      <vt:lpstr>Tw Cen MT</vt:lpstr>
      <vt:lpstr>Tw Cen MT Condensed Extra Bold</vt:lpstr>
      <vt:lpstr>Office Theme</vt:lpstr>
      <vt:lpstr>Document</vt:lpstr>
      <vt:lpstr>Module 20: Record Keeping</vt:lpstr>
      <vt:lpstr>FACILITATOR NOTES (do not show during class)</vt:lpstr>
      <vt:lpstr>Record Keeping</vt:lpstr>
      <vt:lpstr>PowerPoint Presentation</vt:lpstr>
      <vt:lpstr>This module will contain these topics:</vt:lpstr>
      <vt:lpstr>PowerPoint Presentation</vt:lpstr>
      <vt:lpstr>Importance of Record Keeping</vt:lpstr>
      <vt:lpstr>Get to know your policy</vt:lpstr>
      <vt:lpstr>Get to know your policy</vt:lpstr>
      <vt:lpstr>Level of Service is one part of your Winter Maintenance Policy</vt:lpstr>
      <vt:lpstr>Where can you find your policy</vt:lpstr>
      <vt:lpstr>Torte Response </vt:lpstr>
      <vt:lpstr>Options for how to Keep Records</vt:lpstr>
      <vt:lpstr>Test Question</vt:lpstr>
      <vt:lpstr>Before the Season</vt:lpstr>
      <vt:lpstr>Material Accountability</vt:lpstr>
      <vt:lpstr>Record Keeping and Quality Control</vt:lpstr>
      <vt:lpstr>Record keeping and Materials Testing</vt:lpstr>
      <vt:lpstr>Test Question</vt:lpstr>
      <vt:lpstr>Pre-season Truck Inspections</vt:lpstr>
      <vt:lpstr>Records of truck inspections</vt:lpstr>
      <vt:lpstr>Records of truck inspections</vt:lpstr>
      <vt:lpstr>Calibrate and Record</vt:lpstr>
      <vt:lpstr>PowerPoint Presentation</vt:lpstr>
      <vt:lpstr>Records of truck calibration</vt:lpstr>
      <vt:lpstr>Decision Making Before the Storm</vt:lpstr>
      <vt:lpstr>Pre-storm Meeting</vt:lpstr>
      <vt:lpstr>Decision Making During the Storm</vt:lpstr>
      <vt:lpstr>Pre and Post Trip Inspections</vt:lpstr>
      <vt:lpstr>During the storm these are the things you must fill out:</vt:lpstr>
      <vt:lpstr>Track by Material Type</vt:lpstr>
      <vt:lpstr>Test Question</vt:lpstr>
      <vt:lpstr>Recording Material Use</vt:lpstr>
      <vt:lpstr>Document Your Operations</vt:lpstr>
      <vt:lpstr>Example: T A P E R</vt:lpstr>
      <vt:lpstr>Test Question</vt:lpstr>
      <vt:lpstr>PowerPoint Presentation</vt:lpstr>
      <vt:lpstr>A job well done is a job well documented</vt:lpstr>
      <vt:lpstr>Test Question</vt:lpstr>
      <vt:lpstr>Decision Making After the Storm</vt:lpstr>
      <vt:lpstr>Post Storm Meeting</vt:lpstr>
      <vt:lpstr>Equipment Maintenance</vt:lpstr>
      <vt:lpstr>Equipment Repairs</vt:lpstr>
      <vt:lpstr>Check Records and Verify Total Materials Used</vt:lpstr>
      <vt:lpstr>Evaluate Your Plowing Strategy</vt:lpstr>
      <vt:lpstr>Regain Time</vt:lpstr>
      <vt:lpstr>Decision Making After the Season</vt:lpstr>
      <vt:lpstr>Cost-tracking</vt:lpstr>
      <vt:lpstr>Planning</vt:lpstr>
      <vt:lpstr>Record Keeping is Important!</vt:lpstr>
      <vt:lpstr>Thank you for your good work!</vt:lpstr>
      <vt:lpstr>Acknowledgements </vt:lpstr>
      <vt:lpstr>PowerPoint Presentation</vt:lpstr>
      <vt:lpstr>Additional resources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Lauren</cp:lastModifiedBy>
  <cp:revision>433</cp:revision>
  <dcterms:created xsi:type="dcterms:W3CDTF">2012-11-22T11:43:17Z</dcterms:created>
  <dcterms:modified xsi:type="dcterms:W3CDTF">2016-07-19T20:12:41Z</dcterms:modified>
</cp:coreProperties>
</file>