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470" r:id="rId2"/>
    <p:sldId id="519" r:id="rId3"/>
    <p:sldId id="520" r:id="rId4"/>
    <p:sldId id="521" r:id="rId5"/>
    <p:sldId id="522" r:id="rId6"/>
    <p:sldId id="523" r:id="rId7"/>
    <p:sldId id="524" r:id="rId8"/>
    <p:sldId id="550" r:id="rId9"/>
    <p:sldId id="551" r:id="rId10"/>
    <p:sldId id="526" r:id="rId11"/>
    <p:sldId id="525" r:id="rId12"/>
    <p:sldId id="472" r:id="rId13"/>
    <p:sldId id="473" r:id="rId14"/>
    <p:sldId id="474" r:id="rId15"/>
    <p:sldId id="475" r:id="rId16"/>
    <p:sldId id="476" r:id="rId17"/>
    <p:sldId id="477" r:id="rId18"/>
    <p:sldId id="478" r:id="rId19"/>
    <p:sldId id="531" r:id="rId20"/>
    <p:sldId id="542" r:id="rId21"/>
    <p:sldId id="479" r:id="rId22"/>
    <p:sldId id="533" r:id="rId23"/>
    <p:sldId id="541" r:id="rId24"/>
    <p:sldId id="480" r:id="rId25"/>
    <p:sldId id="535" r:id="rId26"/>
    <p:sldId id="543" r:id="rId27"/>
    <p:sldId id="481" r:id="rId28"/>
    <p:sldId id="482" r:id="rId29"/>
    <p:sldId id="483" r:id="rId30"/>
    <p:sldId id="484" r:id="rId31"/>
    <p:sldId id="485" r:id="rId32"/>
    <p:sldId id="486" r:id="rId33"/>
    <p:sldId id="487" r:id="rId34"/>
    <p:sldId id="488" r:id="rId35"/>
    <p:sldId id="489" r:id="rId36"/>
    <p:sldId id="537" r:id="rId37"/>
    <p:sldId id="549" r:id="rId38"/>
    <p:sldId id="491" r:id="rId39"/>
    <p:sldId id="492" r:id="rId40"/>
    <p:sldId id="493" r:id="rId41"/>
    <p:sldId id="494" r:id="rId42"/>
    <p:sldId id="495" r:id="rId43"/>
    <p:sldId id="538" r:id="rId44"/>
    <p:sldId id="545" r:id="rId45"/>
    <p:sldId id="496" r:id="rId46"/>
    <p:sldId id="497" r:id="rId47"/>
    <p:sldId id="539" r:id="rId48"/>
    <p:sldId id="546" r:id="rId49"/>
    <p:sldId id="498" r:id="rId50"/>
    <p:sldId id="499" r:id="rId51"/>
    <p:sldId id="500" r:id="rId52"/>
    <p:sldId id="501" r:id="rId53"/>
    <p:sldId id="502" r:id="rId54"/>
    <p:sldId id="503" r:id="rId55"/>
    <p:sldId id="504" r:id="rId56"/>
    <p:sldId id="540" r:id="rId57"/>
    <p:sldId id="547" r:id="rId58"/>
    <p:sldId id="505" r:id="rId59"/>
    <p:sldId id="506" r:id="rId60"/>
    <p:sldId id="507" r:id="rId61"/>
    <p:sldId id="508" r:id="rId62"/>
    <p:sldId id="509" r:id="rId63"/>
    <p:sldId id="510" r:id="rId64"/>
    <p:sldId id="511" r:id="rId65"/>
    <p:sldId id="512" r:id="rId66"/>
    <p:sldId id="548" r:id="rId67"/>
    <p:sldId id="514" r:id="rId68"/>
    <p:sldId id="515" r:id="rId69"/>
    <p:sldId id="516" r:id="rId70"/>
    <p:sldId id="527" r:id="rId71"/>
    <p:sldId id="528" r:id="rId72"/>
    <p:sldId id="529" r:id="rId73"/>
    <p:sldId id="530" r:id="rId74"/>
    <p:sldId id="517" r:id="rId7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597B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81496" autoAdjust="0"/>
  </p:normalViewPr>
  <p:slideViewPr>
    <p:cSldViewPr>
      <p:cViewPr varScale="1">
        <p:scale>
          <a:sx n="108" d="100"/>
          <a:sy n="108" d="100"/>
        </p:scale>
        <p:origin x="-1704" y="-7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igsarmewfsapa\projects\QW%20Monitoring%20Team\MMSD\Phase%20III\Toxicity%20Compartments\JAs\Road%20Salt%20JA\Colleague%20review\Figs%20revised\Fig%207%20National%20Urban%20Cl%20Summary%20dat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Owner\Desktop\Old%20Data\Customers\2014\TCMA\Economic%20Analysis%20Final\Metro%20Cl-%20econ%20anal_suggested%20revised%20tables%20figures_JBE%20with%20CD%20addition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800" b="1" i="1" u="none" strike="noStrike" baseline="0">
                <a:solidFill>
                  <a:srgbClr val="000000"/>
                </a:solidFill>
                <a:latin typeface="Arial"/>
                <a:ea typeface="Arial"/>
                <a:cs typeface="Arial"/>
              </a:defRPr>
            </a:pPr>
            <a:r>
              <a:rPr lang="en-US" sz="2400" b="1" i="1" u="none" strike="noStrike" baseline="0" dirty="0">
                <a:solidFill>
                  <a:srgbClr val="000000"/>
                </a:solidFill>
                <a:latin typeface="Arial"/>
                <a:cs typeface="Arial"/>
              </a:rPr>
              <a:t>Chronic</a:t>
            </a:r>
            <a:r>
              <a:rPr lang="en-US" sz="2400" b="1" i="0" u="none" strike="noStrike" baseline="0" dirty="0">
                <a:solidFill>
                  <a:srgbClr val="000000"/>
                </a:solidFill>
                <a:latin typeface="Arial"/>
                <a:cs typeface="Arial"/>
              </a:rPr>
              <a:t> </a:t>
            </a:r>
            <a:r>
              <a:rPr lang="en-US" sz="1800" b="1" i="0" u="none" strike="noStrike" baseline="0" dirty="0">
                <a:solidFill>
                  <a:srgbClr val="000000"/>
                </a:solidFill>
                <a:latin typeface="Arial"/>
                <a:cs typeface="Arial"/>
              </a:rPr>
              <a:t>Water Quality Criteria (230 mg/L) </a:t>
            </a:r>
          </a:p>
          <a:p>
            <a:pPr>
              <a:defRPr sz="1800" b="1" i="1" u="none" strike="noStrike" baseline="0">
                <a:solidFill>
                  <a:srgbClr val="000000"/>
                </a:solidFill>
                <a:latin typeface="Arial"/>
                <a:ea typeface="Arial"/>
                <a:cs typeface="Arial"/>
              </a:defRPr>
            </a:pPr>
            <a:endParaRPr lang="en-US" sz="1800" b="1" i="0" u="none" strike="noStrike" baseline="0" dirty="0">
              <a:solidFill>
                <a:srgbClr val="000000"/>
              </a:solidFill>
              <a:latin typeface="Arial"/>
              <a:cs typeface="Arial"/>
            </a:endParaRPr>
          </a:p>
        </c:rich>
      </c:tx>
      <c:layout>
        <c:manualLayout>
          <c:xMode val="edge"/>
          <c:yMode val="edge"/>
          <c:x val="0.22193001716131758"/>
          <c:y val="2.7346666333772475E-3"/>
        </c:manualLayout>
      </c:layout>
      <c:spPr>
        <a:noFill/>
        <a:ln w="25400">
          <a:noFill/>
        </a:ln>
      </c:spPr>
    </c:title>
    <c:plotArea>
      <c:layout>
        <c:manualLayout>
          <c:layoutTarget val="inner"/>
          <c:xMode val="edge"/>
          <c:yMode val="edge"/>
          <c:x val="3.5313901345291478E-2"/>
          <c:y val="0.10161859476093818"/>
          <c:w val="0.91479820627803543"/>
          <c:h val="0.69378560982491699"/>
        </c:manualLayout>
      </c:layout>
      <c:barChart>
        <c:barDir val="col"/>
        <c:grouping val="clustered"/>
        <c:ser>
          <c:idx val="0"/>
          <c:order val="0"/>
          <c:tx>
            <c:strRef>
              <c:f>Sheet2!$B$2</c:f>
              <c:strCache>
                <c:ptCount val="1"/>
                <c:pt idx="0">
                  <c:v>Nov-Apr</c:v>
                </c:pt>
              </c:strCache>
            </c:strRef>
          </c:tx>
          <c:spPr>
            <a:solidFill>
              <a:srgbClr val="9999FF"/>
            </a:solidFill>
            <a:ln w="12700">
              <a:solidFill>
                <a:srgbClr val="000000"/>
              </a:solidFill>
              <a:prstDash val="solid"/>
            </a:ln>
          </c:spPr>
          <c:cat>
            <c:strRef>
              <c:f>Sheet2!$A$3:$A$21</c:f>
              <c:strCache>
                <c:ptCount val="19"/>
                <c:pt idx="0">
                  <c:v>Chicago</c:v>
                </c:pt>
                <c:pt idx="1">
                  <c:v>St. Louis</c:v>
                </c:pt>
                <c:pt idx="2">
                  <c:v>Milwaukee</c:v>
                </c:pt>
                <c:pt idx="3">
                  <c:v>Detroit</c:v>
                </c:pt>
                <c:pt idx="4">
                  <c:v>Denver</c:v>
                </c:pt>
                <c:pt idx="5">
                  <c:v>Minn St. Paul</c:v>
                </c:pt>
                <c:pt idx="6">
                  <c:v>Cleveland</c:v>
                </c:pt>
                <c:pt idx="7">
                  <c:v>Indy</c:v>
                </c:pt>
                <c:pt idx="8">
                  <c:v>Columbus</c:v>
                </c:pt>
                <c:pt idx="9">
                  <c:v>Salt lake city</c:v>
                </c:pt>
                <c:pt idx="10">
                  <c:v>DC</c:v>
                </c:pt>
                <c:pt idx="11">
                  <c:v>Philly</c:v>
                </c:pt>
                <c:pt idx="12">
                  <c:v>Hartfort, CT</c:v>
                </c:pt>
                <c:pt idx="13">
                  <c:v>San Antonio</c:v>
                </c:pt>
                <c:pt idx="14">
                  <c:v>Atlanta</c:v>
                </c:pt>
                <c:pt idx="15">
                  <c:v>Dallas</c:v>
                </c:pt>
                <c:pt idx="16">
                  <c:v>Tulsa</c:v>
                </c:pt>
                <c:pt idx="17">
                  <c:v>All North</c:v>
                </c:pt>
                <c:pt idx="18">
                  <c:v>All South</c:v>
                </c:pt>
              </c:strCache>
            </c:strRef>
          </c:cat>
          <c:val>
            <c:numRef>
              <c:f>Sheet2!$B$3:$B$21</c:f>
              <c:numCache>
                <c:formatCode>0%</c:formatCode>
                <c:ptCount val="19"/>
                <c:pt idx="0">
                  <c:v>1</c:v>
                </c:pt>
                <c:pt idx="1">
                  <c:v>1</c:v>
                </c:pt>
                <c:pt idx="2">
                  <c:v>0.90476190476190066</c:v>
                </c:pt>
                <c:pt idx="3">
                  <c:v>0.8333333333333337</c:v>
                </c:pt>
                <c:pt idx="4">
                  <c:v>0.62068965517241903</c:v>
                </c:pt>
                <c:pt idx="5">
                  <c:v>0.60000000000000064</c:v>
                </c:pt>
                <c:pt idx="6">
                  <c:v>0.5714285714285775</c:v>
                </c:pt>
                <c:pt idx="7">
                  <c:v>0.42857142857142855</c:v>
                </c:pt>
                <c:pt idx="8">
                  <c:v>0.27272727272727282</c:v>
                </c:pt>
                <c:pt idx="9">
                  <c:v>0.25</c:v>
                </c:pt>
                <c:pt idx="10">
                  <c:v>0.17647058823529421</c:v>
                </c:pt>
                <c:pt idx="11">
                  <c:v>7.1428571428571494E-2</c:v>
                </c:pt>
                <c:pt idx="12">
                  <c:v>0</c:v>
                </c:pt>
                <c:pt idx="13">
                  <c:v>5.2631578947368432E-2</c:v>
                </c:pt>
                <c:pt idx="14">
                  <c:v>0</c:v>
                </c:pt>
                <c:pt idx="15">
                  <c:v>0</c:v>
                </c:pt>
                <c:pt idx="16">
                  <c:v>0</c:v>
                </c:pt>
                <c:pt idx="17">
                  <c:v>0.54777070063694266</c:v>
                </c:pt>
                <c:pt idx="18">
                  <c:v>2.0000000000000052E-2</c:v>
                </c:pt>
              </c:numCache>
            </c:numRef>
          </c:val>
        </c:ser>
        <c:ser>
          <c:idx val="1"/>
          <c:order val="1"/>
          <c:tx>
            <c:strRef>
              <c:f>Sheet2!$C$2</c:f>
              <c:strCache>
                <c:ptCount val="1"/>
                <c:pt idx="0">
                  <c:v>May-Oct</c:v>
                </c:pt>
              </c:strCache>
            </c:strRef>
          </c:tx>
          <c:spPr>
            <a:solidFill>
              <a:srgbClr val="993366"/>
            </a:solidFill>
            <a:ln w="12700">
              <a:solidFill>
                <a:srgbClr val="000000"/>
              </a:solidFill>
              <a:prstDash val="solid"/>
            </a:ln>
          </c:spPr>
          <c:cat>
            <c:strRef>
              <c:f>Sheet2!$A$3:$A$21</c:f>
              <c:strCache>
                <c:ptCount val="19"/>
                <c:pt idx="0">
                  <c:v>Chicago</c:v>
                </c:pt>
                <c:pt idx="1">
                  <c:v>St. Louis</c:v>
                </c:pt>
                <c:pt idx="2">
                  <c:v>Milwaukee</c:v>
                </c:pt>
                <c:pt idx="3">
                  <c:v>Detroit</c:v>
                </c:pt>
                <c:pt idx="4">
                  <c:v>Denver</c:v>
                </c:pt>
                <c:pt idx="5">
                  <c:v>Minn St. Paul</c:v>
                </c:pt>
                <c:pt idx="6">
                  <c:v>Cleveland</c:v>
                </c:pt>
                <c:pt idx="7">
                  <c:v>Indy</c:v>
                </c:pt>
                <c:pt idx="8">
                  <c:v>Columbus</c:v>
                </c:pt>
                <c:pt idx="9">
                  <c:v>Salt lake city</c:v>
                </c:pt>
                <c:pt idx="10">
                  <c:v>DC</c:v>
                </c:pt>
                <c:pt idx="11">
                  <c:v>Philly</c:v>
                </c:pt>
                <c:pt idx="12">
                  <c:v>Hartfort, CT</c:v>
                </c:pt>
                <c:pt idx="13">
                  <c:v>San Antonio</c:v>
                </c:pt>
                <c:pt idx="14">
                  <c:v>Atlanta</c:v>
                </c:pt>
                <c:pt idx="15">
                  <c:v>Dallas</c:v>
                </c:pt>
                <c:pt idx="16">
                  <c:v>Tulsa</c:v>
                </c:pt>
                <c:pt idx="17">
                  <c:v>All North</c:v>
                </c:pt>
                <c:pt idx="18">
                  <c:v>All South</c:v>
                </c:pt>
              </c:strCache>
            </c:strRef>
          </c:cat>
          <c:val>
            <c:numRef>
              <c:f>Sheet2!$C$3:$C$21</c:f>
              <c:numCache>
                <c:formatCode>0%</c:formatCode>
                <c:ptCount val="19"/>
                <c:pt idx="0">
                  <c:v>0.66666666666666663</c:v>
                </c:pt>
                <c:pt idx="1">
                  <c:v>0</c:v>
                </c:pt>
                <c:pt idx="2">
                  <c:v>0.33333333333333331</c:v>
                </c:pt>
                <c:pt idx="3">
                  <c:v>0.5</c:v>
                </c:pt>
                <c:pt idx="4">
                  <c:v>3.4482758620689696E-2</c:v>
                </c:pt>
                <c:pt idx="5">
                  <c:v>6.6666666666666693E-2</c:v>
                </c:pt>
                <c:pt idx="6">
                  <c:v>0.14285714285714443</c:v>
                </c:pt>
                <c:pt idx="7">
                  <c:v>0</c:v>
                </c:pt>
                <c:pt idx="8">
                  <c:v>0</c:v>
                </c:pt>
                <c:pt idx="9">
                  <c:v>0.33333333333333331</c:v>
                </c:pt>
                <c:pt idx="10">
                  <c:v>0</c:v>
                </c:pt>
                <c:pt idx="11">
                  <c:v>7.1428571428571494E-2</c:v>
                </c:pt>
                <c:pt idx="12">
                  <c:v>0</c:v>
                </c:pt>
                <c:pt idx="13">
                  <c:v>5.2631578947368432E-2</c:v>
                </c:pt>
                <c:pt idx="14">
                  <c:v>0</c:v>
                </c:pt>
                <c:pt idx="15">
                  <c:v>0</c:v>
                </c:pt>
                <c:pt idx="16">
                  <c:v>0.33333333333333331</c:v>
                </c:pt>
                <c:pt idx="17">
                  <c:v>0.16049382716049579</c:v>
                </c:pt>
                <c:pt idx="18">
                  <c:v>4.0000000000000112E-2</c:v>
                </c:pt>
              </c:numCache>
            </c:numRef>
          </c:val>
        </c:ser>
        <c:axId val="83786752"/>
        <c:axId val="83972864"/>
      </c:barChart>
      <c:catAx>
        <c:axId val="83786752"/>
        <c:scaling>
          <c:orientation val="minMax"/>
        </c:scaling>
        <c:axPos val="b"/>
        <c:numFmt formatCode="General" sourceLinked="1"/>
        <c:majorTickMark val="in"/>
        <c:tickLblPos val="nextTo"/>
        <c:spPr>
          <a:ln w="3175">
            <a:solidFill>
              <a:srgbClr val="000000"/>
            </a:solidFill>
            <a:prstDash val="solid"/>
          </a:ln>
        </c:spPr>
        <c:txPr>
          <a:bodyPr rot="-2700000" vert="horz"/>
          <a:lstStyle/>
          <a:p>
            <a:pPr>
              <a:defRPr sz="1400" b="0" i="0" u="none" strike="noStrike" baseline="0">
                <a:solidFill>
                  <a:srgbClr val="000000"/>
                </a:solidFill>
                <a:latin typeface="Arial"/>
                <a:ea typeface="Arial"/>
                <a:cs typeface="Arial"/>
              </a:defRPr>
            </a:pPr>
            <a:endParaRPr lang="en-US"/>
          </a:p>
        </c:txPr>
        <c:crossAx val="83972864"/>
        <c:crosses val="autoZero"/>
        <c:auto val="1"/>
        <c:lblAlgn val="ctr"/>
        <c:lblOffset val="100"/>
        <c:tickLblSkip val="1"/>
        <c:tickMarkSkip val="1"/>
      </c:catAx>
      <c:valAx>
        <c:axId val="83972864"/>
        <c:scaling>
          <c:orientation val="minMax"/>
          <c:max val="1"/>
        </c:scaling>
        <c:axPos val="l"/>
        <c:numFmt formatCode="0%" sourceLinked="1"/>
        <c:majorTickMark val="in"/>
        <c:tickLblPos val="nextTo"/>
        <c:spPr>
          <a:ln w="3175">
            <a:solidFill>
              <a:srgbClr val="000000"/>
            </a:solidFill>
            <a:prstDash val="solid"/>
          </a:ln>
        </c:spPr>
        <c:txPr>
          <a:bodyPr rot="0" vert="horz"/>
          <a:lstStyle/>
          <a:p>
            <a:pPr>
              <a:defRPr sz="1800" b="1" i="0" u="none" strike="noStrike" baseline="0">
                <a:solidFill>
                  <a:srgbClr val="000000"/>
                </a:solidFill>
                <a:latin typeface="Arial"/>
                <a:ea typeface="Arial"/>
                <a:cs typeface="Arial"/>
              </a:defRPr>
            </a:pPr>
            <a:endParaRPr lang="en-US"/>
          </a:p>
        </c:txPr>
        <c:crossAx val="83786752"/>
        <c:crosses val="autoZero"/>
        <c:crossBetween val="between"/>
      </c:valAx>
      <c:spPr>
        <a:noFill/>
        <a:ln w="12700">
          <a:solidFill>
            <a:srgbClr val="808080"/>
          </a:solidFill>
          <a:prstDash val="solid"/>
        </a:ln>
      </c:spPr>
    </c:plotArea>
    <c:legend>
      <c:legendPos val="r"/>
      <c:layout>
        <c:manualLayout>
          <c:xMode val="edge"/>
          <c:yMode val="edge"/>
          <c:x val="0.5361547294568948"/>
          <c:y val="0.35291008786417755"/>
          <c:w val="0.10133517565112114"/>
          <c:h val="0.10344850810099636"/>
        </c:manualLayout>
      </c:layout>
      <c:spPr>
        <a:solidFill>
          <a:srgbClr val="FFFFFF"/>
        </a:solidFill>
        <a:ln w="3175">
          <a:solidFill>
            <a:srgbClr val="000000"/>
          </a:solidFill>
          <a:prstDash val="solid"/>
        </a:ln>
      </c:spPr>
      <c:txPr>
        <a:bodyPr/>
        <a:lstStyle/>
        <a:p>
          <a:pPr>
            <a:defRPr sz="94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9525">
      <a:noFill/>
    </a:ln>
  </c:spPr>
  <c:txPr>
    <a:bodyPr/>
    <a:lstStyle/>
    <a:p>
      <a:pPr>
        <a:defRPr sz="1025" b="0" i="0" u="none" strike="noStrike" baseline="0">
          <a:solidFill>
            <a:srgbClr val="000000"/>
          </a:solidFill>
          <a:latin typeface="Arial"/>
          <a:ea typeface="Arial"/>
          <a:cs typeface="Arial"/>
        </a:defRPr>
      </a:pPr>
      <a:endParaRPr lang="en-US"/>
    </a:p>
  </c:tx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3841250118177884"/>
          <c:y val="4.7152574148232491E-2"/>
          <c:w val="0.81894607942446362"/>
          <c:h val="0.72936543026316414"/>
        </c:manualLayout>
      </c:layout>
      <c:scatterChart>
        <c:scatterStyle val="lineMarker"/>
        <c:ser>
          <c:idx val="4"/>
          <c:order val="0"/>
          <c:tx>
            <c:v>Salt, Labor, &amp; Equipment</c:v>
          </c:tx>
          <c:spPr>
            <a:ln>
              <a:solidFill>
                <a:schemeClr val="tx2">
                  <a:lumMod val="60000"/>
                  <a:lumOff val="40000"/>
                </a:schemeClr>
              </a:solidFill>
            </a:ln>
          </c:spPr>
          <c:marker>
            <c:symbol val="none"/>
          </c:marker>
          <c:xVal>
            <c:numRef>
              <c:f>'Figure 3 data'!$B$8:$B$15</c:f>
              <c:numCache>
                <c:formatCode>0%</c:formatCode>
                <c:ptCount val="8"/>
                <c:pt idx="0">
                  <c:v>0</c:v>
                </c:pt>
                <c:pt idx="1">
                  <c:v>0.1</c:v>
                </c:pt>
                <c:pt idx="2">
                  <c:v>0.2</c:v>
                </c:pt>
                <c:pt idx="3">
                  <c:v>0.30000000000000032</c:v>
                </c:pt>
                <c:pt idx="4">
                  <c:v>0.4</c:v>
                </c:pt>
                <c:pt idx="5">
                  <c:v>0.5</c:v>
                </c:pt>
                <c:pt idx="6">
                  <c:v>0.60000000000000064</c:v>
                </c:pt>
                <c:pt idx="7">
                  <c:v>0.70000000000000062</c:v>
                </c:pt>
              </c:numCache>
            </c:numRef>
          </c:xVal>
          <c:yVal>
            <c:numRef>
              <c:f>'Figure 3 data'!$F$8:$F$15</c:f>
              <c:numCache>
                <c:formatCode>"$"#,##0_);\("$"#,##0\)</c:formatCode>
                <c:ptCount val="8"/>
                <c:pt idx="0">
                  <c:v>0</c:v>
                </c:pt>
                <c:pt idx="1">
                  <c:v>7.7715430799999998</c:v>
                </c:pt>
                <c:pt idx="2">
                  <c:v>15.54308616</c:v>
                </c:pt>
                <c:pt idx="3">
                  <c:v>23.314629239999874</c:v>
                </c:pt>
                <c:pt idx="4">
                  <c:v>31.086172319999989</c:v>
                </c:pt>
                <c:pt idx="5">
                  <c:v>38.857715400000004</c:v>
                </c:pt>
                <c:pt idx="6">
                  <c:v>46.629258480000011</c:v>
                </c:pt>
                <c:pt idx="7">
                  <c:v>54.400801559999735</c:v>
                </c:pt>
              </c:numCache>
            </c:numRef>
          </c:yVal>
        </c:ser>
        <c:ser>
          <c:idx val="1"/>
          <c:order val="1"/>
          <c:tx>
            <c:v>Overall Damages, Low Estimate</c:v>
          </c:tx>
          <c:spPr>
            <a:ln w="34925">
              <a:solidFill>
                <a:schemeClr val="accent2">
                  <a:lumMod val="60000"/>
                  <a:lumOff val="40000"/>
                </a:schemeClr>
              </a:solidFill>
              <a:prstDash val="sysDash"/>
            </a:ln>
          </c:spPr>
          <c:marker>
            <c:symbol val="none"/>
          </c:marker>
          <c:xVal>
            <c:numRef>
              <c:f>'Figure 3 data'!$B$8:$B$15</c:f>
              <c:numCache>
                <c:formatCode>0%</c:formatCode>
                <c:ptCount val="8"/>
                <c:pt idx="0">
                  <c:v>0</c:v>
                </c:pt>
                <c:pt idx="1">
                  <c:v>0.1</c:v>
                </c:pt>
                <c:pt idx="2">
                  <c:v>0.2</c:v>
                </c:pt>
                <c:pt idx="3">
                  <c:v>0.30000000000000032</c:v>
                </c:pt>
                <c:pt idx="4">
                  <c:v>0.4</c:v>
                </c:pt>
                <c:pt idx="5">
                  <c:v>0.5</c:v>
                </c:pt>
                <c:pt idx="6">
                  <c:v>0.60000000000000064</c:v>
                </c:pt>
                <c:pt idx="7">
                  <c:v>0.70000000000000062</c:v>
                </c:pt>
              </c:numCache>
            </c:numRef>
          </c:xVal>
          <c:yVal>
            <c:numRef>
              <c:f>'Figure 3 data'!$G$8:$G$15</c:f>
              <c:numCache>
                <c:formatCode>"$"#,##0_);\("$"#,##0\)</c:formatCode>
                <c:ptCount val="8"/>
                <c:pt idx="0">
                  <c:v>0</c:v>
                </c:pt>
                <c:pt idx="1">
                  <c:v>28.013056500000001</c:v>
                </c:pt>
                <c:pt idx="2">
                  <c:v>56.026113000000265</c:v>
                </c:pt>
                <c:pt idx="3">
                  <c:v>84.039169500000227</c:v>
                </c:pt>
                <c:pt idx="4">
                  <c:v>112.052226</c:v>
                </c:pt>
                <c:pt idx="5">
                  <c:v>140.0652825</c:v>
                </c:pt>
                <c:pt idx="6">
                  <c:v>168.07833900000088</c:v>
                </c:pt>
                <c:pt idx="7">
                  <c:v>196.0913955</c:v>
                </c:pt>
              </c:numCache>
            </c:numRef>
          </c:yVal>
        </c:ser>
        <c:ser>
          <c:idx val="3"/>
          <c:order val="2"/>
          <c:tx>
            <c:v>Total Savings</c:v>
          </c:tx>
          <c:spPr>
            <a:ln w="38100">
              <a:solidFill>
                <a:schemeClr val="accent4">
                  <a:lumMod val="75000"/>
                </a:schemeClr>
              </a:solidFill>
            </a:ln>
          </c:spPr>
          <c:marker>
            <c:symbol val="none"/>
          </c:marker>
          <c:xVal>
            <c:numRef>
              <c:f>'Figure 3 data'!$B$8:$B$15</c:f>
              <c:numCache>
                <c:formatCode>0%</c:formatCode>
                <c:ptCount val="8"/>
                <c:pt idx="0">
                  <c:v>0</c:v>
                </c:pt>
                <c:pt idx="1">
                  <c:v>0.1</c:v>
                </c:pt>
                <c:pt idx="2">
                  <c:v>0.2</c:v>
                </c:pt>
                <c:pt idx="3">
                  <c:v>0.30000000000000032</c:v>
                </c:pt>
                <c:pt idx="4">
                  <c:v>0.4</c:v>
                </c:pt>
                <c:pt idx="5">
                  <c:v>0.5</c:v>
                </c:pt>
                <c:pt idx="6">
                  <c:v>0.60000000000000064</c:v>
                </c:pt>
                <c:pt idx="7">
                  <c:v>0.70000000000000062</c:v>
                </c:pt>
              </c:numCache>
            </c:numRef>
          </c:xVal>
          <c:yVal>
            <c:numRef>
              <c:f>'Figure 3 data'!$H$8:$H$15</c:f>
              <c:numCache>
                <c:formatCode>"$"#,##0_);\("$"#,##0\)</c:formatCode>
                <c:ptCount val="8"/>
                <c:pt idx="0">
                  <c:v>0</c:v>
                </c:pt>
                <c:pt idx="1">
                  <c:v>35.784599579999998</c:v>
                </c:pt>
                <c:pt idx="2">
                  <c:v>71.569199159999982</c:v>
                </c:pt>
                <c:pt idx="3">
                  <c:v>107.35379873999923</c:v>
                </c:pt>
                <c:pt idx="4">
                  <c:v>143.13839832000087</c:v>
                </c:pt>
                <c:pt idx="5">
                  <c:v>178.92299790000123</c:v>
                </c:pt>
                <c:pt idx="6">
                  <c:v>214.70759748</c:v>
                </c:pt>
                <c:pt idx="7">
                  <c:v>250.49219706000088</c:v>
                </c:pt>
              </c:numCache>
            </c:numRef>
          </c:yVal>
        </c:ser>
        <c:axId val="85671296"/>
        <c:axId val="86771200"/>
      </c:scatterChart>
      <c:valAx>
        <c:axId val="85671296"/>
        <c:scaling>
          <c:orientation val="minMax"/>
          <c:max val="0.70000000000000062"/>
        </c:scaling>
        <c:axPos val="b"/>
        <c:majorGridlines/>
        <c:title>
          <c:tx>
            <c:rich>
              <a:bodyPr/>
              <a:lstStyle/>
              <a:p>
                <a:pPr>
                  <a:defRPr sz="1600"/>
                </a:pPr>
                <a:r>
                  <a:rPr lang="en-US" sz="1600"/>
                  <a:t>Percentage Reduction in Deicing Salt Use</a:t>
                </a:r>
              </a:p>
            </c:rich>
          </c:tx>
          <c:layout>
            <c:manualLayout>
              <c:xMode val="edge"/>
              <c:yMode val="edge"/>
              <c:x val="0.3446781612105605"/>
              <c:y val="0.83952274552877015"/>
            </c:manualLayout>
          </c:layout>
        </c:title>
        <c:numFmt formatCode="0%" sourceLinked="1"/>
        <c:tickLblPos val="nextTo"/>
        <c:txPr>
          <a:bodyPr/>
          <a:lstStyle/>
          <a:p>
            <a:pPr>
              <a:defRPr sz="1800" b="1"/>
            </a:pPr>
            <a:endParaRPr lang="en-US"/>
          </a:p>
        </c:txPr>
        <c:crossAx val="86771200"/>
        <c:crosses val="autoZero"/>
        <c:crossBetween val="midCat"/>
      </c:valAx>
      <c:valAx>
        <c:axId val="86771200"/>
        <c:scaling>
          <c:orientation val="minMax"/>
          <c:max val="250"/>
        </c:scaling>
        <c:axPos val="l"/>
        <c:majorGridlines/>
        <c:title>
          <c:tx>
            <c:rich>
              <a:bodyPr rot="-5400000" vert="horz"/>
              <a:lstStyle/>
              <a:p>
                <a:pPr>
                  <a:defRPr sz="2000"/>
                </a:pPr>
                <a:r>
                  <a:rPr lang="en-US" sz="2000" dirty="0" smtClean="0"/>
                  <a:t>Potential </a:t>
                </a:r>
                <a:r>
                  <a:rPr lang="en-US" sz="2000" dirty="0"/>
                  <a:t>Annual Cost Savings (millions)</a:t>
                </a:r>
              </a:p>
            </c:rich>
          </c:tx>
          <c:layout>
            <c:manualLayout>
              <c:xMode val="edge"/>
              <c:yMode val="edge"/>
              <c:x val="3.8500207210940794E-2"/>
              <c:y val="0.10377973586635057"/>
            </c:manualLayout>
          </c:layout>
        </c:title>
        <c:numFmt formatCode="&quot;$&quot;#,##0_);\(&quot;$&quot;#,##0\)" sourceLinked="1"/>
        <c:tickLblPos val="nextTo"/>
        <c:txPr>
          <a:bodyPr/>
          <a:lstStyle/>
          <a:p>
            <a:pPr>
              <a:defRPr sz="2000" b="1"/>
            </a:pPr>
            <a:endParaRPr lang="en-US"/>
          </a:p>
        </c:txPr>
        <c:crossAx val="85671296"/>
        <c:crosses val="autoZero"/>
        <c:crossBetween val="midCat"/>
      </c:valAx>
      <c:spPr>
        <a:ln>
          <a:solidFill>
            <a:schemeClr val="bg1">
              <a:lumMod val="50000"/>
            </a:schemeClr>
          </a:solidFill>
        </a:ln>
      </c:spPr>
    </c:plotArea>
    <c:legend>
      <c:legendPos val="b"/>
      <c:layout/>
      <c:txPr>
        <a:bodyPr/>
        <a:lstStyle/>
        <a:p>
          <a:pPr>
            <a:defRPr sz="1200" b="1"/>
          </a:pPr>
          <a:endParaRPr lang="en-US"/>
        </a:p>
      </c:txPr>
    </c:legend>
    <c:plotVisOnly val="1"/>
    <c:dispBlanksAs val="gap"/>
  </c:chart>
  <c:spPr>
    <a:solidFill>
      <a:sysClr val="window" lastClr="FFFFFF"/>
    </a:solidFill>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0.26923</cdr:x>
      <cdr:y>0.10102</cdr:y>
    </cdr:from>
    <cdr:to>
      <cdr:x>0.43901</cdr:x>
      <cdr:y>0.15474</cdr:y>
    </cdr:to>
    <cdr:sp macro="" textlink="">
      <cdr:nvSpPr>
        <cdr:cNvPr id="2052" name="Text Box 4"/>
        <cdr:cNvSpPr txBox="1">
          <a:spLocks xmlns:a="http://schemas.openxmlformats.org/drawingml/2006/main" noChangeArrowheads="1"/>
        </cdr:cNvSpPr>
      </cdr:nvSpPr>
      <cdr:spPr bwMode="auto">
        <a:xfrm xmlns:a="http://schemas.openxmlformats.org/drawingml/2006/main">
          <a:off x="2133600" y="457200"/>
          <a:ext cx="1345503" cy="2431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spAutoFit/>
        </a:bodyPr>
        <a:lstStyle xmlns:a="http://schemas.openxmlformats.org/drawingml/2006/main"/>
        <a:p xmlns:a="http://schemas.openxmlformats.org/drawingml/2006/main">
          <a:pPr algn="l" rtl="0">
            <a:defRPr sz="1000"/>
          </a:pPr>
          <a:r>
            <a:rPr lang="en-US" sz="1400" b="1" i="0" u="none" strike="noStrike" baseline="0" dirty="0">
              <a:solidFill>
                <a:srgbClr val="000000"/>
              </a:solidFill>
              <a:latin typeface="Arial"/>
              <a:cs typeface="Arial"/>
            </a:rPr>
            <a:t>Northern Sites</a:t>
          </a:r>
        </a:p>
      </cdr:txBody>
    </cdr:sp>
  </cdr:relSizeAnchor>
  <cdr:relSizeAnchor xmlns:cdr="http://schemas.openxmlformats.org/drawingml/2006/chartDrawing">
    <cdr:from>
      <cdr:x>0.73077</cdr:x>
      <cdr:y>0.10102</cdr:y>
    </cdr:from>
    <cdr:to>
      <cdr:x>0.91294</cdr:x>
      <cdr:y>0.15474</cdr:y>
    </cdr:to>
    <cdr:sp macro="" textlink="">
      <cdr:nvSpPr>
        <cdr:cNvPr id="2055" name="Text Box 7"/>
        <cdr:cNvSpPr txBox="1">
          <a:spLocks xmlns:a="http://schemas.openxmlformats.org/drawingml/2006/main" noChangeArrowheads="1"/>
        </cdr:cNvSpPr>
      </cdr:nvSpPr>
      <cdr:spPr bwMode="auto">
        <a:xfrm xmlns:a="http://schemas.openxmlformats.org/drawingml/2006/main">
          <a:off x="5791200" y="457200"/>
          <a:ext cx="1443667" cy="2431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spAutoFit/>
        </a:bodyPr>
        <a:lstStyle xmlns:a="http://schemas.openxmlformats.org/drawingml/2006/main"/>
        <a:p xmlns:a="http://schemas.openxmlformats.org/drawingml/2006/main">
          <a:pPr algn="l" rtl="0">
            <a:defRPr sz="1000"/>
          </a:pPr>
          <a:r>
            <a:rPr lang="en-US" sz="1400" b="1" i="0" u="none" strike="noStrike" baseline="0" dirty="0">
              <a:solidFill>
                <a:srgbClr val="000000"/>
              </a:solidFill>
              <a:latin typeface="Arial"/>
              <a:cs typeface="Arial"/>
            </a:rPr>
            <a:t>Southern Sites</a:t>
          </a:r>
        </a:p>
      </cdr:txBody>
    </cdr:sp>
  </cdr:relSizeAnchor>
  <cdr:relSizeAnchor xmlns:cdr="http://schemas.openxmlformats.org/drawingml/2006/chartDrawing">
    <cdr:from>
      <cdr:x>0.72115</cdr:x>
      <cdr:y>0.10102</cdr:y>
    </cdr:from>
    <cdr:to>
      <cdr:x>0.90184</cdr:x>
      <cdr:y>0.74079</cdr:y>
    </cdr:to>
    <cdr:grpSp>
      <cdr:nvGrpSpPr>
        <cdr:cNvPr id="2056" name="Group 8"/>
        <cdr:cNvGrpSpPr>
          <a:grpSpLocks xmlns:a="http://schemas.openxmlformats.org/drawingml/2006/main"/>
        </cdr:cNvGrpSpPr>
      </cdr:nvGrpSpPr>
      <cdr:grpSpPr bwMode="auto">
        <a:xfrm xmlns:a="http://schemas.openxmlformats.org/drawingml/2006/main">
          <a:off x="5714970" y="457213"/>
          <a:ext cx="1431932" cy="2895575"/>
          <a:chOff x="11188125" y="1047888"/>
          <a:chExt cx="3279933" cy="2175915"/>
        </a:xfrm>
      </cdr:grpSpPr>
      <cdr:sp macro="" textlink="">
        <cdr:nvSpPr>
          <cdr:cNvPr id="2049" name="Line 1"/>
          <cdr:cNvSpPr>
            <a:spLocks xmlns:a="http://schemas.openxmlformats.org/drawingml/2006/main" noChangeShapeType="1"/>
          </cdr:cNvSpPr>
        </cdr:nvSpPr>
        <cdr:spPr bwMode="auto">
          <a:xfrm xmlns:a="http://schemas.openxmlformats.org/drawingml/2006/main" flipV="1">
            <a:off x="11188125" y="1047888"/>
            <a:ext cx="0" cy="2175915"/>
          </a:xfrm>
          <a:prstGeom xmlns:a="http://schemas.openxmlformats.org/drawingml/2006/main" prst="line">
            <a:avLst/>
          </a:prstGeom>
          <a:noFill xmlns:a="http://schemas.openxmlformats.org/drawingml/2006/main"/>
          <a:ln xmlns:a="http://schemas.openxmlformats.org/drawingml/2006/main" w="38100">
            <a:solidFill>
              <a:srgbClr val="000000"/>
            </a:solidFill>
            <a:prstDash val="sysDot"/>
            <a:round/>
            <a:headEnd/>
            <a:tailEnd/>
          </a:ln>
        </cdr:spPr>
      </cdr:sp>
      <cdr:sp macro="" textlink="">
        <cdr:nvSpPr>
          <cdr:cNvPr id="2050" name="Line 2"/>
          <cdr:cNvSpPr>
            <a:spLocks xmlns:a="http://schemas.openxmlformats.org/drawingml/2006/main" noChangeShapeType="1"/>
          </cdr:cNvSpPr>
        </cdr:nvSpPr>
        <cdr:spPr bwMode="auto">
          <a:xfrm xmlns:a="http://schemas.openxmlformats.org/drawingml/2006/main" flipV="1">
            <a:off x="14468058" y="1047888"/>
            <a:ext cx="0" cy="2175915"/>
          </a:xfrm>
          <a:prstGeom xmlns:a="http://schemas.openxmlformats.org/drawingml/2006/main" prst="line">
            <a:avLst/>
          </a:prstGeom>
          <a:noFill xmlns:a="http://schemas.openxmlformats.org/drawingml/2006/main"/>
          <a:ln xmlns:a="http://schemas.openxmlformats.org/drawingml/2006/main" w="38100">
            <a:solidFill>
              <a:srgbClr val="000000"/>
            </a:solidFill>
            <a:prstDash val="sysDot"/>
            <a:round/>
            <a:headEnd/>
            <a:tailEnd/>
          </a:ln>
        </cdr:spPr>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79EC9CE-834C-4FB6-99F3-B81BA3658A63}" type="datetimeFigureOut">
              <a:rPr lang="en-US" smtClean="0"/>
              <a:pPr/>
              <a:t>9/30/2015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586080C-B8D8-4723-AE4C-278F16E645B8}" type="slidenum">
              <a:rPr lang="en-US" smtClean="0"/>
              <a:pPr/>
              <a:t>‹#›</a:t>
            </a:fld>
            <a:endParaRPr lang="en-US"/>
          </a:p>
        </p:txBody>
      </p:sp>
    </p:spTree>
    <p:extLst>
      <p:ext uri="{BB962C8B-B14F-4D97-AF65-F5344CB8AC3E}">
        <p14:creationId xmlns=""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smtClean="0"/>
              <a:t>Sand, Rock salt and treated rock salt are granular products</a:t>
            </a:r>
          </a:p>
          <a:p>
            <a:pPr defTabSz="966612">
              <a:defRPr/>
            </a:pPr>
            <a:endParaRPr lang="en-US" sz="1300" dirty="0" smtClean="0"/>
          </a:p>
          <a:p>
            <a:pPr defTabSz="966612">
              <a:defRPr/>
            </a:pPr>
            <a:r>
              <a:rPr lang="en-US" sz="1300" dirty="0" smtClean="0"/>
              <a:t>The rest are liquids.  All are available in any form, but the cheapest and most widely used forms for road maintenance are described here.</a:t>
            </a:r>
          </a:p>
          <a:p>
            <a:pPr defTabSz="966612">
              <a:defRPr/>
            </a:pPr>
            <a:endParaRPr lang="en-US" sz="1300" dirty="0" smtClean="0"/>
          </a:p>
          <a:p>
            <a:pPr defTabSz="966612">
              <a:defRPr/>
            </a:pPr>
            <a:r>
              <a:rPr lang="en-US" sz="1300" dirty="0" smtClean="0"/>
              <a:t> </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 xmlns:p14="http://schemas.microsoft.com/office/powerpoint/2010/main" val="3382500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 was more</a:t>
            </a:r>
            <a:r>
              <a:rPr lang="en-US" baseline="0" dirty="0" smtClean="0"/>
              <a:t> commonly used years ago to provide traction on top of snow and ice.  Today’s drivers have insisted on a higher level of service that includes bare winter roads.  In order to get this higher level of service, sand is no longer the tool of choice.   Sand is now more commonly used as a supplemental tool.  It is applied when conditions are too cold for salt to work, in an ice storm, on steep hills and has a smaller circle of use than salt.  </a:t>
            </a:r>
          </a:p>
          <a:p>
            <a:endParaRPr lang="en-US" baseline="0" dirty="0" smtClean="0"/>
          </a:p>
          <a:p>
            <a:r>
              <a:rPr lang="en-US" baseline="0" dirty="0" smtClean="0"/>
              <a:t>Some organizations that have low volume or low speed roads still use quite a bit of sand.  That is fine as long as their customers are fine with the level of service that sand provides.</a:t>
            </a:r>
          </a:p>
          <a:p>
            <a:endParaRPr lang="en-US" baseline="0" dirty="0" smtClean="0"/>
          </a:p>
          <a:p>
            <a:r>
              <a:rPr lang="en-US" baseline="0" dirty="0" smtClean="0"/>
              <a:t>Photo credit:  CDOT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 xmlns:p14="http://schemas.microsoft.com/office/powerpoint/2010/main" val="1758758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698F4-AB99-422C-B7B9-A4CC9C25FB2C}" type="slidenum">
              <a:rPr lang="en-US"/>
              <a:pPr/>
              <a:t>16</a:t>
            </a:fld>
            <a:endParaRPr 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dirty="0"/>
              <a:t>Here is a </a:t>
            </a:r>
            <a:r>
              <a:rPr lang="en-US" dirty="0" smtClean="0"/>
              <a:t>photo </a:t>
            </a:r>
            <a:r>
              <a:rPr lang="en-US" dirty="0"/>
              <a:t>of urban roadway before the spring </a:t>
            </a:r>
            <a:r>
              <a:rPr lang="en-US" dirty="0" smtClean="0"/>
              <a:t>clean-up</a:t>
            </a:r>
          </a:p>
          <a:p>
            <a:pPr defTabSz="966612">
              <a:defRPr/>
            </a:pPr>
            <a:endParaRPr lang="en-US" baseline="0" dirty="0" smtClean="0"/>
          </a:p>
          <a:p>
            <a:pPr defTabSz="966612">
              <a:defRPr/>
            </a:pPr>
            <a:r>
              <a:rPr lang="en-US" baseline="0" dirty="0" smtClean="0"/>
              <a:t>Sand is a mess in the spring requiring a lot of work to sweep and dispose of the sweepings.  This is a reason many shops have enjoyed moving away from sand use.  However sand does not create more of a “mess” than salt.  Salt’s mess is invisible so we don’t see it, but presents a bigger problem, since we don’t have any way to recover salt once it has been applied.  Salt is a permanent pollutant in our lakes, rivers and groundwater. </a:t>
            </a:r>
            <a:endParaRPr lang="en-US" dirty="0" smtClean="0"/>
          </a:p>
          <a:p>
            <a:endParaRPr lang="en-US" dirty="0" smtClean="0"/>
          </a:p>
          <a:p>
            <a:r>
              <a:rPr lang="en-US" dirty="0" smtClean="0"/>
              <a:t>Photo</a:t>
            </a:r>
            <a:r>
              <a:rPr lang="en-US" baseline="0" dirty="0" smtClean="0"/>
              <a:t> credit:  MDOT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00BD1-1474-4F70-8C80-4535B4967352}" type="slidenum">
              <a:rPr lang="en-US"/>
              <a:pPr/>
              <a:t>17</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dirty="0" smtClean="0"/>
              <a:t>If you use sand, you need to recover it as soon as the snow</a:t>
            </a:r>
            <a:r>
              <a:rPr lang="en-US" baseline="0" dirty="0" smtClean="0"/>
              <a:t> and ice melts.  Implement a year round sweeping program.   Colorado is a leading state in this and has aggressive policies on winter sweeping.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Salt/sand mix is not recommended but is</a:t>
            </a:r>
            <a:r>
              <a:rPr lang="en-US" baseline="0" dirty="0" smtClean="0"/>
              <a:t> often used in more rural areas.  </a:t>
            </a:r>
            <a:r>
              <a:rPr lang="en-US" dirty="0" smtClean="0"/>
              <a:t>Typically</a:t>
            </a:r>
            <a:r>
              <a:rPr lang="en-US" baseline="0" dirty="0" smtClean="0"/>
              <a:t> if you calculate how much salt you are applying when you put down a salt sand mix, you are applying enough salt to do the job.  Leave the sand at home.   One of the barriers to applying straight salt at a low application rate is not just the effectiveness of it, rather the equipment that we are using has been designed and built to deliver high application rates.   This is not a justification for using a salt/sand mix.  It is a justification for upgrading equipment.   </a:t>
            </a:r>
          </a:p>
          <a:p>
            <a:endParaRPr lang="en-US" baseline="0" dirty="0" smtClean="0"/>
          </a:p>
          <a:p>
            <a:r>
              <a:rPr lang="en-US" baseline="0" dirty="0" smtClean="0"/>
              <a:t>One inexpensive upgrade is to change augers.  If you use an auger with a bigger center core and smaller </a:t>
            </a:r>
            <a:r>
              <a:rPr lang="en-US" baseline="0" dirty="0" err="1" smtClean="0"/>
              <a:t>flighting</a:t>
            </a:r>
            <a:r>
              <a:rPr lang="en-US" baseline="0" dirty="0" smtClean="0"/>
              <a:t>, the truck can still deliver material at a consistent rate but less will be discharged.</a:t>
            </a:r>
          </a:p>
          <a:p>
            <a:endParaRPr lang="en-US" baseline="0" dirty="0" smtClean="0"/>
          </a:p>
          <a:p>
            <a:r>
              <a:rPr lang="en-US" baseline="0" dirty="0" smtClean="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 xmlns:p14="http://schemas.microsoft.com/office/powerpoint/2010/main" val="1821522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Is salt sand mix recommended?</a:t>
            </a:r>
          </a:p>
          <a:p>
            <a:pPr marL="241653" indent="-241653">
              <a:buAutoNum type="arabicPeriod"/>
            </a:pPr>
            <a:endParaRPr lang="en-US" baseline="0" dirty="0" smtClean="0"/>
          </a:p>
          <a:p>
            <a:pPr marL="241653" indent="-241653">
              <a:buAutoNum type="arabicPeriod"/>
            </a:pPr>
            <a:r>
              <a:rPr lang="en-US" baseline="0" dirty="0" smtClean="0"/>
              <a:t>Yes ( no)</a:t>
            </a:r>
          </a:p>
          <a:p>
            <a:pPr marL="241653" indent="-241653">
              <a:buAutoNum type="arabicPeriod"/>
            </a:pPr>
            <a:r>
              <a:rPr lang="en-US" baseline="0" dirty="0" smtClean="0"/>
              <a:t>No (yes)</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Is salt sand mix recommended?</a:t>
            </a:r>
          </a:p>
          <a:p>
            <a:pPr marL="241653" indent="-241653">
              <a:buAutoNum type="arabicPeriod"/>
            </a:pPr>
            <a:endParaRPr lang="en-US" baseline="0" dirty="0" smtClean="0"/>
          </a:p>
          <a:p>
            <a:pPr marL="241653" indent="-241653">
              <a:buAutoNum type="arabicPeriod"/>
            </a:pPr>
            <a:r>
              <a:rPr lang="en-US" baseline="0" dirty="0" smtClean="0"/>
              <a:t>Yes ( no)</a:t>
            </a:r>
          </a:p>
          <a:p>
            <a:pPr marL="241653" indent="-241653">
              <a:buAutoNum type="arabicPeriod"/>
            </a:pPr>
            <a:r>
              <a:rPr lang="en-US" baseline="0" dirty="0" smtClean="0"/>
              <a:t>No (yes)</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00">
                <a:solidFill>
                  <a:schemeClr val="tx1"/>
                </a:solidFill>
                <a:latin typeface="Arial" charset="0"/>
                <a:ea typeface="ＭＳ Ｐゴシック" pitchFamily="34" charset="-128"/>
              </a:defRPr>
            </a:lvl1pPr>
            <a:lvl2pPr marL="785372" indent="-302066" eaLnBrk="0" hangingPunct="0">
              <a:defRPr sz="3800">
                <a:solidFill>
                  <a:schemeClr val="tx1"/>
                </a:solidFill>
                <a:latin typeface="Arial" charset="0"/>
                <a:ea typeface="ＭＳ Ｐゴシック" pitchFamily="34" charset="-128"/>
              </a:defRPr>
            </a:lvl2pPr>
            <a:lvl3pPr marL="1208265" indent="-241653" eaLnBrk="0" hangingPunct="0">
              <a:defRPr sz="3800">
                <a:solidFill>
                  <a:schemeClr val="tx1"/>
                </a:solidFill>
                <a:latin typeface="Arial" charset="0"/>
                <a:ea typeface="ＭＳ Ｐゴシック" pitchFamily="34" charset="-128"/>
              </a:defRPr>
            </a:lvl3pPr>
            <a:lvl4pPr marL="1691571" indent="-241653" eaLnBrk="0" hangingPunct="0">
              <a:defRPr sz="3800">
                <a:solidFill>
                  <a:schemeClr val="tx1"/>
                </a:solidFill>
                <a:latin typeface="Arial" charset="0"/>
                <a:ea typeface="ＭＳ Ｐゴシック" pitchFamily="34" charset="-128"/>
              </a:defRPr>
            </a:lvl4pPr>
            <a:lvl5pPr marL="2174878" indent="-241653" eaLnBrk="0" hangingPunct="0">
              <a:defRPr sz="38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38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38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38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3800">
                <a:solidFill>
                  <a:schemeClr val="tx1"/>
                </a:solidFill>
                <a:latin typeface="Arial" charset="0"/>
                <a:ea typeface="ＭＳ Ｐゴシック" pitchFamily="34" charset="-128"/>
              </a:defRPr>
            </a:lvl9pPr>
          </a:lstStyle>
          <a:p>
            <a:fld id="{964544C9-5045-4A56-A919-9C72D3E7E815}" type="slidenum">
              <a:rPr lang="en-US" sz="1300" smtClean="0">
                <a:latin typeface="Arial Unicode MS" pitchFamily="34" charset="-128"/>
              </a:rPr>
              <a:pPr/>
              <a:t>21</a:t>
            </a:fld>
            <a:endParaRPr lang="en-US" sz="1300" dirty="0" smtClean="0">
              <a:latin typeface="Arial Unicode MS" pitchFamily="34" charset="-128"/>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Rock salt is a great </a:t>
            </a:r>
            <a:r>
              <a:rPr lang="en-US" dirty="0" err="1" smtClean="0">
                <a:latin typeface="Arial" charset="0"/>
              </a:rPr>
              <a:t>de-icer</a:t>
            </a:r>
            <a:r>
              <a:rPr lang="en-US" dirty="0" smtClean="0">
                <a:latin typeface="Arial" charset="0"/>
              </a:rPr>
              <a:t> for warmer</a:t>
            </a:r>
            <a:r>
              <a:rPr lang="en-US" baseline="0" dirty="0" smtClean="0">
                <a:latin typeface="Arial" charset="0"/>
              </a:rPr>
              <a:t> pavement temperatures. One the </a:t>
            </a:r>
            <a:r>
              <a:rPr lang="en-US" baseline="0" dirty="0" err="1" smtClean="0">
                <a:latin typeface="Arial" charset="0"/>
              </a:rPr>
              <a:t>the</a:t>
            </a:r>
            <a:r>
              <a:rPr lang="en-US" baseline="0" dirty="0" smtClean="0">
                <a:latin typeface="Arial" charset="0"/>
              </a:rPr>
              <a:t> big problems with it is it does not stay on the road long enough for it to melt snow and ice.  Much of it dissolves after it leaves the road wasting our time, money and ruining our natural resources.  For this reason applying dry salt is not a recommended practice.  Applying rock salt in </a:t>
            </a:r>
            <a:r>
              <a:rPr lang="en-US" baseline="0" dirty="0" err="1" smtClean="0">
                <a:latin typeface="Arial" charset="0"/>
              </a:rPr>
              <a:t>conjuction</a:t>
            </a:r>
            <a:r>
              <a:rPr lang="en-US" baseline="0" dirty="0" smtClean="0">
                <a:latin typeface="Arial" charset="0"/>
              </a:rPr>
              <a:t> with a liquid improves the performance and reduces bounce and scatter.   Less material wasted, less problems for the environment.</a:t>
            </a:r>
            <a:endParaRPr lang="en-US" dirty="0" smtClean="0">
              <a:latin typeface="Arial" charset="0"/>
            </a:endParaRPr>
          </a:p>
          <a:p>
            <a:pPr eaLnBrk="1" hangingPunct="1"/>
            <a:endParaRPr lang="en-US" dirty="0" smtClean="0">
              <a:latin typeface="Arial" charset="0"/>
            </a:endParaRPr>
          </a:p>
          <a:p>
            <a:pPr eaLnBrk="1" hangingPunct="1"/>
            <a:r>
              <a:rPr lang="en-US" dirty="0" smtClean="0">
                <a:latin typeface="Arial" charset="0"/>
              </a:rPr>
              <a:t>Photo credit:  Fortin Consulting Inc.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Is dry salt recommended?</a:t>
            </a:r>
          </a:p>
          <a:p>
            <a:pPr marL="241653" indent="-241653">
              <a:buAutoNum type="arabicPeriod"/>
            </a:pPr>
            <a:endParaRPr lang="en-US" baseline="0" dirty="0" smtClean="0"/>
          </a:p>
          <a:p>
            <a:pPr marL="241653" indent="-241653">
              <a:buAutoNum type="arabicPeriod"/>
            </a:pPr>
            <a:r>
              <a:rPr lang="en-US" baseline="0" dirty="0" smtClean="0"/>
              <a:t>Yes ( no)</a:t>
            </a:r>
          </a:p>
          <a:p>
            <a:pPr marL="241653" indent="-241653">
              <a:buAutoNum type="arabicPeriod"/>
            </a:pPr>
            <a:r>
              <a:rPr lang="en-US" baseline="0" dirty="0" smtClean="0"/>
              <a:t>No (yes)</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Is dry salt recommended?</a:t>
            </a:r>
          </a:p>
          <a:p>
            <a:pPr marL="241653" indent="-241653">
              <a:buAutoNum type="arabicPeriod"/>
            </a:pPr>
            <a:endParaRPr lang="en-US" baseline="0" dirty="0" smtClean="0"/>
          </a:p>
          <a:p>
            <a:pPr marL="241653" indent="-241653">
              <a:buAutoNum type="arabicPeriod"/>
            </a:pPr>
            <a:r>
              <a:rPr lang="en-US" baseline="0" dirty="0" smtClean="0"/>
              <a:t>Yes (no)</a:t>
            </a:r>
          </a:p>
          <a:p>
            <a:pPr marL="241653" indent="-241653">
              <a:buAutoNum type="arabicPeriod"/>
            </a:pPr>
            <a:r>
              <a:rPr lang="en-US" baseline="0" dirty="0" smtClean="0"/>
              <a:t>No (yes)</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23</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Poster</a:t>
            </a:r>
            <a:r>
              <a:rPr lang="en-US" baseline="0" dirty="0" smtClean="0"/>
              <a:t> credit: MDOT</a:t>
            </a:r>
            <a:endParaRPr lang="en-US" dirty="0" smtClean="0"/>
          </a:p>
          <a:p>
            <a:endParaRPr lang="en-US" dirty="0" smtClean="0"/>
          </a:p>
          <a:p>
            <a:r>
              <a:rPr lang="en-US" dirty="0" smtClean="0"/>
              <a:t>Applying</a:t>
            </a:r>
            <a:r>
              <a:rPr lang="en-US" baseline="0" dirty="0" smtClean="0"/>
              <a:t> dry salt is wasteful in all of the areas discussed in previous slides.  Adding a liquid improves performance and allows us to lower our application rates.  The purpose of this section isn’t so much to talk about that but to outline some of the choices in our material selection.  </a:t>
            </a:r>
          </a:p>
          <a:p>
            <a:endParaRPr lang="en-US" baseline="0" dirty="0" smtClean="0"/>
          </a:p>
          <a:p>
            <a:r>
              <a:rPr lang="en-US" baseline="0" dirty="0" smtClean="0"/>
              <a:t>Which material will work the best in a given situation?  Many choices exist in the liquid arena. The following slides will cover some of the basic choices.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24</a:t>
            </a:fld>
            <a:endParaRPr lang="en-US"/>
          </a:p>
        </p:txBody>
      </p:sp>
    </p:spTree>
    <p:extLst>
      <p:ext uri="{BB962C8B-B14F-4D97-AF65-F5344CB8AC3E}">
        <p14:creationId xmlns="" xmlns:p14="http://schemas.microsoft.com/office/powerpoint/2010/main" val="595803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If you add liquids to granular products will you improve performance?</a:t>
            </a:r>
          </a:p>
          <a:p>
            <a:pPr marL="241653" indent="-241653">
              <a:buAutoNum type="arabicPeriod"/>
            </a:pPr>
            <a:r>
              <a:rPr lang="en-US" baseline="0" dirty="0" smtClean="0"/>
              <a:t>Yes (yes)</a:t>
            </a:r>
          </a:p>
          <a:p>
            <a:pPr marL="241653" indent="-241653">
              <a:buAutoNum type="arabicPeriod"/>
            </a:pPr>
            <a:r>
              <a:rPr lang="en-US" baseline="0" dirty="0" smtClean="0"/>
              <a:t>No (no)</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If you add liquids to granular products will you improve performance?</a:t>
            </a:r>
          </a:p>
          <a:p>
            <a:pPr marL="241653" indent="-241653">
              <a:buAutoNum type="arabicPeriod"/>
            </a:pPr>
            <a:r>
              <a:rPr lang="en-US" baseline="0" dirty="0" smtClean="0"/>
              <a:t>Yes (yes)</a:t>
            </a:r>
          </a:p>
          <a:p>
            <a:pPr marL="241653" indent="-241653">
              <a:buAutoNum type="arabicPeriod"/>
            </a:pPr>
            <a:r>
              <a:rPr lang="en-US" baseline="0" dirty="0" smtClean="0"/>
              <a:t>No (no)</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Treated salt is often</a:t>
            </a:r>
            <a:r>
              <a:rPr lang="en-US" baseline="0" dirty="0" smtClean="0"/>
              <a:t> dyed to make it obvious which pile is treated or untreated. Dry salt is mixed with a liquid at about 4 to 6 gallons per ton.  This makes the salt work faster when applied and often allows it to work at slightly colder temperatures.  The liquid mixed into the stockpile is generally a hygroscopic product like MgCl2 or CaCl2 or an organic.  Salt brine is not recommended to be mixed into the stockpile as it will easily leach or evaporate out.   </a:t>
            </a:r>
          </a:p>
          <a:p>
            <a:endParaRPr lang="en-US" baseline="0" dirty="0" smtClean="0"/>
          </a:p>
          <a:p>
            <a:r>
              <a:rPr lang="en-US" baseline="0" dirty="0" smtClean="0"/>
              <a:t>Treated salts are often an organization’s first step into using liquids since it requires no new equipment for storage or application.  The two principles to keep in mind when using a treated salt is to turn down your application rate because you will not need as much.  The second principle is to have good storage, as treated stockpiles are more likely to leach than dry stockpiles.  Some organizations get around the storage issue by creating their own treated stockpiles on an “as needed” basis just before the storm.  If you do this, the ratio of 4-6 gallons per ton is not as critical because you will be using it, not storing it so leaching isn’t a concern. </a:t>
            </a:r>
          </a:p>
          <a:p>
            <a:endParaRPr lang="en-US" baseline="0" dirty="0" smtClean="0"/>
          </a:p>
          <a:p>
            <a:pPr defTabSz="966612">
              <a:defRPr/>
            </a:pPr>
            <a:r>
              <a:rPr lang="en-US" baseline="0" dirty="0" smtClean="0"/>
              <a:t>Photo credit:  Penn DOT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 xmlns:p14="http://schemas.microsoft.com/office/powerpoint/2010/main" val="427020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Liquids</a:t>
            </a:r>
            <a:r>
              <a:rPr lang="en-US" baseline="0" dirty="0" smtClean="0"/>
              <a:t> can help reduce wasting de-icing materials.  There is a wide variety of </a:t>
            </a:r>
            <a:r>
              <a:rPr lang="en-US" baseline="0" dirty="0" err="1" smtClean="0"/>
              <a:t>de-icers</a:t>
            </a:r>
            <a:r>
              <a:rPr lang="en-US" baseline="0" dirty="0" smtClean="0"/>
              <a:t> available in liquid formulations.  You can buy directly from the manufacture or you can blend them yourself.   This market is continually changing as new blends and new additives are being created.   If you want to be a pro in snow and ice management, you need to master the art of using liquids. </a:t>
            </a:r>
          </a:p>
          <a:p>
            <a:endParaRPr lang="en-US" baseline="0" dirty="0" smtClean="0"/>
          </a:p>
          <a:p>
            <a:r>
              <a:rPr lang="en-US" baseline="0" dirty="0" smtClean="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 xmlns:p14="http://schemas.microsoft.com/office/powerpoint/2010/main" val="2874167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primary challenge with liquid is it doesn’t have much melting power.   However we shouldn’t need much melting power if we have been able to prevent bonding.  If we need more melting power, granular salt added into the liquid can give us a boost in melting.  </a:t>
            </a:r>
          </a:p>
          <a:p>
            <a:endParaRPr lang="en-US" baseline="0" dirty="0" smtClean="0"/>
          </a:p>
          <a:p>
            <a:r>
              <a:rPr lang="en-US" baseline="0" dirty="0" smtClean="0"/>
              <a:t>Some organizations shy away from using liquids because they need to re-equip and re-train their operations to work with a new product.  Granular salt is not very effective but on the other hand it also is very reliable and well understood.   The risks in using granular salt lay mostly in cost of wasted material, infrastructure and environmental damages.   Those risks have been highly ignored.  The risks in using liquids are you can take a dry road and make it icy and that is a danger to the driving public and your reputation. </a:t>
            </a:r>
          </a:p>
          <a:p>
            <a:endParaRPr lang="en-US" baseline="0" dirty="0" smtClean="0"/>
          </a:p>
          <a:p>
            <a:r>
              <a:rPr lang="en-US" baseline="0" dirty="0" smtClean="0"/>
              <a:t>Overcoming the challenges of liquids is possible and frequently done.  Integrating liquids into your operation can bring you much further ahead than if you decide not to face the challenges and shy away from the use of liquids. </a:t>
            </a:r>
          </a:p>
          <a:p>
            <a:endParaRPr lang="en-US" baseline="0" dirty="0" smtClean="0"/>
          </a:p>
          <a:p>
            <a:r>
              <a:rPr lang="en-US" baseline="0" dirty="0" smtClean="0"/>
              <a:t>Photo credit:  Mono County Public Works, California</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 xmlns:p14="http://schemas.microsoft.com/office/powerpoint/2010/main" val="473489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how many miles of roads you could</a:t>
            </a:r>
            <a:r>
              <a:rPr lang="en-US" baseline="0" dirty="0" smtClean="0"/>
              <a:t> spread with 100 gallons of brine.  Then think about how many miles of roads you could spread with 230 lbs of dry salt.   Now think of a road with heavy traffic: the liquid will stay, but the rock salt will blow off the road.    </a:t>
            </a:r>
          </a:p>
          <a:p>
            <a:endParaRPr lang="en-US" baseline="0" dirty="0" smtClean="0"/>
          </a:p>
          <a:p>
            <a:r>
              <a:rPr lang="en-US" baseline="0" dirty="0" smtClean="0"/>
              <a:t>Note to presenters:  Discuss with your students this concept of “salt math”.  Work with them to visualize this relationship and the advantages liquids can give us.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 xmlns:p14="http://schemas.microsoft.com/office/powerpoint/2010/main" val="3036124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every pound of salt you</a:t>
            </a:r>
            <a:r>
              <a:rPr lang="en-US" baseline="0" dirty="0" smtClean="0"/>
              <a:t> can replace with a pound of liquid you are doing something good for the earth.   Liquids aren’t generally measured in pounds, but everyone can visualize what size container a pound a water would fit into.   </a:t>
            </a:r>
          </a:p>
          <a:p>
            <a:endParaRPr lang="en-US" baseline="0" dirty="0" smtClean="0"/>
          </a:p>
          <a:p>
            <a:r>
              <a:rPr lang="en-US" baseline="0" dirty="0" smtClean="0"/>
              <a:t>A pound of salt is about 1 heaping coffee mug.  A pound of water is about a pint. </a:t>
            </a:r>
          </a:p>
          <a:p>
            <a:endParaRPr lang="en-US" baseline="0" dirty="0" smtClean="0"/>
          </a:p>
          <a:p>
            <a:r>
              <a:rPr lang="en-US" baseline="0" dirty="0" smtClean="0"/>
              <a:t>This isn’t always true:  you could have a very toxic liquid that would cause more environmental damage than a granular product.  But in the winter maintenance world when we focus on salt brine and rock salt, this statement is generally true.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 xmlns:p14="http://schemas.microsoft.com/office/powerpoint/2010/main" val="3036124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optimal concentration</a:t>
            </a:r>
            <a:r>
              <a:rPr lang="en-US" baseline="0" dirty="0" smtClean="0"/>
              <a:t> for brine is </a:t>
            </a:r>
            <a:r>
              <a:rPr lang="en-US" dirty="0" smtClean="0"/>
              <a:t>23% if using</a:t>
            </a:r>
            <a:r>
              <a:rPr lang="en-US" baseline="0" dirty="0" smtClean="0"/>
              <a:t> a hydrometer, and a 85% reading is what you want if you are testing using a </a:t>
            </a:r>
            <a:r>
              <a:rPr lang="en-US" baseline="0" dirty="0" err="1" smtClean="0"/>
              <a:t>salinometer</a:t>
            </a:r>
            <a:r>
              <a:rPr lang="en-US" baseline="0" dirty="0" smtClean="0"/>
              <a:t>.</a:t>
            </a:r>
          </a:p>
          <a:p>
            <a:endParaRPr lang="en-US" baseline="0" dirty="0" smtClean="0"/>
          </a:p>
          <a:p>
            <a:r>
              <a:rPr lang="en-US" baseline="0" dirty="0" smtClean="0"/>
              <a:t>The advantages of brine are many.  It is the basis for most of the liquids put on the road today.  It is relatively inexpensive to make or buy since the ingredients are only rock salt and water.  </a:t>
            </a:r>
          </a:p>
          <a:p>
            <a:endParaRPr lang="en-US" baseline="0" dirty="0" smtClean="0"/>
          </a:p>
          <a:p>
            <a:r>
              <a:rPr lang="en-US" baseline="0" dirty="0" smtClean="0"/>
              <a:t>If you want to try it on a small scale, get a hydrometer, a 5 gallon bucket, 2 to 3 gallons of water and about 5 pounds of rock salt.  Put 2 gallons in the bucket and 4 ½ pounds of salt and test it.   If it is below 23% add salt, if it is above 23% add water.  Keep adding water or salt until your hydrometer reads 23%.</a:t>
            </a:r>
          </a:p>
          <a:p>
            <a:endParaRPr lang="en-US" baseline="0" dirty="0" smtClean="0"/>
          </a:p>
          <a:p>
            <a:pPr defTabSz="966612">
              <a:defRPr/>
            </a:pPr>
            <a:r>
              <a:rPr lang="en-US" baseline="0" dirty="0" smtClean="0"/>
              <a:t>Photo credit:  Fortin Consulting Inc. </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 xmlns:p14="http://schemas.microsoft.com/office/powerpoint/2010/main" val="1823936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pavement temperatures drop below 15 degrees F, and if we</a:t>
            </a:r>
            <a:r>
              <a:rPr lang="en-US" baseline="0" dirty="0" smtClean="0"/>
              <a:t> want to melt snow or ice, we need to change our de-icing strategy.  The most common change is to incorporate liquids in higher and higher quantities and to change our liquids to MgCl2 or CaCl2.</a:t>
            </a:r>
          </a:p>
          <a:p>
            <a:r>
              <a:rPr lang="en-US" baseline="0" dirty="0" smtClean="0"/>
              <a:t>   </a:t>
            </a:r>
          </a:p>
          <a:p>
            <a:r>
              <a:rPr lang="en-US" baseline="0" dirty="0" smtClean="0"/>
              <a:t>This chart shows how the ice melt capacity of our most common deicers fades off as the pavements cool.  It also shows that MgCl2 or CaCl2 have some ice melt capacity at these colder temperatures.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 xmlns:p14="http://schemas.microsoft.com/office/powerpoint/2010/main" val="353524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presenters:  These first 7 slides can be used or hidden.</a:t>
            </a:r>
          </a:p>
          <a:p>
            <a:endParaRPr lang="en-US" baseline="0" dirty="0" smtClean="0"/>
          </a:p>
          <a:p>
            <a:r>
              <a:rPr lang="en-US" baseline="0" dirty="0" smtClean="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 xmlns:p14="http://schemas.microsoft.com/office/powerpoint/2010/main" val="33614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MgCl2 or CaCl2…which is better? </a:t>
            </a:r>
            <a:r>
              <a:rPr lang="en-US" baseline="0" dirty="0" smtClean="0"/>
              <a:t>  </a:t>
            </a:r>
            <a:r>
              <a:rPr lang="en-US" dirty="0" smtClean="0"/>
              <a:t>Everyone has an opinion but the truth is, they are more alike</a:t>
            </a:r>
            <a:r>
              <a:rPr lang="en-US" baseline="0" dirty="0" smtClean="0"/>
              <a:t> than different.  The biggest distinguishing factor is that CaCl2 is easier to mix with salt brine.  However if you use straight MgCl2 or CaCl2 which is expensive but also powerful in cold temperatures, the differences are probably not big enough to convince anyone to use the more expensive product.  And the more expensive product changes depending on where you are located.  Shipping costs are the main factor in the cost of these products. </a:t>
            </a:r>
          </a:p>
          <a:p>
            <a:endParaRPr lang="en-US" baseline="0" dirty="0" smtClean="0"/>
          </a:p>
          <a:p>
            <a:r>
              <a:rPr lang="en-US" baseline="0" dirty="0" smtClean="0"/>
              <a:t>Photo credit:  Fortin Consulting Inc.</a:t>
            </a:r>
          </a:p>
          <a:p>
            <a:endParaRPr lang="en-US" baseline="0" dirty="0" smtClean="0"/>
          </a:p>
          <a:p>
            <a:r>
              <a:rPr lang="en-US" baseline="0" dirty="0" smtClean="0"/>
              <a:t>Note:  </a:t>
            </a:r>
            <a:r>
              <a:rPr lang="en-US" dirty="0" smtClean="0"/>
              <a:t>Coke/Pepsi graphic from Microsoft clipart</a:t>
            </a:r>
          </a:p>
          <a:p>
            <a:endParaRPr lang="en-US"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 xmlns:p14="http://schemas.microsoft.com/office/powerpoint/2010/main" val="935442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Note to presenters:  Use this slide to have a discussion as to why you use one or the other.  Or, beforehand, list those reasons on this slide or insert reasons on a new slide to follow.</a:t>
            </a:r>
          </a:p>
          <a:p>
            <a:endParaRPr lang="en-US" dirty="0" smtClean="0"/>
          </a:p>
          <a:p>
            <a:r>
              <a:rPr lang="en-US" dirty="0" smtClean="0"/>
              <a:t>Both MgCl2 and CaCl2 are commonly used for dust control on gravel roads.  They</a:t>
            </a:r>
            <a:r>
              <a:rPr lang="en-US" baseline="0" dirty="0" smtClean="0"/>
              <a:t> bring the moisture from the air to the road surface.  The road looks damp.  This is also how they work in the winter.  Be aware that the concentration of MgCl2 or CaCl2 is different for dust control than for de-icing so don’t be tempted to use one formulation for winter and summer. </a:t>
            </a:r>
          </a:p>
          <a:p>
            <a:endParaRPr lang="en-US" baseline="0" dirty="0" smtClean="0"/>
          </a:p>
          <a:p>
            <a:r>
              <a:rPr lang="en-US" baseline="0" dirty="0" smtClean="0"/>
              <a:t>You can buy both products in solid forms but that is much more expensive since they both are naturally occurring brines.</a:t>
            </a:r>
          </a:p>
          <a:p>
            <a:endParaRPr lang="en-US" baseline="0" dirty="0" smtClean="0"/>
          </a:p>
          <a:p>
            <a:pPr defTabSz="966612">
              <a:defRPr/>
            </a:pPr>
            <a:r>
              <a:rPr lang="en-US" baseline="0" dirty="0" smtClean="0"/>
              <a:t>Photo credit:  Penn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 xmlns:p14="http://schemas.microsoft.com/office/powerpoint/2010/main" val="935442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Do magnesium and calcium chloride bring moisture from the air to the pavement surface?</a:t>
            </a:r>
          </a:p>
          <a:p>
            <a:pPr marL="241653" indent="-241653">
              <a:buAutoNum type="arabicPeriod"/>
            </a:pPr>
            <a:endParaRPr lang="en-US" baseline="0" dirty="0" smtClean="0"/>
          </a:p>
          <a:p>
            <a:pPr marL="241653" indent="-241653">
              <a:buAutoNum type="arabicPeriod"/>
            </a:pPr>
            <a:r>
              <a:rPr lang="en-US" baseline="0" dirty="0" smtClean="0"/>
              <a:t>Yes (yes)</a:t>
            </a:r>
          </a:p>
          <a:p>
            <a:pPr marL="241653" indent="-241653">
              <a:buAutoNum type="arabicPeriod"/>
            </a:pPr>
            <a:r>
              <a:rPr lang="en-US" baseline="0" dirty="0" smtClean="0"/>
              <a:t>No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Do magnesium and calcium chloride bring moisture from the air to the pavement surface?</a:t>
            </a:r>
          </a:p>
          <a:p>
            <a:pPr marL="241653" indent="-241653">
              <a:buAutoNum type="arabicPeriod"/>
            </a:pPr>
            <a:endParaRPr lang="en-US" baseline="0" dirty="0" smtClean="0"/>
          </a:p>
          <a:p>
            <a:pPr marL="241653" indent="-241653">
              <a:buAutoNum type="arabicPeriod"/>
            </a:pPr>
            <a:r>
              <a:rPr lang="en-US" baseline="0" dirty="0" smtClean="0"/>
              <a:t>Yes (yes)</a:t>
            </a:r>
          </a:p>
          <a:p>
            <a:pPr marL="241653" indent="-241653">
              <a:buAutoNum type="arabicPeriod"/>
            </a:pPr>
            <a:r>
              <a:rPr lang="en-US" baseline="0" dirty="0" smtClean="0"/>
              <a:t>No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00">
                <a:solidFill>
                  <a:schemeClr val="tx1"/>
                </a:solidFill>
                <a:latin typeface="Arial" charset="0"/>
                <a:ea typeface="ＭＳ Ｐゴシック" pitchFamily="34" charset="-128"/>
              </a:defRPr>
            </a:lvl1pPr>
            <a:lvl2pPr marL="785372" indent="-302066" eaLnBrk="0" hangingPunct="0">
              <a:defRPr sz="3800">
                <a:solidFill>
                  <a:schemeClr val="tx1"/>
                </a:solidFill>
                <a:latin typeface="Arial" charset="0"/>
                <a:ea typeface="ＭＳ Ｐゴシック" pitchFamily="34" charset="-128"/>
              </a:defRPr>
            </a:lvl2pPr>
            <a:lvl3pPr marL="1208265" indent="-241653" eaLnBrk="0" hangingPunct="0">
              <a:defRPr sz="3800">
                <a:solidFill>
                  <a:schemeClr val="tx1"/>
                </a:solidFill>
                <a:latin typeface="Arial" charset="0"/>
                <a:ea typeface="ＭＳ Ｐゴシック" pitchFamily="34" charset="-128"/>
              </a:defRPr>
            </a:lvl3pPr>
            <a:lvl4pPr marL="1691571" indent="-241653" eaLnBrk="0" hangingPunct="0">
              <a:defRPr sz="3800">
                <a:solidFill>
                  <a:schemeClr val="tx1"/>
                </a:solidFill>
                <a:latin typeface="Arial" charset="0"/>
                <a:ea typeface="ＭＳ Ｐゴシック" pitchFamily="34" charset="-128"/>
              </a:defRPr>
            </a:lvl4pPr>
            <a:lvl5pPr marL="2174878" indent="-241653" eaLnBrk="0" hangingPunct="0">
              <a:defRPr sz="38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38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38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38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3800">
                <a:solidFill>
                  <a:schemeClr val="tx1"/>
                </a:solidFill>
                <a:latin typeface="Arial" charset="0"/>
                <a:ea typeface="ＭＳ Ｐゴシック" pitchFamily="34" charset="-128"/>
              </a:defRPr>
            </a:lvl9pPr>
          </a:lstStyle>
          <a:p>
            <a:fld id="{2EEE7786-9AE9-44F3-94F5-72A6EA5B66AC}" type="slidenum">
              <a:rPr lang="en-US" sz="1300" smtClean="0">
                <a:latin typeface="Arial Unicode MS" pitchFamily="34" charset="-128"/>
              </a:rPr>
              <a:pPr/>
              <a:t>38</a:t>
            </a:fld>
            <a:endParaRPr lang="en-US" sz="1300" dirty="0" smtClean="0">
              <a:latin typeface="Arial Unicode MS" pitchFamily="34" charset="-128"/>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Sugars or carbohydrates are often</a:t>
            </a:r>
            <a:r>
              <a:rPr lang="en-US" baseline="0" dirty="0" smtClean="0">
                <a:latin typeface="Arial" charset="0"/>
              </a:rPr>
              <a:t> an additive to liquid deicers.  They come in a variety of “flavors” but for the most part they do the same thing.   The picture above is sugar beets. </a:t>
            </a:r>
          </a:p>
          <a:p>
            <a:pPr eaLnBrk="1" hangingPunct="1"/>
            <a:endParaRPr lang="en-US" baseline="0" dirty="0" smtClean="0">
              <a:latin typeface="Arial" charset="0"/>
            </a:endParaRPr>
          </a:p>
          <a:p>
            <a:pPr eaLnBrk="1" hangingPunct="1"/>
            <a:r>
              <a:rPr lang="en-US" baseline="0" dirty="0" smtClean="0">
                <a:latin typeface="Arial" charset="0"/>
              </a:rPr>
              <a:t>Photo credit:  Fortin Consulting Inc.</a:t>
            </a:r>
            <a:endParaRPr lang="en-US" dirty="0"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r"/>
            <a:fld id="{8E6D6D3F-A194-4909-A393-D1AB7A99CA56}" type="slidenum">
              <a:rPr lang="en-US" sz="1300">
                <a:latin typeface="Arial Unicode MS" pitchFamily="34" charset="-128"/>
              </a:rPr>
              <a:pPr algn="r"/>
              <a:t>39</a:t>
            </a:fld>
            <a:endParaRPr lang="en-US" sz="1300" dirty="0">
              <a:latin typeface="Arial Unicode MS" pitchFamily="34" charset="-128"/>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Organic</a:t>
            </a:r>
            <a:r>
              <a:rPr lang="en-US" baseline="0" dirty="0" smtClean="0">
                <a:latin typeface="Arial" charset="0"/>
              </a:rPr>
              <a:t> additives are confusing to the industry.  Some love them, some hate them, and many are on the fence.  This is true for the chemists, sales people and winter maintenance professionals.  Opinions are wide ranging.  Because of this, it is wise for the user to test it themselves and see how it performs.  If it can reduce your overall salt use then it is a good tool for you. </a:t>
            </a:r>
          </a:p>
          <a:p>
            <a:pPr eaLnBrk="1" hangingPunct="1"/>
            <a:endParaRPr lang="en-US" baseline="0" dirty="0" smtClean="0">
              <a:latin typeface="Arial" charset="0"/>
            </a:endParaRPr>
          </a:p>
          <a:p>
            <a:pPr eaLnBrk="1" hangingPunct="1"/>
            <a:r>
              <a:rPr lang="en-US" baseline="0" dirty="0" smtClean="0">
                <a:latin typeface="Arial" charset="0"/>
              </a:rPr>
              <a:t>Photo credit:  Fortin Consulting Inc.</a:t>
            </a:r>
            <a:endParaRPr lang="en-US" dirty="0"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Note</a:t>
            </a:r>
            <a:r>
              <a:rPr lang="en-US" baseline="0" dirty="0" smtClean="0">
                <a:latin typeface="Arial" charset="0"/>
              </a:rPr>
              <a:t> to presenters:  You may want to hide this slide, and only use it if questions arise about the ability of organics/sugars to melt ice.  </a:t>
            </a:r>
          </a:p>
          <a:p>
            <a:endParaRPr lang="en-US" baseline="0" dirty="0" smtClean="0">
              <a:latin typeface="Arial" charset="0"/>
            </a:endParaRPr>
          </a:p>
          <a:p>
            <a:r>
              <a:rPr lang="en-US" baseline="0" dirty="0" smtClean="0">
                <a:latin typeface="Arial" charset="0"/>
              </a:rPr>
              <a:t>The first graph shows 2 deicers and how their freeze point changes as we add organics to it.   The more the organic, the lower temps it freezes.  That might be an advantage for us looking to store liquids in cold temperatures.  But the second chart shows the same two compounds.  And, as we add more and more organics we lose more of our ability to melt ice.  And in fact our highest ability to melt ice is before we add any organic to the de-</a:t>
            </a:r>
            <a:r>
              <a:rPr lang="en-US" baseline="0" dirty="0" err="1" smtClean="0">
                <a:latin typeface="Arial" charset="0"/>
              </a:rPr>
              <a:t>icer</a:t>
            </a:r>
            <a:r>
              <a:rPr lang="en-US" baseline="0" dirty="0" smtClean="0">
                <a:latin typeface="Arial" charset="0"/>
              </a:rPr>
              <a:t>.</a:t>
            </a:r>
          </a:p>
          <a:p>
            <a:endParaRPr lang="en-US" baseline="0" dirty="0" smtClean="0">
              <a:latin typeface="Arial" charset="0"/>
            </a:endParaRPr>
          </a:p>
          <a:p>
            <a:r>
              <a:rPr lang="en-US" baseline="0" dirty="0" smtClean="0">
                <a:latin typeface="Arial" charset="0"/>
              </a:rPr>
              <a:t>This represents laboratory testing results. We shouldn’t discount field testing.  Those that use organic additives love them or hate them.  Our goal is to get people to use products in the lowest volume.  For those that have been able to use organic additives and reduce their application rates that is a bonus.  It may be that what the scientists can capture in the lab doesn’t tell the whole story of how organics can be helpful to the industry.   There is a lot of discussion and opinions on both sides of the organics issue.</a:t>
            </a:r>
          </a:p>
          <a:p>
            <a:endParaRPr lang="en-US" baseline="0" dirty="0" smtClean="0">
              <a:latin typeface="Arial" charset="0"/>
            </a:endParaRPr>
          </a:p>
          <a:p>
            <a:pPr defTabSz="966612">
              <a:defRPr/>
            </a:pPr>
            <a:r>
              <a:rPr lang="en-US" baseline="0" dirty="0" smtClean="0">
                <a:latin typeface="Arial" charset="0"/>
              </a:rPr>
              <a:t>Slide credit:  Cargill Deicing Technology</a:t>
            </a:r>
          </a:p>
          <a:p>
            <a:endParaRPr lang="en-US" dirty="0"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Creating</a:t>
            </a:r>
            <a:r>
              <a:rPr lang="en-US" baseline="0" dirty="0" smtClean="0">
                <a:latin typeface="Arial" charset="0"/>
              </a:rPr>
              <a:t> blends is serious business. If you are doing this you need to be accurate in your procedures, testing, and recording.   Quality assurance should be top priority.  If you are not up to this it is better for you to buy your liquids and let someone else worry about that.   If you buy your liquids you should still know the target density of your product and test each load to make sure to matches the target density. </a:t>
            </a:r>
          </a:p>
          <a:p>
            <a:endParaRPr lang="en-US" baseline="0" dirty="0" smtClean="0">
              <a:latin typeface="Arial" charset="0"/>
            </a:endParaRPr>
          </a:p>
          <a:p>
            <a:r>
              <a:rPr lang="en-US" baseline="0" dirty="0" smtClean="0">
                <a:latin typeface="Arial" charset="0"/>
              </a:rPr>
              <a:t>Photo credit:  Fortin Consulting Inc.</a:t>
            </a:r>
          </a:p>
          <a:p>
            <a:endParaRPr lang="en-US" baseline="0" dirty="0" smtClean="0">
              <a:latin typeface="Arial" charset="0"/>
            </a:endParaRPr>
          </a:p>
          <a:p>
            <a:endParaRPr lang="en-US" dirty="0"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provides</a:t>
            </a:r>
            <a:r>
              <a:rPr lang="en-US" baseline="0" dirty="0" smtClean="0"/>
              <a:t> </a:t>
            </a:r>
            <a:r>
              <a:rPr lang="en-US" dirty="0" smtClean="0"/>
              <a:t>very high level  and over simplified comments.  Any de-</a:t>
            </a:r>
            <a:r>
              <a:rPr lang="en-US" dirty="0" err="1" smtClean="0"/>
              <a:t>icer</a:t>
            </a:r>
            <a:r>
              <a:rPr lang="en-US" baseline="0" dirty="0" smtClean="0"/>
              <a:t> could have a variety of properties and each should be understood thoroughly before it is used.   The use of “short term” is interesting.  Most of the non-chloride de-</a:t>
            </a:r>
            <a:r>
              <a:rPr lang="en-US" baseline="0" dirty="0" err="1" smtClean="0"/>
              <a:t>icers</a:t>
            </a:r>
            <a:r>
              <a:rPr lang="en-US" baseline="0" dirty="0" smtClean="0"/>
              <a:t> do biodegrade so given the right conditions they will break down.   Now there is also the category of additives that can have long or short term toxicity depending on what they are.  This isn’t discussed in this slide. </a:t>
            </a:r>
          </a:p>
          <a:p>
            <a:endParaRPr lang="en-US" baseline="0"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 xmlns:p14="http://schemas.microsoft.com/office/powerpoint/2010/main" val="1607449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Are chloride based deicers a permanent pollutant in our lakes, rivers and groundwater?</a:t>
            </a:r>
          </a:p>
          <a:p>
            <a:pPr marL="241653" indent="-241653">
              <a:buAutoNum type="arabicPeriod"/>
            </a:pPr>
            <a:endParaRPr lang="en-US" baseline="0" dirty="0" smtClean="0"/>
          </a:p>
          <a:p>
            <a:pPr marL="241653" indent="-241653">
              <a:buAutoNum type="arabicPeriod"/>
            </a:pPr>
            <a:r>
              <a:rPr lang="en-US" baseline="0" dirty="0" smtClean="0"/>
              <a:t>Yes (yes)</a:t>
            </a:r>
          </a:p>
          <a:p>
            <a:pPr marL="241653" indent="-241653">
              <a:buAutoNum type="arabicPeriod"/>
            </a:pPr>
            <a:r>
              <a:rPr lang="en-US" baseline="0" dirty="0" smtClean="0"/>
              <a:t>No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smtClean="0">
                <a:solidFill>
                  <a:prstClr val="black"/>
                </a:solidFill>
              </a:rPr>
              <a:t>Slide credit:  http://www.publichealthmdc.com/publications/documents/RoadSaltRpt2013.pdf</a:t>
            </a:r>
          </a:p>
          <a:p>
            <a:pPr defTabSz="966612">
              <a:defRPr/>
            </a:pPr>
            <a:endParaRPr lang="en-US" sz="1300" dirty="0" smtClean="0">
              <a:solidFill>
                <a:prstClr val="black"/>
              </a:solidFill>
            </a:endParaRPr>
          </a:p>
          <a:p>
            <a:pPr defTabSz="966612">
              <a:defRPr/>
            </a:pPr>
            <a:r>
              <a:rPr lang="en-US" sz="1300" dirty="0" smtClean="0">
                <a:solidFill>
                  <a:prstClr val="black"/>
                </a:solidFill>
              </a:rPr>
              <a:t>Note to presenters:  you may insert a slide here with your own chloride use.  Or, hide this slide if you don’t have that data.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 xmlns:p14="http://schemas.microsoft.com/office/powerpoint/2010/main" val="1296649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r>
              <a:rPr lang="en-US" baseline="0" dirty="0" smtClean="0"/>
              <a:t>Test question:</a:t>
            </a:r>
          </a:p>
          <a:p>
            <a:endParaRPr lang="en-US" baseline="0" dirty="0" smtClean="0"/>
          </a:p>
          <a:p>
            <a:r>
              <a:rPr lang="en-US" baseline="0" dirty="0" smtClean="0"/>
              <a:t>Are chloride based deicers a permanent pollutant in our lakes, rivers and groundwater?</a:t>
            </a:r>
          </a:p>
          <a:p>
            <a:pPr marL="241653" indent="-241653">
              <a:buAutoNum type="arabicPeriod"/>
            </a:pPr>
            <a:endParaRPr lang="en-US" baseline="0" dirty="0" smtClean="0"/>
          </a:p>
          <a:p>
            <a:pPr marL="241653" indent="-241653">
              <a:buAutoNum type="arabicPeriod"/>
            </a:pPr>
            <a:r>
              <a:rPr lang="en-US" baseline="0" dirty="0" smtClean="0"/>
              <a:t>Yes (yes)</a:t>
            </a:r>
          </a:p>
          <a:p>
            <a:pPr marL="241653" indent="-241653">
              <a:buAutoNum type="arabicPeriod"/>
            </a:pPr>
            <a:r>
              <a:rPr lang="en-US" baseline="0" dirty="0" smtClean="0"/>
              <a:t>No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Arial" pitchFamily="34" charset="0"/>
                <a:cs typeface="Arial" pitchFamily="34" charset="0"/>
              </a:rPr>
              <a:t>Slide credit:  The Real Cost of Salt Use for Winter Maintenance</a:t>
            </a:r>
          </a:p>
          <a:p>
            <a:pPr defTabSz="966612">
              <a:defRPr/>
            </a:pPr>
            <a:r>
              <a:rPr lang="en-US" sz="1300" u="sng" dirty="0" smtClean="0"/>
              <a:t>http://www.pca.state.mn.us/index.php/view-document.html?gid=21766</a:t>
            </a:r>
          </a:p>
          <a:p>
            <a:pPr defTabSz="966612">
              <a:defRPr/>
            </a:pPr>
            <a:endParaRPr lang="en-US" sz="1300" u="sng" dirty="0" smtClean="0"/>
          </a:p>
          <a:p>
            <a:endParaRPr lang="en-US" dirty="0" smtClean="0"/>
          </a:p>
          <a:p>
            <a:r>
              <a:rPr lang="en-US" dirty="0" smtClean="0"/>
              <a:t>Photo</a:t>
            </a:r>
            <a:r>
              <a:rPr lang="en-US" baseline="0" dirty="0" smtClean="0"/>
              <a:t>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 xmlns:p14="http://schemas.microsoft.com/office/powerpoint/2010/main" val="3382500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Arial" pitchFamily="34" charset="0"/>
                <a:cs typeface="Arial" pitchFamily="34" charset="0"/>
              </a:rPr>
              <a:t>Slide credit:  The Real Cost of Salt Use for Winter Maintenance</a:t>
            </a:r>
          </a:p>
          <a:p>
            <a:pPr defTabSz="966612">
              <a:defRPr/>
            </a:pPr>
            <a:r>
              <a:rPr lang="en-US" sz="1300" u="sng" dirty="0" smtClean="0"/>
              <a:t>http://www.pca.state.mn.us/index.php/view-document.html?gid=21766</a:t>
            </a:r>
          </a:p>
          <a:p>
            <a:pPr defTabSz="966612">
              <a:defRPr/>
            </a:pPr>
            <a:endParaRPr lang="en-US" sz="1300" u="sng" dirty="0" smtClean="0"/>
          </a:p>
          <a:p>
            <a:pPr defTabSz="966612">
              <a:defRPr/>
            </a:pPr>
            <a:r>
              <a:rPr lang="en-US" sz="1300" dirty="0" smtClean="0"/>
              <a:t>The slide reflects the low end estimate and the high end estimate for what it would cost if we fixed  some of the problems salt creates.   The most conservative estimate is that for every 1 ton of salt applied to the roads we should put $800 into our banking account so we can fix the problems it causes.  The $800 estimate includes damage to infrastructure, vehicles, and vegetation.   The higher $3300 figure  includes estimates of damage to water supplies and potential impacts on human health.  Some of the costs for repairing damage not included in either estimate is replacing sod, replacing indoor flooring,  altered lake mixing, and impacts to ​aquatic life, wildlife, and soil.​</a:t>
            </a:r>
          </a:p>
          <a:p>
            <a:pPr defTabSz="966612">
              <a:defRPr/>
            </a:pPr>
            <a:endParaRPr lang="en-US" sz="1300" dirty="0" smtClean="0"/>
          </a:p>
        </p:txBody>
      </p:sp>
      <p:sp>
        <p:nvSpPr>
          <p:cNvPr id="4" name="Slide Number Placeholder 3"/>
          <p:cNvSpPr>
            <a:spLocks noGrp="1"/>
          </p:cNvSpPr>
          <p:nvPr>
            <p:ph type="sldNum" sz="quarter" idx="10"/>
          </p:nvPr>
        </p:nvSpPr>
        <p:spPr/>
        <p:txBody>
          <a:bodyPr/>
          <a:lstStyle/>
          <a:p>
            <a:fld id="{54D4BA2F-F016-45FE-9B80-F1ECB24822F1}" type="slidenum">
              <a:rPr lang="en-US" smtClean="0"/>
              <a:pPr/>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pPr defTabSz="966612">
              <a:defRPr/>
            </a:pPr>
            <a:r>
              <a:rPr lang="en-US" sz="1300" dirty="0" smtClean="0"/>
              <a:t>Test question:</a:t>
            </a:r>
          </a:p>
          <a:p>
            <a:pPr defTabSz="966612">
              <a:defRPr/>
            </a:pPr>
            <a:endParaRPr lang="en-US" sz="1300" dirty="0" smtClean="0"/>
          </a:p>
          <a:p>
            <a:pPr defTabSz="966612">
              <a:defRPr/>
            </a:pPr>
            <a:r>
              <a:rPr lang="en-US" sz="1300" dirty="0" smtClean="0"/>
              <a:t>What is the minimum cost for the damages that one ton of salt will cause?</a:t>
            </a:r>
          </a:p>
          <a:p>
            <a:pPr marL="241653" indent="-241653" defTabSz="966612">
              <a:buFontTx/>
              <a:buAutoNum type="arabicPeriod"/>
              <a:defRPr/>
            </a:pPr>
            <a:endParaRPr lang="en-US" sz="1300" dirty="0" smtClean="0"/>
          </a:p>
          <a:p>
            <a:pPr marL="241653" indent="-241653" defTabSz="966612">
              <a:buFontTx/>
              <a:buAutoNum type="arabicPeriod"/>
              <a:defRPr/>
            </a:pPr>
            <a:r>
              <a:rPr lang="en-US" sz="1300" dirty="0" smtClean="0"/>
              <a:t>8 dollars(no)</a:t>
            </a:r>
          </a:p>
          <a:p>
            <a:pPr marL="241653" indent="-241653" defTabSz="966612">
              <a:buFontTx/>
              <a:buAutoNum type="arabicPeriod"/>
              <a:defRPr/>
            </a:pPr>
            <a:r>
              <a:rPr lang="en-US" sz="1300" dirty="0" smtClean="0"/>
              <a:t>80 dollars(no)</a:t>
            </a:r>
          </a:p>
          <a:p>
            <a:pPr marL="241653" indent="-241653" defTabSz="966612">
              <a:buFontTx/>
              <a:buAutoNum type="arabicPeriod"/>
              <a:defRPr/>
            </a:pPr>
            <a:r>
              <a:rPr lang="en-US" sz="1300" dirty="0" smtClean="0"/>
              <a:t>800 dollars (yes)</a:t>
            </a:r>
          </a:p>
          <a:p>
            <a:pPr marL="241653" indent="-241653" defTabSz="966612">
              <a:buFontTx/>
              <a:buAutoNum type="arabicPeriod"/>
              <a:defRPr/>
            </a:pPr>
            <a:r>
              <a:rPr lang="en-US" sz="1300" dirty="0" smtClean="0"/>
              <a:t>It does not cause damages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pPr defTabSz="966612">
              <a:defRPr/>
            </a:pPr>
            <a:r>
              <a:rPr lang="en-US" sz="1300" dirty="0" smtClean="0"/>
              <a:t>Test question:</a:t>
            </a:r>
          </a:p>
          <a:p>
            <a:pPr defTabSz="966612">
              <a:defRPr/>
            </a:pPr>
            <a:endParaRPr lang="en-US" sz="1300" dirty="0" smtClean="0"/>
          </a:p>
          <a:p>
            <a:pPr defTabSz="966612">
              <a:defRPr/>
            </a:pPr>
            <a:r>
              <a:rPr lang="en-US" sz="1300" dirty="0" smtClean="0"/>
              <a:t>What is the minimum cost for the damages that one ton of salt will cause?</a:t>
            </a:r>
          </a:p>
          <a:p>
            <a:pPr marL="241653" indent="-241653" defTabSz="966612">
              <a:buFontTx/>
              <a:buAutoNum type="arabicPeriod"/>
              <a:defRPr/>
            </a:pPr>
            <a:endParaRPr lang="en-US" sz="1300" dirty="0" smtClean="0"/>
          </a:p>
          <a:p>
            <a:pPr marL="241653" indent="-241653" defTabSz="966612">
              <a:buFontTx/>
              <a:buAutoNum type="arabicPeriod"/>
              <a:defRPr/>
            </a:pPr>
            <a:r>
              <a:rPr lang="en-US" sz="1300" dirty="0" smtClean="0"/>
              <a:t>8 dollars(no)</a:t>
            </a:r>
          </a:p>
          <a:p>
            <a:pPr marL="241653" indent="-241653" defTabSz="966612">
              <a:buFontTx/>
              <a:buAutoNum type="arabicPeriod"/>
              <a:defRPr/>
            </a:pPr>
            <a:r>
              <a:rPr lang="en-US" sz="1300" dirty="0" smtClean="0"/>
              <a:t>80 dollars(no)</a:t>
            </a:r>
          </a:p>
          <a:p>
            <a:pPr marL="241653" indent="-241653" defTabSz="966612">
              <a:buFontTx/>
              <a:buAutoNum type="arabicPeriod"/>
              <a:defRPr/>
            </a:pPr>
            <a:r>
              <a:rPr lang="en-US" sz="1300" dirty="0" smtClean="0"/>
              <a:t>800 dollars (yes)</a:t>
            </a:r>
          </a:p>
          <a:p>
            <a:pPr marL="241653" indent="-241653" defTabSz="966612">
              <a:buFontTx/>
              <a:buAutoNum type="arabicPeriod"/>
              <a:defRPr/>
            </a:pPr>
            <a:r>
              <a:rPr lang="en-US" sz="1300" dirty="0" smtClean="0"/>
              <a:t>It does not cause damages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Arial" pitchFamily="34" charset="0"/>
                <a:cs typeface="Arial" pitchFamily="34" charset="0"/>
              </a:rPr>
              <a:t>Slide credit:  The Real Cost of Salt Use for Winter Maintenance</a:t>
            </a:r>
          </a:p>
          <a:p>
            <a:pPr defTabSz="966612">
              <a:defRPr/>
            </a:pPr>
            <a:r>
              <a:rPr lang="en-US" sz="1300" u="sng" dirty="0" smtClean="0"/>
              <a:t>http://www.pca.state.mn.us/index.php/view-document.html?gid=21766</a:t>
            </a:r>
          </a:p>
          <a:p>
            <a:pPr defTabSz="966612">
              <a:defRPr/>
            </a:pPr>
            <a:endParaRPr lang="en-US" sz="1300" u="sng" dirty="0" smtClean="0"/>
          </a:p>
          <a:p>
            <a:r>
              <a:rPr lang="en-US" dirty="0" smtClean="0"/>
              <a:t>The 7 county Twin Cities Metro area has been studied to understand its salt use.  If</a:t>
            </a:r>
            <a:r>
              <a:rPr lang="en-US" baseline="0" dirty="0" smtClean="0"/>
              <a:t> you look at the bottom line, it is the cost to purchase and apply salt, the middle line is the damages caused by applying salt, the top line is a combination of the cost to purchase, apply and fix the problems salt causes.   This is all based on the lowest projection of the true cost of salt use as shown in the previous slide.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 xmlns:p14="http://schemas.microsoft.com/office/powerpoint/2010/main" val="176742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Note to instructors:  To calculate your savings for your state or truck station: take salt use per year in tons and multiply by $800.  Then multiply by 20%.  That is roughly how much you would save in not having to fix problems if you dropped your salt use by 20%</a:t>
            </a:r>
          </a:p>
          <a:p>
            <a:endParaRPr lang="en-US"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 xmlns:p14="http://schemas.microsoft.com/office/powerpoint/2010/main" val="176742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 xmlns:p14="http://schemas.microsoft.com/office/powerpoint/2010/main" val="1722549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very basic principle that one material cannot meet all of our needs is so true.  If we look at the science, it will guide us on a good path.  The practical melting range of the de-</a:t>
            </a:r>
            <a:r>
              <a:rPr lang="en-US" baseline="0" dirty="0" err="1" smtClean="0"/>
              <a:t>icers</a:t>
            </a:r>
            <a:r>
              <a:rPr lang="en-US" baseline="0" dirty="0" smtClean="0"/>
              <a:t>, the pavement temperature and trend, the application rate are all variables to consider before determining what to use, when to use it and at what application rate. </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 xmlns:p14="http://schemas.microsoft.com/office/powerpoint/2010/main" val="851455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 attention to the practical temperature for applying material to roads.  Pay</a:t>
            </a:r>
            <a:r>
              <a:rPr lang="en-US" baseline="0" dirty="0" smtClean="0"/>
              <a:t> attention to eutectic temperature when figuring out if you need indoor or outdoor storage</a:t>
            </a:r>
          </a:p>
          <a:p>
            <a:endParaRPr lang="en-US" baseline="0" dirty="0" smtClean="0"/>
          </a:p>
          <a:p>
            <a:r>
              <a:rPr lang="en-US" baseline="0" dirty="0" smtClean="0"/>
              <a:t>Photo credit:  City of Eagan, MN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 xmlns:p14="http://schemas.microsoft.com/office/powerpoint/2010/main" val="149651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xfrm>
            <a:off x="731520" y="4560570"/>
            <a:ext cx="5852160" cy="432054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dirty="0" smtClean="0">
              <a:latin typeface="Arial" charset="0"/>
            </a:endParaRPr>
          </a:p>
          <a:p>
            <a:pPr>
              <a:spcBef>
                <a:spcPct val="0"/>
              </a:spcBef>
            </a:pPr>
            <a:endParaRPr lang="en-US" dirty="0" smtClean="0">
              <a:latin typeface="Arial" charset="0"/>
            </a:endParaRPr>
          </a:p>
        </p:txBody>
      </p:sp>
      <p:sp>
        <p:nvSpPr>
          <p:cNvPr id="210948" name="Slide Number Placeholder 3"/>
          <p:cNvSpPr txBox="1">
            <a:spLocks noGrp="1"/>
          </p:cNvSpPr>
          <p:nvPr/>
        </p:nvSpPr>
        <p:spPr bwMode="auto">
          <a:xfrm>
            <a:off x="4143587" y="9119474"/>
            <a:ext cx="3169920"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cs typeface="Arial" charset="0"/>
              </a:defRPr>
            </a:lvl9pPr>
          </a:lstStyle>
          <a:p>
            <a:pPr algn="r" eaLnBrk="1" hangingPunct="1"/>
            <a:fld id="{06257A8F-178F-4474-95D0-C619922E87CF}" type="slidenum">
              <a:rPr lang="en-US" sz="1300">
                <a:solidFill>
                  <a:prstClr val="black"/>
                </a:solidFill>
                <a:latin typeface="Calibri" pitchFamily="34" charset="0"/>
              </a:rPr>
              <a:pPr algn="r" eaLnBrk="1" hangingPunct="1"/>
              <a:t>7</a:t>
            </a:fld>
            <a:endParaRPr lang="en-US" sz="1300" dirty="0">
              <a:solidFill>
                <a:prstClr val="black"/>
              </a:solidFill>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00">
                <a:solidFill>
                  <a:schemeClr val="tx1"/>
                </a:solidFill>
                <a:latin typeface="Arial" charset="0"/>
                <a:ea typeface="ＭＳ Ｐゴシック" pitchFamily="34" charset="-128"/>
              </a:defRPr>
            </a:lvl1pPr>
            <a:lvl2pPr marL="785372" indent="-302066" eaLnBrk="0" hangingPunct="0">
              <a:defRPr sz="3800">
                <a:solidFill>
                  <a:schemeClr val="tx1"/>
                </a:solidFill>
                <a:latin typeface="Arial" charset="0"/>
                <a:ea typeface="ＭＳ Ｐゴシック" pitchFamily="34" charset="-128"/>
              </a:defRPr>
            </a:lvl2pPr>
            <a:lvl3pPr marL="1208265" indent="-241653" eaLnBrk="0" hangingPunct="0">
              <a:defRPr sz="3800">
                <a:solidFill>
                  <a:schemeClr val="tx1"/>
                </a:solidFill>
                <a:latin typeface="Arial" charset="0"/>
                <a:ea typeface="ＭＳ Ｐゴシック" pitchFamily="34" charset="-128"/>
              </a:defRPr>
            </a:lvl3pPr>
            <a:lvl4pPr marL="1691571" indent="-241653" eaLnBrk="0" hangingPunct="0">
              <a:defRPr sz="3800">
                <a:solidFill>
                  <a:schemeClr val="tx1"/>
                </a:solidFill>
                <a:latin typeface="Arial" charset="0"/>
                <a:ea typeface="ＭＳ Ｐゴシック" pitchFamily="34" charset="-128"/>
              </a:defRPr>
            </a:lvl4pPr>
            <a:lvl5pPr marL="2174878" indent="-241653" eaLnBrk="0" hangingPunct="0">
              <a:defRPr sz="38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38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38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38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3800">
                <a:solidFill>
                  <a:schemeClr val="tx1"/>
                </a:solidFill>
                <a:latin typeface="Arial" charset="0"/>
                <a:ea typeface="ＭＳ Ｐゴシック" pitchFamily="34" charset="-128"/>
              </a:defRPr>
            </a:lvl9pPr>
          </a:lstStyle>
          <a:p>
            <a:fld id="{D2DEB737-A3CA-41AA-A795-FBBFE40F5D2C}" type="slidenum">
              <a:rPr lang="en-US" sz="1300" smtClean="0">
                <a:latin typeface="Arial Unicode MS" pitchFamily="34" charset="-128"/>
              </a:rPr>
              <a:pPr/>
              <a:t>54</a:t>
            </a:fld>
            <a:endParaRPr lang="en-US" sz="1300" dirty="0" smtClean="0">
              <a:latin typeface="Arial Unicode MS" pitchFamily="34" charset="-128"/>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Slide credit:  MN snow and</a:t>
            </a:r>
            <a:r>
              <a:rPr lang="en-US" baseline="0" dirty="0" smtClean="0">
                <a:latin typeface="Arial" charset="0"/>
              </a:rPr>
              <a:t> ice control field handbook for snowplow operators</a:t>
            </a:r>
          </a:p>
          <a:p>
            <a:pPr eaLnBrk="1" hangingPunct="1"/>
            <a:endParaRPr lang="en-US" baseline="0" dirty="0" smtClean="0">
              <a:latin typeface="Arial" charset="0"/>
            </a:endParaRPr>
          </a:p>
          <a:p>
            <a:pPr eaLnBrk="1" hangingPunct="1"/>
            <a:r>
              <a:rPr lang="en-US" baseline="0" dirty="0" smtClean="0">
                <a:latin typeface="Arial" charset="0"/>
              </a:rPr>
              <a:t>Note:  don’t use your de-</a:t>
            </a:r>
            <a:r>
              <a:rPr lang="en-US" baseline="0" dirty="0" err="1" smtClean="0">
                <a:latin typeface="Arial" charset="0"/>
              </a:rPr>
              <a:t>icers</a:t>
            </a:r>
            <a:r>
              <a:rPr lang="en-US" baseline="0" dirty="0" smtClean="0">
                <a:latin typeface="Arial" charset="0"/>
              </a:rPr>
              <a:t> on pavement temperatures outside of their practical melting range.  They will work too slowly and likely be blown off of the road before they have a chance to do anything.</a:t>
            </a:r>
            <a:endParaRPr lang="en-US" dirty="0"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00">
                <a:solidFill>
                  <a:schemeClr val="tx1"/>
                </a:solidFill>
                <a:latin typeface="Arial" charset="0"/>
                <a:ea typeface="ＭＳ Ｐゴシック" pitchFamily="34" charset="-128"/>
              </a:defRPr>
            </a:lvl1pPr>
            <a:lvl2pPr marL="785372" indent="-302066" eaLnBrk="0" hangingPunct="0">
              <a:defRPr sz="3800">
                <a:solidFill>
                  <a:schemeClr val="tx1"/>
                </a:solidFill>
                <a:latin typeface="Arial" charset="0"/>
                <a:ea typeface="ＭＳ Ｐゴシック" pitchFamily="34" charset="-128"/>
              </a:defRPr>
            </a:lvl2pPr>
            <a:lvl3pPr marL="1208265" indent="-241653" eaLnBrk="0" hangingPunct="0">
              <a:defRPr sz="3800">
                <a:solidFill>
                  <a:schemeClr val="tx1"/>
                </a:solidFill>
                <a:latin typeface="Arial" charset="0"/>
                <a:ea typeface="ＭＳ Ｐゴシック" pitchFamily="34" charset="-128"/>
              </a:defRPr>
            </a:lvl3pPr>
            <a:lvl4pPr marL="1691571" indent="-241653" eaLnBrk="0" hangingPunct="0">
              <a:defRPr sz="3800">
                <a:solidFill>
                  <a:schemeClr val="tx1"/>
                </a:solidFill>
                <a:latin typeface="Arial" charset="0"/>
                <a:ea typeface="ＭＳ Ｐゴシック" pitchFamily="34" charset="-128"/>
              </a:defRPr>
            </a:lvl4pPr>
            <a:lvl5pPr marL="2174878" indent="-241653" eaLnBrk="0" hangingPunct="0">
              <a:defRPr sz="38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38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38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38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3800">
                <a:solidFill>
                  <a:schemeClr val="tx1"/>
                </a:solidFill>
                <a:latin typeface="Arial" charset="0"/>
                <a:ea typeface="ＭＳ Ｐゴシック" pitchFamily="34" charset="-128"/>
              </a:defRPr>
            </a:lvl9pPr>
          </a:lstStyle>
          <a:p>
            <a:fld id="{EEF74B06-A20E-45D7-B4EA-831AE651B518}" type="slidenum">
              <a:rPr lang="en-US" sz="1300" smtClean="0">
                <a:latin typeface="Arial Unicode MS" pitchFamily="34" charset="-128"/>
              </a:rPr>
              <a:pPr/>
              <a:t>55</a:t>
            </a:fld>
            <a:endParaRPr lang="en-US" sz="1300" dirty="0" smtClean="0">
              <a:latin typeface="Arial Unicode MS" pitchFamily="34" charset="-128"/>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66612">
              <a:defRPr/>
            </a:pPr>
            <a:r>
              <a:rPr lang="en-US" dirty="0" smtClean="0">
                <a:latin typeface="Arial" charset="0"/>
              </a:rPr>
              <a:t>Slide credit:  MN snow and</a:t>
            </a:r>
            <a:r>
              <a:rPr lang="en-US" baseline="0" dirty="0" smtClean="0">
                <a:latin typeface="Arial" charset="0"/>
              </a:rPr>
              <a:t> ice control field handbook for snowplow operators</a:t>
            </a:r>
          </a:p>
          <a:p>
            <a:pPr eaLnBrk="1" hangingPunct="1"/>
            <a:endParaRPr lang="en-US" baseline="0" dirty="0" smtClean="0">
              <a:latin typeface="Arial" charset="0"/>
            </a:endParaRPr>
          </a:p>
          <a:p>
            <a:pPr eaLnBrk="1" hangingPunct="1"/>
            <a:r>
              <a:rPr lang="en-US" baseline="0" dirty="0" smtClean="0">
                <a:latin typeface="Arial" charset="0"/>
              </a:rPr>
              <a:t>Look at the speed of melting and consider your roads and the traffic on them when you are applying salt.  You have a good feel for how long the salt will stay on the road before traffic blows it off.  If the chart tells you it takes 20 minutes for salt to work at a 20 degree pavement temp and you know that traffic at 8 am will blow it off in 3 minutes, change your approach.  Use a different product!   </a:t>
            </a:r>
          </a:p>
          <a:p>
            <a:pPr eaLnBrk="1" hangingPunct="1"/>
            <a:endParaRPr lang="en-US" baseline="0" dirty="0" smtClean="0">
              <a:latin typeface="Arial" charset="0"/>
            </a:endParaRPr>
          </a:p>
          <a:p>
            <a:endParaRPr lang="en-US" baseline="0" dirty="0" smtClean="0"/>
          </a:p>
          <a:p>
            <a:pPr eaLnBrk="1" hangingPunct="1"/>
            <a:endParaRPr lang="en-US" dirty="0"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pPr>
              <a:buNone/>
            </a:pPr>
            <a:r>
              <a:rPr lang="en-US" baseline="0" dirty="0" smtClean="0"/>
              <a:t>Test question:</a:t>
            </a:r>
          </a:p>
          <a:p>
            <a:pPr>
              <a:buNone/>
            </a:pPr>
            <a:endParaRPr lang="en-US" baseline="0" dirty="0" smtClean="0"/>
          </a:p>
          <a:p>
            <a:r>
              <a:rPr lang="en-US" baseline="0" dirty="0" smtClean="0"/>
              <a:t>What is a good strategy to minimize salt use?</a:t>
            </a:r>
          </a:p>
          <a:p>
            <a:endParaRPr lang="en-US" baseline="0" dirty="0" smtClean="0"/>
          </a:p>
          <a:p>
            <a:pPr marL="241653" indent="-241653">
              <a:buAutoNum type="arabicPeriod"/>
            </a:pPr>
            <a:r>
              <a:rPr lang="en-US" baseline="0" dirty="0" smtClean="0"/>
              <a:t>Use liquids (no)</a:t>
            </a:r>
          </a:p>
          <a:p>
            <a:pPr marL="241653" indent="-241653" defTabSz="966612">
              <a:buFontTx/>
              <a:buAutoNum type="arabicPeriod"/>
              <a:defRPr/>
            </a:pPr>
            <a:r>
              <a:rPr lang="en-US" baseline="0" dirty="0" smtClean="0"/>
              <a:t>Use </a:t>
            </a:r>
            <a:r>
              <a:rPr lang="en-US" baseline="0" dirty="0" err="1" smtClean="0"/>
              <a:t>mag</a:t>
            </a:r>
            <a:r>
              <a:rPr lang="en-US" baseline="0" dirty="0" smtClean="0"/>
              <a:t> or calcium chloride on colder days(no)</a:t>
            </a:r>
          </a:p>
          <a:p>
            <a:pPr marL="241653" indent="-241653" defTabSz="966612">
              <a:buFontTx/>
              <a:buAutoNum type="arabicPeriod"/>
              <a:defRPr/>
            </a:pPr>
            <a:r>
              <a:rPr lang="en-US" baseline="0" dirty="0" smtClean="0"/>
              <a:t>Do not apply de-</a:t>
            </a:r>
            <a:r>
              <a:rPr lang="en-US" baseline="0" dirty="0" err="1" smtClean="0"/>
              <a:t>icers</a:t>
            </a:r>
            <a:r>
              <a:rPr lang="en-US" baseline="0" dirty="0" smtClean="0"/>
              <a:t> if it is too cold for them to work(no)</a:t>
            </a:r>
          </a:p>
          <a:p>
            <a:pPr marL="241653" indent="-241653" defTabSz="966612">
              <a:buFontTx/>
              <a:buAutoNum type="arabicPeriod"/>
              <a:defRPr/>
            </a:pPr>
            <a:r>
              <a:rPr lang="en-US" baseline="0" dirty="0" smtClean="0"/>
              <a:t>All of the above(yes)</a:t>
            </a:r>
            <a:endParaRPr lang="en-US" sz="1300"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pPr/>
              <a:t>56</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Note to presenters:  you</a:t>
            </a:r>
            <a:r>
              <a:rPr lang="en-US" baseline="0" dirty="0" smtClean="0"/>
              <a:t> may choose to hide this slide.</a:t>
            </a:r>
          </a:p>
          <a:p>
            <a:pPr>
              <a:buNone/>
            </a:pPr>
            <a:endParaRPr lang="en-US" baseline="0" dirty="0" smtClean="0"/>
          </a:p>
          <a:p>
            <a:pPr>
              <a:buNone/>
            </a:pPr>
            <a:r>
              <a:rPr lang="en-US" baseline="0" dirty="0" smtClean="0"/>
              <a:t>Test question:</a:t>
            </a:r>
          </a:p>
          <a:p>
            <a:pPr>
              <a:buNone/>
            </a:pPr>
            <a:endParaRPr lang="en-US" baseline="0" dirty="0" smtClean="0"/>
          </a:p>
          <a:p>
            <a:r>
              <a:rPr lang="en-US" baseline="0" dirty="0" smtClean="0"/>
              <a:t>What is a good strategy to minimize salt use?</a:t>
            </a:r>
          </a:p>
          <a:p>
            <a:endParaRPr lang="en-US" baseline="0" dirty="0" smtClean="0"/>
          </a:p>
          <a:p>
            <a:pPr marL="241653" indent="-241653">
              <a:buAutoNum type="arabicPeriod"/>
            </a:pPr>
            <a:r>
              <a:rPr lang="en-US" baseline="0" dirty="0" smtClean="0"/>
              <a:t>Use liquids (no)</a:t>
            </a:r>
          </a:p>
          <a:p>
            <a:pPr marL="241653" indent="-241653" defTabSz="966612">
              <a:buFontTx/>
              <a:buAutoNum type="arabicPeriod"/>
              <a:defRPr/>
            </a:pPr>
            <a:r>
              <a:rPr lang="en-US" baseline="0" dirty="0" smtClean="0"/>
              <a:t>Use </a:t>
            </a:r>
            <a:r>
              <a:rPr lang="en-US" baseline="0" dirty="0" err="1" smtClean="0"/>
              <a:t>mag</a:t>
            </a:r>
            <a:r>
              <a:rPr lang="en-US" baseline="0" dirty="0" smtClean="0"/>
              <a:t> or calcium chloride on colder days(no)</a:t>
            </a:r>
          </a:p>
          <a:p>
            <a:pPr marL="241653" indent="-241653" defTabSz="966612">
              <a:buFontTx/>
              <a:buAutoNum type="arabicPeriod"/>
              <a:defRPr/>
            </a:pPr>
            <a:r>
              <a:rPr lang="en-US" baseline="0" dirty="0" smtClean="0"/>
              <a:t>Do not apply de-</a:t>
            </a:r>
            <a:r>
              <a:rPr lang="en-US" baseline="0" dirty="0" err="1" smtClean="0"/>
              <a:t>icers</a:t>
            </a:r>
            <a:r>
              <a:rPr lang="en-US" baseline="0" dirty="0" smtClean="0"/>
              <a:t> if it is too cold for them to work(no)</a:t>
            </a:r>
          </a:p>
          <a:p>
            <a:pPr marL="241653" indent="-241653" defTabSz="966612">
              <a:buFontTx/>
              <a:buAutoNum type="arabicPeriod"/>
              <a:defRPr/>
            </a:pPr>
            <a:r>
              <a:rPr lang="en-US" baseline="0" dirty="0" smtClean="0"/>
              <a:t>All of the above(yes)</a:t>
            </a:r>
            <a:endParaRPr lang="en-US" sz="1300"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pPr/>
              <a:t>57</a:t>
            </a:fld>
            <a:endParaRPr lang="en-US"/>
          </a:p>
        </p:txBody>
      </p:sp>
    </p:spTree>
    <p:extLst>
      <p:ext uri="{BB962C8B-B14F-4D97-AF65-F5344CB8AC3E}">
        <p14:creationId xmlns="" xmlns:p14="http://schemas.microsoft.com/office/powerpoint/2010/main" val="3348289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00">
                <a:solidFill>
                  <a:schemeClr val="tx1"/>
                </a:solidFill>
                <a:latin typeface="Arial" charset="0"/>
                <a:ea typeface="ＭＳ Ｐゴシック" pitchFamily="34" charset="-128"/>
              </a:defRPr>
            </a:lvl1pPr>
            <a:lvl2pPr marL="785372" indent="-302066" eaLnBrk="0" hangingPunct="0">
              <a:defRPr sz="3800">
                <a:solidFill>
                  <a:schemeClr val="tx1"/>
                </a:solidFill>
                <a:latin typeface="Arial" charset="0"/>
                <a:ea typeface="ＭＳ Ｐゴシック" pitchFamily="34" charset="-128"/>
              </a:defRPr>
            </a:lvl2pPr>
            <a:lvl3pPr marL="1208265" indent="-241653" eaLnBrk="0" hangingPunct="0">
              <a:defRPr sz="3800">
                <a:solidFill>
                  <a:schemeClr val="tx1"/>
                </a:solidFill>
                <a:latin typeface="Arial" charset="0"/>
                <a:ea typeface="ＭＳ Ｐゴシック" pitchFamily="34" charset="-128"/>
              </a:defRPr>
            </a:lvl3pPr>
            <a:lvl4pPr marL="1691571" indent="-241653" eaLnBrk="0" hangingPunct="0">
              <a:defRPr sz="3800">
                <a:solidFill>
                  <a:schemeClr val="tx1"/>
                </a:solidFill>
                <a:latin typeface="Arial" charset="0"/>
                <a:ea typeface="ＭＳ Ｐゴシック" pitchFamily="34" charset="-128"/>
              </a:defRPr>
            </a:lvl4pPr>
            <a:lvl5pPr marL="2174878" indent="-241653" eaLnBrk="0" hangingPunct="0">
              <a:defRPr sz="38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38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38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38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3800">
                <a:solidFill>
                  <a:schemeClr val="tx1"/>
                </a:solidFill>
                <a:latin typeface="Arial" charset="0"/>
                <a:ea typeface="ＭＳ Ｐゴシック" pitchFamily="34" charset="-128"/>
              </a:defRPr>
            </a:lvl9pPr>
          </a:lstStyle>
          <a:p>
            <a:fld id="{4EE96C15-66F4-461F-9934-4BF5E260E880}" type="slidenum">
              <a:rPr lang="en-US" sz="1300" smtClean="0">
                <a:latin typeface="Arial Unicode MS" pitchFamily="34" charset="-128"/>
              </a:rPr>
              <a:pPr/>
              <a:t>58</a:t>
            </a:fld>
            <a:endParaRPr lang="en-US" sz="1300" dirty="0" smtClean="0">
              <a:latin typeface="Arial Unicode MS" pitchFamily="34" charset="-128"/>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The red line is pavement temperature, the green is air temperature.</a:t>
            </a:r>
            <a:r>
              <a:rPr lang="en-US" baseline="0" dirty="0" smtClean="0">
                <a:latin typeface="Arial" charset="0"/>
              </a:rPr>
              <a:t>  If we follow our own advice and not apply salt at pavement temperatures below 15 degrees, then we can see on this day that the time when our salt would work best is between 10 and 2.  At other times the temperature is colder than 15 degrees and a different approach to de-icing is needed.</a:t>
            </a:r>
          </a:p>
          <a:p>
            <a:pPr eaLnBrk="1" hangingPunct="1"/>
            <a:endParaRPr lang="en-US" baseline="0" dirty="0" smtClean="0">
              <a:latin typeface="Arial" charset="0"/>
            </a:endParaRPr>
          </a:p>
          <a:p>
            <a:pPr eaLnBrk="1" hangingPunct="1"/>
            <a:r>
              <a:rPr lang="en-US" baseline="0" dirty="0" smtClean="0">
                <a:latin typeface="Arial" charset="0"/>
              </a:rPr>
              <a:t>Slide credit:  This picture is taken from MN RWIS.</a:t>
            </a:r>
            <a:endParaRPr lang="en-US" dirty="0"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standardize our practices by using a chart and if we pay attention to our results,</a:t>
            </a:r>
            <a:r>
              <a:rPr lang="en-US" baseline="0" dirty="0" smtClean="0"/>
              <a:t> we can continue to optimize it.  Eventually the chart should provide the lowest application rates necessary given each set of conditions (i.e. pavement temp, chemical selected).  Note that application rate charts are not really designed for melting compaction.  If you are dealing with compaction, you have already lost the game and efficient practices will not longer work.  Do not set up your application rate chart for these conditions.</a:t>
            </a:r>
          </a:p>
          <a:p>
            <a:endParaRPr lang="en-US" baseline="0" dirty="0" smtClean="0"/>
          </a:p>
          <a:p>
            <a:pPr defTabSz="966612">
              <a:defRPr/>
            </a:pPr>
            <a:r>
              <a:rPr lang="en-US" baseline="0" dirty="0" smtClean="0"/>
              <a:t>For a good example of an application rate chart with lower values, see </a:t>
            </a:r>
            <a:r>
              <a:rPr lang="en-US" dirty="0" smtClean="0">
                <a:latin typeface="Arial" charset="0"/>
              </a:rPr>
              <a:t>the Minnesota snow and</a:t>
            </a:r>
            <a:r>
              <a:rPr lang="en-US" baseline="0" dirty="0" smtClean="0">
                <a:latin typeface="Arial" charset="0"/>
              </a:rPr>
              <a:t> ice control field handbook for snowplow operators.</a:t>
            </a:r>
            <a:endParaRPr lang="en-US"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59</a:t>
            </a:fld>
            <a:endParaRPr lang="en-US"/>
          </a:p>
        </p:txBody>
      </p:sp>
    </p:spTree>
    <p:extLst>
      <p:ext uri="{BB962C8B-B14F-4D97-AF65-F5344CB8AC3E}">
        <p14:creationId xmlns="" xmlns:p14="http://schemas.microsoft.com/office/powerpoint/2010/main" val="3091417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00">
                <a:solidFill>
                  <a:schemeClr val="tx1"/>
                </a:solidFill>
                <a:latin typeface="Arial" charset="0"/>
                <a:ea typeface="ＭＳ Ｐゴシック" pitchFamily="34" charset="-128"/>
              </a:defRPr>
            </a:lvl1pPr>
            <a:lvl2pPr marL="785372" indent="-302066" eaLnBrk="0" hangingPunct="0">
              <a:defRPr sz="3800">
                <a:solidFill>
                  <a:schemeClr val="tx1"/>
                </a:solidFill>
                <a:latin typeface="Arial" charset="0"/>
                <a:ea typeface="ＭＳ Ｐゴシック" pitchFamily="34" charset="-128"/>
              </a:defRPr>
            </a:lvl2pPr>
            <a:lvl3pPr marL="1208265" indent="-241653" eaLnBrk="0" hangingPunct="0">
              <a:defRPr sz="3800">
                <a:solidFill>
                  <a:schemeClr val="tx1"/>
                </a:solidFill>
                <a:latin typeface="Arial" charset="0"/>
                <a:ea typeface="ＭＳ Ｐゴシック" pitchFamily="34" charset="-128"/>
              </a:defRPr>
            </a:lvl3pPr>
            <a:lvl4pPr marL="1691571" indent="-241653" eaLnBrk="0" hangingPunct="0">
              <a:defRPr sz="3800">
                <a:solidFill>
                  <a:schemeClr val="tx1"/>
                </a:solidFill>
                <a:latin typeface="Arial" charset="0"/>
                <a:ea typeface="ＭＳ Ｐゴシック" pitchFamily="34" charset="-128"/>
              </a:defRPr>
            </a:lvl4pPr>
            <a:lvl5pPr marL="2174878" indent="-241653" eaLnBrk="0" hangingPunct="0">
              <a:defRPr sz="38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38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38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38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3800">
                <a:solidFill>
                  <a:schemeClr val="tx1"/>
                </a:solidFill>
                <a:latin typeface="Arial" charset="0"/>
                <a:ea typeface="ＭＳ Ｐゴシック" pitchFamily="34" charset="-128"/>
              </a:defRPr>
            </a:lvl9pPr>
          </a:lstStyle>
          <a:p>
            <a:fld id="{D574980E-DB4E-427D-9257-6EECA935D9D7}" type="slidenum">
              <a:rPr lang="en-US" sz="1300" smtClean="0">
                <a:latin typeface="Arial Unicode MS" pitchFamily="34" charset="-128"/>
              </a:rPr>
              <a:pPr/>
              <a:t>60</a:t>
            </a:fld>
            <a:endParaRPr lang="en-US" sz="1300" dirty="0" smtClean="0">
              <a:latin typeface="Arial Unicode MS" pitchFamily="34" charset="-128"/>
            </a:endParaRPr>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This chart is from Minnesota snow and</a:t>
            </a:r>
            <a:r>
              <a:rPr lang="en-US" baseline="0" dirty="0" smtClean="0">
                <a:latin typeface="Arial" charset="0"/>
              </a:rPr>
              <a:t> ice control field handbook for snowplow operators.</a:t>
            </a:r>
            <a:endParaRPr lang="en-US" dirty="0"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MDSS - </a:t>
            </a:r>
            <a:r>
              <a:rPr lang="en-US" sz="1300" dirty="0" smtClean="0"/>
              <a:t>Maintenance Decision Support System</a:t>
            </a:r>
            <a:endParaRPr lang="en-US" b="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61</a:t>
            </a:fld>
            <a:endParaRPr lang="en-US"/>
          </a:p>
        </p:txBody>
      </p:sp>
    </p:spTree>
    <p:extLst>
      <p:ext uri="{BB962C8B-B14F-4D97-AF65-F5344CB8AC3E}">
        <p14:creationId xmlns="" xmlns:p14="http://schemas.microsoft.com/office/powerpoint/2010/main" val="2688837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the salt we apply to the road is wasted.  It bounces off the road before it ever melts snow and ice.  Choosing the right chemical for the situation is important and advice is giving in preceding slides.  However the delivery of the material is crucial in reducing our waste.  All of the following suggestions will be covered in more depth in other modules but it is a good review to include brief reminders in this section as well.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 xmlns:p14="http://schemas.microsoft.com/office/powerpoint/2010/main" val="3993632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Calibrate your equipment.  Trust that it will discharge the proper application</a:t>
            </a:r>
            <a:r>
              <a:rPr lang="en-US" baseline="0" dirty="0" smtClean="0"/>
              <a:t> rate.  Do not  use your eyes to determine the application rate.  Our eyes underestimate the amount of material and lead us to over apply. </a:t>
            </a:r>
          </a:p>
          <a:p>
            <a:endParaRPr lang="en-US" baseline="0" dirty="0" smtClean="0"/>
          </a:p>
          <a:p>
            <a:r>
              <a:rPr lang="en-US" baseline="0" dirty="0" smtClean="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 xmlns:p14="http://schemas.microsoft.com/office/powerpoint/2010/main" val="306486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deicer and abrasive has a set of conditions in which it will work the best.  Be aware of</a:t>
            </a:r>
            <a:r>
              <a:rPr lang="en-US" baseline="0" dirty="0" smtClean="0"/>
              <a:t> the limitations of your materials.  Don’t use them when they are not effective.   Keep an eye on the pavement temperature and trend that coupled with the practical melting range of your deicers will help you make better decisions. </a:t>
            </a:r>
          </a:p>
          <a:p>
            <a:endParaRPr lang="en-US" baseline="0" dirty="0" smtClean="0"/>
          </a:p>
          <a:p>
            <a:r>
              <a:rPr lang="en-US" baseline="0" dirty="0" smtClean="0"/>
              <a:t>Photo credit:  Fortin Consulting Inc. and City of Grand Rapids, MN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 xmlns:p14="http://schemas.microsoft.com/office/powerpoint/2010/main" val="3064867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Bounce and scatter reduction</a:t>
            </a:r>
            <a:r>
              <a:rPr lang="en-US" baseline="0" dirty="0" smtClean="0"/>
              <a:t> strategies are covered in more depth in the “Spreader” module.  It is included here as a one page refresher and also to make sure everyone is exposed to this idea.  Not every person will study the spreader module.    </a:t>
            </a:r>
          </a:p>
          <a:p>
            <a:endParaRPr lang="en-US" baseline="0" dirty="0" smtClean="0"/>
          </a:p>
          <a:p>
            <a:r>
              <a:rPr lang="en-US" baseline="0" dirty="0" smtClean="0"/>
              <a:t>Note to presenters:  This would be a good place to stop and get feedback from audience on what they have tried.  There are an unlimited number of ways that we can reduce bounce and scatter.  If you put it out to the group as a goal, they can figure out what might work best for their route and situation. </a:t>
            </a:r>
          </a:p>
          <a:p>
            <a:endParaRPr lang="en-US" baseline="0" dirty="0" smtClean="0"/>
          </a:p>
          <a:p>
            <a:r>
              <a:rPr lang="en-US" baseline="0" dirty="0" smtClean="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 xmlns:p14="http://schemas.microsoft.com/office/powerpoint/2010/main" val="30648671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photo shows a case where the operator s</a:t>
            </a:r>
            <a:r>
              <a:rPr lang="en-US" dirty="0" smtClean="0"/>
              <a:t>hould</a:t>
            </a:r>
            <a:r>
              <a:rPr lang="en-US" baseline="0" dirty="0" smtClean="0"/>
              <a:t> have anti-iced.  There is not enough moisture on the road for this to do any good, so the material will be wasted.</a:t>
            </a:r>
          </a:p>
          <a:p>
            <a:endParaRPr lang="en-US" baseline="0" dirty="0" smtClean="0"/>
          </a:p>
          <a:p>
            <a:r>
              <a:rPr lang="en-US" baseline="0" dirty="0" smtClean="0"/>
              <a:t>Photo credits:  MDOT and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 xmlns:p14="http://schemas.microsoft.com/office/powerpoint/2010/main" val="30648671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which trucks are applying salt.  Do not apply salt where it can be plowed off.</a:t>
            </a:r>
          </a:p>
          <a:p>
            <a:endParaRPr lang="en-US" baseline="0" dirty="0" smtClean="0"/>
          </a:p>
          <a:p>
            <a:pPr defTabSz="966612">
              <a:defRPr/>
            </a:pPr>
            <a:r>
              <a:rPr lang="en-US" baseline="0" dirty="0" smtClean="0"/>
              <a:t>Slide credit:  </a:t>
            </a:r>
            <a:r>
              <a:rPr lang="en-US" dirty="0" smtClean="0"/>
              <a:t>MDDOT snow-college-part-1_slides_37-73</a:t>
            </a:r>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67</a:t>
            </a:fld>
            <a:endParaRPr lang="en-US"/>
          </a:p>
        </p:txBody>
      </p:sp>
    </p:spTree>
    <p:extLst>
      <p:ext uri="{BB962C8B-B14F-4D97-AF65-F5344CB8AC3E}">
        <p14:creationId xmlns="" xmlns:p14="http://schemas.microsoft.com/office/powerpoint/2010/main" val="991811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presenters:  This is </a:t>
            </a:r>
            <a:r>
              <a:rPr lang="en-US" baseline="0" dirty="0" smtClean="0"/>
              <a:t>a good slide to solicit audience comments or small group discussion.  Each truck station and each driver likely has a variety of techniques that they use to reduce salt use.   Almost all of the training modules will offer advice on how to minimize salt use.  Some of  the ones listed on this slide are not discussed in this module. </a:t>
            </a:r>
          </a:p>
          <a:p>
            <a:pPr marL="241653" indent="-241653">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68</a:t>
            </a:fld>
            <a:endParaRPr lang="en-US"/>
          </a:p>
        </p:txBody>
      </p:sp>
    </p:spTree>
    <p:extLst>
      <p:ext uri="{BB962C8B-B14F-4D97-AF65-F5344CB8AC3E}">
        <p14:creationId xmlns="" xmlns:p14="http://schemas.microsoft.com/office/powerpoint/2010/main" val="30648671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successful winter</a:t>
            </a:r>
            <a:r>
              <a:rPr lang="en-US" baseline="0" dirty="0" smtClean="0"/>
              <a:t> maintenance operation is made up of a series of good choices.  Look for ways to integrate science into your operation, keep an open mind, the industry is changing at a fast rate.  Stay with the changes and be a leader in winter maintenance with reduced environmental and infrastructure impacts.  If you do you will likely save your organization money and improve your performance.   Good luck!</a:t>
            </a:r>
          </a:p>
          <a:p>
            <a:endParaRPr lang="en-US" baseline="0" dirty="0" smtClean="0"/>
          </a:p>
          <a:p>
            <a:r>
              <a:rPr lang="en-US" baseline="0" dirty="0" smtClean="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69</a:t>
            </a:fld>
            <a:endParaRPr lang="en-US"/>
          </a:p>
        </p:txBody>
      </p:sp>
    </p:spTree>
    <p:extLst>
      <p:ext uri="{BB962C8B-B14F-4D97-AF65-F5344CB8AC3E}">
        <p14:creationId xmlns="" xmlns:p14="http://schemas.microsoft.com/office/powerpoint/2010/main" val="673555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your time today.  Have a good winter!</a:t>
            </a:r>
          </a:p>
          <a:p>
            <a:endParaRPr lang="en-US" baseline="0"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72</a:t>
            </a:fld>
            <a:endParaRPr lang="en-US">
              <a:solidFill>
                <a:prstClr val="black"/>
              </a:solidFill>
            </a:endParaRPr>
          </a:p>
        </p:txBody>
      </p:sp>
    </p:spTree>
    <p:extLst>
      <p:ext uri="{BB962C8B-B14F-4D97-AF65-F5344CB8AC3E}">
        <p14:creationId xmlns="" xmlns:p14="http://schemas.microsoft.com/office/powerpoint/2010/main" val="3361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does</a:t>
            </a:r>
            <a:r>
              <a:rPr lang="en-US" baseline="0" dirty="0" smtClean="0"/>
              <a:t> not get shown during class.  It is only to inform the presenters of the </a:t>
            </a:r>
            <a:r>
              <a:rPr lang="en-US" baseline="0" dirty="0" err="1" smtClean="0"/>
              <a:t>symbology</a:t>
            </a:r>
            <a:r>
              <a:rPr lang="en-US" baseline="0" dirty="0" smtClean="0"/>
              <a:t>:</a:t>
            </a:r>
          </a:p>
          <a:p>
            <a:endParaRPr lang="en-US" baseline="0" dirty="0" smtClean="0"/>
          </a:p>
          <a:p>
            <a:r>
              <a:rPr lang="en-US" dirty="0" smtClean="0"/>
              <a:t>This is a priority 1 module to be developed for clear roads national training.</a:t>
            </a:r>
          </a:p>
          <a:p>
            <a:r>
              <a:rPr lang="en-US" dirty="0" smtClean="0"/>
              <a:t>It will address</a:t>
            </a:r>
            <a:r>
              <a:rPr lang="en-US" baseline="0" dirty="0" smtClean="0"/>
              <a:t> 3 audiences: </a:t>
            </a:r>
          </a:p>
          <a:p>
            <a:r>
              <a:rPr lang="en-US" baseline="0" dirty="0" smtClean="0"/>
              <a:t>Circle symbol = entry level plow drivers</a:t>
            </a:r>
          </a:p>
          <a:p>
            <a:r>
              <a:rPr lang="en-US" baseline="0" dirty="0" smtClean="0"/>
              <a:t>Triangle symbol = experienced plow drivers</a:t>
            </a:r>
          </a:p>
          <a:p>
            <a:r>
              <a:rPr lang="en-US" baseline="0" dirty="0" smtClean="0"/>
              <a:t>Star symbol = supervisors</a:t>
            </a:r>
          </a:p>
          <a:p>
            <a:endParaRPr lang="en-US" baseline="0" dirty="0" smtClean="0"/>
          </a:p>
          <a:p>
            <a:r>
              <a:rPr lang="en-US" baseline="0" dirty="0" smtClean="0"/>
              <a:t>Some slides without symbols are for everyone</a:t>
            </a:r>
          </a:p>
          <a:p>
            <a:endParaRPr lang="en-US" baseline="0" dirty="0" smtClean="0"/>
          </a:p>
          <a:p>
            <a:r>
              <a:rPr lang="en-US" baseline="0" dirty="0" smtClean="0"/>
              <a:t>Note:  To hide a slide in a power point presentation, select the slide and then select “slide show” tab.  Select “hide slide”.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module covers common snow and ice control</a:t>
            </a:r>
            <a:r>
              <a:rPr lang="en-US" baseline="0" dirty="0" smtClean="0"/>
              <a:t> materials, use of right materials at the right time, and strategies to minimize material use.  </a:t>
            </a:r>
          </a:p>
          <a:p>
            <a:endParaRPr lang="en-US" baseline="0" dirty="0" smtClean="0"/>
          </a:p>
          <a:p>
            <a:r>
              <a:rPr lang="en-US" baseline="0" dirty="0" smtClean="0"/>
              <a:t>Note:  The topic of bounce and scatter was originally listed to be included in this module but the clear roads advisory team changed that since it was thoroughly covered in the “spreaders” module.  A tiny bit of review on bounce and scatter is included in this module but it is no longer listed as an objective for this module.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 xmlns:p14="http://schemas.microsoft.com/office/powerpoint/2010/main" val="113967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 xmlns:p14="http://schemas.microsoft.com/office/powerpoint/2010/main" val="33614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smtClean="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9/30/2015</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9/30/2015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smtClean="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9/30/2015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2956635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63F2CA-9358-47F3-94DE-C9F5A6A1A8EB}" type="slidenum">
              <a:rPr lang="en-US"/>
              <a:pPr>
                <a:defRPr/>
              </a:pPr>
              <a:t>‹#›</a:t>
            </a:fld>
            <a:endParaRPr lang="en-US"/>
          </a:p>
        </p:txBody>
      </p:sp>
    </p:spTree>
    <p:extLst>
      <p:ext uri="{BB962C8B-B14F-4D97-AF65-F5344CB8AC3E}">
        <p14:creationId xmlns="" xmlns:p14="http://schemas.microsoft.com/office/powerpoint/2010/main" val="382769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smtClean="0"/>
              <a:t>Click to edit title style</a:t>
            </a:r>
            <a:endParaRPr lang="en-P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9/30/2015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smtClean="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9/30/2015</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9/30/2015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smtClean="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9/30/2015</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9/30/2015</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9/30/2015</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9/30/2015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smtClean="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9/30/2015</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smtClean="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9/30/2015</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0.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7.wmf"/></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2.jpe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2.jpeg"/><Relationship Id="rId4" Type="http://schemas.openxmlformats.org/officeDocument/2006/relationships/image" Target="../media/image61.jpeg"/></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pca.state.mn.us/programs/roadsalt.html" TargetMode="External"/><Relationship Id="rId2" Type="http://schemas.openxmlformats.org/officeDocument/2006/relationships/hyperlink" Target="http://www.meridian-enviro.com/mdss/pfs/"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youtube.com/watch?v=tVY4y4cE2vo&amp;index=11&amp;list=PLurY2WfsVWKn1Ekx7H_v8DjwJvXlolN9n" TargetMode="External"/><Relationship Id="rId4" Type="http://schemas.openxmlformats.org/officeDocument/2006/relationships/hyperlink" Target="http://clearroads.org/wp-content/uploads/dlm_uploads/11-02_12-30-13-Final-Fact-Shee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89000"/>
          </a:xfrm>
        </p:spPr>
        <p:txBody>
          <a:bodyPr/>
          <a:lstStyle/>
          <a:p>
            <a:r>
              <a:rPr lang="en-US" dirty="0" smtClean="0"/>
              <a:t>Module 4:  MATERIAL USE</a:t>
            </a:r>
            <a:endParaRPr lang="en-PH" dirty="0"/>
          </a:p>
        </p:txBody>
      </p:sp>
      <p:sp>
        <p:nvSpPr>
          <p:cNvPr id="11" name="Title 1"/>
          <p:cNvSpPr txBox="1">
            <a:spLocks/>
          </p:cNvSpPr>
          <p:nvPr/>
        </p:nvSpPr>
        <p:spPr>
          <a:xfrm>
            <a:off x="-19050" y="57150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smtClean="0">
                <a:solidFill>
                  <a:prstClr val="white"/>
                </a:solidFill>
                <a:effectLst/>
              </a:rPr>
              <a:t>2015 Created for Clear Roads by:</a:t>
            </a:r>
          </a:p>
          <a:p>
            <a:pPr algn="l"/>
            <a:r>
              <a:rPr lang="en-US" sz="2000" b="0" dirty="0" smtClean="0">
                <a:solidFill>
                  <a:prstClr val="white"/>
                </a:solidFill>
                <a:effectLst/>
              </a:rPr>
              <a:t>U of MN Center for Transportation Studies &amp; </a:t>
            </a:r>
          </a:p>
          <a:p>
            <a:pPr algn="l"/>
            <a:r>
              <a:rPr lang="en-US" sz="2000" b="0" dirty="0" smtClean="0">
                <a:solidFill>
                  <a:prstClr val="white"/>
                </a:solidFill>
                <a:effectLst/>
              </a:rPr>
              <a:t>Fortin Consulting Inc.</a:t>
            </a:r>
            <a:br>
              <a:rPr lang="en-US" sz="2000" b="0" dirty="0" smtClean="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7" name="Picture 2" descr="C:\pictures\Pictures\salt\de-icers\env tech (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5800" y="1143000"/>
            <a:ext cx="7857066" cy="441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2966415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4:  MATERIAL USE</a:t>
            </a:r>
            <a:endParaRPr lang="en-PH" dirty="0"/>
          </a:p>
        </p:txBody>
      </p:sp>
      <p:sp>
        <p:nvSpPr>
          <p:cNvPr id="11" name="Title 1"/>
          <p:cNvSpPr txBox="1">
            <a:spLocks/>
          </p:cNvSpPr>
          <p:nvPr/>
        </p:nvSpPr>
        <p:spPr>
          <a:xfrm>
            <a:off x="-19050" y="57150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smtClean="0">
                <a:solidFill>
                  <a:prstClr val="white"/>
                </a:solidFill>
                <a:effectLst/>
              </a:rPr>
              <a:t>2015 Created for Clear Roads by:</a:t>
            </a:r>
          </a:p>
          <a:p>
            <a:pPr algn="l"/>
            <a:r>
              <a:rPr lang="en-US" sz="2000" b="0" dirty="0" smtClean="0">
                <a:solidFill>
                  <a:prstClr val="white"/>
                </a:solidFill>
                <a:effectLst/>
              </a:rPr>
              <a:t>U of MN Center for Transportation Studies </a:t>
            </a:r>
            <a:r>
              <a:rPr lang="en-US" sz="2000" b="0" smtClean="0">
                <a:solidFill>
                  <a:prstClr val="white"/>
                </a:solidFill>
                <a:effectLst/>
              </a:rPr>
              <a:t>&amp; </a:t>
            </a:r>
          </a:p>
          <a:p>
            <a:pPr algn="l"/>
            <a:r>
              <a:rPr lang="en-US" sz="2000" b="0" smtClean="0">
                <a:solidFill>
                  <a:prstClr val="white"/>
                </a:solidFill>
                <a:effectLst/>
              </a:rPr>
              <a:t>Fortin </a:t>
            </a:r>
            <a:r>
              <a:rPr lang="en-US" sz="2000" b="0" dirty="0" smtClean="0">
                <a:solidFill>
                  <a:prstClr val="white"/>
                </a:solidFill>
                <a:effectLst/>
              </a:rPr>
              <a:t>Consulting Inc.</a:t>
            </a:r>
            <a:br>
              <a:rPr lang="en-US" sz="2000" b="0" dirty="0" smtClean="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pic>
        <p:nvPicPr>
          <p:cNvPr id="7" name="Picture 2" descr="C:\pictures\Pictures\salt\de-icers\env tech (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1143000"/>
            <a:ext cx="7857066" cy="441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296641594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ounded Rectangle 11"/>
          <p:cNvSpPr/>
          <p:nvPr/>
        </p:nvSpPr>
        <p:spPr>
          <a:xfrm>
            <a:off x="1905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smtClean="0"/>
              <a:t>FACILITATOR NOTES </a:t>
            </a:r>
            <a:r>
              <a:rPr lang="en-PH" sz="1800" dirty="0" smtClean="0"/>
              <a:t>(do not show during class)</a:t>
            </a:r>
            <a:endParaRPr lang="en-PH" sz="1800" dirty="0"/>
          </a:p>
        </p:txBody>
      </p:sp>
      <p:sp>
        <p:nvSpPr>
          <p:cNvPr id="7" name="Content Placeholder 6"/>
          <p:cNvSpPr>
            <a:spLocks noGrp="1"/>
          </p:cNvSpPr>
          <p:nvPr>
            <p:ph idx="1"/>
          </p:nvPr>
        </p:nvSpPr>
        <p:spPr>
          <a:xfrm>
            <a:off x="457200" y="1193800"/>
            <a:ext cx="8458200" cy="1320800"/>
          </a:xfrm>
        </p:spPr>
        <p:txBody>
          <a:bodyPr>
            <a:normAutofit fontScale="70000" lnSpcReduction="20000"/>
          </a:bodyPr>
          <a:lstStyle/>
          <a:p>
            <a:pPr marL="0" indent="0">
              <a:spcBef>
                <a:spcPts val="0"/>
              </a:spcBef>
              <a:buNone/>
            </a:pPr>
            <a:r>
              <a:rPr lang="en-PH" sz="2400" dirty="0" smtClean="0">
                <a:latin typeface="Arial" pitchFamily="34" charset="0"/>
                <a:cs typeface="Arial" pitchFamily="34" charset="0"/>
              </a:rPr>
              <a:t>Text is provided with each slide for the trainer to review, with the goal of giving the trainer speaking tips for each slide. This slide show can be customized for the audience; suggestions for the different audiences are provided with the legend below.</a:t>
            </a:r>
          </a:p>
          <a:p>
            <a:pPr marL="0" indent="0">
              <a:spcBef>
                <a:spcPts val="0"/>
              </a:spcBef>
              <a:buNone/>
            </a:pPr>
            <a:endParaRPr lang="en-PH" sz="2400" dirty="0"/>
          </a:p>
        </p:txBody>
      </p:sp>
      <p:sp>
        <p:nvSpPr>
          <p:cNvPr id="3" name="Oval 2"/>
          <p:cNvSpPr/>
          <p:nvPr/>
        </p:nvSpPr>
        <p:spPr>
          <a:xfrm>
            <a:off x="2551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514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475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144836" y="2971800"/>
            <a:ext cx="2051524" cy="523220"/>
          </a:xfrm>
          <a:prstGeom prst="rect">
            <a:avLst/>
          </a:prstGeom>
          <a:noFill/>
        </p:spPr>
        <p:txBody>
          <a:bodyPr wrap="none" rtlCol="0">
            <a:spAutoFit/>
          </a:bodyPr>
          <a:lstStyle/>
          <a:p>
            <a:r>
              <a:rPr lang="en-US" sz="2800" b="1" dirty="0" smtClean="0">
                <a:solidFill>
                  <a:schemeClr val="accent6"/>
                </a:solidFill>
                <a:effectLst>
                  <a:outerShdw blurRad="38100" dist="38100" dir="2700000" algn="tl">
                    <a:srgbClr val="000000">
                      <a:alpha val="43137"/>
                    </a:srgbClr>
                  </a:outerShdw>
                </a:effectLst>
              </a:rPr>
              <a:t>Slide Legend</a:t>
            </a:r>
            <a:endParaRPr lang="en-US" sz="2800" b="1" dirty="0">
              <a:solidFill>
                <a:schemeClr val="accent6"/>
              </a:solidFill>
              <a:effectLst>
                <a:outerShdw blurRad="38100" dist="38100" dir="2700000" algn="tl">
                  <a:srgbClr val="000000">
                    <a:alpha val="43137"/>
                  </a:srgbClr>
                </a:outerShdw>
              </a:effectLst>
            </a:endParaRPr>
          </a:p>
        </p:txBody>
      </p:sp>
      <p:sp>
        <p:nvSpPr>
          <p:cNvPr id="9" name="TextBox 8"/>
          <p:cNvSpPr txBox="1"/>
          <p:nvPr/>
        </p:nvSpPr>
        <p:spPr>
          <a:xfrm>
            <a:off x="3108302" y="3653135"/>
            <a:ext cx="3207609"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Entry-level plow drivers</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108302" y="4338935"/>
            <a:ext cx="3474797"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Experienced plow drivers</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3108302" y="5024735"/>
            <a:ext cx="1666354"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Supervisors</a:t>
            </a:r>
            <a:endParaRPr lang="en-US" sz="2400" b="1" dirty="0">
              <a:solidFill>
                <a:schemeClr val="bg1"/>
              </a:solidFill>
              <a:effectLst>
                <a:outerShdw blurRad="38100" dist="38100" dir="2700000" algn="tl">
                  <a:srgbClr val="000000">
                    <a:alpha val="43137"/>
                  </a:srgbClr>
                </a:outerShdw>
              </a:effectLst>
            </a:endParaRPr>
          </a:p>
        </p:txBody>
      </p:sp>
      <p:pic>
        <p:nvPicPr>
          <p:cNvPr id="14" name="Picture 1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50265090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89000"/>
          </a:xfrm>
        </p:spPr>
        <p:txBody>
          <a:bodyPr>
            <a:normAutofit/>
          </a:bodyPr>
          <a:lstStyle/>
          <a:p>
            <a:r>
              <a:rPr lang="en-US" dirty="0" smtClean="0"/>
              <a:t>This module contains these topics</a:t>
            </a:r>
            <a:endParaRPr lang="en-US" dirty="0"/>
          </a:p>
        </p:txBody>
      </p:sp>
      <p:sp>
        <p:nvSpPr>
          <p:cNvPr id="3" name="Content Placeholder 2"/>
          <p:cNvSpPr>
            <a:spLocks noGrp="1"/>
          </p:cNvSpPr>
          <p:nvPr>
            <p:ph idx="1"/>
          </p:nvPr>
        </p:nvSpPr>
        <p:spPr/>
        <p:txBody>
          <a:bodyPr>
            <a:normAutofit/>
          </a:bodyPr>
          <a:lstStyle/>
          <a:p>
            <a:r>
              <a:rPr lang="en-US" dirty="0" smtClean="0"/>
              <a:t>How to identify common, cost-effective  snow and ice control materials</a:t>
            </a:r>
          </a:p>
          <a:p>
            <a:r>
              <a:rPr lang="en-US" dirty="0" smtClean="0"/>
              <a:t>The use of the right amount of material at the right time</a:t>
            </a:r>
          </a:p>
          <a:p>
            <a:r>
              <a:rPr lang="en-US" dirty="0" smtClean="0"/>
              <a:t>Strategies to minimize material use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45984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1600200"/>
            <a:ext cx="8229600" cy="1651000"/>
          </a:xfrm>
        </p:spPr>
        <p:txBody>
          <a:bodyPr/>
          <a:lstStyle/>
          <a:p>
            <a:r>
              <a:rPr lang="en-US" dirty="0" smtClean="0">
                <a:effectLst/>
                <a:latin typeface="Arial" pitchFamily="34" charset="0"/>
                <a:cs typeface="Arial" pitchFamily="34" charset="0"/>
              </a:rPr>
              <a:t>How to identify common, cost-effective snow and ice control materials</a:t>
            </a:r>
            <a:br>
              <a:rPr lang="en-US" dirty="0" smtClean="0">
                <a:effectLst/>
                <a:latin typeface="Arial" pitchFamily="34" charset="0"/>
                <a:cs typeface="Arial" pitchFamily="34" charset="0"/>
              </a:rPr>
            </a:br>
            <a:endParaRPr lang="en-US" dirty="0"/>
          </a:p>
        </p:txBody>
      </p:sp>
      <p:pic>
        <p:nvPicPr>
          <p:cNvPr id="3" name="Picture 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814200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smtClean="0"/>
              <a:t>Most common snow and ice control materials for roads</a:t>
            </a:r>
            <a:endParaRPr lang="en-US" dirty="0"/>
          </a:p>
        </p:txBody>
      </p:sp>
      <p:sp>
        <p:nvSpPr>
          <p:cNvPr id="3" name="Content Placeholder 2"/>
          <p:cNvSpPr>
            <a:spLocks noGrp="1"/>
          </p:cNvSpPr>
          <p:nvPr>
            <p:ph idx="1"/>
          </p:nvPr>
        </p:nvSpPr>
        <p:spPr>
          <a:xfrm>
            <a:off x="457200" y="1600201"/>
            <a:ext cx="8229600" cy="1447799"/>
          </a:xfrm>
        </p:spPr>
        <p:txBody>
          <a:bodyPr>
            <a:normAutofit/>
          </a:bodyPr>
          <a:lstStyle/>
          <a:p>
            <a:r>
              <a:rPr lang="en-US" dirty="0" smtClean="0"/>
              <a:t>Rock salt</a:t>
            </a:r>
          </a:p>
          <a:p>
            <a:r>
              <a:rPr lang="en-US" dirty="0" smtClean="0"/>
              <a:t>Treated rock salt</a:t>
            </a:r>
          </a:p>
          <a:p>
            <a:r>
              <a:rPr lang="en-US" dirty="0" smtClean="0"/>
              <a:t>Sand</a:t>
            </a:r>
          </a:p>
          <a:p>
            <a:endParaRPr lang="en-US" dirty="0" smtClean="0"/>
          </a:p>
        </p:txBody>
      </p:sp>
      <p:sp>
        <p:nvSpPr>
          <p:cNvPr id="4" name="Content Placeholder 2"/>
          <p:cNvSpPr txBox="1">
            <a:spLocks/>
          </p:cNvSpPr>
          <p:nvPr/>
        </p:nvSpPr>
        <p:spPr>
          <a:xfrm>
            <a:off x="304800" y="3657600"/>
            <a:ext cx="5334000" cy="3200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Brine (liquid rock salt)</a:t>
            </a:r>
          </a:p>
          <a:p>
            <a:r>
              <a:rPr lang="en-US" dirty="0" smtClean="0">
                <a:solidFill>
                  <a:schemeClr val="bg1"/>
                </a:solidFill>
              </a:rPr>
              <a:t>Magnesium Chloride</a:t>
            </a:r>
          </a:p>
          <a:p>
            <a:r>
              <a:rPr lang="en-US" dirty="0" smtClean="0">
                <a:solidFill>
                  <a:schemeClr val="bg1"/>
                </a:solidFill>
              </a:rPr>
              <a:t>Calcium Chloride</a:t>
            </a:r>
          </a:p>
          <a:p>
            <a:r>
              <a:rPr lang="en-US" dirty="0" smtClean="0">
                <a:solidFill>
                  <a:schemeClr val="bg1"/>
                </a:solidFill>
              </a:rPr>
              <a:t>Carbohydrates (beet juice)</a:t>
            </a:r>
          </a:p>
          <a:p>
            <a:r>
              <a:rPr lang="en-US" dirty="0" smtClean="0">
                <a:solidFill>
                  <a:schemeClr val="bg1"/>
                </a:solidFill>
              </a:rPr>
              <a:t>Potassium acetate</a:t>
            </a:r>
          </a:p>
          <a:p>
            <a:r>
              <a:rPr lang="en-US" dirty="0" smtClean="0">
                <a:solidFill>
                  <a:schemeClr val="bg1"/>
                </a:solidFill>
              </a:rPr>
              <a:t>Liquid blends</a:t>
            </a:r>
          </a:p>
          <a:p>
            <a:endParaRPr lang="en-US" dirty="0" smtClean="0"/>
          </a:p>
        </p:txBody>
      </p:sp>
      <p:pic>
        <p:nvPicPr>
          <p:cNvPr id="6146" name="Picture 2" descr="C:\Users\Roman\AppData\Local\Microsoft\Windows\Temporary Internet Files\Content.IE5\28Q7U0BP\PngMedium-Liquid-Vial-17087[1].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19800" y="3733800"/>
            <a:ext cx="1219200" cy="2389632"/>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descr="C:\Users\Roman\AppData\Local\Microsoft\Windows\Temporary Internet Files\Content.IE5\D25B2QYV\koshersalt[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95485" y="1600200"/>
            <a:ext cx="2668427" cy="178117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Elbow Connector 5"/>
          <p:cNvCxnSpPr/>
          <p:nvPr/>
        </p:nvCxnSpPr>
        <p:spPr>
          <a:xfrm>
            <a:off x="3429000" y="1752600"/>
            <a:ext cx="1143000" cy="60960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3429000" y="2362200"/>
            <a:ext cx="1143000" cy="381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a:off x="4791169" y="4103021"/>
            <a:ext cx="1143000" cy="1066800"/>
          </a:xfrm>
          <a:prstGeom prst="bentConnector3">
            <a:avLst>
              <a:gd name="adj1" fmla="val 51356"/>
            </a:avLst>
          </a:prstGeom>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flipV="1">
            <a:off x="4843085" y="5169821"/>
            <a:ext cx="1039168" cy="9144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858000" y="2286000"/>
            <a:ext cx="1544012"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solid</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tangle 15"/>
          <p:cNvSpPr/>
          <p:nvPr/>
        </p:nvSpPr>
        <p:spPr>
          <a:xfrm>
            <a:off x="7010400" y="4419600"/>
            <a:ext cx="1810111"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liquid</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2" name="Picture 2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562337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smtClean="0">
                <a:effectLst/>
              </a:rPr>
              <a:t>Sand</a:t>
            </a:r>
            <a:endParaRPr lang="en-US" b="1" dirty="0">
              <a:effectLst/>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33600" y="3248025"/>
            <a:ext cx="50292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0" y="990600"/>
            <a:ext cx="8229600" cy="2308324"/>
          </a:xfrm>
          <a:prstGeom prst="rect">
            <a:avLst/>
          </a:prstGeom>
          <a:noFill/>
          <a:ln>
            <a:no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marL="349250" indent="-349250" eaLnBrk="1" hangingPunct="1">
              <a:buFont typeface="Arial" pitchFamily="34" charset="0"/>
              <a:buChar char="•"/>
            </a:pPr>
            <a:r>
              <a:rPr lang="en-US" sz="2400" dirty="0" smtClean="0">
                <a:solidFill>
                  <a:schemeClr val="bg1"/>
                </a:solidFill>
              </a:rPr>
              <a:t>Does </a:t>
            </a:r>
            <a:r>
              <a:rPr lang="en-US" sz="2400" dirty="0">
                <a:solidFill>
                  <a:schemeClr val="bg1"/>
                </a:solidFill>
              </a:rPr>
              <a:t>not </a:t>
            </a:r>
            <a:r>
              <a:rPr lang="en-US" sz="2400" dirty="0" smtClean="0">
                <a:solidFill>
                  <a:schemeClr val="bg1"/>
                </a:solidFill>
              </a:rPr>
              <a:t>melt snow and ice</a:t>
            </a:r>
            <a:endParaRPr lang="en-US" sz="2400" dirty="0">
              <a:solidFill>
                <a:schemeClr val="bg1"/>
              </a:solidFill>
            </a:endParaRPr>
          </a:p>
          <a:p>
            <a:pPr marL="349250" indent="-349250" eaLnBrk="1" hangingPunct="1">
              <a:buFont typeface="Arial" pitchFamily="34" charset="0"/>
              <a:buChar char="•"/>
            </a:pPr>
            <a:r>
              <a:rPr lang="en-US" sz="2400" dirty="0">
                <a:solidFill>
                  <a:schemeClr val="bg1"/>
                </a:solidFill>
              </a:rPr>
              <a:t>Most </a:t>
            </a:r>
            <a:r>
              <a:rPr lang="en-US" sz="2400" dirty="0" smtClean="0">
                <a:solidFill>
                  <a:schemeClr val="bg1"/>
                </a:solidFill>
              </a:rPr>
              <a:t>useful at super cold temps when </a:t>
            </a:r>
            <a:r>
              <a:rPr lang="en-US" sz="2400" dirty="0" err="1" smtClean="0">
                <a:solidFill>
                  <a:schemeClr val="bg1"/>
                </a:solidFill>
              </a:rPr>
              <a:t>de-icers</a:t>
            </a:r>
            <a:r>
              <a:rPr lang="en-US" sz="2400" dirty="0" smtClean="0">
                <a:solidFill>
                  <a:schemeClr val="bg1"/>
                </a:solidFill>
              </a:rPr>
              <a:t> don’t work</a:t>
            </a:r>
            <a:endParaRPr lang="en-US" sz="2400" dirty="0">
              <a:solidFill>
                <a:schemeClr val="bg1"/>
              </a:solidFill>
            </a:endParaRPr>
          </a:p>
          <a:p>
            <a:pPr marL="349250" indent="-349250" eaLnBrk="1" hangingPunct="1">
              <a:buFont typeface="Arial" pitchFamily="34" charset="0"/>
              <a:buChar char="•"/>
            </a:pPr>
            <a:r>
              <a:rPr lang="en-US" sz="2400" dirty="0" smtClean="0">
                <a:solidFill>
                  <a:schemeClr val="bg1"/>
                </a:solidFill>
              </a:rPr>
              <a:t>Provides short term  traction on top of snow or ice</a:t>
            </a:r>
          </a:p>
          <a:p>
            <a:pPr marL="349250" indent="-349250" eaLnBrk="1" hangingPunct="1">
              <a:buFont typeface="Arial" pitchFamily="34" charset="0"/>
              <a:buChar char="•"/>
            </a:pPr>
            <a:r>
              <a:rPr lang="en-US" sz="2400" dirty="0" smtClean="0">
                <a:solidFill>
                  <a:schemeClr val="bg1"/>
                </a:solidFill>
              </a:rPr>
              <a:t>Naturally occurs as a solid</a:t>
            </a:r>
          </a:p>
          <a:p>
            <a:pPr marL="349250" indent="-349250" eaLnBrk="1" hangingPunct="1">
              <a:buFont typeface="Arial" pitchFamily="34" charset="0"/>
              <a:buChar char="•"/>
            </a:pPr>
            <a:r>
              <a:rPr lang="en-US" sz="2400" dirty="0" smtClean="0">
                <a:solidFill>
                  <a:schemeClr val="bg1"/>
                </a:solidFill>
              </a:rPr>
              <a:t>Most effective on low speed, low volume roads</a:t>
            </a:r>
            <a:endParaRPr lang="en-US" sz="2400" dirty="0">
              <a:solidFill>
                <a:schemeClr val="bg1"/>
              </a:solidFill>
            </a:endParaRPr>
          </a:p>
        </p:txBody>
      </p:sp>
      <p:sp>
        <p:nvSpPr>
          <p:cNvPr id="13" name="Rectangle 12"/>
          <p:cNvSpPr/>
          <p:nvPr/>
        </p:nvSpPr>
        <p:spPr>
          <a:xfrm>
            <a:off x="5943600" y="6019800"/>
            <a:ext cx="1143000" cy="2286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070401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rban sand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90818" name="Rectangle 2"/>
          <p:cNvSpPr>
            <a:spLocks noGrp="1" noChangeArrowheads="1"/>
          </p:cNvSpPr>
          <p:nvPr>
            <p:ph type="title"/>
          </p:nvPr>
        </p:nvSpPr>
        <p:spPr>
          <a:xfrm>
            <a:off x="457200" y="0"/>
            <a:ext cx="8229600" cy="609600"/>
          </a:xfrm>
          <a:noFill/>
        </p:spPr>
        <p:txBody>
          <a:bodyPr>
            <a:normAutofit fontScale="90000"/>
          </a:bodyPr>
          <a:lstStyle/>
          <a:p>
            <a:r>
              <a:rPr lang="en-US" b="1" dirty="0" smtClean="0">
                <a:effectLst/>
              </a:rPr>
              <a:t>Sand – before cleanup</a:t>
            </a:r>
            <a:endParaRPr lang="en-US" b="1" dirty="0">
              <a:effectLst/>
            </a:endParaRPr>
          </a:p>
        </p:txBody>
      </p:sp>
      <p:sp>
        <p:nvSpPr>
          <p:cNvPr id="4" name="Rectangle 2"/>
          <p:cNvSpPr txBox="1">
            <a:spLocks noChangeArrowheads="1"/>
          </p:cNvSpPr>
          <p:nvPr/>
        </p:nvSpPr>
        <p:spPr>
          <a:xfrm>
            <a:off x="457200" y="4876800"/>
            <a:ext cx="8229600" cy="990600"/>
          </a:xfrm>
          <a:prstGeom prst="rect">
            <a:avLst/>
          </a:prstGeom>
          <a:no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De-</a:t>
            </a:r>
            <a:r>
              <a:rPr lang="en-US" dirty="0" err="1" smtClean="0">
                <a:solidFill>
                  <a:schemeClr val="bg1"/>
                </a:solidFill>
              </a:rPr>
              <a:t>icers</a:t>
            </a:r>
            <a:r>
              <a:rPr lang="en-US" dirty="0" smtClean="0">
                <a:solidFill>
                  <a:schemeClr val="bg1"/>
                </a:solidFill>
              </a:rPr>
              <a:t> - Do the exact same thing, we just cant see it and can never recover them</a:t>
            </a:r>
            <a:endParaRPr lang="en-US" dirty="0">
              <a:solidFill>
                <a:schemeClr val="bg1"/>
              </a:solidFill>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503041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228600" y="228600"/>
            <a:ext cx="8229600" cy="838200"/>
          </a:xfrm>
        </p:spPr>
        <p:txBody>
          <a:bodyPr/>
          <a:lstStyle/>
          <a:p>
            <a:r>
              <a:rPr lang="en-US" b="1" dirty="0" smtClean="0">
                <a:effectLst/>
              </a:rPr>
              <a:t>Sand cleanup</a:t>
            </a:r>
            <a:endParaRPr lang="en-US" b="1" dirty="0">
              <a:effectLst/>
            </a:endParaRPr>
          </a:p>
        </p:txBody>
      </p:sp>
      <p:pic>
        <p:nvPicPr>
          <p:cNvPr id="301059" name="Picture 3" descr="sand cleanup10"/>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2743200" y="3124200"/>
            <a:ext cx="4191000" cy="3143250"/>
          </a:xfrm>
          <a:noFill/>
          <a:ln>
            <a:solidFill>
              <a:schemeClr val="tx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 name="Rectangle 2"/>
          <p:cNvSpPr txBox="1">
            <a:spLocks noChangeArrowheads="1"/>
          </p:cNvSpPr>
          <p:nvPr/>
        </p:nvSpPr>
        <p:spPr>
          <a:xfrm>
            <a:off x="228600" y="990600"/>
            <a:ext cx="6096000" cy="2819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25425" algn="l"/>
              </a:tabLst>
            </a:pPr>
            <a:r>
              <a:rPr lang="en-US" dirty="0" smtClean="0">
                <a:solidFill>
                  <a:schemeClr val="bg1"/>
                </a:solidFill>
              </a:rPr>
              <a:t>Sweep during winter and spring to recover excess sand as soon as snow melts </a:t>
            </a:r>
            <a:endParaRPr lang="en-US" dirty="0">
              <a:solidFill>
                <a:schemeClr val="bg1"/>
              </a:solidFill>
            </a:endParaRP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057184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9170092"/>
          <p:cNvPicPr>
            <a:picLocks noChangeAspect="1" noChangeArrowheads="1"/>
          </p:cNvPicPr>
          <p:nvPr/>
        </p:nvPicPr>
        <p:blipFill>
          <a:blip r:embed="rId3" cstate="print">
            <a:lum bright="6000"/>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p:spPr>
        <p:txBody>
          <a:bodyPr/>
          <a:lstStyle/>
          <a:p>
            <a:r>
              <a:rPr lang="en-US" b="1" dirty="0" smtClean="0">
                <a:effectLst/>
              </a:rPr>
              <a:t>Salt Sand Mix</a:t>
            </a:r>
            <a:endParaRPr lang="en-US" b="1" dirty="0">
              <a:effectLst/>
            </a:endParaRPr>
          </a:p>
        </p:txBody>
      </p:sp>
      <p:sp>
        <p:nvSpPr>
          <p:cNvPr id="7" name="Text Box 4"/>
          <p:cNvSpPr txBox="1">
            <a:spLocks noChangeArrowheads="1"/>
          </p:cNvSpPr>
          <p:nvPr/>
        </p:nvSpPr>
        <p:spPr bwMode="auto">
          <a:xfrm>
            <a:off x="457200" y="2362200"/>
            <a:ext cx="7924800" cy="3108543"/>
          </a:xfrm>
          <a:prstGeom prst="rect">
            <a:avLst/>
          </a:prstGeom>
          <a:noFill/>
          <a:ln>
            <a:no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marL="225425" indent="-225425" eaLnBrk="1" hangingPunct="1">
              <a:buFont typeface="Arial" pitchFamily="34" charset="0"/>
              <a:buChar char="•"/>
            </a:pPr>
            <a:r>
              <a:rPr lang="en-US" sz="2800" dirty="0" smtClean="0"/>
              <a:t>Not recommended</a:t>
            </a:r>
          </a:p>
          <a:p>
            <a:pPr marL="225425" indent="-225425" eaLnBrk="1" hangingPunct="1">
              <a:buFont typeface="Arial" pitchFamily="34" charset="0"/>
              <a:buChar char="•"/>
            </a:pPr>
            <a:r>
              <a:rPr lang="en-US" sz="2800" dirty="0" smtClean="0"/>
              <a:t>Keep them separated!</a:t>
            </a:r>
          </a:p>
          <a:p>
            <a:pPr marL="225425" indent="-225425" eaLnBrk="1" hangingPunct="1">
              <a:buFont typeface="Arial" pitchFamily="34" charset="0"/>
              <a:buChar char="•"/>
            </a:pPr>
            <a:r>
              <a:rPr lang="en-US" sz="2800" dirty="0" smtClean="0"/>
              <a:t>Salt and sand work against each other:  salt melts sand into snow and ice, making it useless.</a:t>
            </a:r>
          </a:p>
          <a:p>
            <a:pPr marL="225425" indent="-225425" eaLnBrk="1" hangingPunct="1">
              <a:buFont typeface="Arial" pitchFamily="34" charset="0"/>
              <a:buChar char="•"/>
            </a:pPr>
            <a:r>
              <a:rPr lang="en-US" sz="2800" dirty="0" smtClean="0"/>
              <a:t>A small amount of salt </a:t>
            </a:r>
            <a:r>
              <a:rPr lang="en-US" sz="2800" dirty="0" smtClean="0"/>
              <a:t>(5% </a:t>
            </a:r>
            <a:r>
              <a:rPr lang="en-US" sz="2800" dirty="0" smtClean="0"/>
              <a:t>or less) is needed to keep sand pile from freezing in winter</a:t>
            </a:r>
            <a:endParaRPr lang="en-US" sz="2800" dirty="0"/>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182883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Is a salt sand mix recommended:?</a:t>
            </a:r>
          </a:p>
          <a:p>
            <a:pPr marL="228600" indent="-228600">
              <a:buAutoNum type="arabicPeriod"/>
            </a:pPr>
            <a:r>
              <a:rPr lang="en-US" dirty="0" smtClean="0"/>
              <a:t>Yes</a:t>
            </a:r>
          </a:p>
          <a:p>
            <a:pPr marL="228600" indent="-228600">
              <a:buAutoNum type="arabicPeriod"/>
            </a:pPr>
            <a:r>
              <a:rPr lang="en-US" dirty="0" smtClean="0"/>
              <a:t>No </a:t>
            </a:r>
            <a:endParaRPr lang="en-US" dirty="0">
              <a:effectLst/>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050" y="57150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smtClean="0">
                <a:solidFill>
                  <a:prstClr val="white"/>
                </a:solidFill>
                <a:effectLst/>
              </a:rPr>
              <a:t>2015 Created for Clear Roads by:</a:t>
            </a:r>
          </a:p>
          <a:p>
            <a:pPr algn="l"/>
            <a:r>
              <a:rPr lang="en-US" sz="2000" b="0" dirty="0" smtClean="0">
                <a:solidFill>
                  <a:prstClr val="white"/>
                </a:solidFill>
                <a:effectLst/>
              </a:rPr>
              <a:t>U of MN Center for Transportation Studies &amp; </a:t>
            </a:r>
          </a:p>
          <a:p>
            <a:pPr algn="l"/>
            <a:r>
              <a:rPr lang="en-US" sz="2000" b="0" dirty="0" smtClean="0">
                <a:solidFill>
                  <a:prstClr val="white"/>
                </a:solidFill>
                <a:effectLst/>
              </a:rPr>
              <a:t>Fortin Consulting Inc.</a:t>
            </a:r>
            <a:br>
              <a:rPr lang="en-US" sz="2000" b="0" dirty="0" smtClean="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smtClean="0"/>
          </a:p>
          <a:p>
            <a:r>
              <a:rPr lang="en-US" sz="5400" dirty="0" smtClean="0">
                <a:solidFill>
                  <a:schemeClr val="bg1"/>
                </a:solidFill>
              </a:rPr>
              <a:t>Training for Winter Maintenance Supervisors and Operators</a:t>
            </a:r>
            <a:endParaRPr lang="en-US" sz="5400" dirty="0">
              <a:solidFill>
                <a:schemeClr val="bg1"/>
              </a:solidFill>
            </a:endParaRPr>
          </a:p>
        </p:txBody>
      </p:sp>
    </p:spTree>
    <p:extLst>
      <p:ext uri="{BB962C8B-B14F-4D97-AF65-F5344CB8AC3E}">
        <p14:creationId xmlns="" xmlns:p14="http://schemas.microsoft.com/office/powerpoint/2010/main" val="2966415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Is a salt sand mix recommended:?</a:t>
            </a:r>
          </a:p>
          <a:p>
            <a:pPr marL="228600" indent="-228600">
              <a:buAutoNum type="arabicPeriod"/>
            </a:pPr>
            <a:r>
              <a:rPr lang="en-US" dirty="0" smtClean="0">
                <a:solidFill>
                  <a:srgbClr val="0070C0"/>
                </a:solidFill>
                <a:effectLst/>
              </a:rPr>
              <a:t>Yes</a:t>
            </a:r>
          </a:p>
          <a:p>
            <a:pPr marL="228600" indent="-228600">
              <a:buAutoNum type="arabicPeriod"/>
            </a:pPr>
            <a:r>
              <a:rPr lang="en-US" dirty="0" smtClean="0">
                <a:solidFill>
                  <a:srgbClr val="FFFF00"/>
                </a:solidFill>
              </a:rPr>
              <a:t>No </a:t>
            </a:r>
            <a:endParaRPr lang="en-US" dirty="0">
              <a:solidFill>
                <a:srgbClr val="FFFF00"/>
              </a:solidFill>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edar salt stora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7" name="Text Box 3"/>
          <p:cNvSpPr txBox="1">
            <a:spLocks noChangeArrowheads="1"/>
          </p:cNvSpPr>
          <p:nvPr/>
        </p:nvSpPr>
        <p:spPr bwMode="auto">
          <a:xfrm>
            <a:off x="0" y="92075"/>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sz="3200" b="1" dirty="0">
                <a:solidFill>
                  <a:schemeClr val="bg1"/>
                </a:solidFill>
              </a:rPr>
              <a:t>Sodium </a:t>
            </a:r>
            <a:r>
              <a:rPr lang="en-US" sz="3200" b="1" dirty="0" smtClean="0">
                <a:solidFill>
                  <a:schemeClr val="bg1"/>
                </a:solidFill>
              </a:rPr>
              <a:t>chloride</a:t>
            </a:r>
            <a:r>
              <a:rPr lang="en-US" sz="3200" b="1" dirty="0">
                <a:solidFill>
                  <a:schemeClr val="bg1"/>
                </a:solidFill>
              </a:rPr>
              <a:t>, Road </a:t>
            </a:r>
            <a:r>
              <a:rPr lang="en-US" sz="3200" b="1" dirty="0" smtClean="0">
                <a:solidFill>
                  <a:schemeClr val="bg1"/>
                </a:solidFill>
              </a:rPr>
              <a:t>salt, </a:t>
            </a:r>
            <a:r>
              <a:rPr lang="en-US" sz="3200" b="1" dirty="0" err="1" smtClean="0">
                <a:solidFill>
                  <a:schemeClr val="bg1"/>
                </a:solidFill>
              </a:rPr>
              <a:t>NaCl</a:t>
            </a:r>
            <a:r>
              <a:rPr lang="en-US" sz="3200" b="1" dirty="0" smtClean="0">
                <a:solidFill>
                  <a:schemeClr val="bg1"/>
                </a:solidFill>
              </a:rPr>
              <a:t>, Rock salt</a:t>
            </a:r>
            <a:endParaRPr lang="en-US" sz="2400" b="1" dirty="0">
              <a:solidFill>
                <a:schemeClr val="bg1"/>
              </a:solidFill>
            </a:endParaRPr>
          </a:p>
        </p:txBody>
      </p:sp>
      <p:sp>
        <p:nvSpPr>
          <p:cNvPr id="159748" name="Text Box 4"/>
          <p:cNvSpPr txBox="1">
            <a:spLocks noChangeArrowheads="1"/>
          </p:cNvSpPr>
          <p:nvPr/>
        </p:nvSpPr>
        <p:spPr bwMode="auto">
          <a:xfrm>
            <a:off x="0" y="4180344"/>
            <a:ext cx="8763000" cy="2677656"/>
          </a:xfrm>
          <a:prstGeom prst="rect">
            <a:avLst/>
          </a:prstGeom>
          <a:noFill/>
          <a:ln>
            <a:no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marL="236538" indent="-236538" eaLnBrk="1" hangingPunct="1">
              <a:buFont typeface="Arial" pitchFamily="34" charset="0"/>
              <a:buChar char="•"/>
            </a:pPr>
            <a:r>
              <a:rPr lang="en-US" sz="2800" dirty="0" smtClean="0"/>
              <a:t>Least </a:t>
            </a:r>
            <a:r>
              <a:rPr lang="en-US" sz="2800" dirty="0"/>
              <a:t>expensive, sold in </a:t>
            </a:r>
            <a:r>
              <a:rPr lang="en-US" sz="2800" dirty="0" smtClean="0"/>
              <a:t>bulk</a:t>
            </a:r>
          </a:p>
          <a:p>
            <a:pPr marL="236538" indent="-236538" eaLnBrk="1" hangingPunct="1">
              <a:buFont typeface="Arial" pitchFamily="34" charset="0"/>
              <a:buChar char="•"/>
            </a:pPr>
            <a:r>
              <a:rPr lang="en-US" sz="2800" dirty="0" smtClean="0"/>
              <a:t>Does </a:t>
            </a:r>
            <a:r>
              <a:rPr lang="en-US" sz="2800" dirty="0"/>
              <a:t>not attract water from air so it works </a:t>
            </a:r>
            <a:r>
              <a:rPr lang="en-US" sz="2800" dirty="0" smtClean="0"/>
              <a:t>slower</a:t>
            </a:r>
          </a:p>
          <a:p>
            <a:pPr marL="236538" indent="-236538" eaLnBrk="1" hangingPunct="1">
              <a:buFont typeface="Arial" pitchFamily="34" charset="0"/>
              <a:buChar char="•"/>
            </a:pPr>
            <a:r>
              <a:rPr lang="en-US" sz="2800" dirty="0" smtClean="0"/>
              <a:t>Most </a:t>
            </a:r>
            <a:r>
              <a:rPr lang="en-US" sz="2800" dirty="0"/>
              <a:t>effective at </a:t>
            </a:r>
            <a:r>
              <a:rPr lang="en-US" sz="2800" dirty="0" smtClean="0"/>
              <a:t>pavement temps </a:t>
            </a:r>
            <a:r>
              <a:rPr lang="en-US" sz="2800" dirty="0"/>
              <a:t>&gt; 15</a:t>
            </a:r>
            <a:r>
              <a:rPr lang="en-US" sz="2800" dirty="0">
                <a:cs typeface="Arial" charset="0"/>
              </a:rPr>
              <a:t>º</a:t>
            </a:r>
            <a:r>
              <a:rPr lang="en-US" sz="2800" dirty="0"/>
              <a:t>  </a:t>
            </a:r>
            <a:r>
              <a:rPr lang="en-US" sz="2800" dirty="0" smtClean="0"/>
              <a:t>F</a:t>
            </a:r>
          </a:p>
          <a:p>
            <a:pPr marL="236538" indent="-236538" eaLnBrk="1" hangingPunct="1">
              <a:buFont typeface="Arial" pitchFamily="34" charset="0"/>
              <a:buChar char="•"/>
            </a:pPr>
            <a:r>
              <a:rPr lang="en-US" sz="2800" dirty="0" smtClean="0"/>
              <a:t>No </a:t>
            </a:r>
            <a:r>
              <a:rPr lang="en-US" sz="2800" dirty="0"/>
              <a:t>corrosion </a:t>
            </a:r>
            <a:r>
              <a:rPr lang="en-US" sz="2800" dirty="0" smtClean="0"/>
              <a:t>inhibitor</a:t>
            </a:r>
          </a:p>
          <a:p>
            <a:pPr marL="236538" indent="-236538" eaLnBrk="1" hangingPunct="1">
              <a:buFont typeface="Arial" pitchFamily="34" charset="0"/>
              <a:buChar char="•"/>
            </a:pPr>
            <a:r>
              <a:rPr lang="en-US" sz="2800" dirty="0" smtClean="0"/>
              <a:t>Naturally occurs as a solid, and does                                not stay on the road well </a:t>
            </a:r>
            <a:endParaRPr lang="en-US" sz="2800" dirty="0"/>
          </a:p>
        </p:txBody>
      </p:sp>
      <p:sp>
        <p:nvSpPr>
          <p:cNvPr id="2" name="Rectangle 1"/>
          <p:cNvSpPr/>
          <p:nvPr/>
        </p:nvSpPr>
        <p:spPr>
          <a:xfrm rot="19819923">
            <a:off x="-563788" y="2502230"/>
            <a:ext cx="10575203" cy="1754326"/>
          </a:xfrm>
          <a:prstGeom prst="rect">
            <a:avLst/>
          </a:prstGeom>
          <a:solidFill>
            <a:schemeClr val="accent3">
              <a:lumMod val="60000"/>
              <a:lumOff val="40000"/>
            </a:schemeClr>
          </a:solid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Applying dry salt is not recommended</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76936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Is dry salt recommended:?</a:t>
            </a:r>
          </a:p>
          <a:p>
            <a:pPr marL="228600" indent="-228600">
              <a:buAutoNum type="arabicPeriod"/>
            </a:pPr>
            <a:r>
              <a:rPr lang="en-US" dirty="0" smtClean="0"/>
              <a:t>Yes</a:t>
            </a:r>
          </a:p>
          <a:p>
            <a:pPr marL="228600" indent="-228600">
              <a:buAutoNum type="arabicPeriod"/>
            </a:pPr>
            <a:r>
              <a:rPr lang="en-US" dirty="0" smtClean="0"/>
              <a:t> No </a:t>
            </a:r>
            <a:endParaRPr lang="en-US" dirty="0">
              <a:effectLst/>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Is dry salt recommended:?</a:t>
            </a:r>
          </a:p>
          <a:p>
            <a:pPr marL="228600" indent="-228600">
              <a:buAutoNum type="arabicPeriod"/>
            </a:pPr>
            <a:r>
              <a:rPr lang="en-US" dirty="0" smtClean="0">
                <a:solidFill>
                  <a:srgbClr val="0070C0"/>
                </a:solidFill>
                <a:effectLst/>
              </a:rPr>
              <a:t>Yes</a:t>
            </a:r>
            <a:endParaRPr lang="en-US" dirty="0" smtClean="0">
              <a:solidFill>
                <a:srgbClr val="FFFF00"/>
              </a:solidFill>
              <a:effectLst/>
            </a:endParaRPr>
          </a:p>
          <a:p>
            <a:pPr marL="228600" indent="-228600">
              <a:buAutoNum type="arabicPeriod"/>
            </a:pPr>
            <a:r>
              <a:rPr lang="en-US" dirty="0" smtClean="0">
                <a:solidFill>
                  <a:srgbClr val="FFFF00"/>
                </a:solidFill>
                <a:effectLst/>
              </a:rPr>
              <a:t> No </a:t>
            </a:r>
            <a:endParaRPr lang="en-US" dirty="0">
              <a:solidFill>
                <a:srgbClr val="FFFF00"/>
              </a:solidFill>
              <a:effectLst/>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Rectangle 6"/>
          <p:cNvSpPr>
            <a:spLocks noGrp="1" noChangeArrowheads="1"/>
          </p:cNvSpPr>
          <p:nvPr>
            <p:ph type="title"/>
          </p:nvPr>
        </p:nvSpPr>
        <p:spPr>
          <a:xfrm>
            <a:off x="457200" y="274638"/>
            <a:ext cx="4114800" cy="3840162"/>
          </a:xfrm>
        </p:spPr>
        <p:txBody>
          <a:bodyPr>
            <a:normAutofit/>
          </a:bodyPr>
          <a:lstStyle/>
          <a:p>
            <a:r>
              <a:rPr lang="en-US" dirty="0" smtClean="0"/>
              <a:t>Dry salt will get you on the WANTED list! Get off the WANTED list  by adding liquids</a:t>
            </a:r>
            <a:endParaRPr lang="en-US" dirty="0"/>
          </a:p>
        </p:txBody>
      </p:sp>
      <p:graphicFrame>
        <p:nvGraphicFramePr>
          <p:cNvPr id="101385" name="Object 9"/>
          <p:cNvGraphicFramePr>
            <a:graphicFrameLocks noGrp="1" noChangeAspect="1"/>
          </p:cNvGraphicFramePr>
          <p:nvPr>
            <p:ph sz="half" idx="1"/>
            <p:extLst>
              <p:ext uri="{D42A27DB-BD31-4B8C-83A1-F6EECF244321}">
                <p14:modId xmlns="" xmlns:p14="http://schemas.microsoft.com/office/powerpoint/2010/main" val="2755580170"/>
              </p:ext>
            </p:extLst>
          </p:nvPr>
        </p:nvGraphicFramePr>
        <p:xfrm>
          <a:off x="4648200" y="304800"/>
          <a:ext cx="3733800" cy="5770544"/>
        </p:xfrm>
        <a:graphic>
          <a:graphicData uri="http://schemas.openxmlformats.org/presentationml/2006/ole">
            <p:oleObj spid="_x0000_s1026" name="Acrobat Document" r:id="rId4" imgW="7517520" imgH="11647080" progId="Acrobat.Document.11">
              <p:embed/>
            </p:oleObj>
          </a:graphicData>
        </a:graphic>
      </p:graphicFrame>
      <p:sp>
        <p:nvSpPr>
          <p:cNvPr id="2" name="TextBox 1"/>
          <p:cNvSpPr txBox="1"/>
          <p:nvPr/>
        </p:nvSpPr>
        <p:spPr>
          <a:xfrm>
            <a:off x="457200" y="4953000"/>
            <a:ext cx="3449444" cy="830997"/>
          </a:xfrm>
          <a:prstGeom prst="rect">
            <a:avLst/>
          </a:prstGeom>
          <a:noFill/>
        </p:spPr>
        <p:txBody>
          <a:bodyPr wrap="square" rtlCol="0">
            <a:spAutoFit/>
          </a:bodyPr>
          <a:lstStyle/>
          <a:p>
            <a:r>
              <a:rPr lang="en-US" sz="2400" dirty="0" smtClean="0">
                <a:solidFill>
                  <a:schemeClr val="bg1"/>
                </a:solidFill>
              </a:rPr>
              <a:t>DO NOT apply dry salt…it is extremely wasteful </a:t>
            </a:r>
            <a:endParaRPr lang="en-US" sz="2400" dirty="0">
              <a:solidFill>
                <a:schemeClr val="bg1"/>
              </a:solidFill>
            </a:endParaRPr>
          </a:p>
        </p:txBody>
      </p:sp>
      <p:pic>
        <p:nvPicPr>
          <p:cNvPr id="2053" name="Picture 5" descr="C:\Users\Roman\AppData\Local\Microsoft\Windows\Temporary Internet Files\Content.IE5\YM6UKUKP\large-water-drop-33.3-14283[1].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00400" y="4343400"/>
            <a:ext cx="360000" cy="5304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C:\Users\Roman\AppData\Local\Microsoft\Windows\Temporary Internet Files\Content.IE5\YM6UKUKP\large-water-drop-33.3-14283[1].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11858" y="4648200"/>
            <a:ext cx="360000" cy="5304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5" descr="C:\Users\Roman\AppData\Local\Microsoft\Windows\Temporary Internet Files\Content.IE5\YM6UKUKP\large-water-drop-33.3-14283[1].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90800" y="4114800"/>
            <a:ext cx="360000" cy="5304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6142909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If you add liquids to granular products will you improve performance?</a:t>
            </a:r>
          </a:p>
          <a:p>
            <a:pPr>
              <a:buNone/>
            </a:pPr>
            <a:endParaRPr lang="en-US" dirty="0" smtClean="0"/>
          </a:p>
          <a:p>
            <a:pPr marL="228600" indent="-228600">
              <a:buAutoNum type="arabicPeriod"/>
            </a:pPr>
            <a:r>
              <a:rPr lang="en-US" dirty="0" smtClean="0"/>
              <a:t> Yes</a:t>
            </a:r>
          </a:p>
          <a:p>
            <a:pPr marL="228600" indent="-228600">
              <a:buAutoNum type="arabicPeriod"/>
            </a:pPr>
            <a:r>
              <a:rPr lang="en-US" dirty="0" smtClean="0"/>
              <a:t> No </a:t>
            </a:r>
            <a:endParaRPr lang="en-US" dirty="0">
              <a:effectLst/>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If you add liquids to granular products will you improve performance?</a:t>
            </a:r>
          </a:p>
          <a:p>
            <a:pPr>
              <a:buNone/>
            </a:pPr>
            <a:endParaRPr lang="en-US" dirty="0" smtClean="0">
              <a:solidFill>
                <a:srgbClr val="FFFF00"/>
              </a:solidFill>
            </a:endParaRPr>
          </a:p>
          <a:p>
            <a:pPr marL="228600" indent="-228600">
              <a:buAutoNum type="arabicPeriod"/>
            </a:pPr>
            <a:r>
              <a:rPr lang="en-US" dirty="0" smtClean="0">
                <a:solidFill>
                  <a:srgbClr val="FFFF00"/>
                </a:solidFill>
                <a:effectLst/>
              </a:rPr>
              <a:t> Yes</a:t>
            </a:r>
          </a:p>
          <a:p>
            <a:pPr marL="228600" indent="-228600">
              <a:buAutoNum type="arabicPeriod"/>
            </a:pPr>
            <a:r>
              <a:rPr lang="en-US" dirty="0" smtClean="0">
                <a:solidFill>
                  <a:schemeClr val="tx2">
                    <a:lumMod val="60000"/>
                    <a:lumOff val="40000"/>
                  </a:schemeClr>
                </a:solidFill>
              </a:rPr>
              <a:t> No </a:t>
            </a:r>
            <a:endParaRPr lang="en-US" dirty="0">
              <a:solidFill>
                <a:schemeClr val="tx2">
                  <a:lumMod val="60000"/>
                  <a:lumOff val="40000"/>
                </a:schemeClr>
              </a:solidFill>
              <a:effectLst/>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4"/>
          <p:cNvSpPr>
            <a:spLocks noGrp="1" noChangeArrowheads="1"/>
          </p:cNvSpPr>
          <p:nvPr>
            <p:ph type="title" idx="4294967295"/>
          </p:nvPr>
        </p:nvSpPr>
        <p:spPr>
          <a:xfrm>
            <a:off x="609600" y="0"/>
            <a:ext cx="5943600" cy="1143000"/>
          </a:xfrm>
          <a:noFill/>
        </p:spPr>
        <p:txBody>
          <a:bodyPr/>
          <a:lstStyle/>
          <a:p>
            <a:pPr eaLnBrk="1" hangingPunct="1"/>
            <a:r>
              <a:rPr lang="en-US" b="1" dirty="0" smtClean="0">
                <a:effectLst/>
              </a:rPr>
              <a:t>Treated rock salt</a:t>
            </a:r>
          </a:p>
        </p:txBody>
      </p:sp>
      <p:sp>
        <p:nvSpPr>
          <p:cNvPr id="165891" name="Rectangle 5"/>
          <p:cNvSpPr>
            <a:spLocks noGrp="1" noChangeArrowheads="1"/>
          </p:cNvSpPr>
          <p:nvPr>
            <p:ph type="body" sz="half" idx="4294967295"/>
          </p:nvPr>
        </p:nvSpPr>
        <p:spPr>
          <a:xfrm>
            <a:off x="381000" y="1219200"/>
            <a:ext cx="3733800" cy="4525963"/>
          </a:xfrm>
        </p:spPr>
        <p:txBody>
          <a:bodyPr/>
          <a:lstStyle/>
          <a:p>
            <a:pPr eaLnBrk="1" hangingPunct="1"/>
            <a:r>
              <a:rPr lang="en-US" sz="2400" dirty="0" smtClean="0"/>
              <a:t>Mixed at 4-6 gallons/ton</a:t>
            </a:r>
          </a:p>
          <a:p>
            <a:pPr eaLnBrk="1" hangingPunct="1"/>
            <a:r>
              <a:rPr lang="en-US" sz="2400" dirty="0" smtClean="0"/>
              <a:t>Need less of this than dry salt</a:t>
            </a:r>
          </a:p>
          <a:p>
            <a:pPr eaLnBrk="1" hangingPunct="1"/>
            <a:r>
              <a:rPr lang="en-US" sz="2400" dirty="0" smtClean="0"/>
              <a:t>Effective to colder temps than straight salt</a:t>
            </a:r>
          </a:p>
          <a:p>
            <a:pPr eaLnBrk="1" hangingPunct="1"/>
            <a:r>
              <a:rPr lang="en-US" sz="2400" dirty="0" smtClean="0"/>
              <a:t>Goes to work faster than straight salt</a:t>
            </a:r>
          </a:p>
          <a:p>
            <a:pPr eaLnBrk="1" hangingPunct="1"/>
            <a:r>
              <a:rPr lang="en-US" sz="2400" dirty="0" smtClean="0"/>
              <a:t>Can leach from pile - store carefully!</a:t>
            </a:r>
          </a:p>
          <a:p>
            <a:pPr eaLnBrk="1" hangingPunct="1"/>
            <a:endParaRPr lang="en-US" sz="2400" dirty="0" smtClean="0"/>
          </a:p>
          <a:p>
            <a:pPr eaLnBrk="1" hangingPunct="1"/>
            <a:endParaRPr lang="en-US" sz="2400" dirty="0" smtClean="0"/>
          </a:p>
        </p:txBody>
      </p:sp>
      <p:pic>
        <p:nvPicPr>
          <p:cNvPr id="5" name="Picture 4" descr="Canvas Salt Storage Shed 03"/>
          <p:cNvPicPr>
            <a:picLocks noChangeAspect="1" noChangeArrowheads="1"/>
          </p:cNvPicPr>
          <p:nvPr/>
        </p:nvPicPr>
        <p:blipFill>
          <a:blip r:embed="rId3" cstate="print"/>
          <a:srcRect/>
          <a:stretch>
            <a:fillRect/>
          </a:stretch>
        </p:blipFill>
        <p:spPr bwMode="auto">
          <a:xfrm>
            <a:off x="4114800" y="2286000"/>
            <a:ext cx="4800600"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4"/>
          <p:cNvSpPr txBox="1">
            <a:spLocks noChangeArrowheads="1"/>
          </p:cNvSpPr>
          <p:nvPr/>
        </p:nvSpPr>
        <p:spPr>
          <a:xfrm>
            <a:off x="0" y="5562600"/>
            <a:ext cx="7939252" cy="5715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This is a good first step into liquids</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425641958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smtClean="0">
                <a:effectLst/>
              </a:rPr>
              <a:t>Advantages of liquids</a:t>
            </a:r>
            <a:endParaRPr lang="en-US" b="1" dirty="0">
              <a:effectLst/>
            </a:endParaRPr>
          </a:p>
        </p:txBody>
      </p:sp>
      <p:sp>
        <p:nvSpPr>
          <p:cNvPr id="3" name="Content Placeholder 2"/>
          <p:cNvSpPr>
            <a:spLocks noGrp="1"/>
          </p:cNvSpPr>
          <p:nvPr>
            <p:ph sz="half" idx="1"/>
          </p:nvPr>
        </p:nvSpPr>
        <p:spPr>
          <a:xfrm>
            <a:off x="4876800" y="1524000"/>
            <a:ext cx="4038600" cy="4525963"/>
          </a:xfrm>
        </p:spPr>
        <p:txBody>
          <a:bodyPr>
            <a:normAutofit/>
          </a:bodyPr>
          <a:lstStyle/>
          <a:p>
            <a:r>
              <a:rPr lang="en-US" sz="3200" dirty="0" smtClean="0"/>
              <a:t>Faster than solids</a:t>
            </a:r>
          </a:p>
          <a:p>
            <a:r>
              <a:rPr lang="en-US" sz="3200" dirty="0" smtClean="0"/>
              <a:t>No bounce</a:t>
            </a:r>
          </a:p>
          <a:p>
            <a:r>
              <a:rPr lang="en-US" sz="3200" dirty="0" smtClean="0"/>
              <a:t>Prevents bonding </a:t>
            </a:r>
          </a:p>
          <a:p>
            <a:r>
              <a:rPr lang="en-US" sz="3200" dirty="0" smtClean="0"/>
              <a:t>Speeds up granular products</a:t>
            </a:r>
          </a:p>
          <a:p>
            <a:r>
              <a:rPr lang="en-US" sz="3200" dirty="0" smtClean="0"/>
              <a:t>Allows us to use less salt</a:t>
            </a:r>
          </a:p>
        </p:txBody>
      </p:sp>
      <p:pic>
        <p:nvPicPr>
          <p:cNvPr id="4101" name="Picture 5" descr="C:\pictures\Pictures\salt\storage\brine7.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7208"/>
          <a:stretch/>
        </p:blipFill>
        <p:spPr bwMode="auto">
          <a:xfrm>
            <a:off x="457200" y="1295400"/>
            <a:ext cx="4374055" cy="39624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874041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smtClean="0"/>
              <a:t>Liquid challenges</a:t>
            </a:r>
            <a:endParaRPr lang="en-US" b="1" dirty="0"/>
          </a:p>
        </p:txBody>
      </p:sp>
      <p:sp>
        <p:nvSpPr>
          <p:cNvPr id="3" name="Content Placeholder 2"/>
          <p:cNvSpPr>
            <a:spLocks noGrp="1"/>
          </p:cNvSpPr>
          <p:nvPr>
            <p:ph sz="half" idx="1"/>
          </p:nvPr>
        </p:nvSpPr>
        <p:spPr>
          <a:xfrm>
            <a:off x="228600" y="1295400"/>
            <a:ext cx="4038600" cy="4876799"/>
          </a:xfrm>
        </p:spPr>
        <p:txBody>
          <a:bodyPr>
            <a:normAutofit/>
          </a:bodyPr>
          <a:lstStyle/>
          <a:p>
            <a:r>
              <a:rPr lang="en-US" dirty="0" smtClean="0"/>
              <a:t>Has less melting power</a:t>
            </a:r>
          </a:p>
          <a:p>
            <a:r>
              <a:rPr lang="en-US" dirty="0" smtClean="0"/>
              <a:t>Need new storage and equipment</a:t>
            </a:r>
          </a:p>
          <a:p>
            <a:r>
              <a:rPr lang="en-US" dirty="0" smtClean="0"/>
              <a:t>May need to manufacture it</a:t>
            </a:r>
          </a:p>
          <a:p>
            <a:r>
              <a:rPr lang="en-US" dirty="0" smtClean="0"/>
              <a:t>Have to be good at testing concentrations</a:t>
            </a:r>
          </a:p>
          <a:p>
            <a:r>
              <a:rPr lang="en-US" dirty="0" smtClean="0"/>
              <a:t>Have to understand when and when not to use it</a:t>
            </a:r>
            <a:endParaRPr lang="en-US" dirty="0"/>
          </a:p>
        </p:txBody>
      </p:sp>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734800" y="838200"/>
            <a:ext cx="4473222" cy="301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7218" name="Picture 2" descr="http://www.monocounty.ca.gov/sites/default/files/styles/gallery500/public/imageattachments/public_works_-_roads/page/744/tioga1.jpg?itok=TERIXPBb"/>
          <p:cNvPicPr>
            <a:picLocks noChangeAspect="1" noChangeArrowheads="1"/>
          </p:cNvPicPr>
          <p:nvPr/>
        </p:nvPicPr>
        <p:blipFill>
          <a:blip r:embed="rId4" cstate="print"/>
          <a:srcRect/>
          <a:stretch>
            <a:fillRect/>
          </a:stretch>
        </p:blipFill>
        <p:spPr bwMode="auto">
          <a:xfrm>
            <a:off x="4667250" y="2667000"/>
            <a:ext cx="4476750" cy="2981326"/>
          </a:xfrm>
          <a:prstGeom prst="rect">
            <a:avLst/>
          </a:prstGeom>
          <a:noFill/>
        </p:spPr>
      </p:pic>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745289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smtClean="0"/>
          </a:p>
          <a:p>
            <a:pPr marL="0" indent="0">
              <a:buNone/>
            </a:pPr>
            <a:r>
              <a:rPr lang="en-US" sz="3200" dirty="0" smtClean="0">
                <a:effectLst/>
                <a:latin typeface="Arial" pitchFamily="34" charset="0"/>
                <a:cs typeface="Arial" pitchFamily="34" charset="0"/>
              </a:rPr>
              <a:t>Winter maintenance professionals are a very powerful and important group</a:t>
            </a:r>
            <a:endParaRPr lang="en-US" sz="3200" dirty="0">
              <a:effectLst/>
              <a:latin typeface="Arial" pitchFamily="34" charset="0"/>
              <a:cs typeface="Arial" pitchFamily="34" charset="0"/>
            </a:endParaRPr>
          </a:p>
          <a:p>
            <a:endParaRPr lang="en-US" sz="3600" dirty="0" smtClean="0">
              <a:latin typeface="Arial" pitchFamily="34" charset="0"/>
              <a:cs typeface="Arial" pitchFamily="34" charset="0"/>
            </a:endParaRPr>
          </a:p>
          <a:p>
            <a:endParaRPr lang="en-US" sz="3600" dirty="0" smtClean="0">
              <a:latin typeface="Arial" pitchFamily="34" charset="0"/>
              <a:cs typeface="Arial" pitchFamily="34" charset="0"/>
            </a:endParaRPr>
          </a:p>
        </p:txBody>
      </p:sp>
      <p:pic>
        <p:nvPicPr>
          <p:cNvPr id="2050" name="Picture 2" descr="C:\pictures\Pictures\salt\people\FCI photos Nov-Dec 2012 038.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987" t="30564"/>
          <a:stretch/>
        </p:blipFill>
        <p:spPr bwMode="auto">
          <a:xfrm>
            <a:off x="457200" y="2286000"/>
            <a:ext cx="6058601"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527958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smtClean="0">
                <a:effectLst/>
              </a:rPr>
              <a:t>Salt Math</a:t>
            </a:r>
            <a:endParaRPr lang="en-US" b="1" dirty="0">
              <a:effectLst/>
            </a:endParaRPr>
          </a:p>
        </p:txBody>
      </p:sp>
      <p:sp>
        <p:nvSpPr>
          <p:cNvPr id="6" name="Content Placeholder 2"/>
          <p:cNvSpPr>
            <a:spLocks noGrp="1"/>
          </p:cNvSpPr>
          <p:nvPr>
            <p:ph sz="half" idx="1"/>
          </p:nvPr>
        </p:nvSpPr>
        <p:spPr>
          <a:xfrm>
            <a:off x="3352800" y="1981200"/>
            <a:ext cx="5105400" cy="4525963"/>
          </a:xfrm>
        </p:spPr>
        <p:txBody>
          <a:bodyPr>
            <a:normAutofit/>
          </a:bodyPr>
          <a:lstStyle/>
          <a:p>
            <a:r>
              <a:rPr lang="en-US" dirty="0" smtClean="0"/>
              <a:t>One gallon of brine requires 2.3 pounds of salt.</a:t>
            </a:r>
          </a:p>
          <a:p>
            <a:r>
              <a:rPr lang="en-US" dirty="0" smtClean="0"/>
              <a:t>For 100 gallons of brine, 230 pounds of salt is needed.</a:t>
            </a:r>
          </a:p>
          <a:p>
            <a:r>
              <a:rPr lang="en-US" dirty="0" smtClean="0"/>
              <a:t>Consider:  100 gallons of brine gives you more options than 230 pounds of salt!</a:t>
            </a:r>
            <a:endParaRPr lang="en-US" dirty="0"/>
          </a:p>
        </p:txBody>
      </p:sp>
      <p:pic>
        <p:nvPicPr>
          <p:cNvPr id="3076" name="Picture 4" descr="C:\Users\Roman\AppData\Local\Microsoft\Windows\Temporary Internet Files\Content.IE5\YM6UKUKP\math_symbols[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752600"/>
            <a:ext cx="2857500" cy="3810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80829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44562"/>
          </a:xfrm>
          <a:noFill/>
        </p:spPr>
        <p:txBody>
          <a:bodyPr>
            <a:normAutofit/>
          </a:bodyPr>
          <a:lstStyle/>
          <a:p>
            <a:r>
              <a:rPr lang="en-US" b="1" dirty="0" smtClean="0">
                <a:effectLst/>
              </a:rPr>
              <a:t>Which do you chose?</a:t>
            </a:r>
            <a:endParaRPr lang="en-US" b="1" dirty="0">
              <a:effectLst/>
            </a:endParaRPr>
          </a:p>
        </p:txBody>
      </p:sp>
      <p:sp>
        <p:nvSpPr>
          <p:cNvPr id="6" name="Content Placeholder 2"/>
          <p:cNvSpPr>
            <a:spLocks noGrp="1"/>
          </p:cNvSpPr>
          <p:nvPr>
            <p:ph sz="half" idx="1"/>
          </p:nvPr>
        </p:nvSpPr>
        <p:spPr>
          <a:xfrm>
            <a:off x="2971800" y="1981200"/>
            <a:ext cx="2819400" cy="3048000"/>
          </a:xfrm>
        </p:spPr>
        <p:txBody>
          <a:bodyPr>
            <a:normAutofit fontScale="77500" lnSpcReduction="20000"/>
          </a:bodyPr>
          <a:lstStyle/>
          <a:p>
            <a:pPr marL="0" indent="0">
              <a:buNone/>
            </a:pPr>
            <a:r>
              <a:rPr lang="en-US" sz="3600" dirty="0" smtClean="0">
                <a:effectLst/>
              </a:rPr>
              <a:t>In general: Any time you can use a pound of liquid instead of a pound of solid, you protect the environment.</a:t>
            </a:r>
          </a:p>
          <a:p>
            <a:endParaRPr lang="en-US" dirty="0" smtClean="0"/>
          </a:p>
        </p:txBody>
      </p:sp>
      <p:sp>
        <p:nvSpPr>
          <p:cNvPr id="3" name="AutoShape 2" descr="https://outlook.office365.com/owa/service.svc/s/GetFileAttachment?id=AAMkADg2YjY2YmM3LTYzMDUtNDMyZi1iN2VjLWUyMmM5OTZiMTQxOABGAAAAAACKCpu4QH%2BlQIHGoylOzMbJBwAVs3he3vT8QYauUb33OHYUAAAAAAEMAAAVs3he3vT8QYauUb33OHYUAAAWgeDhAAABEgAQAH78xO0j0R9Ats9V1yag0xc%3D&amp;isImagePreview=True&amp;X-OWA-CANARY=XT6t-FKS_Em7DIad5L6gU3GvneAgFdIIrgMxrTLApYpGs8iRVAeO9Rfu4LNcEtC57e0pJwfMU1w."/>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1752600"/>
            <a:ext cx="1960536"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334000"/>
            <a:ext cx="3197225" cy="1200329"/>
          </a:xfrm>
          <a:prstGeom prst="rect">
            <a:avLst/>
          </a:prstGeom>
          <a:noFill/>
        </p:spPr>
        <p:txBody>
          <a:bodyPr wrap="square" rtlCol="0">
            <a:spAutoFit/>
          </a:bodyPr>
          <a:lstStyle/>
          <a:p>
            <a:r>
              <a:rPr lang="en-US" sz="2400" b="1" dirty="0" smtClean="0">
                <a:solidFill>
                  <a:schemeClr val="bg1"/>
                </a:solidFill>
              </a:rPr>
              <a:t>One pound of brine approximately fills this pint glass</a:t>
            </a:r>
            <a:endParaRPr lang="en-US" sz="2400" b="1" dirty="0">
              <a:solidFill>
                <a:schemeClr val="bg1"/>
              </a:solidFill>
            </a:endParaRPr>
          </a:p>
        </p:txBody>
      </p:sp>
      <p:sp>
        <p:nvSpPr>
          <p:cNvPr id="14" name="TextBox 13"/>
          <p:cNvSpPr txBox="1"/>
          <p:nvPr/>
        </p:nvSpPr>
        <p:spPr>
          <a:xfrm>
            <a:off x="5616466" y="4876800"/>
            <a:ext cx="3527534" cy="1200329"/>
          </a:xfrm>
          <a:prstGeom prst="rect">
            <a:avLst/>
          </a:prstGeom>
          <a:noFill/>
        </p:spPr>
        <p:txBody>
          <a:bodyPr wrap="square" rtlCol="0">
            <a:spAutoFit/>
          </a:bodyPr>
          <a:lstStyle/>
          <a:p>
            <a:r>
              <a:rPr lang="en-US" sz="2400" b="1" dirty="0" smtClean="0">
                <a:solidFill>
                  <a:schemeClr val="bg1"/>
                </a:solidFill>
              </a:rPr>
              <a:t>One pound of salt approximately fills this coffee mug</a:t>
            </a:r>
            <a:endParaRPr lang="en-US" sz="2400" b="1" dirty="0">
              <a:solidFill>
                <a:schemeClr val="bg1"/>
              </a:solidFill>
            </a:endParaRPr>
          </a:p>
        </p:txBody>
      </p:sp>
      <p:pic>
        <p:nvPicPr>
          <p:cNvPr id="10244" name="Picture 4" descr="C:\pictures\Pictures\salt\de-icers\White Salt in FCI mug 2.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4138" t="9088" r="20832" b="17924"/>
          <a:stretch/>
        </p:blipFill>
        <p:spPr bwMode="auto">
          <a:xfrm>
            <a:off x="5867400" y="2057400"/>
            <a:ext cx="2765524" cy="2751083"/>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661819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Grp="1" noChangeArrowheads="1"/>
          </p:cNvSpPr>
          <p:nvPr>
            <p:ph type="title" idx="4294967295"/>
          </p:nvPr>
        </p:nvSpPr>
        <p:spPr>
          <a:noFill/>
        </p:spPr>
        <p:txBody>
          <a:bodyPr>
            <a:normAutofit/>
          </a:bodyPr>
          <a:lstStyle/>
          <a:p>
            <a:pPr eaLnBrk="1" hangingPunct="1"/>
            <a:r>
              <a:rPr lang="en-US" sz="4000" b="1" dirty="0" smtClean="0">
                <a:effectLst/>
              </a:rPr>
              <a:t>Brine:  rock salt + water</a:t>
            </a:r>
          </a:p>
        </p:txBody>
      </p:sp>
      <p:sp>
        <p:nvSpPr>
          <p:cNvPr id="160771" name="Rectangle 5"/>
          <p:cNvSpPr>
            <a:spLocks noGrp="1" noChangeArrowheads="1"/>
          </p:cNvSpPr>
          <p:nvPr>
            <p:ph type="body" sz="half" idx="4294967295"/>
          </p:nvPr>
        </p:nvSpPr>
        <p:spPr>
          <a:xfrm>
            <a:off x="0" y="1143000"/>
            <a:ext cx="4114800" cy="4525962"/>
          </a:xfrm>
        </p:spPr>
        <p:txBody>
          <a:bodyPr>
            <a:noAutofit/>
          </a:bodyPr>
          <a:lstStyle/>
          <a:p>
            <a:pPr eaLnBrk="1" hangingPunct="1"/>
            <a:r>
              <a:rPr lang="en-US" sz="2400" dirty="0" smtClean="0">
                <a:effectLst/>
              </a:rPr>
              <a:t>Works faster than salt</a:t>
            </a:r>
          </a:p>
          <a:p>
            <a:pPr eaLnBrk="1" hangingPunct="1"/>
            <a:r>
              <a:rPr lang="en-US" sz="2400" dirty="0" smtClean="0">
                <a:effectLst/>
              </a:rPr>
              <a:t>Is cheaper than salt</a:t>
            </a:r>
          </a:p>
          <a:p>
            <a:pPr eaLnBrk="1" hangingPunct="1"/>
            <a:r>
              <a:rPr lang="en-US" sz="2400" dirty="0" smtClean="0">
                <a:effectLst/>
              </a:rPr>
              <a:t>Works at same temperature range as salt</a:t>
            </a:r>
          </a:p>
          <a:p>
            <a:pPr eaLnBrk="1" hangingPunct="1"/>
            <a:r>
              <a:rPr lang="en-US" sz="2400" dirty="0" smtClean="0">
                <a:effectLst/>
              </a:rPr>
              <a:t>23% optimal concentration</a:t>
            </a:r>
          </a:p>
          <a:p>
            <a:pPr eaLnBrk="1" hangingPunct="1"/>
            <a:r>
              <a:rPr lang="en-US" sz="2400" dirty="0" smtClean="0">
                <a:effectLst/>
              </a:rPr>
              <a:t>Store indoors if you expect colder than -6</a:t>
            </a:r>
            <a:r>
              <a:rPr lang="en-US" sz="2400" dirty="0" smtClean="0">
                <a:effectLst/>
                <a:latin typeface="Calibri"/>
              </a:rPr>
              <a:t>°</a:t>
            </a:r>
            <a:r>
              <a:rPr lang="en-US" sz="2400" dirty="0" smtClean="0">
                <a:effectLst/>
              </a:rPr>
              <a:t> F</a:t>
            </a:r>
          </a:p>
          <a:p>
            <a:pPr eaLnBrk="1" hangingPunct="1"/>
            <a:r>
              <a:rPr lang="en-US" sz="2400" dirty="0" smtClean="0">
                <a:effectLst/>
              </a:rPr>
              <a:t>Creates less environmental damage than rock salt</a:t>
            </a:r>
          </a:p>
        </p:txBody>
      </p:sp>
      <p:pic>
        <p:nvPicPr>
          <p:cNvPr id="160772" name="Picture 7" descr="Stearns Co Bine maker"/>
          <p:cNvPicPr>
            <a:picLocks noGrp="1" noChangeAspect="1" noChangeArrowheads="1"/>
          </p:cNvPicPr>
          <p:nvPr>
            <p:ph sz="half" idx="4294967295"/>
          </p:nvPr>
        </p:nvPicPr>
        <p:blipFill>
          <a:blip r:embed="rId3" cstate="print">
            <a:extLst>
              <a:ext uri="{28A0092B-C50C-407E-A947-70E740481C1C}">
                <a14:useLocalDpi xmlns="" xmlns:a14="http://schemas.microsoft.com/office/drawing/2010/main" val="0"/>
              </a:ext>
            </a:extLst>
          </a:blip>
          <a:srcRect t="8772"/>
          <a:stretch>
            <a:fillRect/>
          </a:stretch>
        </p:blipFill>
        <p:spPr>
          <a:xfrm>
            <a:off x="4197350" y="1833563"/>
            <a:ext cx="4870449" cy="3652837"/>
          </a:xfrm>
          <a:noFill/>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8548556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Grp="1" noChangeArrowheads="1"/>
          </p:cNvSpPr>
          <p:nvPr>
            <p:ph type="title" idx="4294967295"/>
          </p:nvPr>
        </p:nvSpPr>
        <p:spPr>
          <a:xfrm>
            <a:off x="0" y="0"/>
            <a:ext cx="8686800" cy="889000"/>
          </a:xfrm>
          <a:noFill/>
        </p:spPr>
        <p:txBody>
          <a:bodyPr>
            <a:normAutofit/>
          </a:bodyPr>
          <a:lstStyle/>
          <a:p>
            <a:pPr eaLnBrk="1" hangingPunct="1"/>
            <a:r>
              <a:rPr lang="en-US" sz="4000" dirty="0" smtClean="0">
                <a:effectLst/>
              </a:rPr>
              <a:t>For pavement temps below 15 degrees:</a:t>
            </a:r>
          </a:p>
        </p:txBody>
      </p:sp>
      <p:sp>
        <p:nvSpPr>
          <p:cNvPr id="160771" name="Rectangle 5"/>
          <p:cNvSpPr>
            <a:spLocks noGrp="1" noChangeArrowheads="1"/>
          </p:cNvSpPr>
          <p:nvPr>
            <p:ph type="body" sz="half" idx="4294967295"/>
          </p:nvPr>
        </p:nvSpPr>
        <p:spPr>
          <a:xfrm>
            <a:off x="1" y="1066800"/>
            <a:ext cx="2819400" cy="4525962"/>
          </a:xfrm>
        </p:spPr>
        <p:txBody>
          <a:bodyPr>
            <a:normAutofit/>
          </a:bodyPr>
          <a:lstStyle/>
          <a:p>
            <a:pPr eaLnBrk="1" hangingPunct="1"/>
            <a:r>
              <a:rPr lang="en-US" sz="2800" dirty="0" smtClean="0"/>
              <a:t>Need something besides rock salt or brine.</a:t>
            </a:r>
          </a:p>
          <a:p>
            <a:pPr eaLnBrk="1" hangingPunct="1"/>
            <a:r>
              <a:rPr lang="en-US" sz="2800" dirty="0" smtClean="0"/>
              <a:t>What </a:t>
            </a:r>
            <a:r>
              <a:rPr lang="en-US" sz="2800" i="1" dirty="0" smtClean="0"/>
              <a:t>is</a:t>
            </a:r>
            <a:r>
              <a:rPr lang="en-US" sz="2800" dirty="0" smtClean="0"/>
              <a:t> your plan?</a:t>
            </a:r>
          </a:p>
          <a:p>
            <a:pPr marL="0" indent="0" eaLnBrk="1" hangingPunct="1">
              <a:buNone/>
            </a:pPr>
            <a:endParaRPr lang="en-US" sz="2800" dirty="0" smtClean="0"/>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19148" t="13033" r="16821" b="26596"/>
          <a:stretch>
            <a:fillRect/>
          </a:stretch>
        </p:blipFill>
        <p:spPr bwMode="auto">
          <a:xfrm>
            <a:off x="2667000" y="1371600"/>
            <a:ext cx="5956300" cy="4212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465316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Grp="1" noChangeArrowheads="1"/>
          </p:cNvSpPr>
          <p:nvPr>
            <p:ph type="title" idx="4294967295"/>
          </p:nvPr>
        </p:nvSpPr>
        <p:spPr>
          <a:xfrm>
            <a:off x="228600" y="-228600"/>
            <a:ext cx="6172200" cy="1249362"/>
          </a:xfrm>
          <a:noFill/>
        </p:spPr>
        <p:txBody>
          <a:bodyPr>
            <a:normAutofit fontScale="90000"/>
          </a:bodyPr>
          <a:lstStyle/>
          <a:p>
            <a:pPr eaLnBrk="1" hangingPunct="1"/>
            <a:r>
              <a:rPr lang="en-US" sz="3100" dirty="0" smtClean="0"/>
              <a:t/>
            </a:r>
            <a:br>
              <a:rPr lang="en-US" sz="3100" dirty="0" smtClean="0"/>
            </a:br>
            <a:r>
              <a:rPr lang="en-US" sz="3100" b="1" dirty="0" smtClean="0">
                <a:effectLst/>
              </a:rPr>
              <a:t>Magnesium Chloride (MgCl</a:t>
            </a:r>
            <a:r>
              <a:rPr lang="en-US" sz="2700" b="1" dirty="0" smtClean="0">
                <a:effectLst/>
              </a:rPr>
              <a:t>2</a:t>
            </a:r>
            <a:r>
              <a:rPr lang="en-US" sz="3100" b="1" dirty="0" smtClean="0">
                <a:effectLst/>
              </a:rPr>
              <a:t>) and Calcium Chloride (CaCl</a:t>
            </a:r>
            <a:r>
              <a:rPr lang="en-US" sz="2700" b="1" dirty="0" smtClean="0">
                <a:effectLst/>
              </a:rPr>
              <a:t>2</a:t>
            </a:r>
            <a:r>
              <a:rPr lang="en-US" sz="3100" b="1" dirty="0" smtClean="0">
                <a:effectLst/>
              </a:rPr>
              <a:t>) </a:t>
            </a:r>
            <a:r>
              <a:rPr lang="en-US" sz="4000" dirty="0" smtClean="0"/>
              <a:t/>
            </a:r>
            <a:br>
              <a:rPr lang="en-US" sz="4000" dirty="0" smtClean="0"/>
            </a:br>
            <a:endParaRPr lang="en-US" sz="2800" dirty="0" smtClean="0"/>
          </a:p>
        </p:txBody>
      </p:sp>
      <p:pic>
        <p:nvPicPr>
          <p:cNvPr id="163844" name="Picture 14" descr="anti icing bin"/>
          <p:cNvPicPr>
            <a:picLocks noGrp="1" noChangeAspect="1" noChangeArrowheads="1"/>
          </p:cNvPicPr>
          <p:nvPr>
            <p:ph sz="half" idx="4294967295"/>
          </p:nvPr>
        </p:nvPicPr>
        <p:blipFill rotWithShape="1">
          <a:blip r:embed="rId3" cstate="print">
            <a:extLst>
              <a:ext uri="{28A0092B-C50C-407E-A947-70E740481C1C}">
                <a14:useLocalDpi xmlns="" xmlns:a14="http://schemas.microsoft.com/office/drawing/2010/main" val="0"/>
              </a:ext>
            </a:extLst>
          </a:blip>
          <a:srcRect l="31230" t="26250" r="22242"/>
          <a:stretch/>
        </p:blipFill>
        <p:spPr>
          <a:xfrm>
            <a:off x="6629400" y="1676400"/>
            <a:ext cx="2330185" cy="2895600"/>
          </a:xfrm>
          <a:noFill/>
        </p:spPr>
      </p:pic>
      <p:pic>
        <p:nvPicPr>
          <p:cNvPr id="6149" name="Picture 5" descr="C:\Users\Roman\AppData\Local\Microsoft\Windows\Temporary Internet Files\Content.IE5\YM6UKUKP\coke_vs__pepsi_typography_by_swank8-d51rote[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38400" y="1981200"/>
            <a:ext cx="4184166" cy="209208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81000" y="4724400"/>
            <a:ext cx="8763000" cy="1384995"/>
          </a:xfrm>
          <a:prstGeom prst="rect">
            <a:avLst/>
          </a:prstGeom>
        </p:spPr>
        <p:txBody>
          <a:bodyPr wrap="square">
            <a:spAutoFit/>
          </a:bodyPr>
          <a:lstStyle/>
          <a:p>
            <a:r>
              <a:rPr lang="en-US" sz="2800" dirty="0" smtClean="0">
                <a:solidFill>
                  <a:schemeClr val="bg1"/>
                </a:solidFill>
              </a:rPr>
              <a:t>MgCL2 or CaCL2…which </a:t>
            </a:r>
            <a:r>
              <a:rPr lang="en-US" sz="2800" dirty="0">
                <a:solidFill>
                  <a:schemeClr val="bg1"/>
                </a:solidFill>
              </a:rPr>
              <a:t>is better?  </a:t>
            </a:r>
            <a:r>
              <a:rPr lang="en-US" sz="2800" dirty="0" smtClean="0">
                <a:solidFill>
                  <a:schemeClr val="bg1"/>
                </a:solidFill>
              </a:rPr>
              <a:t>That’s like asking, “Coke </a:t>
            </a:r>
            <a:r>
              <a:rPr lang="en-US" sz="2800" dirty="0">
                <a:solidFill>
                  <a:schemeClr val="bg1"/>
                </a:solidFill>
              </a:rPr>
              <a:t>or </a:t>
            </a:r>
            <a:r>
              <a:rPr lang="en-US" sz="2800" dirty="0" smtClean="0">
                <a:solidFill>
                  <a:schemeClr val="bg1"/>
                </a:solidFill>
              </a:rPr>
              <a:t>Pepsi: </a:t>
            </a:r>
            <a:r>
              <a:rPr lang="en-US" sz="2800" dirty="0">
                <a:solidFill>
                  <a:schemeClr val="bg1"/>
                </a:solidFill>
              </a:rPr>
              <a:t>which is </a:t>
            </a:r>
            <a:r>
              <a:rPr lang="en-US" sz="2800" dirty="0" smtClean="0">
                <a:solidFill>
                  <a:schemeClr val="bg1"/>
                </a:solidFill>
              </a:rPr>
              <a:t>better? “ </a:t>
            </a:r>
            <a:r>
              <a:rPr lang="en-US" sz="2800" dirty="0">
                <a:solidFill>
                  <a:schemeClr val="bg1"/>
                </a:solidFill>
              </a:rPr>
              <a:t>Everyone has an </a:t>
            </a:r>
            <a:r>
              <a:rPr lang="en-US" sz="2800" dirty="0" smtClean="0">
                <a:solidFill>
                  <a:schemeClr val="bg1"/>
                </a:solidFill>
              </a:rPr>
              <a:t>opinion, </a:t>
            </a:r>
            <a:r>
              <a:rPr lang="en-US" sz="2800" dirty="0">
                <a:solidFill>
                  <a:schemeClr val="bg1"/>
                </a:solidFill>
              </a:rPr>
              <a:t>but the truth is they are more alike than </a:t>
            </a:r>
            <a:r>
              <a:rPr lang="en-US" sz="2800" dirty="0" smtClean="0">
                <a:solidFill>
                  <a:schemeClr val="bg1"/>
                </a:solidFill>
              </a:rPr>
              <a:t>different.</a:t>
            </a:r>
            <a:endParaRPr lang="en-US" sz="2800" dirty="0">
              <a:solidFill>
                <a:schemeClr val="bg1"/>
              </a:solidFill>
            </a:endParaRPr>
          </a:p>
        </p:txBody>
      </p:sp>
      <p:pic>
        <p:nvPicPr>
          <p:cNvPr id="6151" name="Picture 7" descr="C:\pictures\Pictures\salt\storage\IMG_157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400050" y="1847850"/>
            <a:ext cx="3200400" cy="24003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52670883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quids 02-04 010"/>
          <p:cNvPicPr>
            <a:picLocks noChangeAspect="1" noChangeArrowheads="1"/>
          </p:cNvPicPr>
          <p:nvPr/>
        </p:nvPicPr>
        <p:blipFill>
          <a:blip r:embed="rId3" cstate="print"/>
          <a:srcRect/>
          <a:stretch>
            <a:fillRect/>
          </a:stretch>
        </p:blipFill>
        <p:spPr bwMode="auto">
          <a:xfrm>
            <a:off x="228600" y="1447800"/>
            <a:ext cx="2501637" cy="28918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3843" name="Rectangle 5"/>
          <p:cNvSpPr>
            <a:spLocks noGrp="1" noChangeArrowheads="1"/>
          </p:cNvSpPr>
          <p:nvPr>
            <p:ph type="body" sz="half" idx="4294967295"/>
          </p:nvPr>
        </p:nvSpPr>
        <p:spPr>
          <a:xfrm>
            <a:off x="2971800" y="1676400"/>
            <a:ext cx="5715000" cy="2819400"/>
          </a:xfrm>
        </p:spPr>
        <p:txBody>
          <a:bodyPr>
            <a:normAutofit/>
          </a:bodyPr>
          <a:lstStyle/>
          <a:p>
            <a:pPr>
              <a:lnSpc>
                <a:spcPct val="90000"/>
              </a:lnSpc>
            </a:pPr>
            <a:r>
              <a:rPr lang="en-US" sz="2400" dirty="0" smtClean="0"/>
              <a:t>Work better than rock salt in cold weather</a:t>
            </a:r>
          </a:p>
          <a:p>
            <a:pPr>
              <a:lnSpc>
                <a:spcPct val="90000"/>
              </a:lnSpc>
            </a:pPr>
            <a:r>
              <a:rPr lang="en-US" sz="2400" dirty="0" smtClean="0"/>
              <a:t>Can become greasy if over-applied or applied in humid or warm conditions</a:t>
            </a:r>
            <a:endParaRPr lang="en-US" sz="2400" dirty="0"/>
          </a:p>
          <a:p>
            <a:pPr>
              <a:lnSpc>
                <a:spcPct val="90000"/>
              </a:lnSpc>
            </a:pPr>
            <a:r>
              <a:rPr lang="en-US" sz="2400" dirty="0" smtClean="0"/>
              <a:t>Naturally occur as a brine</a:t>
            </a:r>
          </a:p>
          <a:p>
            <a:pPr>
              <a:lnSpc>
                <a:spcPct val="90000"/>
              </a:lnSpc>
            </a:pPr>
            <a:r>
              <a:rPr lang="en-US" sz="2400" dirty="0" smtClean="0"/>
              <a:t>Are hygroscopic</a:t>
            </a:r>
            <a:r>
              <a:rPr lang="en-US" sz="2400" dirty="0"/>
              <a:t>: </a:t>
            </a:r>
            <a:r>
              <a:rPr lang="en-US" sz="2400" dirty="0" smtClean="0"/>
              <a:t>attract moisture</a:t>
            </a:r>
          </a:p>
          <a:p>
            <a:pPr>
              <a:lnSpc>
                <a:spcPct val="90000"/>
              </a:lnSpc>
            </a:pPr>
            <a:r>
              <a:rPr lang="en-US" sz="2400" dirty="0" smtClean="0"/>
              <a:t>Don’t get chalky and flake away</a:t>
            </a:r>
          </a:p>
          <a:p>
            <a:pPr>
              <a:lnSpc>
                <a:spcPct val="90000"/>
              </a:lnSpc>
            </a:pPr>
            <a:r>
              <a:rPr lang="en-US" sz="2400" dirty="0" smtClean="0"/>
              <a:t>Stay moist and active since it is drawing moisture to the surface</a:t>
            </a:r>
          </a:p>
        </p:txBody>
      </p:sp>
      <p:sp>
        <p:nvSpPr>
          <p:cNvPr id="2" name="Rectangle 1"/>
          <p:cNvSpPr/>
          <p:nvPr/>
        </p:nvSpPr>
        <p:spPr>
          <a:xfrm>
            <a:off x="381000" y="4572000"/>
            <a:ext cx="8001000" cy="1255728"/>
          </a:xfrm>
          <a:prstGeom prst="rect">
            <a:avLst/>
          </a:prstGeom>
          <a:noFill/>
        </p:spPr>
        <p:txBody>
          <a:bodyPr wrap="square">
            <a:spAutoFit/>
          </a:bodyPr>
          <a:lstStyle/>
          <a:p>
            <a:pPr marL="285750" indent="-285750">
              <a:lnSpc>
                <a:spcPct val="90000"/>
              </a:lnSpc>
              <a:buFont typeface="Arial" pitchFamily="34" charset="0"/>
              <a:buChar char="•"/>
            </a:pPr>
            <a:r>
              <a:rPr lang="en-US" sz="2800" dirty="0">
                <a:solidFill>
                  <a:schemeClr val="bg1"/>
                </a:solidFill>
              </a:rPr>
              <a:t>People tend to use the </a:t>
            </a:r>
            <a:r>
              <a:rPr lang="en-US" sz="2800" dirty="0" smtClean="0">
                <a:solidFill>
                  <a:schemeClr val="bg1"/>
                </a:solidFill>
              </a:rPr>
              <a:t>one </a:t>
            </a:r>
            <a:r>
              <a:rPr lang="en-US" sz="2800" dirty="0">
                <a:solidFill>
                  <a:schemeClr val="bg1"/>
                </a:solidFill>
              </a:rPr>
              <a:t>cheapest in their </a:t>
            </a:r>
            <a:r>
              <a:rPr lang="en-US" sz="2800" dirty="0" smtClean="0">
                <a:solidFill>
                  <a:schemeClr val="bg1"/>
                </a:solidFill>
              </a:rPr>
              <a:t>area</a:t>
            </a:r>
          </a:p>
          <a:p>
            <a:pPr marL="285750" indent="-285750">
              <a:lnSpc>
                <a:spcPct val="90000"/>
              </a:lnSpc>
              <a:buFont typeface="Arial" pitchFamily="34" charset="0"/>
              <a:buChar char="•"/>
            </a:pPr>
            <a:r>
              <a:rPr lang="en-US" sz="2800" dirty="0" smtClean="0">
                <a:solidFill>
                  <a:schemeClr val="bg1"/>
                </a:solidFill>
              </a:rPr>
              <a:t>Calcium destroys leather gloves and shoes</a:t>
            </a:r>
            <a:endParaRPr lang="en-US" sz="2800" dirty="0">
              <a:solidFill>
                <a:schemeClr val="bg1"/>
              </a:solidFill>
            </a:endParaRPr>
          </a:p>
          <a:p>
            <a:pPr marL="285750" indent="-285750">
              <a:lnSpc>
                <a:spcPct val="90000"/>
              </a:lnSpc>
              <a:buFont typeface="Arial" pitchFamily="34" charset="0"/>
              <a:buChar char="•"/>
            </a:pPr>
            <a:r>
              <a:rPr lang="en-US" sz="2800" dirty="0">
                <a:solidFill>
                  <a:schemeClr val="bg1"/>
                </a:solidFill>
              </a:rPr>
              <a:t>For mixing with </a:t>
            </a:r>
            <a:r>
              <a:rPr lang="en-US" sz="2800" dirty="0" smtClean="0">
                <a:solidFill>
                  <a:schemeClr val="bg1"/>
                </a:solidFill>
              </a:rPr>
              <a:t>brine, CaCL2 </a:t>
            </a:r>
            <a:r>
              <a:rPr lang="en-US" sz="2800" dirty="0">
                <a:solidFill>
                  <a:schemeClr val="bg1"/>
                </a:solidFill>
              </a:rPr>
              <a:t>shows less problems</a:t>
            </a:r>
          </a:p>
        </p:txBody>
      </p:sp>
      <p:sp>
        <p:nvSpPr>
          <p:cNvPr id="3" name="TextBox 2"/>
          <p:cNvSpPr txBox="1"/>
          <p:nvPr/>
        </p:nvSpPr>
        <p:spPr>
          <a:xfrm>
            <a:off x="-4953000" y="0"/>
            <a:ext cx="4953000" cy="1200329"/>
          </a:xfrm>
          <a:prstGeom prst="rect">
            <a:avLst/>
          </a:prstGeom>
          <a:solidFill>
            <a:srgbClr val="FFFF00"/>
          </a:solidFill>
        </p:spPr>
        <p:txBody>
          <a:bodyPr wrap="square" rtlCol="0">
            <a:spAutoFit/>
          </a:bodyPr>
          <a:lstStyle/>
          <a:p>
            <a:r>
              <a:rPr lang="en-US" dirty="0" smtClean="0"/>
              <a:t>Note to presenter:  Use this slide to have a discussion as to why you use one or the other.  Or, beforehand, list those reasons on this slide or insert reasons on a new slide to follow.</a:t>
            </a:r>
            <a:endParaRPr lang="en-US" dirty="0"/>
          </a:p>
        </p:txBody>
      </p:sp>
      <p:sp>
        <p:nvSpPr>
          <p:cNvPr id="15" name="Rectangle 4"/>
          <p:cNvSpPr txBox="1">
            <a:spLocks noChangeArrowheads="1"/>
          </p:cNvSpPr>
          <p:nvPr/>
        </p:nvSpPr>
        <p:spPr>
          <a:xfrm>
            <a:off x="228600" y="0"/>
            <a:ext cx="6172200" cy="1249362"/>
          </a:xfrm>
          <a:prstGeom prst="rect">
            <a:avLst/>
          </a:prstGeom>
          <a:noFill/>
        </p:spPr>
        <p:txBody>
          <a:bodyPr vert="horz" lIns="91440" tIns="45720" rIns="91440" bIns="45720" rtlCol="0" anchor="ctr">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dirty="0" smtClean="0">
                <a:ln>
                  <a:noFill/>
                </a:ln>
                <a:solidFill>
                  <a:schemeClr val="bg1"/>
                </a:solidFill>
                <a:uLnTx/>
                <a:uFillTx/>
                <a:latin typeface="Tw Cen MT Condensed Extra Bold" pitchFamily="34" charset="0"/>
                <a:ea typeface="+mj-ea"/>
                <a:cs typeface="Times New Roman" pitchFamily="18" charset="0"/>
              </a:rPr>
              <a:t/>
            </a:r>
            <a:br>
              <a:rPr kumimoji="0" lang="en-US" sz="3100" b="1" i="0" u="none" strike="noStrike" kern="1200" cap="none" spc="0" normalizeH="0" baseline="0" noProof="0" dirty="0" smtClean="0">
                <a:ln>
                  <a:noFill/>
                </a:ln>
                <a:solidFill>
                  <a:schemeClr val="bg1"/>
                </a:solidFill>
                <a:uLnTx/>
                <a:uFillTx/>
                <a:latin typeface="Tw Cen MT Condensed Extra Bold" pitchFamily="34" charset="0"/>
                <a:ea typeface="+mj-ea"/>
                <a:cs typeface="Times New Roman" pitchFamily="18" charset="0"/>
              </a:rPr>
            </a:br>
            <a:r>
              <a:rPr kumimoji="0" lang="en-US" sz="3700" b="1" i="0" u="none" strike="noStrike" kern="1200" cap="none" spc="0" normalizeH="0" baseline="0" noProof="0" dirty="0" smtClean="0">
                <a:ln>
                  <a:noFill/>
                </a:ln>
                <a:solidFill>
                  <a:schemeClr val="bg1"/>
                </a:solidFill>
                <a:uLnTx/>
                <a:uFillTx/>
                <a:latin typeface="Tw Cen MT Condensed Extra Bold" pitchFamily="34" charset="0"/>
                <a:ea typeface="+mj-ea"/>
                <a:cs typeface="Times New Roman" pitchFamily="18" charset="0"/>
              </a:rPr>
              <a:t>Magnesium Chloride (MgCl2) and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1200" cap="none" spc="0" normalizeH="0" baseline="0" noProof="0" dirty="0" smtClean="0">
                <a:ln>
                  <a:noFill/>
                </a:ln>
                <a:solidFill>
                  <a:schemeClr val="bg1"/>
                </a:solidFill>
                <a:uLnTx/>
                <a:uFillTx/>
                <a:latin typeface="Tw Cen MT Condensed Extra Bold" pitchFamily="34" charset="0"/>
                <a:ea typeface="+mj-ea"/>
                <a:cs typeface="Times New Roman" pitchFamily="18" charset="0"/>
              </a:rPr>
              <a:t>Calcium Chloride (CaCl2) both:</a:t>
            </a:r>
            <a:r>
              <a:rPr kumimoji="0" lang="en-US" sz="4000" b="1" i="0" u="none" strike="noStrike" kern="1200" cap="none" spc="0" normalizeH="0" baseline="0" noProof="0" dirty="0" smtClean="0">
                <a:ln>
                  <a:noFill/>
                </a:ln>
                <a:solidFill>
                  <a:schemeClr val="bg1"/>
                </a:solidFill>
                <a:uLnTx/>
                <a:uFillTx/>
                <a:latin typeface="Tw Cen MT Condensed Extra Bold" pitchFamily="34" charset="0"/>
                <a:ea typeface="+mj-ea"/>
                <a:cs typeface="Times New Roman" pitchFamily="18" charset="0"/>
              </a:rPr>
              <a:t/>
            </a:r>
            <a:br>
              <a:rPr kumimoji="0" lang="en-US" sz="4000" b="1" i="0" u="none" strike="noStrike" kern="1200" cap="none" spc="0" normalizeH="0" baseline="0" noProof="0" dirty="0" smtClean="0">
                <a:ln>
                  <a:noFill/>
                </a:ln>
                <a:solidFill>
                  <a:schemeClr val="bg1"/>
                </a:solidFill>
                <a:uLnTx/>
                <a:uFillTx/>
                <a:latin typeface="Tw Cen MT Condensed Extra Bold" pitchFamily="34" charset="0"/>
                <a:ea typeface="+mj-ea"/>
                <a:cs typeface="Times New Roman" pitchFamily="18" charset="0"/>
              </a:rPr>
            </a:br>
            <a:endParaRPr kumimoji="0" lang="en-US" sz="2800" b="1" i="0" u="none" strike="noStrike" kern="1200" cap="none" spc="0" normalizeH="0" baseline="0" noProof="0" dirty="0" smtClean="0">
              <a:ln>
                <a:noFill/>
              </a:ln>
              <a:solidFill>
                <a:schemeClr val="bg1"/>
              </a:solidFill>
              <a:uLnTx/>
              <a:uFillTx/>
              <a:latin typeface="Tw Cen MT Condensed Extra Bold" pitchFamily="34" charset="0"/>
              <a:ea typeface="+mj-ea"/>
              <a:cs typeface="Times New Roman" pitchFamily="18" charset="0"/>
            </a:endParaRP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10924752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Do magnesium and calcium chloride bring moisture from the air to the pavement surface?</a:t>
            </a:r>
          </a:p>
          <a:p>
            <a:pPr>
              <a:buNone/>
            </a:pPr>
            <a:endParaRPr lang="en-US" dirty="0" smtClean="0"/>
          </a:p>
          <a:p>
            <a:pPr marL="228600" indent="-228600">
              <a:buAutoNum type="arabicPeriod"/>
            </a:pPr>
            <a:r>
              <a:rPr lang="en-US" dirty="0" smtClean="0"/>
              <a:t> Yes </a:t>
            </a:r>
          </a:p>
          <a:p>
            <a:pPr marL="228600" indent="-228600">
              <a:buAutoNum type="arabicPeriod"/>
            </a:pPr>
            <a:r>
              <a:rPr lang="en-US" dirty="0" smtClean="0"/>
              <a:t> No </a:t>
            </a:r>
            <a:endParaRPr lang="en-US" dirty="0">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Do magnesium and calcium chloride bring moisture from the air to the pavement surface?</a:t>
            </a:r>
          </a:p>
          <a:p>
            <a:pPr>
              <a:buNone/>
            </a:pPr>
            <a:endParaRPr lang="en-US" dirty="0" smtClean="0">
              <a:solidFill>
                <a:srgbClr val="FFFF00"/>
              </a:solidFill>
            </a:endParaRPr>
          </a:p>
          <a:p>
            <a:pPr marL="228600" indent="-228600">
              <a:buAutoNum type="arabicPeriod"/>
            </a:pPr>
            <a:r>
              <a:rPr lang="en-US" dirty="0" smtClean="0">
                <a:solidFill>
                  <a:srgbClr val="FFFF00"/>
                </a:solidFill>
              </a:rPr>
              <a:t> Yes </a:t>
            </a:r>
            <a:endParaRPr lang="en-US" dirty="0" smtClean="0">
              <a:solidFill>
                <a:schemeClr val="tx2">
                  <a:lumMod val="60000"/>
                  <a:lumOff val="40000"/>
                </a:schemeClr>
              </a:solidFill>
            </a:endParaRPr>
          </a:p>
          <a:p>
            <a:pPr marL="228600" indent="-228600">
              <a:buAutoNum type="arabicPeriod"/>
            </a:pPr>
            <a:r>
              <a:rPr lang="en-US" dirty="0" smtClean="0">
                <a:solidFill>
                  <a:schemeClr val="tx2">
                    <a:lumMod val="60000"/>
                    <a:lumOff val="40000"/>
                  </a:schemeClr>
                </a:solidFill>
              </a:rPr>
              <a:t> No </a:t>
            </a:r>
            <a:endParaRPr lang="en-US" dirty="0">
              <a:solidFill>
                <a:schemeClr val="tx2">
                  <a:lumMod val="60000"/>
                  <a:lumOff val="40000"/>
                </a:schemeClr>
              </a:solidFill>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8" descr="sugar beet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Text Box 2"/>
          <p:cNvSpPr txBox="1">
            <a:spLocks noChangeArrowheads="1"/>
          </p:cNvSpPr>
          <p:nvPr/>
        </p:nvSpPr>
        <p:spPr bwMode="auto">
          <a:xfrm>
            <a:off x="593725" y="195263"/>
            <a:ext cx="374974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dirty="0" smtClean="0"/>
              <a:t>Organic additives</a:t>
            </a:r>
            <a:endParaRPr lang="en-US" dirty="0"/>
          </a:p>
        </p:txBody>
      </p:sp>
      <p:sp>
        <p:nvSpPr>
          <p:cNvPr id="2" name="TextBox 1"/>
          <p:cNvSpPr txBox="1"/>
          <p:nvPr/>
        </p:nvSpPr>
        <p:spPr>
          <a:xfrm>
            <a:off x="4953000" y="2209800"/>
            <a:ext cx="3886200" cy="1077218"/>
          </a:xfrm>
          <a:prstGeom prst="rect">
            <a:avLst/>
          </a:prstGeom>
          <a:noFill/>
        </p:spPr>
        <p:txBody>
          <a:bodyPr wrap="square" rtlCol="0">
            <a:spAutoFit/>
          </a:bodyPr>
          <a:lstStyle/>
          <a:p>
            <a:r>
              <a:rPr lang="en-US" sz="3200" dirty="0" smtClean="0">
                <a:solidFill>
                  <a:schemeClr val="bg1"/>
                </a:solidFill>
              </a:rPr>
              <a:t>Beet juice, corn syrup,</a:t>
            </a:r>
          </a:p>
          <a:p>
            <a:r>
              <a:rPr lang="en-US" sz="3200" dirty="0" smtClean="0">
                <a:solidFill>
                  <a:schemeClr val="bg1"/>
                </a:solidFill>
              </a:rPr>
              <a:t>molasses, etc.</a:t>
            </a:r>
            <a:endParaRPr lang="en-US" sz="3200" dirty="0">
              <a:solidFill>
                <a:schemeClr val="bg1"/>
              </a:solidFill>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870888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228600" y="228600"/>
            <a:ext cx="7366119" cy="646331"/>
          </a:xfrm>
          <a:prstGeom prst="rect">
            <a:avLst/>
          </a:prstGeom>
          <a:noFill/>
          <a:ln>
            <a:noFill/>
          </a:ln>
        </p:spPr>
        <p:txBody>
          <a:bodyPr wrap="non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b="1" dirty="0">
                <a:solidFill>
                  <a:schemeClr val="bg1"/>
                </a:solidFill>
              </a:rPr>
              <a:t>What do </a:t>
            </a:r>
            <a:r>
              <a:rPr lang="en-US" b="1" dirty="0" smtClean="0">
                <a:solidFill>
                  <a:schemeClr val="bg1"/>
                </a:solidFill>
              </a:rPr>
              <a:t>they bring to the game?</a:t>
            </a:r>
            <a:endParaRPr lang="en-US" b="1" dirty="0">
              <a:solidFill>
                <a:schemeClr val="bg1"/>
              </a:solidFill>
            </a:endParaRPr>
          </a:p>
        </p:txBody>
      </p:sp>
      <p:sp>
        <p:nvSpPr>
          <p:cNvPr id="168963" name="Rectangle 4"/>
          <p:cNvSpPr>
            <a:spLocks noChangeArrowheads="1"/>
          </p:cNvSpPr>
          <p:nvPr/>
        </p:nvSpPr>
        <p:spPr bwMode="auto">
          <a:xfrm>
            <a:off x="228600" y="1066800"/>
            <a:ext cx="4572000" cy="5693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800" b="1" dirty="0" smtClean="0">
                <a:solidFill>
                  <a:schemeClr val="bg1"/>
                </a:solidFill>
              </a:rPr>
              <a:t>Good:</a:t>
            </a:r>
          </a:p>
          <a:p>
            <a:pPr marL="285750" indent="-285750">
              <a:buFont typeface="Arial" pitchFamily="34" charset="0"/>
              <a:buChar char="•"/>
            </a:pPr>
            <a:r>
              <a:rPr lang="en-US" sz="2800" dirty="0" smtClean="0">
                <a:solidFill>
                  <a:schemeClr val="bg1"/>
                </a:solidFill>
              </a:rPr>
              <a:t>Reduce corrosion</a:t>
            </a:r>
          </a:p>
          <a:p>
            <a:pPr marL="285750" indent="-285750">
              <a:buFont typeface="Arial" pitchFamily="34" charset="0"/>
              <a:buChar char="•"/>
            </a:pPr>
            <a:r>
              <a:rPr lang="en-US" sz="2800" dirty="0" smtClean="0">
                <a:solidFill>
                  <a:schemeClr val="bg1"/>
                </a:solidFill>
              </a:rPr>
              <a:t>Decrease eutectic temps</a:t>
            </a:r>
          </a:p>
          <a:p>
            <a:endParaRPr lang="en-US" sz="1400" dirty="0">
              <a:solidFill>
                <a:schemeClr val="bg1"/>
              </a:solidFill>
            </a:endParaRPr>
          </a:p>
          <a:p>
            <a:r>
              <a:rPr lang="en-US" sz="2800" b="1" dirty="0" smtClean="0">
                <a:solidFill>
                  <a:schemeClr val="bg1"/>
                </a:solidFill>
              </a:rPr>
              <a:t>Interesting:</a:t>
            </a:r>
          </a:p>
          <a:p>
            <a:pPr marL="285750" indent="-285750">
              <a:buFont typeface="Arial" pitchFamily="34" charset="0"/>
              <a:buChar char="•"/>
            </a:pPr>
            <a:r>
              <a:rPr lang="en-US" sz="2800" dirty="0" smtClean="0">
                <a:solidFill>
                  <a:schemeClr val="bg1"/>
                </a:solidFill>
              </a:rPr>
              <a:t>Is sticky</a:t>
            </a:r>
          </a:p>
          <a:p>
            <a:pPr marL="285750" indent="-285750">
              <a:buFont typeface="Arial" pitchFamily="34" charset="0"/>
              <a:buChar char="•"/>
            </a:pPr>
            <a:r>
              <a:rPr lang="en-US" sz="2800" dirty="0" smtClean="0">
                <a:solidFill>
                  <a:schemeClr val="bg1"/>
                </a:solidFill>
              </a:rPr>
              <a:t>Can be mixed into stockpile or brine</a:t>
            </a:r>
          </a:p>
          <a:p>
            <a:pPr marL="285750" indent="-285750">
              <a:buFont typeface="Arial" pitchFamily="34" charset="0"/>
              <a:buChar char="•"/>
            </a:pPr>
            <a:r>
              <a:rPr lang="en-US" sz="2800" dirty="0" smtClean="0">
                <a:solidFill>
                  <a:schemeClr val="bg1"/>
                </a:solidFill>
              </a:rPr>
              <a:t>Expands in storage tanks when gets hot in summer</a:t>
            </a:r>
          </a:p>
          <a:p>
            <a:endParaRPr lang="en-US" sz="1600" dirty="0">
              <a:solidFill>
                <a:schemeClr val="bg1"/>
              </a:solidFill>
            </a:endParaRPr>
          </a:p>
          <a:p>
            <a:r>
              <a:rPr lang="en-US" sz="2800" b="1" dirty="0" smtClean="0">
                <a:solidFill>
                  <a:schemeClr val="bg1"/>
                </a:solidFill>
              </a:rPr>
              <a:t>Bad:</a:t>
            </a:r>
          </a:p>
          <a:p>
            <a:pPr marL="285750" indent="-285750">
              <a:buFont typeface="Arial" pitchFamily="34" charset="0"/>
              <a:buChar char="•"/>
            </a:pPr>
            <a:r>
              <a:rPr lang="en-US" sz="2800" dirty="0" smtClean="0">
                <a:solidFill>
                  <a:schemeClr val="bg1"/>
                </a:solidFill>
              </a:rPr>
              <a:t>Does not melt snow and ice</a:t>
            </a:r>
            <a:endParaRPr lang="en-US" sz="2800" dirty="0">
              <a:solidFill>
                <a:schemeClr val="bg1"/>
              </a:solidFill>
            </a:endParaRPr>
          </a:p>
          <a:p>
            <a:endParaRPr lang="en-US" dirty="0">
              <a:solidFill>
                <a:schemeClr val="tx2"/>
              </a:solidFill>
            </a:endParaRPr>
          </a:p>
        </p:txBody>
      </p:sp>
      <p:pic>
        <p:nvPicPr>
          <p:cNvPr id="168964" name="Picture 5" descr="rusty mailbox_resiz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6800" y="1828800"/>
            <a:ext cx="3372787"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721501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smtClean="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00200" y="1905000"/>
            <a:ext cx="5313630" cy="38862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450370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0" y="2128168"/>
            <a:ext cx="8915400" cy="426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2128168"/>
            <a:ext cx="4114800" cy="4141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4" name="Text Box 5"/>
          <p:cNvSpPr txBox="1">
            <a:spLocks noChangeArrowheads="1"/>
          </p:cNvSpPr>
          <p:nvPr/>
        </p:nvSpPr>
        <p:spPr bwMode="auto">
          <a:xfrm>
            <a:off x="533400" y="1066800"/>
            <a:ext cx="3774688" cy="954107"/>
          </a:xfrm>
          <a:prstGeom prst="rect">
            <a:avLst/>
          </a:prstGeom>
          <a:noFill/>
          <a:ln>
            <a:noFill/>
          </a:ln>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spcBef>
                <a:spcPct val="50000"/>
              </a:spcBef>
            </a:pPr>
            <a:r>
              <a:rPr lang="en-US" sz="2800" dirty="0" smtClean="0">
                <a:solidFill>
                  <a:schemeClr val="bg1"/>
                </a:solidFill>
              </a:rPr>
              <a:t>Eutectic freeze </a:t>
            </a:r>
            <a:r>
              <a:rPr lang="en-US" sz="2800" dirty="0">
                <a:solidFill>
                  <a:schemeClr val="bg1"/>
                </a:solidFill>
              </a:rPr>
              <a:t>point </a:t>
            </a:r>
            <a:r>
              <a:rPr lang="en-US" sz="2800" dirty="0" smtClean="0">
                <a:solidFill>
                  <a:schemeClr val="bg1"/>
                </a:solidFill>
              </a:rPr>
              <a:t>lowers with organics</a:t>
            </a:r>
            <a:endParaRPr lang="en-US" sz="2800" dirty="0">
              <a:solidFill>
                <a:schemeClr val="bg1"/>
              </a:solidFill>
            </a:endParaRPr>
          </a:p>
        </p:txBody>
      </p:sp>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95800" y="2133600"/>
            <a:ext cx="4038600" cy="3876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953000" y="1066800"/>
            <a:ext cx="3657600" cy="954107"/>
          </a:xfrm>
          <a:prstGeom prst="rect">
            <a:avLst/>
          </a:prstGeom>
          <a:noFill/>
          <a:ln>
            <a:noFill/>
          </a:ln>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spcBef>
                <a:spcPct val="50000"/>
              </a:spcBef>
            </a:pPr>
            <a:r>
              <a:rPr lang="en-US" sz="2800" dirty="0" smtClean="0">
                <a:solidFill>
                  <a:schemeClr val="bg1"/>
                </a:solidFill>
              </a:rPr>
              <a:t>Ability to melt ice lowers with organics</a:t>
            </a:r>
            <a:endParaRPr lang="en-US" sz="2800" dirty="0">
              <a:solidFill>
                <a:schemeClr val="bg1"/>
              </a:solidFill>
            </a:endParaRPr>
          </a:p>
        </p:txBody>
      </p:sp>
      <p:sp>
        <p:nvSpPr>
          <p:cNvPr id="9" name="5-Point Star 8"/>
          <p:cNvSpPr/>
          <p:nvPr/>
        </p:nvSpPr>
        <p:spPr>
          <a:xfrm>
            <a:off x="8229600" y="990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51229831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28600" y="0"/>
            <a:ext cx="4419600" cy="1143000"/>
          </a:xfrm>
          <a:noFill/>
        </p:spPr>
        <p:txBody>
          <a:bodyPr/>
          <a:lstStyle/>
          <a:p>
            <a:r>
              <a:rPr lang="en-US" b="1" dirty="0" smtClean="0">
                <a:effectLst/>
                <a:latin typeface="Arial" charset="0"/>
              </a:rPr>
              <a:t>Blends</a:t>
            </a:r>
          </a:p>
        </p:txBody>
      </p:sp>
      <p:sp>
        <p:nvSpPr>
          <p:cNvPr id="173059" name="Rectangle 3"/>
          <p:cNvSpPr>
            <a:spLocks noGrp="1" noChangeArrowheads="1"/>
          </p:cNvSpPr>
          <p:nvPr>
            <p:ph type="body" sz="half" idx="1"/>
          </p:nvPr>
        </p:nvSpPr>
        <p:spPr>
          <a:xfrm>
            <a:off x="0" y="990600"/>
            <a:ext cx="5181600" cy="5562600"/>
          </a:xfrm>
        </p:spPr>
        <p:txBody>
          <a:bodyPr>
            <a:noAutofit/>
          </a:bodyPr>
          <a:lstStyle/>
          <a:p>
            <a:r>
              <a:rPr lang="en-US" sz="2400" dirty="0" smtClean="0">
                <a:latin typeface="Arial" charset="0"/>
              </a:rPr>
              <a:t>Many exist; the most common is a mix of brine and calcium chloride with or without an organic compound.</a:t>
            </a:r>
          </a:p>
          <a:p>
            <a:r>
              <a:rPr lang="en-US" sz="2400" dirty="0" smtClean="0">
                <a:latin typeface="Arial" charset="0"/>
              </a:rPr>
              <a:t>Each mix will have its own practical and eutectic characteristics.</a:t>
            </a:r>
          </a:p>
          <a:p>
            <a:r>
              <a:rPr lang="en-US" sz="2400" dirty="0" smtClean="0">
                <a:latin typeface="Arial" charset="0"/>
              </a:rPr>
              <a:t>If you blend it, then you are responsible for the QA of the product, and for gaining a better understanding of its eutectic and practical melting points.</a:t>
            </a:r>
            <a:endParaRPr lang="en-US" sz="2400" dirty="0" smtClean="0"/>
          </a:p>
        </p:txBody>
      </p:sp>
      <p:pic>
        <p:nvPicPr>
          <p:cNvPr id="173060" name="Picture 2" descr="brinemaker2"/>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a:xfrm>
            <a:off x="4978400" y="2057400"/>
            <a:ext cx="4165600" cy="3124200"/>
          </a:xfrm>
          <a:noFill/>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837345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685800"/>
          </a:xfrm>
          <a:noFill/>
        </p:spPr>
        <p:txBody>
          <a:bodyPr>
            <a:normAutofit fontScale="90000"/>
          </a:bodyPr>
          <a:lstStyle/>
          <a:p>
            <a:r>
              <a:rPr lang="en-US" b="1" dirty="0" smtClean="0">
                <a:effectLst/>
              </a:rPr>
              <a:t>Chloride </a:t>
            </a:r>
            <a:r>
              <a:rPr lang="en-US" b="1" dirty="0" err="1" smtClean="0">
                <a:effectLst/>
              </a:rPr>
              <a:t>vs</a:t>
            </a:r>
            <a:r>
              <a:rPr lang="en-US" b="1" dirty="0" smtClean="0">
                <a:effectLst/>
              </a:rPr>
              <a:t> non-chloride deicers</a:t>
            </a:r>
            <a:endParaRPr lang="en-US" b="1" dirty="0">
              <a:effectLst/>
            </a:endParaRPr>
          </a:p>
        </p:txBody>
      </p:sp>
      <p:sp>
        <p:nvSpPr>
          <p:cNvPr id="3" name="Text Placeholder 2"/>
          <p:cNvSpPr>
            <a:spLocks noGrp="1"/>
          </p:cNvSpPr>
          <p:nvPr>
            <p:ph type="body" sz="half" idx="1"/>
          </p:nvPr>
        </p:nvSpPr>
        <p:spPr>
          <a:xfrm>
            <a:off x="457200" y="1295400"/>
            <a:ext cx="3810000" cy="4114800"/>
          </a:xfrm>
        </p:spPr>
        <p:txBody>
          <a:bodyPr/>
          <a:lstStyle/>
          <a:p>
            <a:pPr marL="0" indent="0">
              <a:buNone/>
            </a:pPr>
            <a:r>
              <a:rPr lang="en-US" dirty="0" smtClean="0"/>
              <a:t>Chlorides are generally:</a:t>
            </a:r>
          </a:p>
          <a:p>
            <a:pPr>
              <a:buFont typeface="Wingdings" pitchFamily="2" charset="2"/>
              <a:buChar char="§"/>
            </a:pPr>
            <a:r>
              <a:rPr lang="en-US" dirty="0" smtClean="0"/>
              <a:t>Less expensive</a:t>
            </a:r>
          </a:p>
          <a:p>
            <a:pPr>
              <a:buFont typeface="Wingdings" pitchFamily="2" charset="2"/>
              <a:buChar char="§"/>
            </a:pPr>
            <a:r>
              <a:rPr lang="en-US" dirty="0" smtClean="0"/>
              <a:t>Very available</a:t>
            </a:r>
          </a:p>
          <a:p>
            <a:pPr>
              <a:buFont typeface="Wingdings" pitchFamily="2" charset="2"/>
              <a:buChar char="§"/>
            </a:pPr>
            <a:r>
              <a:rPr lang="en-US" dirty="0" smtClean="0"/>
              <a:t>More corrosive</a:t>
            </a:r>
          </a:p>
          <a:p>
            <a:pPr>
              <a:buFont typeface="Wingdings" pitchFamily="2" charset="2"/>
              <a:buChar char="§"/>
            </a:pPr>
            <a:r>
              <a:rPr lang="en-US" dirty="0" smtClean="0"/>
              <a:t>Permanent pollutant in water</a:t>
            </a:r>
            <a:endParaRPr lang="en-US" dirty="0"/>
          </a:p>
        </p:txBody>
      </p:sp>
      <p:sp>
        <p:nvSpPr>
          <p:cNvPr id="4" name="Content Placeholder 3"/>
          <p:cNvSpPr>
            <a:spLocks noGrp="1"/>
          </p:cNvSpPr>
          <p:nvPr>
            <p:ph sz="half" idx="2"/>
          </p:nvPr>
        </p:nvSpPr>
        <p:spPr>
          <a:xfrm>
            <a:off x="4267200" y="1219200"/>
            <a:ext cx="4267200" cy="4572000"/>
          </a:xfrm>
        </p:spPr>
        <p:txBody>
          <a:bodyPr/>
          <a:lstStyle/>
          <a:p>
            <a:pPr marL="0" indent="0">
              <a:buNone/>
            </a:pPr>
            <a:r>
              <a:rPr lang="en-US" dirty="0" smtClean="0"/>
              <a:t>Other deicers are generally: </a:t>
            </a:r>
          </a:p>
          <a:p>
            <a:pPr lvl="1">
              <a:buFont typeface="Wingdings" pitchFamily="2" charset="2"/>
              <a:buChar char="§"/>
            </a:pPr>
            <a:r>
              <a:rPr lang="en-US" sz="2800" dirty="0" smtClean="0"/>
              <a:t>More expensive</a:t>
            </a:r>
          </a:p>
          <a:p>
            <a:pPr lvl="1">
              <a:buFont typeface="Wingdings" pitchFamily="2" charset="2"/>
              <a:buChar char="§"/>
            </a:pPr>
            <a:r>
              <a:rPr lang="en-US" sz="2800" dirty="0" smtClean="0"/>
              <a:t>Less available in large quantities</a:t>
            </a:r>
          </a:p>
          <a:p>
            <a:pPr lvl="1">
              <a:buFont typeface="Wingdings" pitchFamily="2" charset="2"/>
              <a:buChar char="§"/>
            </a:pPr>
            <a:r>
              <a:rPr lang="en-US" sz="2800" dirty="0" smtClean="0"/>
              <a:t>Less corrosive</a:t>
            </a:r>
          </a:p>
          <a:p>
            <a:pPr lvl="1">
              <a:buFont typeface="Wingdings" pitchFamily="2" charset="2"/>
              <a:buChar char="§"/>
            </a:pPr>
            <a:r>
              <a:rPr lang="en-US" sz="2800" dirty="0" smtClean="0"/>
              <a:t>Short term pollutant in water</a:t>
            </a:r>
          </a:p>
        </p:txBody>
      </p:sp>
      <p:pic>
        <p:nvPicPr>
          <p:cNvPr id="9218" name="Picture 2" descr="C:\Program Files (x86)\Microsoft Office\MEDIA\CAGCAT10\j0300840.wm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0" y="4724400"/>
            <a:ext cx="1815084" cy="152887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823313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Are chloride-based de-</a:t>
            </a:r>
            <a:r>
              <a:rPr lang="en-US" dirty="0" err="1" smtClean="0"/>
              <a:t>icers</a:t>
            </a:r>
            <a:r>
              <a:rPr lang="en-US" dirty="0" smtClean="0"/>
              <a:t> a permanent pollutant in our lakes, rivers and groundwater?</a:t>
            </a:r>
          </a:p>
          <a:p>
            <a:pPr>
              <a:buNone/>
            </a:pPr>
            <a:endParaRPr lang="en-US" dirty="0" smtClean="0"/>
          </a:p>
          <a:p>
            <a:pPr marL="228600" indent="-228600">
              <a:buAutoNum type="arabicPeriod"/>
            </a:pPr>
            <a:r>
              <a:rPr lang="en-US" dirty="0" smtClean="0"/>
              <a:t>Yes</a:t>
            </a:r>
          </a:p>
          <a:p>
            <a:pPr marL="228600" indent="-228600">
              <a:buAutoNum type="arabicPeriod"/>
            </a:pPr>
            <a:r>
              <a:rPr lang="en-US" dirty="0" smtClean="0"/>
              <a:t> No </a:t>
            </a:r>
            <a:endParaRPr lang="en-US"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Are chloride-based de-</a:t>
            </a:r>
            <a:r>
              <a:rPr lang="en-US" dirty="0" err="1" smtClean="0"/>
              <a:t>icers</a:t>
            </a:r>
            <a:r>
              <a:rPr lang="en-US" dirty="0" smtClean="0"/>
              <a:t> a permanent pollutant in our lakes, rivers and groundwater?</a:t>
            </a:r>
          </a:p>
          <a:p>
            <a:pPr>
              <a:buNone/>
            </a:pPr>
            <a:endParaRPr lang="en-US" dirty="0" smtClean="0">
              <a:solidFill>
                <a:srgbClr val="FFFF00"/>
              </a:solidFill>
            </a:endParaRPr>
          </a:p>
          <a:p>
            <a:pPr marL="228600" indent="-228600">
              <a:buAutoNum type="arabicPeriod"/>
            </a:pPr>
            <a:r>
              <a:rPr lang="en-US" dirty="0" smtClean="0">
                <a:solidFill>
                  <a:srgbClr val="FFFF00"/>
                </a:solidFill>
              </a:rPr>
              <a:t>Yes</a:t>
            </a:r>
            <a:endParaRPr lang="en-US" dirty="0" smtClean="0">
              <a:solidFill>
                <a:schemeClr val="tx2">
                  <a:lumMod val="60000"/>
                  <a:lumOff val="40000"/>
                </a:schemeClr>
              </a:solidFill>
            </a:endParaRPr>
          </a:p>
          <a:p>
            <a:pPr marL="228600" indent="-228600">
              <a:buAutoNum type="arabicPeriod"/>
            </a:pPr>
            <a:r>
              <a:rPr lang="en-US" dirty="0" smtClean="0">
                <a:solidFill>
                  <a:schemeClr val="tx2">
                    <a:lumMod val="60000"/>
                    <a:lumOff val="40000"/>
                  </a:schemeClr>
                </a:solidFill>
              </a:rPr>
              <a:t> No </a:t>
            </a:r>
            <a:endParaRPr lang="en-US" dirty="0">
              <a:solidFill>
                <a:schemeClr val="tx2">
                  <a:lumMod val="60000"/>
                  <a:lumOff val="40000"/>
                </a:schemeClr>
              </a:solidFill>
              <a:effectLst/>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89000"/>
          </a:xfrm>
          <a:noFill/>
        </p:spPr>
        <p:txBody>
          <a:bodyPr>
            <a:normAutofit/>
          </a:bodyPr>
          <a:lstStyle/>
          <a:p>
            <a:r>
              <a:rPr lang="en-US" sz="3200" b="1" dirty="0" smtClean="0">
                <a:effectLst/>
              </a:rPr>
              <a:t>Cost-effective snow and ice control materials</a:t>
            </a:r>
            <a:endParaRPr lang="en-US" sz="3200" b="1" dirty="0">
              <a:effectLst/>
            </a:endParaRPr>
          </a:p>
        </p:txBody>
      </p:sp>
      <p:sp>
        <p:nvSpPr>
          <p:cNvPr id="3" name="Content Placeholder 2"/>
          <p:cNvSpPr>
            <a:spLocks noGrp="1"/>
          </p:cNvSpPr>
          <p:nvPr>
            <p:ph idx="1"/>
          </p:nvPr>
        </p:nvSpPr>
        <p:spPr>
          <a:xfrm>
            <a:off x="228600" y="1143000"/>
            <a:ext cx="8382000" cy="2666999"/>
          </a:xfrm>
        </p:spPr>
        <p:txBody>
          <a:bodyPr>
            <a:normAutofit/>
          </a:bodyPr>
          <a:lstStyle/>
          <a:p>
            <a:pPr>
              <a:buNone/>
            </a:pPr>
            <a:r>
              <a:rPr lang="en-US" sz="3200" dirty="0" smtClean="0">
                <a:effectLst/>
              </a:rPr>
              <a:t>Let’s look at the life cycle costs:</a:t>
            </a:r>
          </a:p>
          <a:p>
            <a:pPr marL="914400" lvl="2" indent="-630238">
              <a:buNone/>
            </a:pPr>
            <a:r>
              <a:rPr lang="en-US" sz="2800" dirty="0" smtClean="0"/>
              <a:t>#1. The cost to buy it</a:t>
            </a:r>
          </a:p>
          <a:p>
            <a:pPr marL="914400" lvl="2" indent="-630238">
              <a:buNone/>
            </a:pPr>
            <a:r>
              <a:rPr lang="en-US" sz="2800" dirty="0" smtClean="0"/>
              <a:t>#2. The cost to apply it</a:t>
            </a:r>
          </a:p>
          <a:p>
            <a:pPr marL="914400" lvl="2" indent="-630238">
              <a:buNone/>
            </a:pPr>
            <a:r>
              <a:rPr lang="en-US" sz="2800" dirty="0" smtClean="0"/>
              <a:t>#3. The long term cost to fix the                problems it creates</a:t>
            </a:r>
          </a:p>
          <a:p>
            <a:endParaRPr lang="en-US" dirty="0" smtClean="0"/>
          </a:p>
        </p:txBody>
      </p:sp>
      <p:pic>
        <p:nvPicPr>
          <p:cNvPr id="7170" name="Picture 2" descr="C:\pictures\Pictures\salt\roads\eagan (8).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735" r="19898"/>
          <a:stretch/>
        </p:blipFill>
        <p:spPr bwMode="auto">
          <a:xfrm>
            <a:off x="3657600" y="3895725"/>
            <a:ext cx="2552700" cy="2800350"/>
          </a:xfrm>
          <a:prstGeom prst="rect">
            <a:avLst/>
          </a:prstGeom>
          <a:noFill/>
          <a:extLst>
            <a:ext uri="{909E8E84-426E-40DD-AFC4-6F175D3DCCD1}">
              <a14:hiddenFill xmlns="" xmlns:a14="http://schemas.microsoft.com/office/drawing/2010/main">
                <a:solidFill>
                  <a:srgbClr val="FFFFFF"/>
                </a:solidFill>
              </a14:hiddenFill>
            </a:ext>
          </a:extLst>
        </p:spPr>
      </p:pic>
      <p:pic>
        <p:nvPicPr>
          <p:cNvPr id="7171" name="Picture 3" descr="C:\pictures\Pictures\salt\storage\PA030007.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2416" r="25759" b="39236"/>
          <a:stretch/>
        </p:blipFill>
        <p:spPr bwMode="auto">
          <a:xfrm>
            <a:off x="304800" y="4373548"/>
            <a:ext cx="2838450" cy="209235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77000" y="2286000"/>
            <a:ext cx="2416175" cy="334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2525" y="5306557"/>
            <a:ext cx="1143000" cy="923330"/>
          </a:xfrm>
          <a:prstGeom prst="rect">
            <a:avLst/>
          </a:prstGeom>
          <a:noFill/>
        </p:spPr>
        <p:txBody>
          <a:bodyPr wrap="square" rtlCol="0">
            <a:spAutoFit/>
          </a:bodyPr>
          <a:lstStyle/>
          <a:p>
            <a:r>
              <a:rPr lang="en-US" sz="5400" dirty="0" smtClean="0">
                <a:solidFill>
                  <a:srgbClr val="FF0000"/>
                </a:solidFill>
              </a:rPr>
              <a:t>#1</a:t>
            </a:r>
            <a:endParaRPr lang="en-US" sz="5400" dirty="0">
              <a:solidFill>
                <a:srgbClr val="FF0000"/>
              </a:solidFill>
            </a:endParaRPr>
          </a:p>
        </p:txBody>
      </p:sp>
      <p:sp>
        <p:nvSpPr>
          <p:cNvPr id="11" name="TextBox 10"/>
          <p:cNvSpPr txBox="1"/>
          <p:nvPr/>
        </p:nvSpPr>
        <p:spPr>
          <a:xfrm>
            <a:off x="4386098" y="5759502"/>
            <a:ext cx="1143000" cy="923330"/>
          </a:xfrm>
          <a:prstGeom prst="rect">
            <a:avLst/>
          </a:prstGeom>
          <a:noFill/>
        </p:spPr>
        <p:txBody>
          <a:bodyPr wrap="square" rtlCol="0">
            <a:spAutoFit/>
          </a:bodyPr>
          <a:lstStyle/>
          <a:p>
            <a:r>
              <a:rPr lang="en-US" sz="5400" dirty="0" smtClean="0">
                <a:solidFill>
                  <a:srgbClr val="FF0000"/>
                </a:solidFill>
              </a:rPr>
              <a:t>#2</a:t>
            </a:r>
            <a:endParaRPr lang="en-US" sz="5400" dirty="0">
              <a:solidFill>
                <a:srgbClr val="FF0000"/>
              </a:solidFill>
            </a:endParaRPr>
          </a:p>
        </p:txBody>
      </p:sp>
      <p:sp>
        <p:nvSpPr>
          <p:cNvPr id="12" name="TextBox 11"/>
          <p:cNvSpPr txBox="1"/>
          <p:nvPr/>
        </p:nvSpPr>
        <p:spPr>
          <a:xfrm>
            <a:off x="7315200" y="4495800"/>
            <a:ext cx="1143000" cy="923330"/>
          </a:xfrm>
          <a:prstGeom prst="rect">
            <a:avLst/>
          </a:prstGeom>
          <a:noFill/>
        </p:spPr>
        <p:txBody>
          <a:bodyPr wrap="square" rtlCol="0">
            <a:spAutoFit/>
          </a:bodyPr>
          <a:lstStyle/>
          <a:p>
            <a:r>
              <a:rPr lang="en-US" sz="5400" dirty="0" smtClean="0">
                <a:solidFill>
                  <a:srgbClr val="FF0000"/>
                </a:solidFill>
              </a:rPr>
              <a:t>#3</a:t>
            </a:r>
            <a:endParaRPr lang="en-US" sz="5400" dirty="0">
              <a:solidFill>
                <a:srgbClr val="FF0000"/>
              </a:solidFill>
            </a:endParaRPr>
          </a:p>
        </p:txBody>
      </p:sp>
      <p:pic>
        <p:nvPicPr>
          <p:cNvPr id="15" name="Picture 14"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101516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838200"/>
          </a:xfrm>
        </p:spPr>
        <p:txBody>
          <a:bodyPr>
            <a:normAutofit fontScale="90000"/>
          </a:bodyPr>
          <a:lstStyle/>
          <a:p>
            <a:r>
              <a:rPr lang="en-US" dirty="0" smtClean="0">
                <a:effectLst/>
              </a:rPr>
              <a:t>Damage costs per ton of salt used</a:t>
            </a:r>
            <a:r>
              <a:rPr lang="en-US" dirty="0" smtClean="0"/>
              <a:t/>
            </a:r>
            <a:br>
              <a:rPr lang="en-US" dirty="0" smtClean="0"/>
            </a:br>
            <a:endParaRPr lang="en-US" sz="3200" dirty="0"/>
          </a:p>
        </p:txBody>
      </p:sp>
      <p:graphicFrame>
        <p:nvGraphicFramePr>
          <p:cNvPr id="5" name="Table 4"/>
          <p:cNvGraphicFramePr>
            <a:graphicFrameLocks noGrp="1"/>
          </p:cNvGraphicFramePr>
          <p:nvPr/>
        </p:nvGraphicFramePr>
        <p:xfrm>
          <a:off x="304800" y="1143001"/>
          <a:ext cx="8001000" cy="4717332"/>
        </p:xfrm>
        <a:graphic>
          <a:graphicData uri="http://schemas.openxmlformats.org/drawingml/2006/table">
            <a:tbl>
              <a:tblPr firstRow="1" bandRow="1">
                <a:tableStyleId>{5C22544A-7EE6-4342-B048-85BDC9FD1C3A}</a:tableStyleId>
              </a:tblPr>
              <a:tblGrid>
                <a:gridCol w="2667000"/>
                <a:gridCol w="2667000"/>
                <a:gridCol w="2667000"/>
              </a:tblGrid>
              <a:tr h="441035">
                <a:tc>
                  <a:txBody>
                    <a:bodyPr/>
                    <a:lstStyle/>
                    <a:p>
                      <a:endParaRPr lang="en-US" dirty="0"/>
                    </a:p>
                  </a:txBody>
                  <a:tcPr/>
                </a:tc>
                <a:tc>
                  <a:txBody>
                    <a:bodyPr/>
                    <a:lstStyle/>
                    <a:p>
                      <a:r>
                        <a:rPr lang="en-US" sz="2400" dirty="0" smtClean="0"/>
                        <a:t>Cost per ton (low)</a:t>
                      </a:r>
                      <a:endParaRPr lang="en-US" sz="2400" dirty="0"/>
                    </a:p>
                  </a:txBody>
                  <a:tcPr/>
                </a:tc>
                <a:tc>
                  <a:txBody>
                    <a:bodyPr/>
                    <a:lstStyle/>
                    <a:p>
                      <a:r>
                        <a:rPr lang="en-US" sz="2400" dirty="0" smtClean="0"/>
                        <a:t>Cost per ton (high)</a:t>
                      </a:r>
                      <a:endParaRPr lang="en-US" sz="2400" dirty="0"/>
                    </a:p>
                  </a:txBody>
                  <a:tcPr/>
                </a:tc>
              </a:tr>
              <a:tr h="926106">
                <a:tc>
                  <a:txBody>
                    <a:bodyPr/>
                    <a:lstStyle/>
                    <a:p>
                      <a:r>
                        <a:rPr lang="en-US" sz="2800" dirty="0" smtClean="0"/>
                        <a:t>Damage</a:t>
                      </a:r>
                      <a:r>
                        <a:rPr lang="en-US" sz="2800" baseline="0" dirty="0" smtClean="0"/>
                        <a:t> to infrastructure</a:t>
                      </a:r>
                      <a:endParaRPr lang="en-US" sz="2800" dirty="0"/>
                    </a:p>
                  </a:txBody>
                  <a:tcPr/>
                </a:tc>
                <a:tc>
                  <a:txBody>
                    <a:bodyPr/>
                    <a:lstStyle/>
                    <a:p>
                      <a:pPr algn="r"/>
                      <a:r>
                        <a:rPr lang="en-US" sz="2800" dirty="0" smtClean="0"/>
                        <a:t>$600</a:t>
                      </a:r>
                      <a:endParaRPr lang="en-US" sz="2800" dirty="0"/>
                    </a:p>
                  </a:txBody>
                  <a:tcPr/>
                </a:tc>
                <a:tc>
                  <a:txBody>
                    <a:bodyPr/>
                    <a:lstStyle/>
                    <a:p>
                      <a:pPr algn="r"/>
                      <a:r>
                        <a:rPr lang="en-US" sz="2800" dirty="0" smtClean="0"/>
                        <a:t>$1,460</a:t>
                      </a:r>
                      <a:endParaRPr lang="en-US" sz="2800" dirty="0"/>
                    </a:p>
                  </a:txBody>
                  <a:tcPr/>
                </a:tc>
              </a:tr>
              <a:tr h="926106">
                <a:tc>
                  <a:txBody>
                    <a:bodyPr/>
                    <a:lstStyle/>
                    <a:p>
                      <a:r>
                        <a:rPr lang="en-US" sz="2800" dirty="0" smtClean="0"/>
                        <a:t>Vehicle corrosion</a:t>
                      </a:r>
                      <a:endParaRPr lang="en-US" sz="2800" dirty="0"/>
                    </a:p>
                  </a:txBody>
                  <a:tcPr/>
                </a:tc>
                <a:tc>
                  <a:txBody>
                    <a:bodyPr/>
                    <a:lstStyle/>
                    <a:p>
                      <a:pPr algn="r"/>
                      <a:r>
                        <a:rPr lang="en-US" sz="2800" dirty="0" smtClean="0"/>
                        <a:t>$30</a:t>
                      </a:r>
                      <a:endParaRPr lang="en-US" sz="2800" dirty="0"/>
                    </a:p>
                  </a:txBody>
                  <a:tcPr/>
                </a:tc>
                <a:tc>
                  <a:txBody>
                    <a:bodyPr/>
                    <a:lstStyle/>
                    <a:p>
                      <a:pPr algn="r"/>
                      <a:r>
                        <a:rPr lang="en-US" sz="2800" dirty="0" smtClean="0"/>
                        <a:t>$113</a:t>
                      </a:r>
                      <a:endParaRPr lang="en-US" sz="2800" dirty="0"/>
                    </a:p>
                  </a:txBody>
                  <a:tcPr/>
                </a:tc>
              </a:tr>
              <a:tr h="926106">
                <a:tc>
                  <a:txBody>
                    <a:bodyPr/>
                    <a:lstStyle/>
                    <a:p>
                      <a:r>
                        <a:rPr lang="en-US" sz="2800" dirty="0" smtClean="0"/>
                        <a:t>Damage to trees</a:t>
                      </a:r>
                      <a:endParaRPr lang="en-US" sz="2800" dirty="0"/>
                    </a:p>
                  </a:txBody>
                  <a:tcPr/>
                </a:tc>
                <a:tc>
                  <a:txBody>
                    <a:bodyPr/>
                    <a:lstStyle/>
                    <a:p>
                      <a:pPr algn="r"/>
                      <a:r>
                        <a:rPr lang="en-US" sz="2800" dirty="0" smtClean="0"/>
                        <a:t>$75</a:t>
                      </a:r>
                      <a:endParaRPr lang="en-US" sz="2800" dirty="0"/>
                    </a:p>
                  </a:txBody>
                  <a:tcPr/>
                </a:tc>
                <a:tc>
                  <a:txBody>
                    <a:bodyPr/>
                    <a:lstStyle/>
                    <a:p>
                      <a:pPr algn="r"/>
                      <a:r>
                        <a:rPr lang="en-US" sz="2800" dirty="0" smtClean="0"/>
                        <a:t>$110</a:t>
                      </a:r>
                      <a:endParaRPr lang="en-US" sz="2800" dirty="0"/>
                    </a:p>
                  </a:txBody>
                  <a:tcPr/>
                </a:tc>
              </a:tr>
              <a:tr h="926106">
                <a:tc>
                  <a:txBody>
                    <a:bodyPr/>
                    <a:lstStyle/>
                    <a:p>
                      <a:r>
                        <a:rPr lang="en-US" sz="2800" dirty="0" smtClean="0"/>
                        <a:t>Ecosystem</a:t>
                      </a:r>
                      <a:r>
                        <a:rPr lang="en-US" sz="2800" baseline="0" dirty="0" smtClean="0"/>
                        <a:t> damage</a:t>
                      </a:r>
                      <a:endParaRPr lang="en-US" sz="2800" dirty="0"/>
                    </a:p>
                  </a:txBody>
                  <a:tcPr/>
                </a:tc>
                <a:tc>
                  <a:txBody>
                    <a:bodyPr/>
                    <a:lstStyle/>
                    <a:p>
                      <a:pPr algn="r"/>
                      <a:r>
                        <a:rPr lang="en-US" sz="2800" dirty="0" smtClean="0"/>
                        <a:t>$172</a:t>
                      </a:r>
                      <a:endParaRPr lang="en-US" sz="2800" dirty="0"/>
                    </a:p>
                  </a:txBody>
                  <a:tcPr/>
                </a:tc>
                <a:tc>
                  <a:txBody>
                    <a:bodyPr/>
                    <a:lstStyle/>
                    <a:p>
                      <a:pPr algn="r"/>
                      <a:r>
                        <a:rPr lang="en-US" sz="2800" dirty="0" smtClean="0"/>
                        <a:t>$227</a:t>
                      </a:r>
                      <a:endParaRPr lang="en-US" sz="2800" dirty="0"/>
                    </a:p>
                  </a:txBody>
                  <a:tcPr/>
                </a:tc>
              </a:tr>
              <a:tr h="502743">
                <a:tc>
                  <a:txBody>
                    <a:bodyPr/>
                    <a:lstStyle/>
                    <a:p>
                      <a:r>
                        <a:rPr lang="en-US" sz="2800" b="0" dirty="0" smtClean="0"/>
                        <a:t>Overall Damage</a:t>
                      </a:r>
                      <a:endParaRPr lang="en-US" sz="2800" b="0" dirty="0"/>
                    </a:p>
                  </a:txBody>
                  <a:tcPr/>
                </a:tc>
                <a:tc>
                  <a:txBody>
                    <a:bodyPr/>
                    <a:lstStyle/>
                    <a:p>
                      <a:pPr algn="r"/>
                      <a:r>
                        <a:rPr lang="en-US" sz="2800" b="0" dirty="0" smtClean="0"/>
                        <a:t>$803</a:t>
                      </a:r>
                      <a:endParaRPr lang="en-US" sz="2800" b="0" dirty="0"/>
                    </a:p>
                  </a:txBody>
                  <a:tcPr/>
                </a:tc>
                <a:tc>
                  <a:txBody>
                    <a:bodyPr/>
                    <a:lstStyle/>
                    <a:p>
                      <a:pPr algn="r"/>
                      <a:r>
                        <a:rPr lang="en-US" sz="2800" b="0" dirty="0" smtClean="0"/>
                        <a:t>$3,341</a:t>
                      </a:r>
                      <a:endParaRPr lang="en-US" sz="2800" b="0" dirty="0"/>
                    </a:p>
                  </a:txBody>
                  <a:tcPr/>
                </a:tc>
              </a:tr>
            </a:tbl>
          </a:graphicData>
        </a:graphic>
      </p:graphicFrame>
      <p:sp>
        <p:nvSpPr>
          <p:cNvPr id="7" name="TextBox 6"/>
          <p:cNvSpPr txBox="1"/>
          <p:nvPr/>
        </p:nvSpPr>
        <p:spPr>
          <a:xfrm>
            <a:off x="1143000" y="5943600"/>
            <a:ext cx="6019800" cy="646331"/>
          </a:xfrm>
          <a:prstGeom prst="rect">
            <a:avLst/>
          </a:prstGeom>
          <a:noFill/>
        </p:spPr>
        <p:txBody>
          <a:bodyPr wrap="square" rtlCol="0">
            <a:spAutoFit/>
          </a:bodyPr>
          <a:lstStyle/>
          <a:p>
            <a:r>
              <a:rPr lang="en-US" sz="1200" dirty="0" smtClean="0">
                <a:solidFill>
                  <a:schemeClr val="bg1"/>
                </a:solidFill>
              </a:rPr>
              <a:t>Stefan et al, 2008; TRB 1991; Sohanghpurwala, 2008; Murray and Ernst, 1976; Murray and Brenner, 1977; Adirondack Council, 2009; </a:t>
            </a:r>
            <a:r>
              <a:rPr lang="en-US" sz="1200" dirty="0" err="1" smtClean="0">
                <a:solidFill>
                  <a:schemeClr val="bg1"/>
                </a:solidFill>
              </a:rPr>
              <a:t>Vitaliano</a:t>
            </a:r>
            <a:r>
              <a:rPr lang="en-US" sz="1200" dirty="0" smtClean="0">
                <a:solidFill>
                  <a:schemeClr val="bg1"/>
                </a:solidFill>
              </a:rPr>
              <a:t>, 1992; </a:t>
            </a:r>
            <a:r>
              <a:rPr lang="en-US" sz="1200" dirty="0" err="1" smtClean="0">
                <a:solidFill>
                  <a:schemeClr val="bg1"/>
                </a:solidFill>
              </a:rPr>
              <a:t>Kelting</a:t>
            </a:r>
            <a:r>
              <a:rPr lang="en-US" sz="1200" dirty="0" smtClean="0">
                <a:solidFill>
                  <a:schemeClr val="bg1"/>
                </a:solidFill>
              </a:rPr>
              <a:t> and </a:t>
            </a:r>
            <a:r>
              <a:rPr lang="en-US" sz="1200" dirty="0" err="1" smtClean="0">
                <a:solidFill>
                  <a:schemeClr val="bg1"/>
                </a:solidFill>
              </a:rPr>
              <a:t>Laxson</a:t>
            </a:r>
            <a:r>
              <a:rPr lang="en-US" sz="1200" dirty="0" smtClean="0">
                <a:solidFill>
                  <a:schemeClr val="bg1"/>
                </a:solidFill>
              </a:rPr>
              <a:t>, 2010</a:t>
            </a:r>
            <a:r>
              <a:rPr lang="en-US" sz="1200" dirty="0" smtClean="0"/>
              <a:t/>
            </a:r>
            <a:br>
              <a:rPr lang="en-US" sz="1200" dirty="0" smtClean="0"/>
            </a:br>
            <a:endParaRPr lang="en-US" sz="1200" dirty="0"/>
          </a:p>
        </p:txBody>
      </p:sp>
      <p:sp>
        <p:nvSpPr>
          <p:cNvPr id="8" name="Rectangle 7"/>
          <p:cNvSpPr/>
          <p:nvPr/>
        </p:nvSpPr>
        <p:spPr>
          <a:xfrm rot="19647567">
            <a:off x="256670" y="2623201"/>
            <a:ext cx="8565614" cy="1754326"/>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every ton of salt applied,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set aside $800 for damages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5028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500"/>
                                        <p:tgtEl>
                                          <p:spTgt spid="8">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What is the minimum cost for the damages that one ton of salt will cost?</a:t>
            </a:r>
          </a:p>
          <a:p>
            <a:pPr>
              <a:buNone/>
            </a:pPr>
            <a:endParaRPr lang="en-US" dirty="0" smtClean="0"/>
          </a:p>
          <a:p>
            <a:pPr marL="228600" indent="-228600">
              <a:buAutoNum type="arabicPeriod"/>
            </a:pPr>
            <a:r>
              <a:rPr lang="en-US" dirty="0" smtClean="0"/>
              <a:t>  $8</a:t>
            </a:r>
          </a:p>
          <a:p>
            <a:pPr marL="228600" indent="-228600">
              <a:buAutoNum type="arabicPeriod"/>
            </a:pPr>
            <a:r>
              <a:rPr lang="en-US" dirty="0" smtClean="0"/>
              <a:t>  $80</a:t>
            </a:r>
          </a:p>
          <a:p>
            <a:pPr marL="228600" indent="-228600">
              <a:buAutoNum type="arabicPeriod"/>
            </a:pPr>
            <a:r>
              <a:rPr lang="en-US" dirty="0" smtClean="0"/>
              <a:t>  $800</a:t>
            </a:r>
          </a:p>
          <a:p>
            <a:pPr marL="228600" indent="-228600">
              <a:buAutoNum type="arabicPeriod"/>
            </a:pPr>
            <a:r>
              <a:rPr lang="en-US" dirty="0" smtClean="0"/>
              <a:t>  It does not cause damage</a:t>
            </a:r>
          </a:p>
          <a:p>
            <a:pPr marL="228600" indent="-228600">
              <a:buNone/>
            </a:pPr>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What is the minimum cost for the damages that one ton of salt will cost?</a:t>
            </a:r>
          </a:p>
          <a:p>
            <a:pPr>
              <a:buNone/>
            </a:pPr>
            <a:endParaRPr lang="en-US" dirty="0" smtClean="0">
              <a:solidFill>
                <a:schemeClr val="tx2">
                  <a:lumMod val="60000"/>
                  <a:lumOff val="40000"/>
                </a:schemeClr>
              </a:solidFill>
            </a:endParaRPr>
          </a:p>
          <a:p>
            <a:pPr marL="228600" indent="-228600">
              <a:buAutoNum type="arabicPeriod"/>
            </a:pPr>
            <a:r>
              <a:rPr lang="en-US" dirty="0" smtClean="0">
                <a:solidFill>
                  <a:schemeClr val="tx2">
                    <a:lumMod val="60000"/>
                    <a:lumOff val="40000"/>
                  </a:schemeClr>
                </a:solidFill>
              </a:rPr>
              <a:t>  $8</a:t>
            </a:r>
          </a:p>
          <a:p>
            <a:pPr marL="228600" indent="-228600">
              <a:buAutoNum type="arabicPeriod"/>
            </a:pPr>
            <a:r>
              <a:rPr lang="en-US" dirty="0" smtClean="0">
                <a:solidFill>
                  <a:schemeClr val="tx2">
                    <a:lumMod val="60000"/>
                    <a:lumOff val="40000"/>
                  </a:schemeClr>
                </a:solidFill>
                <a:effectLst/>
              </a:rPr>
              <a:t>  $80</a:t>
            </a:r>
            <a:endParaRPr lang="en-US" dirty="0" smtClean="0">
              <a:solidFill>
                <a:srgbClr val="FFFF00"/>
              </a:solidFill>
              <a:effectLst/>
            </a:endParaRPr>
          </a:p>
          <a:p>
            <a:pPr marL="228600" indent="-228600">
              <a:buAutoNum type="arabicPeriod"/>
            </a:pPr>
            <a:r>
              <a:rPr lang="en-US" dirty="0" smtClean="0">
                <a:solidFill>
                  <a:srgbClr val="FFFF00"/>
                </a:solidFill>
                <a:effectLst/>
              </a:rPr>
              <a:t>  $800</a:t>
            </a:r>
          </a:p>
          <a:p>
            <a:pPr marL="228600" indent="-228600">
              <a:buAutoNum type="arabicPeriod"/>
            </a:pPr>
            <a:r>
              <a:rPr lang="en-US" dirty="0" smtClean="0">
                <a:solidFill>
                  <a:schemeClr val="tx2">
                    <a:lumMod val="60000"/>
                    <a:lumOff val="40000"/>
                  </a:schemeClr>
                </a:solidFill>
                <a:effectLst/>
              </a:rPr>
              <a:t>  It does not cause damage</a:t>
            </a:r>
          </a:p>
          <a:p>
            <a:pPr marL="228600" indent="-228600">
              <a:buNone/>
            </a:pPr>
            <a:endParaRPr lang="en-US" dirty="0">
              <a:solidFill>
                <a:schemeClr val="tx2">
                  <a:lumMod val="60000"/>
                  <a:lumOff val="40000"/>
                </a:schemeClr>
              </a:solidFill>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28600" y="1219200"/>
          <a:ext cx="82296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203779" name="TextBox 3"/>
          <p:cNvSpPr txBox="1">
            <a:spLocks noChangeArrowheads="1"/>
          </p:cNvSpPr>
          <p:nvPr/>
        </p:nvSpPr>
        <p:spPr bwMode="auto">
          <a:xfrm>
            <a:off x="0" y="5257800"/>
            <a:ext cx="8077200" cy="1123384"/>
          </a:xfrm>
          <a:prstGeom prst="rect">
            <a:avLst/>
          </a:prstGeom>
          <a:noFill/>
          <a:ln w="9525">
            <a:noFill/>
            <a:miter lim="800000"/>
            <a:headEnd/>
            <a:tailEnd/>
          </a:ln>
        </p:spPr>
        <p:txBody>
          <a:bodyPr wrap="square">
            <a:spAutoFit/>
          </a:bodyPr>
          <a:lstStyle/>
          <a:p>
            <a:pPr algn="l"/>
            <a:r>
              <a:rPr lang="en-US" sz="1100" dirty="0">
                <a:solidFill>
                  <a:schemeClr val="bg1"/>
                </a:solidFill>
                <a:latin typeface="Calibri" pitchFamily="34" charset="0"/>
                <a:ea typeface="Calibri" pitchFamily="34" charset="0"/>
                <a:cs typeface="Times New Roman" pitchFamily="18" charset="0"/>
              </a:rPr>
              <a:t>Source: </a:t>
            </a:r>
            <a:r>
              <a:rPr lang="ja-JP" altLang="en-US" sz="1100" smtClean="0">
                <a:solidFill>
                  <a:schemeClr val="bg1"/>
                </a:solidFill>
                <a:latin typeface="Calibri" pitchFamily="34" charset="0"/>
                <a:ea typeface="Calibri" pitchFamily="34" charset="0"/>
                <a:cs typeface="Times New Roman" pitchFamily="18" charset="0"/>
              </a:rPr>
              <a:t>“</a:t>
            </a:r>
            <a:r>
              <a:rPr lang="en-US" altLang="ja-JP" sz="1100" dirty="0">
                <a:solidFill>
                  <a:schemeClr val="bg1"/>
                </a:solidFill>
                <a:latin typeface="Calibri" pitchFamily="34" charset="0"/>
                <a:ea typeface="Calibri" pitchFamily="34" charset="0"/>
                <a:cs typeface="Times New Roman" pitchFamily="18" charset="0"/>
              </a:rPr>
              <a:t>The Real Cost of Road Salt Use for Winter Maintenance in the Twin Cities Metropolitan Area of Minnesota</a:t>
            </a:r>
            <a:r>
              <a:rPr lang="ja-JP" altLang="en-US" sz="1100">
                <a:solidFill>
                  <a:schemeClr val="bg1"/>
                </a:solidFill>
                <a:latin typeface="Calibri" pitchFamily="34" charset="0"/>
                <a:ea typeface="Calibri" pitchFamily="34" charset="0"/>
                <a:cs typeface="Times New Roman" pitchFamily="18" charset="0"/>
              </a:rPr>
              <a:t>”</a:t>
            </a:r>
            <a:r>
              <a:rPr lang="en-US" altLang="ja-JP" sz="1100" dirty="0">
                <a:solidFill>
                  <a:schemeClr val="bg1"/>
                </a:solidFill>
                <a:latin typeface="Calibri" pitchFamily="34" charset="0"/>
                <a:ea typeface="Calibri" pitchFamily="34" charset="0"/>
                <a:cs typeface="Times New Roman" pitchFamily="18" charset="0"/>
              </a:rPr>
              <a:t> </a:t>
            </a:r>
            <a:r>
              <a:rPr lang="en-US" sz="1100" dirty="0">
                <a:solidFill>
                  <a:schemeClr val="bg1"/>
                </a:solidFill>
                <a:latin typeface="Calibri" pitchFamily="34" charset="0"/>
                <a:ea typeface="Calibri" pitchFamily="34" charset="0"/>
                <a:cs typeface="Times New Roman" pitchFamily="18" charset="0"/>
              </a:rPr>
              <a:t>Prepared for the Minnesota Pollution Control Agency by Fortin Consulting, Inc. August 2014. </a:t>
            </a:r>
            <a:r>
              <a:rPr lang="en-US" sz="900" dirty="0">
                <a:solidFill>
                  <a:schemeClr val="bg1"/>
                </a:solidFill>
                <a:latin typeface="Calibri" pitchFamily="34" charset="0"/>
                <a:ea typeface="Calibri" pitchFamily="34" charset="0"/>
                <a:cs typeface="Times New Roman" pitchFamily="18" charset="0"/>
              </a:rPr>
              <a:t/>
            </a:r>
            <a:br>
              <a:rPr lang="en-US" sz="900" dirty="0">
                <a:solidFill>
                  <a:schemeClr val="bg1"/>
                </a:solidFill>
                <a:latin typeface="Calibri" pitchFamily="34" charset="0"/>
                <a:ea typeface="Calibri" pitchFamily="34" charset="0"/>
                <a:cs typeface="Times New Roman" pitchFamily="18" charset="0"/>
              </a:rPr>
            </a:br>
            <a:r>
              <a:rPr lang="en-US" sz="900" b="1" dirty="0">
                <a:solidFill>
                  <a:schemeClr val="bg1"/>
                </a:solidFill>
                <a:latin typeface="Calibri" pitchFamily="34" charset="0"/>
                <a:ea typeface="MS PGothic" pitchFamily="34" charset="-128"/>
                <a:cs typeface="Times New Roman" pitchFamily="18" charset="0"/>
              </a:rPr>
              <a:t>*</a:t>
            </a:r>
            <a:r>
              <a:rPr lang="en-US" sz="900" dirty="0">
                <a:solidFill>
                  <a:schemeClr val="bg1"/>
                </a:solidFill>
                <a:latin typeface="Calibri" pitchFamily="34" charset="0"/>
                <a:ea typeface="MS PGothic" pitchFamily="34" charset="-128"/>
                <a:cs typeface="Times New Roman" pitchFamily="18" charset="0"/>
              </a:rPr>
              <a:t> TCMA baseline salt use is approximately 349 thousand tons/yr (Sander 2007).</a:t>
            </a:r>
          </a:p>
          <a:p>
            <a:pPr algn="l"/>
            <a:r>
              <a:rPr lang="en-US" sz="900" dirty="0">
                <a:solidFill>
                  <a:schemeClr val="bg1"/>
                </a:solidFill>
                <a:latin typeface="Calibri" pitchFamily="34" charset="0"/>
                <a:ea typeface="MS PGothic" pitchFamily="34" charset="-128"/>
                <a:cs typeface="Times New Roman" pitchFamily="18" charset="0"/>
              </a:rPr>
              <a:t>** Estimated based on $73/ton material cost (Schaefer 2012, </a:t>
            </a:r>
            <a:r>
              <a:rPr lang="en-US" sz="900" dirty="0" err="1">
                <a:solidFill>
                  <a:schemeClr val="bg1"/>
                </a:solidFill>
                <a:latin typeface="Calibri" pitchFamily="34" charset="0"/>
                <a:ea typeface="MS PGothic" pitchFamily="34" charset="-128"/>
                <a:cs typeface="Times New Roman" pitchFamily="18" charset="0"/>
              </a:rPr>
              <a:t>Mn</a:t>
            </a:r>
            <a:r>
              <a:rPr lang="en-US" sz="900" dirty="0">
                <a:solidFill>
                  <a:schemeClr val="bg1"/>
                </a:solidFill>
                <a:latin typeface="Calibri" pitchFamily="34" charset="0"/>
                <a:ea typeface="MS PGothic" pitchFamily="34" charset="-128"/>
                <a:cs typeface="Times New Roman" pitchFamily="18" charset="0"/>
              </a:rPr>
              <a:t>/DOT ca </a:t>
            </a:r>
            <a:r>
              <a:rPr lang="en-US" sz="900" dirty="0" smtClean="0">
                <a:solidFill>
                  <a:schemeClr val="bg1"/>
                </a:solidFill>
                <a:latin typeface="Calibri" pitchFamily="34" charset="0"/>
                <a:ea typeface="MS PGothic" pitchFamily="34" charset="-128"/>
                <a:cs typeface="Times New Roman" pitchFamily="18" charset="0"/>
              </a:rPr>
              <a:t>2012, U.S</a:t>
            </a:r>
            <a:r>
              <a:rPr lang="en-US" sz="900" dirty="0">
                <a:solidFill>
                  <a:schemeClr val="bg1"/>
                </a:solidFill>
                <a:latin typeface="Calibri" pitchFamily="34" charset="0"/>
                <a:ea typeface="MS PGothic" pitchFamily="34" charset="-128"/>
                <a:cs typeface="Times New Roman" pitchFamily="18" charset="0"/>
              </a:rPr>
              <a:t>. Salt 2012), and $150/ton labor and equipment cost (Stefan et. al 2008).</a:t>
            </a:r>
          </a:p>
          <a:p>
            <a:pPr algn="l"/>
            <a:r>
              <a:rPr lang="en-US" sz="900" baseline="30000" dirty="0">
                <a:solidFill>
                  <a:schemeClr val="bg1"/>
                </a:solidFill>
                <a:latin typeface="Calibri" pitchFamily="34" charset="0"/>
                <a:ea typeface="MS PGothic" pitchFamily="34" charset="-128"/>
                <a:cs typeface="Times New Roman" pitchFamily="18" charset="0"/>
              </a:rPr>
              <a:t>†</a:t>
            </a:r>
            <a:r>
              <a:rPr lang="en-US" sz="900" dirty="0">
                <a:solidFill>
                  <a:schemeClr val="bg1"/>
                </a:solidFill>
                <a:latin typeface="Calibri" pitchFamily="34" charset="0"/>
                <a:ea typeface="MS PGothic" pitchFamily="34" charset="-128"/>
                <a:cs typeface="Times New Roman" pitchFamily="18" charset="0"/>
              </a:rPr>
              <a:t> TCMA estimated baseline combined cost is $358 million/yr on</a:t>
            </a:r>
            <a:r>
              <a:rPr lang="en-US" sz="900" i="1" dirty="0">
                <a:solidFill>
                  <a:schemeClr val="bg1"/>
                </a:solidFill>
                <a:latin typeface="Calibri" pitchFamily="34" charset="0"/>
                <a:ea typeface="MS PGothic" pitchFamily="34" charset="-128"/>
                <a:cs typeface="Times New Roman" pitchFamily="18" charset="0"/>
              </a:rPr>
              <a:t> low</a:t>
            </a:r>
            <a:r>
              <a:rPr lang="en-US" sz="900" dirty="0">
                <a:solidFill>
                  <a:schemeClr val="bg1"/>
                </a:solidFill>
                <a:latin typeface="Calibri" pitchFamily="34" charset="0"/>
                <a:ea typeface="MS PGothic" pitchFamily="34" charset="-128"/>
                <a:cs typeface="Times New Roman" pitchFamily="18" charset="0"/>
              </a:rPr>
              <a:t> overall damages basis and $1,243 million/yr on </a:t>
            </a:r>
            <a:r>
              <a:rPr lang="en-US" sz="900" i="1" dirty="0">
                <a:solidFill>
                  <a:schemeClr val="bg1"/>
                </a:solidFill>
                <a:latin typeface="Calibri" pitchFamily="34" charset="0"/>
                <a:ea typeface="MS PGothic" pitchFamily="34" charset="-128"/>
                <a:cs typeface="Times New Roman" pitchFamily="18" charset="0"/>
              </a:rPr>
              <a:t>high</a:t>
            </a:r>
            <a:r>
              <a:rPr lang="en-US" sz="900" dirty="0">
                <a:solidFill>
                  <a:schemeClr val="bg1"/>
                </a:solidFill>
                <a:latin typeface="Calibri" pitchFamily="34" charset="0"/>
                <a:ea typeface="MS PGothic" pitchFamily="34" charset="-128"/>
                <a:cs typeface="Times New Roman" pitchFamily="18" charset="0"/>
              </a:rPr>
              <a:t> overall damages basis </a:t>
            </a:r>
            <a:endParaRPr lang="en-US" sz="1000" dirty="0">
              <a:solidFill>
                <a:schemeClr val="bg1"/>
              </a:solidFill>
              <a:latin typeface="Calibri" pitchFamily="34" charset="0"/>
              <a:ea typeface="MS PGothic" pitchFamily="34" charset="-128"/>
              <a:cs typeface="Times New Roman" pitchFamily="18" charset="0"/>
            </a:endParaRPr>
          </a:p>
          <a:p>
            <a:pPr algn="l"/>
            <a:endParaRPr lang="en-US" sz="1800" dirty="0">
              <a:solidFill>
                <a:srgbClr val="000000"/>
              </a:solidFill>
              <a:latin typeface="Calibri" pitchFamily="34" charset="0"/>
              <a:ea typeface="MS PGothic" pitchFamily="34" charset="-128"/>
              <a:cs typeface="Times New Roman" pitchFamily="18" charset="0"/>
            </a:endParaRPr>
          </a:p>
        </p:txBody>
      </p:sp>
      <p:sp>
        <p:nvSpPr>
          <p:cNvPr id="2" name="Rectangle 1"/>
          <p:cNvSpPr/>
          <p:nvPr/>
        </p:nvSpPr>
        <p:spPr>
          <a:xfrm>
            <a:off x="609600" y="152400"/>
            <a:ext cx="8077200" cy="646113"/>
          </a:xfrm>
          <a:prstGeom prst="rect">
            <a:avLst/>
          </a:prstGeom>
          <a:noFill/>
        </p:spPr>
        <p:txBody>
          <a:bodyPr wrap="square">
            <a:spAutoFit/>
          </a:bodyPr>
          <a:lstStyle/>
          <a:p>
            <a:pPr>
              <a:defRPr/>
            </a:pPr>
            <a:r>
              <a:rPr lang="en-US" sz="3600" b="1" dirty="0">
                <a:solidFill>
                  <a:schemeClr val="bg1"/>
                </a:solidFill>
                <a:ea typeface="MS PGothic" pitchFamily="34" charset="-128"/>
              </a:rPr>
              <a:t>Potential </a:t>
            </a:r>
            <a:r>
              <a:rPr lang="en-US" sz="3600" b="1" dirty="0" smtClean="0">
                <a:solidFill>
                  <a:schemeClr val="bg1"/>
                </a:solidFill>
                <a:ea typeface="MS PGothic" pitchFamily="34" charset="-128"/>
              </a:rPr>
              <a:t>savings </a:t>
            </a:r>
            <a:r>
              <a:rPr lang="en-US" sz="3600" b="1" dirty="0">
                <a:solidFill>
                  <a:schemeClr val="bg1"/>
                </a:solidFill>
                <a:ea typeface="MS PGothic" pitchFamily="34" charset="-128"/>
              </a:rPr>
              <a:t>with </a:t>
            </a:r>
            <a:r>
              <a:rPr lang="en-US" sz="3600" b="1" dirty="0" smtClean="0">
                <a:solidFill>
                  <a:schemeClr val="bg1"/>
                </a:solidFill>
                <a:ea typeface="MS PGothic" pitchFamily="34" charset="-128"/>
              </a:rPr>
              <a:t>salt </a:t>
            </a:r>
            <a:r>
              <a:rPr lang="en-US" sz="3600" b="1" dirty="0">
                <a:solidFill>
                  <a:schemeClr val="bg1"/>
                </a:solidFill>
                <a:ea typeface="MS PGothic" pitchFamily="34" charset="-128"/>
              </a:rPr>
              <a:t>r</a:t>
            </a:r>
            <a:r>
              <a:rPr lang="en-US" sz="3600" b="1" dirty="0" smtClean="0">
                <a:solidFill>
                  <a:schemeClr val="bg1"/>
                </a:solidFill>
                <a:ea typeface="MS PGothic" pitchFamily="34" charset="-128"/>
              </a:rPr>
              <a:t>eductions</a:t>
            </a:r>
            <a:endParaRPr lang="en-US" sz="3600" b="1" dirty="0">
              <a:solidFill>
                <a:schemeClr val="bg1"/>
              </a:solidFill>
              <a:ea typeface="MS PGothic" pitchFamily="34" charset="-128"/>
            </a:endParaRPr>
          </a:p>
        </p:txBody>
      </p:sp>
      <p:cxnSp>
        <p:nvCxnSpPr>
          <p:cNvPr id="6" name="Straight Connector 5"/>
          <p:cNvCxnSpPr/>
          <p:nvPr/>
        </p:nvCxnSpPr>
        <p:spPr>
          <a:xfrm flipV="1">
            <a:off x="4038600" y="3733800"/>
            <a:ext cx="0" cy="7620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133600" y="3712464"/>
            <a:ext cx="19050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124835">
            <a:off x="5983182" y="3572394"/>
            <a:ext cx="2537876" cy="369332"/>
          </a:xfrm>
          <a:prstGeom prst="rect">
            <a:avLst/>
          </a:prstGeom>
          <a:noFill/>
        </p:spPr>
        <p:txBody>
          <a:bodyPr wrap="square" rtlCol="0">
            <a:spAutoFit/>
          </a:bodyPr>
          <a:lstStyle/>
          <a:p>
            <a:r>
              <a:rPr lang="en-US" dirty="0" smtClean="0"/>
              <a:t>Salt and application</a:t>
            </a:r>
            <a:endParaRPr lang="en-US" dirty="0"/>
          </a:p>
        </p:txBody>
      </p:sp>
      <p:sp>
        <p:nvSpPr>
          <p:cNvPr id="11" name="TextBox 10"/>
          <p:cNvSpPr txBox="1"/>
          <p:nvPr/>
        </p:nvSpPr>
        <p:spPr>
          <a:xfrm rot="20112593">
            <a:off x="6239425" y="2175877"/>
            <a:ext cx="1169968" cy="369332"/>
          </a:xfrm>
          <a:prstGeom prst="rect">
            <a:avLst/>
          </a:prstGeom>
          <a:noFill/>
        </p:spPr>
        <p:txBody>
          <a:bodyPr wrap="square" rtlCol="0">
            <a:spAutoFit/>
          </a:bodyPr>
          <a:lstStyle/>
          <a:p>
            <a:r>
              <a:rPr lang="en-US" dirty="0" smtClean="0"/>
              <a:t>Damages</a:t>
            </a:r>
            <a:endParaRPr lang="en-US" dirty="0"/>
          </a:p>
        </p:txBody>
      </p:sp>
      <p:sp>
        <p:nvSpPr>
          <p:cNvPr id="12" name="TextBox 11"/>
          <p:cNvSpPr txBox="1"/>
          <p:nvPr/>
        </p:nvSpPr>
        <p:spPr>
          <a:xfrm rot="19771046">
            <a:off x="5814723" y="1752265"/>
            <a:ext cx="1169968" cy="369332"/>
          </a:xfrm>
          <a:prstGeom prst="rect">
            <a:avLst/>
          </a:prstGeom>
          <a:noFill/>
        </p:spPr>
        <p:txBody>
          <a:bodyPr wrap="square" rtlCol="0">
            <a:spAutoFit/>
          </a:bodyPr>
          <a:lstStyle/>
          <a:p>
            <a:r>
              <a:rPr lang="en-US" dirty="0" smtClean="0"/>
              <a:t>Total</a:t>
            </a:r>
            <a:endParaRPr lang="en-US" dirty="0"/>
          </a:p>
        </p:txBody>
      </p:sp>
      <p:sp>
        <p:nvSpPr>
          <p:cNvPr id="14" name="Rectangle 13"/>
          <p:cNvSpPr/>
          <p:nvPr/>
        </p:nvSpPr>
        <p:spPr>
          <a:xfrm>
            <a:off x="990600" y="46482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8534400" y="990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060614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marL="1028700"/>
            <a:r>
              <a:rPr lang="en-US" dirty="0" smtClean="0">
                <a:latin typeface="Arial" pitchFamily="34" charset="0"/>
                <a:cs typeface="Arial" pitchFamily="34" charset="0"/>
              </a:rPr>
              <a:t>Salt is our primary tool for winter maintenance,</a:t>
            </a:r>
          </a:p>
          <a:p>
            <a:pPr marL="1028700"/>
            <a:r>
              <a:rPr lang="en-US" dirty="0" smtClean="0">
                <a:latin typeface="Arial" pitchFamily="34" charset="0"/>
                <a:cs typeface="Arial" pitchFamily="34" charset="0"/>
              </a:rPr>
              <a:t>as we continue to use salt, it accumulates in our water, and </a:t>
            </a:r>
          </a:p>
          <a:p>
            <a:pPr marL="1028700"/>
            <a:r>
              <a:rPr lang="en-US" dirty="0" smtClean="0">
                <a:latin typeface="Arial" pitchFamily="34" charset="0"/>
                <a:cs typeface="Arial" pitchFamily="34" charset="0"/>
              </a:rPr>
              <a:t>we don’t have a silver bullet that can replace salt or remove it from the water.</a:t>
            </a:r>
          </a:p>
          <a:p>
            <a:endParaRPr lang="en-US" dirty="0"/>
          </a:p>
        </p:txBody>
      </p:sp>
      <p:pic>
        <p:nvPicPr>
          <p:cNvPr id="5123" name="Picture 3" descr="C:\Users\Roman\AppData\Local\Microsoft\Windows\Temporary Internet Files\Content.IE5\D25B2QYV\bullets[1].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4724400" y="4800600"/>
            <a:ext cx="1524000" cy="1524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quot;No&quot; Symbol 3"/>
          <p:cNvSpPr/>
          <p:nvPr/>
        </p:nvSpPr>
        <p:spPr>
          <a:xfrm>
            <a:off x="4419600" y="4648199"/>
            <a:ext cx="2286000" cy="1828800"/>
          </a:xfrm>
          <a:prstGeom prst="noSmoking">
            <a:avLst>
              <a:gd name="adj" fmla="val 49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 name="TextBox 1"/>
          <p:cNvSpPr txBox="1"/>
          <p:nvPr/>
        </p:nvSpPr>
        <p:spPr>
          <a:xfrm>
            <a:off x="381000" y="990600"/>
            <a:ext cx="8382000" cy="1415772"/>
          </a:xfrm>
          <a:prstGeom prst="rect">
            <a:avLst/>
          </a:prstGeom>
          <a:noFill/>
        </p:spPr>
        <p:txBody>
          <a:bodyPr wrap="square" rtlCol="0">
            <a:spAutoFit/>
          </a:bodyPr>
          <a:lstStyle/>
          <a:p>
            <a:r>
              <a:rPr lang="en-US" sz="2800" dirty="0" smtClean="0">
                <a:solidFill>
                  <a:schemeClr val="bg1"/>
                </a:solidFill>
                <a:latin typeface="Tw Cen MT Condensed Extra Bold" pitchFamily="34" charset="0"/>
                <a:cs typeface="Arial" pitchFamily="34" charset="0"/>
              </a:rPr>
              <a:t>…but </a:t>
            </a:r>
            <a:r>
              <a:rPr lang="en-US" sz="2800" dirty="0">
                <a:solidFill>
                  <a:schemeClr val="bg1"/>
                </a:solidFill>
                <a:latin typeface="Tw Cen MT Condensed Extra Bold" pitchFamily="34" charset="0"/>
                <a:cs typeface="Arial" pitchFamily="34" charset="0"/>
              </a:rPr>
              <a:t>we have big challenges as an </a:t>
            </a:r>
            <a:r>
              <a:rPr lang="en-US" sz="2800" dirty="0" smtClean="0">
                <a:solidFill>
                  <a:schemeClr val="bg1"/>
                </a:solidFill>
                <a:latin typeface="Tw Cen MT Condensed Extra Bold" pitchFamily="34" charset="0"/>
                <a:cs typeface="Arial" pitchFamily="34" charset="0"/>
              </a:rPr>
              <a:t>industry:</a:t>
            </a:r>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42467832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95400"/>
            <a:ext cx="8839200" cy="1077218"/>
          </a:xfrm>
          <a:prstGeom prst="rect">
            <a:avLst/>
          </a:prstGeom>
          <a:noFill/>
        </p:spPr>
        <p:txBody>
          <a:bodyPr wrap="square" lIns="91440" tIns="45720" rIns="91440" bIns="45720">
            <a:spAutoFit/>
          </a:bodyPr>
          <a:lstStyle/>
          <a:p>
            <a:r>
              <a:rPr lang="en-US" sz="3200" dirty="0" smtClean="0">
                <a:ln w="1905"/>
                <a:solidFill>
                  <a:schemeClr val="bg1"/>
                </a:solidFill>
                <a:effectLst>
                  <a:innerShdw blurRad="69850" dist="43180" dir="5400000">
                    <a:srgbClr val="000000">
                      <a:alpha val="65000"/>
                    </a:srgbClr>
                  </a:innerShdw>
                </a:effectLst>
              </a:rPr>
              <a:t>Dane County could save roughly $6.6 million in damages in one year if they reduced s</a:t>
            </a:r>
            <a:r>
              <a:rPr lang="en-US" sz="3200" cap="none" spc="0" dirty="0" smtClean="0">
                <a:ln w="1905"/>
                <a:solidFill>
                  <a:schemeClr val="bg1"/>
                </a:solidFill>
                <a:effectLst>
                  <a:innerShdw blurRad="69850" dist="43180" dir="5400000">
                    <a:srgbClr val="000000">
                      <a:alpha val="65000"/>
                    </a:srgbClr>
                  </a:innerShdw>
                </a:effectLst>
              </a:rPr>
              <a:t>alt use by 20%</a:t>
            </a:r>
            <a:endParaRPr lang="en-US" sz="3200" cap="none" spc="0" dirty="0">
              <a:ln w="1905"/>
              <a:solidFill>
                <a:schemeClr val="bg1"/>
              </a:solidFill>
              <a:effectLst>
                <a:innerShdw blurRad="69850" dist="43180" dir="5400000">
                  <a:srgbClr val="000000">
                    <a:alpha val="65000"/>
                  </a:srgbClr>
                </a:innerShdw>
              </a:effectLst>
            </a:endParaRPr>
          </a:p>
        </p:txBody>
      </p:sp>
      <p:sp>
        <p:nvSpPr>
          <p:cNvPr id="17" name="TextBox 16"/>
          <p:cNvSpPr txBox="1"/>
          <p:nvPr/>
        </p:nvSpPr>
        <p:spPr>
          <a:xfrm>
            <a:off x="152400" y="6484293"/>
            <a:ext cx="2590800" cy="369332"/>
          </a:xfrm>
          <a:prstGeom prst="rect">
            <a:avLst/>
          </a:prstGeom>
          <a:noFill/>
        </p:spPr>
        <p:txBody>
          <a:bodyPr wrap="square" rtlCol="0">
            <a:spAutoFit/>
          </a:bodyPr>
          <a:lstStyle/>
          <a:p>
            <a:r>
              <a:rPr lang="en-US" dirty="0" smtClean="0"/>
              <a:t>Map from: malefi.org</a:t>
            </a:r>
            <a:endParaRPr lang="en-US" dirty="0"/>
          </a:p>
        </p:txBody>
      </p:sp>
      <p:sp>
        <p:nvSpPr>
          <p:cNvPr id="21" name="Rectangle 20"/>
          <p:cNvSpPr/>
          <p:nvPr/>
        </p:nvSpPr>
        <p:spPr>
          <a:xfrm>
            <a:off x="-9601200" y="1219200"/>
            <a:ext cx="9372600" cy="2554545"/>
          </a:xfrm>
          <a:prstGeom prst="rect">
            <a:avLst/>
          </a:prstGeom>
          <a:solidFill>
            <a:srgbClr val="FFFF00"/>
          </a:solidFill>
        </p:spPr>
        <p:txBody>
          <a:bodyPr wrap="square" lIns="91440" tIns="45720" rIns="91440" bIns="45720">
            <a:spAutoFit/>
          </a:bodyP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Note to instructors:  To calculate your savings for your state or truck station: take salt use per year in tons and multiply by $800.  Then multiply by 20%.  That is roughly how much you would save in not having to fix problems if you dropped your salt use by 20%</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Title 1"/>
          <p:cNvSpPr txBox="1">
            <a:spLocks/>
          </p:cNvSpPr>
          <p:nvPr/>
        </p:nvSpPr>
        <p:spPr>
          <a:xfrm>
            <a:off x="457200" y="0"/>
            <a:ext cx="8229600" cy="889000"/>
          </a:xfrm>
          <a:prstGeom prst="rect">
            <a:avLst/>
          </a:prstGeom>
        </p:spPr>
        <p:txBody>
          <a:bodyP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t>Salt savings</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endParaRP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2" name="Picture 11" descr="Dane.png"/>
          <p:cNvPicPr>
            <a:picLocks noChangeAspect="1"/>
          </p:cNvPicPr>
          <p:nvPr/>
        </p:nvPicPr>
        <p:blipFill>
          <a:blip r:embed="rId4" cstate="print"/>
          <a:stretch>
            <a:fillRect/>
          </a:stretch>
        </p:blipFill>
        <p:spPr>
          <a:xfrm>
            <a:off x="990600" y="2667000"/>
            <a:ext cx="3302241" cy="3538537"/>
          </a:xfrm>
          <a:prstGeom prst="rect">
            <a:avLst/>
          </a:prstGeom>
        </p:spPr>
      </p:pic>
    </p:spTree>
    <p:extLst>
      <p:ext uri="{BB962C8B-B14F-4D97-AF65-F5344CB8AC3E}">
        <p14:creationId xmlns="" xmlns:p14="http://schemas.microsoft.com/office/powerpoint/2010/main" val="42823221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Use of right materials at the right </a:t>
            </a:r>
            <a:r>
              <a:rPr lang="en-US" dirty="0" smtClean="0">
                <a:effectLst/>
              </a:rPr>
              <a:t>time</a:t>
            </a:r>
            <a:endParaRPr lang="en-US" dirty="0">
              <a:effectLst/>
            </a:endParaRPr>
          </a:p>
        </p:txBody>
      </p:sp>
      <p:sp>
        <p:nvSpPr>
          <p:cNvPr id="3" name="Content Placeholder 2"/>
          <p:cNvSpPr>
            <a:spLocks noGrp="1"/>
          </p:cNvSpPr>
          <p:nvPr>
            <p:ph idx="1"/>
          </p:nvPr>
        </p:nvSpPr>
        <p:spPr/>
        <p:txBody>
          <a:bodyPr/>
          <a:lstStyle/>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9796506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0"/>
            <a:ext cx="8229600" cy="889000"/>
          </a:xfrm>
          <a:prstGeom prst="rect">
            <a:avLst/>
          </a:prstGeom>
        </p:spPr>
        <p:txBody>
          <a:bodyP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Tw Cen MT Condensed Extra Bold" pitchFamily="34" charset="0"/>
                <a:ea typeface="+mj-ea"/>
                <a:cs typeface="Times New Roman" pitchFamily="18" charset="0"/>
              </a:rPr>
              <a:t>Use of right materials at the right time</a:t>
            </a:r>
            <a:endParaRPr kumimoji="0" lang="en-US" sz="4000" b="0" i="0" u="none" strike="noStrike" kern="1200" cap="none" spc="0" normalizeH="0" baseline="0" noProof="0" dirty="0">
              <a:ln>
                <a:noFill/>
              </a:ln>
              <a:solidFill>
                <a:schemeClr val="bg1"/>
              </a:solidFill>
              <a:effectLst/>
              <a:uLnTx/>
              <a:uFillTx/>
              <a:latin typeface="Tw Cen MT Condensed Extra Bold" pitchFamily="34" charset="0"/>
              <a:ea typeface="+mj-ea"/>
              <a:cs typeface="Times New Roman" pitchFamily="18" charset="0"/>
            </a:endParaRPr>
          </a:p>
        </p:txBody>
      </p:sp>
      <p:pic>
        <p:nvPicPr>
          <p:cNvPr id="3075" name="Picture 3" descr="C:\pictures\Pictures\recreation\star lake 08 01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6600" y="1981200"/>
            <a:ext cx="48768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28600" y="1371600"/>
            <a:ext cx="3531476" cy="2862322"/>
          </a:xfrm>
          <a:prstGeom prst="rect">
            <a:avLst/>
          </a:prstGeom>
          <a:noFill/>
        </p:spPr>
        <p:txBody>
          <a:bodyPr wrap="square" rtlCol="0">
            <a:spAutoFit/>
          </a:bodyPr>
          <a:lstStyle/>
          <a:p>
            <a:r>
              <a:rPr lang="en-US" sz="3600" dirty="0" smtClean="0">
                <a:solidFill>
                  <a:schemeClr val="bg1"/>
                </a:solidFill>
              </a:rPr>
              <a:t>Will: </a:t>
            </a:r>
          </a:p>
          <a:p>
            <a:pPr marL="285750" indent="-285750">
              <a:buFontTx/>
              <a:buChar char="-"/>
            </a:pPr>
            <a:r>
              <a:rPr lang="en-US" sz="3600" dirty="0" smtClean="0">
                <a:solidFill>
                  <a:schemeClr val="bg1"/>
                </a:solidFill>
              </a:rPr>
              <a:t>Save us $</a:t>
            </a:r>
          </a:p>
          <a:p>
            <a:pPr marL="285750" indent="-285750">
              <a:buFontTx/>
              <a:buChar char="-"/>
            </a:pPr>
            <a:r>
              <a:rPr lang="en-US" sz="3600" dirty="0" smtClean="0">
                <a:solidFill>
                  <a:schemeClr val="bg1"/>
                </a:solidFill>
              </a:rPr>
              <a:t>Reduce waste</a:t>
            </a:r>
          </a:p>
          <a:p>
            <a:pPr marL="285750" indent="-285750">
              <a:buFontTx/>
              <a:buChar char="-"/>
            </a:pPr>
            <a:r>
              <a:rPr lang="en-US" sz="3600" dirty="0" smtClean="0">
                <a:solidFill>
                  <a:schemeClr val="bg1"/>
                </a:solidFill>
              </a:rPr>
              <a:t>Reduce water pollution</a:t>
            </a:r>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0463846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9"/>
          <p:cNvSpPr txBox="1">
            <a:spLocks noChangeArrowheads="1"/>
          </p:cNvSpPr>
          <p:nvPr/>
        </p:nvSpPr>
        <p:spPr bwMode="auto">
          <a:xfrm>
            <a:off x="0" y="990600"/>
            <a:ext cx="832167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sz="2800" dirty="0" smtClean="0">
                <a:solidFill>
                  <a:schemeClr val="bg1"/>
                </a:solidFill>
              </a:rPr>
              <a:t>Practical temperature is more valuable than eutectic temperature to help you make decisions on road applications. </a:t>
            </a:r>
          </a:p>
          <a:p>
            <a:pPr eaLnBrk="1" hangingPunct="1"/>
            <a:endParaRPr lang="en-US" sz="2800" b="1" dirty="0">
              <a:solidFill>
                <a:schemeClr val="bg1"/>
              </a:solidFill>
            </a:endParaRPr>
          </a:p>
        </p:txBody>
      </p:sp>
      <p:pic>
        <p:nvPicPr>
          <p:cNvPr id="5124" name="Picture 4" descr="C:\pictures\Pictures\salt\de-icers\tanks dav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4572000"/>
            <a:ext cx="2641600" cy="19812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Box 49"/>
          <p:cNvSpPr txBox="1">
            <a:spLocks noChangeArrowheads="1"/>
          </p:cNvSpPr>
          <p:nvPr/>
        </p:nvSpPr>
        <p:spPr bwMode="auto">
          <a:xfrm>
            <a:off x="76201" y="3442589"/>
            <a:ext cx="883311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sz="2800" dirty="0" smtClean="0">
                <a:solidFill>
                  <a:schemeClr val="bg1"/>
                </a:solidFill>
              </a:rPr>
              <a:t>Eutectic temperature is valuable for understanding when the liquid will freeze in your tanks</a:t>
            </a:r>
            <a:endParaRPr lang="en-US" sz="2400" dirty="0">
              <a:solidFill>
                <a:schemeClr val="bg1"/>
              </a:solidFill>
            </a:endParaRPr>
          </a:p>
        </p:txBody>
      </p:sp>
      <p:sp>
        <p:nvSpPr>
          <p:cNvPr id="3" name="Rectangle 2"/>
          <p:cNvSpPr/>
          <p:nvPr/>
        </p:nvSpPr>
        <p:spPr>
          <a:xfrm rot="19769910">
            <a:off x="3092978" y="5095891"/>
            <a:ext cx="4798621"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cap="none" spc="0" dirty="0" smtClean="0">
                <a:ln/>
                <a:solidFill>
                  <a:schemeClr val="accent3"/>
                </a:solidFill>
                <a:effectLst/>
              </a:rPr>
              <a:t>Indoor or outdoor storage?</a:t>
            </a:r>
            <a:endParaRPr lang="en-US" sz="3200" b="1" cap="none" spc="0" dirty="0">
              <a:ln/>
              <a:solidFill>
                <a:schemeClr val="accent3"/>
              </a:solidFill>
              <a:effectLst/>
            </a:endParaRPr>
          </a:p>
        </p:txBody>
      </p:sp>
      <p:pic>
        <p:nvPicPr>
          <p:cNvPr id="5125" name="Picture 5" descr="C:\pictures\Pictures\salt\roads\eagan (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19800" y="1981200"/>
            <a:ext cx="2072866" cy="155465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911189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8530" name="Group 2"/>
          <p:cNvGraphicFramePr>
            <a:graphicFrameLocks noGrp="1"/>
          </p:cNvGraphicFramePr>
          <p:nvPr>
            <p:ph type="tbl" idx="4294967295"/>
          </p:nvPr>
        </p:nvGraphicFramePr>
        <p:xfrm>
          <a:off x="0" y="1066800"/>
          <a:ext cx="8077200" cy="5328935"/>
        </p:xfrm>
        <a:graphic>
          <a:graphicData uri="http://schemas.openxmlformats.org/drawingml/2006/table">
            <a:tbl>
              <a:tblPr/>
              <a:tblGrid>
                <a:gridCol w="2019300"/>
                <a:gridCol w="2019300"/>
                <a:gridCol w="2019300"/>
                <a:gridCol w="2019300"/>
              </a:tblGrid>
              <a:tr h="6704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Chemical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CC"/>
                          </a:solidFill>
                          <a:effectLst/>
                          <a:latin typeface="Times" pitchFamily="18" charset="0"/>
                          <a:ea typeface="ＭＳ Ｐゴシック" pitchFamily="34" charset="-128"/>
                        </a:rPr>
                        <a:t>Lowest Practical Melting Temp.</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Eutectic Temp.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Times" pitchFamily="18" charset="0"/>
                        <a:ea typeface="ＭＳ Ｐゴシック" pitchFamily="34"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Optimal Concentration</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22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Sodium Chloride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15</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-6</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pitchFamily="18" charset="0"/>
                          <a:ea typeface="ＭＳ Ｐゴシック" pitchFamily="34" charset="-128"/>
                        </a:rPr>
                        <a:t>23%</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174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MgCl</a:t>
                      </a:r>
                      <a:r>
                        <a:rPr kumimoji="0" lang="en-US" sz="1800" b="1" i="0" u="none" strike="noStrike" cap="none" normalizeH="0" baseline="-25000" dirty="0" smtClean="0">
                          <a:ln>
                            <a:noFill/>
                          </a:ln>
                          <a:solidFill>
                            <a:schemeClr val="tx1"/>
                          </a:solidFill>
                          <a:effectLst/>
                          <a:latin typeface="Times" pitchFamily="18" charset="0"/>
                          <a:ea typeface="ＭＳ Ｐゴシック" pitchFamily="34" charset="-128"/>
                        </a:rPr>
                        <a:t>2</a:t>
                      </a: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 Magnesium Chloride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-10</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-28</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pitchFamily="18" charset="0"/>
                          <a:ea typeface="ＭＳ Ｐゴシック" pitchFamily="34" charset="-128"/>
                        </a:rPr>
                        <a:t>27 to 30%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174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CaCl</a:t>
                      </a:r>
                      <a:r>
                        <a:rPr kumimoji="0" lang="en-US" sz="1800" b="1" i="0" u="none" strike="noStrike" cap="none" normalizeH="0" baseline="-25000" dirty="0" smtClean="0">
                          <a:ln>
                            <a:noFill/>
                          </a:ln>
                          <a:solidFill>
                            <a:schemeClr val="tx1"/>
                          </a:solidFill>
                          <a:effectLst/>
                          <a:latin typeface="Times" pitchFamily="18" charset="0"/>
                          <a:ea typeface="ＭＳ Ｐゴシック" pitchFamily="34" charset="-128"/>
                        </a:rPr>
                        <a:t>2 </a:t>
                      </a: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(Calcium Chloride)</a:t>
                      </a:r>
                      <a:endParaRPr kumimoji="0" lang="en-US" sz="1800" b="1" i="0" u="none" strike="noStrike" cap="none" normalizeH="0" baseline="-25000" dirty="0" smtClean="0">
                        <a:ln>
                          <a:noFill/>
                        </a:ln>
                        <a:solidFill>
                          <a:schemeClr val="tx1"/>
                        </a:solidFill>
                        <a:effectLst/>
                        <a:latin typeface="Times" pitchFamily="18" charset="0"/>
                        <a:ea typeface="ＭＳ Ｐゴシック" pitchFamily="34" charset="-128"/>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-20</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-60</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pitchFamily="18" charset="0"/>
                          <a:ea typeface="ＭＳ Ｐゴシック" pitchFamily="34" charset="-128"/>
                        </a:rPr>
                        <a:t>30%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82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CMA (Calcium Magnesium Acetate)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20</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-18</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pitchFamily="18" charset="0"/>
                          <a:ea typeface="ＭＳ Ｐゴシック" pitchFamily="34" charset="-128"/>
                        </a:rPr>
                        <a:t>32%</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174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Times" pitchFamily="18" charset="0"/>
                          <a:ea typeface="ＭＳ Ｐゴシック" pitchFamily="34" charset="-128"/>
                        </a:rPr>
                        <a:t>KAc</a:t>
                      </a: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 (Potassium Acetate)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-15</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-76</a:t>
                      </a:r>
                      <a:r>
                        <a:rPr kumimoji="0" lang="en-US" sz="2800" b="1" i="0" u="none" strike="noStrike" cap="none" normalizeH="0" baseline="0" smtClean="0">
                          <a:ln>
                            <a:noFill/>
                          </a:ln>
                          <a:solidFill>
                            <a:schemeClr val="tx1"/>
                          </a:solidFill>
                          <a:effectLst/>
                          <a:latin typeface="Times" pitchFamily="18" charset="0"/>
                          <a:ea typeface="ＭＳ Ｐゴシック" pitchFamily="34" charset="-128"/>
                          <a:cs typeface="Arial" pitchFamily="34" charset="0"/>
                        </a:rPr>
                        <a:t>º </a:t>
                      </a:r>
                      <a:r>
                        <a:rPr kumimoji="0" lang="en-US" sz="2800" b="1" i="0" u="none" strike="noStrike" cap="none" normalizeH="0" baseline="0" smtClean="0">
                          <a:ln>
                            <a:noFill/>
                          </a:ln>
                          <a:solidFill>
                            <a:schemeClr val="tx1"/>
                          </a:solidFill>
                          <a:effectLst/>
                          <a:latin typeface="Times" pitchFamily="18" charset="0"/>
                          <a:ea typeface="ＭＳ Ｐゴシック" pitchFamily="34" charset="-128"/>
                        </a:rPr>
                        <a:t>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pitchFamily="18" charset="0"/>
                          <a:ea typeface="ＭＳ Ｐゴシック" pitchFamily="34" charset="-128"/>
                        </a:rPr>
                        <a:t>50%</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63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Blends</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pitchFamily="18" charset="0"/>
                          <a:ea typeface="ＭＳ Ｐゴシック" pitchFamily="34" charset="-128"/>
                        </a:rPr>
                        <a:t>Talk to supplier</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pitchFamily="18" charset="0"/>
                          <a:ea typeface="ＭＳ Ｐゴシック" pitchFamily="34" charset="-128"/>
                        </a:rPr>
                        <a:t>Talk to supplier</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Talk to supplier</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174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ea typeface="ＭＳ Ｐゴシック" pitchFamily="34" charset="-128"/>
                        </a:rPr>
                        <a:t>Winter Sand/Abrasives</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pitchFamily="18" charset="0"/>
                          <a:ea typeface="ＭＳ Ｐゴシック" pitchFamily="34" charset="-128"/>
                        </a:rPr>
                        <a:t>Never melts -- traction only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pitchFamily="18" charset="0"/>
                          <a:ea typeface="ＭＳ Ｐゴシック" pitchFamily="34" charset="-128"/>
                        </a:rPr>
                        <a:t>Never melts -- traction only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Times" pitchFamily="18" charset="0"/>
                        <a:ea typeface="ＭＳ Ｐゴシック" pitchFamily="34"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8769" name="Text Box 49"/>
          <p:cNvSpPr txBox="1">
            <a:spLocks noChangeArrowheads="1"/>
          </p:cNvSpPr>
          <p:nvPr/>
        </p:nvSpPr>
        <p:spPr bwMode="auto">
          <a:xfrm>
            <a:off x="441325" y="0"/>
            <a:ext cx="8321675" cy="946150"/>
          </a:xfrm>
          <a:prstGeom prst="rect">
            <a:avLst/>
          </a:prstGeom>
          <a:noFill/>
          <a:ln>
            <a:noFill/>
          </a:ln>
        </p:spPr>
        <p:txBody>
          <a:bodyPr>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sz="2800" b="1" dirty="0">
                <a:solidFill>
                  <a:schemeClr val="bg1"/>
                </a:solidFill>
              </a:rPr>
              <a:t>Know the </a:t>
            </a:r>
            <a:r>
              <a:rPr lang="en-US" sz="2800" b="1" dirty="0" smtClean="0">
                <a:solidFill>
                  <a:schemeClr val="bg1"/>
                </a:solidFill>
              </a:rPr>
              <a:t>lowest </a:t>
            </a:r>
            <a:r>
              <a:rPr lang="en-US" sz="2800" b="1" dirty="0">
                <a:solidFill>
                  <a:schemeClr val="bg1"/>
                </a:solidFill>
              </a:rPr>
              <a:t>practical melting </a:t>
            </a:r>
            <a:br>
              <a:rPr lang="en-US" sz="2800" b="1" dirty="0">
                <a:solidFill>
                  <a:schemeClr val="bg1"/>
                </a:solidFill>
              </a:rPr>
            </a:br>
            <a:r>
              <a:rPr lang="en-US" sz="2800" b="1" dirty="0">
                <a:solidFill>
                  <a:schemeClr val="bg1"/>
                </a:solidFill>
              </a:rPr>
              <a:t>temperature for each material</a:t>
            </a:r>
            <a:endParaRPr lang="en-US" sz="2400" b="1" dirty="0">
              <a:solidFill>
                <a:schemeClr val="bg1"/>
              </a:solidFill>
            </a:endParaRP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8351597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0"/>
          <p:cNvSpPr txBox="1">
            <a:spLocks noChangeArrowheads="1"/>
          </p:cNvSpPr>
          <p:nvPr/>
        </p:nvSpPr>
        <p:spPr bwMode="auto">
          <a:xfrm>
            <a:off x="0" y="0"/>
            <a:ext cx="7848600" cy="954107"/>
          </a:xfrm>
          <a:prstGeom prst="rect">
            <a:avLst/>
          </a:prstGeom>
          <a:noFill/>
          <a:ln>
            <a:no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spcBef>
                <a:spcPct val="50000"/>
              </a:spcBef>
            </a:pPr>
            <a:r>
              <a:rPr lang="en-US" sz="2800" dirty="0" smtClean="0">
                <a:solidFill>
                  <a:schemeClr val="bg1"/>
                </a:solidFill>
              </a:rPr>
              <a:t>Salt is not effective at pavement temperatures below 15 degrees</a:t>
            </a:r>
            <a:endParaRPr lang="en-US" dirty="0">
              <a:solidFill>
                <a:schemeClr val="bg1"/>
              </a:solidFill>
            </a:endParaRPr>
          </a:p>
        </p:txBody>
      </p:sp>
      <p:pic>
        <p:nvPicPr>
          <p:cNvPr id="161795" name="Picture 22" descr="anti-icing guid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990600"/>
            <a:ext cx="73152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0"/>
          <p:cNvSpPr txBox="1">
            <a:spLocks noChangeArrowheads="1"/>
          </p:cNvSpPr>
          <p:nvPr/>
        </p:nvSpPr>
        <p:spPr bwMode="auto">
          <a:xfrm>
            <a:off x="685800" y="5562600"/>
            <a:ext cx="7315200" cy="1015663"/>
          </a:xfrm>
          <a:prstGeom prst="rect">
            <a:avLst/>
          </a:prstGeom>
          <a:noFill/>
          <a:ln>
            <a:noFill/>
          </a:ln>
        </p:spPr>
        <p:txBody>
          <a:bodyPr>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ctr" eaLnBrk="1" hangingPunct="1">
              <a:spcBef>
                <a:spcPct val="50000"/>
              </a:spcBef>
            </a:pPr>
            <a:r>
              <a:rPr lang="en-US" sz="2400" dirty="0" smtClean="0">
                <a:solidFill>
                  <a:schemeClr val="bg1"/>
                </a:solidFill>
              </a:rPr>
              <a:t>At 15 degrees, it must stay on the road for over  </a:t>
            </a:r>
          </a:p>
          <a:p>
            <a:pPr algn="ctr" eaLnBrk="1" hangingPunct="1">
              <a:spcBef>
                <a:spcPct val="50000"/>
              </a:spcBef>
            </a:pPr>
            <a:r>
              <a:rPr lang="en-US" sz="2400" dirty="0" smtClean="0">
                <a:solidFill>
                  <a:schemeClr val="bg1"/>
                </a:solidFill>
              </a:rPr>
              <a:t>one hour for it to work.</a:t>
            </a:r>
            <a:endParaRPr lang="en-US" sz="3200" dirty="0">
              <a:solidFill>
                <a:schemeClr val="bg1"/>
              </a:solidFill>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361098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What is a good strategy to minimize salt use?</a:t>
            </a:r>
          </a:p>
          <a:p>
            <a:pPr>
              <a:buNone/>
            </a:pPr>
            <a:endParaRPr lang="en-US" dirty="0" smtClean="0"/>
          </a:p>
          <a:p>
            <a:pPr marL="457200" indent="-457200">
              <a:buAutoNum type="arabicPeriod"/>
            </a:pPr>
            <a:r>
              <a:rPr lang="en-US" dirty="0" smtClean="0"/>
              <a:t>Use liquids</a:t>
            </a:r>
          </a:p>
          <a:p>
            <a:pPr marL="457200" indent="-457200">
              <a:buAutoNum type="arabicPeriod"/>
            </a:pPr>
            <a:r>
              <a:rPr lang="en-US" dirty="0" smtClean="0"/>
              <a:t>Use MgCl2 or CaCl2 on colder days</a:t>
            </a:r>
          </a:p>
          <a:p>
            <a:pPr marL="457200" indent="-457200">
              <a:buAutoNum type="arabicPeriod"/>
            </a:pPr>
            <a:r>
              <a:rPr lang="en-US" dirty="0" smtClean="0"/>
              <a:t>Do not apply de-</a:t>
            </a:r>
            <a:r>
              <a:rPr lang="en-US" dirty="0" err="1" smtClean="0"/>
              <a:t>icers</a:t>
            </a:r>
            <a:r>
              <a:rPr lang="en-US" dirty="0" smtClean="0"/>
              <a:t> if it is too cold for them to work</a:t>
            </a:r>
          </a:p>
          <a:p>
            <a:pPr marL="457200" indent="-457200">
              <a:buAutoNum type="arabicPeriod"/>
            </a:pPr>
            <a:r>
              <a:rPr lang="en-US" dirty="0" smtClean="0"/>
              <a:t> All of the above</a:t>
            </a:r>
            <a:endParaRPr lang="en-US"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 Question</a:t>
            </a:r>
            <a:endParaRPr lang="en-US" dirty="0"/>
          </a:p>
        </p:txBody>
      </p:sp>
      <p:sp>
        <p:nvSpPr>
          <p:cNvPr id="3" name="Content Placeholder 2"/>
          <p:cNvSpPr>
            <a:spLocks noGrp="1"/>
          </p:cNvSpPr>
          <p:nvPr>
            <p:ph idx="1"/>
          </p:nvPr>
        </p:nvSpPr>
        <p:spPr/>
        <p:txBody>
          <a:bodyPr/>
          <a:lstStyle/>
          <a:p>
            <a:pPr>
              <a:buNone/>
            </a:pPr>
            <a:r>
              <a:rPr lang="en-US" dirty="0" smtClean="0"/>
              <a:t>What is a good strategy to minimize salt use?</a:t>
            </a:r>
          </a:p>
          <a:p>
            <a:pPr>
              <a:buNone/>
            </a:pPr>
            <a:endParaRPr lang="en-US" dirty="0" smtClean="0">
              <a:solidFill>
                <a:schemeClr val="tx2">
                  <a:lumMod val="60000"/>
                  <a:lumOff val="40000"/>
                </a:schemeClr>
              </a:solidFill>
            </a:endParaRPr>
          </a:p>
          <a:p>
            <a:pPr marL="457200" indent="-457200">
              <a:buAutoNum type="arabicPeriod"/>
            </a:pPr>
            <a:r>
              <a:rPr lang="en-US" dirty="0" smtClean="0">
                <a:solidFill>
                  <a:schemeClr val="tx2">
                    <a:lumMod val="60000"/>
                    <a:lumOff val="40000"/>
                  </a:schemeClr>
                </a:solidFill>
              </a:rPr>
              <a:t>Use liquids</a:t>
            </a:r>
          </a:p>
          <a:p>
            <a:pPr marL="457200" indent="-457200">
              <a:buAutoNum type="arabicPeriod"/>
            </a:pPr>
            <a:r>
              <a:rPr lang="en-US" dirty="0" smtClean="0">
                <a:solidFill>
                  <a:schemeClr val="tx2">
                    <a:lumMod val="60000"/>
                    <a:lumOff val="40000"/>
                  </a:schemeClr>
                </a:solidFill>
                <a:effectLst/>
              </a:rPr>
              <a:t>Use MgCl2 or CaCl2 on colder days</a:t>
            </a:r>
          </a:p>
          <a:p>
            <a:pPr marL="457200" indent="-457200">
              <a:buAutoNum type="arabicPeriod"/>
            </a:pPr>
            <a:r>
              <a:rPr lang="en-US" dirty="0" smtClean="0">
                <a:solidFill>
                  <a:schemeClr val="tx2">
                    <a:lumMod val="60000"/>
                    <a:lumOff val="40000"/>
                  </a:schemeClr>
                </a:solidFill>
                <a:effectLst/>
              </a:rPr>
              <a:t>Do not apply de-</a:t>
            </a:r>
            <a:r>
              <a:rPr lang="en-US" dirty="0" err="1" smtClean="0">
                <a:solidFill>
                  <a:schemeClr val="tx2">
                    <a:lumMod val="60000"/>
                    <a:lumOff val="40000"/>
                  </a:schemeClr>
                </a:solidFill>
                <a:effectLst/>
              </a:rPr>
              <a:t>icers</a:t>
            </a:r>
            <a:r>
              <a:rPr lang="en-US" dirty="0" smtClean="0">
                <a:solidFill>
                  <a:schemeClr val="tx2">
                    <a:lumMod val="60000"/>
                    <a:lumOff val="40000"/>
                  </a:schemeClr>
                </a:solidFill>
                <a:effectLst/>
              </a:rPr>
              <a:t> if it is too cold for them to work</a:t>
            </a:r>
          </a:p>
          <a:p>
            <a:pPr marL="457200" indent="-457200">
              <a:buAutoNum type="arabicPeriod"/>
            </a:pPr>
            <a:r>
              <a:rPr lang="en-US" dirty="0" smtClean="0">
                <a:solidFill>
                  <a:srgbClr val="FFFF00"/>
                </a:solidFill>
                <a:effectLst/>
              </a:rPr>
              <a:t> All of the above</a:t>
            </a:r>
            <a:endParaRPr lang="en-US" dirty="0">
              <a:solidFill>
                <a:srgbClr val="FFFF00"/>
              </a:solidFill>
              <a:effectLst/>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0295518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10" descr="grap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8" name="Text Box 12"/>
          <p:cNvSpPr txBox="1">
            <a:spLocks noChangeArrowheads="1"/>
          </p:cNvSpPr>
          <p:nvPr/>
        </p:nvSpPr>
        <p:spPr bwMode="auto">
          <a:xfrm>
            <a:off x="804672" y="3957858"/>
            <a:ext cx="7391400" cy="156966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ctr" eaLnBrk="1" hangingPunct="1">
              <a:spcBef>
                <a:spcPct val="50000"/>
              </a:spcBef>
            </a:pPr>
            <a:r>
              <a:rPr lang="en-US" sz="2400" dirty="0" smtClean="0">
                <a:solidFill>
                  <a:schemeClr val="bg1"/>
                </a:solidFill>
              </a:rPr>
              <a:t>On this day we could use salt between 10 am &amp; 2 pm and it would work.  At other times dry salt would not work fast enough; it would be lost to the shoulder before it could work.</a:t>
            </a:r>
            <a:endParaRPr lang="en-US" sz="2400" dirty="0">
              <a:solidFill>
                <a:schemeClr val="bg1"/>
              </a:solidFill>
            </a:endParaRPr>
          </a:p>
        </p:txBody>
      </p:sp>
      <p:sp>
        <p:nvSpPr>
          <p:cNvPr id="2" name="TextBox 1"/>
          <p:cNvSpPr txBox="1"/>
          <p:nvPr/>
        </p:nvSpPr>
        <p:spPr>
          <a:xfrm>
            <a:off x="3962400" y="6019800"/>
            <a:ext cx="12192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 xmlns:p14="http://schemas.microsoft.com/office/powerpoint/2010/main" val="35131063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8305800" cy="8382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bg1"/>
                </a:solidFill>
              </a:rPr>
              <a:t>Use an application rate chart</a:t>
            </a:r>
            <a:endParaRPr lang="en-US" sz="3200" b="1" dirty="0">
              <a:solidFill>
                <a:schemeClr val="bg1"/>
              </a:solidFill>
            </a:endParaRPr>
          </a:p>
        </p:txBody>
      </p:sp>
      <p:sp>
        <p:nvSpPr>
          <p:cNvPr id="3" name="TextBox 2"/>
          <p:cNvSpPr txBox="1"/>
          <p:nvPr/>
        </p:nvSpPr>
        <p:spPr>
          <a:xfrm>
            <a:off x="304800" y="1143000"/>
            <a:ext cx="7467600" cy="3416320"/>
          </a:xfrm>
          <a:prstGeom prst="rect">
            <a:avLst/>
          </a:prstGeom>
          <a:noFill/>
        </p:spPr>
        <p:txBody>
          <a:bodyPr wrap="square" rtlCol="0">
            <a:spAutoFit/>
          </a:bodyPr>
          <a:lstStyle/>
          <a:p>
            <a:r>
              <a:rPr lang="en-US" sz="3600" dirty="0" smtClean="0">
                <a:solidFill>
                  <a:schemeClr val="bg1"/>
                </a:solidFill>
              </a:rPr>
              <a:t>It should be based on all available information such as: </a:t>
            </a:r>
          </a:p>
          <a:p>
            <a:pPr marL="285750" indent="-285750">
              <a:buFontTx/>
              <a:buChar char="-"/>
            </a:pPr>
            <a:r>
              <a:rPr lang="en-US" sz="3600" dirty="0" smtClean="0">
                <a:solidFill>
                  <a:schemeClr val="bg1"/>
                </a:solidFill>
              </a:rPr>
              <a:t>Pavement temperature</a:t>
            </a:r>
          </a:p>
          <a:p>
            <a:pPr marL="285750" indent="-285750">
              <a:buFontTx/>
              <a:buChar char="-"/>
            </a:pPr>
            <a:r>
              <a:rPr lang="en-US" sz="3600" dirty="0" smtClean="0">
                <a:solidFill>
                  <a:schemeClr val="bg1"/>
                </a:solidFill>
              </a:rPr>
              <a:t>Types of materials available to apply</a:t>
            </a:r>
          </a:p>
          <a:p>
            <a:pPr marL="285750" indent="-285750">
              <a:buFontTx/>
              <a:buChar char="-"/>
            </a:pPr>
            <a:r>
              <a:rPr lang="en-US" sz="3600" dirty="0" smtClean="0">
                <a:solidFill>
                  <a:schemeClr val="bg1"/>
                </a:solidFill>
              </a:rPr>
              <a:t>Temperature trend</a:t>
            </a:r>
          </a:p>
          <a:p>
            <a:pPr marL="285750" indent="-285750">
              <a:buFontTx/>
              <a:buChar char="-"/>
            </a:pPr>
            <a:r>
              <a:rPr lang="en-US" sz="3600" dirty="0" smtClean="0">
                <a:solidFill>
                  <a:schemeClr val="bg1"/>
                </a:solidFill>
              </a:rPr>
              <a:t>Type of precipitation</a:t>
            </a:r>
            <a:endParaRPr lang="en-US" sz="3600" dirty="0">
              <a:solidFill>
                <a:schemeClr val="bg1"/>
              </a:solidFill>
            </a:endParaRPr>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3429000"/>
            <a:ext cx="3429000" cy="2374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645573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13292" t="21642" r="14645" b="14272"/>
          <a:stretch>
            <a:fillRect/>
          </a:stretch>
        </p:blipFill>
        <p:spPr bwMode="auto">
          <a:xfrm>
            <a:off x="1295400" y="1143000"/>
            <a:ext cx="6629400" cy="4421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9987" name="Title 1"/>
          <p:cNvSpPr txBox="1">
            <a:spLocks/>
          </p:cNvSpPr>
          <p:nvPr/>
        </p:nvSpPr>
        <p:spPr bwMode="auto">
          <a:xfrm>
            <a:off x="1219200" y="5638800"/>
            <a:ext cx="7010400" cy="533400"/>
          </a:xfrm>
          <a:prstGeom prst="rect">
            <a:avLst/>
          </a:prstGeom>
          <a:noFill/>
          <a:ln>
            <a:noFill/>
          </a:ln>
        </p:spPr>
        <p:txBody>
          <a:bodyPr anchor="ct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cs typeface="Arial" charset="0"/>
              </a:defRPr>
            </a:lvl9pPr>
          </a:lstStyle>
          <a:p>
            <a:r>
              <a:rPr lang="en-US" sz="2800" dirty="0">
                <a:solidFill>
                  <a:prstClr val="white"/>
                </a:solidFill>
              </a:rPr>
              <a:t>Chloride </a:t>
            </a:r>
            <a:r>
              <a:rPr lang="en-US" sz="2800" dirty="0" smtClean="0">
                <a:solidFill>
                  <a:prstClr val="white"/>
                </a:solidFill>
              </a:rPr>
              <a:t>levels in </a:t>
            </a:r>
            <a:r>
              <a:rPr lang="en-US" sz="2800" dirty="0">
                <a:solidFill>
                  <a:prstClr val="white"/>
                </a:solidFill>
              </a:rPr>
              <a:t>Madison </a:t>
            </a:r>
            <a:r>
              <a:rPr lang="en-US" sz="2800" dirty="0" smtClean="0">
                <a:solidFill>
                  <a:prstClr val="white"/>
                </a:solidFill>
              </a:rPr>
              <a:t>lakes</a:t>
            </a:r>
            <a:endParaRPr lang="en-US" sz="2800" dirty="0">
              <a:solidFill>
                <a:prstClr val="white"/>
              </a:solidFill>
            </a:endParaRPr>
          </a:p>
        </p:txBody>
      </p:sp>
      <p:sp>
        <p:nvSpPr>
          <p:cNvPr id="2" name="Rectangle 1"/>
          <p:cNvSpPr/>
          <p:nvPr/>
        </p:nvSpPr>
        <p:spPr>
          <a:xfrm>
            <a:off x="152400" y="236568"/>
            <a:ext cx="7239000" cy="584775"/>
          </a:xfrm>
          <a:prstGeom prst="rect">
            <a:avLst/>
          </a:prstGeom>
        </p:spPr>
        <p:txBody>
          <a:bodyPr wrap="square">
            <a:spAutoFit/>
          </a:bodyPr>
          <a:lstStyle/>
          <a:p>
            <a:r>
              <a:rPr lang="en-US" sz="3200" dirty="0" smtClean="0">
                <a:solidFill>
                  <a:prstClr val="white"/>
                </a:solidFill>
                <a:latin typeface="Tw Cen MT Condensed Extra Bold" pitchFamily="34" charset="0"/>
                <a:cs typeface="Arial" pitchFamily="34" charset="0"/>
              </a:rPr>
              <a:t>Here’s what’s happening locally:</a:t>
            </a:r>
            <a:endParaRPr lang="en-US" sz="3200" dirty="0">
              <a:solidFill>
                <a:prstClr val="white"/>
              </a:solidFill>
              <a:latin typeface="Tw Cen MT Condensed Extra Bold" pitchFamily="34" charset="0"/>
              <a:cs typeface="Arial" pitchFamily="34" charset="0"/>
            </a:endParaRPr>
          </a:p>
        </p:txBody>
      </p:sp>
      <p:pic>
        <p:nvPicPr>
          <p:cNvPr id="5" name="Picture 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0733052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65102" name="Group 174"/>
          <p:cNvGraphicFramePr>
            <a:graphicFrameLocks noGrp="1"/>
          </p:cNvGraphicFramePr>
          <p:nvPr>
            <p:ph idx="4294967295"/>
          </p:nvPr>
        </p:nvGraphicFramePr>
        <p:xfrm>
          <a:off x="0" y="0"/>
          <a:ext cx="9144000" cy="6858000"/>
        </p:xfrm>
        <a:graphic>
          <a:graphicData uri="http://schemas.openxmlformats.org/drawingml/2006/table">
            <a:tbl>
              <a:tblPr/>
              <a:tblGrid>
                <a:gridCol w="1081088"/>
                <a:gridCol w="1139825"/>
                <a:gridCol w="1417637"/>
                <a:gridCol w="1419225"/>
                <a:gridCol w="1262063"/>
                <a:gridCol w="1260475"/>
                <a:gridCol w="1563687"/>
              </a:tblGrid>
              <a:tr h="682567">
                <a:tc gridSpan="7">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800" b="1"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t>Deicing Application Rate Guidelines</a:t>
                      </a:r>
                      <a:r>
                        <a:rPr kumimoji="1" lang="en-US" sz="1400" b="1"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t> </a:t>
                      </a:r>
                      <a:br>
                        <a:rPr kumimoji="1" lang="en-US" sz="1400" b="1"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br>
                      <a:r>
                        <a:rPr kumimoji="1" lang="en-US" sz="1600" b="1"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t>24</a:t>
                      </a:r>
                      <a:r>
                        <a:rPr kumimoji="1" lang="ja-JP" altLang="en-US" sz="16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a:t>
                      </a:r>
                      <a:r>
                        <a:rPr kumimoji="1" lang="en-US" altLang="ja-JP" sz="1600" b="1" i="0" u="none" strike="noStrike" cap="none" normalizeH="0" baseline="0" dirty="0" smtClean="0">
                          <a:ln>
                            <a:noFill/>
                          </a:ln>
                          <a:solidFill>
                            <a:schemeClr val="tx1"/>
                          </a:solidFill>
                          <a:effectLst/>
                          <a:latin typeface="Arial" charset="0"/>
                          <a:ea typeface="Times New Roman" pitchFamily="18" charset="0"/>
                          <a:cs typeface="Arial" charset="0"/>
                        </a:rPr>
                        <a:t> of pavement (typical two-lane road)</a:t>
                      </a:r>
                      <a:endParaRPr kumimoji="1" lang="en-US"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03" marB="45703" anchor="b" horzOverflow="overflow">
                    <a:lnL>
                      <a:noFill/>
                    </a:lnL>
                    <a:lnR>
                      <a:noFill/>
                    </a:lnR>
                    <a:ln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1295">
                <a:tc gridSpan="7">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400" b="0"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t>These guidelines are a starting point</a:t>
                      </a:r>
                      <a:br>
                        <a:rPr kumimoji="1" lang="en-US" sz="1400" b="0"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br>
                      <a:r>
                        <a:rPr kumimoji="1" lang="en-US" sz="1400" b="0"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t>Reduce or increase rates incrementally based on your experience.</a:t>
                      </a:r>
                    </a:p>
                  </a:txBody>
                  <a:tcPr marT="45703" marB="45703"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1284">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Pavement Temp. (ºF) and Trend (</a:t>
                      </a:r>
                      <a:r>
                        <a:rPr kumimoji="1" lang="en-US" sz="14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a:t>
                      </a: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a:t>
                      </a:r>
                      <a:endParaRPr kumimoji="1" lang="en-US" sz="24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Weather Condition</a:t>
                      </a:r>
                      <a:endParaRPr kumimoji="1" lang="en-US" sz="24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Maintenance Actions</a:t>
                      </a:r>
                      <a:endParaRPr kumimoji="1" lang="en-US" sz="24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Lbs/two-lane mile</a:t>
                      </a:r>
                    </a:p>
                  </a:txBody>
                  <a:tcPr marT="45703" marB="4570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0161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Salt</a:t>
                      </a:r>
                      <a:endParaRPr kumimoji="1" lang="en-US" sz="10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Prewetted/</a:t>
                      </a:r>
                      <a:b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b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Pretreated With Salt Brine</a:t>
                      </a:r>
                      <a:endParaRPr kumimoji="1" lang="en-US" sz="24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Salt Prewetted/ Pretreated  With </a:t>
                      </a:r>
                      <a:endParaRPr kumimoji="1" lang="en-US" sz="10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Other Blends</a:t>
                      </a:r>
                      <a:endParaRPr kumimoji="1" lang="en-US" sz="24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Dry Salt</a:t>
                      </a:r>
                      <a:endParaRPr kumimoji="1" lang="en-US" sz="24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000" b="1"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Winter Sand (abrasives)</a:t>
                      </a:r>
                      <a:endParaRPr kumimoji="1" lang="en-US" sz="24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57161">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25-30°↓</a:t>
                      </a: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Snow</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Plow, apply chemicals</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120-160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100-140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150-200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not recommended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5250">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 </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Frz. Rain</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Apply chemical</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160-240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140-210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200-300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400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57161">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20-25º ↑</a:t>
                      </a: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Snow or Frz. Rain</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Plow &amp; apply chemical</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t>160-240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140-210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200-300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400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57161">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 20-25 ° ↓</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Snow</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Plow and apply chemical</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200-280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175-250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250-350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not recommended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8424">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endParaRP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Frz. Rain</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Apply chemical</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240-320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210-280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300-400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400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57161">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15-20º ↑</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Snow</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Plow &amp; apply chemical</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200-280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175-250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250-350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not recommended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68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 </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Frz. Rain</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Apply chemical</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240-320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210-280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300-400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400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57161">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15-20º ↓</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Snow or Frz. Rain</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Plow and apply chemical</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240-320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210-280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300-400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500 for frz. rain</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39999">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0 to 15 º ↓ ↑</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Snow</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Plow, treat with blends, sand hazardous areas</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not recommended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300-400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not recommended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500-750 spot treat as needed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74851">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&lt;0 º </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Snow</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Plow, treat with blends, sand hazardous areas</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not recommended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400-600</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smtClean="0">
                          <a:ln>
                            <a:noFill/>
                          </a:ln>
                          <a:solidFill>
                            <a:schemeClr val="tx1"/>
                          </a:solidFill>
                          <a:effectLst/>
                          <a:latin typeface="Arial" charset="0"/>
                          <a:ea typeface="ＭＳ Ｐゴシック" pitchFamily="34" charset="-128"/>
                          <a:cs typeface="Times New Roman" pitchFamily="18" charset="0"/>
                        </a:rPr>
                        <a:t>not recommended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1" lang="en-US" sz="1200" b="0" i="0" u="none" strike="noStrike" cap="none" normalizeH="0" baseline="0" dirty="0" smtClean="0">
                          <a:ln>
                            <a:noFill/>
                          </a:ln>
                          <a:solidFill>
                            <a:schemeClr val="tx1"/>
                          </a:solidFill>
                          <a:effectLst/>
                          <a:latin typeface="Arial" charset="0"/>
                          <a:ea typeface="ＭＳ Ｐゴシック" pitchFamily="34" charset="-128"/>
                          <a:cs typeface="Times New Roman" pitchFamily="18" charset="0"/>
                        </a:rPr>
                        <a:t>500-750 spot treat as needed</a:t>
                      </a:r>
                    </a:p>
                  </a:txBody>
                  <a:tcPr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 xmlns:p14="http://schemas.microsoft.com/office/powerpoint/2010/main" val="27097603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8305800" cy="8382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bg1"/>
                </a:solidFill>
              </a:rPr>
              <a:t>Lucky for you, Wisconsin uses MDSS.</a:t>
            </a:r>
            <a:endParaRPr lang="en-US" sz="3200" b="1" dirty="0">
              <a:solidFill>
                <a:schemeClr val="bg1"/>
              </a:solidFill>
            </a:endParaRPr>
          </a:p>
        </p:txBody>
      </p:sp>
      <p:sp>
        <p:nvSpPr>
          <p:cNvPr id="3" name="TextBox 2"/>
          <p:cNvSpPr txBox="1"/>
          <p:nvPr/>
        </p:nvSpPr>
        <p:spPr>
          <a:xfrm>
            <a:off x="0" y="1536031"/>
            <a:ext cx="9144000" cy="4524315"/>
          </a:xfrm>
          <a:prstGeom prst="rect">
            <a:avLst/>
          </a:prstGeom>
          <a:noFill/>
        </p:spPr>
        <p:txBody>
          <a:bodyPr wrap="square" rtlCol="0">
            <a:spAutoFit/>
          </a:bodyPr>
          <a:lstStyle/>
          <a:p>
            <a:pPr marL="465138" indent="-465138">
              <a:buFont typeface="Arial" pitchFamily="34" charset="0"/>
              <a:buChar char="•"/>
            </a:pPr>
            <a:r>
              <a:rPr lang="en-US" sz="3600" dirty="0" smtClean="0">
                <a:solidFill>
                  <a:schemeClr val="bg1"/>
                </a:solidFill>
              </a:rPr>
              <a:t>This is like an automated application rate chart.</a:t>
            </a:r>
          </a:p>
          <a:p>
            <a:pPr marL="465138" indent="-465138">
              <a:buFont typeface="Arial" pitchFamily="34" charset="0"/>
              <a:buChar char="•"/>
            </a:pPr>
            <a:r>
              <a:rPr lang="en-US" sz="3600" dirty="0" smtClean="0">
                <a:solidFill>
                  <a:schemeClr val="bg1"/>
                </a:solidFill>
              </a:rPr>
              <a:t>The truck’s computer will recommend what you apply based on all of the information gathered. </a:t>
            </a:r>
            <a:endParaRPr lang="en-US" sz="3600" dirty="0">
              <a:solidFill>
                <a:schemeClr val="bg1"/>
              </a:solidFill>
            </a:endParaRPr>
          </a:p>
          <a:p>
            <a:pPr marL="465138" indent="-465138">
              <a:buFont typeface="Arial" pitchFamily="34" charset="0"/>
              <a:buChar char="•"/>
            </a:pPr>
            <a:r>
              <a:rPr lang="en-US" sz="3600" dirty="0" smtClean="0">
                <a:solidFill>
                  <a:schemeClr val="bg1"/>
                </a:solidFill>
              </a:rPr>
              <a:t>This has been shown to be very effective at reducing material use.</a:t>
            </a:r>
          </a:p>
          <a:p>
            <a:pPr marL="465138" indent="-465138">
              <a:buFont typeface="Arial" pitchFamily="34" charset="0"/>
              <a:buChar char="•"/>
            </a:pPr>
            <a:endParaRPr lang="en-US" sz="3600" dirty="0">
              <a:solidFill>
                <a:schemeClr val="bg1"/>
              </a:solidFill>
            </a:endParaRP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4992632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effectLst/>
              </a:rPr>
              <a:t>Strategies to minimize material </a:t>
            </a:r>
            <a:r>
              <a:rPr lang="en-US" b="1" dirty="0" smtClean="0">
                <a:effectLst/>
              </a:rPr>
              <a:t>use</a:t>
            </a:r>
            <a:endParaRPr lang="en-US" b="1" dirty="0">
              <a:effectLst/>
            </a:endParaRPr>
          </a:p>
        </p:txBody>
      </p:sp>
      <p:sp>
        <p:nvSpPr>
          <p:cNvPr id="3" name="Content Placeholder 2"/>
          <p:cNvSpPr>
            <a:spLocks noGrp="1"/>
          </p:cNvSpPr>
          <p:nvPr>
            <p:ph idx="1"/>
          </p:nvPr>
        </p:nvSpPr>
        <p:spPr/>
        <p:txBody>
          <a:bodyPr>
            <a:normAutofit/>
          </a:bodyPr>
          <a:lstStyle/>
          <a:p>
            <a:r>
              <a:rPr lang="en-US" sz="3200" dirty="0" smtClean="0"/>
              <a:t>Dane county uses approximately 41,100 tons per year.</a:t>
            </a:r>
          </a:p>
          <a:p>
            <a:r>
              <a:rPr lang="en-US" sz="3200" dirty="0" smtClean="0"/>
              <a:t>There are roughly 35 winter patrol sections</a:t>
            </a:r>
          </a:p>
          <a:p>
            <a:r>
              <a:rPr lang="en-US" sz="3200" dirty="0" smtClean="0"/>
              <a:t>That means, on average, each section spreads 1175 tons of salt.</a:t>
            </a:r>
          </a:p>
          <a:p>
            <a:r>
              <a:rPr lang="en-US" sz="3200" dirty="0" smtClean="0"/>
              <a:t>At $74/ton that’s a little less than $87,000 per truck.</a:t>
            </a:r>
          </a:p>
          <a:p>
            <a:endParaRPr lang="en-US" sz="3200" dirty="0" smtClean="0"/>
          </a:p>
          <a:p>
            <a:r>
              <a:rPr lang="en-US" sz="3200" dirty="0" smtClean="0"/>
              <a:t>A 20% savings would save $17,400 in salt per plow route.</a:t>
            </a:r>
          </a:p>
          <a:p>
            <a:r>
              <a:rPr lang="en-US" sz="3200" dirty="0" smtClean="0"/>
              <a:t>And a total of 8,220 tons of salt not going into the environment.</a:t>
            </a:r>
            <a:endParaRPr lang="en-US" sz="3200" dirty="0"/>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379568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Calibrate your equipment</a:t>
            </a:r>
            <a:endParaRPr lang="en-US" b="1" dirty="0"/>
          </a:p>
        </p:txBody>
      </p:sp>
      <p:sp>
        <p:nvSpPr>
          <p:cNvPr id="3" name="Content Placeholder 2"/>
          <p:cNvSpPr>
            <a:spLocks noGrp="1"/>
          </p:cNvSpPr>
          <p:nvPr>
            <p:ph idx="1"/>
          </p:nvPr>
        </p:nvSpPr>
        <p:spPr>
          <a:xfrm>
            <a:off x="381000" y="1143000"/>
            <a:ext cx="8229600" cy="1143000"/>
          </a:xfrm>
          <a:noFill/>
          <a:ln>
            <a:solidFill>
              <a:schemeClr val="accent1"/>
            </a:solidFill>
          </a:ln>
        </p:spPr>
        <p:txBody>
          <a:bodyPr>
            <a:noAutofit/>
          </a:bodyPr>
          <a:lstStyle/>
          <a:p>
            <a:r>
              <a:rPr lang="en-US" sz="2400" dirty="0" smtClean="0">
                <a:effectLst/>
              </a:rPr>
              <a:t>Be confident that the rate you are selecting is the rate you are discharging.</a:t>
            </a:r>
          </a:p>
          <a:p>
            <a:r>
              <a:rPr lang="en-US" sz="2400" dirty="0" smtClean="0">
                <a:effectLst/>
              </a:rPr>
              <a:t>Don’t use your eyes to be the judge of the right application rate.  You will over apply!</a:t>
            </a:r>
            <a:endParaRPr lang="en-US" sz="2400" dirty="0">
              <a:effectLst/>
            </a:endParaRPr>
          </a:p>
        </p:txBody>
      </p:sp>
      <p:pic>
        <p:nvPicPr>
          <p:cNvPr id="7172" name="Picture 4" descr="C:\pictures\Pictures\animals\aler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2895600"/>
            <a:ext cx="3539005" cy="30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7173" name="Picture 5" descr="C:\pictures\Pictures\salt\calibration\IMG_052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95800" y="2895600"/>
            <a:ext cx="3733800" cy="280035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6164043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pictures\Pictures\salt\de-icers\4 gallons to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2286000"/>
            <a:ext cx="4419600" cy="33147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Understand your deicers</a:t>
            </a:r>
            <a:endParaRPr lang="en-US" dirty="0"/>
          </a:p>
        </p:txBody>
      </p:sp>
      <p:sp>
        <p:nvSpPr>
          <p:cNvPr id="3" name="Content Placeholder 2"/>
          <p:cNvSpPr>
            <a:spLocks noGrp="1"/>
          </p:cNvSpPr>
          <p:nvPr>
            <p:ph idx="1"/>
          </p:nvPr>
        </p:nvSpPr>
        <p:spPr>
          <a:xfrm>
            <a:off x="0" y="914400"/>
            <a:ext cx="8229600" cy="1828800"/>
          </a:xfrm>
          <a:noFill/>
          <a:ln>
            <a:solidFill>
              <a:schemeClr val="accent1"/>
            </a:solidFill>
          </a:ln>
        </p:spPr>
        <p:txBody>
          <a:bodyPr>
            <a:normAutofit/>
          </a:bodyPr>
          <a:lstStyle/>
          <a:p>
            <a:pPr marL="465138" indent="-465138"/>
            <a:r>
              <a:rPr lang="en-US" dirty="0" smtClean="0">
                <a:effectLst/>
              </a:rPr>
              <a:t>Chose the right material for your conditions</a:t>
            </a:r>
          </a:p>
          <a:p>
            <a:pPr marL="465138" indent="-465138"/>
            <a:r>
              <a:rPr lang="en-US" dirty="0" smtClean="0">
                <a:effectLst/>
              </a:rPr>
              <a:t>A one material shop is a wasteful shop!</a:t>
            </a:r>
            <a:endParaRPr lang="en-US" dirty="0">
              <a:effectLst/>
            </a:endParaRPr>
          </a:p>
        </p:txBody>
      </p:sp>
      <p:pic>
        <p:nvPicPr>
          <p:cNvPr id="12" name="Picture 1"/>
          <p:cNvPicPr>
            <a:picLocks noChangeAspect="1"/>
          </p:cNvPicPr>
          <p:nvPr/>
        </p:nvPicPr>
        <p:blipFill>
          <a:blip r:embed="rId4" cstate="print">
            <a:extLst>
              <a:ext uri="{28A0092B-C50C-407E-A947-70E740481C1C}">
                <a14:useLocalDpi xmlns="" xmlns:a14="http://schemas.microsoft.com/office/drawing/2010/main" val="0"/>
              </a:ext>
            </a:extLst>
          </a:blip>
          <a:srcRect l="26901" t="11011" r="35493" b="22816"/>
          <a:stretch>
            <a:fillRect/>
          </a:stretch>
        </p:blipFill>
        <p:spPr bwMode="auto">
          <a:xfrm>
            <a:off x="5486400" y="1828800"/>
            <a:ext cx="3059673"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7893746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pictures\Pictures\salt\equipment\spinners\sander demo grand rapids 013.jpg"/>
          <p:cNvPicPr>
            <a:picLocks noGrp="1" noChangeAspect="1" noChangeArrowheads="1"/>
          </p:cNvPicPr>
          <p:nvPr>
            <p:ph idx="1"/>
          </p:nvPr>
        </p:nvPicPr>
        <p:blipFill rotWithShape="1">
          <a:blip r:embed="rId3" cstate="print">
            <a:extLst>
              <a:ext uri="{28A0092B-C50C-407E-A947-70E740481C1C}">
                <a14:useLocalDpi xmlns="" xmlns:a14="http://schemas.microsoft.com/office/drawing/2010/main" val="0"/>
              </a:ext>
            </a:extLst>
          </a:blip>
          <a:srcRect r="39811"/>
          <a:stretch/>
        </p:blipFill>
        <p:spPr bwMode="auto">
          <a:xfrm>
            <a:off x="5943600" y="1600200"/>
            <a:ext cx="2959494" cy="36877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Reduce bounce and scatter</a:t>
            </a:r>
            <a:endParaRPr lang="en-US" dirty="0"/>
          </a:p>
        </p:txBody>
      </p:sp>
      <p:pic>
        <p:nvPicPr>
          <p:cNvPr id="14" name="Picture 4" descr="Salt Skirt Demo 00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05200" y="3581400"/>
            <a:ext cx="2540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C:\pictures\Pictures\salt\roads\P1010044.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26844" b="21199"/>
          <a:stretch/>
        </p:blipFill>
        <p:spPr bwMode="auto">
          <a:xfrm>
            <a:off x="3886200" y="1143000"/>
            <a:ext cx="2404968" cy="194291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C:\pictures\Pictures\salt\equipment\spinners\100_0003.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95800" y="4800600"/>
            <a:ext cx="1930399" cy="144779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1066800"/>
            <a:ext cx="3505200" cy="4401205"/>
          </a:xfrm>
          <a:prstGeom prst="rect">
            <a:avLst/>
          </a:prstGeom>
          <a:noFill/>
        </p:spPr>
        <p:txBody>
          <a:bodyPr wrap="square" rtlCol="0">
            <a:spAutoFit/>
          </a:bodyPr>
          <a:lstStyle/>
          <a:p>
            <a:pPr marL="285750" indent="-285750">
              <a:buFont typeface="Arial" pitchFamily="34" charset="0"/>
              <a:buChar char="•"/>
            </a:pPr>
            <a:r>
              <a:rPr lang="en-US" sz="2800" dirty="0" smtClean="0">
                <a:solidFill>
                  <a:schemeClr val="bg1"/>
                </a:solidFill>
              </a:rPr>
              <a:t>Slow down</a:t>
            </a:r>
          </a:p>
          <a:p>
            <a:pPr marL="285750" indent="-285750">
              <a:buFont typeface="Arial" pitchFamily="34" charset="0"/>
              <a:buChar char="•"/>
            </a:pPr>
            <a:r>
              <a:rPr lang="en-US" sz="2800" dirty="0" smtClean="0">
                <a:solidFill>
                  <a:schemeClr val="bg1"/>
                </a:solidFill>
              </a:rPr>
              <a:t>Apply wet salt</a:t>
            </a:r>
          </a:p>
          <a:p>
            <a:pPr marL="285750" indent="-285750">
              <a:buFont typeface="Arial" pitchFamily="34" charset="0"/>
              <a:buChar char="•"/>
            </a:pPr>
            <a:r>
              <a:rPr lang="en-US" sz="2800" dirty="0" smtClean="0">
                <a:solidFill>
                  <a:schemeClr val="bg1"/>
                </a:solidFill>
              </a:rPr>
              <a:t>Ease salt onto pavement</a:t>
            </a:r>
          </a:p>
          <a:p>
            <a:pPr marL="285750" indent="-285750">
              <a:buFont typeface="Arial" pitchFamily="34" charset="0"/>
              <a:buChar char="•"/>
            </a:pPr>
            <a:r>
              <a:rPr lang="en-US" sz="2800" dirty="0" smtClean="0">
                <a:solidFill>
                  <a:schemeClr val="bg1"/>
                </a:solidFill>
              </a:rPr>
              <a:t>Target center of road</a:t>
            </a:r>
          </a:p>
          <a:p>
            <a:pPr marL="285750" indent="-285750">
              <a:buFont typeface="Arial" pitchFamily="34" charset="0"/>
              <a:buChar char="•"/>
            </a:pPr>
            <a:r>
              <a:rPr lang="en-US" sz="2800" dirty="0" smtClean="0">
                <a:solidFill>
                  <a:schemeClr val="bg1"/>
                </a:solidFill>
              </a:rPr>
              <a:t>Turn spinner off</a:t>
            </a:r>
          </a:p>
          <a:p>
            <a:pPr marL="285750" indent="-285750">
              <a:buFont typeface="Arial" pitchFamily="34" charset="0"/>
              <a:buChar char="•"/>
            </a:pPr>
            <a:r>
              <a:rPr lang="en-US" sz="2800" dirty="0" smtClean="0">
                <a:solidFill>
                  <a:schemeClr val="bg1"/>
                </a:solidFill>
              </a:rPr>
              <a:t>Reduce spread pattern</a:t>
            </a:r>
          </a:p>
          <a:p>
            <a:pPr marL="285750" indent="-285750">
              <a:buFont typeface="Arial" pitchFamily="34" charset="0"/>
              <a:buChar char="•"/>
            </a:pPr>
            <a:r>
              <a:rPr lang="en-US" sz="2800" dirty="0" smtClean="0">
                <a:solidFill>
                  <a:schemeClr val="bg1"/>
                </a:solidFill>
              </a:rPr>
              <a:t>Lower discharge point</a:t>
            </a:r>
          </a:p>
        </p:txBody>
      </p:sp>
      <p:pic>
        <p:nvPicPr>
          <p:cNvPr id="10" name="Picture 9"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7361074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salt by anti-icing</a:t>
            </a:r>
            <a:endParaRPr lang="en-US" dirty="0"/>
          </a:p>
        </p:txBody>
      </p:sp>
      <p:sp>
        <p:nvSpPr>
          <p:cNvPr id="3" name="Content Placeholder 2"/>
          <p:cNvSpPr>
            <a:spLocks noGrp="1"/>
          </p:cNvSpPr>
          <p:nvPr>
            <p:ph idx="1"/>
          </p:nvPr>
        </p:nvSpPr>
        <p:spPr/>
        <p:txBody>
          <a:bodyPr/>
          <a:lstStyle/>
          <a:p>
            <a:r>
              <a:rPr lang="en-US" dirty="0" smtClean="0"/>
              <a:t>Be pro-active!</a:t>
            </a:r>
            <a:endParaRPr lang="en-US" dirty="0"/>
          </a:p>
        </p:txBody>
      </p:sp>
      <p:pic>
        <p:nvPicPr>
          <p:cNvPr id="1027" name="Picture 3" descr="C:\Connie\customers\2015\U of MN center for transportatin research\Modules\material use, prewetting, brine production and use, deicing, anti-icing\MichDOT Anti Icing 1 (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0" y="1981200"/>
            <a:ext cx="4978401" cy="37338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988601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0"/>
            <a:ext cx="7086600" cy="838200"/>
          </a:xfrm>
          <a:noFill/>
        </p:spPr>
        <p:txBody>
          <a:bodyPr/>
          <a:lstStyle/>
          <a:p>
            <a:r>
              <a:rPr lang="en-US" sz="3200" b="1" dirty="0" smtClean="0">
                <a:effectLst/>
              </a:rPr>
              <a:t>Salt so no one is plowing it off</a:t>
            </a:r>
            <a:endParaRPr lang="en-US" sz="3200" b="1" dirty="0">
              <a:effectLst/>
            </a:endParaRPr>
          </a:p>
        </p:txBody>
      </p:sp>
      <p:grpSp>
        <p:nvGrpSpPr>
          <p:cNvPr id="2" name="Group 4"/>
          <p:cNvGrpSpPr>
            <a:grpSpLocks noChangeAspect="1"/>
          </p:cNvGrpSpPr>
          <p:nvPr/>
        </p:nvGrpSpPr>
        <p:grpSpPr bwMode="auto">
          <a:xfrm>
            <a:off x="4800600" y="1143000"/>
            <a:ext cx="2174875" cy="5240338"/>
            <a:chOff x="4176" y="2164"/>
            <a:chExt cx="5085" cy="12247"/>
          </a:xfrm>
        </p:grpSpPr>
        <p:grpSp>
          <p:nvGrpSpPr>
            <p:cNvPr id="3" name="Group 5"/>
            <p:cNvGrpSpPr>
              <a:grpSpLocks noChangeAspect="1"/>
            </p:cNvGrpSpPr>
            <p:nvPr/>
          </p:nvGrpSpPr>
          <p:grpSpPr bwMode="auto">
            <a:xfrm>
              <a:off x="4221" y="2164"/>
              <a:ext cx="5040" cy="12240"/>
              <a:chOff x="4221" y="2164"/>
              <a:chExt cx="5040" cy="12240"/>
            </a:xfrm>
          </p:grpSpPr>
          <p:grpSp>
            <p:nvGrpSpPr>
              <p:cNvPr id="4" name="Group 6"/>
              <p:cNvGrpSpPr>
                <a:grpSpLocks noChangeAspect="1"/>
              </p:cNvGrpSpPr>
              <p:nvPr/>
            </p:nvGrpSpPr>
            <p:grpSpPr bwMode="auto">
              <a:xfrm>
                <a:off x="4221" y="2164"/>
                <a:ext cx="5040" cy="12240"/>
                <a:chOff x="4221" y="2164"/>
                <a:chExt cx="5040" cy="12240"/>
              </a:xfrm>
            </p:grpSpPr>
            <p:sp>
              <p:nvSpPr>
                <p:cNvPr id="80903" name="Rectangle 7"/>
                <p:cNvSpPr>
                  <a:spLocks noChangeAspect="1" noChangeArrowheads="1"/>
                </p:cNvSpPr>
                <p:nvPr/>
              </p:nvSpPr>
              <p:spPr bwMode="auto">
                <a:xfrm>
                  <a:off x="4221" y="2164"/>
                  <a:ext cx="5040" cy="1224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sp>
              <p:nvSpPr>
                <p:cNvPr id="80904" name="Rectangle 8"/>
                <p:cNvSpPr>
                  <a:spLocks noChangeAspect="1" noChangeArrowheads="1"/>
                </p:cNvSpPr>
                <p:nvPr/>
              </p:nvSpPr>
              <p:spPr bwMode="auto">
                <a:xfrm>
                  <a:off x="5041" y="2164"/>
                  <a:ext cx="45" cy="12240"/>
                </a:xfrm>
                <a:prstGeom prst="rect">
                  <a:avLst/>
                </a:prstGeom>
                <a:solidFill>
                  <a:srgbClr val="FFFFFF"/>
                </a:solidFill>
                <a:ln w="9525">
                  <a:solidFill>
                    <a:srgbClr val="FFFFFF"/>
                  </a:solidFill>
                  <a:miter lim="800000"/>
                  <a:headEnd/>
                  <a:tailEnd/>
                </a:ln>
              </p:spPr>
              <p:txBody>
                <a:bodyPr/>
                <a:lstStyle/>
                <a:p>
                  <a:endParaRPr lang="en-US">
                    <a:solidFill>
                      <a:prstClr val="black"/>
                    </a:solidFill>
                  </a:endParaRPr>
                </a:p>
              </p:txBody>
            </p:sp>
            <p:grpSp>
              <p:nvGrpSpPr>
                <p:cNvPr id="5" name="Group 9"/>
                <p:cNvGrpSpPr>
                  <a:grpSpLocks noChangeAspect="1"/>
                </p:cNvGrpSpPr>
                <p:nvPr/>
              </p:nvGrpSpPr>
              <p:grpSpPr bwMode="auto">
                <a:xfrm>
                  <a:off x="5924" y="2547"/>
                  <a:ext cx="0" cy="11475"/>
                  <a:chOff x="6561" y="1984"/>
                  <a:chExt cx="0" cy="7920"/>
                </a:xfrm>
              </p:grpSpPr>
              <p:sp>
                <p:nvSpPr>
                  <p:cNvPr id="80906" name="Line 10"/>
                  <p:cNvSpPr>
                    <a:spLocks noChangeAspect="1" noChangeShapeType="1"/>
                  </p:cNvSpPr>
                  <p:nvPr/>
                </p:nvSpPr>
                <p:spPr bwMode="auto">
                  <a:xfrm>
                    <a:off x="6561" y="738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07" name="Line 11"/>
                  <p:cNvSpPr>
                    <a:spLocks noChangeAspect="1" noChangeShapeType="1"/>
                  </p:cNvSpPr>
                  <p:nvPr/>
                </p:nvSpPr>
                <p:spPr bwMode="auto">
                  <a:xfrm>
                    <a:off x="6561" y="630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08" name="Line 12"/>
                  <p:cNvSpPr>
                    <a:spLocks noChangeAspect="1" noChangeShapeType="1"/>
                  </p:cNvSpPr>
                  <p:nvPr/>
                </p:nvSpPr>
                <p:spPr bwMode="auto">
                  <a:xfrm>
                    <a:off x="6561" y="522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09" name="Line 13"/>
                  <p:cNvSpPr>
                    <a:spLocks noChangeAspect="1" noChangeShapeType="1"/>
                  </p:cNvSpPr>
                  <p:nvPr/>
                </p:nvSpPr>
                <p:spPr bwMode="auto">
                  <a:xfrm>
                    <a:off x="6561" y="414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10" name="Line 14"/>
                  <p:cNvSpPr>
                    <a:spLocks noChangeAspect="1" noChangeShapeType="1"/>
                  </p:cNvSpPr>
                  <p:nvPr/>
                </p:nvSpPr>
                <p:spPr bwMode="auto">
                  <a:xfrm>
                    <a:off x="6561" y="306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11" name="Line 15"/>
                  <p:cNvSpPr>
                    <a:spLocks noChangeAspect="1" noChangeShapeType="1"/>
                  </p:cNvSpPr>
                  <p:nvPr/>
                </p:nvSpPr>
                <p:spPr bwMode="auto">
                  <a:xfrm>
                    <a:off x="6561" y="846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12" name="Line 16"/>
                  <p:cNvSpPr>
                    <a:spLocks noChangeAspect="1" noChangeShapeType="1"/>
                  </p:cNvSpPr>
                  <p:nvPr/>
                </p:nvSpPr>
                <p:spPr bwMode="auto">
                  <a:xfrm>
                    <a:off x="6561" y="198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13" name="Line 17"/>
                  <p:cNvSpPr>
                    <a:spLocks noChangeAspect="1" noChangeShapeType="1"/>
                  </p:cNvSpPr>
                  <p:nvPr/>
                </p:nvSpPr>
                <p:spPr bwMode="auto">
                  <a:xfrm>
                    <a:off x="6561" y="9544"/>
                    <a:ext cx="0" cy="360"/>
                  </a:xfrm>
                  <a:prstGeom prst="line">
                    <a:avLst/>
                  </a:prstGeom>
                  <a:noFill/>
                  <a:ln w="38100">
                    <a:solidFill>
                      <a:srgbClr val="FFFFFF"/>
                    </a:solidFill>
                    <a:round/>
                    <a:headEnd/>
                    <a:tailEnd/>
                  </a:ln>
                </p:spPr>
                <p:txBody>
                  <a:bodyPr/>
                  <a:lstStyle/>
                  <a:p>
                    <a:endParaRPr lang="en-US">
                      <a:solidFill>
                        <a:prstClr val="black"/>
                      </a:solidFill>
                    </a:endParaRPr>
                  </a:p>
                </p:txBody>
              </p:sp>
            </p:grpSp>
            <p:grpSp>
              <p:nvGrpSpPr>
                <p:cNvPr id="6" name="Group 18"/>
                <p:cNvGrpSpPr>
                  <a:grpSpLocks noChangeAspect="1"/>
                </p:cNvGrpSpPr>
                <p:nvPr/>
              </p:nvGrpSpPr>
              <p:grpSpPr bwMode="auto">
                <a:xfrm>
                  <a:off x="6779" y="2547"/>
                  <a:ext cx="0" cy="11475"/>
                  <a:chOff x="6561" y="1984"/>
                  <a:chExt cx="0" cy="7920"/>
                </a:xfrm>
              </p:grpSpPr>
              <p:sp>
                <p:nvSpPr>
                  <p:cNvPr id="80915" name="Line 19"/>
                  <p:cNvSpPr>
                    <a:spLocks noChangeAspect="1" noChangeShapeType="1"/>
                  </p:cNvSpPr>
                  <p:nvPr/>
                </p:nvSpPr>
                <p:spPr bwMode="auto">
                  <a:xfrm>
                    <a:off x="6561" y="738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16" name="Line 20"/>
                  <p:cNvSpPr>
                    <a:spLocks noChangeAspect="1" noChangeShapeType="1"/>
                  </p:cNvSpPr>
                  <p:nvPr/>
                </p:nvSpPr>
                <p:spPr bwMode="auto">
                  <a:xfrm>
                    <a:off x="6561" y="630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17" name="Line 21"/>
                  <p:cNvSpPr>
                    <a:spLocks noChangeAspect="1" noChangeShapeType="1"/>
                  </p:cNvSpPr>
                  <p:nvPr/>
                </p:nvSpPr>
                <p:spPr bwMode="auto">
                  <a:xfrm>
                    <a:off x="6561" y="522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18" name="Line 22"/>
                  <p:cNvSpPr>
                    <a:spLocks noChangeAspect="1" noChangeShapeType="1"/>
                  </p:cNvSpPr>
                  <p:nvPr/>
                </p:nvSpPr>
                <p:spPr bwMode="auto">
                  <a:xfrm>
                    <a:off x="6561" y="414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19" name="Line 23"/>
                  <p:cNvSpPr>
                    <a:spLocks noChangeAspect="1" noChangeShapeType="1"/>
                  </p:cNvSpPr>
                  <p:nvPr/>
                </p:nvSpPr>
                <p:spPr bwMode="auto">
                  <a:xfrm>
                    <a:off x="6561" y="306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20" name="Line 24"/>
                  <p:cNvSpPr>
                    <a:spLocks noChangeAspect="1" noChangeShapeType="1"/>
                  </p:cNvSpPr>
                  <p:nvPr/>
                </p:nvSpPr>
                <p:spPr bwMode="auto">
                  <a:xfrm>
                    <a:off x="6561" y="846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21" name="Line 25"/>
                  <p:cNvSpPr>
                    <a:spLocks noChangeAspect="1" noChangeShapeType="1"/>
                  </p:cNvSpPr>
                  <p:nvPr/>
                </p:nvSpPr>
                <p:spPr bwMode="auto">
                  <a:xfrm>
                    <a:off x="6561" y="198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22" name="Line 26"/>
                  <p:cNvSpPr>
                    <a:spLocks noChangeAspect="1" noChangeShapeType="1"/>
                  </p:cNvSpPr>
                  <p:nvPr/>
                </p:nvSpPr>
                <p:spPr bwMode="auto">
                  <a:xfrm>
                    <a:off x="6561" y="9544"/>
                    <a:ext cx="0" cy="360"/>
                  </a:xfrm>
                  <a:prstGeom prst="line">
                    <a:avLst/>
                  </a:prstGeom>
                  <a:noFill/>
                  <a:ln w="38100">
                    <a:solidFill>
                      <a:srgbClr val="FFFFFF"/>
                    </a:solidFill>
                    <a:round/>
                    <a:headEnd/>
                    <a:tailEnd/>
                  </a:ln>
                </p:spPr>
                <p:txBody>
                  <a:bodyPr/>
                  <a:lstStyle/>
                  <a:p>
                    <a:endParaRPr lang="en-US">
                      <a:solidFill>
                        <a:prstClr val="black"/>
                      </a:solidFill>
                    </a:endParaRPr>
                  </a:p>
                </p:txBody>
              </p:sp>
            </p:grpSp>
            <p:grpSp>
              <p:nvGrpSpPr>
                <p:cNvPr id="7" name="Group 27"/>
                <p:cNvGrpSpPr>
                  <a:grpSpLocks noChangeAspect="1"/>
                </p:cNvGrpSpPr>
                <p:nvPr/>
              </p:nvGrpSpPr>
              <p:grpSpPr bwMode="auto">
                <a:xfrm>
                  <a:off x="7613" y="2547"/>
                  <a:ext cx="0" cy="11475"/>
                  <a:chOff x="6561" y="1984"/>
                  <a:chExt cx="0" cy="7920"/>
                </a:xfrm>
              </p:grpSpPr>
              <p:sp>
                <p:nvSpPr>
                  <p:cNvPr id="80924" name="Line 28"/>
                  <p:cNvSpPr>
                    <a:spLocks noChangeAspect="1" noChangeShapeType="1"/>
                  </p:cNvSpPr>
                  <p:nvPr/>
                </p:nvSpPr>
                <p:spPr bwMode="auto">
                  <a:xfrm>
                    <a:off x="6561" y="738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25" name="Line 29"/>
                  <p:cNvSpPr>
                    <a:spLocks noChangeAspect="1" noChangeShapeType="1"/>
                  </p:cNvSpPr>
                  <p:nvPr/>
                </p:nvSpPr>
                <p:spPr bwMode="auto">
                  <a:xfrm>
                    <a:off x="6561" y="630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26" name="Line 30"/>
                  <p:cNvSpPr>
                    <a:spLocks noChangeAspect="1" noChangeShapeType="1"/>
                  </p:cNvSpPr>
                  <p:nvPr/>
                </p:nvSpPr>
                <p:spPr bwMode="auto">
                  <a:xfrm>
                    <a:off x="6561" y="522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27" name="Line 31"/>
                  <p:cNvSpPr>
                    <a:spLocks noChangeAspect="1" noChangeShapeType="1"/>
                  </p:cNvSpPr>
                  <p:nvPr/>
                </p:nvSpPr>
                <p:spPr bwMode="auto">
                  <a:xfrm>
                    <a:off x="6561" y="414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28" name="Line 32"/>
                  <p:cNvSpPr>
                    <a:spLocks noChangeAspect="1" noChangeShapeType="1"/>
                  </p:cNvSpPr>
                  <p:nvPr/>
                </p:nvSpPr>
                <p:spPr bwMode="auto">
                  <a:xfrm>
                    <a:off x="6561" y="306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29" name="Line 33"/>
                  <p:cNvSpPr>
                    <a:spLocks noChangeAspect="1" noChangeShapeType="1"/>
                  </p:cNvSpPr>
                  <p:nvPr/>
                </p:nvSpPr>
                <p:spPr bwMode="auto">
                  <a:xfrm>
                    <a:off x="6561" y="846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30" name="Line 34"/>
                  <p:cNvSpPr>
                    <a:spLocks noChangeAspect="1" noChangeShapeType="1"/>
                  </p:cNvSpPr>
                  <p:nvPr/>
                </p:nvSpPr>
                <p:spPr bwMode="auto">
                  <a:xfrm>
                    <a:off x="6561" y="1984"/>
                    <a:ext cx="0" cy="360"/>
                  </a:xfrm>
                  <a:prstGeom prst="line">
                    <a:avLst/>
                  </a:prstGeom>
                  <a:noFill/>
                  <a:ln w="38100">
                    <a:solidFill>
                      <a:srgbClr val="FFFFFF"/>
                    </a:solidFill>
                    <a:round/>
                    <a:headEnd/>
                    <a:tailEnd/>
                  </a:ln>
                </p:spPr>
                <p:txBody>
                  <a:bodyPr/>
                  <a:lstStyle/>
                  <a:p>
                    <a:endParaRPr lang="en-US">
                      <a:solidFill>
                        <a:prstClr val="black"/>
                      </a:solidFill>
                    </a:endParaRPr>
                  </a:p>
                </p:txBody>
              </p:sp>
              <p:sp>
                <p:nvSpPr>
                  <p:cNvPr id="80931" name="Line 35"/>
                  <p:cNvSpPr>
                    <a:spLocks noChangeAspect="1" noChangeShapeType="1"/>
                  </p:cNvSpPr>
                  <p:nvPr/>
                </p:nvSpPr>
                <p:spPr bwMode="auto">
                  <a:xfrm>
                    <a:off x="6561" y="9544"/>
                    <a:ext cx="0" cy="360"/>
                  </a:xfrm>
                  <a:prstGeom prst="line">
                    <a:avLst/>
                  </a:prstGeom>
                  <a:noFill/>
                  <a:ln w="38100">
                    <a:solidFill>
                      <a:srgbClr val="FFFFFF"/>
                    </a:solidFill>
                    <a:round/>
                    <a:headEnd/>
                    <a:tailEnd/>
                  </a:ln>
                </p:spPr>
                <p:txBody>
                  <a:bodyPr/>
                  <a:lstStyle/>
                  <a:p>
                    <a:endParaRPr lang="en-US">
                      <a:solidFill>
                        <a:prstClr val="black"/>
                      </a:solidFill>
                    </a:endParaRPr>
                  </a:p>
                </p:txBody>
              </p:sp>
            </p:grpSp>
            <p:grpSp>
              <p:nvGrpSpPr>
                <p:cNvPr id="8" name="Group 36"/>
                <p:cNvGrpSpPr>
                  <a:grpSpLocks noChangeAspect="1"/>
                </p:cNvGrpSpPr>
                <p:nvPr/>
              </p:nvGrpSpPr>
              <p:grpSpPr bwMode="auto">
                <a:xfrm>
                  <a:off x="5440" y="10420"/>
                  <a:ext cx="2629" cy="725"/>
                  <a:chOff x="5760" y="8824"/>
                  <a:chExt cx="3321" cy="683"/>
                </a:xfrm>
              </p:grpSpPr>
              <p:sp>
                <p:nvSpPr>
                  <p:cNvPr id="80933" name="AutoShape 37"/>
                  <p:cNvSpPr>
                    <a:spLocks noChangeAspect="1" noChangeArrowheads="1"/>
                  </p:cNvSpPr>
                  <p:nvPr/>
                </p:nvSpPr>
                <p:spPr bwMode="auto">
                  <a:xfrm>
                    <a:off x="6840" y="8824"/>
                    <a:ext cx="180" cy="683"/>
                  </a:xfrm>
                  <a:prstGeom prst="upArrow">
                    <a:avLst>
                      <a:gd name="adj1" fmla="val 50000"/>
                      <a:gd name="adj2" fmla="val 94861"/>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34" name="AutoShape 38"/>
                  <p:cNvSpPr>
                    <a:spLocks noChangeAspect="1" noChangeArrowheads="1"/>
                  </p:cNvSpPr>
                  <p:nvPr/>
                </p:nvSpPr>
                <p:spPr bwMode="auto">
                  <a:xfrm flipV="1">
                    <a:off x="5760" y="8824"/>
                    <a:ext cx="180" cy="683"/>
                  </a:xfrm>
                  <a:prstGeom prst="downArrow">
                    <a:avLst>
                      <a:gd name="adj1" fmla="val 50000"/>
                      <a:gd name="adj2" fmla="val 94861"/>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35" name="AutoShape 39"/>
                  <p:cNvSpPr>
                    <a:spLocks noChangeAspect="1" noChangeArrowheads="1"/>
                  </p:cNvSpPr>
                  <p:nvPr/>
                </p:nvSpPr>
                <p:spPr bwMode="auto">
                  <a:xfrm>
                    <a:off x="7848" y="8824"/>
                    <a:ext cx="180" cy="683"/>
                  </a:xfrm>
                  <a:prstGeom prst="upArrow">
                    <a:avLst>
                      <a:gd name="adj1" fmla="val 50000"/>
                      <a:gd name="adj2" fmla="val 94861"/>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36" name="AutoShape 40"/>
                  <p:cNvSpPr>
                    <a:spLocks noChangeAspect="1" noChangeArrowheads="1"/>
                  </p:cNvSpPr>
                  <p:nvPr/>
                </p:nvSpPr>
                <p:spPr bwMode="auto">
                  <a:xfrm>
                    <a:off x="8901" y="8824"/>
                    <a:ext cx="180" cy="683"/>
                  </a:xfrm>
                  <a:prstGeom prst="upArrow">
                    <a:avLst>
                      <a:gd name="adj1" fmla="val 50000"/>
                      <a:gd name="adj2" fmla="val 94861"/>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sp>
              <p:nvSpPr>
                <p:cNvPr id="80937" name="Rectangle 41"/>
                <p:cNvSpPr>
                  <a:spLocks noChangeAspect="1" noChangeArrowheads="1"/>
                </p:cNvSpPr>
                <p:nvPr/>
              </p:nvSpPr>
              <p:spPr bwMode="auto">
                <a:xfrm>
                  <a:off x="8438" y="2164"/>
                  <a:ext cx="29" cy="12240"/>
                </a:xfrm>
                <a:prstGeom prst="rect">
                  <a:avLst/>
                </a:prstGeom>
                <a:solidFill>
                  <a:srgbClr val="FFFFFF"/>
                </a:solidFill>
                <a:ln w="9525">
                  <a:solidFill>
                    <a:srgbClr val="FFFFFF"/>
                  </a:solidFill>
                  <a:miter lim="800000"/>
                  <a:headEnd/>
                  <a:tailEnd/>
                </a:ln>
              </p:spPr>
              <p:txBody>
                <a:bodyPr/>
                <a:lstStyle/>
                <a:p>
                  <a:endParaRPr lang="en-US">
                    <a:solidFill>
                      <a:prstClr val="black"/>
                    </a:solidFill>
                  </a:endParaRPr>
                </a:p>
              </p:txBody>
            </p:sp>
          </p:grpSp>
          <p:grpSp>
            <p:nvGrpSpPr>
              <p:cNvPr id="9" name="Group 42"/>
              <p:cNvGrpSpPr>
                <a:grpSpLocks noChangeAspect="1"/>
              </p:cNvGrpSpPr>
              <p:nvPr/>
            </p:nvGrpSpPr>
            <p:grpSpPr bwMode="auto">
              <a:xfrm>
                <a:off x="5121" y="2344"/>
                <a:ext cx="3346" cy="11451"/>
                <a:chOff x="5121" y="2344"/>
                <a:chExt cx="3346" cy="11451"/>
              </a:xfrm>
            </p:grpSpPr>
            <p:grpSp>
              <p:nvGrpSpPr>
                <p:cNvPr id="10" name="Group 43"/>
                <p:cNvGrpSpPr>
                  <a:grpSpLocks noChangeAspect="1"/>
                </p:cNvGrpSpPr>
                <p:nvPr/>
              </p:nvGrpSpPr>
              <p:grpSpPr bwMode="auto">
                <a:xfrm>
                  <a:off x="7243" y="11704"/>
                  <a:ext cx="1224" cy="2091"/>
                  <a:chOff x="4221" y="2209"/>
                  <a:chExt cx="1502" cy="2566"/>
                </a:xfrm>
              </p:grpSpPr>
              <p:sp>
                <p:nvSpPr>
                  <p:cNvPr id="80940" name="AutoShape 44"/>
                  <p:cNvSpPr>
                    <a:spLocks noChangeAspect="1" noChangeArrowheads="1"/>
                  </p:cNvSpPr>
                  <p:nvPr/>
                </p:nvSpPr>
                <p:spPr bwMode="auto">
                  <a:xfrm rot="1667815">
                    <a:off x="4221" y="4235"/>
                    <a:ext cx="1440" cy="540"/>
                  </a:xfrm>
                  <a:prstGeom prst="triangle">
                    <a:avLst>
                      <a:gd name="adj" fmla="val 50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11" name="Group 45"/>
                  <p:cNvGrpSpPr>
                    <a:grpSpLocks noChangeAspect="1"/>
                  </p:cNvGrpSpPr>
                  <p:nvPr/>
                </p:nvGrpSpPr>
                <p:grpSpPr bwMode="auto">
                  <a:xfrm>
                    <a:off x="4859" y="2209"/>
                    <a:ext cx="864" cy="2051"/>
                    <a:chOff x="4859" y="2209"/>
                    <a:chExt cx="864" cy="2051"/>
                  </a:xfrm>
                </p:grpSpPr>
                <p:grpSp>
                  <p:nvGrpSpPr>
                    <p:cNvPr id="12" name="Group 46"/>
                    <p:cNvGrpSpPr>
                      <a:grpSpLocks noChangeAspect="1"/>
                    </p:cNvGrpSpPr>
                    <p:nvPr/>
                  </p:nvGrpSpPr>
                  <p:grpSpPr bwMode="auto">
                    <a:xfrm>
                      <a:off x="4894" y="2524"/>
                      <a:ext cx="720" cy="1736"/>
                      <a:chOff x="8737" y="4684"/>
                      <a:chExt cx="720" cy="1736"/>
                    </a:xfrm>
                  </p:grpSpPr>
                  <p:grpSp>
                    <p:nvGrpSpPr>
                      <p:cNvPr id="13" name="Group 47"/>
                      <p:cNvGrpSpPr>
                        <a:grpSpLocks noChangeAspect="1"/>
                      </p:cNvGrpSpPr>
                      <p:nvPr/>
                    </p:nvGrpSpPr>
                    <p:grpSpPr bwMode="auto">
                      <a:xfrm>
                        <a:off x="8737" y="4684"/>
                        <a:ext cx="720" cy="1736"/>
                        <a:chOff x="2421" y="5906"/>
                        <a:chExt cx="720" cy="1736"/>
                      </a:xfrm>
                    </p:grpSpPr>
                    <p:sp>
                      <p:nvSpPr>
                        <p:cNvPr id="80944" name="AutoShape 48"/>
                        <p:cNvSpPr>
                          <a:spLocks noChangeAspect="1" noChangeArrowheads="1"/>
                        </p:cNvSpPr>
                        <p:nvPr/>
                      </p:nvSpPr>
                      <p:spPr bwMode="auto">
                        <a:xfrm>
                          <a:off x="2520" y="7498"/>
                          <a:ext cx="144" cy="144"/>
                        </a:xfrm>
                        <a:prstGeom prst="sun">
                          <a:avLst>
                            <a:gd name="adj" fmla="val 25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14" name="Group 49"/>
                        <p:cNvGrpSpPr>
                          <a:grpSpLocks noChangeAspect="1"/>
                        </p:cNvGrpSpPr>
                        <p:nvPr/>
                      </p:nvGrpSpPr>
                      <p:grpSpPr bwMode="auto">
                        <a:xfrm>
                          <a:off x="2421" y="7384"/>
                          <a:ext cx="720" cy="144"/>
                          <a:chOff x="2421" y="7384"/>
                          <a:chExt cx="720" cy="144"/>
                        </a:xfrm>
                      </p:grpSpPr>
                      <p:sp>
                        <p:nvSpPr>
                          <p:cNvPr id="80946" name="Rectangle 50"/>
                          <p:cNvSpPr>
                            <a:spLocks noChangeAspect="1" noChangeArrowheads="1"/>
                          </p:cNvSpPr>
                          <p:nvPr/>
                        </p:nvSpPr>
                        <p:spPr bwMode="auto">
                          <a:xfrm>
                            <a:off x="2421" y="7384"/>
                            <a:ext cx="720" cy="144"/>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15" name="Group 51"/>
                          <p:cNvGrpSpPr>
                            <a:grpSpLocks noChangeAspect="1"/>
                          </p:cNvGrpSpPr>
                          <p:nvPr/>
                        </p:nvGrpSpPr>
                        <p:grpSpPr bwMode="auto">
                          <a:xfrm>
                            <a:off x="2448" y="7409"/>
                            <a:ext cx="661" cy="72"/>
                            <a:chOff x="2421" y="7564"/>
                            <a:chExt cx="661" cy="72"/>
                          </a:xfrm>
                        </p:grpSpPr>
                        <p:grpSp>
                          <p:nvGrpSpPr>
                            <p:cNvPr id="16" name="Group 52"/>
                            <p:cNvGrpSpPr>
                              <a:grpSpLocks noChangeAspect="1"/>
                            </p:cNvGrpSpPr>
                            <p:nvPr/>
                          </p:nvGrpSpPr>
                          <p:grpSpPr bwMode="auto">
                            <a:xfrm>
                              <a:off x="2421" y="7564"/>
                              <a:ext cx="437" cy="72"/>
                              <a:chOff x="4041" y="7744"/>
                              <a:chExt cx="437" cy="72"/>
                            </a:xfrm>
                          </p:grpSpPr>
                          <p:sp>
                            <p:nvSpPr>
                              <p:cNvPr id="80949" name="AutoShape 53"/>
                              <p:cNvSpPr>
                                <a:spLocks noChangeAspect="1" noChangeArrowheads="1"/>
                              </p:cNvSpPr>
                              <p:nvPr/>
                            </p:nvSpPr>
                            <p:spPr bwMode="auto">
                              <a:xfrm rot="-5400000">
                                <a:off x="4118"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50" name="AutoShape 54"/>
                              <p:cNvSpPr>
                                <a:spLocks noChangeAspect="1" noChangeArrowheads="1"/>
                              </p:cNvSpPr>
                              <p:nvPr/>
                            </p:nvSpPr>
                            <p:spPr bwMode="auto">
                              <a:xfrm rot="-5400000">
                                <a:off x="4041"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51" name="AutoShape 55"/>
                              <p:cNvSpPr>
                                <a:spLocks noChangeAspect="1" noChangeArrowheads="1"/>
                              </p:cNvSpPr>
                              <p:nvPr/>
                            </p:nvSpPr>
                            <p:spPr bwMode="auto">
                              <a:xfrm rot="-5400000">
                                <a:off x="4190"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52" name="AutoShape 56"/>
                              <p:cNvSpPr>
                                <a:spLocks noChangeAspect="1" noChangeArrowheads="1"/>
                              </p:cNvSpPr>
                              <p:nvPr/>
                            </p:nvSpPr>
                            <p:spPr bwMode="auto">
                              <a:xfrm rot="-5400000">
                                <a:off x="4262"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53" name="AutoShape 57"/>
                              <p:cNvSpPr>
                                <a:spLocks noChangeAspect="1" noChangeArrowheads="1"/>
                              </p:cNvSpPr>
                              <p:nvPr/>
                            </p:nvSpPr>
                            <p:spPr bwMode="auto">
                              <a:xfrm rot="-5400000">
                                <a:off x="4334"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54" name="AutoShape 58"/>
                              <p:cNvSpPr>
                                <a:spLocks noChangeAspect="1" noChangeArrowheads="1"/>
                              </p:cNvSpPr>
                              <p:nvPr/>
                            </p:nvSpPr>
                            <p:spPr bwMode="auto">
                              <a:xfrm rot="-5400000">
                                <a:off x="4406"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sp>
                          <p:nvSpPr>
                            <p:cNvPr id="80955" name="AutoShape 59"/>
                            <p:cNvSpPr>
                              <a:spLocks noChangeAspect="1" noChangeArrowheads="1"/>
                            </p:cNvSpPr>
                            <p:nvPr/>
                          </p:nvSpPr>
                          <p:spPr bwMode="auto">
                            <a:xfrm rot="-5400000">
                              <a:off x="2938"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56" name="AutoShape 60"/>
                            <p:cNvSpPr>
                              <a:spLocks noChangeAspect="1" noChangeArrowheads="1"/>
                            </p:cNvSpPr>
                            <p:nvPr/>
                          </p:nvSpPr>
                          <p:spPr bwMode="auto">
                            <a:xfrm rot="-5400000">
                              <a:off x="2866"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57" name="AutoShape 61"/>
                            <p:cNvSpPr>
                              <a:spLocks noChangeAspect="1" noChangeArrowheads="1"/>
                            </p:cNvSpPr>
                            <p:nvPr/>
                          </p:nvSpPr>
                          <p:spPr bwMode="auto">
                            <a:xfrm rot="-5400000">
                              <a:off x="3010"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nvGrpSpPr>
                        <p:cNvPr id="17" name="Group 62"/>
                        <p:cNvGrpSpPr>
                          <a:grpSpLocks noChangeAspect="1"/>
                        </p:cNvGrpSpPr>
                        <p:nvPr/>
                      </p:nvGrpSpPr>
                      <p:grpSpPr bwMode="auto">
                        <a:xfrm>
                          <a:off x="2421" y="5906"/>
                          <a:ext cx="720" cy="1478"/>
                          <a:chOff x="2421" y="5906"/>
                          <a:chExt cx="720" cy="1478"/>
                        </a:xfrm>
                      </p:grpSpPr>
                      <p:sp>
                        <p:nvSpPr>
                          <p:cNvPr id="80959" name="Rectangle 63"/>
                          <p:cNvSpPr>
                            <a:spLocks noChangeAspect="1" noChangeArrowheads="1"/>
                          </p:cNvSpPr>
                          <p:nvPr/>
                        </p:nvSpPr>
                        <p:spPr bwMode="auto">
                          <a:xfrm>
                            <a:off x="2520" y="5906"/>
                            <a:ext cx="540" cy="36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nvGrpSpPr>
                          <p:cNvPr id="18" name="Group 64"/>
                          <p:cNvGrpSpPr>
                            <a:grpSpLocks noChangeAspect="1"/>
                          </p:cNvGrpSpPr>
                          <p:nvPr/>
                        </p:nvGrpSpPr>
                        <p:grpSpPr bwMode="auto">
                          <a:xfrm>
                            <a:off x="2421" y="6304"/>
                            <a:ext cx="720" cy="1080"/>
                            <a:chOff x="2421" y="6304"/>
                            <a:chExt cx="720" cy="1080"/>
                          </a:xfrm>
                        </p:grpSpPr>
                        <p:sp>
                          <p:nvSpPr>
                            <p:cNvPr id="80961" name="Rectangle 65"/>
                            <p:cNvSpPr>
                              <a:spLocks noChangeAspect="1" noChangeArrowheads="1"/>
                            </p:cNvSpPr>
                            <p:nvPr/>
                          </p:nvSpPr>
                          <p:spPr bwMode="auto">
                            <a:xfrm>
                              <a:off x="2421" y="6304"/>
                              <a:ext cx="720" cy="108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sp>
                          <p:nvSpPr>
                            <p:cNvPr id="80962" name="Rectangle 66"/>
                            <p:cNvSpPr>
                              <a:spLocks noChangeAspect="1" noChangeArrowheads="1"/>
                            </p:cNvSpPr>
                            <p:nvPr/>
                          </p:nvSpPr>
                          <p:spPr bwMode="auto">
                            <a:xfrm>
                              <a:off x="2448" y="6335"/>
                              <a:ext cx="662" cy="1022"/>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sp>
                    <p:nvSpPr>
                      <p:cNvPr id="80963" name="Rectangle 67"/>
                      <p:cNvSpPr>
                        <a:spLocks noChangeAspect="1" noChangeArrowheads="1"/>
                      </p:cNvSpPr>
                      <p:nvPr/>
                    </p:nvSpPr>
                    <p:spPr bwMode="auto">
                      <a:xfrm>
                        <a:off x="8762" y="5044"/>
                        <a:ext cx="662" cy="288"/>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grpSp>
                  <p:nvGrpSpPr>
                    <p:cNvPr id="19" name="Group 68"/>
                    <p:cNvGrpSpPr>
                      <a:grpSpLocks noChangeAspect="1"/>
                    </p:cNvGrpSpPr>
                    <p:nvPr/>
                  </p:nvGrpSpPr>
                  <p:grpSpPr bwMode="auto">
                    <a:xfrm>
                      <a:off x="4859" y="2209"/>
                      <a:ext cx="864" cy="313"/>
                      <a:chOff x="4859" y="2209"/>
                      <a:chExt cx="864" cy="313"/>
                    </a:xfrm>
                  </p:grpSpPr>
                  <p:sp>
                    <p:nvSpPr>
                      <p:cNvPr id="80965" name="Line 69"/>
                      <p:cNvSpPr>
                        <a:spLocks noChangeAspect="1" noChangeShapeType="1"/>
                      </p:cNvSpPr>
                      <p:nvPr/>
                    </p:nvSpPr>
                    <p:spPr bwMode="auto">
                      <a:xfrm>
                        <a:off x="5083" y="2226"/>
                        <a:ext cx="180" cy="288"/>
                      </a:xfrm>
                      <a:prstGeom prst="line">
                        <a:avLst/>
                      </a:prstGeom>
                      <a:noFill/>
                      <a:ln w="19050">
                        <a:solidFill>
                          <a:srgbClr val="000000"/>
                        </a:solidFill>
                        <a:round/>
                        <a:headEnd/>
                        <a:tailEnd/>
                      </a:ln>
                    </p:spPr>
                    <p:txBody>
                      <a:bodyPr/>
                      <a:lstStyle/>
                      <a:p>
                        <a:endParaRPr lang="en-US">
                          <a:solidFill>
                            <a:prstClr val="black"/>
                          </a:solidFill>
                        </a:endParaRPr>
                      </a:p>
                    </p:txBody>
                  </p:sp>
                  <p:sp>
                    <p:nvSpPr>
                      <p:cNvPr id="80966" name="Line 70"/>
                      <p:cNvSpPr>
                        <a:spLocks noChangeAspect="1" noChangeShapeType="1"/>
                      </p:cNvSpPr>
                      <p:nvPr/>
                    </p:nvSpPr>
                    <p:spPr bwMode="auto">
                      <a:xfrm rot="5400000">
                        <a:off x="5285" y="2342"/>
                        <a:ext cx="180" cy="180"/>
                      </a:xfrm>
                      <a:prstGeom prst="line">
                        <a:avLst/>
                      </a:prstGeom>
                      <a:noFill/>
                      <a:ln w="19050">
                        <a:solidFill>
                          <a:srgbClr val="000000"/>
                        </a:solidFill>
                        <a:round/>
                        <a:headEnd/>
                        <a:tailEnd/>
                      </a:ln>
                    </p:spPr>
                    <p:txBody>
                      <a:bodyPr/>
                      <a:lstStyle/>
                      <a:p>
                        <a:endParaRPr lang="en-US">
                          <a:solidFill>
                            <a:prstClr val="black"/>
                          </a:solidFill>
                        </a:endParaRPr>
                      </a:p>
                    </p:txBody>
                  </p:sp>
                  <p:sp>
                    <p:nvSpPr>
                      <p:cNvPr id="80967" name="Line 71"/>
                      <p:cNvSpPr>
                        <a:spLocks noChangeAspect="1" noChangeShapeType="1"/>
                      </p:cNvSpPr>
                      <p:nvPr/>
                    </p:nvSpPr>
                    <p:spPr bwMode="auto">
                      <a:xfrm rot="445304">
                        <a:off x="4859" y="2209"/>
                        <a:ext cx="864" cy="180"/>
                      </a:xfrm>
                      <a:prstGeom prst="line">
                        <a:avLst/>
                      </a:prstGeom>
                      <a:noFill/>
                      <a:ln w="38100">
                        <a:solidFill>
                          <a:srgbClr val="000000"/>
                        </a:solidFill>
                        <a:round/>
                        <a:headEnd/>
                        <a:tailEnd/>
                      </a:ln>
                    </p:spPr>
                    <p:txBody>
                      <a:bodyPr/>
                      <a:lstStyle/>
                      <a:p>
                        <a:endParaRPr lang="en-US">
                          <a:solidFill>
                            <a:prstClr val="black"/>
                          </a:solidFill>
                        </a:endParaRPr>
                      </a:p>
                    </p:txBody>
                  </p:sp>
                </p:grpSp>
              </p:grpSp>
            </p:grpSp>
            <p:grpSp>
              <p:nvGrpSpPr>
                <p:cNvPr id="20" name="Group 72"/>
                <p:cNvGrpSpPr>
                  <a:grpSpLocks noChangeAspect="1"/>
                </p:cNvGrpSpPr>
                <p:nvPr/>
              </p:nvGrpSpPr>
              <p:grpSpPr bwMode="auto">
                <a:xfrm>
                  <a:off x="6021" y="11704"/>
                  <a:ext cx="1224" cy="2091"/>
                  <a:chOff x="4221" y="2209"/>
                  <a:chExt cx="1502" cy="2566"/>
                </a:xfrm>
              </p:grpSpPr>
              <p:sp>
                <p:nvSpPr>
                  <p:cNvPr id="80969" name="AutoShape 73"/>
                  <p:cNvSpPr>
                    <a:spLocks noChangeAspect="1" noChangeArrowheads="1"/>
                  </p:cNvSpPr>
                  <p:nvPr/>
                </p:nvSpPr>
                <p:spPr bwMode="auto">
                  <a:xfrm rot="1667815">
                    <a:off x="4221" y="4235"/>
                    <a:ext cx="1440" cy="540"/>
                  </a:xfrm>
                  <a:prstGeom prst="triangle">
                    <a:avLst>
                      <a:gd name="adj" fmla="val 50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21" name="Group 74"/>
                  <p:cNvGrpSpPr>
                    <a:grpSpLocks noChangeAspect="1"/>
                  </p:cNvGrpSpPr>
                  <p:nvPr/>
                </p:nvGrpSpPr>
                <p:grpSpPr bwMode="auto">
                  <a:xfrm>
                    <a:off x="4859" y="2209"/>
                    <a:ext cx="864" cy="2051"/>
                    <a:chOff x="4859" y="2209"/>
                    <a:chExt cx="864" cy="2051"/>
                  </a:xfrm>
                </p:grpSpPr>
                <p:grpSp>
                  <p:nvGrpSpPr>
                    <p:cNvPr id="22" name="Group 75"/>
                    <p:cNvGrpSpPr>
                      <a:grpSpLocks noChangeAspect="1"/>
                    </p:cNvGrpSpPr>
                    <p:nvPr/>
                  </p:nvGrpSpPr>
                  <p:grpSpPr bwMode="auto">
                    <a:xfrm>
                      <a:off x="4894" y="2524"/>
                      <a:ext cx="720" cy="1736"/>
                      <a:chOff x="8737" y="4684"/>
                      <a:chExt cx="720" cy="1736"/>
                    </a:xfrm>
                  </p:grpSpPr>
                  <p:grpSp>
                    <p:nvGrpSpPr>
                      <p:cNvPr id="23" name="Group 76"/>
                      <p:cNvGrpSpPr>
                        <a:grpSpLocks noChangeAspect="1"/>
                      </p:cNvGrpSpPr>
                      <p:nvPr/>
                    </p:nvGrpSpPr>
                    <p:grpSpPr bwMode="auto">
                      <a:xfrm>
                        <a:off x="8737" y="4684"/>
                        <a:ext cx="720" cy="1736"/>
                        <a:chOff x="2421" y="5906"/>
                        <a:chExt cx="720" cy="1736"/>
                      </a:xfrm>
                    </p:grpSpPr>
                    <p:sp>
                      <p:nvSpPr>
                        <p:cNvPr id="80973" name="AutoShape 77"/>
                        <p:cNvSpPr>
                          <a:spLocks noChangeAspect="1" noChangeArrowheads="1"/>
                        </p:cNvSpPr>
                        <p:nvPr/>
                      </p:nvSpPr>
                      <p:spPr bwMode="auto">
                        <a:xfrm>
                          <a:off x="2520" y="7498"/>
                          <a:ext cx="144" cy="144"/>
                        </a:xfrm>
                        <a:prstGeom prst="sun">
                          <a:avLst>
                            <a:gd name="adj" fmla="val 25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24" name="Group 78"/>
                        <p:cNvGrpSpPr>
                          <a:grpSpLocks noChangeAspect="1"/>
                        </p:cNvGrpSpPr>
                        <p:nvPr/>
                      </p:nvGrpSpPr>
                      <p:grpSpPr bwMode="auto">
                        <a:xfrm>
                          <a:off x="2421" y="7384"/>
                          <a:ext cx="720" cy="144"/>
                          <a:chOff x="2421" y="7384"/>
                          <a:chExt cx="720" cy="144"/>
                        </a:xfrm>
                      </p:grpSpPr>
                      <p:sp>
                        <p:nvSpPr>
                          <p:cNvPr id="80975" name="Rectangle 79"/>
                          <p:cNvSpPr>
                            <a:spLocks noChangeAspect="1" noChangeArrowheads="1"/>
                          </p:cNvSpPr>
                          <p:nvPr/>
                        </p:nvSpPr>
                        <p:spPr bwMode="auto">
                          <a:xfrm>
                            <a:off x="2421" y="7384"/>
                            <a:ext cx="720" cy="144"/>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25" name="Group 80"/>
                          <p:cNvGrpSpPr>
                            <a:grpSpLocks noChangeAspect="1"/>
                          </p:cNvGrpSpPr>
                          <p:nvPr/>
                        </p:nvGrpSpPr>
                        <p:grpSpPr bwMode="auto">
                          <a:xfrm>
                            <a:off x="2448" y="7409"/>
                            <a:ext cx="661" cy="72"/>
                            <a:chOff x="2421" y="7564"/>
                            <a:chExt cx="661" cy="72"/>
                          </a:xfrm>
                        </p:grpSpPr>
                        <p:grpSp>
                          <p:nvGrpSpPr>
                            <p:cNvPr id="26" name="Group 81"/>
                            <p:cNvGrpSpPr>
                              <a:grpSpLocks noChangeAspect="1"/>
                            </p:cNvGrpSpPr>
                            <p:nvPr/>
                          </p:nvGrpSpPr>
                          <p:grpSpPr bwMode="auto">
                            <a:xfrm>
                              <a:off x="2421" y="7564"/>
                              <a:ext cx="437" cy="72"/>
                              <a:chOff x="4041" y="7744"/>
                              <a:chExt cx="437" cy="72"/>
                            </a:xfrm>
                          </p:grpSpPr>
                          <p:sp>
                            <p:nvSpPr>
                              <p:cNvPr id="80978" name="AutoShape 82"/>
                              <p:cNvSpPr>
                                <a:spLocks noChangeAspect="1" noChangeArrowheads="1"/>
                              </p:cNvSpPr>
                              <p:nvPr/>
                            </p:nvSpPr>
                            <p:spPr bwMode="auto">
                              <a:xfrm rot="-5400000">
                                <a:off x="4118"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79" name="AutoShape 83"/>
                              <p:cNvSpPr>
                                <a:spLocks noChangeAspect="1" noChangeArrowheads="1"/>
                              </p:cNvSpPr>
                              <p:nvPr/>
                            </p:nvSpPr>
                            <p:spPr bwMode="auto">
                              <a:xfrm rot="-5400000">
                                <a:off x="4041"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80" name="AutoShape 84"/>
                              <p:cNvSpPr>
                                <a:spLocks noChangeAspect="1" noChangeArrowheads="1"/>
                              </p:cNvSpPr>
                              <p:nvPr/>
                            </p:nvSpPr>
                            <p:spPr bwMode="auto">
                              <a:xfrm rot="-5400000">
                                <a:off x="4190"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81" name="AutoShape 85"/>
                              <p:cNvSpPr>
                                <a:spLocks noChangeAspect="1" noChangeArrowheads="1"/>
                              </p:cNvSpPr>
                              <p:nvPr/>
                            </p:nvSpPr>
                            <p:spPr bwMode="auto">
                              <a:xfrm rot="-5400000">
                                <a:off x="4262"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82" name="AutoShape 86"/>
                              <p:cNvSpPr>
                                <a:spLocks noChangeAspect="1" noChangeArrowheads="1"/>
                              </p:cNvSpPr>
                              <p:nvPr/>
                            </p:nvSpPr>
                            <p:spPr bwMode="auto">
                              <a:xfrm rot="-5400000">
                                <a:off x="4334"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83" name="AutoShape 87"/>
                              <p:cNvSpPr>
                                <a:spLocks noChangeAspect="1" noChangeArrowheads="1"/>
                              </p:cNvSpPr>
                              <p:nvPr/>
                            </p:nvSpPr>
                            <p:spPr bwMode="auto">
                              <a:xfrm rot="-5400000">
                                <a:off x="4406"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sp>
                          <p:nvSpPr>
                            <p:cNvPr id="80984" name="AutoShape 88"/>
                            <p:cNvSpPr>
                              <a:spLocks noChangeAspect="1" noChangeArrowheads="1"/>
                            </p:cNvSpPr>
                            <p:nvPr/>
                          </p:nvSpPr>
                          <p:spPr bwMode="auto">
                            <a:xfrm rot="-5400000">
                              <a:off x="2938"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85" name="AutoShape 89"/>
                            <p:cNvSpPr>
                              <a:spLocks noChangeAspect="1" noChangeArrowheads="1"/>
                            </p:cNvSpPr>
                            <p:nvPr/>
                          </p:nvSpPr>
                          <p:spPr bwMode="auto">
                            <a:xfrm rot="-5400000">
                              <a:off x="2866"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0986" name="AutoShape 90"/>
                            <p:cNvSpPr>
                              <a:spLocks noChangeAspect="1" noChangeArrowheads="1"/>
                            </p:cNvSpPr>
                            <p:nvPr/>
                          </p:nvSpPr>
                          <p:spPr bwMode="auto">
                            <a:xfrm rot="-5400000">
                              <a:off x="3010"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nvGrpSpPr>
                        <p:cNvPr id="27" name="Group 91"/>
                        <p:cNvGrpSpPr>
                          <a:grpSpLocks noChangeAspect="1"/>
                        </p:cNvGrpSpPr>
                        <p:nvPr/>
                      </p:nvGrpSpPr>
                      <p:grpSpPr bwMode="auto">
                        <a:xfrm>
                          <a:off x="2421" y="5906"/>
                          <a:ext cx="720" cy="1478"/>
                          <a:chOff x="2421" y="5906"/>
                          <a:chExt cx="720" cy="1478"/>
                        </a:xfrm>
                      </p:grpSpPr>
                      <p:sp>
                        <p:nvSpPr>
                          <p:cNvPr id="80988" name="Rectangle 92"/>
                          <p:cNvSpPr>
                            <a:spLocks noChangeAspect="1" noChangeArrowheads="1"/>
                          </p:cNvSpPr>
                          <p:nvPr/>
                        </p:nvSpPr>
                        <p:spPr bwMode="auto">
                          <a:xfrm>
                            <a:off x="2520" y="5906"/>
                            <a:ext cx="540" cy="36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nvGrpSpPr>
                          <p:cNvPr id="28" name="Group 93"/>
                          <p:cNvGrpSpPr>
                            <a:grpSpLocks noChangeAspect="1"/>
                          </p:cNvGrpSpPr>
                          <p:nvPr/>
                        </p:nvGrpSpPr>
                        <p:grpSpPr bwMode="auto">
                          <a:xfrm>
                            <a:off x="2421" y="6304"/>
                            <a:ext cx="720" cy="1080"/>
                            <a:chOff x="2421" y="6304"/>
                            <a:chExt cx="720" cy="1080"/>
                          </a:xfrm>
                        </p:grpSpPr>
                        <p:sp>
                          <p:nvSpPr>
                            <p:cNvPr id="80990" name="Rectangle 94"/>
                            <p:cNvSpPr>
                              <a:spLocks noChangeAspect="1" noChangeArrowheads="1"/>
                            </p:cNvSpPr>
                            <p:nvPr/>
                          </p:nvSpPr>
                          <p:spPr bwMode="auto">
                            <a:xfrm>
                              <a:off x="2421" y="6304"/>
                              <a:ext cx="720" cy="108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sp>
                          <p:nvSpPr>
                            <p:cNvPr id="80991" name="Rectangle 95"/>
                            <p:cNvSpPr>
                              <a:spLocks noChangeAspect="1" noChangeArrowheads="1"/>
                            </p:cNvSpPr>
                            <p:nvPr/>
                          </p:nvSpPr>
                          <p:spPr bwMode="auto">
                            <a:xfrm>
                              <a:off x="2448" y="6335"/>
                              <a:ext cx="662" cy="1022"/>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sp>
                    <p:nvSpPr>
                      <p:cNvPr id="80992" name="Rectangle 96"/>
                      <p:cNvSpPr>
                        <a:spLocks noChangeAspect="1" noChangeArrowheads="1"/>
                      </p:cNvSpPr>
                      <p:nvPr/>
                    </p:nvSpPr>
                    <p:spPr bwMode="auto">
                      <a:xfrm>
                        <a:off x="8762" y="5044"/>
                        <a:ext cx="662" cy="288"/>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grpSp>
                  <p:nvGrpSpPr>
                    <p:cNvPr id="29" name="Group 97"/>
                    <p:cNvGrpSpPr>
                      <a:grpSpLocks noChangeAspect="1"/>
                    </p:cNvGrpSpPr>
                    <p:nvPr/>
                  </p:nvGrpSpPr>
                  <p:grpSpPr bwMode="auto">
                    <a:xfrm>
                      <a:off x="4859" y="2209"/>
                      <a:ext cx="864" cy="313"/>
                      <a:chOff x="4859" y="2209"/>
                      <a:chExt cx="864" cy="313"/>
                    </a:xfrm>
                  </p:grpSpPr>
                  <p:sp>
                    <p:nvSpPr>
                      <p:cNvPr id="80994" name="Line 98"/>
                      <p:cNvSpPr>
                        <a:spLocks noChangeAspect="1" noChangeShapeType="1"/>
                      </p:cNvSpPr>
                      <p:nvPr/>
                    </p:nvSpPr>
                    <p:spPr bwMode="auto">
                      <a:xfrm>
                        <a:off x="5083" y="2226"/>
                        <a:ext cx="180" cy="288"/>
                      </a:xfrm>
                      <a:prstGeom prst="line">
                        <a:avLst/>
                      </a:prstGeom>
                      <a:noFill/>
                      <a:ln w="19050">
                        <a:solidFill>
                          <a:srgbClr val="000000"/>
                        </a:solidFill>
                        <a:round/>
                        <a:headEnd/>
                        <a:tailEnd/>
                      </a:ln>
                    </p:spPr>
                    <p:txBody>
                      <a:bodyPr/>
                      <a:lstStyle/>
                      <a:p>
                        <a:endParaRPr lang="en-US">
                          <a:solidFill>
                            <a:prstClr val="black"/>
                          </a:solidFill>
                        </a:endParaRPr>
                      </a:p>
                    </p:txBody>
                  </p:sp>
                  <p:sp>
                    <p:nvSpPr>
                      <p:cNvPr id="80995" name="Line 99"/>
                      <p:cNvSpPr>
                        <a:spLocks noChangeAspect="1" noChangeShapeType="1"/>
                      </p:cNvSpPr>
                      <p:nvPr/>
                    </p:nvSpPr>
                    <p:spPr bwMode="auto">
                      <a:xfrm rot="5400000">
                        <a:off x="5285" y="2342"/>
                        <a:ext cx="180" cy="180"/>
                      </a:xfrm>
                      <a:prstGeom prst="line">
                        <a:avLst/>
                      </a:prstGeom>
                      <a:noFill/>
                      <a:ln w="19050">
                        <a:solidFill>
                          <a:srgbClr val="000000"/>
                        </a:solidFill>
                        <a:round/>
                        <a:headEnd/>
                        <a:tailEnd/>
                      </a:ln>
                    </p:spPr>
                    <p:txBody>
                      <a:bodyPr/>
                      <a:lstStyle/>
                      <a:p>
                        <a:endParaRPr lang="en-US">
                          <a:solidFill>
                            <a:prstClr val="black"/>
                          </a:solidFill>
                        </a:endParaRPr>
                      </a:p>
                    </p:txBody>
                  </p:sp>
                  <p:sp>
                    <p:nvSpPr>
                      <p:cNvPr id="80996" name="Line 100"/>
                      <p:cNvSpPr>
                        <a:spLocks noChangeAspect="1" noChangeShapeType="1"/>
                      </p:cNvSpPr>
                      <p:nvPr/>
                    </p:nvSpPr>
                    <p:spPr bwMode="auto">
                      <a:xfrm rot="445304">
                        <a:off x="4859" y="2209"/>
                        <a:ext cx="864" cy="180"/>
                      </a:xfrm>
                      <a:prstGeom prst="line">
                        <a:avLst/>
                      </a:prstGeom>
                      <a:noFill/>
                      <a:ln w="38100">
                        <a:solidFill>
                          <a:srgbClr val="000000"/>
                        </a:solidFill>
                        <a:round/>
                        <a:headEnd/>
                        <a:tailEnd/>
                      </a:ln>
                    </p:spPr>
                    <p:txBody>
                      <a:bodyPr/>
                      <a:lstStyle/>
                      <a:p>
                        <a:endParaRPr lang="en-US">
                          <a:solidFill>
                            <a:prstClr val="black"/>
                          </a:solidFill>
                        </a:endParaRPr>
                      </a:p>
                    </p:txBody>
                  </p:sp>
                </p:grpSp>
              </p:grpSp>
            </p:grpSp>
            <p:grpSp>
              <p:nvGrpSpPr>
                <p:cNvPr id="30" name="Group 101"/>
                <p:cNvGrpSpPr>
                  <a:grpSpLocks noChangeAspect="1"/>
                </p:cNvGrpSpPr>
                <p:nvPr/>
              </p:nvGrpSpPr>
              <p:grpSpPr bwMode="auto">
                <a:xfrm>
                  <a:off x="7281" y="9724"/>
                  <a:ext cx="706" cy="1677"/>
                  <a:chOff x="4859" y="2209"/>
                  <a:chExt cx="864" cy="2051"/>
                </a:xfrm>
              </p:grpSpPr>
              <p:grpSp>
                <p:nvGrpSpPr>
                  <p:cNvPr id="31" name="Group 102"/>
                  <p:cNvGrpSpPr>
                    <a:grpSpLocks noChangeAspect="1"/>
                  </p:cNvGrpSpPr>
                  <p:nvPr/>
                </p:nvGrpSpPr>
                <p:grpSpPr bwMode="auto">
                  <a:xfrm>
                    <a:off x="4894" y="2524"/>
                    <a:ext cx="720" cy="1736"/>
                    <a:chOff x="8737" y="4684"/>
                    <a:chExt cx="720" cy="1736"/>
                  </a:xfrm>
                </p:grpSpPr>
                <p:grpSp>
                  <p:nvGrpSpPr>
                    <p:cNvPr id="80960" name="Group 103"/>
                    <p:cNvGrpSpPr>
                      <a:grpSpLocks noChangeAspect="1"/>
                    </p:cNvGrpSpPr>
                    <p:nvPr/>
                  </p:nvGrpSpPr>
                  <p:grpSpPr bwMode="auto">
                    <a:xfrm>
                      <a:off x="8737" y="4684"/>
                      <a:ext cx="720" cy="1736"/>
                      <a:chOff x="2421" y="5906"/>
                      <a:chExt cx="720" cy="1736"/>
                    </a:xfrm>
                  </p:grpSpPr>
                  <p:sp>
                    <p:nvSpPr>
                      <p:cNvPr id="81000" name="AutoShape 104"/>
                      <p:cNvSpPr>
                        <a:spLocks noChangeAspect="1" noChangeArrowheads="1"/>
                      </p:cNvSpPr>
                      <p:nvPr/>
                    </p:nvSpPr>
                    <p:spPr bwMode="auto">
                      <a:xfrm>
                        <a:off x="2520" y="7498"/>
                        <a:ext cx="144" cy="144"/>
                      </a:xfrm>
                      <a:prstGeom prst="sun">
                        <a:avLst>
                          <a:gd name="adj" fmla="val 25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0964" name="Group 105"/>
                      <p:cNvGrpSpPr>
                        <a:grpSpLocks noChangeAspect="1"/>
                      </p:cNvGrpSpPr>
                      <p:nvPr/>
                    </p:nvGrpSpPr>
                    <p:grpSpPr bwMode="auto">
                      <a:xfrm>
                        <a:off x="2421" y="7384"/>
                        <a:ext cx="720" cy="144"/>
                        <a:chOff x="2421" y="7384"/>
                        <a:chExt cx="720" cy="144"/>
                      </a:xfrm>
                    </p:grpSpPr>
                    <p:sp>
                      <p:nvSpPr>
                        <p:cNvPr id="81002" name="Rectangle 106"/>
                        <p:cNvSpPr>
                          <a:spLocks noChangeAspect="1" noChangeArrowheads="1"/>
                        </p:cNvSpPr>
                        <p:nvPr/>
                      </p:nvSpPr>
                      <p:spPr bwMode="auto">
                        <a:xfrm>
                          <a:off x="2421" y="7384"/>
                          <a:ext cx="720" cy="144"/>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0968" name="Group 107"/>
                        <p:cNvGrpSpPr>
                          <a:grpSpLocks noChangeAspect="1"/>
                        </p:cNvGrpSpPr>
                        <p:nvPr/>
                      </p:nvGrpSpPr>
                      <p:grpSpPr bwMode="auto">
                        <a:xfrm>
                          <a:off x="2448" y="7409"/>
                          <a:ext cx="661" cy="72"/>
                          <a:chOff x="2421" y="7564"/>
                          <a:chExt cx="661" cy="72"/>
                        </a:xfrm>
                      </p:grpSpPr>
                      <p:grpSp>
                        <p:nvGrpSpPr>
                          <p:cNvPr id="80970" name="Group 108"/>
                          <p:cNvGrpSpPr>
                            <a:grpSpLocks noChangeAspect="1"/>
                          </p:cNvGrpSpPr>
                          <p:nvPr/>
                        </p:nvGrpSpPr>
                        <p:grpSpPr bwMode="auto">
                          <a:xfrm>
                            <a:off x="2421" y="7564"/>
                            <a:ext cx="437" cy="72"/>
                            <a:chOff x="4041" y="7744"/>
                            <a:chExt cx="437" cy="72"/>
                          </a:xfrm>
                        </p:grpSpPr>
                        <p:sp>
                          <p:nvSpPr>
                            <p:cNvPr id="81005" name="AutoShape 109"/>
                            <p:cNvSpPr>
                              <a:spLocks noChangeAspect="1" noChangeArrowheads="1"/>
                            </p:cNvSpPr>
                            <p:nvPr/>
                          </p:nvSpPr>
                          <p:spPr bwMode="auto">
                            <a:xfrm rot="-5400000">
                              <a:off x="4118"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06" name="AutoShape 110"/>
                            <p:cNvSpPr>
                              <a:spLocks noChangeAspect="1" noChangeArrowheads="1"/>
                            </p:cNvSpPr>
                            <p:nvPr/>
                          </p:nvSpPr>
                          <p:spPr bwMode="auto">
                            <a:xfrm rot="-5400000">
                              <a:off x="4041"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07" name="AutoShape 111"/>
                            <p:cNvSpPr>
                              <a:spLocks noChangeAspect="1" noChangeArrowheads="1"/>
                            </p:cNvSpPr>
                            <p:nvPr/>
                          </p:nvSpPr>
                          <p:spPr bwMode="auto">
                            <a:xfrm rot="-5400000">
                              <a:off x="4190"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08" name="AutoShape 112"/>
                            <p:cNvSpPr>
                              <a:spLocks noChangeAspect="1" noChangeArrowheads="1"/>
                            </p:cNvSpPr>
                            <p:nvPr/>
                          </p:nvSpPr>
                          <p:spPr bwMode="auto">
                            <a:xfrm rot="-5400000">
                              <a:off x="4262"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09" name="AutoShape 113"/>
                            <p:cNvSpPr>
                              <a:spLocks noChangeAspect="1" noChangeArrowheads="1"/>
                            </p:cNvSpPr>
                            <p:nvPr/>
                          </p:nvSpPr>
                          <p:spPr bwMode="auto">
                            <a:xfrm rot="-5400000">
                              <a:off x="4334"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10" name="AutoShape 114"/>
                            <p:cNvSpPr>
                              <a:spLocks noChangeAspect="1" noChangeArrowheads="1"/>
                            </p:cNvSpPr>
                            <p:nvPr/>
                          </p:nvSpPr>
                          <p:spPr bwMode="auto">
                            <a:xfrm rot="-5400000">
                              <a:off x="4406"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sp>
                        <p:nvSpPr>
                          <p:cNvPr id="81011" name="AutoShape 115"/>
                          <p:cNvSpPr>
                            <a:spLocks noChangeAspect="1" noChangeArrowheads="1"/>
                          </p:cNvSpPr>
                          <p:nvPr/>
                        </p:nvSpPr>
                        <p:spPr bwMode="auto">
                          <a:xfrm rot="-5400000">
                            <a:off x="2938"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12" name="AutoShape 116"/>
                          <p:cNvSpPr>
                            <a:spLocks noChangeAspect="1" noChangeArrowheads="1"/>
                          </p:cNvSpPr>
                          <p:nvPr/>
                        </p:nvSpPr>
                        <p:spPr bwMode="auto">
                          <a:xfrm rot="-5400000">
                            <a:off x="2866"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13" name="AutoShape 117"/>
                          <p:cNvSpPr>
                            <a:spLocks noChangeAspect="1" noChangeArrowheads="1"/>
                          </p:cNvSpPr>
                          <p:nvPr/>
                        </p:nvSpPr>
                        <p:spPr bwMode="auto">
                          <a:xfrm rot="-5400000">
                            <a:off x="3010"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nvGrpSpPr>
                      <p:cNvPr id="80971" name="Group 118"/>
                      <p:cNvGrpSpPr>
                        <a:grpSpLocks noChangeAspect="1"/>
                      </p:cNvGrpSpPr>
                      <p:nvPr/>
                    </p:nvGrpSpPr>
                    <p:grpSpPr bwMode="auto">
                      <a:xfrm>
                        <a:off x="2421" y="5906"/>
                        <a:ext cx="720" cy="1478"/>
                        <a:chOff x="2421" y="5906"/>
                        <a:chExt cx="720" cy="1478"/>
                      </a:xfrm>
                    </p:grpSpPr>
                    <p:sp>
                      <p:nvSpPr>
                        <p:cNvPr id="81015" name="Rectangle 119"/>
                        <p:cNvSpPr>
                          <a:spLocks noChangeAspect="1" noChangeArrowheads="1"/>
                        </p:cNvSpPr>
                        <p:nvPr/>
                      </p:nvSpPr>
                      <p:spPr bwMode="auto">
                        <a:xfrm>
                          <a:off x="2520" y="5906"/>
                          <a:ext cx="540" cy="36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nvGrpSpPr>
                        <p:cNvPr id="80972" name="Group 120"/>
                        <p:cNvGrpSpPr>
                          <a:grpSpLocks noChangeAspect="1"/>
                        </p:cNvGrpSpPr>
                        <p:nvPr/>
                      </p:nvGrpSpPr>
                      <p:grpSpPr bwMode="auto">
                        <a:xfrm>
                          <a:off x="2421" y="6304"/>
                          <a:ext cx="720" cy="1080"/>
                          <a:chOff x="2421" y="6304"/>
                          <a:chExt cx="720" cy="1080"/>
                        </a:xfrm>
                      </p:grpSpPr>
                      <p:sp>
                        <p:nvSpPr>
                          <p:cNvPr id="81017" name="Rectangle 121"/>
                          <p:cNvSpPr>
                            <a:spLocks noChangeAspect="1" noChangeArrowheads="1"/>
                          </p:cNvSpPr>
                          <p:nvPr/>
                        </p:nvSpPr>
                        <p:spPr bwMode="auto">
                          <a:xfrm>
                            <a:off x="2421" y="6304"/>
                            <a:ext cx="720" cy="108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sp>
                        <p:nvSpPr>
                          <p:cNvPr id="81018" name="Rectangle 122"/>
                          <p:cNvSpPr>
                            <a:spLocks noChangeAspect="1" noChangeArrowheads="1"/>
                          </p:cNvSpPr>
                          <p:nvPr/>
                        </p:nvSpPr>
                        <p:spPr bwMode="auto">
                          <a:xfrm>
                            <a:off x="2448" y="6335"/>
                            <a:ext cx="662" cy="1022"/>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sp>
                  <p:nvSpPr>
                    <p:cNvPr id="81019" name="Rectangle 123"/>
                    <p:cNvSpPr>
                      <a:spLocks noChangeAspect="1" noChangeArrowheads="1"/>
                    </p:cNvSpPr>
                    <p:nvPr/>
                  </p:nvSpPr>
                  <p:spPr bwMode="auto">
                    <a:xfrm>
                      <a:off x="8762" y="5044"/>
                      <a:ext cx="662" cy="288"/>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grpSp>
                <p:nvGrpSpPr>
                  <p:cNvPr id="80974" name="Group 124"/>
                  <p:cNvGrpSpPr>
                    <a:grpSpLocks noChangeAspect="1"/>
                  </p:cNvGrpSpPr>
                  <p:nvPr/>
                </p:nvGrpSpPr>
                <p:grpSpPr bwMode="auto">
                  <a:xfrm>
                    <a:off x="4859" y="2209"/>
                    <a:ext cx="864" cy="313"/>
                    <a:chOff x="4859" y="2209"/>
                    <a:chExt cx="864" cy="313"/>
                  </a:xfrm>
                </p:grpSpPr>
                <p:sp>
                  <p:nvSpPr>
                    <p:cNvPr id="81021" name="Line 125"/>
                    <p:cNvSpPr>
                      <a:spLocks noChangeAspect="1" noChangeShapeType="1"/>
                    </p:cNvSpPr>
                    <p:nvPr/>
                  </p:nvSpPr>
                  <p:spPr bwMode="auto">
                    <a:xfrm>
                      <a:off x="5083" y="2226"/>
                      <a:ext cx="180" cy="288"/>
                    </a:xfrm>
                    <a:prstGeom prst="line">
                      <a:avLst/>
                    </a:prstGeom>
                    <a:noFill/>
                    <a:ln w="19050">
                      <a:solidFill>
                        <a:srgbClr val="000000"/>
                      </a:solidFill>
                      <a:round/>
                      <a:headEnd/>
                      <a:tailEnd/>
                    </a:ln>
                  </p:spPr>
                  <p:txBody>
                    <a:bodyPr/>
                    <a:lstStyle/>
                    <a:p>
                      <a:endParaRPr lang="en-US">
                        <a:solidFill>
                          <a:prstClr val="black"/>
                        </a:solidFill>
                      </a:endParaRPr>
                    </a:p>
                  </p:txBody>
                </p:sp>
                <p:sp>
                  <p:nvSpPr>
                    <p:cNvPr id="81022" name="Line 126"/>
                    <p:cNvSpPr>
                      <a:spLocks noChangeAspect="1" noChangeShapeType="1"/>
                    </p:cNvSpPr>
                    <p:nvPr/>
                  </p:nvSpPr>
                  <p:spPr bwMode="auto">
                    <a:xfrm rot="5400000">
                      <a:off x="5285" y="2342"/>
                      <a:ext cx="180" cy="180"/>
                    </a:xfrm>
                    <a:prstGeom prst="line">
                      <a:avLst/>
                    </a:prstGeom>
                    <a:noFill/>
                    <a:ln w="19050">
                      <a:solidFill>
                        <a:srgbClr val="000000"/>
                      </a:solidFill>
                      <a:round/>
                      <a:headEnd/>
                      <a:tailEnd/>
                    </a:ln>
                  </p:spPr>
                  <p:txBody>
                    <a:bodyPr/>
                    <a:lstStyle/>
                    <a:p>
                      <a:endParaRPr lang="en-US">
                        <a:solidFill>
                          <a:prstClr val="black"/>
                        </a:solidFill>
                      </a:endParaRPr>
                    </a:p>
                  </p:txBody>
                </p:sp>
                <p:sp>
                  <p:nvSpPr>
                    <p:cNvPr id="81023" name="Line 127"/>
                    <p:cNvSpPr>
                      <a:spLocks noChangeAspect="1" noChangeShapeType="1"/>
                    </p:cNvSpPr>
                    <p:nvPr/>
                  </p:nvSpPr>
                  <p:spPr bwMode="auto">
                    <a:xfrm rot="445304">
                      <a:off x="4859" y="2209"/>
                      <a:ext cx="864" cy="180"/>
                    </a:xfrm>
                    <a:prstGeom prst="line">
                      <a:avLst/>
                    </a:prstGeom>
                    <a:noFill/>
                    <a:ln w="38100">
                      <a:solidFill>
                        <a:srgbClr val="000000"/>
                      </a:solidFill>
                      <a:round/>
                      <a:headEnd/>
                      <a:tailEnd/>
                    </a:ln>
                  </p:spPr>
                  <p:txBody>
                    <a:bodyPr/>
                    <a:lstStyle/>
                    <a:p>
                      <a:endParaRPr lang="en-US">
                        <a:solidFill>
                          <a:prstClr val="black"/>
                        </a:solidFill>
                      </a:endParaRPr>
                    </a:p>
                  </p:txBody>
                </p:sp>
              </p:grpSp>
            </p:grpSp>
            <p:grpSp>
              <p:nvGrpSpPr>
                <p:cNvPr id="80976" name="Group 128"/>
                <p:cNvGrpSpPr>
                  <a:grpSpLocks noChangeAspect="1"/>
                </p:cNvGrpSpPr>
                <p:nvPr/>
              </p:nvGrpSpPr>
              <p:grpSpPr bwMode="auto">
                <a:xfrm>
                  <a:off x="6741" y="7924"/>
                  <a:ext cx="706" cy="1677"/>
                  <a:chOff x="4859" y="2209"/>
                  <a:chExt cx="864" cy="2051"/>
                </a:xfrm>
              </p:grpSpPr>
              <p:grpSp>
                <p:nvGrpSpPr>
                  <p:cNvPr id="80977" name="Group 129"/>
                  <p:cNvGrpSpPr>
                    <a:grpSpLocks noChangeAspect="1"/>
                  </p:cNvGrpSpPr>
                  <p:nvPr/>
                </p:nvGrpSpPr>
                <p:grpSpPr bwMode="auto">
                  <a:xfrm>
                    <a:off x="4894" y="2524"/>
                    <a:ext cx="720" cy="1736"/>
                    <a:chOff x="8737" y="4684"/>
                    <a:chExt cx="720" cy="1736"/>
                  </a:xfrm>
                </p:grpSpPr>
                <p:grpSp>
                  <p:nvGrpSpPr>
                    <p:cNvPr id="80987" name="Group 130"/>
                    <p:cNvGrpSpPr>
                      <a:grpSpLocks noChangeAspect="1"/>
                    </p:cNvGrpSpPr>
                    <p:nvPr/>
                  </p:nvGrpSpPr>
                  <p:grpSpPr bwMode="auto">
                    <a:xfrm>
                      <a:off x="8737" y="4684"/>
                      <a:ext cx="720" cy="1736"/>
                      <a:chOff x="2421" y="5906"/>
                      <a:chExt cx="720" cy="1736"/>
                    </a:xfrm>
                  </p:grpSpPr>
                  <p:sp>
                    <p:nvSpPr>
                      <p:cNvPr id="81027" name="AutoShape 131"/>
                      <p:cNvSpPr>
                        <a:spLocks noChangeAspect="1" noChangeArrowheads="1"/>
                      </p:cNvSpPr>
                      <p:nvPr/>
                    </p:nvSpPr>
                    <p:spPr bwMode="auto">
                      <a:xfrm>
                        <a:off x="2520" y="7498"/>
                        <a:ext cx="144" cy="144"/>
                      </a:xfrm>
                      <a:prstGeom prst="sun">
                        <a:avLst>
                          <a:gd name="adj" fmla="val 25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0989" name="Group 132"/>
                      <p:cNvGrpSpPr>
                        <a:grpSpLocks noChangeAspect="1"/>
                      </p:cNvGrpSpPr>
                      <p:nvPr/>
                    </p:nvGrpSpPr>
                    <p:grpSpPr bwMode="auto">
                      <a:xfrm>
                        <a:off x="2421" y="7384"/>
                        <a:ext cx="720" cy="144"/>
                        <a:chOff x="2421" y="7384"/>
                        <a:chExt cx="720" cy="144"/>
                      </a:xfrm>
                    </p:grpSpPr>
                    <p:sp>
                      <p:nvSpPr>
                        <p:cNvPr id="81029" name="Rectangle 133"/>
                        <p:cNvSpPr>
                          <a:spLocks noChangeAspect="1" noChangeArrowheads="1"/>
                        </p:cNvSpPr>
                        <p:nvPr/>
                      </p:nvSpPr>
                      <p:spPr bwMode="auto">
                        <a:xfrm>
                          <a:off x="2421" y="7384"/>
                          <a:ext cx="720" cy="144"/>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0993" name="Group 134"/>
                        <p:cNvGrpSpPr>
                          <a:grpSpLocks noChangeAspect="1"/>
                        </p:cNvGrpSpPr>
                        <p:nvPr/>
                      </p:nvGrpSpPr>
                      <p:grpSpPr bwMode="auto">
                        <a:xfrm>
                          <a:off x="2448" y="7409"/>
                          <a:ext cx="661" cy="72"/>
                          <a:chOff x="2421" y="7564"/>
                          <a:chExt cx="661" cy="72"/>
                        </a:xfrm>
                      </p:grpSpPr>
                      <p:grpSp>
                        <p:nvGrpSpPr>
                          <p:cNvPr id="80997" name="Group 135"/>
                          <p:cNvGrpSpPr>
                            <a:grpSpLocks noChangeAspect="1"/>
                          </p:cNvGrpSpPr>
                          <p:nvPr/>
                        </p:nvGrpSpPr>
                        <p:grpSpPr bwMode="auto">
                          <a:xfrm>
                            <a:off x="2421" y="7564"/>
                            <a:ext cx="437" cy="72"/>
                            <a:chOff x="4041" y="7744"/>
                            <a:chExt cx="437" cy="72"/>
                          </a:xfrm>
                        </p:grpSpPr>
                        <p:sp>
                          <p:nvSpPr>
                            <p:cNvPr id="81032" name="AutoShape 136"/>
                            <p:cNvSpPr>
                              <a:spLocks noChangeAspect="1" noChangeArrowheads="1"/>
                            </p:cNvSpPr>
                            <p:nvPr/>
                          </p:nvSpPr>
                          <p:spPr bwMode="auto">
                            <a:xfrm rot="-5400000">
                              <a:off x="4118"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33" name="AutoShape 137"/>
                            <p:cNvSpPr>
                              <a:spLocks noChangeAspect="1" noChangeArrowheads="1"/>
                            </p:cNvSpPr>
                            <p:nvPr/>
                          </p:nvSpPr>
                          <p:spPr bwMode="auto">
                            <a:xfrm rot="-5400000">
                              <a:off x="4041"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34" name="AutoShape 138"/>
                            <p:cNvSpPr>
                              <a:spLocks noChangeAspect="1" noChangeArrowheads="1"/>
                            </p:cNvSpPr>
                            <p:nvPr/>
                          </p:nvSpPr>
                          <p:spPr bwMode="auto">
                            <a:xfrm rot="-5400000">
                              <a:off x="4190"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35" name="AutoShape 139"/>
                            <p:cNvSpPr>
                              <a:spLocks noChangeAspect="1" noChangeArrowheads="1"/>
                            </p:cNvSpPr>
                            <p:nvPr/>
                          </p:nvSpPr>
                          <p:spPr bwMode="auto">
                            <a:xfrm rot="-5400000">
                              <a:off x="4262"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36" name="AutoShape 140"/>
                            <p:cNvSpPr>
                              <a:spLocks noChangeAspect="1" noChangeArrowheads="1"/>
                            </p:cNvSpPr>
                            <p:nvPr/>
                          </p:nvSpPr>
                          <p:spPr bwMode="auto">
                            <a:xfrm rot="-5400000">
                              <a:off x="4334"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37" name="AutoShape 141"/>
                            <p:cNvSpPr>
                              <a:spLocks noChangeAspect="1" noChangeArrowheads="1"/>
                            </p:cNvSpPr>
                            <p:nvPr/>
                          </p:nvSpPr>
                          <p:spPr bwMode="auto">
                            <a:xfrm rot="-5400000">
                              <a:off x="4406"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sp>
                        <p:nvSpPr>
                          <p:cNvPr id="81038" name="AutoShape 142"/>
                          <p:cNvSpPr>
                            <a:spLocks noChangeAspect="1" noChangeArrowheads="1"/>
                          </p:cNvSpPr>
                          <p:nvPr/>
                        </p:nvSpPr>
                        <p:spPr bwMode="auto">
                          <a:xfrm rot="-5400000">
                            <a:off x="2938"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39" name="AutoShape 143"/>
                          <p:cNvSpPr>
                            <a:spLocks noChangeAspect="1" noChangeArrowheads="1"/>
                          </p:cNvSpPr>
                          <p:nvPr/>
                        </p:nvSpPr>
                        <p:spPr bwMode="auto">
                          <a:xfrm rot="-5400000">
                            <a:off x="2866"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40" name="AutoShape 144"/>
                          <p:cNvSpPr>
                            <a:spLocks noChangeAspect="1" noChangeArrowheads="1"/>
                          </p:cNvSpPr>
                          <p:nvPr/>
                        </p:nvSpPr>
                        <p:spPr bwMode="auto">
                          <a:xfrm rot="-5400000">
                            <a:off x="3010"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nvGrpSpPr>
                      <p:cNvPr id="80998" name="Group 145"/>
                      <p:cNvGrpSpPr>
                        <a:grpSpLocks noChangeAspect="1"/>
                      </p:cNvGrpSpPr>
                      <p:nvPr/>
                    </p:nvGrpSpPr>
                    <p:grpSpPr bwMode="auto">
                      <a:xfrm>
                        <a:off x="2421" y="5906"/>
                        <a:ext cx="720" cy="1478"/>
                        <a:chOff x="2421" y="5906"/>
                        <a:chExt cx="720" cy="1478"/>
                      </a:xfrm>
                    </p:grpSpPr>
                    <p:sp>
                      <p:nvSpPr>
                        <p:cNvPr id="81042" name="Rectangle 146"/>
                        <p:cNvSpPr>
                          <a:spLocks noChangeAspect="1" noChangeArrowheads="1"/>
                        </p:cNvSpPr>
                        <p:nvPr/>
                      </p:nvSpPr>
                      <p:spPr bwMode="auto">
                        <a:xfrm>
                          <a:off x="2520" y="5906"/>
                          <a:ext cx="540" cy="36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nvGrpSpPr>
                        <p:cNvPr id="80999" name="Group 147"/>
                        <p:cNvGrpSpPr>
                          <a:grpSpLocks noChangeAspect="1"/>
                        </p:cNvGrpSpPr>
                        <p:nvPr/>
                      </p:nvGrpSpPr>
                      <p:grpSpPr bwMode="auto">
                        <a:xfrm>
                          <a:off x="2421" y="6304"/>
                          <a:ext cx="720" cy="1080"/>
                          <a:chOff x="2421" y="6304"/>
                          <a:chExt cx="720" cy="1080"/>
                        </a:xfrm>
                      </p:grpSpPr>
                      <p:sp>
                        <p:nvSpPr>
                          <p:cNvPr id="81044" name="Rectangle 148"/>
                          <p:cNvSpPr>
                            <a:spLocks noChangeAspect="1" noChangeArrowheads="1"/>
                          </p:cNvSpPr>
                          <p:nvPr/>
                        </p:nvSpPr>
                        <p:spPr bwMode="auto">
                          <a:xfrm>
                            <a:off x="2421" y="6304"/>
                            <a:ext cx="720" cy="108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sp>
                        <p:nvSpPr>
                          <p:cNvPr id="81045" name="Rectangle 149"/>
                          <p:cNvSpPr>
                            <a:spLocks noChangeAspect="1" noChangeArrowheads="1"/>
                          </p:cNvSpPr>
                          <p:nvPr/>
                        </p:nvSpPr>
                        <p:spPr bwMode="auto">
                          <a:xfrm>
                            <a:off x="2448" y="6335"/>
                            <a:ext cx="662" cy="1022"/>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sp>
                  <p:nvSpPr>
                    <p:cNvPr id="81046" name="Rectangle 150"/>
                    <p:cNvSpPr>
                      <a:spLocks noChangeAspect="1" noChangeArrowheads="1"/>
                    </p:cNvSpPr>
                    <p:nvPr/>
                  </p:nvSpPr>
                  <p:spPr bwMode="auto">
                    <a:xfrm>
                      <a:off x="8762" y="5044"/>
                      <a:ext cx="662" cy="288"/>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grpSp>
                <p:nvGrpSpPr>
                  <p:cNvPr id="81001" name="Group 151"/>
                  <p:cNvGrpSpPr>
                    <a:grpSpLocks noChangeAspect="1"/>
                  </p:cNvGrpSpPr>
                  <p:nvPr/>
                </p:nvGrpSpPr>
                <p:grpSpPr bwMode="auto">
                  <a:xfrm>
                    <a:off x="4859" y="2209"/>
                    <a:ext cx="864" cy="313"/>
                    <a:chOff x="4859" y="2209"/>
                    <a:chExt cx="864" cy="313"/>
                  </a:xfrm>
                </p:grpSpPr>
                <p:sp>
                  <p:nvSpPr>
                    <p:cNvPr id="81048" name="Line 152"/>
                    <p:cNvSpPr>
                      <a:spLocks noChangeAspect="1" noChangeShapeType="1"/>
                    </p:cNvSpPr>
                    <p:nvPr/>
                  </p:nvSpPr>
                  <p:spPr bwMode="auto">
                    <a:xfrm>
                      <a:off x="5083" y="2226"/>
                      <a:ext cx="180" cy="288"/>
                    </a:xfrm>
                    <a:prstGeom prst="line">
                      <a:avLst/>
                    </a:prstGeom>
                    <a:noFill/>
                    <a:ln w="19050">
                      <a:solidFill>
                        <a:srgbClr val="000000"/>
                      </a:solidFill>
                      <a:round/>
                      <a:headEnd/>
                      <a:tailEnd/>
                    </a:ln>
                  </p:spPr>
                  <p:txBody>
                    <a:bodyPr/>
                    <a:lstStyle/>
                    <a:p>
                      <a:endParaRPr lang="en-US">
                        <a:solidFill>
                          <a:prstClr val="black"/>
                        </a:solidFill>
                      </a:endParaRPr>
                    </a:p>
                  </p:txBody>
                </p:sp>
                <p:sp>
                  <p:nvSpPr>
                    <p:cNvPr id="81049" name="Line 153"/>
                    <p:cNvSpPr>
                      <a:spLocks noChangeAspect="1" noChangeShapeType="1"/>
                    </p:cNvSpPr>
                    <p:nvPr/>
                  </p:nvSpPr>
                  <p:spPr bwMode="auto">
                    <a:xfrm rot="5400000">
                      <a:off x="5285" y="2342"/>
                      <a:ext cx="180" cy="180"/>
                    </a:xfrm>
                    <a:prstGeom prst="line">
                      <a:avLst/>
                    </a:prstGeom>
                    <a:noFill/>
                    <a:ln w="19050">
                      <a:solidFill>
                        <a:srgbClr val="000000"/>
                      </a:solidFill>
                      <a:round/>
                      <a:headEnd/>
                      <a:tailEnd/>
                    </a:ln>
                  </p:spPr>
                  <p:txBody>
                    <a:bodyPr/>
                    <a:lstStyle/>
                    <a:p>
                      <a:endParaRPr lang="en-US">
                        <a:solidFill>
                          <a:prstClr val="black"/>
                        </a:solidFill>
                      </a:endParaRPr>
                    </a:p>
                  </p:txBody>
                </p:sp>
                <p:sp>
                  <p:nvSpPr>
                    <p:cNvPr id="81050" name="Line 154"/>
                    <p:cNvSpPr>
                      <a:spLocks noChangeAspect="1" noChangeShapeType="1"/>
                    </p:cNvSpPr>
                    <p:nvPr/>
                  </p:nvSpPr>
                  <p:spPr bwMode="auto">
                    <a:xfrm rot="445304">
                      <a:off x="4859" y="2209"/>
                      <a:ext cx="864" cy="180"/>
                    </a:xfrm>
                    <a:prstGeom prst="line">
                      <a:avLst/>
                    </a:prstGeom>
                    <a:noFill/>
                    <a:ln w="38100">
                      <a:solidFill>
                        <a:srgbClr val="000000"/>
                      </a:solidFill>
                      <a:round/>
                      <a:headEnd/>
                      <a:tailEnd/>
                    </a:ln>
                  </p:spPr>
                  <p:txBody>
                    <a:bodyPr/>
                    <a:lstStyle/>
                    <a:p>
                      <a:endParaRPr lang="en-US">
                        <a:solidFill>
                          <a:prstClr val="black"/>
                        </a:solidFill>
                      </a:endParaRPr>
                    </a:p>
                  </p:txBody>
                </p:sp>
              </p:grpSp>
            </p:grpSp>
            <p:grpSp>
              <p:nvGrpSpPr>
                <p:cNvPr id="81003" name="Group 155"/>
                <p:cNvGrpSpPr>
                  <a:grpSpLocks noChangeAspect="1"/>
                </p:cNvGrpSpPr>
                <p:nvPr/>
              </p:nvGrpSpPr>
              <p:grpSpPr bwMode="auto">
                <a:xfrm>
                  <a:off x="6201" y="6124"/>
                  <a:ext cx="706" cy="1677"/>
                  <a:chOff x="4859" y="2209"/>
                  <a:chExt cx="864" cy="2051"/>
                </a:xfrm>
              </p:grpSpPr>
              <p:grpSp>
                <p:nvGrpSpPr>
                  <p:cNvPr id="81004" name="Group 156"/>
                  <p:cNvGrpSpPr>
                    <a:grpSpLocks noChangeAspect="1"/>
                  </p:cNvGrpSpPr>
                  <p:nvPr/>
                </p:nvGrpSpPr>
                <p:grpSpPr bwMode="auto">
                  <a:xfrm>
                    <a:off x="4894" y="2524"/>
                    <a:ext cx="720" cy="1736"/>
                    <a:chOff x="8737" y="4684"/>
                    <a:chExt cx="720" cy="1736"/>
                  </a:xfrm>
                </p:grpSpPr>
                <p:grpSp>
                  <p:nvGrpSpPr>
                    <p:cNvPr id="81014" name="Group 157"/>
                    <p:cNvGrpSpPr>
                      <a:grpSpLocks noChangeAspect="1"/>
                    </p:cNvGrpSpPr>
                    <p:nvPr/>
                  </p:nvGrpSpPr>
                  <p:grpSpPr bwMode="auto">
                    <a:xfrm>
                      <a:off x="8737" y="4684"/>
                      <a:ext cx="720" cy="1736"/>
                      <a:chOff x="2421" y="5906"/>
                      <a:chExt cx="720" cy="1736"/>
                    </a:xfrm>
                  </p:grpSpPr>
                  <p:sp>
                    <p:nvSpPr>
                      <p:cNvPr id="81054" name="AutoShape 158"/>
                      <p:cNvSpPr>
                        <a:spLocks noChangeAspect="1" noChangeArrowheads="1"/>
                      </p:cNvSpPr>
                      <p:nvPr/>
                    </p:nvSpPr>
                    <p:spPr bwMode="auto">
                      <a:xfrm>
                        <a:off x="2520" y="7498"/>
                        <a:ext cx="144" cy="144"/>
                      </a:xfrm>
                      <a:prstGeom prst="sun">
                        <a:avLst>
                          <a:gd name="adj" fmla="val 25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1016" name="Group 159"/>
                      <p:cNvGrpSpPr>
                        <a:grpSpLocks noChangeAspect="1"/>
                      </p:cNvGrpSpPr>
                      <p:nvPr/>
                    </p:nvGrpSpPr>
                    <p:grpSpPr bwMode="auto">
                      <a:xfrm>
                        <a:off x="2421" y="7384"/>
                        <a:ext cx="720" cy="144"/>
                        <a:chOff x="2421" y="7384"/>
                        <a:chExt cx="720" cy="144"/>
                      </a:xfrm>
                    </p:grpSpPr>
                    <p:sp>
                      <p:nvSpPr>
                        <p:cNvPr id="81056" name="Rectangle 160"/>
                        <p:cNvSpPr>
                          <a:spLocks noChangeAspect="1" noChangeArrowheads="1"/>
                        </p:cNvSpPr>
                        <p:nvPr/>
                      </p:nvSpPr>
                      <p:spPr bwMode="auto">
                        <a:xfrm>
                          <a:off x="2421" y="7384"/>
                          <a:ext cx="720" cy="144"/>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1020" name="Group 161"/>
                        <p:cNvGrpSpPr>
                          <a:grpSpLocks noChangeAspect="1"/>
                        </p:cNvGrpSpPr>
                        <p:nvPr/>
                      </p:nvGrpSpPr>
                      <p:grpSpPr bwMode="auto">
                        <a:xfrm>
                          <a:off x="2448" y="7409"/>
                          <a:ext cx="661" cy="72"/>
                          <a:chOff x="2421" y="7564"/>
                          <a:chExt cx="661" cy="72"/>
                        </a:xfrm>
                      </p:grpSpPr>
                      <p:grpSp>
                        <p:nvGrpSpPr>
                          <p:cNvPr id="81024" name="Group 162"/>
                          <p:cNvGrpSpPr>
                            <a:grpSpLocks noChangeAspect="1"/>
                          </p:cNvGrpSpPr>
                          <p:nvPr/>
                        </p:nvGrpSpPr>
                        <p:grpSpPr bwMode="auto">
                          <a:xfrm>
                            <a:off x="2421" y="7564"/>
                            <a:ext cx="437" cy="72"/>
                            <a:chOff x="4041" y="7744"/>
                            <a:chExt cx="437" cy="72"/>
                          </a:xfrm>
                        </p:grpSpPr>
                        <p:sp>
                          <p:nvSpPr>
                            <p:cNvPr id="81059" name="AutoShape 163"/>
                            <p:cNvSpPr>
                              <a:spLocks noChangeAspect="1" noChangeArrowheads="1"/>
                            </p:cNvSpPr>
                            <p:nvPr/>
                          </p:nvSpPr>
                          <p:spPr bwMode="auto">
                            <a:xfrm rot="-5400000">
                              <a:off x="4118"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60" name="AutoShape 164"/>
                            <p:cNvSpPr>
                              <a:spLocks noChangeAspect="1" noChangeArrowheads="1"/>
                            </p:cNvSpPr>
                            <p:nvPr/>
                          </p:nvSpPr>
                          <p:spPr bwMode="auto">
                            <a:xfrm rot="-5400000">
                              <a:off x="4041"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61" name="AutoShape 165"/>
                            <p:cNvSpPr>
                              <a:spLocks noChangeAspect="1" noChangeArrowheads="1"/>
                            </p:cNvSpPr>
                            <p:nvPr/>
                          </p:nvSpPr>
                          <p:spPr bwMode="auto">
                            <a:xfrm rot="-5400000">
                              <a:off x="4190"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62" name="AutoShape 166"/>
                            <p:cNvSpPr>
                              <a:spLocks noChangeAspect="1" noChangeArrowheads="1"/>
                            </p:cNvSpPr>
                            <p:nvPr/>
                          </p:nvSpPr>
                          <p:spPr bwMode="auto">
                            <a:xfrm rot="-5400000">
                              <a:off x="4262"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63" name="AutoShape 167"/>
                            <p:cNvSpPr>
                              <a:spLocks noChangeAspect="1" noChangeArrowheads="1"/>
                            </p:cNvSpPr>
                            <p:nvPr/>
                          </p:nvSpPr>
                          <p:spPr bwMode="auto">
                            <a:xfrm rot="-5400000">
                              <a:off x="4334"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64" name="AutoShape 168"/>
                            <p:cNvSpPr>
                              <a:spLocks noChangeAspect="1" noChangeArrowheads="1"/>
                            </p:cNvSpPr>
                            <p:nvPr/>
                          </p:nvSpPr>
                          <p:spPr bwMode="auto">
                            <a:xfrm rot="-5400000">
                              <a:off x="4406"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sp>
                        <p:nvSpPr>
                          <p:cNvPr id="81065" name="AutoShape 169"/>
                          <p:cNvSpPr>
                            <a:spLocks noChangeAspect="1" noChangeArrowheads="1"/>
                          </p:cNvSpPr>
                          <p:nvPr/>
                        </p:nvSpPr>
                        <p:spPr bwMode="auto">
                          <a:xfrm rot="-5400000">
                            <a:off x="2938"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66" name="AutoShape 170"/>
                          <p:cNvSpPr>
                            <a:spLocks noChangeAspect="1" noChangeArrowheads="1"/>
                          </p:cNvSpPr>
                          <p:nvPr/>
                        </p:nvSpPr>
                        <p:spPr bwMode="auto">
                          <a:xfrm rot="-5400000">
                            <a:off x="2866"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67" name="AutoShape 171"/>
                          <p:cNvSpPr>
                            <a:spLocks noChangeAspect="1" noChangeArrowheads="1"/>
                          </p:cNvSpPr>
                          <p:nvPr/>
                        </p:nvSpPr>
                        <p:spPr bwMode="auto">
                          <a:xfrm rot="-5400000">
                            <a:off x="3010"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nvGrpSpPr>
                      <p:cNvPr id="81025" name="Group 172"/>
                      <p:cNvGrpSpPr>
                        <a:grpSpLocks noChangeAspect="1"/>
                      </p:cNvGrpSpPr>
                      <p:nvPr/>
                    </p:nvGrpSpPr>
                    <p:grpSpPr bwMode="auto">
                      <a:xfrm>
                        <a:off x="2421" y="5906"/>
                        <a:ext cx="720" cy="1478"/>
                        <a:chOff x="2421" y="5906"/>
                        <a:chExt cx="720" cy="1478"/>
                      </a:xfrm>
                    </p:grpSpPr>
                    <p:sp>
                      <p:nvSpPr>
                        <p:cNvPr id="81069" name="Rectangle 173"/>
                        <p:cNvSpPr>
                          <a:spLocks noChangeAspect="1" noChangeArrowheads="1"/>
                        </p:cNvSpPr>
                        <p:nvPr/>
                      </p:nvSpPr>
                      <p:spPr bwMode="auto">
                        <a:xfrm>
                          <a:off x="2520" y="5906"/>
                          <a:ext cx="540" cy="36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nvGrpSpPr>
                        <p:cNvPr id="81026" name="Group 174"/>
                        <p:cNvGrpSpPr>
                          <a:grpSpLocks noChangeAspect="1"/>
                        </p:cNvGrpSpPr>
                        <p:nvPr/>
                      </p:nvGrpSpPr>
                      <p:grpSpPr bwMode="auto">
                        <a:xfrm>
                          <a:off x="2421" y="6304"/>
                          <a:ext cx="720" cy="1080"/>
                          <a:chOff x="2421" y="6304"/>
                          <a:chExt cx="720" cy="1080"/>
                        </a:xfrm>
                      </p:grpSpPr>
                      <p:sp>
                        <p:nvSpPr>
                          <p:cNvPr id="81071" name="Rectangle 175"/>
                          <p:cNvSpPr>
                            <a:spLocks noChangeAspect="1" noChangeArrowheads="1"/>
                          </p:cNvSpPr>
                          <p:nvPr/>
                        </p:nvSpPr>
                        <p:spPr bwMode="auto">
                          <a:xfrm>
                            <a:off x="2421" y="6304"/>
                            <a:ext cx="720" cy="108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sp>
                        <p:nvSpPr>
                          <p:cNvPr id="81072" name="Rectangle 176"/>
                          <p:cNvSpPr>
                            <a:spLocks noChangeAspect="1" noChangeArrowheads="1"/>
                          </p:cNvSpPr>
                          <p:nvPr/>
                        </p:nvSpPr>
                        <p:spPr bwMode="auto">
                          <a:xfrm>
                            <a:off x="2448" y="6335"/>
                            <a:ext cx="662" cy="1022"/>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sp>
                  <p:nvSpPr>
                    <p:cNvPr id="81073" name="Rectangle 177"/>
                    <p:cNvSpPr>
                      <a:spLocks noChangeAspect="1" noChangeArrowheads="1"/>
                    </p:cNvSpPr>
                    <p:nvPr/>
                  </p:nvSpPr>
                  <p:spPr bwMode="auto">
                    <a:xfrm>
                      <a:off x="8762" y="5044"/>
                      <a:ext cx="662" cy="288"/>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grpSp>
                <p:nvGrpSpPr>
                  <p:cNvPr id="81028" name="Group 178"/>
                  <p:cNvGrpSpPr>
                    <a:grpSpLocks noChangeAspect="1"/>
                  </p:cNvGrpSpPr>
                  <p:nvPr/>
                </p:nvGrpSpPr>
                <p:grpSpPr bwMode="auto">
                  <a:xfrm>
                    <a:off x="4859" y="2209"/>
                    <a:ext cx="864" cy="313"/>
                    <a:chOff x="4859" y="2209"/>
                    <a:chExt cx="864" cy="313"/>
                  </a:xfrm>
                </p:grpSpPr>
                <p:sp>
                  <p:nvSpPr>
                    <p:cNvPr id="81075" name="Line 179"/>
                    <p:cNvSpPr>
                      <a:spLocks noChangeAspect="1" noChangeShapeType="1"/>
                    </p:cNvSpPr>
                    <p:nvPr/>
                  </p:nvSpPr>
                  <p:spPr bwMode="auto">
                    <a:xfrm>
                      <a:off x="5083" y="2226"/>
                      <a:ext cx="180" cy="288"/>
                    </a:xfrm>
                    <a:prstGeom prst="line">
                      <a:avLst/>
                    </a:prstGeom>
                    <a:noFill/>
                    <a:ln w="19050">
                      <a:solidFill>
                        <a:srgbClr val="000000"/>
                      </a:solidFill>
                      <a:round/>
                      <a:headEnd/>
                      <a:tailEnd/>
                    </a:ln>
                  </p:spPr>
                  <p:txBody>
                    <a:bodyPr/>
                    <a:lstStyle/>
                    <a:p>
                      <a:endParaRPr lang="en-US">
                        <a:solidFill>
                          <a:prstClr val="black"/>
                        </a:solidFill>
                      </a:endParaRPr>
                    </a:p>
                  </p:txBody>
                </p:sp>
                <p:sp>
                  <p:nvSpPr>
                    <p:cNvPr id="81076" name="Line 180"/>
                    <p:cNvSpPr>
                      <a:spLocks noChangeAspect="1" noChangeShapeType="1"/>
                    </p:cNvSpPr>
                    <p:nvPr/>
                  </p:nvSpPr>
                  <p:spPr bwMode="auto">
                    <a:xfrm rot="5400000">
                      <a:off x="5285" y="2342"/>
                      <a:ext cx="180" cy="180"/>
                    </a:xfrm>
                    <a:prstGeom prst="line">
                      <a:avLst/>
                    </a:prstGeom>
                    <a:noFill/>
                    <a:ln w="19050">
                      <a:solidFill>
                        <a:srgbClr val="000000"/>
                      </a:solidFill>
                      <a:round/>
                      <a:headEnd/>
                      <a:tailEnd/>
                    </a:ln>
                  </p:spPr>
                  <p:txBody>
                    <a:bodyPr/>
                    <a:lstStyle/>
                    <a:p>
                      <a:endParaRPr lang="en-US">
                        <a:solidFill>
                          <a:prstClr val="black"/>
                        </a:solidFill>
                      </a:endParaRPr>
                    </a:p>
                  </p:txBody>
                </p:sp>
                <p:sp>
                  <p:nvSpPr>
                    <p:cNvPr id="81077" name="Line 181"/>
                    <p:cNvSpPr>
                      <a:spLocks noChangeAspect="1" noChangeShapeType="1"/>
                    </p:cNvSpPr>
                    <p:nvPr/>
                  </p:nvSpPr>
                  <p:spPr bwMode="auto">
                    <a:xfrm rot="445304">
                      <a:off x="4859" y="2209"/>
                      <a:ext cx="864" cy="180"/>
                    </a:xfrm>
                    <a:prstGeom prst="line">
                      <a:avLst/>
                    </a:prstGeom>
                    <a:noFill/>
                    <a:ln w="38100">
                      <a:solidFill>
                        <a:srgbClr val="000000"/>
                      </a:solidFill>
                      <a:round/>
                      <a:headEnd/>
                      <a:tailEnd/>
                    </a:ln>
                  </p:spPr>
                  <p:txBody>
                    <a:bodyPr/>
                    <a:lstStyle/>
                    <a:p>
                      <a:endParaRPr lang="en-US">
                        <a:solidFill>
                          <a:prstClr val="black"/>
                        </a:solidFill>
                      </a:endParaRPr>
                    </a:p>
                  </p:txBody>
                </p:sp>
              </p:grpSp>
            </p:grpSp>
            <p:grpSp>
              <p:nvGrpSpPr>
                <p:cNvPr id="81030" name="Group 182"/>
                <p:cNvGrpSpPr>
                  <a:grpSpLocks noChangeAspect="1"/>
                </p:cNvGrpSpPr>
                <p:nvPr/>
              </p:nvGrpSpPr>
              <p:grpSpPr bwMode="auto">
                <a:xfrm>
                  <a:off x="5121" y="4144"/>
                  <a:ext cx="1224" cy="2091"/>
                  <a:chOff x="4221" y="2209"/>
                  <a:chExt cx="1502" cy="2566"/>
                </a:xfrm>
              </p:grpSpPr>
              <p:sp>
                <p:nvSpPr>
                  <p:cNvPr id="81079" name="AutoShape 183"/>
                  <p:cNvSpPr>
                    <a:spLocks noChangeAspect="1" noChangeArrowheads="1"/>
                  </p:cNvSpPr>
                  <p:nvPr/>
                </p:nvSpPr>
                <p:spPr bwMode="auto">
                  <a:xfrm rot="1667815">
                    <a:off x="4221" y="4235"/>
                    <a:ext cx="1440" cy="540"/>
                  </a:xfrm>
                  <a:prstGeom prst="triangle">
                    <a:avLst>
                      <a:gd name="adj" fmla="val 50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1031" name="Group 184"/>
                  <p:cNvGrpSpPr>
                    <a:grpSpLocks noChangeAspect="1"/>
                  </p:cNvGrpSpPr>
                  <p:nvPr/>
                </p:nvGrpSpPr>
                <p:grpSpPr bwMode="auto">
                  <a:xfrm>
                    <a:off x="4859" y="2209"/>
                    <a:ext cx="864" cy="2051"/>
                    <a:chOff x="4859" y="2209"/>
                    <a:chExt cx="864" cy="2051"/>
                  </a:xfrm>
                </p:grpSpPr>
                <p:grpSp>
                  <p:nvGrpSpPr>
                    <p:cNvPr id="81041" name="Group 185"/>
                    <p:cNvGrpSpPr>
                      <a:grpSpLocks noChangeAspect="1"/>
                    </p:cNvGrpSpPr>
                    <p:nvPr/>
                  </p:nvGrpSpPr>
                  <p:grpSpPr bwMode="auto">
                    <a:xfrm>
                      <a:off x="4894" y="2524"/>
                      <a:ext cx="720" cy="1736"/>
                      <a:chOff x="8737" y="4684"/>
                      <a:chExt cx="720" cy="1736"/>
                    </a:xfrm>
                  </p:grpSpPr>
                  <p:grpSp>
                    <p:nvGrpSpPr>
                      <p:cNvPr id="81043" name="Group 186"/>
                      <p:cNvGrpSpPr>
                        <a:grpSpLocks noChangeAspect="1"/>
                      </p:cNvGrpSpPr>
                      <p:nvPr/>
                    </p:nvGrpSpPr>
                    <p:grpSpPr bwMode="auto">
                      <a:xfrm>
                        <a:off x="8737" y="4684"/>
                        <a:ext cx="720" cy="1736"/>
                        <a:chOff x="2421" y="5906"/>
                        <a:chExt cx="720" cy="1736"/>
                      </a:xfrm>
                    </p:grpSpPr>
                    <p:sp>
                      <p:nvSpPr>
                        <p:cNvPr id="81083" name="AutoShape 187"/>
                        <p:cNvSpPr>
                          <a:spLocks noChangeAspect="1" noChangeArrowheads="1"/>
                        </p:cNvSpPr>
                        <p:nvPr/>
                      </p:nvSpPr>
                      <p:spPr bwMode="auto">
                        <a:xfrm>
                          <a:off x="2520" y="7498"/>
                          <a:ext cx="144" cy="144"/>
                        </a:xfrm>
                        <a:prstGeom prst="sun">
                          <a:avLst>
                            <a:gd name="adj" fmla="val 25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1047" name="Group 188"/>
                        <p:cNvGrpSpPr>
                          <a:grpSpLocks noChangeAspect="1"/>
                        </p:cNvGrpSpPr>
                        <p:nvPr/>
                      </p:nvGrpSpPr>
                      <p:grpSpPr bwMode="auto">
                        <a:xfrm>
                          <a:off x="2421" y="7384"/>
                          <a:ext cx="720" cy="144"/>
                          <a:chOff x="2421" y="7384"/>
                          <a:chExt cx="720" cy="144"/>
                        </a:xfrm>
                      </p:grpSpPr>
                      <p:sp>
                        <p:nvSpPr>
                          <p:cNvPr id="81085" name="Rectangle 189"/>
                          <p:cNvSpPr>
                            <a:spLocks noChangeAspect="1" noChangeArrowheads="1"/>
                          </p:cNvSpPr>
                          <p:nvPr/>
                        </p:nvSpPr>
                        <p:spPr bwMode="auto">
                          <a:xfrm>
                            <a:off x="2421" y="7384"/>
                            <a:ext cx="720" cy="144"/>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1051" name="Group 190"/>
                          <p:cNvGrpSpPr>
                            <a:grpSpLocks noChangeAspect="1"/>
                          </p:cNvGrpSpPr>
                          <p:nvPr/>
                        </p:nvGrpSpPr>
                        <p:grpSpPr bwMode="auto">
                          <a:xfrm>
                            <a:off x="2448" y="7409"/>
                            <a:ext cx="661" cy="72"/>
                            <a:chOff x="2421" y="7564"/>
                            <a:chExt cx="661" cy="72"/>
                          </a:xfrm>
                        </p:grpSpPr>
                        <p:grpSp>
                          <p:nvGrpSpPr>
                            <p:cNvPr id="81052" name="Group 191"/>
                            <p:cNvGrpSpPr>
                              <a:grpSpLocks noChangeAspect="1"/>
                            </p:cNvGrpSpPr>
                            <p:nvPr/>
                          </p:nvGrpSpPr>
                          <p:grpSpPr bwMode="auto">
                            <a:xfrm>
                              <a:off x="2421" y="7564"/>
                              <a:ext cx="437" cy="72"/>
                              <a:chOff x="4041" y="7744"/>
                              <a:chExt cx="437" cy="72"/>
                            </a:xfrm>
                          </p:grpSpPr>
                          <p:sp>
                            <p:nvSpPr>
                              <p:cNvPr id="81088" name="AutoShape 192"/>
                              <p:cNvSpPr>
                                <a:spLocks noChangeAspect="1" noChangeArrowheads="1"/>
                              </p:cNvSpPr>
                              <p:nvPr/>
                            </p:nvSpPr>
                            <p:spPr bwMode="auto">
                              <a:xfrm rot="-5400000">
                                <a:off x="4118"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89" name="AutoShape 193"/>
                              <p:cNvSpPr>
                                <a:spLocks noChangeAspect="1" noChangeArrowheads="1"/>
                              </p:cNvSpPr>
                              <p:nvPr/>
                            </p:nvSpPr>
                            <p:spPr bwMode="auto">
                              <a:xfrm rot="-5400000">
                                <a:off x="4041"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90" name="AutoShape 194"/>
                              <p:cNvSpPr>
                                <a:spLocks noChangeAspect="1" noChangeArrowheads="1"/>
                              </p:cNvSpPr>
                              <p:nvPr/>
                            </p:nvSpPr>
                            <p:spPr bwMode="auto">
                              <a:xfrm rot="-5400000">
                                <a:off x="4190"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91" name="AutoShape 195"/>
                              <p:cNvSpPr>
                                <a:spLocks noChangeAspect="1" noChangeArrowheads="1"/>
                              </p:cNvSpPr>
                              <p:nvPr/>
                            </p:nvSpPr>
                            <p:spPr bwMode="auto">
                              <a:xfrm rot="-5400000">
                                <a:off x="4262"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92" name="AutoShape 196"/>
                              <p:cNvSpPr>
                                <a:spLocks noChangeAspect="1" noChangeArrowheads="1"/>
                              </p:cNvSpPr>
                              <p:nvPr/>
                            </p:nvSpPr>
                            <p:spPr bwMode="auto">
                              <a:xfrm rot="-5400000">
                                <a:off x="4334"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93" name="AutoShape 197"/>
                              <p:cNvSpPr>
                                <a:spLocks noChangeAspect="1" noChangeArrowheads="1"/>
                              </p:cNvSpPr>
                              <p:nvPr/>
                            </p:nvSpPr>
                            <p:spPr bwMode="auto">
                              <a:xfrm rot="-5400000">
                                <a:off x="4406"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sp>
                          <p:nvSpPr>
                            <p:cNvPr id="81094" name="AutoShape 198"/>
                            <p:cNvSpPr>
                              <a:spLocks noChangeAspect="1" noChangeArrowheads="1"/>
                            </p:cNvSpPr>
                            <p:nvPr/>
                          </p:nvSpPr>
                          <p:spPr bwMode="auto">
                            <a:xfrm rot="-5400000">
                              <a:off x="2938"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95" name="AutoShape 199"/>
                            <p:cNvSpPr>
                              <a:spLocks noChangeAspect="1" noChangeArrowheads="1"/>
                            </p:cNvSpPr>
                            <p:nvPr/>
                          </p:nvSpPr>
                          <p:spPr bwMode="auto">
                            <a:xfrm rot="-5400000">
                              <a:off x="2866"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096" name="AutoShape 200"/>
                            <p:cNvSpPr>
                              <a:spLocks noChangeAspect="1" noChangeArrowheads="1"/>
                            </p:cNvSpPr>
                            <p:nvPr/>
                          </p:nvSpPr>
                          <p:spPr bwMode="auto">
                            <a:xfrm rot="-5400000">
                              <a:off x="3010"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nvGrpSpPr>
                        <p:cNvPr id="81053" name="Group 201"/>
                        <p:cNvGrpSpPr>
                          <a:grpSpLocks noChangeAspect="1"/>
                        </p:cNvGrpSpPr>
                        <p:nvPr/>
                      </p:nvGrpSpPr>
                      <p:grpSpPr bwMode="auto">
                        <a:xfrm>
                          <a:off x="2421" y="5906"/>
                          <a:ext cx="720" cy="1478"/>
                          <a:chOff x="2421" y="5906"/>
                          <a:chExt cx="720" cy="1478"/>
                        </a:xfrm>
                      </p:grpSpPr>
                      <p:sp>
                        <p:nvSpPr>
                          <p:cNvPr id="81098" name="Rectangle 202"/>
                          <p:cNvSpPr>
                            <a:spLocks noChangeAspect="1" noChangeArrowheads="1"/>
                          </p:cNvSpPr>
                          <p:nvPr/>
                        </p:nvSpPr>
                        <p:spPr bwMode="auto">
                          <a:xfrm>
                            <a:off x="2520" y="5906"/>
                            <a:ext cx="540" cy="36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nvGrpSpPr>
                          <p:cNvPr id="81055" name="Group 203"/>
                          <p:cNvGrpSpPr>
                            <a:grpSpLocks noChangeAspect="1"/>
                          </p:cNvGrpSpPr>
                          <p:nvPr/>
                        </p:nvGrpSpPr>
                        <p:grpSpPr bwMode="auto">
                          <a:xfrm>
                            <a:off x="2421" y="6304"/>
                            <a:ext cx="720" cy="1080"/>
                            <a:chOff x="2421" y="6304"/>
                            <a:chExt cx="720" cy="1080"/>
                          </a:xfrm>
                        </p:grpSpPr>
                        <p:sp>
                          <p:nvSpPr>
                            <p:cNvPr id="81100" name="Rectangle 204"/>
                            <p:cNvSpPr>
                              <a:spLocks noChangeAspect="1" noChangeArrowheads="1"/>
                            </p:cNvSpPr>
                            <p:nvPr/>
                          </p:nvSpPr>
                          <p:spPr bwMode="auto">
                            <a:xfrm>
                              <a:off x="2421" y="6304"/>
                              <a:ext cx="720" cy="108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sp>
                          <p:nvSpPr>
                            <p:cNvPr id="81101" name="Rectangle 205"/>
                            <p:cNvSpPr>
                              <a:spLocks noChangeAspect="1" noChangeArrowheads="1"/>
                            </p:cNvSpPr>
                            <p:nvPr/>
                          </p:nvSpPr>
                          <p:spPr bwMode="auto">
                            <a:xfrm>
                              <a:off x="2448" y="6335"/>
                              <a:ext cx="662" cy="1022"/>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sp>
                    <p:nvSpPr>
                      <p:cNvPr id="81102" name="Rectangle 206"/>
                      <p:cNvSpPr>
                        <a:spLocks noChangeAspect="1" noChangeArrowheads="1"/>
                      </p:cNvSpPr>
                      <p:nvPr/>
                    </p:nvSpPr>
                    <p:spPr bwMode="auto">
                      <a:xfrm>
                        <a:off x="8762" y="5044"/>
                        <a:ext cx="662" cy="288"/>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grpSp>
                  <p:nvGrpSpPr>
                    <p:cNvPr id="81057" name="Group 207"/>
                    <p:cNvGrpSpPr>
                      <a:grpSpLocks noChangeAspect="1"/>
                    </p:cNvGrpSpPr>
                    <p:nvPr/>
                  </p:nvGrpSpPr>
                  <p:grpSpPr bwMode="auto">
                    <a:xfrm>
                      <a:off x="4859" y="2209"/>
                      <a:ext cx="864" cy="313"/>
                      <a:chOff x="4859" y="2209"/>
                      <a:chExt cx="864" cy="313"/>
                    </a:xfrm>
                  </p:grpSpPr>
                  <p:sp>
                    <p:nvSpPr>
                      <p:cNvPr id="81104" name="Line 208"/>
                      <p:cNvSpPr>
                        <a:spLocks noChangeAspect="1" noChangeShapeType="1"/>
                      </p:cNvSpPr>
                      <p:nvPr/>
                    </p:nvSpPr>
                    <p:spPr bwMode="auto">
                      <a:xfrm>
                        <a:off x="5083" y="2226"/>
                        <a:ext cx="180" cy="288"/>
                      </a:xfrm>
                      <a:prstGeom prst="line">
                        <a:avLst/>
                      </a:prstGeom>
                      <a:noFill/>
                      <a:ln w="19050">
                        <a:solidFill>
                          <a:srgbClr val="000000"/>
                        </a:solidFill>
                        <a:round/>
                        <a:headEnd/>
                        <a:tailEnd/>
                      </a:ln>
                    </p:spPr>
                    <p:txBody>
                      <a:bodyPr/>
                      <a:lstStyle/>
                      <a:p>
                        <a:endParaRPr lang="en-US">
                          <a:solidFill>
                            <a:prstClr val="black"/>
                          </a:solidFill>
                        </a:endParaRPr>
                      </a:p>
                    </p:txBody>
                  </p:sp>
                  <p:sp>
                    <p:nvSpPr>
                      <p:cNvPr id="81105" name="Line 209"/>
                      <p:cNvSpPr>
                        <a:spLocks noChangeAspect="1" noChangeShapeType="1"/>
                      </p:cNvSpPr>
                      <p:nvPr/>
                    </p:nvSpPr>
                    <p:spPr bwMode="auto">
                      <a:xfrm rot="5400000">
                        <a:off x="5285" y="2342"/>
                        <a:ext cx="180" cy="180"/>
                      </a:xfrm>
                      <a:prstGeom prst="line">
                        <a:avLst/>
                      </a:prstGeom>
                      <a:noFill/>
                      <a:ln w="19050">
                        <a:solidFill>
                          <a:srgbClr val="000000"/>
                        </a:solidFill>
                        <a:round/>
                        <a:headEnd/>
                        <a:tailEnd/>
                      </a:ln>
                    </p:spPr>
                    <p:txBody>
                      <a:bodyPr/>
                      <a:lstStyle/>
                      <a:p>
                        <a:endParaRPr lang="en-US">
                          <a:solidFill>
                            <a:prstClr val="black"/>
                          </a:solidFill>
                        </a:endParaRPr>
                      </a:p>
                    </p:txBody>
                  </p:sp>
                  <p:sp>
                    <p:nvSpPr>
                      <p:cNvPr id="81106" name="Line 210"/>
                      <p:cNvSpPr>
                        <a:spLocks noChangeAspect="1" noChangeShapeType="1"/>
                      </p:cNvSpPr>
                      <p:nvPr/>
                    </p:nvSpPr>
                    <p:spPr bwMode="auto">
                      <a:xfrm rot="445304">
                        <a:off x="4859" y="2209"/>
                        <a:ext cx="864" cy="180"/>
                      </a:xfrm>
                      <a:prstGeom prst="line">
                        <a:avLst/>
                      </a:prstGeom>
                      <a:noFill/>
                      <a:ln w="38100">
                        <a:solidFill>
                          <a:srgbClr val="000000"/>
                        </a:solidFill>
                        <a:round/>
                        <a:headEnd/>
                        <a:tailEnd/>
                      </a:ln>
                    </p:spPr>
                    <p:txBody>
                      <a:bodyPr/>
                      <a:lstStyle/>
                      <a:p>
                        <a:endParaRPr lang="en-US">
                          <a:solidFill>
                            <a:prstClr val="black"/>
                          </a:solidFill>
                        </a:endParaRPr>
                      </a:p>
                    </p:txBody>
                  </p:sp>
                </p:grpSp>
              </p:grpSp>
            </p:grpSp>
            <p:grpSp>
              <p:nvGrpSpPr>
                <p:cNvPr id="81058" name="Group 211"/>
                <p:cNvGrpSpPr>
                  <a:grpSpLocks noChangeAspect="1"/>
                </p:cNvGrpSpPr>
                <p:nvPr/>
              </p:nvGrpSpPr>
              <p:grpSpPr bwMode="auto">
                <a:xfrm>
                  <a:off x="5121" y="2344"/>
                  <a:ext cx="706" cy="1677"/>
                  <a:chOff x="4320" y="12604"/>
                  <a:chExt cx="864" cy="2051"/>
                </a:xfrm>
              </p:grpSpPr>
              <p:grpSp>
                <p:nvGrpSpPr>
                  <p:cNvPr id="81068" name="Group 212"/>
                  <p:cNvGrpSpPr>
                    <a:grpSpLocks noChangeAspect="1"/>
                  </p:cNvGrpSpPr>
                  <p:nvPr/>
                </p:nvGrpSpPr>
                <p:grpSpPr bwMode="auto">
                  <a:xfrm>
                    <a:off x="4436" y="12919"/>
                    <a:ext cx="720" cy="1736"/>
                    <a:chOff x="8737" y="4684"/>
                    <a:chExt cx="720" cy="1736"/>
                  </a:xfrm>
                </p:grpSpPr>
                <p:grpSp>
                  <p:nvGrpSpPr>
                    <p:cNvPr id="81070" name="Group 213"/>
                    <p:cNvGrpSpPr>
                      <a:grpSpLocks noChangeAspect="1"/>
                    </p:cNvGrpSpPr>
                    <p:nvPr/>
                  </p:nvGrpSpPr>
                  <p:grpSpPr bwMode="auto">
                    <a:xfrm>
                      <a:off x="8737" y="4684"/>
                      <a:ext cx="720" cy="1736"/>
                      <a:chOff x="2421" y="5906"/>
                      <a:chExt cx="720" cy="1736"/>
                    </a:xfrm>
                  </p:grpSpPr>
                  <p:sp>
                    <p:nvSpPr>
                      <p:cNvPr id="81110" name="AutoShape 214"/>
                      <p:cNvSpPr>
                        <a:spLocks noChangeAspect="1" noChangeArrowheads="1"/>
                      </p:cNvSpPr>
                      <p:nvPr/>
                    </p:nvSpPr>
                    <p:spPr bwMode="auto">
                      <a:xfrm>
                        <a:off x="2520" y="7498"/>
                        <a:ext cx="144" cy="144"/>
                      </a:xfrm>
                      <a:prstGeom prst="sun">
                        <a:avLst>
                          <a:gd name="adj" fmla="val 25000"/>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1074" name="Group 215"/>
                      <p:cNvGrpSpPr>
                        <a:grpSpLocks noChangeAspect="1"/>
                      </p:cNvGrpSpPr>
                      <p:nvPr/>
                    </p:nvGrpSpPr>
                    <p:grpSpPr bwMode="auto">
                      <a:xfrm>
                        <a:off x="2421" y="7384"/>
                        <a:ext cx="720" cy="144"/>
                        <a:chOff x="2421" y="7384"/>
                        <a:chExt cx="720" cy="144"/>
                      </a:xfrm>
                    </p:grpSpPr>
                    <p:sp>
                      <p:nvSpPr>
                        <p:cNvPr id="81112" name="Rectangle 216"/>
                        <p:cNvSpPr>
                          <a:spLocks noChangeAspect="1" noChangeArrowheads="1"/>
                        </p:cNvSpPr>
                        <p:nvPr/>
                      </p:nvSpPr>
                      <p:spPr bwMode="auto">
                        <a:xfrm>
                          <a:off x="2421" y="7384"/>
                          <a:ext cx="720" cy="144"/>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nvGrpSpPr>
                        <p:cNvPr id="81078" name="Group 217"/>
                        <p:cNvGrpSpPr>
                          <a:grpSpLocks noChangeAspect="1"/>
                        </p:cNvGrpSpPr>
                        <p:nvPr/>
                      </p:nvGrpSpPr>
                      <p:grpSpPr bwMode="auto">
                        <a:xfrm>
                          <a:off x="2448" y="7409"/>
                          <a:ext cx="661" cy="72"/>
                          <a:chOff x="2421" y="7564"/>
                          <a:chExt cx="661" cy="72"/>
                        </a:xfrm>
                      </p:grpSpPr>
                      <p:grpSp>
                        <p:nvGrpSpPr>
                          <p:cNvPr id="81080" name="Group 218"/>
                          <p:cNvGrpSpPr>
                            <a:grpSpLocks noChangeAspect="1"/>
                          </p:cNvGrpSpPr>
                          <p:nvPr/>
                        </p:nvGrpSpPr>
                        <p:grpSpPr bwMode="auto">
                          <a:xfrm>
                            <a:off x="2421" y="7564"/>
                            <a:ext cx="437" cy="72"/>
                            <a:chOff x="4041" y="7744"/>
                            <a:chExt cx="437" cy="72"/>
                          </a:xfrm>
                        </p:grpSpPr>
                        <p:sp>
                          <p:nvSpPr>
                            <p:cNvPr id="81115" name="AutoShape 219"/>
                            <p:cNvSpPr>
                              <a:spLocks noChangeAspect="1" noChangeArrowheads="1"/>
                            </p:cNvSpPr>
                            <p:nvPr/>
                          </p:nvSpPr>
                          <p:spPr bwMode="auto">
                            <a:xfrm rot="-5400000">
                              <a:off x="4118"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116" name="AutoShape 220"/>
                            <p:cNvSpPr>
                              <a:spLocks noChangeAspect="1" noChangeArrowheads="1"/>
                            </p:cNvSpPr>
                            <p:nvPr/>
                          </p:nvSpPr>
                          <p:spPr bwMode="auto">
                            <a:xfrm rot="-5400000">
                              <a:off x="4041"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117" name="AutoShape 221"/>
                            <p:cNvSpPr>
                              <a:spLocks noChangeAspect="1" noChangeArrowheads="1"/>
                            </p:cNvSpPr>
                            <p:nvPr/>
                          </p:nvSpPr>
                          <p:spPr bwMode="auto">
                            <a:xfrm rot="-5400000">
                              <a:off x="4190"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118" name="AutoShape 222"/>
                            <p:cNvSpPr>
                              <a:spLocks noChangeAspect="1" noChangeArrowheads="1"/>
                            </p:cNvSpPr>
                            <p:nvPr/>
                          </p:nvSpPr>
                          <p:spPr bwMode="auto">
                            <a:xfrm rot="-5400000">
                              <a:off x="4262"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119" name="AutoShape 223"/>
                            <p:cNvSpPr>
                              <a:spLocks noChangeAspect="1" noChangeArrowheads="1"/>
                            </p:cNvSpPr>
                            <p:nvPr/>
                          </p:nvSpPr>
                          <p:spPr bwMode="auto">
                            <a:xfrm rot="-5400000">
                              <a:off x="4334"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120" name="AutoShape 224"/>
                            <p:cNvSpPr>
                              <a:spLocks noChangeAspect="1" noChangeArrowheads="1"/>
                            </p:cNvSpPr>
                            <p:nvPr/>
                          </p:nvSpPr>
                          <p:spPr bwMode="auto">
                            <a:xfrm rot="-5400000">
                              <a:off x="4406" y="774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sp>
                        <p:nvSpPr>
                          <p:cNvPr id="81121" name="AutoShape 225"/>
                          <p:cNvSpPr>
                            <a:spLocks noChangeAspect="1" noChangeArrowheads="1"/>
                          </p:cNvSpPr>
                          <p:nvPr/>
                        </p:nvSpPr>
                        <p:spPr bwMode="auto">
                          <a:xfrm rot="-5400000">
                            <a:off x="2938"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122" name="AutoShape 226"/>
                          <p:cNvSpPr>
                            <a:spLocks noChangeAspect="1" noChangeArrowheads="1"/>
                          </p:cNvSpPr>
                          <p:nvPr/>
                        </p:nvSpPr>
                        <p:spPr bwMode="auto">
                          <a:xfrm rot="-5400000">
                            <a:off x="2866"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sp>
                        <p:nvSpPr>
                          <p:cNvPr id="81123" name="AutoShape 227"/>
                          <p:cNvSpPr>
                            <a:spLocks noChangeAspect="1" noChangeArrowheads="1"/>
                          </p:cNvSpPr>
                          <p:nvPr/>
                        </p:nvSpPr>
                        <p:spPr bwMode="auto">
                          <a:xfrm rot="-5400000">
                            <a:off x="3010" y="7564"/>
                            <a:ext cx="72" cy="72"/>
                          </a:xfrm>
                          <a:prstGeom prst="flowChartCollate">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nvGrpSpPr>
                      <p:cNvPr id="81081" name="Group 228"/>
                      <p:cNvGrpSpPr>
                        <a:grpSpLocks noChangeAspect="1"/>
                      </p:cNvGrpSpPr>
                      <p:nvPr/>
                    </p:nvGrpSpPr>
                    <p:grpSpPr bwMode="auto">
                      <a:xfrm>
                        <a:off x="2421" y="5906"/>
                        <a:ext cx="720" cy="1478"/>
                        <a:chOff x="2421" y="5906"/>
                        <a:chExt cx="720" cy="1478"/>
                      </a:xfrm>
                    </p:grpSpPr>
                    <p:sp>
                      <p:nvSpPr>
                        <p:cNvPr id="81125" name="Rectangle 229"/>
                        <p:cNvSpPr>
                          <a:spLocks noChangeAspect="1" noChangeArrowheads="1"/>
                        </p:cNvSpPr>
                        <p:nvPr/>
                      </p:nvSpPr>
                      <p:spPr bwMode="auto">
                        <a:xfrm>
                          <a:off x="2520" y="5906"/>
                          <a:ext cx="540" cy="36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nvGrpSpPr>
                        <p:cNvPr id="81082" name="Group 230"/>
                        <p:cNvGrpSpPr>
                          <a:grpSpLocks noChangeAspect="1"/>
                        </p:cNvGrpSpPr>
                        <p:nvPr/>
                      </p:nvGrpSpPr>
                      <p:grpSpPr bwMode="auto">
                        <a:xfrm>
                          <a:off x="2421" y="6304"/>
                          <a:ext cx="720" cy="1080"/>
                          <a:chOff x="2421" y="6304"/>
                          <a:chExt cx="720" cy="1080"/>
                        </a:xfrm>
                      </p:grpSpPr>
                      <p:sp>
                        <p:nvSpPr>
                          <p:cNvPr id="81127" name="Rectangle 231"/>
                          <p:cNvSpPr>
                            <a:spLocks noChangeAspect="1" noChangeArrowheads="1"/>
                          </p:cNvSpPr>
                          <p:nvPr/>
                        </p:nvSpPr>
                        <p:spPr bwMode="auto">
                          <a:xfrm>
                            <a:off x="2421" y="6304"/>
                            <a:ext cx="720" cy="1080"/>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sp>
                        <p:nvSpPr>
                          <p:cNvPr id="81128" name="Rectangle 232"/>
                          <p:cNvSpPr>
                            <a:spLocks noChangeAspect="1" noChangeArrowheads="1"/>
                          </p:cNvSpPr>
                          <p:nvPr/>
                        </p:nvSpPr>
                        <p:spPr bwMode="auto">
                          <a:xfrm>
                            <a:off x="2448" y="6335"/>
                            <a:ext cx="662" cy="1022"/>
                          </a:xfrm>
                          <a:prstGeom prst="rect">
                            <a:avLst/>
                          </a:prstGeom>
                          <a:solidFill>
                            <a:srgbClr val="FFFFFF"/>
                          </a:solidFill>
                          <a:ln w="9525">
                            <a:solidFill>
                              <a:srgbClr val="000000"/>
                            </a:solidFill>
                            <a:miter lim="800000"/>
                            <a:headEnd/>
                            <a:tailEnd/>
                          </a:ln>
                        </p:spPr>
                        <p:txBody>
                          <a:bodyPr/>
                          <a:lstStyle/>
                          <a:p>
                            <a:endParaRPr lang="en-US">
                              <a:solidFill>
                                <a:prstClr val="black"/>
                              </a:solidFill>
                            </a:endParaRPr>
                          </a:p>
                        </p:txBody>
                      </p:sp>
                    </p:grpSp>
                  </p:grpSp>
                </p:grpSp>
                <p:sp>
                  <p:nvSpPr>
                    <p:cNvPr id="81129" name="Rectangle 233"/>
                    <p:cNvSpPr>
                      <a:spLocks noChangeAspect="1" noChangeArrowheads="1"/>
                    </p:cNvSpPr>
                    <p:nvPr/>
                  </p:nvSpPr>
                  <p:spPr bwMode="auto">
                    <a:xfrm>
                      <a:off x="8762" y="5044"/>
                      <a:ext cx="662" cy="288"/>
                    </a:xfrm>
                    <a:prstGeom prst="rect">
                      <a:avLst/>
                    </a:prstGeom>
                    <a:solidFill>
                      <a:srgbClr val="C0C0C0"/>
                    </a:solidFill>
                    <a:ln w="9525">
                      <a:solidFill>
                        <a:srgbClr val="000000"/>
                      </a:solidFill>
                      <a:miter lim="800000"/>
                      <a:headEnd/>
                      <a:tailEnd/>
                    </a:ln>
                  </p:spPr>
                  <p:txBody>
                    <a:bodyPr/>
                    <a:lstStyle/>
                    <a:p>
                      <a:endParaRPr lang="en-US">
                        <a:solidFill>
                          <a:prstClr val="black"/>
                        </a:solidFill>
                      </a:endParaRPr>
                    </a:p>
                  </p:txBody>
                </p:sp>
              </p:grpSp>
              <p:grpSp>
                <p:nvGrpSpPr>
                  <p:cNvPr id="81084" name="Group 234"/>
                  <p:cNvGrpSpPr>
                    <a:grpSpLocks noChangeAspect="1"/>
                  </p:cNvGrpSpPr>
                  <p:nvPr/>
                </p:nvGrpSpPr>
                <p:grpSpPr bwMode="auto">
                  <a:xfrm flipH="1">
                    <a:off x="4320" y="12604"/>
                    <a:ext cx="864" cy="313"/>
                    <a:chOff x="4859" y="2209"/>
                    <a:chExt cx="864" cy="313"/>
                  </a:xfrm>
                </p:grpSpPr>
                <p:sp>
                  <p:nvSpPr>
                    <p:cNvPr id="81131" name="Line 235"/>
                    <p:cNvSpPr>
                      <a:spLocks noChangeAspect="1" noChangeShapeType="1"/>
                    </p:cNvSpPr>
                    <p:nvPr/>
                  </p:nvSpPr>
                  <p:spPr bwMode="auto">
                    <a:xfrm>
                      <a:off x="5083" y="2226"/>
                      <a:ext cx="180" cy="288"/>
                    </a:xfrm>
                    <a:prstGeom prst="line">
                      <a:avLst/>
                    </a:prstGeom>
                    <a:noFill/>
                    <a:ln w="19050">
                      <a:solidFill>
                        <a:srgbClr val="000000"/>
                      </a:solidFill>
                      <a:round/>
                      <a:headEnd/>
                      <a:tailEnd/>
                    </a:ln>
                  </p:spPr>
                  <p:txBody>
                    <a:bodyPr/>
                    <a:lstStyle/>
                    <a:p>
                      <a:endParaRPr lang="en-US">
                        <a:solidFill>
                          <a:prstClr val="black"/>
                        </a:solidFill>
                      </a:endParaRPr>
                    </a:p>
                  </p:txBody>
                </p:sp>
                <p:sp>
                  <p:nvSpPr>
                    <p:cNvPr id="81132" name="Line 236"/>
                    <p:cNvSpPr>
                      <a:spLocks noChangeAspect="1" noChangeShapeType="1"/>
                    </p:cNvSpPr>
                    <p:nvPr/>
                  </p:nvSpPr>
                  <p:spPr bwMode="auto">
                    <a:xfrm rot="5400000">
                      <a:off x="5285" y="2342"/>
                      <a:ext cx="180" cy="180"/>
                    </a:xfrm>
                    <a:prstGeom prst="line">
                      <a:avLst/>
                    </a:prstGeom>
                    <a:noFill/>
                    <a:ln w="19050">
                      <a:solidFill>
                        <a:srgbClr val="000000"/>
                      </a:solidFill>
                      <a:round/>
                      <a:headEnd/>
                      <a:tailEnd/>
                    </a:ln>
                  </p:spPr>
                  <p:txBody>
                    <a:bodyPr/>
                    <a:lstStyle/>
                    <a:p>
                      <a:endParaRPr lang="en-US">
                        <a:solidFill>
                          <a:prstClr val="black"/>
                        </a:solidFill>
                      </a:endParaRPr>
                    </a:p>
                  </p:txBody>
                </p:sp>
                <p:sp>
                  <p:nvSpPr>
                    <p:cNvPr id="81133" name="Line 237"/>
                    <p:cNvSpPr>
                      <a:spLocks noChangeAspect="1" noChangeShapeType="1"/>
                    </p:cNvSpPr>
                    <p:nvPr/>
                  </p:nvSpPr>
                  <p:spPr bwMode="auto">
                    <a:xfrm rot="445304">
                      <a:off x="4859" y="2209"/>
                      <a:ext cx="864" cy="180"/>
                    </a:xfrm>
                    <a:prstGeom prst="line">
                      <a:avLst/>
                    </a:prstGeom>
                    <a:noFill/>
                    <a:ln w="38100">
                      <a:solidFill>
                        <a:srgbClr val="000000"/>
                      </a:solidFill>
                      <a:round/>
                      <a:headEnd/>
                      <a:tailEnd/>
                    </a:ln>
                  </p:spPr>
                  <p:txBody>
                    <a:bodyPr/>
                    <a:lstStyle/>
                    <a:p>
                      <a:endParaRPr lang="en-US">
                        <a:solidFill>
                          <a:prstClr val="black"/>
                        </a:solidFill>
                      </a:endParaRPr>
                    </a:p>
                  </p:txBody>
                </p:sp>
              </p:grpSp>
            </p:grpSp>
          </p:grpSp>
        </p:grpSp>
        <p:grpSp>
          <p:nvGrpSpPr>
            <p:cNvPr id="81086" name="Group 238"/>
            <p:cNvGrpSpPr>
              <a:grpSpLocks noChangeAspect="1"/>
            </p:cNvGrpSpPr>
            <p:nvPr/>
          </p:nvGrpSpPr>
          <p:grpSpPr bwMode="auto">
            <a:xfrm>
              <a:off x="4176" y="2344"/>
              <a:ext cx="900" cy="11995"/>
              <a:chOff x="4176" y="2344"/>
              <a:chExt cx="900" cy="11995"/>
            </a:xfrm>
          </p:grpSpPr>
          <p:grpSp>
            <p:nvGrpSpPr>
              <p:cNvPr id="81087" name="Group 239"/>
              <p:cNvGrpSpPr>
                <a:grpSpLocks noChangeAspect="1"/>
              </p:cNvGrpSpPr>
              <p:nvPr/>
            </p:nvGrpSpPr>
            <p:grpSpPr bwMode="auto">
              <a:xfrm flipV="1">
                <a:off x="4176" y="8836"/>
                <a:ext cx="900" cy="5503"/>
                <a:chOff x="9360" y="8644"/>
                <a:chExt cx="900" cy="5503"/>
              </a:xfrm>
            </p:grpSpPr>
            <p:grpSp>
              <p:nvGrpSpPr>
                <p:cNvPr id="81097" name="Group 240"/>
                <p:cNvGrpSpPr>
                  <a:grpSpLocks noChangeAspect="1"/>
                </p:cNvGrpSpPr>
                <p:nvPr/>
              </p:nvGrpSpPr>
              <p:grpSpPr bwMode="auto">
                <a:xfrm>
                  <a:off x="9360" y="8644"/>
                  <a:ext cx="900" cy="1903"/>
                  <a:chOff x="9360" y="10084"/>
                  <a:chExt cx="900" cy="1903"/>
                </a:xfrm>
              </p:grpSpPr>
              <p:sp>
                <p:nvSpPr>
                  <p:cNvPr id="81137" name="Cloud"/>
                  <p:cNvSpPr>
                    <a:spLocks noChangeAspect="1" noEditPoints="1" noChangeArrowheads="1"/>
                  </p:cNvSpPr>
                  <p:nvPr/>
                </p:nvSpPr>
                <p:spPr bwMode="auto">
                  <a:xfrm>
                    <a:off x="9360" y="100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38" name="Cloud"/>
                  <p:cNvSpPr>
                    <a:spLocks noChangeAspect="1" noEditPoints="1" noChangeArrowheads="1"/>
                  </p:cNvSpPr>
                  <p:nvPr/>
                </p:nvSpPr>
                <p:spPr bwMode="auto">
                  <a:xfrm>
                    <a:off x="9360" y="104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39" name="Cloud"/>
                  <p:cNvSpPr>
                    <a:spLocks noChangeAspect="1" noEditPoints="1" noChangeArrowheads="1"/>
                  </p:cNvSpPr>
                  <p:nvPr/>
                </p:nvSpPr>
                <p:spPr bwMode="auto">
                  <a:xfrm>
                    <a:off x="9360" y="1080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40" name="Cloud"/>
                  <p:cNvSpPr>
                    <a:spLocks noChangeAspect="1" noEditPoints="1" noChangeArrowheads="1"/>
                  </p:cNvSpPr>
                  <p:nvPr/>
                </p:nvSpPr>
                <p:spPr bwMode="auto">
                  <a:xfrm>
                    <a:off x="9360" y="1116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41" name="Cloud"/>
                  <p:cNvSpPr>
                    <a:spLocks noChangeAspect="1" noEditPoints="1" noChangeArrowheads="1"/>
                  </p:cNvSpPr>
                  <p:nvPr/>
                </p:nvSpPr>
                <p:spPr bwMode="auto">
                  <a:xfrm>
                    <a:off x="9360" y="115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099" name="Group 246"/>
                <p:cNvGrpSpPr>
                  <a:grpSpLocks noChangeAspect="1"/>
                </p:cNvGrpSpPr>
                <p:nvPr/>
              </p:nvGrpSpPr>
              <p:grpSpPr bwMode="auto">
                <a:xfrm>
                  <a:off x="9360" y="10444"/>
                  <a:ext cx="900" cy="1903"/>
                  <a:chOff x="9360" y="10084"/>
                  <a:chExt cx="900" cy="1903"/>
                </a:xfrm>
              </p:grpSpPr>
              <p:sp>
                <p:nvSpPr>
                  <p:cNvPr id="81143" name="Cloud"/>
                  <p:cNvSpPr>
                    <a:spLocks noChangeAspect="1" noEditPoints="1" noChangeArrowheads="1"/>
                  </p:cNvSpPr>
                  <p:nvPr/>
                </p:nvSpPr>
                <p:spPr bwMode="auto">
                  <a:xfrm>
                    <a:off x="9360" y="100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44" name="Cloud"/>
                  <p:cNvSpPr>
                    <a:spLocks noChangeAspect="1" noEditPoints="1" noChangeArrowheads="1"/>
                  </p:cNvSpPr>
                  <p:nvPr/>
                </p:nvSpPr>
                <p:spPr bwMode="auto">
                  <a:xfrm>
                    <a:off x="9360" y="104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45" name="Cloud"/>
                  <p:cNvSpPr>
                    <a:spLocks noChangeAspect="1" noEditPoints="1" noChangeArrowheads="1"/>
                  </p:cNvSpPr>
                  <p:nvPr/>
                </p:nvSpPr>
                <p:spPr bwMode="auto">
                  <a:xfrm>
                    <a:off x="9360" y="1080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46" name="Cloud"/>
                  <p:cNvSpPr>
                    <a:spLocks noChangeAspect="1" noEditPoints="1" noChangeArrowheads="1"/>
                  </p:cNvSpPr>
                  <p:nvPr/>
                </p:nvSpPr>
                <p:spPr bwMode="auto">
                  <a:xfrm>
                    <a:off x="9360" y="1116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47" name="Cloud"/>
                  <p:cNvSpPr>
                    <a:spLocks noChangeAspect="1" noEditPoints="1" noChangeArrowheads="1"/>
                  </p:cNvSpPr>
                  <p:nvPr/>
                </p:nvSpPr>
                <p:spPr bwMode="auto">
                  <a:xfrm>
                    <a:off x="9360" y="115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03" name="Group 252"/>
                <p:cNvGrpSpPr>
                  <a:grpSpLocks noChangeAspect="1"/>
                </p:cNvGrpSpPr>
                <p:nvPr/>
              </p:nvGrpSpPr>
              <p:grpSpPr bwMode="auto">
                <a:xfrm>
                  <a:off x="9360" y="12244"/>
                  <a:ext cx="900" cy="1903"/>
                  <a:chOff x="9360" y="10084"/>
                  <a:chExt cx="900" cy="1903"/>
                </a:xfrm>
              </p:grpSpPr>
              <p:sp>
                <p:nvSpPr>
                  <p:cNvPr id="81149" name="Cloud"/>
                  <p:cNvSpPr>
                    <a:spLocks noChangeAspect="1" noEditPoints="1" noChangeArrowheads="1"/>
                  </p:cNvSpPr>
                  <p:nvPr/>
                </p:nvSpPr>
                <p:spPr bwMode="auto">
                  <a:xfrm>
                    <a:off x="9360" y="100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50" name="Cloud"/>
                  <p:cNvSpPr>
                    <a:spLocks noChangeAspect="1" noEditPoints="1" noChangeArrowheads="1"/>
                  </p:cNvSpPr>
                  <p:nvPr/>
                </p:nvSpPr>
                <p:spPr bwMode="auto">
                  <a:xfrm>
                    <a:off x="9360" y="104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51" name="Cloud"/>
                  <p:cNvSpPr>
                    <a:spLocks noChangeAspect="1" noEditPoints="1" noChangeArrowheads="1"/>
                  </p:cNvSpPr>
                  <p:nvPr/>
                </p:nvSpPr>
                <p:spPr bwMode="auto">
                  <a:xfrm>
                    <a:off x="9360" y="1080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52" name="Cloud"/>
                  <p:cNvSpPr>
                    <a:spLocks noChangeAspect="1" noEditPoints="1" noChangeArrowheads="1"/>
                  </p:cNvSpPr>
                  <p:nvPr/>
                </p:nvSpPr>
                <p:spPr bwMode="auto">
                  <a:xfrm>
                    <a:off x="9360" y="1116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53" name="Cloud"/>
                  <p:cNvSpPr>
                    <a:spLocks noChangeAspect="1" noEditPoints="1" noChangeArrowheads="1"/>
                  </p:cNvSpPr>
                  <p:nvPr/>
                </p:nvSpPr>
                <p:spPr bwMode="auto">
                  <a:xfrm>
                    <a:off x="9360" y="115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07" name="Group 258"/>
              <p:cNvGrpSpPr>
                <a:grpSpLocks noChangeAspect="1"/>
              </p:cNvGrpSpPr>
              <p:nvPr/>
            </p:nvGrpSpPr>
            <p:grpSpPr bwMode="auto">
              <a:xfrm flipV="1">
                <a:off x="4176" y="3424"/>
                <a:ext cx="900" cy="5503"/>
                <a:chOff x="9360" y="8644"/>
                <a:chExt cx="900" cy="5503"/>
              </a:xfrm>
            </p:grpSpPr>
            <p:grpSp>
              <p:nvGrpSpPr>
                <p:cNvPr id="81108" name="Group 259"/>
                <p:cNvGrpSpPr>
                  <a:grpSpLocks noChangeAspect="1"/>
                </p:cNvGrpSpPr>
                <p:nvPr/>
              </p:nvGrpSpPr>
              <p:grpSpPr bwMode="auto">
                <a:xfrm>
                  <a:off x="9360" y="8644"/>
                  <a:ext cx="900" cy="1903"/>
                  <a:chOff x="9360" y="10084"/>
                  <a:chExt cx="900" cy="1903"/>
                </a:xfrm>
              </p:grpSpPr>
              <p:sp>
                <p:nvSpPr>
                  <p:cNvPr id="81156" name="Cloud"/>
                  <p:cNvSpPr>
                    <a:spLocks noChangeAspect="1" noEditPoints="1" noChangeArrowheads="1"/>
                  </p:cNvSpPr>
                  <p:nvPr/>
                </p:nvSpPr>
                <p:spPr bwMode="auto">
                  <a:xfrm>
                    <a:off x="9360" y="100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57" name="Cloud"/>
                  <p:cNvSpPr>
                    <a:spLocks noChangeAspect="1" noEditPoints="1" noChangeArrowheads="1"/>
                  </p:cNvSpPr>
                  <p:nvPr/>
                </p:nvSpPr>
                <p:spPr bwMode="auto">
                  <a:xfrm>
                    <a:off x="9360" y="104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58" name="Cloud"/>
                  <p:cNvSpPr>
                    <a:spLocks noChangeAspect="1" noEditPoints="1" noChangeArrowheads="1"/>
                  </p:cNvSpPr>
                  <p:nvPr/>
                </p:nvSpPr>
                <p:spPr bwMode="auto">
                  <a:xfrm>
                    <a:off x="9360" y="1080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59" name="Cloud"/>
                  <p:cNvSpPr>
                    <a:spLocks noChangeAspect="1" noEditPoints="1" noChangeArrowheads="1"/>
                  </p:cNvSpPr>
                  <p:nvPr/>
                </p:nvSpPr>
                <p:spPr bwMode="auto">
                  <a:xfrm>
                    <a:off x="9360" y="1116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60" name="Cloud"/>
                  <p:cNvSpPr>
                    <a:spLocks noChangeAspect="1" noEditPoints="1" noChangeArrowheads="1"/>
                  </p:cNvSpPr>
                  <p:nvPr/>
                </p:nvSpPr>
                <p:spPr bwMode="auto">
                  <a:xfrm>
                    <a:off x="9360" y="115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09" name="Group 265"/>
                <p:cNvGrpSpPr>
                  <a:grpSpLocks noChangeAspect="1"/>
                </p:cNvGrpSpPr>
                <p:nvPr/>
              </p:nvGrpSpPr>
              <p:grpSpPr bwMode="auto">
                <a:xfrm>
                  <a:off x="9360" y="10444"/>
                  <a:ext cx="900" cy="1903"/>
                  <a:chOff x="9360" y="10084"/>
                  <a:chExt cx="900" cy="1903"/>
                </a:xfrm>
              </p:grpSpPr>
              <p:sp>
                <p:nvSpPr>
                  <p:cNvPr id="81162" name="Cloud"/>
                  <p:cNvSpPr>
                    <a:spLocks noChangeAspect="1" noEditPoints="1" noChangeArrowheads="1"/>
                  </p:cNvSpPr>
                  <p:nvPr/>
                </p:nvSpPr>
                <p:spPr bwMode="auto">
                  <a:xfrm>
                    <a:off x="9360" y="100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63" name="Cloud"/>
                  <p:cNvSpPr>
                    <a:spLocks noChangeAspect="1" noEditPoints="1" noChangeArrowheads="1"/>
                  </p:cNvSpPr>
                  <p:nvPr/>
                </p:nvSpPr>
                <p:spPr bwMode="auto">
                  <a:xfrm>
                    <a:off x="9360" y="104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64" name="Cloud"/>
                  <p:cNvSpPr>
                    <a:spLocks noChangeAspect="1" noEditPoints="1" noChangeArrowheads="1"/>
                  </p:cNvSpPr>
                  <p:nvPr/>
                </p:nvSpPr>
                <p:spPr bwMode="auto">
                  <a:xfrm>
                    <a:off x="9360" y="1080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65" name="Cloud"/>
                  <p:cNvSpPr>
                    <a:spLocks noChangeAspect="1" noEditPoints="1" noChangeArrowheads="1"/>
                  </p:cNvSpPr>
                  <p:nvPr/>
                </p:nvSpPr>
                <p:spPr bwMode="auto">
                  <a:xfrm>
                    <a:off x="9360" y="1116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66" name="Cloud"/>
                  <p:cNvSpPr>
                    <a:spLocks noChangeAspect="1" noEditPoints="1" noChangeArrowheads="1"/>
                  </p:cNvSpPr>
                  <p:nvPr/>
                </p:nvSpPr>
                <p:spPr bwMode="auto">
                  <a:xfrm>
                    <a:off x="9360" y="115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11" name="Group 271"/>
                <p:cNvGrpSpPr>
                  <a:grpSpLocks noChangeAspect="1"/>
                </p:cNvGrpSpPr>
                <p:nvPr/>
              </p:nvGrpSpPr>
              <p:grpSpPr bwMode="auto">
                <a:xfrm>
                  <a:off x="9360" y="12244"/>
                  <a:ext cx="900" cy="1903"/>
                  <a:chOff x="9360" y="10084"/>
                  <a:chExt cx="900" cy="1903"/>
                </a:xfrm>
              </p:grpSpPr>
              <p:sp>
                <p:nvSpPr>
                  <p:cNvPr id="81168" name="Cloud"/>
                  <p:cNvSpPr>
                    <a:spLocks noChangeAspect="1" noEditPoints="1" noChangeArrowheads="1"/>
                  </p:cNvSpPr>
                  <p:nvPr/>
                </p:nvSpPr>
                <p:spPr bwMode="auto">
                  <a:xfrm>
                    <a:off x="9360" y="100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69" name="Cloud"/>
                  <p:cNvSpPr>
                    <a:spLocks noChangeAspect="1" noEditPoints="1" noChangeArrowheads="1"/>
                  </p:cNvSpPr>
                  <p:nvPr/>
                </p:nvSpPr>
                <p:spPr bwMode="auto">
                  <a:xfrm>
                    <a:off x="9360" y="104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70" name="Cloud"/>
                  <p:cNvSpPr>
                    <a:spLocks noChangeAspect="1" noEditPoints="1" noChangeArrowheads="1"/>
                  </p:cNvSpPr>
                  <p:nvPr/>
                </p:nvSpPr>
                <p:spPr bwMode="auto">
                  <a:xfrm>
                    <a:off x="9360" y="1080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71" name="Cloud"/>
                  <p:cNvSpPr>
                    <a:spLocks noChangeAspect="1" noEditPoints="1" noChangeArrowheads="1"/>
                  </p:cNvSpPr>
                  <p:nvPr/>
                </p:nvSpPr>
                <p:spPr bwMode="auto">
                  <a:xfrm>
                    <a:off x="9360" y="1116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72" name="Cloud"/>
                  <p:cNvSpPr>
                    <a:spLocks noChangeAspect="1" noEditPoints="1" noChangeArrowheads="1"/>
                  </p:cNvSpPr>
                  <p:nvPr/>
                </p:nvSpPr>
                <p:spPr bwMode="auto">
                  <a:xfrm>
                    <a:off x="9360" y="115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13" name="Group 277"/>
              <p:cNvGrpSpPr>
                <a:grpSpLocks noChangeAspect="1"/>
              </p:cNvGrpSpPr>
              <p:nvPr/>
            </p:nvGrpSpPr>
            <p:grpSpPr bwMode="auto">
              <a:xfrm flipV="1">
                <a:off x="4176" y="2344"/>
                <a:ext cx="900" cy="1183"/>
                <a:chOff x="8541" y="8824"/>
                <a:chExt cx="900" cy="1183"/>
              </a:xfrm>
            </p:grpSpPr>
            <p:sp>
              <p:nvSpPr>
                <p:cNvPr id="81174" name="Cloud"/>
                <p:cNvSpPr>
                  <a:spLocks noChangeAspect="1" noEditPoints="1" noChangeArrowheads="1"/>
                </p:cNvSpPr>
                <p:nvPr/>
              </p:nvSpPr>
              <p:spPr bwMode="auto">
                <a:xfrm>
                  <a:off x="8541" y="88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75" name="Cloud"/>
                <p:cNvSpPr>
                  <a:spLocks noChangeAspect="1" noEditPoints="1" noChangeArrowheads="1"/>
                </p:cNvSpPr>
                <p:nvPr/>
              </p:nvSpPr>
              <p:spPr bwMode="auto">
                <a:xfrm>
                  <a:off x="8541" y="91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76" name="Cloud"/>
                <p:cNvSpPr>
                  <a:spLocks noChangeAspect="1" noEditPoints="1" noChangeArrowheads="1"/>
                </p:cNvSpPr>
                <p:nvPr/>
              </p:nvSpPr>
              <p:spPr bwMode="auto">
                <a:xfrm>
                  <a:off x="8541" y="95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14" name="Group 281"/>
            <p:cNvGrpSpPr>
              <a:grpSpLocks noChangeAspect="1"/>
            </p:cNvGrpSpPr>
            <p:nvPr/>
          </p:nvGrpSpPr>
          <p:grpSpPr bwMode="auto">
            <a:xfrm>
              <a:off x="5841" y="2164"/>
              <a:ext cx="3420" cy="1903"/>
              <a:chOff x="6921" y="2164"/>
              <a:chExt cx="900" cy="1903"/>
            </a:xfrm>
          </p:grpSpPr>
          <p:grpSp>
            <p:nvGrpSpPr>
              <p:cNvPr id="81124" name="Group 282"/>
              <p:cNvGrpSpPr>
                <a:grpSpLocks noChangeAspect="1"/>
              </p:cNvGrpSpPr>
              <p:nvPr/>
            </p:nvGrpSpPr>
            <p:grpSpPr bwMode="auto">
              <a:xfrm flipV="1">
                <a:off x="6921" y="2884"/>
                <a:ext cx="900" cy="1183"/>
                <a:chOff x="8541" y="8824"/>
                <a:chExt cx="900" cy="1183"/>
              </a:xfrm>
            </p:grpSpPr>
            <p:sp>
              <p:nvSpPr>
                <p:cNvPr id="81179" name="Cloud"/>
                <p:cNvSpPr>
                  <a:spLocks noChangeAspect="1" noEditPoints="1" noChangeArrowheads="1"/>
                </p:cNvSpPr>
                <p:nvPr/>
              </p:nvSpPr>
              <p:spPr bwMode="auto">
                <a:xfrm>
                  <a:off x="8541" y="88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80" name="Cloud"/>
                <p:cNvSpPr>
                  <a:spLocks noChangeAspect="1" noEditPoints="1" noChangeArrowheads="1"/>
                </p:cNvSpPr>
                <p:nvPr/>
              </p:nvSpPr>
              <p:spPr bwMode="auto">
                <a:xfrm>
                  <a:off x="8541" y="91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81" name="Cloud"/>
                <p:cNvSpPr>
                  <a:spLocks noChangeAspect="1" noEditPoints="1" noChangeArrowheads="1"/>
                </p:cNvSpPr>
                <p:nvPr/>
              </p:nvSpPr>
              <p:spPr bwMode="auto">
                <a:xfrm>
                  <a:off x="8541" y="95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26" name="Group 286"/>
              <p:cNvGrpSpPr>
                <a:grpSpLocks noChangeAspect="1"/>
              </p:cNvGrpSpPr>
              <p:nvPr/>
            </p:nvGrpSpPr>
            <p:grpSpPr bwMode="auto">
              <a:xfrm>
                <a:off x="6921" y="2164"/>
                <a:ext cx="900" cy="823"/>
                <a:chOff x="6741" y="3604"/>
                <a:chExt cx="900" cy="823"/>
              </a:xfrm>
            </p:grpSpPr>
            <p:sp>
              <p:nvSpPr>
                <p:cNvPr id="81183" name="Cloud"/>
                <p:cNvSpPr>
                  <a:spLocks noChangeAspect="1" noEditPoints="1" noChangeArrowheads="1"/>
                </p:cNvSpPr>
                <p:nvPr/>
              </p:nvSpPr>
              <p:spPr bwMode="auto">
                <a:xfrm flipV="1">
                  <a:off x="6741" y="396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84" name="Cloud"/>
                <p:cNvSpPr>
                  <a:spLocks noChangeAspect="1" noEditPoints="1" noChangeArrowheads="1"/>
                </p:cNvSpPr>
                <p:nvPr/>
              </p:nvSpPr>
              <p:spPr bwMode="auto">
                <a:xfrm flipV="1">
                  <a:off x="6741" y="360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30" name="Group 289"/>
            <p:cNvGrpSpPr>
              <a:grpSpLocks noChangeAspect="1"/>
            </p:cNvGrpSpPr>
            <p:nvPr/>
          </p:nvGrpSpPr>
          <p:grpSpPr bwMode="auto">
            <a:xfrm>
              <a:off x="6381" y="4012"/>
              <a:ext cx="2880" cy="1903"/>
              <a:chOff x="6381" y="3964"/>
              <a:chExt cx="900" cy="1903"/>
            </a:xfrm>
          </p:grpSpPr>
          <p:grpSp>
            <p:nvGrpSpPr>
              <p:cNvPr id="81134" name="Group 290"/>
              <p:cNvGrpSpPr>
                <a:grpSpLocks noChangeAspect="1"/>
              </p:cNvGrpSpPr>
              <p:nvPr/>
            </p:nvGrpSpPr>
            <p:grpSpPr bwMode="auto">
              <a:xfrm>
                <a:off x="6381" y="5044"/>
                <a:ext cx="900" cy="823"/>
                <a:chOff x="6381" y="5584"/>
                <a:chExt cx="900" cy="823"/>
              </a:xfrm>
            </p:grpSpPr>
            <p:sp>
              <p:nvSpPr>
                <p:cNvPr id="81187" name="Cloud"/>
                <p:cNvSpPr>
                  <a:spLocks noChangeAspect="1" noEditPoints="1" noChangeArrowheads="1"/>
                </p:cNvSpPr>
                <p:nvPr/>
              </p:nvSpPr>
              <p:spPr bwMode="auto">
                <a:xfrm flipV="1">
                  <a:off x="6381" y="59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88" name="Cloud"/>
                <p:cNvSpPr>
                  <a:spLocks noChangeAspect="1" noEditPoints="1" noChangeArrowheads="1"/>
                </p:cNvSpPr>
                <p:nvPr/>
              </p:nvSpPr>
              <p:spPr bwMode="auto">
                <a:xfrm flipV="1">
                  <a:off x="6381" y="55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35" name="Group 293"/>
              <p:cNvGrpSpPr>
                <a:grpSpLocks noChangeAspect="1"/>
              </p:cNvGrpSpPr>
              <p:nvPr/>
            </p:nvGrpSpPr>
            <p:grpSpPr bwMode="auto">
              <a:xfrm flipV="1">
                <a:off x="6381" y="3964"/>
                <a:ext cx="900" cy="1183"/>
                <a:chOff x="8541" y="8824"/>
                <a:chExt cx="900" cy="1183"/>
              </a:xfrm>
            </p:grpSpPr>
            <p:sp>
              <p:nvSpPr>
                <p:cNvPr id="81190" name="Cloud"/>
                <p:cNvSpPr>
                  <a:spLocks noChangeAspect="1" noEditPoints="1" noChangeArrowheads="1"/>
                </p:cNvSpPr>
                <p:nvPr/>
              </p:nvSpPr>
              <p:spPr bwMode="auto">
                <a:xfrm>
                  <a:off x="8541" y="88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91" name="Cloud"/>
                <p:cNvSpPr>
                  <a:spLocks noChangeAspect="1" noEditPoints="1" noChangeArrowheads="1"/>
                </p:cNvSpPr>
                <p:nvPr/>
              </p:nvSpPr>
              <p:spPr bwMode="auto">
                <a:xfrm>
                  <a:off x="8541" y="91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92" name="Cloud"/>
                <p:cNvSpPr>
                  <a:spLocks noChangeAspect="1" noEditPoints="1" noChangeArrowheads="1"/>
                </p:cNvSpPr>
                <p:nvPr/>
              </p:nvSpPr>
              <p:spPr bwMode="auto">
                <a:xfrm>
                  <a:off x="8541" y="95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36" name="Group 297"/>
            <p:cNvGrpSpPr>
              <a:grpSpLocks noChangeAspect="1"/>
            </p:cNvGrpSpPr>
            <p:nvPr/>
          </p:nvGrpSpPr>
          <p:grpSpPr bwMode="auto">
            <a:xfrm>
              <a:off x="6921" y="5944"/>
              <a:ext cx="2340" cy="1903"/>
              <a:chOff x="6381" y="3964"/>
              <a:chExt cx="900" cy="1903"/>
            </a:xfrm>
          </p:grpSpPr>
          <p:grpSp>
            <p:nvGrpSpPr>
              <p:cNvPr id="81142" name="Group 298"/>
              <p:cNvGrpSpPr>
                <a:grpSpLocks noChangeAspect="1"/>
              </p:cNvGrpSpPr>
              <p:nvPr/>
            </p:nvGrpSpPr>
            <p:grpSpPr bwMode="auto">
              <a:xfrm>
                <a:off x="6381" y="5044"/>
                <a:ext cx="900" cy="823"/>
                <a:chOff x="6381" y="5584"/>
                <a:chExt cx="900" cy="823"/>
              </a:xfrm>
            </p:grpSpPr>
            <p:sp>
              <p:nvSpPr>
                <p:cNvPr id="81195" name="Cloud"/>
                <p:cNvSpPr>
                  <a:spLocks noChangeAspect="1" noEditPoints="1" noChangeArrowheads="1"/>
                </p:cNvSpPr>
                <p:nvPr/>
              </p:nvSpPr>
              <p:spPr bwMode="auto">
                <a:xfrm flipV="1">
                  <a:off x="6381" y="59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96" name="Cloud"/>
                <p:cNvSpPr>
                  <a:spLocks noChangeAspect="1" noEditPoints="1" noChangeArrowheads="1"/>
                </p:cNvSpPr>
                <p:nvPr/>
              </p:nvSpPr>
              <p:spPr bwMode="auto">
                <a:xfrm flipV="1">
                  <a:off x="6381" y="55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48" name="Group 301"/>
              <p:cNvGrpSpPr>
                <a:grpSpLocks noChangeAspect="1"/>
              </p:cNvGrpSpPr>
              <p:nvPr/>
            </p:nvGrpSpPr>
            <p:grpSpPr bwMode="auto">
              <a:xfrm flipV="1">
                <a:off x="6381" y="3964"/>
                <a:ext cx="900" cy="1183"/>
                <a:chOff x="8541" y="8824"/>
                <a:chExt cx="900" cy="1183"/>
              </a:xfrm>
            </p:grpSpPr>
            <p:sp>
              <p:nvSpPr>
                <p:cNvPr id="81198" name="Cloud"/>
                <p:cNvSpPr>
                  <a:spLocks noChangeAspect="1" noEditPoints="1" noChangeArrowheads="1"/>
                </p:cNvSpPr>
                <p:nvPr/>
              </p:nvSpPr>
              <p:spPr bwMode="auto">
                <a:xfrm>
                  <a:off x="8541" y="88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199" name="Cloud"/>
                <p:cNvSpPr>
                  <a:spLocks noChangeAspect="1" noEditPoints="1" noChangeArrowheads="1"/>
                </p:cNvSpPr>
                <p:nvPr/>
              </p:nvSpPr>
              <p:spPr bwMode="auto">
                <a:xfrm>
                  <a:off x="8541" y="91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00" name="Cloud"/>
                <p:cNvSpPr>
                  <a:spLocks noChangeAspect="1" noEditPoints="1" noChangeArrowheads="1"/>
                </p:cNvSpPr>
                <p:nvPr/>
              </p:nvSpPr>
              <p:spPr bwMode="auto">
                <a:xfrm>
                  <a:off x="8541" y="95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54" name="Group 305"/>
            <p:cNvGrpSpPr>
              <a:grpSpLocks noChangeAspect="1"/>
            </p:cNvGrpSpPr>
            <p:nvPr/>
          </p:nvGrpSpPr>
          <p:grpSpPr bwMode="auto">
            <a:xfrm>
              <a:off x="7461" y="7828"/>
              <a:ext cx="1800" cy="1903"/>
              <a:chOff x="6381" y="3964"/>
              <a:chExt cx="900" cy="1903"/>
            </a:xfrm>
          </p:grpSpPr>
          <p:grpSp>
            <p:nvGrpSpPr>
              <p:cNvPr id="81155" name="Group 306"/>
              <p:cNvGrpSpPr>
                <a:grpSpLocks noChangeAspect="1"/>
              </p:cNvGrpSpPr>
              <p:nvPr/>
            </p:nvGrpSpPr>
            <p:grpSpPr bwMode="auto">
              <a:xfrm>
                <a:off x="6381" y="5044"/>
                <a:ext cx="900" cy="823"/>
                <a:chOff x="6381" y="5584"/>
                <a:chExt cx="900" cy="823"/>
              </a:xfrm>
            </p:grpSpPr>
            <p:sp>
              <p:nvSpPr>
                <p:cNvPr id="81203" name="Cloud"/>
                <p:cNvSpPr>
                  <a:spLocks noChangeAspect="1" noEditPoints="1" noChangeArrowheads="1"/>
                </p:cNvSpPr>
                <p:nvPr/>
              </p:nvSpPr>
              <p:spPr bwMode="auto">
                <a:xfrm flipV="1">
                  <a:off x="6381" y="59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04" name="Cloud"/>
                <p:cNvSpPr>
                  <a:spLocks noChangeAspect="1" noEditPoints="1" noChangeArrowheads="1"/>
                </p:cNvSpPr>
                <p:nvPr/>
              </p:nvSpPr>
              <p:spPr bwMode="auto">
                <a:xfrm flipV="1">
                  <a:off x="6381" y="55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61" name="Group 309"/>
              <p:cNvGrpSpPr>
                <a:grpSpLocks noChangeAspect="1"/>
              </p:cNvGrpSpPr>
              <p:nvPr/>
            </p:nvGrpSpPr>
            <p:grpSpPr bwMode="auto">
              <a:xfrm flipV="1">
                <a:off x="6381" y="3964"/>
                <a:ext cx="900" cy="1183"/>
                <a:chOff x="8541" y="8824"/>
                <a:chExt cx="900" cy="1183"/>
              </a:xfrm>
            </p:grpSpPr>
            <p:sp>
              <p:nvSpPr>
                <p:cNvPr id="81206" name="Cloud"/>
                <p:cNvSpPr>
                  <a:spLocks noChangeAspect="1" noEditPoints="1" noChangeArrowheads="1"/>
                </p:cNvSpPr>
                <p:nvPr/>
              </p:nvSpPr>
              <p:spPr bwMode="auto">
                <a:xfrm>
                  <a:off x="8541" y="88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07" name="Cloud"/>
                <p:cNvSpPr>
                  <a:spLocks noChangeAspect="1" noEditPoints="1" noChangeArrowheads="1"/>
                </p:cNvSpPr>
                <p:nvPr/>
              </p:nvSpPr>
              <p:spPr bwMode="auto">
                <a:xfrm>
                  <a:off x="8541" y="91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08" name="Cloud"/>
                <p:cNvSpPr>
                  <a:spLocks noChangeAspect="1" noEditPoints="1" noChangeArrowheads="1"/>
                </p:cNvSpPr>
                <p:nvPr/>
              </p:nvSpPr>
              <p:spPr bwMode="auto">
                <a:xfrm>
                  <a:off x="8541" y="95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67" name="Group 313"/>
            <p:cNvGrpSpPr>
              <a:grpSpLocks noChangeAspect="1"/>
            </p:cNvGrpSpPr>
            <p:nvPr/>
          </p:nvGrpSpPr>
          <p:grpSpPr bwMode="auto">
            <a:xfrm>
              <a:off x="8035" y="9700"/>
              <a:ext cx="1224" cy="2088"/>
              <a:chOff x="6381" y="3964"/>
              <a:chExt cx="900" cy="1903"/>
            </a:xfrm>
          </p:grpSpPr>
          <p:grpSp>
            <p:nvGrpSpPr>
              <p:cNvPr id="81173" name="Group 314"/>
              <p:cNvGrpSpPr>
                <a:grpSpLocks noChangeAspect="1"/>
              </p:cNvGrpSpPr>
              <p:nvPr/>
            </p:nvGrpSpPr>
            <p:grpSpPr bwMode="auto">
              <a:xfrm>
                <a:off x="6381" y="5044"/>
                <a:ext cx="900" cy="823"/>
                <a:chOff x="6381" y="5584"/>
                <a:chExt cx="900" cy="823"/>
              </a:xfrm>
            </p:grpSpPr>
            <p:sp>
              <p:nvSpPr>
                <p:cNvPr id="81211" name="Cloud"/>
                <p:cNvSpPr>
                  <a:spLocks noChangeAspect="1" noEditPoints="1" noChangeArrowheads="1"/>
                </p:cNvSpPr>
                <p:nvPr/>
              </p:nvSpPr>
              <p:spPr bwMode="auto">
                <a:xfrm flipV="1">
                  <a:off x="6381" y="59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12" name="Cloud"/>
                <p:cNvSpPr>
                  <a:spLocks noChangeAspect="1" noEditPoints="1" noChangeArrowheads="1"/>
                </p:cNvSpPr>
                <p:nvPr/>
              </p:nvSpPr>
              <p:spPr bwMode="auto">
                <a:xfrm flipV="1">
                  <a:off x="6381" y="55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77" name="Group 317"/>
              <p:cNvGrpSpPr>
                <a:grpSpLocks noChangeAspect="1"/>
              </p:cNvGrpSpPr>
              <p:nvPr/>
            </p:nvGrpSpPr>
            <p:grpSpPr bwMode="auto">
              <a:xfrm flipV="1">
                <a:off x="6381" y="3964"/>
                <a:ext cx="900" cy="1183"/>
                <a:chOff x="8541" y="8824"/>
                <a:chExt cx="900" cy="1183"/>
              </a:xfrm>
            </p:grpSpPr>
            <p:sp>
              <p:nvSpPr>
                <p:cNvPr id="81214" name="Cloud"/>
                <p:cNvSpPr>
                  <a:spLocks noChangeAspect="1" noEditPoints="1" noChangeArrowheads="1"/>
                </p:cNvSpPr>
                <p:nvPr/>
              </p:nvSpPr>
              <p:spPr bwMode="auto">
                <a:xfrm>
                  <a:off x="8541" y="88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15" name="Cloud"/>
                <p:cNvSpPr>
                  <a:spLocks noChangeAspect="1" noEditPoints="1" noChangeArrowheads="1"/>
                </p:cNvSpPr>
                <p:nvPr/>
              </p:nvSpPr>
              <p:spPr bwMode="auto">
                <a:xfrm>
                  <a:off x="8541" y="91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16" name="Cloud"/>
                <p:cNvSpPr>
                  <a:spLocks noChangeAspect="1" noEditPoints="1" noChangeArrowheads="1"/>
                </p:cNvSpPr>
                <p:nvPr/>
              </p:nvSpPr>
              <p:spPr bwMode="auto">
                <a:xfrm>
                  <a:off x="8541" y="95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78" name="Group 321"/>
            <p:cNvGrpSpPr>
              <a:grpSpLocks noChangeAspect="1"/>
            </p:cNvGrpSpPr>
            <p:nvPr/>
          </p:nvGrpSpPr>
          <p:grpSpPr bwMode="auto">
            <a:xfrm>
              <a:off x="8541" y="11788"/>
              <a:ext cx="720" cy="2623"/>
              <a:chOff x="8541" y="11704"/>
              <a:chExt cx="720" cy="2623"/>
            </a:xfrm>
          </p:grpSpPr>
          <p:grpSp>
            <p:nvGrpSpPr>
              <p:cNvPr id="81182" name="Group 322"/>
              <p:cNvGrpSpPr>
                <a:grpSpLocks noChangeAspect="1"/>
              </p:cNvGrpSpPr>
              <p:nvPr/>
            </p:nvGrpSpPr>
            <p:grpSpPr bwMode="auto">
              <a:xfrm>
                <a:off x="8541" y="12424"/>
                <a:ext cx="720" cy="1903"/>
                <a:chOff x="6381" y="3964"/>
                <a:chExt cx="900" cy="1903"/>
              </a:xfrm>
            </p:grpSpPr>
            <p:grpSp>
              <p:nvGrpSpPr>
                <p:cNvPr id="81185" name="Group 323"/>
                <p:cNvGrpSpPr>
                  <a:grpSpLocks noChangeAspect="1"/>
                </p:cNvGrpSpPr>
                <p:nvPr/>
              </p:nvGrpSpPr>
              <p:grpSpPr bwMode="auto">
                <a:xfrm>
                  <a:off x="6381" y="5044"/>
                  <a:ext cx="900" cy="823"/>
                  <a:chOff x="6381" y="5584"/>
                  <a:chExt cx="900" cy="823"/>
                </a:xfrm>
              </p:grpSpPr>
              <p:sp>
                <p:nvSpPr>
                  <p:cNvPr id="81220" name="Cloud"/>
                  <p:cNvSpPr>
                    <a:spLocks noChangeAspect="1" noEditPoints="1" noChangeArrowheads="1"/>
                  </p:cNvSpPr>
                  <p:nvPr/>
                </p:nvSpPr>
                <p:spPr bwMode="auto">
                  <a:xfrm flipV="1">
                    <a:off x="6381" y="59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21" name="Cloud"/>
                  <p:cNvSpPr>
                    <a:spLocks noChangeAspect="1" noEditPoints="1" noChangeArrowheads="1"/>
                  </p:cNvSpPr>
                  <p:nvPr/>
                </p:nvSpPr>
                <p:spPr bwMode="auto">
                  <a:xfrm flipV="1">
                    <a:off x="6381" y="55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nvGrpSpPr>
                <p:cNvPr id="81186" name="Group 326"/>
                <p:cNvGrpSpPr>
                  <a:grpSpLocks noChangeAspect="1"/>
                </p:cNvGrpSpPr>
                <p:nvPr/>
              </p:nvGrpSpPr>
              <p:grpSpPr bwMode="auto">
                <a:xfrm flipV="1">
                  <a:off x="6381" y="3964"/>
                  <a:ext cx="900" cy="1183"/>
                  <a:chOff x="8541" y="8824"/>
                  <a:chExt cx="900" cy="1183"/>
                </a:xfrm>
              </p:grpSpPr>
              <p:sp>
                <p:nvSpPr>
                  <p:cNvPr id="81223" name="Cloud"/>
                  <p:cNvSpPr>
                    <a:spLocks noChangeAspect="1" noEditPoints="1" noChangeArrowheads="1"/>
                  </p:cNvSpPr>
                  <p:nvPr/>
                </p:nvSpPr>
                <p:spPr bwMode="auto">
                  <a:xfrm>
                    <a:off x="8541" y="882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24" name="Cloud"/>
                  <p:cNvSpPr>
                    <a:spLocks noChangeAspect="1" noEditPoints="1" noChangeArrowheads="1"/>
                  </p:cNvSpPr>
                  <p:nvPr/>
                </p:nvSpPr>
                <p:spPr bwMode="auto">
                  <a:xfrm>
                    <a:off x="8541" y="91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25" name="Cloud"/>
                  <p:cNvSpPr>
                    <a:spLocks noChangeAspect="1" noEditPoints="1" noChangeArrowheads="1"/>
                  </p:cNvSpPr>
                  <p:nvPr/>
                </p:nvSpPr>
                <p:spPr bwMode="auto">
                  <a:xfrm>
                    <a:off x="8541" y="95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nvGrpSpPr>
              <p:cNvPr id="81189" name="Group 330"/>
              <p:cNvGrpSpPr>
                <a:grpSpLocks noChangeAspect="1"/>
              </p:cNvGrpSpPr>
              <p:nvPr/>
            </p:nvGrpSpPr>
            <p:grpSpPr bwMode="auto">
              <a:xfrm>
                <a:off x="8541" y="11704"/>
                <a:ext cx="720" cy="823"/>
                <a:chOff x="6381" y="5584"/>
                <a:chExt cx="900" cy="823"/>
              </a:xfrm>
            </p:grpSpPr>
            <p:sp>
              <p:nvSpPr>
                <p:cNvPr id="81227" name="Cloud"/>
                <p:cNvSpPr>
                  <a:spLocks noChangeAspect="1" noEditPoints="1" noChangeArrowheads="1"/>
                </p:cNvSpPr>
                <p:nvPr/>
              </p:nvSpPr>
              <p:spPr bwMode="auto">
                <a:xfrm flipV="1">
                  <a:off x="6381" y="594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sp>
              <p:nvSpPr>
                <p:cNvPr id="81228" name="Cloud"/>
                <p:cNvSpPr>
                  <a:spLocks noChangeAspect="1" noEditPoints="1" noChangeArrowheads="1"/>
                </p:cNvSpPr>
                <p:nvPr/>
              </p:nvSpPr>
              <p:spPr bwMode="auto">
                <a:xfrm flipV="1">
                  <a:off x="6381" y="5584"/>
                  <a:ext cx="900" cy="4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dist="35921" dir="2700000" algn="ctr" rotWithShape="0">
                    <a:srgbClr val="808080">
                      <a:alpha val="50000"/>
                    </a:srgbClr>
                  </a:outerShdw>
                </a:effectLst>
              </p:spPr>
              <p:txBody>
                <a:bodyPr/>
                <a:lstStyle/>
                <a:p>
                  <a:endParaRPr lang="en-US">
                    <a:solidFill>
                      <a:prstClr val="black"/>
                    </a:solidFill>
                  </a:endParaRPr>
                </a:p>
              </p:txBody>
            </p:sp>
          </p:grpSp>
        </p:grpSp>
      </p:grpSp>
      <p:sp>
        <p:nvSpPr>
          <p:cNvPr id="80896" name="Content Placeholder 80895"/>
          <p:cNvSpPr>
            <a:spLocks noGrp="1"/>
          </p:cNvSpPr>
          <p:nvPr>
            <p:ph idx="1"/>
          </p:nvPr>
        </p:nvSpPr>
        <p:spPr>
          <a:xfrm>
            <a:off x="0" y="1219200"/>
            <a:ext cx="5029200" cy="4525963"/>
          </a:xfrm>
        </p:spPr>
        <p:txBody>
          <a:bodyPr/>
          <a:lstStyle/>
          <a:p>
            <a:pPr marL="465138" indent="-465138"/>
            <a:r>
              <a:rPr lang="en-US" sz="3200" dirty="0" smtClean="0">
                <a:effectLst/>
              </a:rPr>
              <a:t>Note</a:t>
            </a:r>
            <a:r>
              <a:rPr lang="en-US" sz="3200" baseline="0" dirty="0" smtClean="0">
                <a:effectLst/>
              </a:rPr>
              <a:t> which trucks are applying salt,</a:t>
            </a:r>
            <a:r>
              <a:rPr lang="en-US" sz="3200" dirty="0" smtClean="0">
                <a:effectLst/>
              </a:rPr>
              <a:t> and d</a:t>
            </a:r>
            <a:r>
              <a:rPr lang="en-US" sz="3200" baseline="0" dirty="0" smtClean="0">
                <a:effectLst/>
              </a:rPr>
              <a:t>on’t apply salt where it can be plowed off.</a:t>
            </a:r>
            <a:endParaRPr lang="en-US" sz="3200" dirty="0" smtClean="0">
              <a:effectLst/>
            </a:endParaRPr>
          </a:p>
          <a:p>
            <a:endParaRPr lang="en-US" dirty="0"/>
          </a:p>
        </p:txBody>
      </p:sp>
      <p:pic>
        <p:nvPicPr>
          <p:cNvPr id="335" name="Picture 334"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2779999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works for you?</a:t>
            </a:r>
            <a:endParaRPr lang="en-US" dirty="0"/>
          </a:p>
        </p:txBody>
      </p:sp>
      <p:sp>
        <p:nvSpPr>
          <p:cNvPr id="3" name="Content Placeholder 2"/>
          <p:cNvSpPr>
            <a:spLocks noGrp="1"/>
          </p:cNvSpPr>
          <p:nvPr>
            <p:ph idx="1"/>
          </p:nvPr>
        </p:nvSpPr>
        <p:spPr>
          <a:xfrm>
            <a:off x="1066800" y="1295400"/>
            <a:ext cx="4800600" cy="685800"/>
          </a:xfrm>
          <a:noFill/>
        </p:spPr>
        <p:txBody>
          <a:bodyPr>
            <a:normAutofit/>
          </a:bodyPr>
          <a:lstStyle/>
          <a:p>
            <a:pPr marL="0" indent="0">
              <a:buNone/>
            </a:pPr>
            <a:r>
              <a:rPr lang="en-US" sz="3600" dirty="0" smtClean="0">
                <a:effectLst/>
              </a:rPr>
              <a:t>To minimize salt use:</a:t>
            </a:r>
            <a:endParaRPr lang="en-US" dirty="0">
              <a:effectLst/>
            </a:endParaRPr>
          </a:p>
        </p:txBody>
      </p:sp>
      <p:sp>
        <p:nvSpPr>
          <p:cNvPr id="5" name="Rectangle 4"/>
          <p:cNvSpPr/>
          <p:nvPr/>
        </p:nvSpPr>
        <p:spPr>
          <a:xfrm>
            <a:off x="3293735" y="2967335"/>
            <a:ext cx="255653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Wet salt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rot="19911656">
            <a:off x="905023" y="3934544"/>
            <a:ext cx="7638759" cy="923330"/>
          </a:xfrm>
          <a:prstGeom prst="rect">
            <a:avLst/>
          </a:prstGeom>
          <a:noFill/>
        </p:spPr>
        <p:txBody>
          <a:bodyPr wrap="none" lIns="91440" tIns="45720" rIns="91440" bIns="45720">
            <a:spAutoFit/>
          </a:bodyPr>
          <a:lstStyle/>
          <a:p>
            <a:pPr algn="ctr"/>
            <a:r>
              <a:rPr lang="en-US"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More aggressive plowing</a:t>
            </a:r>
            <a:endParaRPr lang="en-US" sz="54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12" name="Rectangle 11"/>
          <p:cNvSpPr/>
          <p:nvPr/>
        </p:nvSpPr>
        <p:spPr>
          <a:xfrm rot="20712173">
            <a:off x="-221097" y="2744892"/>
            <a:ext cx="6658169"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Smaller auger </a:t>
            </a:r>
            <a:r>
              <a:rPr lang="en-US"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flighting</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3" name="Rectangle 12"/>
          <p:cNvSpPr/>
          <p:nvPr/>
        </p:nvSpPr>
        <p:spPr>
          <a:xfrm>
            <a:off x="13507" y="4648200"/>
            <a:ext cx="3307316" cy="923330"/>
          </a:xfrm>
          <a:prstGeom prst="rect">
            <a:avLst/>
          </a:prstGeom>
          <a:noFill/>
        </p:spPr>
        <p:txBody>
          <a:bodyPr wrap="none" lIns="91440" tIns="45720" rIns="91440" bIns="45720">
            <a:spAutoFit/>
          </a:bodyPr>
          <a:lstStyle/>
          <a:p>
            <a:pPr algn="ct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Anti-icing</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4" name="Rectangle 13"/>
          <p:cNvSpPr/>
          <p:nvPr/>
        </p:nvSpPr>
        <p:spPr>
          <a:xfrm>
            <a:off x="91072" y="4041485"/>
            <a:ext cx="866102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rPr>
              <a:t>Drive slower when applying</a:t>
            </a:r>
            <a:endParaRPr lang="en-US" sz="5400" b="1" cap="none" spc="150" dirty="0">
              <a:ln w="11430"/>
              <a:solidFill>
                <a:srgbClr val="F8F8F8"/>
              </a:solidFill>
              <a:effectLst>
                <a:outerShdw blurRad="25400" algn="tl" rotWithShape="0">
                  <a:srgbClr val="000000">
                    <a:alpha val="43000"/>
                  </a:srgbClr>
                </a:outerShdw>
              </a:effectLst>
            </a:endParaRPr>
          </a:p>
        </p:txBody>
      </p:sp>
      <p:sp>
        <p:nvSpPr>
          <p:cNvPr id="15" name="Rectangle 14"/>
          <p:cNvSpPr/>
          <p:nvPr/>
        </p:nvSpPr>
        <p:spPr>
          <a:xfrm>
            <a:off x="2667090" y="5114887"/>
            <a:ext cx="6366358"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5400" b="1" cap="none" spc="0" dirty="0" smtClean="0">
                <a:ln/>
                <a:solidFill>
                  <a:schemeClr val="accent5">
                    <a:tint val="50000"/>
                    <a:satMod val="180000"/>
                  </a:schemeClr>
                </a:solidFill>
                <a:effectLst/>
              </a:rPr>
              <a:t>Use mag </a:t>
            </a:r>
            <a:r>
              <a:rPr lang="en-US" sz="5400" b="1" dirty="0" smtClean="0">
                <a:ln/>
                <a:solidFill>
                  <a:schemeClr val="accent5">
                    <a:tint val="50000"/>
                    <a:satMod val="180000"/>
                  </a:schemeClr>
                </a:solidFill>
              </a:rPr>
              <a:t>on cold days</a:t>
            </a:r>
            <a:endParaRPr lang="en-US" sz="5400" b="1" cap="none" spc="0" dirty="0">
              <a:ln/>
              <a:solidFill>
                <a:schemeClr val="accent5">
                  <a:tint val="50000"/>
                  <a:satMod val="180000"/>
                </a:schemeClr>
              </a:solidFill>
              <a:effectLst/>
            </a:endParaRPr>
          </a:p>
        </p:txBody>
      </p:sp>
      <p:sp>
        <p:nvSpPr>
          <p:cNvPr id="16" name="Rectangle 15"/>
          <p:cNvSpPr/>
          <p:nvPr/>
        </p:nvSpPr>
        <p:spPr>
          <a:xfrm>
            <a:off x="5776178" y="3429000"/>
            <a:ext cx="188064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MDSS</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7" name="Rectangle 16"/>
          <p:cNvSpPr/>
          <p:nvPr/>
        </p:nvSpPr>
        <p:spPr>
          <a:xfrm>
            <a:off x="162446" y="5937321"/>
            <a:ext cx="7457554"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Ground speed controllers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8" name="Rectangle 17"/>
          <p:cNvSpPr/>
          <p:nvPr/>
        </p:nvSpPr>
        <p:spPr>
          <a:xfrm rot="20891824">
            <a:off x="41058" y="2674947"/>
            <a:ext cx="3279765" cy="584775"/>
          </a:xfrm>
          <a:prstGeom prst="rect">
            <a:avLst/>
          </a:prstGeom>
          <a:noFill/>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Don’t plow off salt</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angle 18"/>
          <p:cNvSpPr/>
          <p:nvPr/>
        </p:nvSpPr>
        <p:spPr>
          <a:xfrm rot="1727169">
            <a:off x="7306449" y="3213284"/>
            <a:ext cx="2151103"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Chutes</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23" name="Picture 2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0703781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noFill/>
        </p:spPr>
        <p:txBody>
          <a:bodyPr/>
          <a:lstStyle/>
          <a:p>
            <a:r>
              <a:rPr lang="en-US" b="1" dirty="0" smtClean="0">
                <a:effectLst/>
              </a:rPr>
              <a:t>Prepare for success</a:t>
            </a:r>
            <a:endParaRPr lang="en-US" b="1" dirty="0">
              <a:effectLst/>
            </a:endParaRPr>
          </a:p>
        </p:txBody>
      </p:sp>
      <p:sp>
        <p:nvSpPr>
          <p:cNvPr id="3" name="Content Placeholder 2"/>
          <p:cNvSpPr>
            <a:spLocks noGrp="1"/>
          </p:cNvSpPr>
          <p:nvPr>
            <p:ph idx="1"/>
          </p:nvPr>
        </p:nvSpPr>
        <p:spPr>
          <a:xfrm>
            <a:off x="0" y="1066800"/>
            <a:ext cx="4800600" cy="4525963"/>
          </a:xfrm>
        </p:spPr>
        <p:txBody>
          <a:bodyPr>
            <a:noAutofit/>
          </a:bodyPr>
          <a:lstStyle/>
          <a:p>
            <a:pPr marL="465138" indent="-465138"/>
            <a:r>
              <a:rPr lang="en-US" sz="2400" dirty="0" smtClean="0">
                <a:effectLst/>
              </a:rPr>
              <a:t>Take the time to understand your options.</a:t>
            </a:r>
          </a:p>
          <a:p>
            <a:pPr marL="465138" indent="-465138"/>
            <a:r>
              <a:rPr lang="en-US" sz="2400" dirty="0" smtClean="0">
                <a:effectLst/>
              </a:rPr>
              <a:t>Develop a strategy for optimal material selection based on the conditions.</a:t>
            </a:r>
          </a:p>
          <a:p>
            <a:pPr marL="465138" indent="-465138"/>
            <a:r>
              <a:rPr lang="en-US" sz="2400" dirty="0" smtClean="0">
                <a:effectLst/>
              </a:rPr>
              <a:t>Materials are changing and improving, stay tuned in and take advantage of these advances.</a:t>
            </a:r>
          </a:p>
          <a:p>
            <a:pPr marL="465138" indent="-465138"/>
            <a:r>
              <a:rPr lang="en-US" sz="2400" dirty="0" smtClean="0">
                <a:effectLst/>
              </a:rPr>
              <a:t>Your efforts will help improve performance and protect the environment!</a:t>
            </a:r>
          </a:p>
          <a:p>
            <a:pPr marL="465138" indent="-465138"/>
            <a:r>
              <a:rPr lang="en-US" sz="2400" dirty="0" smtClean="0">
                <a:effectLst/>
              </a:rPr>
              <a:t>This is the way we’ve always done it no longer works.</a:t>
            </a:r>
            <a:endParaRPr lang="en-US" sz="2400" dirty="0">
              <a:effectLst/>
            </a:endParaRPr>
          </a:p>
        </p:txBody>
      </p:sp>
      <p:pic>
        <p:nvPicPr>
          <p:cNvPr id="8194" name="Picture 2" descr="C:\pictures\Pictures\salt\people\11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6800" y="2590800"/>
            <a:ext cx="4040608" cy="267488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1303042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685800" y="1066800"/>
          <a:ext cx="79248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142342"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43800" y="5334000"/>
            <a:ext cx="1298575"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152400" y="152400"/>
            <a:ext cx="7162800" cy="584775"/>
          </a:xfrm>
          <a:prstGeom prst="rect">
            <a:avLst/>
          </a:prstGeom>
        </p:spPr>
        <p:txBody>
          <a:bodyPr wrap="square">
            <a:spAutoFit/>
          </a:bodyPr>
          <a:lstStyle/>
          <a:p>
            <a:r>
              <a:rPr lang="en-US" sz="3200" dirty="0" smtClean="0">
                <a:solidFill>
                  <a:prstClr val="white"/>
                </a:solidFill>
                <a:latin typeface="Tw Cen MT Condensed Extra Bold" pitchFamily="34" charset="0"/>
                <a:cs typeface="Arial" pitchFamily="34" charset="0"/>
              </a:rPr>
              <a:t>Here’s what’s happening nationally:</a:t>
            </a:r>
            <a:endParaRPr lang="en-US" sz="3200" dirty="0">
              <a:solidFill>
                <a:prstClr val="white"/>
              </a:solidFill>
              <a:latin typeface="Tw Cen MT Condensed Extra Bold" pitchFamily="34" charset="0"/>
              <a:cs typeface="Arial" pitchFamily="34" charset="0"/>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26008097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Content Placeholder 2"/>
          <p:cNvSpPr>
            <a:spLocks noGrp="1"/>
          </p:cNvSpPr>
          <p:nvPr>
            <p:ph idx="1"/>
          </p:nvPr>
        </p:nvSpPr>
        <p:spPr>
          <a:xfrm>
            <a:off x="304800" y="1219200"/>
            <a:ext cx="8839200" cy="5032242"/>
          </a:xfrm>
        </p:spPr>
        <p:txBody>
          <a:bodyPr>
            <a:normAutofit fontScale="77500" lnSpcReduction="20000"/>
          </a:bodyPr>
          <a:lstStyle/>
          <a:p>
            <a:pPr>
              <a:buNone/>
            </a:pPr>
            <a:r>
              <a:rPr lang="en-US" sz="3200" dirty="0" smtClean="0">
                <a:effectLst/>
              </a:rPr>
              <a:t>Training contents were developed by Fortin Consulting Inc., u</a:t>
            </a:r>
            <a:r>
              <a:rPr lang="en-US" dirty="0" smtClean="0">
                <a:effectLst/>
              </a:rPr>
              <a:t>nder the direction of the Clear Roads Advisory Team.</a:t>
            </a:r>
          </a:p>
          <a:p>
            <a:r>
              <a:rPr lang="en-US" sz="3200" dirty="0" smtClean="0">
                <a:effectLst/>
              </a:rPr>
              <a:t>Connie Fortin – connie@fortinconsulting.com</a:t>
            </a:r>
          </a:p>
          <a:p>
            <a:pPr marL="0" indent="0">
              <a:buNone/>
            </a:pPr>
            <a:r>
              <a:rPr lang="en-US" sz="3200" dirty="0" smtClean="0">
                <a:effectLst/>
              </a:rPr>
              <a:t>    </a:t>
            </a:r>
          </a:p>
          <a:p>
            <a:pPr>
              <a:buNone/>
            </a:pPr>
            <a:r>
              <a:rPr lang="en-US" sz="3200" dirty="0" smtClean="0">
                <a:effectLst/>
              </a:rPr>
              <a:t>Professional formatting and training aids were developed by the University of Minnesota, Center for Transportation Studies.</a:t>
            </a:r>
          </a:p>
          <a:p>
            <a:r>
              <a:rPr lang="en-US" sz="3200" dirty="0" smtClean="0">
                <a:effectLst/>
              </a:rPr>
              <a:t>Jim </a:t>
            </a:r>
            <a:r>
              <a:rPr lang="en-US" sz="3200" dirty="0" err="1" smtClean="0">
                <a:effectLst/>
              </a:rPr>
              <a:t>Grothaus</a:t>
            </a:r>
            <a:r>
              <a:rPr lang="en-US" sz="3200" dirty="0" smtClean="0">
                <a:effectLst/>
              </a:rPr>
              <a:t> – </a:t>
            </a:r>
            <a:r>
              <a:rPr lang="en-US" sz="3200" dirty="0" smtClean="0">
                <a:effectLst/>
                <a:hlinkClick r:id="rId3"/>
              </a:rPr>
              <a:t>Groth020@umn.edu</a:t>
            </a:r>
            <a:endParaRPr lang="en-US" sz="3200" dirty="0" smtClean="0">
              <a:effectLst/>
            </a:endParaRPr>
          </a:p>
          <a:p>
            <a:r>
              <a:rPr lang="en-US" sz="3200" dirty="0" smtClean="0">
                <a:effectLst/>
              </a:rPr>
              <a:t>Ann Johnson – </a:t>
            </a:r>
            <a:r>
              <a:rPr lang="en-US" sz="3200" dirty="0" smtClean="0">
                <a:effectLst/>
                <a:hlinkClick r:id="rId4"/>
              </a:rPr>
              <a:t>Johns421@umn.edu</a:t>
            </a:r>
            <a:endParaRPr lang="en-US" sz="3200" dirty="0" smtClean="0">
              <a:effectLst/>
            </a:endParaRPr>
          </a:p>
          <a:p>
            <a:endParaRPr lang="en-US" sz="3200" dirty="0" smtClean="0">
              <a:effectLst/>
            </a:endParaRPr>
          </a:p>
          <a:p>
            <a:pPr>
              <a:buNone/>
            </a:pPr>
            <a:r>
              <a:rPr lang="en-US" sz="3200" dirty="0" smtClean="0">
                <a:effectLst/>
              </a:rPr>
              <a:t>Members of the Clear Roads Advisory Team include:</a:t>
            </a:r>
          </a:p>
          <a:p>
            <a:pPr marL="457200" lvl="1" indent="0">
              <a:buNone/>
            </a:pPr>
            <a:r>
              <a:rPr lang="en-US" dirty="0" smtClean="0">
                <a:effectLst/>
              </a:rPr>
              <a:t>Mike </a:t>
            </a:r>
            <a:r>
              <a:rPr lang="en-US" dirty="0" err="1" smtClean="0">
                <a:effectLst/>
              </a:rPr>
              <a:t>Sproul</a:t>
            </a:r>
            <a:r>
              <a:rPr lang="en-US" dirty="0" smtClean="0">
                <a:effectLst/>
              </a:rPr>
              <a:t>, Dave Wieder, Cliff </a:t>
            </a:r>
            <a:r>
              <a:rPr lang="en-US" dirty="0" err="1" smtClean="0">
                <a:effectLst/>
              </a:rPr>
              <a:t>Spoonemore</a:t>
            </a:r>
            <a:r>
              <a:rPr lang="en-US" dirty="0" smtClean="0">
                <a:effectLst/>
              </a:rPr>
              <a:t>, Monty Mills, David Frame,</a:t>
            </a:r>
          </a:p>
          <a:p>
            <a:pPr marL="457200" lvl="1" indent="0">
              <a:buNone/>
            </a:pPr>
            <a:r>
              <a:rPr lang="en-US" dirty="0" smtClean="0">
                <a:effectLst/>
              </a:rPr>
              <a:t>Mike </a:t>
            </a:r>
            <a:r>
              <a:rPr lang="en-US" dirty="0" err="1" smtClean="0">
                <a:effectLst/>
              </a:rPr>
              <a:t>Lashmet</a:t>
            </a:r>
            <a:r>
              <a:rPr lang="en-US" dirty="0" smtClean="0">
                <a:effectLst/>
              </a:rPr>
              <a:t>, Clay Adams, </a:t>
            </a:r>
            <a:r>
              <a:rPr lang="en-US" dirty="0" err="1" smtClean="0">
                <a:effectLst/>
              </a:rPr>
              <a:t>Justun</a:t>
            </a:r>
            <a:r>
              <a:rPr lang="en-US" dirty="0" smtClean="0">
                <a:effectLst/>
              </a:rPr>
              <a:t> </a:t>
            </a:r>
            <a:r>
              <a:rPr lang="en-US" dirty="0" err="1" smtClean="0">
                <a:effectLst/>
              </a:rPr>
              <a:t>Juelfs</a:t>
            </a:r>
            <a:r>
              <a:rPr lang="en-US" dirty="0" smtClean="0">
                <a:effectLst/>
              </a:rPr>
              <a:t>, and Tom Peters</a:t>
            </a:r>
          </a:p>
          <a:p>
            <a:endParaRPr lang="en-US" sz="3200" dirty="0" smtClean="0">
              <a:effectLst/>
            </a:endParaRPr>
          </a:p>
          <a:p>
            <a:endParaRPr lang="en-US" sz="3200" dirty="0" smtClean="0">
              <a:effectLst/>
            </a:endParaRPr>
          </a:p>
          <a:p>
            <a:endParaRPr lang="en-US" sz="3200" dirty="0" smtClean="0">
              <a:effectLst/>
            </a:endParaRPr>
          </a:p>
          <a:p>
            <a:endParaRPr lang="en-US" sz="3200" dirty="0"/>
          </a:p>
          <a:p>
            <a:endParaRPr lang="en-US" sz="3200" dirty="0" smtClean="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47316705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buNone/>
            </a:pPr>
            <a:r>
              <a:rPr lang="en-US" sz="3200" dirty="0" smtClean="0"/>
              <a:t>	</a:t>
            </a:r>
            <a:r>
              <a:rPr lang="en-US" dirty="0" smtClean="0"/>
              <a:t>This presentation was developed with funding from the Clear Roads research program, which brings together transportation professionals and researchers from around the country to drive innovation in the field of winter maintenance.</a:t>
            </a:r>
          </a:p>
          <a:p>
            <a:pPr>
              <a:buNone/>
            </a:pPr>
            <a:endParaRPr lang="en-US" dirty="0" smtClean="0"/>
          </a:p>
          <a:p>
            <a:pPr>
              <a:buNone/>
            </a:pPr>
            <a:r>
              <a:rPr lang="en-US" dirty="0" smtClean="0"/>
              <a:t>	Find additional information and resources at </a:t>
            </a:r>
          </a:p>
          <a:p>
            <a:pPr>
              <a:buNone/>
            </a:pPr>
            <a:r>
              <a:rPr lang="en-US" dirty="0" smtClean="0"/>
              <a:t>		</a:t>
            </a:r>
          </a:p>
          <a:p>
            <a:pPr>
              <a:buNone/>
            </a:pPr>
            <a:r>
              <a:rPr lang="en-US" dirty="0" smtClean="0"/>
              <a:t>		http://clearroads.org/</a:t>
            </a:r>
          </a:p>
          <a:p>
            <a:pPr>
              <a:buNone/>
            </a:pPr>
            <a:endParaRPr lang="en-US" dirty="0" smtClean="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3301001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Thank you for your good work!</a:t>
            </a: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3124" r="8418"/>
          <a:stretch/>
        </p:blipFill>
        <p:spPr bwMode="auto">
          <a:xfrm>
            <a:off x="2667000" y="1981200"/>
            <a:ext cx="3547242"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descr="C:\pictures\Pictures\salt\calibration\IMG_1787.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6867" b="16033"/>
          <a:stretch/>
        </p:blipFill>
        <p:spPr bwMode="auto">
          <a:xfrm rot="5400000">
            <a:off x="-551724" y="2782746"/>
            <a:ext cx="3801040" cy="2197948"/>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4966" r="22689"/>
          <a:stretch/>
        </p:blipFill>
        <p:spPr bwMode="auto">
          <a:xfrm>
            <a:off x="6400800" y="2040084"/>
            <a:ext cx="2593428" cy="371588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6378330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	</a:t>
            </a:r>
            <a:endParaRPr lang="en-US" dirty="0"/>
          </a:p>
        </p:txBody>
      </p:sp>
      <p:sp>
        <p:nvSpPr>
          <p:cNvPr id="3" name="Content Placeholder 2"/>
          <p:cNvSpPr>
            <a:spLocks noGrp="1"/>
          </p:cNvSpPr>
          <p:nvPr>
            <p:ph idx="1"/>
          </p:nvPr>
        </p:nvSpPr>
        <p:spPr>
          <a:xfrm>
            <a:off x="0" y="1219200"/>
            <a:ext cx="8991600" cy="4525963"/>
          </a:xfrm>
        </p:spPr>
        <p:txBody>
          <a:bodyPr>
            <a:normAutofit/>
          </a:bodyPr>
          <a:lstStyle/>
          <a:p>
            <a:r>
              <a:rPr lang="en-US" sz="3200" dirty="0" smtClean="0"/>
              <a:t>AASHTO, Clear Roads Computer Based training:</a:t>
            </a:r>
          </a:p>
          <a:p>
            <a:endParaRPr lang="en-US" sz="3200" dirty="0" smtClean="0"/>
          </a:p>
          <a:p>
            <a:pPr lvl="1"/>
            <a:r>
              <a:rPr lang="en-US" dirty="0" smtClean="0"/>
              <a:t>Deicing</a:t>
            </a:r>
            <a:r>
              <a:rPr lang="en-US" dirty="0"/>
              <a:t>: </a:t>
            </a:r>
            <a:endParaRPr lang="en-US" dirty="0" smtClean="0"/>
          </a:p>
          <a:p>
            <a:pPr lvl="2"/>
            <a:r>
              <a:rPr lang="en-US" dirty="0" smtClean="0"/>
              <a:t>Unit 1,  “Introduction to De-icing and Common De-icing Materials”</a:t>
            </a:r>
          </a:p>
          <a:p>
            <a:pPr lvl="2"/>
            <a:r>
              <a:rPr lang="en-US" dirty="0" smtClean="0"/>
              <a:t>Unit 5, </a:t>
            </a:r>
            <a:r>
              <a:rPr lang="en-US" dirty="0" smtClean="0"/>
              <a:t>“Application </a:t>
            </a:r>
            <a:r>
              <a:rPr lang="en-US" dirty="0" smtClean="0"/>
              <a:t>Guidelines”</a:t>
            </a:r>
          </a:p>
          <a:p>
            <a:pPr lvl="2"/>
            <a:r>
              <a:rPr lang="en-US" dirty="0" smtClean="0"/>
              <a:t>Unit 6, “Application Techniques”</a:t>
            </a:r>
          </a:p>
          <a:p>
            <a:pPr lvl="1"/>
            <a:r>
              <a:rPr lang="en-US" dirty="0" smtClean="0"/>
              <a:t>Winter Maintenance Management: </a:t>
            </a:r>
          </a:p>
          <a:p>
            <a:pPr lvl="2"/>
            <a:r>
              <a:rPr lang="en-US" dirty="0" smtClean="0"/>
              <a:t>Unit 4, “Selecting Snow and Ice Control Materials”</a:t>
            </a:r>
          </a:p>
          <a:p>
            <a:pPr lvl="2"/>
            <a:endParaRPr lang="en-US" dirty="0" smtClean="0"/>
          </a:p>
          <a:p>
            <a:pPr lvl="2"/>
            <a:endParaRPr lang="en-US" dirty="0"/>
          </a:p>
        </p:txBody>
      </p:sp>
      <p:pic>
        <p:nvPicPr>
          <p:cNvPr id="6" name="Picture 5"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3301001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	</a:t>
            </a:r>
            <a:endParaRPr lang="en-US" dirty="0"/>
          </a:p>
        </p:txBody>
      </p:sp>
      <p:sp>
        <p:nvSpPr>
          <p:cNvPr id="3" name="Content Placeholder 2"/>
          <p:cNvSpPr>
            <a:spLocks noGrp="1"/>
          </p:cNvSpPr>
          <p:nvPr>
            <p:ph idx="1"/>
          </p:nvPr>
        </p:nvSpPr>
        <p:spPr>
          <a:xfrm>
            <a:off x="0" y="1143000"/>
            <a:ext cx="9448800" cy="4525963"/>
          </a:xfrm>
        </p:spPr>
        <p:txBody>
          <a:bodyPr>
            <a:normAutofit fontScale="77500" lnSpcReduction="20000"/>
          </a:bodyPr>
          <a:lstStyle/>
          <a:p>
            <a:r>
              <a:rPr lang="en-US" sz="2900" dirty="0" smtClean="0">
                <a:effectLst/>
              </a:rPr>
              <a:t>MDSS research study on how MDSS works:</a:t>
            </a:r>
          </a:p>
          <a:p>
            <a:pPr>
              <a:buNone/>
            </a:pPr>
            <a:r>
              <a:rPr lang="en-US" sz="2900" dirty="0" smtClean="0">
                <a:effectLst/>
              </a:rPr>
              <a:t>	 </a:t>
            </a:r>
            <a:r>
              <a:rPr lang="en-US" sz="2900" dirty="0">
                <a:effectLst/>
                <a:hlinkClick r:id="rId2"/>
              </a:rPr>
              <a:t>http://www.meridian-enviro.com/mdss/pfs</a:t>
            </a:r>
            <a:r>
              <a:rPr lang="en-US" sz="2900" dirty="0" smtClean="0">
                <a:effectLst/>
                <a:hlinkClick r:id="rId2"/>
              </a:rPr>
              <a:t>/</a:t>
            </a:r>
            <a:endParaRPr lang="en-US" sz="2900" dirty="0" smtClean="0">
              <a:effectLst/>
            </a:endParaRPr>
          </a:p>
          <a:p>
            <a:r>
              <a:rPr lang="en-US" sz="2900" dirty="0" smtClean="0">
                <a:effectLst/>
              </a:rPr>
              <a:t>Application rate chart - </a:t>
            </a:r>
            <a:r>
              <a:rPr lang="en-US" sz="2900" dirty="0">
                <a:effectLst/>
                <a:latin typeface="Arial" charset="0"/>
              </a:rPr>
              <a:t>Minnesota snow and ice control field handbook for snowplow </a:t>
            </a:r>
            <a:r>
              <a:rPr lang="en-US" sz="2900" dirty="0" smtClean="0">
                <a:effectLst/>
                <a:latin typeface="Arial" charset="0"/>
              </a:rPr>
              <a:t>operators:</a:t>
            </a:r>
          </a:p>
          <a:p>
            <a:pPr>
              <a:buNone/>
            </a:pPr>
            <a:r>
              <a:rPr lang="en-US" sz="2900" dirty="0" smtClean="0">
                <a:effectLst/>
                <a:latin typeface="Arial" charset="0"/>
              </a:rPr>
              <a:t>	 </a:t>
            </a:r>
            <a:r>
              <a:rPr lang="en-US" sz="2900" dirty="0" smtClean="0">
                <a:effectLst/>
                <a:latin typeface="Arial" charset="0"/>
                <a:hlinkClick r:id="rId3"/>
              </a:rPr>
              <a:t>www.pca.state.mn.us/programs/roadsalt.html</a:t>
            </a:r>
            <a:r>
              <a:rPr lang="en-US" sz="2900" dirty="0" smtClean="0">
                <a:effectLst/>
                <a:latin typeface="Arial" charset="0"/>
              </a:rPr>
              <a:t>  </a:t>
            </a:r>
          </a:p>
          <a:p>
            <a:r>
              <a:rPr lang="en-US" sz="2900" dirty="0" smtClean="0">
                <a:effectLst/>
                <a:latin typeface="Arial" charset="0"/>
              </a:rPr>
              <a:t>The short-term toxicity of  very common de-icing materials and the </a:t>
            </a:r>
            <a:r>
              <a:rPr lang="en-US" sz="2900" dirty="0">
                <a:effectLst/>
                <a:latin typeface="Arial" charset="0"/>
              </a:rPr>
              <a:t>toxicity of deicing </a:t>
            </a:r>
            <a:r>
              <a:rPr lang="en-US" sz="2900" dirty="0" smtClean="0">
                <a:effectLst/>
                <a:latin typeface="Arial" charset="0"/>
              </a:rPr>
              <a:t>materials:</a:t>
            </a:r>
          </a:p>
          <a:p>
            <a:pPr>
              <a:buNone/>
            </a:pPr>
            <a:r>
              <a:rPr lang="en-US" sz="2900" dirty="0" smtClean="0">
                <a:effectLst/>
                <a:latin typeface="Arial" charset="0"/>
              </a:rPr>
              <a:t>	 </a:t>
            </a:r>
            <a:r>
              <a:rPr lang="en-US" sz="2900" dirty="0">
                <a:effectLst/>
                <a:latin typeface="Arial" charset="0"/>
                <a:hlinkClick r:id="rId4"/>
              </a:rPr>
              <a:t>http://</a:t>
            </a:r>
            <a:r>
              <a:rPr lang="en-US" sz="2900" dirty="0" smtClean="0">
                <a:effectLst/>
                <a:latin typeface="Arial" charset="0"/>
                <a:hlinkClick r:id="rId4"/>
              </a:rPr>
              <a:t>clearroads.org/wp-content/uploads/dlm_uploads/11-02_12-30-13-Final-F</a:t>
            </a:r>
            <a:r>
              <a:rPr lang="en-US" sz="2900" dirty="0" smtClean="0">
                <a:latin typeface="Arial" charset="0"/>
                <a:hlinkClick r:id="rId4"/>
              </a:rPr>
              <a:t>act-Sheet.pdf</a:t>
            </a:r>
            <a:endParaRPr lang="en-US" sz="2900" dirty="0" smtClean="0">
              <a:latin typeface="Arial" charset="0"/>
            </a:endParaRPr>
          </a:p>
          <a:p>
            <a:r>
              <a:rPr lang="en-US" sz="2900" dirty="0" smtClean="0">
                <a:latin typeface="Arial" charset="0"/>
              </a:rPr>
              <a:t>Video on material use (Iowa DOT posted on U-Tube)</a:t>
            </a:r>
          </a:p>
          <a:p>
            <a:pPr marL="400050" lvl="1" indent="0">
              <a:buNone/>
            </a:pPr>
            <a:r>
              <a:rPr lang="en-US" sz="1800" dirty="0" smtClean="0">
                <a:latin typeface="Arial" charset="0"/>
                <a:hlinkClick r:id="rId5"/>
              </a:rPr>
              <a:t>https</a:t>
            </a:r>
            <a:r>
              <a:rPr lang="en-US" sz="1800" dirty="0">
                <a:latin typeface="Arial" charset="0"/>
                <a:hlinkClick r:id="rId5"/>
              </a:rPr>
              <a:t>://</a:t>
            </a:r>
            <a:r>
              <a:rPr lang="en-US" sz="1800" dirty="0" smtClean="0">
                <a:latin typeface="Arial" charset="0"/>
                <a:hlinkClick r:id="rId5"/>
              </a:rPr>
              <a:t>www.youtube.com/watch?v=tVY4y4cE2vo&amp;index=11&amp;list=PLurY2WfsVWKn1Ekx7H_v8DjwJvXlolN9n</a:t>
            </a:r>
            <a:endParaRPr lang="en-US" sz="1800" dirty="0" smtClean="0">
              <a:latin typeface="Arial" charset="0"/>
            </a:endParaRPr>
          </a:p>
          <a:p>
            <a:pPr marL="0" indent="0">
              <a:buNone/>
            </a:pPr>
            <a:endParaRPr lang="en-US" sz="2000" dirty="0" smtClean="0">
              <a:latin typeface="Arial" charset="0"/>
            </a:endParaRPr>
          </a:p>
          <a:p>
            <a:endParaRPr lang="en-US" sz="2000" dirty="0">
              <a:latin typeface="Arial" charset="0"/>
            </a:endParaRPr>
          </a:p>
          <a:p>
            <a:endParaRPr lang="en-US" sz="2000" dirty="0"/>
          </a:p>
        </p:txBody>
      </p:sp>
      <p:sp>
        <p:nvSpPr>
          <p:cNvPr id="7" name="5-Point Star 6"/>
          <p:cNvSpPr/>
          <p:nvPr/>
        </p:nvSpPr>
        <p:spPr>
          <a:xfrm>
            <a:off x="8534400" y="990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 xmlns:p14="http://schemas.microsoft.com/office/powerpoint/2010/main" val="333010017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762000" y="990600"/>
            <a:ext cx="7209652" cy="56147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914400" y="990600"/>
            <a:ext cx="7162800" cy="55710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5137</TotalTime>
  <Words>7111</Words>
  <Application>Microsoft Office PowerPoint</Application>
  <PresentationFormat>On-screen Show (4:3)</PresentationFormat>
  <Paragraphs>847</Paragraphs>
  <Slides>74</Slides>
  <Notes>68</Notes>
  <HiddenSlides>13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Office Theme</vt:lpstr>
      <vt:lpstr>Acrobat Document</vt:lpstr>
      <vt:lpstr>Module 4:  MATERIAL USE</vt:lpstr>
      <vt:lpstr>Slide 2</vt:lpstr>
      <vt:lpstr>Slide 3</vt:lpstr>
      <vt:lpstr>Slide 4</vt:lpstr>
      <vt:lpstr>Slide 5</vt:lpstr>
      <vt:lpstr>Slide 6</vt:lpstr>
      <vt:lpstr>Slide 7</vt:lpstr>
      <vt:lpstr>Slide 8</vt:lpstr>
      <vt:lpstr>Slide 9</vt:lpstr>
      <vt:lpstr>Module 4:  MATERIAL USE</vt:lpstr>
      <vt:lpstr>FACILITATOR NOTES (do not show during class)</vt:lpstr>
      <vt:lpstr>This module contains these topics</vt:lpstr>
      <vt:lpstr>How to identify common, cost-effective snow and ice control materials </vt:lpstr>
      <vt:lpstr>Most common snow and ice control materials for roads</vt:lpstr>
      <vt:lpstr>Sand</vt:lpstr>
      <vt:lpstr>Sand – before cleanup</vt:lpstr>
      <vt:lpstr>Sand cleanup</vt:lpstr>
      <vt:lpstr>Salt Sand Mix</vt:lpstr>
      <vt:lpstr>Test Question</vt:lpstr>
      <vt:lpstr>Test Question</vt:lpstr>
      <vt:lpstr>Slide 21</vt:lpstr>
      <vt:lpstr>Test Question</vt:lpstr>
      <vt:lpstr>Test Question</vt:lpstr>
      <vt:lpstr>Dry salt will get you on the WANTED list! Get off the WANTED list  by adding liquids</vt:lpstr>
      <vt:lpstr>Test Question</vt:lpstr>
      <vt:lpstr>Test Question</vt:lpstr>
      <vt:lpstr>Treated rock salt</vt:lpstr>
      <vt:lpstr>Advantages of liquids</vt:lpstr>
      <vt:lpstr>Liquid challenges</vt:lpstr>
      <vt:lpstr>Salt Math</vt:lpstr>
      <vt:lpstr>Which do you chose?</vt:lpstr>
      <vt:lpstr>Brine:  rock salt + water</vt:lpstr>
      <vt:lpstr>For pavement temps below 15 degrees:</vt:lpstr>
      <vt:lpstr> Magnesium Chloride (MgCl2) and Calcium Chloride (CaCl2)  </vt:lpstr>
      <vt:lpstr>Slide 35</vt:lpstr>
      <vt:lpstr>Test Question</vt:lpstr>
      <vt:lpstr>Test Question</vt:lpstr>
      <vt:lpstr>Slide 38</vt:lpstr>
      <vt:lpstr>Slide 39</vt:lpstr>
      <vt:lpstr>Slide 40</vt:lpstr>
      <vt:lpstr>Blends</vt:lpstr>
      <vt:lpstr>Chloride vs non-chloride deicers</vt:lpstr>
      <vt:lpstr>Test Question</vt:lpstr>
      <vt:lpstr>Test Question</vt:lpstr>
      <vt:lpstr>Cost-effective snow and ice control materials</vt:lpstr>
      <vt:lpstr>Damage costs per ton of salt used </vt:lpstr>
      <vt:lpstr>Test Question</vt:lpstr>
      <vt:lpstr>Test Question</vt:lpstr>
      <vt:lpstr>Slide 49</vt:lpstr>
      <vt:lpstr>Slide 50</vt:lpstr>
      <vt:lpstr>Use of right materials at the right time</vt:lpstr>
      <vt:lpstr>Slide 52</vt:lpstr>
      <vt:lpstr>Slide 53</vt:lpstr>
      <vt:lpstr>Slide 54</vt:lpstr>
      <vt:lpstr>Slide 55</vt:lpstr>
      <vt:lpstr>Test Question</vt:lpstr>
      <vt:lpstr>Test Question</vt:lpstr>
      <vt:lpstr>Slide 58</vt:lpstr>
      <vt:lpstr>Slide 59</vt:lpstr>
      <vt:lpstr>Slide 60</vt:lpstr>
      <vt:lpstr>Slide 61</vt:lpstr>
      <vt:lpstr>Strategies to minimize material use</vt:lpstr>
      <vt:lpstr>Calibrate your equipment</vt:lpstr>
      <vt:lpstr>Understand your deicers</vt:lpstr>
      <vt:lpstr>Reduce bounce and scatter</vt:lpstr>
      <vt:lpstr>Save salt by anti-icing</vt:lpstr>
      <vt:lpstr>Salt so no one is plowing it off</vt:lpstr>
      <vt:lpstr>What works for you?</vt:lpstr>
      <vt:lpstr>Prepare for success</vt:lpstr>
      <vt:lpstr>Acknowledgements </vt:lpstr>
      <vt:lpstr>Slide 71</vt:lpstr>
      <vt:lpstr>Thank you for your good work!</vt:lpstr>
      <vt:lpstr>Additional resources </vt:lpstr>
      <vt:lpstr>Additional resources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WisDOT</cp:lastModifiedBy>
  <cp:revision>247</cp:revision>
  <dcterms:created xsi:type="dcterms:W3CDTF">2012-11-22T11:43:17Z</dcterms:created>
  <dcterms:modified xsi:type="dcterms:W3CDTF">2015-09-30T18:13:01Z</dcterms:modified>
</cp:coreProperties>
</file>