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700" r:id="rId5"/>
    <p:sldMasterId id="2147483714" r:id="rId6"/>
    <p:sldMasterId id="2147483755" r:id="rId7"/>
    <p:sldMasterId id="2147483768" r:id="rId8"/>
  </p:sldMasterIdLst>
  <p:notesMasterIdLst>
    <p:notesMasterId r:id="rId61"/>
  </p:notesMasterIdLst>
  <p:sldIdLst>
    <p:sldId id="403" r:id="rId9"/>
    <p:sldId id="260" r:id="rId10"/>
    <p:sldId id="261" r:id="rId11"/>
    <p:sldId id="416" r:id="rId12"/>
    <p:sldId id="360" r:id="rId13"/>
    <p:sldId id="262" r:id="rId14"/>
    <p:sldId id="404" r:id="rId15"/>
    <p:sldId id="313" r:id="rId16"/>
    <p:sldId id="413" r:id="rId17"/>
    <p:sldId id="405" r:id="rId18"/>
    <p:sldId id="354" r:id="rId19"/>
    <p:sldId id="374" r:id="rId20"/>
    <p:sldId id="373" r:id="rId21"/>
    <p:sldId id="406" r:id="rId22"/>
    <p:sldId id="376" r:id="rId23"/>
    <p:sldId id="391" r:id="rId24"/>
    <p:sldId id="407" r:id="rId25"/>
    <p:sldId id="414" r:id="rId26"/>
    <p:sldId id="415" r:id="rId27"/>
    <p:sldId id="402" r:id="rId28"/>
    <p:sldId id="408" r:id="rId29"/>
    <p:sldId id="359" r:id="rId30"/>
    <p:sldId id="409" r:id="rId31"/>
    <p:sldId id="410" r:id="rId32"/>
    <p:sldId id="388" r:id="rId33"/>
    <p:sldId id="411" r:id="rId34"/>
    <p:sldId id="366" r:id="rId35"/>
    <p:sldId id="423" r:id="rId36"/>
    <p:sldId id="263" r:id="rId37"/>
    <p:sldId id="401" r:id="rId38"/>
    <p:sldId id="368" r:id="rId39"/>
    <p:sldId id="282" r:id="rId40"/>
    <p:sldId id="283" r:id="rId41"/>
    <p:sldId id="284" r:id="rId42"/>
    <p:sldId id="285" r:id="rId43"/>
    <p:sldId id="286" r:id="rId44"/>
    <p:sldId id="287" r:id="rId45"/>
    <p:sldId id="288" r:id="rId46"/>
    <p:sldId id="289" r:id="rId47"/>
    <p:sldId id="393" r:id="rId48"/>
    <p:sldId id="389" r:id="rId49"/>
    <p:sldId id="264" r:id="rId50"/>
    <p:sldId id="422" r:id="rId51"/>
    <p:sldId id="425" r:id="rId52"/>
    <p:sldId id="347" r:id="rId53"/>
    <p:sldId id="348" r:id="rId54"/>
    <p:sldId id="331" r:id="rId55"/>
    <p:sldId id="257" r:id="rId56"/>
    <p:sldId id="298" r:id="rId57"/>
    <p:sldId id="259" r:id="rId58"/>
    <p:sldId id="424" r:id="rId59"/>
    <p:sldId id="42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60" autoAdjust="0"/>
  </p:normalViewPr>
  <p:slideViewPr>
    <p:cSldViewPr>
      <p:cViewPr varScale="1">
        <p:scale>
          <a:sx n="92" d="100"/>
          <a:sy n="92" d="100"/>
        </p:scale>
        <p:origin x="-2184" y="-102"/>
      </p:cViewPr>
      <p:guideLst>
        <p:guide orient="horz" pos="2160"/>
        <p:guide pos="2880"/>
      </p:guideLst>
    </p:cSldViewPr>
  </p:slideViewPr>
  <p:notesTextViewPr>
    <p:cViewPr>
      <p:scale>
        <a:sx n="1" d="1"/>
        <a:sy n="1" d="1"/>
      </p:scale>
      <p:origin x="0" y="0"/>
    </p:cViewPr>
  </p:notesTextViewPr>
  <p:sorterViewPr>
    <p:cViewPr>
      <p:scale>
        <a:sx n="81" d="100"/>
        <a:sy n="81" d="100"/>
      </p:scale>
      <p:origin x="0" y="1090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B97D46-BB66-4FB2-8E91-0A600577F123}" type="datetimeFigureOut">
              <a:rPr lang="en-US" smtClean="0"/>
              <a:pPr/>
              <a:t>11/5/2014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E6FAEC-D918-4A1B-98A9-B024128DECD8}" type="slidenum">
              <a:rPr lang="en-US" smtClean="0"/>
              <a:pPr/>
              <a:t>‹#›</a:t>
            </a:fld>
            <a:endParaRPr lang="en-US"/>
          </a:p>
        </p:txBody>
      </p:sp>
    </p:spTree>
    <p:extLst>
      <p:ext uri="{BB962C8B-B14F-4D97-AF65-F5344CB8AC3E}">
        <p14:creationId xmlns:p14="http://schemas.microsoft.com/office/powerpoint/2010/main" xmlns="" val="44192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learroads.org/training-reviewed-modules/files/CDOT_Pulling-Dowd-Canyon.M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Plowing</a:t>
            </a:r>
            <a:r>
              <a:rPr lang="en-US" baseline="0" dirty="0" smtClean="0"/>
              <a:t> Procedures: Module 2</a:t>
            </a:r>
          </a:p>
          <a:p>
            <a:r>
              <a:rPr lang="en-US" dirty="0" smtClean="0"/>
              <a:t>This is a priority 1 module to be developed for clear Roads national training.</a:t>
            </a:r>
          </a:p>
          <a:p>
            <a:r>
              <a:rPr lang="en-US" dirty="0" smtClean="0"/>
              <a:t>It will address</a:t>
            </a:r>
            <a:r>
              <a:rPr lang="en-US" baseline="0" dirty="0" smtClean="0"/>
              <a:t> 3 audiences: ½ circle symbol =  entry level plow drivers</a:t>
            </a:r>
          </a:p>
          <a:p>
            <a:r>
              <a:rPr lang="en-US" baseline="0" dirty="0" smtClean="0"/>
              <a:t> ¾ circle symbol = experienced plow drivers</a:t>
            </a:r>
          </a:p>
          <a:p>
            <a:r>
              <a:rPr lang="en-US" baseline="0" dirty="0" smtClean="0"/>
              <a:t>Full circle symbol =  supervisors</a:t>
            </a:r>
          </a:p>
          <a:p>
            <a:r>
              <a:rPr lang="en-US" baseline="0" dirty="0" smtClean="0"/>
              <a:t>White slides are for everyone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0BDD7F5-3A46-4ED7-A0C5-90FD845D0BE5}" type="slidenum">
              <a:rPr lang="en-US" smtClean="0"/>
              <a:pPr/>
              <a:t>1</a:t>
            </a:fld>
            <a:endParaRPr lang="en-US"/>
          </a:p>
        </p:txBody>
      </p:sp>
    </p:spTree>
    <p:extLst>
      <p:ext uri="{BB962C8B-B14F-4D97-AF65-F5344CB8AC3E}">
        <p14:creationId xmlns:p14="http://schemas.microsoft.com/office/powerpoint/2010/main" xmlns="" val="1229773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Reversible plows allow the driver to determine</a:t>
            </a:r>
            <a:r>
              <a:rPr lang="en-US" baseline="0" dirty="0" smtClean="0"/>
              <a:t> if the discharge will be to the right or left of the truck. </a:t>
            </a:r>
          </a:p>
          <a:p>
            <a:r>
              <a:rPr lang="en-US" baseline="0" dirty="0" smtClean="0"/>
              <a:t>These are very common and highly used types of plows</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10</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Characteristics include same width</a:t>
            </a:r>
            <a:r>
              <a:rPr lang="en-US" baseline="0" dirty="0" smtClean="0"/>
              <a:t> at both ends.  For reversible plows that are often used in one direction you might see one end more tapered with the widest side being the side where the snow is most often discharged.</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11</a:t>
            </a:fld>
            <a:endParaRPr lang="en-US"/>
          </a:p>
        </p:txBody>
      </p:sp>
    </p:spTree>
    <p:extLst>
      <p:ext uri="{BB962C8B-B14F-4D97-AF65-F5344CB8AC3E}">
        <p14:creationId xmlns:p14="http://schemas.microsoft.com/office/powerpoint/2010/main" xmlns="" val="299798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termed a high discharge because it has a tall end that allows the snow to be discharged higher or thrown further from the road.  Reversible so it can discharge either way.</a:t>
            </a:r>
            <a:endParaRPr lang="en-US" dirty="0" smtClean="0"/>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12</a:t>
            </a:fld>
            <a:endParaRPr lang="en-US"/>
          </a:p>
        </p:txBody>
      </p:sp>
    </p:spTree>
    <p:extLst>
      <p:ext uri="{BB962C8B-B14F-4D97-AF65-F5344CB8AC3E}">
        <p14:creationId xmlns:p14="http://schemas.microsoft.com/office/powerpoint/2010/main" xmlns="" val="1272404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sides</a:t>
            </a:r>
            <a:r>
              <a:rPr lang="en-US" baseline="0" dirty="0" smtClean="0"/>
              <a:t> are not equal in height, this plow is designed to move snow to the right for most of the time, however it can discharge to the left if the operator needs it.  It wont be as efficient as moving snow to the right but is useful and possible to move snow to the left.  </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13</a:t>
            </a:fld>
            <a:endParaRPr lang="en-US"/>
          </a:p>
        </p:txBody>
      </p:sp>
    </p:spTree>
    <p:extLst>
      <p:ext uri="{BB962C8B-B14F-4D97-AF65-F5344CB8AC3E}">
        <p14:creationId xmlns:p14="http://schemas.microsoft.com/office/powerpoint/2010/main" xmlns="" val="243049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plows</a:t>
            </a:r>
            <a:r>
              <a:rPr lang="en-US" baseline="0" dirty="0" smtClean="0"/>
              <a:t> direct the snow discharge in only one direction.  They are very efficient at what they do but are not very good as an utility plow. </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14</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termed a high discharge because it has a taller end that allows the snow to be discharged higher or thrown further from the road.</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15</a:t>
            </a:fld>
            <a:endParaRPr lang="en-US"/>
          </a:p>
        </p:txBody>
      </p:sp>
    </p:spTree>
    <p:extLst>
      <p:ext uri="{BB962C8B-B14F-4D97-AF65-F5344CB8AC3E}">
        <p14:creationId xmlns:p14="http://schemas.microsoft.com/office/powerpoint/2010/main" xmlns="" val="3632770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plows can be fixed or reversible.</a:t>
            </a:r>
            <a:r>
              <a:rPr lang="en-US" baseline="0" dirty="0" smtClean="0"/>
              <a:t>  They always work best if discharge is directed towards the larger end of the plow.  However with reversible mounting they can be used in either direction if necessary.   It is difficult to tell if the plow is reversible or one way from looking at the front of the plow.  However in this picture we know the truck is set up to mainly push snow to the right and in this case we also know it is not a reversible plow.</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16</a:t>
            </a:fld>
            <a:endParaRPr lang="en-US"/>
          </a:p>
        </p:txBody>
      </p:sp>
    </p:spTree>
    <p:extLst>
      <p:ext uri="{BB962C8B-B14F-4D97-AF65-F5344CB8AC3E}">
        <p14:creationId xmlns:p14="http://schemas.microsoft.com/office/powerpoint/2010/main" xmlns="" val="296787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wings are the most commonly</a:t>
            </a:r>
            <a:r>
              <a:rPr lang="en-US" baseline="0" dirty="0" smtClean="0"/>
              <a:t> used wings since the majority of the snow in plowing is pushed to the right.  </a:t>
            </a:r>
          </a:p>
          <a:p>
            <a:endParaRPr lang="en-US" baseline="0" dirty="0" smtClean="0"/>
          </a:p>
          <a:p>
            <a:r>
              <a:rPr lang="en-US" baseline="0" dirty="0" smtClean="0"/>
              <a:t>They are typically used in combination with a nose or front mounted plow to allow the driver to plow a wider area in one pass.</a:t>
            </a:r>
          </a:p>
          <a:p>
            <a:endParaRPr lang="en-US" baseline="0" dirty="0" smtClean="0"/>
          </a:p>
          <a:p>
            <a:r>
              <a:rPr lang="en-US" baseline="0" dirty="0" smtClean="0"/>
              <a:t>Wings are more difficult to control than front or nose plows so often drivers will not be assigned a wing until they are quite comfortable with the front plow and are ready to take on a new challenge. </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17</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 mounted wings</a:t>
            </a:r>
            <a:r>
              <a:rPr lang="en-US" baseline="0" dirty="0" smtClean="0"/>
              <a:t> are easier for the operator to see.</a:t>
            </a:r>
          </a:p>
          <a:p>
            <a:endParaRPr lang="en-US" baseline="0" dirty="0" smtClean="0"/>
          </a:p>
          <a:p>
            <a:r>
              <a:rPr lang="en-US" baseline="0" dirty="0" smtClean="0"/>
              <a:t>Both wings (front or rear mounted) work well to clear larger zones.  Both wings push snow to the same place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Advice on slide is from NYSDOT, that is their policy. </a:t>
            </a:r>
            <a:r>
              <a:rPr lang="en-US" dirty="0" smtClean="0"/>
              <a:t>…e.g. in a two lane section, if a plow truck by itself is in the left lane, the right wing won’t be dropped onto the right lane because a passing vehicle could hit it.  The right wing could be down if a plow truck is behind it plowing the right lane(s).  The wing can be “exposed” on a shoulder.</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18</a:t>
            </a:fld>
            <a:endParaRPr lang="en-US"/>
          </a:p>
        </p:txBody>
      </p:sp>
    </p:spTree>
    <p:extLst>
      <p:ext uri="{BB962C8B-B14F-4D97-AF65-F5344CB8AC3E}">
        <p14:creationId xmlns:p14="http://schemas.microsoft.com/office/powerpoint/2010/main" xmlns="" val="299259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Rear mounted wings are becoming more popular as the newer pollution equipment for exhaust</a:t>
            </a:r>
            <a:r>
              <a:rPr lang="en-US" baseline="0" dirty="0" smtClean="0"/>
              <a:t> is mounted up front.</a:t>
            </a:r>
          </a:p>
          <a:p>
            <a:endParaRPr lang="en-US" baseline="0" dirty="0" smtClean="0"/>
          </a:p>
          <a:p>
            <a:r>
              <a:rPr lang="en-US" baseline="0" dirty="0" smtClean="0"/>
              <a:t>Both wings (front or rear mounted) work well to clear larger zones.  Both wings push snow to the same place</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19</a:t>
            </a:fld>
            <a:endParaRPr lang="en-US"/>
          </a:p>
        </p:txBody>
      </p:sp>
    </p:spTree>
    <p:extLst>
      <p:ext uri="{BB962C8B-B14F-4D97-AF65-F5344CB8AC3E}">
        <p14:creationId xmlns:p14="http://schemas.microsoft.com/office/powerpoint/2010/main" xmlns="" val="299259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In discussions with Michael </a:t>
            </a:r>
            <a:r>
              <a:rPr lang="en-US" dirty="0" err="1" smtClean="0">
                <a:solidFill>
                  <a:srgbClr val="FF0000"/>
                </a:solidFill>
              </a:rPr>
              <a:t>Lashmet</a:t>
            </a:r>
            <a:r>
              <a:rPr lang="en-US" dirty="0" smtClean="0">
                <a:solidFill>
                  <a:srgbClr val="FF0000"/>
                </a:solidFill>
              </a:rPr>
              <a:t> from NYSDOT: Low priority for this module is cleanup operations.  May need a new module someday for clean up operations.  These are the topics he suggested to be covered in this module.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a:t>
            </a:fld>
            <a:endParaRPr lang="en-US"/>
          </a:p>
        </p:txBody>
      </p:sp>
    </p:spTree>
    <p:extLst>
      <p:ext uri="{BB962C8B-B14F-4D97-AF65-F5344CB8AC3E}">
        <p14:creationId xmlns:p14="http://schemas.microsoft.com/office/powerpoint/2010/main" xmlns="" val="1770335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front tip of the wing is down and the back end is up you will dig</a:t>
            </a:r>
            <a:r>
              <a:rPr lang="en-US" baseline="0" dirty="0" smtClean="0"/>
              <a:t> in to the snow </a:t>
            </a:r>
            <a:r>
              <a:rPr lang="en-US" baseline="0" smtClean="0"/>
              <a:t>or pavement.   </a:t>
            </a:r>
            <a:endParaRPr lang="en-US"/>
          </a:p>
        </p:txBody>
      </p:sp>
      <p:sp>
        <p:nvSpPr>
          <p:cNvPr id="4" name="Slide Number Placeholder 3"/>
          <p:cNvSpPr>
            <a:spLocks noGrp="1"/>
          </p:cNvSpPr>
          <p:nvPr>
            <p:ph type="sldNum" sz="quarter" idx="10"/>
          </p:nvPr>
        </p:nvSpPr>
        <p:spPr/>
        <p:txBody>
          <a:bodyPr/>
          <a:lstStyle/>
          <a:p>
            <a:fld id="{3DE6FAEC-D918-4A1B-98A9-B024128DECD8}" type="slidenum">
              <a:rPr lang="en-US" smtClean="0"/>
              <a:pPr/>
              <a:t>20</a:t>
            </a:fld>
            <a:endParaRPr lang="en-US"/>
          </a:p>
        </p:txBody>
      </p:sp>
    </p:spTree>
    <p:extLst>
      <p:ext uri="{BB962C8B-B14F-4D97-AF65-F5344CB8AC3E}">
        <p14:creationId xmlns:p14="http://schemas.microsoft.com/office/powerpoint/2010/main" xmlns="" val="385141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wings are not used as frequently as right wings simply because</a:t>
            </a:r>
            <a:r>
              <a:rPr lang="en-US" baseline="0" dirty="0" smtClean="0"/>
              <a:t> more snow is pushed to the right of the road than the left of the road.  They work in the same way as right wings by increasing the width of the plowing pass.  They work well for roads with storage on left side of the road such as an open ditch.</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21</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xfrm>
            <a:off x="1731963" y="762000"/>
            <a:ext cx="3251200" cy="2438400"/>
          </a:xfrm>
          <a:ln/>
        </p:spPr>
      </p:sp>
      <p:sp>
        <p:nvSpPr>
          <p:cNvPr id="203779" name="Rectangle 3"/>
          <p:cNvSpPr>
            <a:spLocks noGrp="1" noChangeArrowheads="1"/>
          </p:cNvSpPr>
          <p:nvPr>
            <p:ph type="body" idx="1"/>
          </p:nvPr>
        </p:nvSpPr>
        <p:spPr>
          <a:xfrm>
            <a:off x="381000" y="3277324"/>
            <a:ext cx="6096000" cy="5180284"/>
          </a:xfrm>
          <a:noFill/>
          <a:ln/>
        </p:spPr>
        <p:txBody>
          <a:bodyPr/>
          <a:lstStyle/>
          <a:p>
            <a:pPr eaLnBrk="1" hangingPunct="1"/>
            <a:r>
              <a:rPr lang="en-US" sz="1400" i="1" dirty="0" smtClean="0"/>
              <a:t>Down</a:t>
            </a:r>
            <a:r>
              <a:rPr lang="en-US" sz="1400" i="1" baseline="0" dirty="0" smtClean="0"/>
              <a:t> winging means to lower the back of the wing lower than the road surface.  Y</a:t>
            </a:r>
            <a:r>
              <a:rPr lang="en-US" sz="1400" i="1" dirty="0" smtClean="0"/>
              <a:t>ou should avoid down winging. The push arms should always be level with the wing moldboard.  Not only can down winging cause undue stress on the equipment, but can cause damage to the roadside and create higher drifting in windy conditions</a:t>
            </a:r>
            <a:r>
              <a:rPr lang="en-US" dirty="0" smtClean="0"/>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plow</a:t>
            </a:r>
            <a:r>
              <a:rPr lang="en-US" baseline="0" dirty="0" smtClean="0"/>
              <a:t> and even wider path, the double wing strategy can be used.  This is more difficult for the driver and only experienced operators that are confident with this configuration should use it.  However as you can see in this photo the truck can be configured with right wing and left wing and depending on the plowing situation either right wing or left wing or both wings can be utilized.</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23</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Plows can be mounted under</a:t>
            </a:r>
            <a:r>
              <a:rPr lang="en-US" baseline="0" dirty="0" smtClean="0"/>
              <a:t> the truck as well on the front or sides of the truck.  The underbody plows allow for the most down pressure of all of the plows.  They are ideal for breaking up compaction.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500 psi, you can almost lift the front end of the truck in the air.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Underbody plow</a:t>
            </a:r>
            <a:r>
              <a:rPr lang="en-US" baseline="0" dirty="0" smtClean="0"/>
              <a:t> can be fixed or reversible just like the nose or front plows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Test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Which type of plow is the best at removing compaction?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Right Wing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Tow Plow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Front Blow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Underbody plow (yes)</a:t>
            </a:r>
            <a:endParaRPr lang="en-US" dirty="0" smtClean="0"/>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24</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combinations of plows that can be put onto a truck.  Very common is a front plow, wing and underbody.   Good class question, what is the advantage to having a combination of plows on the truck.  What are the operators concerns in controlling multiple plows. </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25</a:t>
            </a:fld>
            <a:endParaRPr lang="en-US"/>
          </a:p>
        </p:txBody>
      </p:sp>
    </p:spTree>
    <p:extLst>
      <p:ext uri="{BB962C8B-B14F-4D97-AF65-F5344CB8AC3E}">
        <p14:creationId xmlns:p14="http://schemas.microsoft.com/office/powerpoint/2010/main" xmlns="" val="1473879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Advantages of the tow plow: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increased efficiency and production (One pass clearing, improved cycle times, wider clearing path)</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Reduction in manpower and equipment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Environmental benefits from using less fuel Safety improvements due to improved cycle times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Longer service life than snow plow trucks.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(taken from AASHTO</a:t>
            </a:r>
            <a:r>
              <a:rPr lang="en-US" baseline="0" dirty="0" smtClean="0"/>
              <a:t> website http://aii.transportation.org/Pages/TowPlow.aspx)</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26</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Plowing Operations (</a:t>
            </a:r>
            <a:r>
              <a:rPr lang="en-US" dirty="0" smtClean="0"/>
              <a:t>http://clearroads.org/training-reviewed-modules/files/MoDOT_Tow-Plow-Manual.pdf)</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plowing multiple lanes, be familiar with the crown of the </a:t>
            </a:r>
          </a:p>
          <a:p>
            <a:r>
              <a:rPr lang="en-US" sz="1200" kern="1200" dirty="0" smtClean="0">
                <a:solidFill>
                  <a:schemeClr val="tx1"/>
                </a:solidFill>
                <a:effectLst/>
                <a:latin typeface="+mn-lt"/>
                <a:ea typeface="+mn-ea"/>
                <a:cs typeface="+mn-cs"/>
              </a:rPr>
              <a:t>road in relation to the Tow Plow’s position. Experience has shown </a:t>
            </a:r>
          </a:p>
          <a:p>
            <a:r>
              <a:rPr lang="en-US" sz="1200" kern="1200" dirty="0" smtClean="0">
                <a:solidFill>
                  <a:schemeClr val="tx1"/>
                </a:solidFill>
                <a:effectLst/>
                <a:latin typeface="+mn-lt"/>
                <a:ea typeface="+mn-ea"/>
                <a:cs typeface="+mn-cs"/>
              </a:rPr>
              <a:t>that the Tow Plow should be positioned, if possible, with the </a:t>
            </a:r>
          </a:p>
          <a:p>
            <a:r>
              <a:rPr lang="en-US" sz="1200" kern="1200" dirty="0" smtClean="0">
                <a:solidFill>
                  <a:schemeClr val="tx1"/>
                </a:solidFill>
                <a:effectLst/>
                <a:latin typeface="+mn-lt"/>
                <a:ea typeface="+mn-ea"/>
                <a:cs typeface="+mn-cs"/>
              </a:rPr>
              <a:t>crown between the tow vehicle and the Tow Plow in order to pre-</a:t>
            </a:r>
          </a:p>
          <a:p>
            <a:r>
              <a:rPr lang="en-US" sz="1200" kern="1200" dirty="0" smtClean="0">
                <a:solidFill>
                  <a:schemeClr val="tx1"/>
                </a:solidFill>
                <a:effectLst/>
                <a:latin typeface="+mn-lt"/>
                <a:ea typeface="+mn-ea"/>
                <a:cs typeface="+mn-cs"/>
              </a:rPr>
              <a:t>vent damage to the road surface. If this is not possible try to keep </a:t>
            </a:r>
          </a:p>
          <a:p>
            <a:r>
              <a:rPr lang="en-US" sz="1200" kern="1200" dirty="0" smtClean="0">
                <a:solidFill>
                  <a:schemeClr val="tx1"/>
                </a:solidFill>
                <a:effectLst/>
                <a:latin typeface="+mn-lt"/>
                <a:ea typeface="+mn-ea"/>
                <a:cs typeface="+mn-cs"/>
              </a:rPr>
              <a:t>the center of the Tow Plow mold boards at the crown of the road.</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27</a:t>
            </a:fld>
            <a:endParaRPr lang="en-US"/>
          </a:p>
        </p:txBody>
      </p:sp>
    </p:spTree>
    <p:extLst>
      <p:ext uri="{BB962C8B-B14F-4D97-AF65-F5344CB8AC3E}">
        <p14:creationId xmlns:p14="http://schemas.microsoft.com/office/powerpoint/2010/main" xmlns="" val="1721570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a:t>
            </a:r>
            <a:r>
              <a:rPr lang="en-US" dirty="0" err="1" smtClean="0"/>
              <a:t>MnDOT</a:t>
            </a:r>
            <a:r>
              <a:rPr lang="en-US" dirty="0" smtClean="0"/>
              <a:t> district 8 plow</a:t>
            </a:r>
            <a:r>
              <a:rPr lang="en-US" baseline="0" dirty="0" smtClean="0"/>
              <a:t> that they are experimenting with</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Inspired by district 8 staff, this new experimental plow incorporates two designs into one versatile plow. The main intent is to use wind direction to help cast snow from the road without impeding on traffic or the operator’s view. This design eliminates the large “ear” on the left hand (driver) side of a batwing style plow that sticks out into oncoming traffic during centerline snow removal. “ source: </a:t>
            </a:r>
            <a:r>
              <a:rPr lang="en-US" sz="1200" b="0" i="0" u="none" strike="noStrike" kern="1200" baseline="0" dirty="0" err="1" smtClean="0">
                <a:solidFill>
                  <a:schemeClr val="tx1"/>
                </a:solidFill>
                <a:latin typeface="+mn-lt"/>
                <a:ea typeface="+mn-ea"/>
                <a:cs typeface="+mn-cs"/>
              </a:rPr>
              <a:t>MnDOT</a:t>
            </a:r>
            <a:r>
              <a:rPr lang="en-US" sz="1200" b="0" i="0" u="none" strike="noStrike" kern="1200" baseline="0" dirty="0" smtClean="0">
                <a:solidFill>
                  <a:schemeClr val="tx1"/>
                </a:solidFill>
                <a:latin typeface="+mn-lt"/>
                <a:ea typeface="+mn-ea"/>
                <a:cs typeface="+mn-cs"/>
              </a:rPr>
              <a:t> maintenance research bulletin fall 2014</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28</a:t>
            </a:fld>
            <a:endParaRPr lang="en-US"/>
          </a:p>
        </p:txBody>
      </p:sp>
    </p:spTree>
    <p:extLst>
      <p:ext uri="{BB962C8B-B14F-4D97-AF65-F5344CB8AC3E}">
        <p14:creationId xmlns:p14="http://schemas.microsoft.com/office/powerpoint/2010/main" xmlns="" val="3223202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more than 1 plow</a:t>
            </a:r>
            <a:r>
              <a:rPr lang="en-US" baseline="0" dirty="0" smtClean="0"/>
              <a:t> truck working together to achieve a clear road.  Echelon or gang plowing</a:t>
            </a:r>
          </a:p>
          <a:p>
            <a:r>
              <a:rPr lang="en-US" baseline="0" dirty="0" smtClean="0"/>
              <a:t>The number of trucks depends on the width of the road and the width of the clear path each plow makes.  By adding wings to the trucks in gang plowing, fewer trucks are needed.</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29</a:t>
            </a:fld>
            <a:endParaRPr lang="en-US"/>
          </a:p>
        </p:txBody>
      </p:sp>
    </p:spTree>
    <p:extLst>
      <p:ext uri="{BB962C8B-B14F-4D97-AF65-F5344CB8AC3E}">
        <p14:creationId xmlns:p14="http://schemas.microsoft.com/office/powerpoint/2010/main" xmlns="" val="26040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In discussions with retired </a:t>
            </a:r>
            <a:r>
              <a:rPr lang="en-US" baseline="0" dirty="0" err="1" smtClean="0">
                <a:solidFill>
                  <a:srgbClr val="FF0000"/>
                </a:solidFill>
              </a:rPr>
              <a:t>MnDOT</a:t>
            </a:r>
            <a:r>
              <a:rPr lang="en-US" baseline="0" dirty="0" smtClean="0">
                <a:solidFill>
                  <a:srgbClr val="FF0000"/>
                </a:solidFill>
              </a:rPr>
              <a:t> Woody Woodruff, </a:t>
            </a:r>
            <a:r>
              <a:rPr lang="en-US" baseline="0" dirty="0" err="1" smtClean="0">
                <a:solidFill>
                  <a:srgbClr val="FF0000"/>
                </a:solidFill>
              </a:rPr>
              <a:t>MnDOT</a:t>
            </a:r>
            <a:r>
              <a:rPr lang="en-US" baseline="0" dirty="0" smtClean="0">
                <a:solidFill>
                  <a:srgbClr val="FF0000"/>
                </a:solidFill>
              </a:rPr>
              <a:t> doesn’t have the luxury of that many people so rarely are 2 people put in one truck.  Michael </a:t>
            </a:r>
            <a:r>
              <a:rPr lang="en-US" baseline="0" dirty="0" err="1" smtClean="0">
                <a:solidFill>
                  <a:srgbClr val="FF0000"/>
                </a:solidFill>
              </a:rPr>
              <a:t>Sproul</a:t>
            </a:r>
            <a:r>
              <a:rPr lang="en-US" baseline="0" dirty="0" smtClean="0">
                <a:solidFill>
                  <a:srgbClr val="FF0000"/>
                </a:solidFill>
              </a:rPr>
              <a:t> from </a:t>
            </a:r>
            <a:r>
              <a:rPr lang="en-US" baseline="0" dirty="0" err="1" smtClean="0">
                <a:solidFill>
                  <a:srgbClr val="FF0000"/>
                </a:solidFill>
              </a:rPr>
              <a:t>WiDOT</a:t>
            </a:r>
            <a:r>
              <a:rPr lang="en-US" baseline="0" dirty="0" smtClean="0">
                <a:solidFill>
                  <a:srgbClr val="FF0000"/>
                </a:solidFill>
              </a:rPr>
              <a:t> says WI doesn’t use 2 people in one truck.  Michael </a:t>
            </a:r>
            <a:r>
              <a:rPr lang="en-US" baseline="0" dirty="0" err="1" smtClean="0">
                <a:solidFill>
                  <a:srgbClr val="FF0000"/>
                </a:solidFill>
              </a:rPr>
              <a:t>Lashmet</a:t>
            </a:r>
            <a:r>
              <a:rPr lang="en-US" baseline="0" dirty="0" smtClean="0">
                <a:solidFill>
                  <a:srgbClr val="FF0000"/>
                </a:solidFill>
              </a:rPr>
              <a:t> from NYSDOT says it is still used sometimes in NYS and would like a mention of it in this training.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endParaRPr>
          </a:p>
          <a:p>
            <a:r>
              <a:rPr lang="en-US" dirty="0" smtClean="0">
                <a:solidFill>
                  <a:srgbClr val="FF0000"/>
                </a:solidFill>
              </a:rPr>
              <a:t>Two person clean up (2</a:t>
            </a:r>
            <a:r>
              <a:rPr lang="en-US" baseline="0" dirty="0" smtClean="0">
                <a:solidFill>
                  <a:srgbClr val="FF0000"/>
                </a:solidFill>
              </a:rPr>
              <a:t> in one truck)</a:t>
            </a:r>
            <a:r>
              <a:rPr lang="en-US" dirty="0" smtClean="0">
                <a:solidFill>
                  <a:srgbClr val="FF0000"/>
                </a:solidFill>
              </a:rPr>
              <a:t> operations after the storm such as benching or widening the roads will not be discussed</a:t>
            </a:r>
            <a:r>
              <a:rPr lang="en-US" baseline="0" dirty="0" smtClean="0">
                <a:solidFill>
                  <a:srgbClr val="FF0000"/>
                </a:solidFill>
              </a:rPr>
              <a:t> here  per discussion with </a:t>
            </a:r>
            <a:r>
              <a:rPr lang="en-US" dirty="0" smtClean="0">
                <a:solidFill>
                  <a:srgbClr val="FF0000"/>
                </a:solidFill>
              </a:rPr>
              <a:t>Michael </a:t>
            </a:r>
            <a:r>
              <a:rPr lang="en-US" dirty="0" err="1" smtClean="0">
                <a:solidFill>
                  <a:srgbClr val="FF0000"/>
                </a:solidFill>
              </a:rPr>
              <a:t>Lashmet</a:t>
            </a:r>
            <a:r>
              <a:rPr lang="en-US" dirty="0" smtClean="0">
                <a:solidFill>
                  <a:srgbClr val="FF0000"/>
                </a:solidFill>
              </a:rPr>
              <a:t> from NYSDOT.   However clean up seems</a:t>
            </a:r>
            <a:r>
              <a:rPr lang="en-US" baseline="0" dirty="0" smtClean="0">
                <a:solidFill>
                  <a:srgbClr val="FF0000"/>
                </a:solidFill>
              </a:rPr>
              <a:t> to be the most widely used time for 2 people in one truck.</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a:t>
            </a:fld>
            <a:endParaRPr lang="en-US"/>
          </a:p>
        </p:txBody>
      </p:sp>
    </p:spTree>
    <p:extLst>
      <p:ext uri="{BB962C8B-B14F-4D97-AF65-F5344CB8AC3E}">
        <p14:creationId xmlns:p14="http://schemas.microsoft.com/office/powerpoint/2010/main" xmlns="" val="614208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1731963" y="762000"/>
            <a:ext cx="3251200" cy="2438400"/>
          </a:xfrm>
          <a:ln/>
        </p:spPr>
      </p:sp>
      <p:sp>
        <p:nvSpPr>
          <p:cNvPr id="201731" name="Rectangle 3"/>
          <p:cNvSpPr>
            <a:spLocks noGrp="1" noChangeArrowheads="1"/>
          </p:cNvSpPr>
          <p:nvPr>
            <p:ph type="body" idx="1"/>
          </p:nvPr>
        </p:nvSpPr>
        <p:spPr>
          <a:xfrm>
            <a:off x="381000" y="3277324"/>
            <a:ext cx="6096000" cy="5180284"/>
          </a:xfrm>
          <a:noFill/>
          <a:ln/>
        </p:spPr>
        <p:txBody>
          <a:bodyPr/>
          <a:lstStyle/>
          <a:p>
            <a:pPr>
              <a:spcBef>
                <a:spcPct val="50000"/>
              </a:spcBef>
            </a:pPr>
            <a:r>
              <a:rPr lang="en-US" smtClean="0"/>
              <a:t>If you have the truck and operator resources to do tandem plowing, clearing multiple-lane roads is much more efficient and effective, clearing the road and making it safer in less time.</a:t>
            </a:r>
          </a:p>
          <a:p>
            <a:pPr>
              <a:spcBef>
                <a:spcPct val="50000"/>
              </a:spcBef>
            </a:pPr>
            <a:r>
              <a:rPr lang="en-US" smtClean="0"/>
              <a:t>With a median area for pushing the snow, the lead truck can plow the left lane pushing the snow to the left into the median.</a:t>
            </a:r>
          </a:p>
          <a:p>
            <a:pPr>
              <a:spcBef>
                <a:spcPct val="50000"/>
              </a:spcBef>
            </a:pPr>
            <a:r>
              <a:rPr lang="en-US" smtClean="0"/>
              <a:t>The second truck follows plowing the right lane, pushing snow to the right.</a:t>
            </a:r>
          </a:p>
          <a:p>
            <a:pPr>
              <a:spcBef>
                <a:spcPct val="50000"/>
              </a:spcBef>
            </a:pPr>
            <a:r>
              <a:rPr lang="en-US" smtClean="0"/>
              <a:t>Without the median, the lead truck plows the left lane pushing snow to right.</a:t>
            </a:r>
          </a:p>
          <a:p>
            <a:pPr>
              <a:spcBef>
                <a:spcPct val="50000"/>
              </a:spcBef>
            </a:pPr>
            <a:r>
              <a:rPr lang="en-US" smtClean="0"/>
              <a:t>The second truck plows the right lane, picking up the snow plowed by the lead truck and continues to push the snow to the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CDOT_Pulling-Dowd-Canyon.MPG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this video to get the audience in the mood for reviewing tandem plowing operations</a:t>
            </a:r>
            <a:r>
              <a:rPr lang="en-US" baseline="0" dirty="0" smtClean="0"/>
              <a:t> at a larger scale.  It is a very short video.   If you don’t want to run the video skip it and move on to the following slides that diagram the basic maneuvers for tandem plowing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31</a:t>
            </a:fld>
            <a:endParaRPr lang="en-US"/>
          </a:p>
        </p:txBody>
      </p:sp>
    </p:spTree>
    <p:extLst>
      <p:ext uri="{BB962C8B-B14F-4D97-AF65-F5344CB8AC3E}">
        <p14:creationId xmlns:p14="http://schemas.microsoft.com/office/powerpoint/2010/main" xmlns="" val="14342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 is essential.</a:t>
            </a:r>
            <a:r>
              <a:rPr lang="en-US" baseline="0" dirty="0" smtClean="0"/>
              <a:t>  Don’t want your first try to be during the snow event.  Debrief after practice to review what went well and what to improve upon.  </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32</a:t>
            </a:fld>
            <a:endParaRPr lang="en-US"/>
          </a:p>
        </p:txBody>
      </p:sp>
    </p:spTree>
    <p:extLst>
      <p:ext uri="{BB962C8B-B14F-4D97-AF65-F5344CB8AC3E}">
        <p14:creationId xmlns:p14="http://schemas.microsoft.com/office/powerpoint/2010/main" xmlns="" val="851930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the faster your speed the more unstable your truck.  The group</a:t>
            </a:r>
            <a:r>
              <a:rPr lang="en-US" baseline="0" dirty="0" smtClean="0"/>
              <a:t> should move at a reasonable speed set by an experience driver.</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33</a:t>
            </a:fld>
            <a:endParaRPr lang="en-US"/>
          </a:p>
        </p:txBody>
      </p:sp>
    </p:spTree>
    <p:extLst>
      <p:ext uri="{BB962C8B-B14F-4D97-AF65-F5344CB8AC3E}">
        <p14:creationId xmlns:p14="http://schemas.microsoft.com/office/powerpoint/2010/main" xmlns="" val="2692012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Need</a:t>
            </a:r>
            <a:r>
              <a:rPr lang="en-US" baseline="0" dirty="0" smtClean="0"/>
              <a:t> to stay open for the traveling public</a:t>
            </a:r>
          </a:p>
          <a:p>
            <a:endParaRPr lang="en-US" baseline="0" dirty="0" smtClean="0"/>
          </a:p>
          <a:p>
            <a:r>
              <a:rPr lang="en-US" baseline="0" dirty="0" smtClean="0"/>
              <a:t>You should break off one or two trucks from the gang to do ramps.  Two trucks should clear the common ramp in one pass.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DE6FAEC-D918-4A1B-98A9-B024128DECD8}" type="slidenum">
              <a:rPr lang="en-US" smtClean="0"/>
              <a:pPr/>
              <a:t>40</a:t>
            </a:fld>
            <a:endParaRPr lang="en-US"/>
          </a:p>
        </p:txBody>
      </p:sp>
    </p:spTree>
    <p:extLst>
      <p:ext uri="{BB962C8B-B14F-4D97-AF65-F5344CB8AC3E}">
        <p14:creationId xmlns:p14="http://schemas.microsoft.com/office/powerpoint/2010/main" xmlns="" val="1868865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a tight pattern, don’t let traffic break</a:t>
            </a:r>
            <a:r>
              <a:rPr lang="en-US" baseline="0" dirty="0" smtClean="0"/>
              <a:t> into the line up!</a:t>
            </a:r>
          </a:p>
          <a:p>
            <a:endParaRPr lang="en-US" baseline="0" dirty="0" smtClean="0"/>
          </a:p>
          <a:p>
            <a:r>
              <a:rPr lang="en-US" baseline="0" dirty="0" smtClean="0"/>
              <a:t>Test question:  What is the advantage of group plowing?</a:t>
            </a:r>
          </a:p>
          <a:p>
            <a:pPr marL="228600" indent="-228600">
              <a:buAutoNum type="arabicPeriod"/>
            </a:pPr>
            <a:r>
              <a:rPr lang="en-US" baseline="0" dirty="0" smtClean="0"/>
              <a:t>Everyone gets the same lunch break(no)</a:t>
            </a:r>
          </a:p>
          <a:p>
            <a:pPr marL="228600" indent="-228600">
              <a:buAutoNum type="arabicPeriod"/>
            </a:pPr>
            <a:r>
              <a:rPr lang="en-US" baseline="0" dirty="0" smtClean="0"/>
              <a:t>Entire road cleared in one pass(yes)</a:t>
            </a:r>
          </a:p>
          <a:p>
            <a:pPr marL="228600" indent="-228600">
              <a:buAutoNum type="arabicPeriod"/>
            </a:pPr>
            <a:r>
              <a:rPr lang="en-US" baseline="0" dirty="0" smtClean="0"/>
              <a:t>Looks impressive to TV news(no)</a:t>
            </a:r>
          </a:p>
          <a:p>
            <a:pPr marL="228600" indent="-228600">
              <a:buAutoNum type="arabicPeriod"/>
            </a:pPr>
            <a:r>
              <a:rPr lang="en-US" baseline="0" dirty="0" smtClean="0"/>
              <a:t>No windrows in driving lanes(yes)</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41</a:t>
            </a:fld>
            <a:endParaRPr lang="en-US"/>
          </a:p>
        </p:txBody>
      </p:sp>
    </p:spTree>
    <p:extLst>
      <p:ext uri="{BB962C8B-B14F-4D97-AF65-F5344CB8AC3E}">
        <p14:creationId xmlns:p14="http://schemas.microsoft.com/office/powerpoint/2010/main" xmlns="" val="3218359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Every person</a:t>
            </a:r>
            <a:r>
              <a:rPr lang="en-US" baseline="0" dirty="0" smtClean="0">
                <a:solidFill>
                  <a:schemeClr val="bg1"/>
                </a:solidFill>
              </a:rPr>
              <a:t> has a different threshold for pulling over.  You should pull over when you do not feel you are in control of your truck.  </a:t>
            </a:r>
            <a:r>
              <a:rPr lang="en-US" dirty="0" smtClean="0">
                <a:solidFill>
                  <a:schemeClr val="bg1"/>
                </a:solidFill>
              </a:rPr>
              <a:t>Wait until visibility comes back. Talk to your supervisor</a:t>
            </a:r>
          </a:p>
          <a:p>
            <a:pPr lvl="1"/>
            <a:endParaRPr lang="en-US" dirty="0" smtClean="0">
              <a:solidFill>
                <a:schemeClr val="bg1"/>
              </a:solidFill>
            </a:endParaRPr>
          </a:p>
          <a:p>
            <a:pPr lvl="1"/>
            <a:r>
              <a:rPr lang="en-US" dirty="0" smtClean="0">
                <a:solidFill>
                  <a:schemeClr val="bg1"/>
                </a:solidFill>
              </a:rPr>
              <a:t>For  example: section 5.3309 in the NY Snow and Ice Guidelines discusses Whiteout/Blizzard conditions.   </a:t>
            </a:r>
            <a:endParaRPr lang="en-US" dirty="0">
              <a:solidFill>
                <a:schemeClr val="bg1"/>
              </a:solidFill>
            </a:endParaRPr>
          </a:p>
        </p:txBody>
      </p:sp>
      <p:sp>
        <p:nvSpPr>
          <p:cNvPr id="4" name="Slide Number Placeholder 3"/>
          <p:cNvSpPr>
            <a:spLocks noGrp="1"/>
          </p:cNvSpPr>
          <p:nvPr>
            <p:ph type="sldNum" sz="quarter" idx="10"/>
          </p:nvPr>
        </p:nvSpPr>
        <p:spPr/>
        <p:txBody>
          <a:bodyPr/>
          <a:lstStyle/>
          <a:p>
            <a:fld id="{3DE6FAEC-D918-4A1B-98A9-B024128DECD8}" type="slidenum">
              <a:rPr lang="en-US" smtClean="0"/>
              <a:pPr/>
              <a:t>42</a:t>
            </a:fld>
            <a:endParaRPr lang="en-US"/>
          </a:p>
        </p:txBody>
      </p:sp>
    </p:spTree>
    <p:extLst>
      <p:ext uri="{BB962C8B-B14F-4D97-AF65-F5344CB8AC3E}">
        <p14:creationId xmlns:p14="http://schemas.microsoft.com/office/powerpoint/2010/main" xmlns="" val="2803513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change and improve these tips as you collect tips from your own organizations experienced plow drivers.</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43</a:t>
            </a:fld>
            <a:endParaRPr lang="en-US"/>
          </a:p>
        </p:txBody>
      </p:sp>
    </p:spTree>
    <p:extLst>
      <p:ext uri="{BB962C8B-B14F-4D97-AF65-F5344CB8AC3E}">
        <p14:creationId xmlns:p14="http://schemas.microsoft.com/office/powerpoint/2010/main" xmlns="" val="3923443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areas to consider for pushing</a:t>
            </a:r>
            <a:r>
              <a:rPr lang="en-US" baseline="0" dirty="0" smtClean="0"/>
              <a:t> snow includes </a:t>
            </a:r>
            <a:r>
              <a:rPr lang="en-US" dirty="0" smtClean="0"/>
              <a:t>lakes, rivers, bridges, downtown areas, bike lanes.  </a:t>
            </a:r>
          </a:p>
          <a:p>
            <a:endParaRPr lang="en-US" dirty="0" smtClean="0"/>
          </a:p>
          <a:p>
            <a:r>
              <a:rPr lang="en-US" dirty="0" smtClean="0"/>
              <a:t>Pay attention</a:t>
            </a:r>
            <a:r>
              <a:rPr lang="en-US" baseline="0" dirty="0" smtClean="0"/>
              <a:t> to hazards for your plow or box such as train tracks and low bridges.</a:t>
            </a:r>
            <a:endParaRPr lang="en-US" dirty="0" smtClean="0"/>
          </a:p>
          <a:p>
            <a:endParaRPr lang="en-US" dirty="0" smtClean="0"/>
          </a:p>
          <a:p>
            <a:r>
              <a:rPr lang="en-US" dirty="0" smtClean="0"/>
              <a:t>Develop a plan for how you will change your plowing pattern to be most successful </a:t>
            </a:r>
          </a:p>
        </p:txBody>
      </p:sp>
      <p:sp>
        <p:nvSpPr>
          <p:cNvPr id="4" name="Slide Number Placeholder 3"/>
          <p:cNvSpPr>
            <a:spLocks noGrp="1"/>
          </p:cNvSpPr>
          <p:nvPr>
            <p:ph type="sldNum" sz="quarter" idx="10"/>
          </p:nvPr>
        </p:nvSpPr>
        <p:spPr/>
        <p:txBody>
          <a:bodyPr/>
          <a:lstStyle/>
          <a:p>
            <a:fld id="{3DE6FAEC-D918-4A1B-98A9-B024128DECD8}" type="slidenum">
              <a:rPr lang="en-US" smtClean="0"/>
              <a:pPr/>
              <a:t>44</a:t>
            </a:fld>
            <a:endParaRPr lang="en-US"/>
          </a:p>
        </p:txBody>
      </p:sp>
    </p:spTree>
    <p:extLst>
      <p:ext uri="{BB962C8B-B14F-4D97-AF65-F5344CB8AC3E}">
        <p14:creationId xmlns:p14="http://schemas.microsoft.com/office/powerpoint/2010/main" xmlns="" val="2735849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latin typeface="Times New Roman" pitchFamily="18" charset="0"/>
              </a:rPr>
              <a:t>At intersections</a:t>
            </a:r>
            <a:r>
              <a:rPr lang="en-US" b="0" baseline="0" dirty="0" smtClean="0">
                <a:latin typeface="Times New Roman" pitchFamily="18" charset="0"/>
              </a:rPr>
              <a:t> works best </a:t>
            </a:r>
            <a:r>
              <a:rPr lang="en-US" b="0" dirty="0" smtClean="0">
                <a:latin typeface="Times New Roman" pitchFamily="18" charset="0"/>
              </a:rPr>
              <a:t>, make a right, feather it out, return to intersection, continue plowing.  Don’t go straight through</a:t>
            </a:r>
            <a:r>
              <a:rPr lang="en-US" b="0" baseline="0" dirty="0" smtClean="0">
                <a:latin typeface="Times New Roman" pitchFamily="18" charset="0"/>
              </a:rPr>
              <a:t> intersection.  Woody Woodruff </a:t>
            </a:r>
            <a:r>
              <a:rPr lang="en-US" b="0" baseline="0" dirty="0" err="1" smtClean="0">
                <a:latin typeface="Times New Roman" pitchFamily="18" charset="0"/>
              </a:rPr>
              <a:t>MnDOT</a:t>
            </a:r>
            <a:r>
              <a:rPr lang="en-US" b="0" baseline="0" dirty="0" smtClean="0">
                <a:latin typeface="Times New Roman" pitchFamily="18" charset="0"/>
              </a:rPr>
              <a:t> retired.</a:t>
            </a:r>
          </a:p>
          <a:p>
            <a:endParaRPr lang="en-US" b="0" baseline="0" dirty="0" smtClean="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good to drive your route before winter, paying attention to where you cannot push your snow as you normally would, for example; intersections, bus stops, lakes, rivers, bridges, downtown areas.  Develop a plan for how you will change your plowing pattern to be most successful </a:t>
            </a:r>
            <a:endParaRPr lang="en-US" dirty="0" smtClean="0"/>
          </a:p>
          <a:p>
            <a:endParaRPr lang="en-US" b="0" dirty="0">
              <a:latin typeface="Times New Roman" pitchFamily="18" charset="0"/>
            </a:endParaRPr>
          </a:p>
        </p:txBody>
      </p:sp>
      <p:sp>
        <p:nvSpPr>
          <p:cNvPr id="4" name="Slide Number Placeholder 3"/>
          <p:cNvSpPr>
            <a:spLocks noGrp="1"/>
          </p:cNvSpPr>
          <p:nvPr>
            <p:ph type="sldNum" sz="quarter" idx="10"/>
          </p:nvPr>
        </p:nvSpPr>
        <p:spPr/>
        <p:txBody>
          <a:bodyPr/>
          <a:lstStyle/>
          <a:p>
            <a:fld id="{3DE6FAEC-D918-4A1B-98A9-B024128DECD8}" type="slidenum">
              <a:rPr lang="en-US" smtClean="0"/>
              <a:pPr/>
              <a:t>46</a:t>
            </a:fld>
            <a:endParaRPr lang="en-US"/>
          </a:p>
        </p:txBody>
      </p:sp>
    </p:spTree>
    <p:extLst>
      <p:ext uri="{BB962C8B-B14F-4D97-AF65-F5344CB8AC3E}">
        <p14:creationId xmlns:p14="http://schemas.microsoft.com/office/powerpoint/2010/main" xmlns="" val="2281159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Clean up operation to expand storage are for future snow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Benching is one operation</a:t>
            </a:r>
            <a:r>
              <a:rPr lang="en-US" baseline="0" dirty="0" smtClean="0"/>
              <a:t> where it is helpful to have 2 people in the truck.  Much easier to see and guide a benching operation from the right seat.</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4</a:t>
            </a:fld>
            <a:endParaRPr lang="en-US"/>
          </a:p>
        </p:txBody>
      </p:sp>
    </p:spTree>
    <p:extLst>
      <p:ext uri="{BB962C8B-B14F-4D97-AF65-F5344CB8AC3E}">
        <p14:creationId xmlns:p14="http://schemas.microsoft.com/office/powerpoint/2010/main" xmlns="" val="3469644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plow blade will stop the truck if you do not raise it when going over the tracks (even at slow speeds).  In the spring when you drive your routes make note of all obstacles not just train tracks that you will need to be aware of.   Some items to pay attention to include; manhole covers, low bridges, bridge segment joints, overhead wires, train tracks.  </a:t>
            </a:r>
          </a:p>
          <a:p>
            <a:endParaRPr lang="en-US" baseline="0" dirty="0" smtClean="0"/>
          </a:p>
          <a:p>
            <a:r>
              <a:rPr lang="en-US" baseline="0" dirty="0" smtClean="0"/>
              <a:t>I</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48</a:t>
            </a:fld>
            <a:endParaRPr lang="en-US"/>
          </a:p>
        </p:txBody>
      </p:sp>
    </p:spTree>
    <p:extLst>
      <p:ext uri="{BB962C8B-B14F-4D97-AF65-F5344CB8AC3E}">
        <p14:creationId xmlns:p14="http://schemas.microsoft.com/office/powerpoint/2010/main" xmlns="" val="3108994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Bridges</a:t>
            </a:r>
            <a:r>
              <a:rPr lang="en-US" baseline="0" dirty="0" smtClean="0"/>
              <a:t> change temperature faster than roads since they are surrounded by air.  Often in the winter bridges are colder than the roads meaning that they may be </a:t>
            </a:r>
            <a:r>
              <a:rPr lang="en-US" baseline="0" dirty="0" err="1" smtClean="0"/>
              <a:t>icer</a:t>
            </a:r>
            <a:r>
              <a:rPr lang="en-US" baseline="0" dirty="0" smtClean="0"/>
              <a:t> or that the </a:t>
            </a:r>
            <a:r>
              <a:rPr lang="en-US" baseline="0" dirty="0" err="1" smtClean="0"/>
              <a:t>de-icer</a:t>
            </a:r>
            <a:r>
              <a:rPr lang="en-US" baseline="0" dirty="0" smtClean="0"/>
              <a:t> works slower.  Plowing bridges can be more difficult because of the different driving conditions than you find on the roads and may surprise you if you are not paying attention.  </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49</a:t>
            </a:fld>
            <a:endParaRPr lang="en-US"/>
          </a:p>
        </p:txBody>
      </p:sp>
    </p:spTree>
    <p:extLst>
      <p:ext uri="{BB962C8B-B14F-4D97-AF65-F5344CB8AC3E}">
        <p14:creationId xmlns:p14="http://schemas.microsoft.com/office/powerpoint/2010/main" xmlns="" val="3458670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discharge snow over side of the bridge</a:t>
            </a:r>
            <a:r>
              <a:rPr lang="en-US" baseline="0" dirty="0" smtClean="0"/>
              <a:t> if road is below or other sensitive area:</a:t>
            </a:r>
          </a:p>
          <a:p>
            <a:pPr marL="171450" indent="-171450">
              <a:buFontTx/>
              <a:buChar char="-"/>
            </a:pPr>
            <a:r>
              <a:rPr lang="en-US" baseline="0" dirty="0" smtClean="0"/>
              <a:t>lake, river, wetland, train tracks, people….</a:t>
            </a:r>
          </a:p>
          <a:p>
            <a:pPr marL="171450" indent="-171450">
              <a:buFontTx/>
              <a:buChar char="-"/>
            </a:pPr>
            <a:endParaRPr lang="en-US" baseline="0" dirty="0" smtClean="0"/>
          </a:p>
          <a:p>
            <a:pPr marL="0" indent="0">
              <a:buFontTx/>
              <a:buNone/>
            </a:pPr>
            <a:r>
              <a:rPr lang="en-US" baseline="0" dirty="0" smtClean="0"/>
              <a:t>It is slower to move the snow across the bridge but we know how to do that.  This is safer for the water and the travelling public. </a:t>
            </a:r>
          </a:p>
          <a:p>
            <a:pPr marL="0" indent="0">
              <a:buFontTx/>
              <a:buNone/>
            </a:pPr>
            <a:endParaRPr lang="en-US" baseline="0" dirty="0" smtClean="0"/>
          </a:p>
          <a:p>
            <a:pPr marL="0" indent="0">
              <a:buFontTx/>
              <a:buNone/>
            </a:pPr>
            <a:r>
              <a:rPr lang="en-US" baseline="0" dirty="0" smtClean="0"/>
              <a:t>Test Question:</a:t>
            </a:r>
          </a:p>
          <a:p>
            <a:pPr marL="0" indent="0">
              <a:buFontTx/>
              <a:buNone/>
            </a:pPr>
            <a:r>
              <a:rPr lang="en-US" baseline="0" dirty="0" smtClean="0"/>
              <a:t>Why shouldn’t we plow snow from bridge into the river?</a:t>
            </a:r>
          </a:p>
          <a:p>
            <a:pPr marL="228600" indent="-228600">
              <a:buFontTx/>
              <a:buAutoNum type="arabicPeriod"/>
            </a:pPr>
            <a:r>
              <a:rPr lang="en-US" baseline="0" dirty="0" smtClean="0"/>
              <a:t>Salt will enter the river (yes)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Debris will enter the river(yes)</a:t>
            </a:r>
          </a:p>
          <a:p>
            <a:pPr marL="228600" indent="-228600">
              <a:buFontTx/>
              <a:buAutoNum type="arabicPeriod"/>
            </a:pPr>
            <a:r>
              <a:rPr lang="en-US" baseline="0" dirty="0" smtClean="0"/>
              <a:t>Could hurt fish swimming in the river below(no)</a:t>
            </a:r>
          </a:p>
          <a:p>
            <a:pPr marL="228600" indent="-228600">
              <a:buFontTx/>
              <a:buAutoNum type="arabicPeriod"/>
            </a:pPr>
            <a:r>
              <a:rPr lang="en-US" baseline="0" dirty="0" smtClean="0"/>
              <a:t>Will make the river too full of snow (no)</a:t>
            </a:r>
          </a:p>
          <a:p>
            <a:pPr marL="228600" indent="-228600">
              <a:buFontTx/>
              <a:buAutoNum type="arabicPeriod"/>
            </a:pP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50</a:t>
            </a:fld>
            <a:endParaRPr lang="en-US"/>
          </a:p>
        </p:txBody>
      </p:sp>
    </p:spTree>
    <p:extLst>
      <p:ext uri="{BB962C8B-B14F-4D97-AF65-F5344CB8AC3E}">
        <p14:creationId xmlns:p14="http://schemas.microsoft.com/office/powerpoint/2010/main" xmlns="" val="2949897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topic will be further discussed in the snow disposal module</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51</a:t>
            </a:fld>
            <a:endParaRPr lang="en-US"/>
          </a:p>
        </p:txBody>
      </p:sp>
    </p:spTree>
    <p:extLst>
      <p:ext uri="{BB962C8B-B14F-4D97-AF65-F5344CB8AC3E}">
        <p14:creationId xmlns:p14="http://schemas.microsoft.com/office/powerpoint/2010/main" xmlns="" val="395377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xfrm>
            <a:off x="1731963" y="762000"/>
            <a:ext cx="3251200" cy="2438400"/>
          </a:xfrm>
          <a:ln/>
        </p:spPr>
      </p:sp>
      <p:sp>
        <p:nvSpPr>
          <p:cNvPr id="204803" name="Rectangle 3"/>
          <p:cNvSpPr>
            <a:spLocks noGrp="1" noChangeArrowheads="1"/>
          </p:cNvSpPr>
          <p:nvPr>
            <p:ph type="body" idx="1"/>
          </p:nvPr>
        </p:nvSpPr>
        <p:spPr>
          <a:xfrm>
            <a:off x="381000" y="3277324"/>
            <a:ext cx="6096000" cy="5180284"/>
          </a:xfrm>
          <a:noFill/>
          <a:ln/>
        </p:spPr>
        <p:txBody>
          <a:bodyPr/>
          <a:lstStyle/>
          <a:p>
            <a:pPr eaLnBrk="1" hangingPunct="1"/>
            <a:r>
              <a:rPr lang="en-US" dirty="0" smtClean="0"/>
              <a:t>When the roadside snow piles become extremely high, the wing plow can be used for benching, cutting off the top of these large piles.</a:t>
            </a:r>
          </a:p>
          <a:p>
            <a:pPr eaLnBrk="1" hangingPunct="1"/>
            <a:r>
              <a:rPr lang="en-US" dirty="0" smtClean="0"/>
              <a:t>This serves to provide better sight distance for the motorist and will give more room if another storm hits in the near future.</a:t>
            </a:r>
          </a:p>
          <a:p>
            <a:pPr eaLnBrk="1" hangingPunct="1"/>
            <a:endParaRPr lang="en-US" dirty="0" smtClean="0"/>
          </a:p>
          <a:p>
            <a:pPr eaLnBrk="1" hangingPunct="1"/>
            <a:r>
              <a:rPr lang="en-US" dirty="0" smtClean="0"/>
              <a:t>Test Question:</a:t>
            </a:r>
          </a:p>
          <a:p>
            <a:pPr eaLnBrk="1" hangingPunct="1"/>
            <a:r>
              <a:rPr lang="en-US" dirty="0" smtClean="0"/>
              <a:t>What</a:t>
            </a:r>
            <a:r>
              <a:rPr lang="en-US" baseline="0" dirty="0" smtClean="0"/>
              <a:t> is benching?</a:t>
            </a:r>
          </a:p>
          <a:p>
            <a:pPr marL="228600" indent="-228600" eaLnBrk="1" hangingPunct="1">
              <a:buAutoNum type="arabicPeriod"/>
            </a:pPr>
            <a:r>
              <a:rPr lang="en-US" baseline="0" dirty="0" smtClean="0"/>
              <a:t>Clean and paint park benches (no)</a:t>
            </a:r>
          </a:p>
          <a:p>
            <a:pPr marL="228600" indent="-228600" eaLnBrk="1" hangingPunct="1">
              <a:buAutoNum type="arabicPeriod"/>
            </a:pPr>
            <a:r>
              <a:rPr lang="en-US" baseline="0" dirty="0" smtClean="0"/>
              <a:t>Wing back snow from side of road(yes)</a:t>
            </a:r>
          </a:p>
          <a:p>
            <a:pPr marL="228600" indent="-228600" eaLnBrk="1" hangingPunct="1">
              <a:buAutoNum type="arabicPeriod"/>
            </a:pPr>
            <a:r>
              <a:rPr lang="en-US" baseline="0" dirty="0" smtClean="0"/>
              <a:t>Attach bench to front of truck instead of plow (no)</a:t>
            </a:r>
          </a:p>
          <a:p>
            <a:pPr marL="228600" indent="-228600" eaLnBrk="1" hangingPunct="1">
              <a:buAutoNum type="arabicPeriod"/>
            </a:pPr>
            <a:r>
              <a:rPr lang="en-US" baseline="0" dirty="0" smtClean="0"/>
              <a:t>A way to create more storage for later snowfalls (yes)</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will describe the various types of plows.</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6</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Nose plow is a term sometimes used to describe a plow attached to the front of the truck.  It would</a:t>
            </a:r>
            <a:r>
              <a:rPr lang="en-US" baseline="0" dirty="0" smtClean="0"/>
              <a:t> include the v plow, the reversible and the one-way plow.   </a:t>
            </a:r>
          </a:p>
          <a:p>
            <a:endParaRPr lang="en-US" baseline="0" dirty="0" smtClean="0"/>
          </a:p>
          <a:p>
            <a:r>
              <a:rPr lang="en-US" baseline="0" dirty="0" smtClean="0"/>
              <a:t>Nose plows are the easiest to operate and a good starting point for new operators. </a:t>
            </a:r>
          </a:p>
          <a:p>
            <a:endParaRPr lang="en-US" baseline="0" dirty="0" smtClean="0"/>
          </a:p>
          <a:p>
            <a:r>
              <a:rPr lang="en-US" baseline="0" dirty="0" smtClean="0"/>
              <a:t>Test question:</a:t>
            </a:r>
          </a:p>
          <a:p>
            <a:r>
              <a:rPr lang="en-US" baseline="0" dirty="0" smtClean="0"/>
              <a:t>Which can be front mounted Plows:</a:t>
            </a:r>
          </a:p>
          <a:p>
            <a:pPr marL="171450" indent="-171450">
              <a:buFontTx/>
              <a:buChar char="-"/>
            </a:pPr>
            <a:r>
              <a:rPr lang="en-US" baseline="0" dirty="0" smtClean="0"/>
              <a:t>Wing Plows (no)</a:t>
            </a:r>
          </a:p>
          <a:p>
            <a:pPr marL="171450" indent="-171450">
              <a:buFontTx/>
              <a:buChar char="-"/>
            </a:pPr>
            <a:r>
              <a:rPr lang="en-US" baseline="0" dirty="0" smtClean="0"/>
              <a:t>One-Way Plows (yes)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V Plows(yes)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Reversible Plows(yes)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7</a:t>
            </a:fld>
            <a:endParaRPr lang="en-US"/>
          </a:p>
        </p:txBody>
      </p:sp>
    </p:spTree>
    <p:extLst>
      <p:ext uri="{BB962C8B-B14F-4D97-AF65-F5344CB8AC3E}">
        <p14:creationId xmlns:p14="http://schemas.microsoft.com/office/powerpoint/2010/main" xmlns="" val="128932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Truck mounted V plow.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Advantage</a:t>
            </a:r>
            <a:r>
              <a:rPr lang="en-US" baseline="0" dirty="0" smtClean="0"/>
              <a:t> – can bust through drift better than other nose plows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Advantage – can plow in both directions at the same time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Disadvantage – if used in regular plowing, only gives ½ the coverage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Disadvantage – can discharge windrows in 2 directions, need to be careful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If you use this the road is probably blocked with snow.   Can only go thru short drifts or will get stuck because snow will accumulate behind the truck and trap you. Go side to side and take small bites of </a:t>
            </a:r>
            <a:r>
              <a:rPr lang="en-US" dirty="0" err="1" smtClean="0"/>
              <a:t>snowbank</a:t>
            </a:r>
            <a:r>
              <a:rPr lang="en-US" dirty="0" smtClean="0"/>
              <a:t>.</a:t>
            </a:r>
          </a:p>
          <a:p>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8</a:t>
            </a:fld>
            <a:endParaRPr lang="en-US"/>
          </a:p>
        </p:txBody>
      </p:sp>
    </p:spTree>
    <p:extLst>
      <p:ext uri="{BB962C8B-B14F-4D97-AF65-F5344CB8AC3E}">
        <p14:creationId xmlns:p14="http://schemas.microsoft.com/office/powerpoint/2010/main" xmlns="" val="360313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plow through a small drift but be wary of large drifts, if you try to plow through them you are likely going to be stuck. Since you are dealing with severe</a:t>
            </a:r>
            <a:r>
              <a:rPr lang="en-US" baseline="0" dirty="0" smtClean="0"/>
              <a:t> snow conditions there is likely no one to help you get unstuck.</a:t>
            </a:r>
            <a:endParaRPr lang="en-US" dirty="0"/>
          </a:p>
        </p:txBody>
      </p:sp>
      <p:sp>
        <p:nvSpPr>
          <p:cNvPr id="4" name="Slide Number Placeholder 3"/>
          <p:cNvSpPr>
            <a:spLocks noGrp="1"/>
          </p:cNvSpPr>
          <p:nvPr>
            <p:ph type="sldNum" sz="quarter" idx="10"/>
          </p:nvPr>
        </p:nvSpPr>
        <p:spPr/>
        <p:txBody>
          <a:bodyPr/>
          <a:lstStyle/>
          <a:p>
            <a:fld id="{3DE6FAEC-D918-4A1B-98A9-B024128DECD8}" type="slidenum">
              <a:rPr lang="en-US" smtClean="0"/>
              <a:pPr/>
              <a:t>9</a:t>
            </a:fld>
            <a:endParaRPr lang="en-US"/>
          </a:p>
        </p:txBody>
      </p:sp>
    </p:spTree>
    <p:extLst>
      <p:ext uri="{BB962C8B-B14F-4D97-AF65-F5344CB8AC3E}">
        <p14:creationId xmlns:p14="http://schemas.microsoft.com/office/powerpoint/2010/main" xmlns="" val="63877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548B1F-7FB6-4DEA-8EBF-47FC7C8C40C0}"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322356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48B1F-7FB6-4DEA-8EBF-47FC7C8C40C0}"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275397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48B1F-7FB6-4DEA-8EBF-47FC7C8C40C0}"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2958573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315200" y="6248400"/>
            <a:ext cx="1676400" cy="457200"/>
          </a:xfrm>
        </p:spPr>
        <p:txBody>
          <a:bodyPr/>
          <a:lstStyle>
            <a:lvl1pPr>
              <a:buFont typeface="Symbol" pitchFamily="18" charset="2"/>
              <a:buChar char="ã"/>
              <a:defRPr/>
            </a:lvl1pPr>
          </a:lstStyle>
          <a:p>
            <a:r>
              <a:rPr lang="en-US"/>
              <a:t> 2003 Mn/DOT Metro Training</a:t>
            </a:r>
          </a:p>
          <a:p>
            <a:r>
              <a:rPr lang="en-US"/>
              <a:t>Rev. 07/20/06</a:t>
            </a:r>
          </a:p>
        </p:txBody>
      </p:sp>
      <p:sp>
        <p:nvSpPr>
          <p:cNvPr id="6" name="Footer Placeholder 5"/>
          <p:cNvSpPr>
            <a:spLocks noGrp="1"/>
          </p:cNvSpPr>
          <p:nvPr>
            <p:ph type="ftr" sz="quarter" idx="11"/>
          </p:nvPr>
        </p:nvSpPr>
        <p:spPr>
          <a:xfrm>
            <a:off x="1219200" y="6248400"/>
            <a:ext cx="2133600" cy="457200"/>
          </a:xfrm>
        </p:spPr>
        <p:txBody>
          <a:bodyPr/>
          <a:lstStyle>
            <a:lvl1pPr>
              <a:defRPr/>
            </a:lvl1pPr>
          </a:lstStyle>
          <a:p>
            <a:r>
              <a:rPr lang="en-US"/>
              <a:t>Snow Plow Operator Training</a:t>
            </a:r>
          </a:p>
          <a:p>
            <a:r>
              <a:rPr lang="en-US"/>
              <a:t>18 min.</a:t>
            </a:r>
          </a:p>
        </p:txBody>
      </p:sp>
      <p:sp>
        <p:nvSpPr>
          <p:cNvPr id="7" name="Slide Number Placeholder 6"/>
          <p:cNvSpPr>
            <a:spLocks noGrp="1"/>
          </p:cNvSpPr>
          <p:nvPr>
            <p:ph type="sldNum" sz="quarter" idx="12"/>
          </p:nvPr>
        </p:nvSpPr>
        <p:spPr>
          <a:xfrm>
            <a:off x="4114800" y="6248400"/>
            <a:ext cx="952500" cy="457200"/>
          </a:xfrm>
        </p:spPr>
        <p:txBody>
          <a:bodyPr/>
          <a:lstStyle>
            <a:lvl1pPr>
              <a:defRPr/>
            </a:lvl1pPr>
          </a:lstStyle>
          <a:p>
            <a:fld id="{1C528DF3-4DAB-4FE0-BAB1-E240D92FF937}" type="slidenum">
              <a:rPr lang="en-US"/>
              <a:pPr/>
              <a:t>‹#›</a:t>
            </a:fld>
            <a:endParaRPr lang="en-US"/>
          </a:p>
        </p:txBody>
      </p:sp>
    </p:spTree>
    <p:extLst>
      <p:ext uri="{BB962C8B-B14F-4D97-AF65-F5344CB8AC3E}">
        <p14:creationId xmlns:p14="http://schemas.microsoft.com/office/powerpoint/2010/main" xmlns="" val="291488354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A6CAEA-08C7-4E86-A786-EFB1C84300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072527651"/>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A98723-2548-400A-88B5-84DC2E081F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899033904"/>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A7A709-1715-4EDD-AFBA-C9B6AAF25A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614306669"/>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FC8191-5EC7-4350-96FB-98EFE56C5E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48898229"/>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4C5EA00-E090-4839-9874-20A0339FFA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15947742"/>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F8031A5-6C57-4B9B-9235-938416590E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555159630"/>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E1364C-81C6-41BE-8959-7936F4B430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825254163"/>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548B1F-7FB6-4DEA-8EBF-47FC7C8C40C0}"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1569354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A1C6E3-7D33-4C4B-AC51-D32F26461F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28594174"/>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1C3004-A573-4B49-9396-A3E21AC037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72738645"/>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008C5C-A9B9-4790-8E90-612A355545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262001628"/>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BA9D60-6637-408C-B4B8-BB0AE3D387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40068850"/>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45720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2819400" y="46482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3581400" y="6248400"/>
            <a:ext cx="1905000" cy="457200"/>
          </a:xfrm>
        </p:spPr>
        <p:txBody>
          <a:bodyPr/>
          <a:lstStyle>
            <a:lvl1pPr>
              <a:defRPr/>
            </a:lvl1pPr>
          </a:lstStyle>
          <a:p>
            <a:fld id="{D7F17C47-EDD1-46BC-B2B2-CAE6877BC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401518531"/>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73623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5199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88723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8551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3821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548B1F-7FB6-4DEA-8EBF-47FC7C8C40C0}"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3887094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95068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9054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85681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7657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4999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98678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4492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9100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3578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939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548B1F-7FB6-4DEA-8EBF-47FC7C8C40C0}"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2795403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2598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7147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76147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00178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75671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5564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12793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706AF07D-88A1-44FE-ADB2-E8A8AB4E81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69386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6318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5260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548B1F-7FB6-4DEA-8EBF-47FC7C8C40C0}" type="datetimeFigureOut">
              <a:rPr lang="en-US" smtClean="0"/>
              <a:pPr/>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2998667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1279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08638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82919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76134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85117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89423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19245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88347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3113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706AF07D-88A1-44FE-ADB2-E8A8AB4E81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42363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548B1F-7FB6-4DEA-8EBF-47FC7C8C40C0}" type="datetimeFigureOut">
              <a:rPr lang="en-US" smtClean="0"/>
              <a:pPr/>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654196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4958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3C24E56-0802-4E20-BB2F-A3E86701C1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07175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5185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993262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017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0362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22856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9213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84361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31000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290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48B1F-7FB6-4DEA-8EBF-47FC7C8C40C0}" type="datetimeFigureOut">
              <a:rPr lang="en-US" smtClean="0"/>
              <a:pPr/>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2357738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360203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94723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C4CD529-CF92-482C-AE30-E6AE7CCF8E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5475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91940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24218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24554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71754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54902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6262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1604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48B1F-7FB6-4DEA-8EBF-47FC7C8C40C0}"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1871368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6717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60219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35352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1026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685800" y="6248400"/>
            <a:ext cx="5334000" cy="457200"/>
          </a:xfrm>
        </p:spPr>
        <p:txBody>
          <a:bodyPr/>
          <a:lstStyle>
            <a:lvl1pPr>
              <a:defRPr/>
            </a:lvl1pPr>
          </a:lstStyle>
          <a:p>
            <a:r>
              <a:rPr lang="en-US">
                <a:solidFill>
                  <a:prstClr val="black">
                    <a:tint val="75000"/>
                  </a:prstClr>
                </a:solidFill>
              </a:rPr>
              <a:t>           Highway Technician Academy</a:t>
            </a:r>
          </a:p>
        </p:txBody>
      </p:sp>
      <p:sp>
        <p:nvSpPr>
          <p:cNvPr id="6" name="Slide Number Placeholder 5"/>
          <p:cNvSpPr>
            <a:spLocks noGrp="1"/>
          </p:cNvSpPr>
          <p:nvPr>
            <p:ph type="sldNum" sz="quarter" idx="11"/>
          </p:nvPr>
        </p:nvSpPr>
        <p:spPr>
          <a:xfrm>
            <a:off x="6019800" y="6248400"/>
            <a:ext cx="2438400" cy="457200"/>
          </a:xfrm>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xmlns="" val="3348149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9682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22560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4653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791315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7398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548B1F-7FB6-4DEA-8EBF-47FC7C8C40C0}"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749918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253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786214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77946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933446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0296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688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48B1F-7FB6-4DEA-8EBF-47FC7C8C40C0}" type="datetimeFigureOut">
              <a:rPr lang="en-US" smtClean="0"/>
              <a:pPr/>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4D57-1C0C-46D5-9816-4332D9ED9A3E}" type="slidenum">
              <a:rPr lang="en-US" smtClean="0"/>
              <a:pPr/>
              <a:t>‹#›</a:t>
            </a:fld>
            <a:endParaRPr lang="en-US"/>
          </a:p>
        </p:txBody>
      </p:sp>
    </p:spTree>
    <p:extLst>
      <p:ext uri="{BB962C8B-B14F-4D97-AF65-F5344CB8AC3E}">
        <p14:creationId xmlns:p14="http://schemas.microsoft.com/office/powerpoint/2010/main" xmlns="" val="2111586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6600"/>
            </a:gs>
            <a:gs pos="50000">
              <a:srgbClr val="996600">
                <a:gamma/>
                <a:shade val="46275"/>
                <a:invGamma/>
              </a:srgbClr>
            </a:gs>
            <a:gs pos="100000">
              <a:srgbClr val="9966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33400" y="45720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2819400" y="46482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3581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fld id="{B6BBE94F-CB09-4B03-8A3E-8480B20FA0FE}" type="slidenum">
              <a:rPr lang="en-US">
                <a:solidFill>
                  <a:srgbClr val="000000"/>
                </a:solidFill>
                <a:latin typeface="Times New Roman" pitchFamily="18" charset="0"/>
              </a:rPr>
              <a:pPr fontAlgn="base">
                <a:spcBef>
                  <a:spcPct val="0"/>
                </a:spcBef>
                <a:spcAft>
                  <a:spcPct val="0"/>
                </a:spcAft>
              </a:pPr>
              <a:t>‹#›</a:t>
            </a:fld>
            <a:endParaRPr lang="en-US">
              <a:solidFill>
                <a:srgbClr val="000000"/>
              </a:solidFill>
              <a:latin typeface="Times New Roman" pitchFamily="18" charset="0"/>
            </a:endParaRPr>
          </a:p>
        </p:txBody>
      </p:sp>
      <p:sp>
        <p:nvSpPr>
          <p:cNvPr id="1031" name="Text Box 7"/>
          <p:cNvSpPr txBox="1">
            <a:spLocks noChangeArrowheads="1"/>
          </p:cNvSpPr>
          <p:nvPr userDrawn="1"/>
        </p:nvSpPr>
        <p:spPr bwMode="auto">
          <a:xfrm>
            <a:off x="609600" y="6234113"/>
            <a:ext cx="2438400" cy="623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a:solidFill>
                  <a:srgbClr val="000000"/>
                </a:solidFill>
                <a:latin typeface="Times New Roman" pitchFamily="18" charset="0"/>
              </a:rPr>
              <a:t>SPOT</a:t>
            </a:r>
          </a:p>
          <a:p>
            <a:pPr fontAlgn="base">
              <a:spcBef>
                <a:spcPct val="50000"/>
              </a:spcBef>
              <a:spcAft>
                <a:spcPct val="0"/>
              </a:spcAft>
            </a:pPr>
            <a:r>
              <a:rPr lang="en-US" sz="1400">
                <a:solidFill>
                  <a:srgbClr val="000000"/>
                </a:solidFill>
                <a:latin typeface="Times New Roman" pitchFamily="18" charset="0"/>
              </a:rPr>
              <a:t>Gang Plowing</a:t>
            </a:r>
          </a:p>
        </p:txBody>
      </p:sp>
      <p:sp>
        <p:nvSpPr>
          <p:cNvPr id="1033" name="Text Box 9"/>
          <p:cNvSpPr txBox="1">
            <a:spLocks noChangeArrowheads="1"/>
          </p:cNvSpPr>
          <p:nvPr userDrawn="1"/>
        </p:nvSpPr>
        <p:spPr bwMode="auto">
          <a:xfrm>
            <a:off x="5943600" y="6172200"/>
            <a:ext cx="2438400" cy="623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sz="1400">
                <a:solidFill>
                  <a:srgbClr val="000000"/>
                </a:solidFill>
                <a:latin typeface="Times New Roman" pitchFamily="18" charset="0"/>
                <a:cs typeface="Times New Roman" pitchFamily="18" charset="0"/>
              </a:rPr>
              <a:t>© 2007 Mn/DOT Metro</a:t>
            </a:r>
          </a:p>
          <a:p>
            <a:pPr algn="r" fontAlgn="base">
              <a:spcBef>
                <a:spcPct val="50000"/>
              </a:spcBef>
              <a:spcAft>
                <a:spcPct val="0"/>
              </a:spcAft>
            </a:pPr>
            <a:r>
              <a:rPr lang="en-US" sz="1400">
                <a:solidFill>
                  <a:srgbClr val="000000"/>
                </a:solidFill>
                <a:latin typeface="Times New Roman" pitchFamily="18" charset="0"/>
                <a:cs typeface="Times New Roman" pitchFamily="18" charset="0"/>
              </a:rPr>
              <a:t>Rev. N 05-24-07</a:t>
            </a:r>
          </a:p>
        </p:txBody>
      </p:sp>
    </p:spTree>
    <p:extLst>
      <p:ext uri="{BB962C8B-B14F-4D97-AF65-F5344CB8AC3E}">
        <p14:creationId xmlns:p14="http://schemas.microsoft.com/office/powerpoint/2010/main" xmlns="" val="7154204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zoom/>
  </p:transition>
  <p:timing>
    <p:tnLst>
      <p:par>
        <p:cTn id="1" dur="indefinite" restart="never" nodeType="tmRoot"/>
      </p:par>
    </p:tnLst>
  </p:timing>
  <p:hf hdr="0" ftr="0" dt="0"/>
  <p:txStyles>
    <p:titleStyle>
      <a:lvl1pPr algn="ctr" rtl="0" fontAlgn="base">
        <a:spcBef>
          <a:spcPct val="0"/>
        </a:spcBef>
        <a:spcAft>
          <a:spcPct val="0"/>
        </a:spcAft>
        <a:defRPr sz="4400" b="1">
          <a:solidFill>
            <a:srgbClr val="00CC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rgbClr val="00CCFF"/>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har char="•"/>
        <a:defRPr sz="3200">
          <a:solidFill>
            <a:srgbClr val="FFCC00"/>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rgbClr val="FFCC00"/>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rgbClr val="FFCC00"/>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rgbClr val="FFCC00"/>
          </a:solidFill>
          <a:effectLst>
            <a:outerShdw blurRad="38100" dist="38100" dir="2700000" algn="tl">
              <a:srgbClr val="000000"/>
            </a:outerShdw>
          </a:effectLst>
          <a:latin typeface="+mn-lt"/>
        </a:defRPr>
      </a:lvl4pPr>
      <a:lvl5pPr marL="2057400" indent="-228600" algn="l" rtl="0" fontAlgn="base">
        <a:spcBef>
          <a:spcPct val="20000"/>
        </a:spcBef>
        <a:spcAft>
          <a:spcPct val="0"/>
        </a:spcAft>
        <a:buChar char="»"/>
        <a:defRPr sz="2000">
          <a:solidFill>
            <a:srgbClr val="FFCC00"/>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FFCC00"/>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FFCC00"/>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FFCC00"/>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FFCC00"/>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78962-FFDF-4FBE-A866-BC8D555A5146}"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C8A96-2EE8-4032-9281-19E8FCD157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939905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2393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F9770-4628-4CDF-AC85-526441F84C35}"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B778C-38AA-4073-B1F2-BD1DA86BC8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385473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BBA48-F5EA-4AD9-A8CA-DD5A8BABC451}"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FD5BA-1CA5-4733-B65D-07AF4B038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933054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48B8C-B15E-4D52-A4FC-DBE5653AA907}"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533F3-C151-4DD0-A368-0837DE9BBA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351060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40DE3-0908-4907-AB9B-B2EDB9B48438}" type="datetimeFigureOut">
              <a:rPr lang="en-US" smtClean="0">
                <a:solidFill>
                  <a:prstClr val="black">
                    <a:tint val="75000"/>
                  </a:prstClr>
                </a:solidFill>
              </a:rPr>
              <a:pPr/>
              <a:t>11/5/2014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1B3AD-CA6E-4B65-9DA5-4BD1005172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890542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wmf"/><Relationship Id="rId2" Type="http://schemas.openxmlformats.org/officeDocument/2006/relationships/slideLayout" Target="../slideLayouts/slideLayout91.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clearroads.org/training-reviewed-modules/files/CDOT_Pulling-Dowd-Canyon.M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7.wmf"/><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59.xml"/><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clearroads.org/training-reviewed-modules/files/CDOT_Bridge-Plowing.M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hyperlink" Target="http://clearroads.org/training-reviewed-modules/files/CDOT_Bridge-Plowing.MPG" TargetMode="External"/><Relationship Id="rId2" Type="http://schemas.openxmlformats.org/officeDocument/2006/relationships/hyperlink" Target="http://aii.transportation.org/Pages/TowPlow.aspxAASHTO" TargetMode="External"/><Relationship Id="rId1" Type="http://schemas.openxmlformats.org/officeDocument/2006/relationships/slideLayout" Target="../slideLayouts/slideLayout26.xml"/><Relationship Id="rId4" Type="http://schemas.openxmlformats.org/officeDocument/2006/relationships/hyperlink" Target="http://clearroads.org/training-reviewed-modules/files/CDOT_Pulling-Dowd-Canyon.M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838200" y="747822"/>
            <a:ext cx="7467600" cy="49514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itle 1"/>
          <p:cNvSpPr>
            <a:spLocks noGrp="1"/>
          </p:cNvSpPr>
          <p:nvPr>
            <p:ph type="ctrTitle"/>
          </p:nvPr>
        </p:nvSpPr>
        <p:spPr>
          <a:xfrm>
            <a:off x="671144" y="16570"/>
            <a:ext cx="7772400" cy="735013"/>
          </a:xfrm>
        </p:spPr>
        <p:txBody>
          <a:bodyPr>
            <a:normAutofit/>
          </a:bodyPr>
          <a:lstStyle/>
          <a:p>
            <a:r>
              <a:rPr lang="en-US" sz="4000" dirty="0" smtClean="0"/>
              <a:t>Plowing Procedures	</a:t>
            </a:r>
            <a:endParaRPr lang="en-US" sz="4000" dirty="0"/>
          </a:p>
        </p:txBody>
      </p:sp>
      <p:sp>
        <p:nvSpPr>
          <p:cNvPr id="3" name="Subtitle 2"/>
          <p:cNvSpPr>
            <a:spLocks noGrp="1"/>
          </p:cNvSpPr>
          <p:nvPr>
            <p:ph type="subTitle" idx="1"/>
          </p:nvPr>
        </p:nvSpPr>
        <p:spPr>
          <a:xfrm>
            <a:off x="1676400" y="5099538"/>
            <a:ext cx="6400800" cy="1752600"/>
          </a:xfrm>
          <a:solidFill>
            <a:schemeClr val="bg1">
              <a:lumMod val="50000"/>
            </a:schemeClr>
          </a:solidFill>
        </p:spPr>
        <p:txBody>
          <a:bodyPr>
            <a:normAutofit fontScale="85000" lnSpcReduction="20000"/>
          </a:bodyPr>
          <a:lstStyle/>
          <a:p>
            <a:r>
              <a:rPr lang="en-US" b="1" dirty="0" smtClean="0">
                <a:solidFill>
                  <a:schemeClr val="bg1"/>
                </a:solidFill>
              </a:rPr>
              <a:t>Connie Fortin – Fortin Consulting 2014</a:t>
            </a:r>
          </a:p>
          <a:p>
            <a:r>
              <a:rPr lang="en-US" dirty="0" smtClean="0">
                <a:solidFill>
                  <a:schemeClr val="bg1"/>
                </a:solidFill>
              </a:rPr>
              <a:t>slides </a:t>
            </a:r>
            <a:r>
              <a:rPr lang="en-US" dirty="0">
                <a:solidFill>
                  <a:schemeClr val="bg1"/>
                </a:solidFill>
              </a:rPr>
              <a:t>are for entry level plow drivers</a:t>
            </a:r>
          </a:p>
          <a:p>
            <a:r>
              <a:rPr lang="en-US" dirty="0" smtClean="0">
                <a:solidFill>
                  <a:schemeClr val="bg1"/>
                </a:solidFill>
              </a:rPr>
              <a:t>slides </a:t>
            </a:r>
            <a:r>
              <a:rPr lang="en-US" dirty="0">
                <a:solidFill>
                  <a:schemeClr val="bg1"/>
                </a:solidFill>
              </a:rPr>
              <a:t>are for experience plow drivers</a:t>
            </a:r>
          </a:p>
          <a:p>
            <a:r>
              <a:rPr lang="en-US" dirty="0" smtClean="0">
                <a:solidFill>
                  <a:schemeClr val="bg1"/>
                </a:solidFill>
              </a:rPr>
              <a:t>slides </a:t>
            </a:r>
            <a:r>
              <a:rPr lang="en-US" dirty="0">
                <a:solidFill>
                  <a:schemeClr val="bg1"/>
                </a:solidFill>
              </a:rPr>
              <a:t>are for supervisors</a:t>
            </a:r>
          </a:p>
          <a:p>
            <a:endParaRPr lang="en-US" dirty="0"/>
          </a:p>
        </p:txBody>
      </p:sp>
      <p:sp>
        <p:nvSpPr>
          <p:cNvPr id="6" name="Chord 5"/>
          <p:cNvSpPr/>
          <p:nvPr/>
        </p:nvSpPr>
        <p:spPr>
          <a:xfrm>
            <a:off x="1981200" y="5559972"/>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1981200" y="5990897"/>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2622331" y="63246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ord 8"/>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72300" y="6444734"/>
            <a:ext cx="2209800" cy="369332"/>
          </a:xfrm>
          <a:prstGeom prst="rect">
            <a:avLst/>
          </a:prstGeom>
          <a:noFill/>
        </p:spPr>
        <p:txBody>
          <a:bodyPr wrap="square" rtlCol="0">
            <a:spAutoFit/>
          </a:bodyPr>
          <a:lstStyle/>
          <a:p>
            <a:r>
              <a:rPr lang="en-US" dirty="0" smtClean="0"/>
              <a:t>Photo: </a:t>
            </a:r>
            <a:r>
              <a:rPr lang="en-US" dirty="0" err="1" smtClean="0"/>
              <a:t>MnDOT</a:t>
            </a:r>
            <a:r>
              <a:rPr lang="en-US" dirty="0" smtClean="0"/>
              <a:t> metro</a:t>
            </a:r>
            <a:endParaRPr lang="en-US" dirty="0"/>
          </a:p>
        </p:txBody>
      </p:sp>
    </p:spTree>
    <p:extLst>
      <p:ext uri="{BB962C8B-B14F-4D97-AF65-F5344CB8AC3E}">
        <p14:creationId xmlns:p14="http://schemas.microsoft.com/office/powerpoint/2010/main" xmlns="" val="493993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chemeClr val="accent1">
              <a:lumMod val="20000"/>
              <a:lumOff val="80000"/>
            </a:schemeClr>
          </a:solidFill>
        </p:spPr>
        <p:txBody>
          <a:bodyPr>
            <a:normAutofit/>
          </a:bodyPr>
          <a:lstStyle/>
          <a:p>
            <a:r>
              <a:rPr lang="en-US" dirty="0" smtClean="0"/>
              <a:t>Reversible plows  </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International Plowi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4829" y="1524000"/>
            <a:ext cx="4419600" cy="334719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715000" y="6324600"/>
            <a:ext cx="3086100" cy="369332"/>
          </a:xfrm>
          <a:prstGeom prst="rect">
            <a:avLst/>
          </a:prstGeom>
          <a:noFill/>
        </p:spPr>
        <p:txBody>
          <a:bodyPr wrap="square" rtlCol="0">
            <a:spAutoFit/>
          </a:bodyPr>
          <a:lstStyle/>
          <a:p>
            <a:r>
              <a:rPr lang="en-US" dirty="0" smtClean="0"/>
              <a:t>Photo: </a:t>
            </a:r>
            <a:r>
              <a:rPr lang="en-US" dirty="0" err="1" smtClean="0"/>
              <a:t>MnDOT</a:t>
            </a:r>
            <a:endParaRPr lang="en-US" dirty="0"/>
          </a:p>
        </p:txBody>
      </p:sp>
      <p:sp>
        <p:nvSpPr>
          <p:cNvPr id="6" name="TextBox 5"/>
          <p:cNvSpPr txBox="1"/>
          <p:nvPr/>
        </p:nvSpPr>
        <p:spPr>
          <a:xfrm>
            <a:off x="2819400" y="5067300"/>
            <a:ext cx="4114800" cy="646331"/>
          </a:xfrm>
          <a:prstGeom prst="rect">
            <a:avLst/>
          </a:prstGeom>
          <a:noFill/>
        </p:spPr>
        <p:txBody>
          <a:bodyPr wrap="square" rtlCol="0">
            <a:spAutoFit/>
          </a:bodyPr>
          <a:lstStyle/>
          <a:p>
            <a:r>
              <a:rPr lang="en-US" dirty="0" smtClean="0"/>
              <a:t>Operator controlled from the cab, can direct snow right or left of the truck</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solidFill>
                  <a:prstClr val="black">
                    <a:tint val="75000"/>
                  </a:prstClr>
                </a:solidFill>
              </a:rPr>
              <a:t>           </a:t>
            </a:r>
            <a:r>
              <a:rPr lang="en-US">
                <a:solidFill>
                  <a:prstClr val="black">
                    <a:tint val="75000"/>
                  </a:prstClr>
                </a:solidFill>
                <a:latin typeface="Arial" charset="0"/>
                <a:cs typeface="Arial" charset="0"/>
              </a:rPr>
              <a:t>Highway Technician Academy</a:t>
            </a:r>
          </a:p>
        </p:txBody>
      </p:sp>
      <p:sp>
        <p:nvSpPr>
          <p:cNvPr id="392195" name="Rectangle 3"/>
          <p:cNvSpPr>
            <a:spLocks noGrp="1" noChangeArrowheads="1"/>
          </p:cNvSpPr>
          <p:nvPr>
            <p:ph type="body" sz="half" idx="1"/>
          </p:nvPr>
        </p:nvSpPr>
        <p:spPr>
          <a:xfrm>
            <a:off x="762000" y="304800"/>
            <a:ext cx="7696200" cy="4114800"/>
          </a:xfrm>
        </p:spPr>
        <p:txBody>
          <a:bodyPr/>
          <a:lstStyle/>
          <a:p>
            <a:pPr>
              <a:buFontTx/>
              <a:buNone/>
            </a:pPr>
            <a:r>
              <a:rPr lang="en-US" sz="2800" dirty="0"/>
              <a:t>Front Mounted </a:t>
            </a:r>
            <a:r>
              <a:rPr lang="en-US" sz="2800" dirty="0" smtClean="0"/>
              <a:t> Reversible Plows</a:t>
            </a:r>
            <a:endParaRPr lang="en-US" sz="2800" dirty="0"/>
          </a:p>
          <a:p>
            <a:pPr>
              <a:buFontTx/>
              <a:buNone/>
            </a:pPr>
            <a:endParaRPr lang="en-US" sz="2800" dirty="0"/>
          </a:p>
        </p:txBody>
      </p:sp>
      <p:pic>
        <p:nvPicPr>
          <p:cNvPr id="392196" name="Picture 4"/>
          <p:cNvPicPr>
            <a:picLocks noGrp="1" noChangeAspect="1" noChangeArrowheads="1"/>
          </p:cNvPicPr>
          <p:nvPr>
            <p:ph sz="half" idx="2"/>
          </p:nvPr>
        </p:nvPicPr>
        <p:blipFill>
          <a:blip r:embed="rId3" cstate="print"/>
          <a:srcRect/>
          <a:stretch>
            <a:fillRect/>
          </a:stretch>
        </p:blipFill>
        <p:spPr>
          <a:xfrm>
            <a:off x="1219200" y="1905000"/>
            <a:ext cx="5319652" cy="3347197"/>
          </a:xfrm>
          <a:noFill/>
          <a:ln/>
        </p:spPr>
      </p:pic>
      <p:sp>
        <p:nvSpPr>
          <p:cNvPr id="7" name="TextBox 6"/>
          <p:cNvSpPr txBox="1"/>
          <p:nvPr/>
        </p:nvSpPr>
        <p:spPr>
          <a:xfrm>
            <a:off x="2590800" y="6248400"/>
            <a:ext cx="6172200" cy="646331"/>
          </a:xfrm>
          <a:prstGeom prst="rect">
            <a:avLst/>
          </a:prstGeom>
          <a:noFill/>
        </p:spPr>
        <p:txBody>
          <a:bodyPr wrap="square" rtlCol="0">
            <a:spAutoFit/>
          </a:bodyPr>
          <a:lstStyle/>
          <a:p>
            <a:r>
              <a:rPr lang="en-US" dirty="0" smtClean="0"/>
              <a:t>ohioDOT_snow_and_ice_control_course-presentation-105_slides_135_138_151_154</a:t>
            </a:r>
            <a:endParaRPr lang="en-US" dirty="0"/>
          </a:p>
        </p:txBody>
      </p:sp>
      <p:sp>
        <p:nvSpPr>
          <p:cNvPr id="11" name="Chord 10"/>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200" y="1027331"/>
            <a:ext cx="7696200" cy="923330"/>
          </a:xfrm>
          <a:prstGeom prst="rect">
            <a:avLst/>
          </a:prstGeom>
          <a:noFill/>
        </p:spPr>
        <p:txBody>
          <a:bodyPr wrap="square" rtlCol="0">
            <a:spAutoFit/>
          </a:bodyPr>
          <a:lstStyle/>
          <a:p>
            <a:r>
              <a:rPr lang="en-US" b="1" dirty="0">
                <a:solidFill>
                  <a:prstClr val="black"/>
                </a:solidFill>
                <a:latin typeface="Arial" pitchFamily="34" charset="0"/>
                <a:cs typeface="Arial" pitchFamily="34" charset="0"/>
              </a:rPr>
              <a:t>The standard plow angled correctly will clear  8 to 9 feet per pass</a:t>
            </a:r>
            <a:r>
              <a:rPr lang="en-US" b="1" dirty="0" smtClean="0">
                <a:solidFill>
                  <a:prstClr val="black"/>
                </a:solidFill>
                <a:latin typeface="Arial" pitchFamily="34" charset="0"/>
                <a:cs typeface="Arial" pitchFamily="34" charset="0"/>
              </a:rPr>
              <a:t>.</a:t>
            </a:r>
          </a:p>
          <a:p>
            <a:r>
              <a:rPr lang="en-US" b="1" dirty="0" smtClean="0">
                <a:solidFill>
                  <a:prstClr val="black"/>
                </a:solidFill>
                <a:latin typeface="Arial" pitchFamily="34" charset="0"/>
                <a:cs typeface="Arial" pitchFamily="34" charset="0"/>
              </a:rPr>
              <a:t>Standard driving lane is 12 feet wide</a:t>
            </a:r>
            <a:endParaRPr lang="en-US" b="1" dirty="0">
              <a:solidFill>
                <a:prstClr val="black"/>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xmlns="" val="2324312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High discharge reversible plow</a:t>
            </a:r>
            <a:endParaRPr lang="en-US" sz="28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8300" y="2000250"/>
            <a:ext cx="58674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47800" y="5715000"/>
            <a:ext cx="7239000" cy="923330"/>
          </a:xfrm>
          <a:prstGeom prst="rect">
            <a:avLst/>
          </a:prstGeom>
          <a:noFill/>
        </p:spPr>
        <p:txBody>
          <a:bodyPr wrap="square" rtlCol="0">
            <a:spAutoFit/>
          </a:bodyPr>
          <a:lstStyle/>
          <a:p>
            <a:r>
              <a:rPr lang="en-US" dirty="0"/>
              <a:t>Cutting edge is straight so snow only goes out one side.   Good for rural settings.  This is a lot of plow, it discharges higher, it moves it off the road farther.</a:t>
            </a:r>
          </a:p>
        </p:txBody>
      </p:sp>
      <p:sp>
        <p:nvSpPr>
          <p:cNvPr id="7" name="TextBox 6"/>
          <p:cNvSpPr txBox="1"/>
          <p:nvPr/>
        </p:nvSpPr>
        <p:spPr>
          <a:xfrm>
            <a:off x="4191000" y="6444734"/>
            <a:ext cx="4991100" cy="369332"/>
          </a:xfrm>
          <a:prstGeom prst="rect">
            <a:avLst/>
          </a:prstGeom>
          <a:noFill/>
        </p:spPr>
        <p:txBody>
          <a:bodyPr wrap="square" rtlCol="0">
            <a:spAutoFit/>
          </a:bodyPr>
          <a:lstStyle/>
          <a:p>
            <a:r>
              <a:rPr lang="en-US" dirty="0" smtClean="0"/>
              <a:t>Photo</a:t>
            </a:r>
            <a:r>
              <a:rPr lang="en-US" dirty="0"/>
              <a:t>: http://www.fallsplows.com/truck.html</a:t>
            </a:r>
          </a:p>
        </p:txBody>
      </p:sp>
    </p:spTree>
    <p:extLst>
      <p:ext uri="{BB962C8B-B14F-4D97-AF65-F5344CB8AC3E}">
        <p14:creationId xmlns:p14="http://schemas.microsoft.com/office/powerpoint/2010/main" xmlns="" val="1907315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Reversible one-way plow</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14500" y="2000250"/>
            <a:ext cx="57150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191000" y="6444734"/>
            <a:ext cx="4991100" cy="369332"/>
          </a:xfrm>
          <a:prstGeom prst="rect">
            <a:avLst/>
          </a:prstGeom>
          <a:noFill/>
        </p:spPr>
        <p:txBody>
          <a:bodyPr wrap="square" rtlCol="0">
            <a:spAutoFit/>
          </a:bodyPr>
          <a:lstStyle/>
          <a:p>
            <a:r>
              <a:rPr lang="en-US" dirty="0" smtClean="0"/>
              <a:t>Photo</a:t>
            </a:r>
            <a:r>
              <a:rPr lang="en-US" dirty="0"/>
              <a:t>: http://www.fallsplows.com/truck.html</a:t>
            </a:r>
          </a:p>
        </p:txBody>
      </p:sp>
      <p:sp>
        <p:nvSpPr>
          <p:cNvPr id="4" name="Rectangle 3"/>
          <p:cNvSpPr/>
          <p:nvPr/>
        </p:nvSpPr>
        <p:spPr>
          <a:xfrm>
            <a:off x="609600" y="5410200"/>
            <a:ext cx="8247194" cy="369332"/>
          </a:xfrm>
          <a:prstGeom prst="rect">
            <a:avLst/>
          </a:prstGeom>
        </p:spPr>
        <p:txBody>
          <a:bodyPr wrap="none">
            <a:spAutoFit/>
          </a:bodyPr>
          <a:lstStyle/>
          <a:p>
            <a:r>
              <a:rPr lang="en-US" dirty="0"/>
              <a:t>Can move snow to left </a:t>
            </a:r>
            <a:r>
              <a:rPr lang="en-US" dirty="0" smtClean="0"/>
              <a:t>if needed but this plow is intended for moving snow to the right</a:t>
            </a:r>
            <a:endParaRPr lang="en-US" dirty="0"/>
          </a:p>
        </p:txBody>
      </p:sp>
      <p:sp>
        <p:nvSpPr>
          <p:cNvPr id="8" name="Chord 7"/>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94815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chemeClr val="accent1">
              <a:lumMod val="20000"/>
              <a:lumOff val="80000"/>
            </a:schemeClr>
          </a:solidFill>
        </p:spPr>
        <p:txBody>
          <a:bodyPr>
            <a:normAutofit/>
          </a:bodyPr>
          <a:lstStyle/>
          <a:p>
            <a:r>
              <a:rPr lang="en-US" dirty="0" smtClean="0"/>
              <a:t>One-way plows  </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pictures\Pictures\salt\roads\olmstead co (18).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1447800"/>
            <a:ext cx="5328708" cy="399653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702972" y="6195903"/>
            <a:ext cx="2438400" cy="646331"/>
          </a:xfrm>
          <a:prstGeom prst="rect">
            <a:avLst/>
          </a:prstGeom>
          <a:noFill/>
        </p:spPr>
        <p:txBody>
          <a:bodyPr wrap="square" rtlCol="0">
            <a:spAutoFit/>
          </a:bodyPr>
          <a:lstStyle/>
          <a:p>
            <a:r>
              <a:rPr lang="en-US" dirty="0" smtClean="0"/>
              <a:t>Photo: Fortin consulting</a:t>
            </a:r>
          </a:p>
          <a:p>
            <a:endParaRPr lang="en-US" dirty="0"/>
          </a:p>
        </p:txBody>
      </p:sp>
      <p:sp>
        <p:nvSpPr>
          <p:cNvPr id="6" name="TextBox 5"/>
          <p:cNvSpPr txBox="1"/>
          <p:nvPr/>
        </p:nvSpPr>
        <p:spPr>
          <a:xfrm>
            <a:off x="1447800" y="5715000"/>
            <a:ext cx="5255172" cy="369332"/>
          </a:xfrm>
          <a:prstGeom prst="rect">
            <a:avLst/>
          </a:prstGeom>
          <a:noFill/>
        </p:spPr>
        <p:txBody>
          <a:bodyPr wrap="square" rtlCol="0">
            <a:spAutoFit/>
          </a:bodyPr>
          <a:lstStyle/>
          <a:p>
            <a:r>
              <a:rPr lang="en-US" dirty="0" smtClean="0"/>
              <a:t>Snow is always moved in one direction</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discharge one-way Plow</a:t>
            </a:r>
            <a:br>
              <a:rPr lang="en-US" dirty="0" smtClean="0"/>
            </a:br>
            <a:r>
              <a:rPr lang="en-US" dirty="0" smtClean="0"/>
              <a:t> </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813" y="2000250"/>
            <a:ext cx="6048375"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191000" y="6444734"/>
            <a:ext cx="4991100" cy="369332"/>
          </a:xfrm>
          <a:prstGeom prst="rect">
            <a:avLst/>
          </a:prstGeom>
          <a:noFill/>
        </p:spPr>
        <p:txBody>
          <a:bodyPr wrap="square" rtlCol="0">
            <a:spAutoFit/>
          </a:bodyPr>
          <a:lstStyle/>
          <a:p>
            <a:r>
              <a:rPr lang="en-US" dirty="0" smtClean="0"/>
              <a:t>Photo</a:t>
            </a:r>
            <a:r>
              <a:rPr lang="en-US" dirty="0"/>
              <a:t>: http://www.fallsplows.com/truck.html</a:t>
            </a:r>
          </a:p>
        </p:txBody>
      </p:sp>
      <p:sp>
        <p:nvSpPr>
          <p:cNvPr id="4" name="TextBox 3"/>
          <p:cNvSpPr txBox="1"/>
          <p:nvPr/>
        </p:nvSpPr>
        <p:spPr>
          <a:xfrm>
            <a:off x="1295400" y="5257800"/>
            <a:ext cx="6019800" cy="646331"/>
          </a:xfrm>
          <a:prstGeom prst="rect">
            <a:avLst/>
          </a:prstGeom>
          <a:noFill/>
        </p:spPr>
        <p:txBody>
          <a:bodyPr wrap="square" rtlCol="0">
            <a:spAutoFit/>
          </a:bodyPr>
          <a:lstStyle/>
          <a:p>
            <a:r>
              <a:rPr lang="en-US" dirty="0" smtClean="0"/>
              <a:t>Note: extra tall discharge end  for moving snow further distances</a:t>
            </a:r>
            <a:endParaRPr lang="en-US" dirty="0"/>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50329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683469"/>
            <a:ext cx="6324600" cy="1143000"/>
          </a:xfrm>
        </p:spPr>
        <p:txBody>
          <a:bodyPr/>
          <a:lstStyle/>
          <a:p>
            <a:r>
              <a:rPr lang="en-US" dirty="0" smtClean="0"/>
              <a:t>Is it reversible or not?</a:t>
            </a:r>
            <a:endParaRPr lang="en-US" dirty="0"/>
          </a:p>
        </p:txBody>
      </p:sp>
      <p:pic>
        <p:nvPicPr>
          <p:cNvPr id="21506" name="Picture 2" descr="C:\Connie\customers\2014\U of MN center for transportatin research\Modules\Truck operations, plowing procedures, tips from experience drivers\One way Plow Truck.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4504" y="1219200"/>
            <a:ext cx="6785551" cy="452596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710855" y="5943600"/>
            <a:ext cx="2438400" cy="646331"/>
          </a:xfrm>
          <a:prstGeom prst="rect">
            <a:avLst/>
          </a:prstGeom>
          <a:noFill/>
        </p:spPr>
        <p:txBody>
          <a:bodyPr wrap="square" rtlCol="0">
            <a:spAutoFit/>
          </a:bodyPr>
          <a:lstStyle/>
          <a:p>
            <a:r>
              <a:rPr lang="en-US" dirty="0" smtClean="0"/>
              <a:t>Photo: NYSDOT</a:t>
            </a:r>
          </a:p>
          <a:p>
            <a:endParaRPr lang="en-US" dirty="0"/>
          </a:p>
        </p:txBody>
      </p:sp>
      <p:sp>
        <p:nvSpPr>
          <p:cNvPr id="6" name="Title 1"/>
          <p:cNvSpPr txBox="1">
            <a:spLocks/>
          </p:cNvSpPr>
          <p:nvPr/>
        </p:nvSpPr>
        <p:spPr>
          <a:xfrm>
            <a:off x="7620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One-way plow</a:t>
            </a:r>
            <a:endParaRPr lang="en-US" dirty="0"/>
          </a:p>
        </p:txBody>
      </p:sp>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56375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chemeClr val="accent1">
              <a:lumMod val="20000"/>
              <a:lumOff val="80000"/>
            </a:schemeClr>
          </a:solidFill>
        </p:spPr>
        <p:txBody>
          <a:bodyPr>
            <a:normAutofit/>
          </a:bodyPr>
          <a:lstStyle/>
          <a:p>
            <a:r>
              <a:rPr lang="en-US" dirty="0" smtClean="0"/>
              <a:t>Right wing  </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Wing output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592172" y="1295400"/>
            <a:ext cx="6040966" cy="4530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710855" y="5943600"/>
            <a:ext cx="2438400" cy="646331"/>
          </a:xfrm>
          <a:prstGeom prst="rect">
            <a:avLst/>
          </a:prstGeom>
          <a:noFill/>
        </p:spPr>
        <p:txBody>
          <a:bodyPr wrap="square" rtlCol="0">
            <a:spAutoFit/>
          </a:bodyPr>
          <a:lstStyle/>
          <a:p>
            <a:r>
              <a:rPr lang="en-US" dirty="0" smtClean="0"/>
              <a:t>Photo: </a:t>
            </a:r>
            <a:r>
              <a:rPr lang="en-US" dirty="0" err="1" smtClean="0"/>
              <a:t>MnDOT</a:t>
            </a:r>
            <a:endParaRPr lang="en-US" dirty="0" smtClean="0"/>
          </a:p>
          <a:p>
            <a:endParaRPr lang="en-US" dirty="0"/>
          </a:p>
        </p:txBody>
      </p:sp>
      <p:pic>
        <p:nvPicPr>
          <p:cNvPr id="3076" name="Picture 4" descr="C:\Users\Roman\AppData\Local\Microsoft\Windows\Temporary Internet Files\Content.IE5\QMX30JD2\MC900151177[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1999" y="3581400"/>
            <a:ext cx="1593799" cy="180776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ular Callout 5"/>
          <p:cNvSpPr/>
          <p:nvPr/>
        </p:nvSpPr>
        <p:spPr>
          <a:xfrm>
            <a:off x="6165798" y="1981200"/>
            <a:ext cx="2825802" cy="800100"/>
          </a:xfrm>
          <a:prstGeom prst="wedgeRoundRectCallout">
            <a:avLst>
              <a:gd name="adj1" fmla="val -53192"/>
              <a:gd name="adj2" fmla="val 1601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00800" y="2362200"/>
            <a:ext cx="2057400" cy="369332"/>
          </a:xfrm>
          <a:prstGeom prst="rect">
            <a:avLst/>
          </a:prstGeom>
          <a:noFill/>
        </p:spPr>
        <p:txBody>
          <a:bodyPr wrap="square" rtlCol="0">
            <a:spAutoFit/>
          </a:bodyPr>
          <a:lstStyle/>
          <a:p>
            <a:r>
              <a:rPr lang="en-US" dirty="0" smtClean="0"/>
              <a:t>Yep, that’s the one</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75" y="152400"/>
            <a:ext cx="8229600" cy="838200"/>
          </a:xfrm>
        </p:spPr>
        <p:txBody>
          <a:bodyPr/>
          <a:lstStyle/>
          <a:p>
            <a:r>
              <a:rPr lang="en-US" dirty="0" smtClean="0"/>
              <a:t>Front  mounted wings</a:t>
            </a:r>
            <a:endParaRPr lang="en-US" dirty="0"/>
          </a:p>
        </p:txBody>
      </p:sp>
      <p:pic>
        <p:nvPicPr>
          <p:cNvPr id="6" name="Picture 2" descr="C:\Connie\customers\2014\U of MN center for transportatin research\Modules\Truck operations, plowing procedures, tips from experience drivers\IMG_082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346" t="17668" b="33194"/>
          <a:stretch/>
        </p:blipFill>
        <p:spPr bwMode="auto">
          <a:xfrm>
            <a:off x="838200" y="990600"/>
            <a:ext cx="7279170" cy="379686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136170" y="6172200"/>
            <a:ext cx="2133600" cy="369332"/>
          </a:xfrm>
          <a:prstGeom prst="rect">
            <a:avLst/>
          </a:prstGeom>
          <a:noFill/>
        </p:spPr>
        <p:txBody>
          <a:bodyPr wrap="square" rtlCol="0">
            <a:spAutoFit/>
          </a:bodyPr>
          <a:lstStyle/>
          <a:p>
            <a:r>
              <a:rPr lang="en-US" dirty="0" smtClean="0"/>
              <a:t>Photo: NYSDOT</a:t>
            </a:r>
            <a:endParaRPr lang="en-US" dirty="0"/>
          </a:p>
        </p:txBody>
      </p:sp>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8200" y="4787462"/>
            <a:ext cx="7924800" cy="1231106"/>
          </a:xfrm>
          <a:prstGeom prst="rect">
            <a:avLst/>
          </a:prstGeom>
          <a:noFill/>
        </p:spPr>
        <p:txBody>
          <a:bodyPr wrap="square" rtlCol="0">
            <a:spAutoFit/>
          </a:bodyPr>
          <a:lstStyle/>
          <a:p>
            <a:r>
              <a:rPr lang="en-US" sz="2800" dirty="0" smtClean="0"/>
              <a:t>BE SAFE: Do not drop </a:t>
            </a:r>
            <a:r>
              <a:rPr lang="en-US" sz="2800" dirty="0"/>
              <a:t>a wing in an open lane without another plow or truck behind </a:t>
            </a:r>
            <a:r>
              <a:rPr lang="en-US" sz="2800" dirty="0" smtClean="0"/>
              <a:t>it</a:t>
            </a:r>
            <a:r>
              <a:rPr lang="en-US" sz="2800" dirty="0"/>
              <a:t> </a:t>
            </a:r>
          </a:p>
          <a:p>
            <a:endParaRPr lang="en-US" dirty="0"/>
          </a:p>
        </p:txBody>
      </p:sp>
    </p:spTree>
    <p:extLst>
      <p:ext uri="{BB962C8B-B14F-4D97-AF65-F5344CB8AC3E}">
        <p14:creationId xmlns:p14="http://schemas.microsoft.com/office/powerpoint/2010/main" xmlns="" val="147053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75" y="152400"/>
            <a:ext cx="8229600" cy="838200"/>
          </a:xfrm>
        </p:spPr>
        <p:txBody>
          <a:bodyPr/>
          <a:lstStyle/>
          <a:p>
            <a:r>
              <a:rPr lang="en-US" dirty="0" smtClean="0"/>
              <a:t>Rear mounted wings</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1981200"/>
            <a:ext cx="645795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191000" y="6444734"/>
            <a:ext cx="4991100" cy="369332"/>
          </a:xfrm>
          <a:prstGeom prst="rect">
            <a:avLst/>
          </a:prstGeom>
          <a:noFill/>
        </p:spPr>
        <p:txBody>
          <a:bodyPr wrap="square" rtlCol="0">
            <a:spAutoFit/>
          </a:bodyPr>
          <a:lstStyle/>
          <a:p>
            <a:r>
              <a:rPr lang="en-US" dirty="0" smtClean="0"/>
              <a:t>Photo</a:t>
            </a:r>
            <a:r>
              <a:rPr lang="en-US" dirty="0"/>
              <a:t>: http://www.fallsplows.com/truck.html</a:t>
            </a:r>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14470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module contains</a:t>
            </a:r>
            <a:endParaRPr lang="en-US" dirty="0"/>
          </a:p>
        </p:txBody>
      </p:sp>
      <p:sp>
        <p:nvSpPr>
          <p:cNvPr id="3" name="Content Placeholder 2"/>
          <p:cNvSpPr>
            <a:spLocks noGrp="1"/>
          </p:cNvSpPr>
          <p:nvPr>
            <p:ph idx="1"/>
          </p:nvPr>
        </p:nvSpPr>
        <p:spPr/>
        <p:txBody>
          <a:bodyPr>
            <a:normAutofit fontScale="92500"/>
          </a:bodyPr>
          <a:lstStyle/>
          <a:p>
            <a:r>
              <a:rPr lang="en-US" dirty="0"/>
              <a:t>One-person and two person plowing operations.  </a:t>
            </a:r>
            <a:endParaRPr lang="en-US" dirty="0" smtClean="0"/>
          </a:p>
          <a:p>
            <a:r>
              <a:rPr lang="en-US" dirty="0" smtClean="0"/>
              <a:t>Operating </a:t>
            </a:r>
            <a:r>
              <a:rPr lang="en-US" dirty="0"/>
              <a:t>with various plow configurations (nose plow reversible and one-way; right wing only; left wing only; double wing; underbelly plows). </a:t>
            </a:r>
            <a:endParaRPr lang="en-US" dirty="0" smtClean="0"/>
          </a:p>
          <a:p>
            <a:r>
              <a:rPr lang="en-US" dirty="0" smtClean="0"/>
              <a:t>Echelon/gang </a:t>
            </a:r>
            <a:r>
              <a:rPr lang="en-US" dirty="0"/>
              <a:t>plowing and tandem plowing techniques/strategies. </a:t>
            </a:r>
            <a:endParaRPr lang="en-US" dirty="0" smtClean="0"/>
          </a:p>
          <a:p>
            <a:r>
              <a:rPr lang="en-US" dirty="0" smtClean="0"/>
              <a:t>Whiteout </a:t>
            </a:r>
            <a:r>
              <a:rPr lang="en-US" dirty="0"/>
              <a:t>condition actions</a:t>
            </a:r>
            <a:r>
              <a:rPr lang="en-US" dirty="0" smtClean="0"/>
              <a:t>.</a:t>
            </a:r>
          </a:p>
          <a:p>
            <a:r>
              <a:rPr lang="en-US" dirty="0" smtClean="0"/>
              <a:t>Tips from experienced drivers</a:t>
            </a:r>
            <a:endParaRPr lang="en-US" dirty="0"/>
          </a:p>
        </p:txBody>
      </p:sp>
    </p:spTree>
    <p:extLst>
      <p:ext uri="{BB962C8B-B14F-4D97-AF65-F5344CB8AC3E}">
        <p14:creationId xmlns:p14="http://schemas.microsoft.com/office/powerpoint/2010/main" xmlns="" val="570303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from experienced drivers	</a:t>
            </a:r>
            <a:endParaRPr lang="en-US" dirty="0"/>
          </a:p>
        </p:txBody>
      </p:sp>
      <p:sp>
        <p:nvSpPr>
          <p:cNvPr id="3" name="Content Placeholder 2"/>
          <p:cNvSpPr>
            <a:spLocks noGrp="1"/>
          </p:cNvSpPr>
          <p:nvPr>
            <p:ph idx="1"/>
          </p:nvPr>
        </p:nvSpPr>
        <p:spPr/>
        <p:txBody>
          <a:bodyPr/>
          <a:lstStyle/>
          <a:p>
            <a:r>
              <a:rPr lang="en-US" dirty="0" smtClean="0"/>
              <a:t>When raising or lowering the wing: </a:t>
            </a:r>
          </a:p>
          <a:p>
            <a:pPr lvl="1"/>
            <a:r>
              <a:rPr lang="en-US" dirty="0" smtClean="0"/>
              <a:t>Put the back of the wing down first </a:t>
            </a:r>
          </a:p>
          <a:p>
            <a:pPr lvl="1"/>
            <a:r>
              <a:rPr lang="en-US" dirty="0" smtClean="0"/>
              <a:t> Raise the front end of the wing first</a:t>
            </a:r>
          </a:p>
        </p:txBody>
      </p:sp>
      <p:sp>
        <p:nvSpPr>
          <p:cNvPr id="4" name="TextBox 3"/>
          <p:cNvSpPr txBox="1"/>
          <p:nvPr/>
        </p:nvSpPr>
        <p:spPr>
          <a:xfrm>
            <a:off x="4610100" y="6306186"/>
            <a:ext cx="4038600" cy="381000"/>
          </a:xfrm>
          <a:prstGeom prst="rect">
            <a:avLst/>
          </a:prstGeom>
          <a:noFill/>
        </p:spPr>
        <p:txBody>
          <a:bodyPr wrap="square" rtlCol="0">
            <a:spAutoFit/>
          </a:bodyPr>
          <a:lstStyle/>
          <a:p>
            <a:r>
              <a:rPr lang="en-US" dirty="0" smtClean="0"/>
              <a:t>City of Beloit plow operator: Rick </a:t>
            </a:r>
            <a:r>
              <a:rPr lang="en-US" dirty="0" err="1" smtClean="0"/>
              <a:t>Sarri</a:t>
            </a:r>
            <a:endParaRPr lang="en-US" dirty="0"/>
          </a:p>
        </p:txBody>
      </p:sp>
      <p:pic>
        <p:nvPicPr>
          <p:cNvPr id="4098"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0400" y="1589573"/>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114912">
            <a:off x="3569754" y="4371713"/>
            <a:ext cx="3048000" cy="381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48504">
            <a:off x="3724021" y="5501578"/>
            <a:ext cx="3048000" cy="381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57399" y="4927411"/>
            <a:ext cx="1066801" cy="369332"/>
          </a:xfrm>
          <a:prstGeom prst="rect">
            <a:avLst/>
          </a:prstGeom>
          <a:noFill/>
        </p:spPr>
        <p:txBody>
          <a:bodyPr wrap="square" rtlCol="0">
            <a:spAutoFit/>
          </a:bodyPr>
          <a:lstStyle/>
          <a:p>
            <a:r>
              <a:rPr lang="en-US" dirty="0" smtClean="0"/>
              <a:t>good</a:t>
            </a:r>
            <a:endParaRPr lang="en-US" dirty="0"/>
          </a:p>
        </p:txBody>
      </p:sp>
      <p:sp>
        <p:nvSpPr>
          <p:cNvPr id="14" name="TextBox 13"/>
          <p:cNvSpPr txBox="1"/>
          <p:nvPr/>
        </p:nvSpPr>
        <p:spPr>
          <a:xfrm>
            <a:off x="1676399" y="5936854"/>
            <a:ext cx="1066801" cy="369332"/>
          </a:xfrm>
          <a:prstGeom prst="rect">
            <a:avLst/>
          </a:prstGeom>
          <a:noFill/>
        </p:spPr>
        <p:txBody>
          <a:bodyPr wrap="square" rtlCol="0">
            <a:spAutoFit/>
          </a:bodyPr>
          <a:lstStyle/>
          <a:p>
            <a:r>
              <a:rPr lang="en-US" dirty="0" smtClean="0"/>
              <a:t>bad</a:t>
            </a:r>
            <a:endParaRPr lang="en-US" dirty="0"/>
          </a:p>
        </p:txBody>
      </p:sp>
      <p:cxnSp>
        <p:nvCxnSpPr>
          <p:cNvPr id="17" name="Straight Connector 16"/>
          <p:cNvCxnSpPr/>
          <p:nvPr/>
        </p:nvCxnSpPr>
        <p:spPr>
          <a:xfrm>
            <a:off x="152400" y="4965153"/>
            <a:ext cx="6629400" cy="0"/>
          </a:xfrm>
          <a:prstGeom prst="line">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000" y="5992150"/>
            <a:ext cx="6629400" cy="0"/>
          </a:xfrm>
          <a:prstGeom prst="line">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48814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1">
              <a:lumMod val="20000"/>
              <a:lumOff val="80000"/>
            </a:schemeClr>
          </a:solidFill>
        </p:spPr>
        <p:txBody>
          <a:bodyPr>
            <a:normAutofit/>
          </a:bodyPr>
          <a:lstStyle/>
          <a:p>
            <a:r>
              <a:rPr lang="en-US" dirty="0" smtClean="0"/>
              <a:t>Left Wing  </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DSC00006"/>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1600200" y="1295400"/>
            <a:ext cx="6324600" cy="4744914"/>
          </a:xfrm>
          <a:noFill/>
          <a:ln>
            <a:solidFill>
              <a:schemeClr val="tx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TextBox 4"/>
          <p:cNvSpPr txBox="1"/>
          <p:nvPr/>
        </p:nvSpPr>
        <p:spPr>
          <a:xfrm>
            <a:off x="6705600" y="6172200"/>
            <a:ext cx="2133600" cy="369332"/>
          </a:xfrm>
          <a:prstGeom prst="rect">
            <a:avLst/>
          </a:prstGeom>
          <a:noFill/>
        </p:spPr>
        <p:txBody>
          <a:bodyPr wrap="square" rtlCol="0">
            <a:spAutoFit/>
          </a:bodyPr>
          <a:lstStyle/>
          <a:p>
            <a:r>
              <a:rPr lang="en-US" dirty="0" smtClean="0"/>
              <a:t>Photo: MNDOT</a:t>
            </a:r>
            <a:endParaRPr lang="en-US" dirty="0"/>
          </a:p>
        </p:txBody>
      </p:sp>
      <p:pic>
        <p:nvPicPr>
          <p:cNvPr id="6" name="Picture 4" descr="C:\Users\Roman\AppData\Local\Microsoft\Windows\Temporary Internet Files\Content.IE5\QMX30JD2\MC900151177[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24516" flipH="1">
            <a:off x="4423706" y="4081905"/>
            <a:ext cx="1386182" cy="180776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ounded Rectangular Callout 6"/>
          <p:cNvSpPr/>
          <p:nvPr/>
        </p:nvSpPr>
        <p:spPr>
          <a:xfrm>
            <a:off x="1371600" y="2971800"/>
            <a:ext cx="2825802" cy="800100"/>
          </a:xfrm>
          <a:prstGeom prst="wedgeRoundRectCallout">
            <a:avLst>
              <a:gd name="adj1" fmla="val 58391"/>
              <a:gd name="adj2" fmla="val 10893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1276">
            <a:off x="1755801" y="3048685"/>
            <a:ext cx="2057400" cy="646331"/>
          </a:xfrm>
          <a:prstGeom prst="rect">
            <a:avLst/>
          </a:prstGeom>
          <a:noFill/>
        </p:spPr>
        <p:txBody>
          <a:bodyPr wrap="square" rtlCol="0">
            <a:spAutoFit/>
          </a:bodyPr>
          <a:lstStyle/>
          <a:p>
            <a:r>
              <a:rPr lang="en-US" dirty="0" smtClean="0"/>
              <a:t>What are you looking at?</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5698" name="Object 35"/>
          <p:cNvGraphicFramePr>
            <a:graphicFrameLocks noChangeAspect="1"/>
          </p:cNvGraphicFramePr>
          <p:nvPr/>
        </p:nvGraphicFramePr>
        <p:xfrm>
          <a:off x="0" y="2497138"/>
          <a:ext cx="4495800" cy="3065462"/>
        </p:xfrm>
        <a:graphic>
          <a:graphicData uri="http://schemas.openxmlformats.org/presentationml/2006/ole">
            <p:oleObj spid="_x0000_s1155" name="Photo Editor Photo" r:id="rId4" imgW="3352381" imgH="2285714" progId="">
              <p:embed/>
            </p:oleObj>
          </a:graphicData>
        </a:graphic>
      </p:graphicFrame>
      <p:grpSp>
        <p:nvGrpSpPr>
          <p:cNvPr id="2" name="Group 3"/>
          <p:cNvGrpSpPr>
            <a:grpSpLocks/>
          </p:cNvGrpSpPr>
          <p:nvPr/>
        </p:nvGrpSpPr>
        <p:grpSpPr bwMode="auto">
          <a:xfrm>
            <a:off x="533400" y="2819400"/>
            <a:ext cx="3581400" cy="2209800"/>
            <a:chOff x="336" y="1776"/>
            <a:chExt cx="2256" cy="1392"/>
          </a:xfrm>
        </p:grpSpPr>
        <p:sp>
          <p:nvSpPr>
            <p:cNvPr id="6158" name="Line 4"/>
            <p:cNvSpPr>
              <a:spLocks noChangeShapeType="1"/>
            </p:cNvSpPr>
            <p:nvPr/>
          </p:nvSpPr>
          <p:spPr bwMode="auto">
            <a:xfrm>
              <a:off x="336" y="1776"/>
              <a:ext cx="2208" cy="1392"/>
            </a:xfrm>
            <a:prstGeom prst="line">
              <a:avLst/>
            </a:prstGeom>
            <a:noFill/>
            <a:ln w="76200">
              <a:solidFill>
                <a:schemeClr val="accent2"/>
              </a:solidFill>
              <a:round/>
              <a:headEnd/>
              <a:tailEnd/>
            </a:ln>
          </p:spPr>
          <p:txBody>
            <a:bodyPr/>
            <a:lstStyle/>
            <a:p>
              <a:endParaRPr lang="en-US">
                <a:solidFill>
                  <a:prstClr val="black"/>
                </a:solidFill>
              </a:endParaRPr>
            </a:p>
          </p:txBody>
        </p:sp>
        <p:sp>
          <p:nvSpPr>
            <p:cNvPr id="6159" name="Line 5"/>
            <p:cNvSpPr>
              <a:spLocks noChangeShapeType="1"/>
            </p:cNvSpPr>
            <p:nvPr/>
          </p:nvSpPr>
          <p:spPr bwMode="auto">
            <a:xfrm flipV="1">
              <a:off x="384" y="2016"/>
              <a:ext cx="2208" cy="1056"/>
            </a:xfrm>
            <a:prstGeom prst="line">
              <a:avLst/>
            </a:prstGeom>
            <a:noFill/>
            <a:ln w="76200">
              <a:solidFill>
                <a:schemeClr val="accent2"/>
              </a:solidFill>
              <a:round/>
              <a:headEnd/>
              <a:tailEnd/>
            </a:ln>
          </p:spPr>
          <p:txBody>
            <a:bodyPr/>
            <a:lstStyle/>
            <a:p>
              <a:endParaRPr lang="en-US">
                <a:solidFill>
                  <a:prstClr val="black"/>
                </a:solidFill>
              </a:endParaRPr>
            </a:p>
          </p:txBody>
        </p:sp>
      </p:grpSp>
      <p:sp>
        <p:nvSpPr>
          <p:cNvPr id="6150" name="Rectangle 6"/>
          <p:cNvSpPr>
            <a:spLocks noGrp="1"/>
          </p:cNvSpPr>
          <p:nvPr>
            <p:ph type="title" idx="4294967295"/>
          </p:nvPr>
        </p:nvSpPr>
        <p:spPr>
          <a:xfrm>
            <a:off x="87313" y="304800"/>
            <a:ext cx="6172200" cy="990600"/>
          </a:xfrm>
        </p:spPr>
        <p:txBody>
          <a:bodyPr>
            <a:normAutofit fontScale="90000"/>
          </a:bodyPr>
          <a:lstStyle/>
          <a:p>
            <a:pPr algn="l" eaLnBrk="1" hangingPunct="1"/>
            <a:r>
              <a:rPr lang="en-US" dirty="0" smtClean="0"/>
              <a:t>Tips from experience drivers</a:t>
            </a:r>
          </a:p>
        </p:txBody>
      </p:sp>
      <p:sp>
        <p:nvSpPr>
          <p:cNvPr id="6151" name="Rectangle 7"/>
          <p:cNvSpPr>
            <a:spLocks noChangeArrowheads="1"/>
          </p:cNvSpPr>
          <p:nvPr/>
        </p:nvSpPr>
        <p:spPr bwMode="auto">
          <a:xfrm>
            <a:off x="63500" y="1260043"/>
            <a:ext cx="7231052" cy="1143000"/>
          </a:xfrm>
          <a:prstGeom prst="rect">
            <a:avLst/>
          </a:prstGeom>
          <a:noFill/>
          <a:ln w="12700">
            <a:noFill/>
            <a:miter lim="800000"/>
            <a:headEnd/>
            <a:tailEnd/>
          </a:ln>
        </p:spPr>
        <p:txBody>
          <a:bodyPr lIns="90488" tIns="44450" rIns="90488" bIns="44450"/>
          <a:lstStyle/>
          <a:p>
            <a:pPr marL="342900" indent="-342900">
              <a:spcBef>
                <a:spcPct val="20000"/>
              </a:spcBef>
              <a:buFont typeface="Arial" charset="0"/>
              <a:buChar char="•"/>
            </a:pPr>
            <a:r>
              <a:rPr lang="en-US" sz="2800" dirty="0">
                <a:solidFill>
                  <a:prstClr val="black"/>
                </a:solidFill>
              </a:rPr>
              <a:t>Avoid ‘down winging’ </a:t>
            </a:r>
            <a:r>
              <a:rPr lang="en-US" sz="2800" dirty="0" smtClean="0">
                <a:solidFill>
                  <a:prstClr val="black"/>
                </a:solidFill>
              </a:rPr>
              <a:t>–( lowering the back of the wing lower than the road)  may </a:t>
            </a:r>
            <a:r>
              <a:rPr lang="en-US" sz="2800" dirty="0">
                <a:solidFill>
                  <a:prstClr val="black"/>
                </a:solidFill>
              </a:rPr>
              <a:t>damage equipment</a:t>
            </a:r>
          </a:p>
        </p:txBody>
      </p:sp>
      <p:grpSp>
        <p:nvGrpSpPr>
          <p:cNvPr id="3" name="Group 8"/>
          <p:cNvGrpSpPr>
            <a:grpSpLocks/>
          </p:cNvGrpSpPr>
          <p:nvPr/>
        </p:nvGrpSpPr>
        <p:grpSpPr bwMode="auto">
          <a:xfrm>
            <a:off x="0" y="2590800"/>
            <a:ext cx="4495800" cy="4267200"/>
            <a:chOff x="0" y="1488"/>
            <a:chExt cx="2832" cy="2688"/>
          </a:xfrm>
        </p:grpSpPr>
        <p:sp>
          <p:nvSpPr>
            <p:cNvPr id="6157" name="Rectangle 9"/>
            <p:cNvSpPr>
              <a:spLocks noChangeArrowheads="1"/>
            </p:cNvSpPr>
            <p:nvPr/>
          </p:nvSpPr>
          <p:spPr bwMode="auto">
            <a:xfrm>
              <a:off x="192" y="3456"/>
              <a:ext cx="2544" cy="720"/>
            </a:xfrm>
            <a:prstGeom prst="rect">
              <a:avLst/>
            </a:prstGeom>
            <a:noFill/>
            <a:ln w="12700">
              <a:noFill/>
              <a:miter lim="800000"/>
              <a:headEnd/>
              <a:tailEnd/>
            </a:ln>
          </p:spPr>
          <p:txBody>
            <a:bodyPr lIns="90488" tIns="44450" rIns="90488" bIns="44450"/>
            <a:lstStyle/>
            <a:p>
              <a:pPr marL="342900" indent="-342900">
                <a:spcBef>
                  <a:spcPct val="20000"/>
                </a:spcBef>
                <a:buFont typeface="Arial" charset="0"/>
                <a:buChar char="•"/>
              </a:pPr>
              <a:r>
                <a:rPr lang="en-US" sz="2800">
                  <a:solidFill>
                    <a:prstClr val="black"/>
                  </a:solidFill>
                </a:rPr>
                <a:t>Push arms level with moldboard</a:t>
              </a:r>
            </a:p>
          </p:txBody>
        </p:sp>
        <p:graphicFrame>
          <p:nvGraphicFramePr>
            <p:cNvPr id="6148" name="Object 36"/>
            <p:cNvGraphicFramePr>
              <a:graphicFrameLocks noChangeAspect="1"/>
            </p:cNvGraphicFramePr>
            <p:nvPr/>
          </p:nvGraphicFramePr>
          <p:xfrm>
            <a:off x="0" y="1488"/>
            <a:ext cx="2832" cy="1931"/>
          </p:xfrm>
          <a:graphic>
            <a:graphicData uri="http://schemas.openxmlformats.org/presentationml/2006/ole">
              <p:oleObj spid="_x0000_s1156" name="Photo Editor Photo" r:id="rId5" imgW="3352381" imgH="2285714" progId="">
                <p:embed/>
              </p:oleObj>
            </a:graphicData>
          </a:graphic>
        </p:graphicFrame>
      </p:grpSp>
      <p:grpSp>
        <p:nvGrpSpPr>
          <p:cNvPr id="4" name="Group 11"/>
          <p:cNvGrpSpPr>
            <a:grpSpLocks/>
          </p:cNvGrpSpPr>
          <p:nvPr/>
        </p:nvGrpSpPr>
        <p:grpSpPr bwMode="auto">
          <a:xfrm>
            <a:off x="4648200" y="2514600"/>
            <a:ext cx="4495800" cy="4191000"/>
            <a:chOff x="2928" y="1440"/>
            <a:chExt cx="2832" cy="2640"/>
          </a:xfrm>
        </p:grpSpPr>
        <p:grpSp>
          <p:nvGrpSpPr>
            <p:cNvPr id="5" name="Group 12"/>
            <p:cNvGrpSpPr>
              <a:grpSpLocks/>
            </p:cNvGrpSpPr>
            <p:nvPr/>
          </p:nvGrpSpPr>
          <p:grpSpPr bwMode="auto">
            <a:xfrm>
              <a:off x="2928" y="1440"/>
              <a:ext cx="2832" cy="2640"/>
              <a:chOff x="2928" y="1440"/>
              <a:chExt cx="2832" cy="2640"/>
            </a:xfrm>
          </p:grpSpPr>
          <p:graphicFrame>
            <p:nvGraphicFramePr>
              <p:cNvPr id="6147" name="Object 37"/>
              <p:cNvGraphicFramePr>
                <a:graphicFrameLocks noChangeAspect="1"/>
              </p:cNvGraphicFramePr>
              <p:nvPr/>
            </p:nvGraphicFramePr>
            <p:xfrm>
              <a:off x="2928" y="1440"/>
              <a:ext cx="2832" cy="1937"/>
            </p:xfrm>
            <a:graphic>
              <a:graphicData uri="http://schemas.openxmlformats.org/presentationml/2006/ole">
                <p:oleObj spid="_x0000_s1157" name="Clip" r:id="rId6" imgW="6095238" imgH="4571429" progId="">
                  <p:embed/>
                </p:oleObj>
              </a:graphicData>
            </a:graphic>
          </p:graphicFrame>
          <p:sp>
            <p:nvSpPr>
              <p:cNvPr id="6156" name="Rectangle 14"/>
              <p:cNvSpPr>
                <a:spLocks noChangeArrowheads="1"/>
              </p:cNvSpPr>
              <p:nvPr/>
            </p:nvSpPr>
            <p:spPr bwMode="auto">
              <a:xfrm>
                <a:off x="2928" y="3360"/>
                <a:ext cx="2832" cy="720"/>
              </a:xfrm>
              <a:prstGeom prst="rect">
                <a:avLst/>
              </a:prstGeom>
              <a:noFill/>
              <a:ln w="12700">
                <a:noFill/>
                <a:miter lim="800000"/>
                <a:headEnd/>
                <a:tailEnd/>
              </a:ln>
            </p:spPr>
            <p:txBody>
              <a:bodyPr lIns="90488" tIns="44450" rIns="90488" bIns="44450"/>
              <a:lstStyle/>
              <a:p>
                <a:pPr marL="342900" indent="-342900">
                  <a:spcBef>
                    <a:spcPct val="20000"/>
                  </a:spcBef>
                  <a:buFont typeface="Arial" charset="0"/>
                  <a:buChar char="•"/>
                </a:pPr>
                <a:r>
                  <a:rPr lang="en-US" sz="2800">
                    <a:solidFill>
                      <a:prstClr val="black"/>
                    </a:solidFill>
                  </a:rPr>
                  <a:t>Could also cause damage to roadside</a:t>
                </a:r>
              </a:p>
            </p:txBody>
          </p:sp>
        </p:grpSp>
        <p:sp>
          <p:nvSpPr>
            <p:cNvPr id="6155" name="Line 15"/>
            <p:cNvSpPr>
              <a:spLocks noChangeShapeType="1"/>
            </p:cNvSpPr>
            <p:nvPr/>
          </p:nvSpPr>
          <p:spPr bwMode="auto">
            <a:xfrm flipV="1">
              <a:off x="3936" y="2736"/>
              <a:ext cx="816" cy="528"/>
            </a:xfrm>
            <a:prstGeom prst="line">
              <a:avLst/>
            </a:prstGeom>
            <a:noFill/>
            <a:ln w="31750">
              <a:solidFill>
                <a:schemeClr val="tx1"/>
              </a:solidFill>
              <a:round/>
              <a:headEnd/>
              <a:tailEnd type="triangle" w="med" len="med"/>
            </a:ln>
          </p:spPr>
          <p:txBody>
            <a:bodyPr/>
            <a:lstStyle/>
            <a:p>
              <a:endParaRPr lang="en-US">
                <a:solidFill>
                  <a:prstClr val="black"/>
                </a:solidFill>
              </a:endParaRPr>
            </a:p>
          </p:txBody>
        </p:sp>
      </p:grpSp>
      <p:sp>
        <p:nvSpPr>
          <p:cNvPr id="16" name="TextBox 15"/>
          <p:cNvSpPr txBox="1"/>
          <p:nvPr/>
        </p:nvSpPr>
        <p:spPr>
          <a:xfrm>
            <a:off x="2171700" y="6488668"/>
            <a:ext cx="7124700" cy="369332"/>
          </a:xfrm>
          <a:prstGeom prst="rect">
            <a:avLst/>
          </a:prstGeom>
          <a:noFill/>
        </p:spPr>
        <p:txBody>
          <a:bodyPr wrap="square" rtlCol="0">
            <a:spAutoFit/>
          </a:bodyPr>
          <a:lstStyle/>
          <a:p>
            <a:r>
              <a:rPr lang="en-US" dirty="0" err="1" smtClean="0"/>
              <a:t>Penndot</a:t>
            </a:r>
            <a:r>
              <a:rPr lang="en-US" dirty="0" smtClean="0"/>
              <a:t> snow-academy-part-4_slides_76_83</a:t>
            </a:r>
            <a:endParaRPr lang="en-US" dirty="0"/>
          </a:p>
        </p:txBody>
      </p:sp>
      <p:pic>
        <p:nvPicPr>
          <p:cNvPr id="17" name="Picture 2" descr="C:\Users\Roman\AppData\Local\Microsoft\Windows\Temporary Internet Files\Content.IE5\QMX30JD2\MC900297363[1].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313602" y="0"/>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20611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a:solidFill>
            <a:schemeClr val="accent1">
              <a:lumMod val="20000"/>
              <a:lumOff val="80000"/>
            </a:schemeClr>
          </a:solidFill>
        </p:spPr>
        <p:txBody>
          <a:bodyPr>
            <a:normAutofit/>
          </a:bodyPr>
          <a:lstStyle/>
          <a:p>
            <a:r>
              <a:rPr lang="en-US" dirty="0" smtClean="0"/>
              <a:t>Double wing</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43828" y="1295400"/>
            <a:ext cx="6428572" cy="4466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267200" y="6324600"/>
            <a:ext cx="3200400" cy="381000"/>
          </a:xfrm>
          <a:prstGeom prst="rect">
            <a:avLst/>
          </a:prstGeom>
          <a:noFill/>
        </p:spPr>
        <p:txBody>
          <a:bodyPr wrap="square" rtlCol="0">
            <a:spAutoFit/>
          </a:bodyPr>
          <a:lstStyle/>
          <a:p>
            <a:r>
              <a:rPr lang="en-US" dirty="0" err="1" smtClean="0"/>
              <a:t>Photo:NYSDOT</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1">
              <a:lumMod val="20000"/>
              <a:lumOff val="80000"/>
            </a:schemeClr>
          </a:solidFill>
        </p:spPr>
        <p:txBody>
          <a:bodyPr>
            <a:normAutofit/>
          </a:bodyPr>
          <a:lstStyle/>
          <a:p>
            <a:r>
              <a:rPr lang="en-US" dirty="0" smtClean="0"/>
              <a:t>Underbelly or underbody plows</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Roman\AppData\Local\Microsoft\Windows\Temporary Internet Files\Content.Outlook\LE3M07DC\MVCqqqqq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143000"/>
            <a:ext cx="6705600"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267200" y="6324600"/>
            <a:ext cx="3200400" cy="381000"/>
          </a:xfrm>
          <a:prstGeom prst="rect">
            <a:avLst/>
          </a:prstGeom>
          <a:noFill/>
        </p:spPr>
        <p:txBody>
          <a:bodyPr wrap="square" rtlCol="0">
            <a:spAutoFit/>
          </a:bodyPr>
          <a:lstStyle/>
          <a:p>
            <a:r>
              <a:rPr lang="en-US" dirty="0" err="1" smtClean="0"/>
              <a:t>Photo:NYSDOT</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Combinations</a:t>
            </a:r>
            <a:endParaRPr lang="en-US" dirty="0"/>
          </a:p>
        </p:txBody>
      </p:sp>
      <p:pic>
        <p:nvPicPr>
          <p:cNvPr id="18435" name="Picture 3" descr="C:\Connie\customers\2014\U of MN center for transportatin research\Modules\Truck operations, plowing procedures, tips from experience drivers\IMG-20130409-00146.jpg"/>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b="22495"/>
          <a:stretch/>
        </p:blipFill>
        <p:spPr bwMode="auto">
          <a:xfrm>
            <a:off x="1554691" y="1600201"/>
            <a:ext cx="6034617" cy="35078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742386" y="6095999"/>
            <a:ext cx="2438400" cy="646331"/>
          </a:xfrm>
          <a:prstGeom prst="rect">
            <a:avLst/>
          </a:prstGeom>
          <a:noFill/>
        </p:spPr>
        <p:txBody>
          <a:bodyPr wrap="square" rtlCol="0">
            <a:spAutoFit/>
          </a:bodyPr>
          <a:lstStyle/>
          <a:p>
            <a:r>
              <a:rPr lang="en-US" dirty="0" smtClean="0"/>
              <a:t>Photo: NYSDOT</a:t>
            </a:r>
          </a:p>
          <a:p>
            <a:endParaRPr lang="en-US" dirty="0"/>
          </a:p>
        </p:txBody>
      </p:sp>
      <p:sp>
        <p:nvSpPr>
          <p:cNvPr id="5" name="Title 1"/>
          <p:cNvSpPr txBox="1">
            <a:spLocks/>
          </p:cNvSpPr>
          <p:nvPr/>
        </p:nvSpPr>
        <p:spPr>
          <a:xfrm>
            <a:off x="630621" y="5276164"/>
            <a:ext cx="8229600" cy="11430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Many configurations exist.  In this example we see and underbody plow, a front mounted right wing, and a reversible front plow</a:t>
            </a:r>
            <a:endParaRPr lang="en-US" dirty="0"/>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91616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a:solidFill>
            <a:schemeClr val="accent1">
              <a:lumMod val="20000"/>
              <a:lumOff val="80000"/>
            </a:schemeClr>
          </a:solidFill>
        </p:spPr>
        <p:txBody>
          <a:bodyPr>
            <a:normAutofit/>
          </a:bodyPr>
          <a:lstStyle/>
          <a:p>
            <a:r>
              <a:rPr lang="en-US" dirty="0" smtClean="0"/>
              <a:t>Tow plows </a:t>
            </a:r>
          </a:p>
        </p:txBody>
      </p:sp>
      <p:sp>
        <p:nvSpPr>
          <p:cNvPr id="4" name="Pie 3"/>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Roman\AppData\Local\Microsoft\Windows\Temporary Internet Files\Content.Outlook\LE3M07DC\Tow Plow.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32222"/>
          <a:stretch/>
        </p:blipFill>
        <p:spPr bwMode="auto">
          <a:xfrm>
            <a:off x="-38100" y="1828800"/>
            <a:ext cx="9144000" cy="4648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038600" y="6477000"/>
            <a:ext cx="3276600" cy="381000"/>
          </a:xfrm>
          <a:prstGeom prst="rect">
            <a:avLst/>
          </a:prstGeom>
          <a:noFill/>
        </p:spPr>
        <p:txBody>
          <a:bodyPr wrap="square" rtlCol="0">
            <a:spAutoFit/>
          </a:bodyPr>
          <a:lstStyle/>
          <a:p>
            <a:r>
              <a:rPr lang="en-US" dirty="0" smtClean="0"/>
              <a:t>Picture: </a:t>
            </a:r>
            <a:r>
              <a:rPr lang="en-US" dirty="0" err="1" smtClean="0"/>
              <a:t>MnDOT</a:t>
            </a:r>
            <a:endParaRPr lang="en-US" dirty="0"/>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362200"/>
            <a:ext cx="4724400" cy="914400"/>
          </a:xfrm>
        </p:spPr>
        <p:txBody>
          <a:bodyPr>
            <a:normAutofit fontScale="90000"/>
          </a:bodyPr>
          <a:lstStyle/>
          <a:p>
            <a:r>
              <a:rPr lang="en-US" dirty="0" smtClean="0"/>
              <a:t>Class A commercial drivers license needed</a:t>
            </a:r>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415" t="15530" r="28835" b="6250"/>
          <a:stretch/>
        </p:blipFill>
        <p:spPr bwMode="auto">
          <a:xfrm>
            <a:off x="609600" y="1254837"/>
            <a:ext cx="3698929" cy="4959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460929" y="5715000"/>
            <a:ext cx="4683071" cy="923330"/>
          </a:xfrm>
          <a:prstGeom prst="rect">
            <a:avLst/>
          </a:prstGeom>
          <a:noFill/>
        </p:spPr>
        <p:txBody>
          <a:bodyPr wrap="square" rtlCol="0">
            <a:spAutoFit/>
          </a:bodyPr>
          <a:lstStyle/>
          <a:p>
            <a:r>
              <a:rPr lang="en-US" dirty="0" smtClean="0"/>
              <a:t>Illustration from: http://clearroads.org/training-reviewed-modules/files/MoDOT_Tow-Plow-Manual.pdf</a:t>
            </a:r>
            <a:endParaRPr lang="en-US" dirty="0"/>
          </a:p>
        </p:txBody>
      </p:sp>
      <p:sp>
        <p:nvSpPr>
          <p:cNvPr id="5" name="TextBox 4"/>
          <p:cNvSpPr txBox="1"/>
          <p:nvPr/>
        </p:nvSpPr>
        <p:spPr>
          <a:xfrm>
            <a:off x="4724400" y="4267200"/>
            <a:ext cx="3886200" cy="1200329"/>
          </a:xfrm>
          <a:prstGeom prst="rect">
            <a:avLst/>
          </a:prstGeom>
          <a:noFill/>
        </p:spPr>
        <p:txBody>
          <a:bodyPr wrap="square" rtlCol="0">
            <a:spAutoFit/>
          </a:bodyPr>
          <a:lstStyle/>
          <a:p>
            <a:r>
              <a:rPr lang="en-US" dirty="0" smtClean="0"/>
              <a:t>To learn more about tow-plow </a:t>
            </a:r>
            <a:r>
              <a:rPr lang="en-US" dirty="0"/>
              <a:t>operations </a:t>
            </a:r>
            <a:r>
              <a:rPr lang="en-US" dirty="0" smtClean="0"/>
              <a:t>visit this AASHTO website </a:t>
            </a:r>
            <a:r>
              <a:rPr lang="en-US" dirty="0"/>
              <a:t>http://aii.transportation.org/Pages/TowPlow.aspx</a:t>
            </a:r>
          </a:p>
        </p:txBody>
      </p:sp>
      <p:sp>
        <p:nvSpPr>
          <p:cNvPr id="6" name="TextBox 5"/>
          <p:cNvSpPr txBox="1"/>
          <p:nvPr/>
        </p:nvSpPr>
        <p:spPr>
          <a:xfrm>
            <a:off x="1143000" y="228600"/>
            <a:ext cx="4378271" cy="984885"/>
          </a:xfrm>
          <a:prstGeom prst="rect">
            <a:avLst/>
          </a:prstGeom>
          <a:noFill/>
        </p:spPr>
        <p:txBody>
          <a:bodyPr wrap="square" rtlCol="0">
            <a:spAutoFit/>
          </a:bodyPr>
          <a:lstStyle/>
          <a:p>
            <a:r>
              <a:rPr lang="en-US" sz="4000" dirty="0" smtClean="0"/>
              <a:t>More plowing faster</a:t>
            </a:r>
          </a:p>
          <a:p>
            <a:endParaRPr lang="en-US" dirty="0"/>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77808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Stay current and explore new plow options</a:t>
            </a:r>
            <a:endParaRPr lang="en-US"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7475" y="1600200"/>
            <a:ext cx="6029049"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67200" y="6324600"/>
            <a:ext cx="3200400" cy="381000"/>
          </a:xfrm>
          <a:prstGeom prst="rect">
            <a:avLst/>
          </a:prstGeom>
          <a:noFill/>
        </p:spPr>
        <p:txBody>
          <a:bodyPr wrap="square" rtlCol="0">
            <a:spAutoFit/>
          </a:bodyPr>
          <a:lstStyle/>
          <a:p>
            <a:r>
              <a:rPr lang="en-US" dirty="0" err="1" smtClean="0"/>
              <a:t>Photo:MNDOT</a:t>
            </a:r>
            <a:endParaRPr lang="en-US" dirty="0"/>
          </a:p>
        </p:txBody>
      </p:sp>
    </p:spTree>
    <p:extLst>
      <p:ext uri="{BB962C8B-B14F-4D97-AF65-F5344CB8AC3E}">
        <p14:creationId xmlns:p14="http://schemas.microsoft.com/office/powerpoint/2010/main" xmlns="" val="740595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5750"/>
            <a:ext cx="8991600" cy="1143000"/>
          </a:xfrm>
        </p:spPr>
        <p:txBody>
          <a:bodyPr>
            <a:noAutofit/>
          </a:bodyPr>
          <a:lstStyle/>
          <a:p>
            <a:r>
              <a:rPr lang="en-US" sz="3200" dirty="0" smtClean="0"/>
              <a:t>Echelon/gang plowing and tandem plowing techniques/strategies</a:t>
            </a:r>
            <a:br>
              <a:rPr lang="en-US" sz="3200" dirty="0" smtClean="0"/>
            </a:br>
            <a:r>
              <a:rPr lang="en-US" sz="3200" dirty="0" smtClean="0">
                <a:solidFill>
                  <a:srgbClr val="FF0000"/>
                </a:solidFill>
              </a:rPr>
              <a:t>(these terms may change waiting on Mike for advice)</a:t>
            </a:r>
            <a:endParaRPr lang="en-US" sz="3200" dirty="0">
              <a:solidFill>
                <a:srgbClr val="FF0000"/>
              </a:solidFill>
            </a:endParaRPr>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742950" y="2006600"/>
            <a:ext cx="7620000" cy="4318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 name="TextBox 9"/>
          <p:cNvSpPr txBox="1"/>
          <p:nvPr/>
        </p:nvSpPr>
        <p:spPr>
          <a:xfrm>
            <a:off x="4267200" y="6324600"/>
            <a:ext cx="3200400" cy="381000"/>
          </a:xfrm>
          <a:prstGeom prst="rect">
            <a:avLst/>
          </a:prstGeom>
          <a:noFill/>
        </p:spPr>
        <p:txBody>
          <a:bodyPr wrap="square" rtlCol="0">
            <a:spAutoFit/>
          </a:bodyPr>
          <a:lstStyle/>
          <a:p>
            <a:r>
              <a:rPr lang="en-US" dirty="0" err="1" smtClean="0"/>
              <a:t>Photo:MNDOT</a:t>
            </a:r>
            <a:endParaRPr lang="en-US" dirty="0"/>
          </a:p>
        </p:txBody>
      </p:sp>
      <p:sp>
        <p:nvSpPr>
          <p:cNvPr id="11" name="Chord 10"/>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0781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One-person and two person plowing operations ( in the cab)</a:t>
            </a:r>
            <a:br>
              <a:rPr lang="en-US" dirty="0" smtClean="0"/>
            </a:br>
            <a:r>
              <a:rPr lang="en-US" dirty="0" smtClean="0"/>
              <a:t> </a:t>
            </a:r>
          </a:p>
        </p:txBody>
      </p:sp>
      <p:sp>
        <p:nvSpPr>
          <p:cNvPr id="3" name="Content Placeholder 2"/>
          <p:cNvSpPr>
            <a:spLocks noGrp="1"/>
          </p:cNvSpPr>
          <p:nvPr>
            <p:ph idx="1"/>
          </p:nvPr>
        </p:nvSpPr>
        <p:spPr>
          <a:xfrm>
            <a:off x="31531" y="1568457"/>
            <a:ext cx="6750269" cy="4525963"/>
          </a:xfrm>
        </p:spPr>
        <p:txBody>
          <a:bodyPr>
            <a:normAutofit/>
          </a:bodyPr>
          <a:lstStyle/>
          <a:p>
            <a:pPr lvl="1"/>
            <a:r>
              <a:rPr lang="en-US" dirty="0" smtClean="0"/>
              <a:t>The majority of plowing operations are conducted with one person in a truck</a:t>
            </a:r>
          </a:p>
          <a:p>
            <a:pPr lvl="1"/>
            <a:r>
              <a:rPr lang="en-US" dirty="0" smtClean="0"/>
              <a:t>Exceptions are:</a:t>
            </a:r>
          </a:p>
          <a:p>
            <a:pPr lvl="2"/>
            <a:r>
              <a:rPr lang="en-US" dirty="0" smtClean="0"/>
              <a:t>Excessive traffic  </a:t>
            </a:r>
          </a:p>
          <a:p>
            <a:pPr lvl="2"/>
            <a:r>
              <a:rPr lang="en-US" dirty="0" smtClean="0"/>
              <a:t>Truck is out of radio contact   </a:t>
            </a:r>
          </a:p>
          <a:p>
            <a:pPr lvl="2"/>
            <a:r>
              <a:rPr lang="en-US" dirty="0" smtClean="0"/>
              <a:t>When driver is tired from long shift a second person is useful to stay alert.</a:t>
            </a:r>
          </a:p>
          <a:p>
            <a:pPr lvl="2"/>
            <a:r>
              <a:rPr lang="en-US" dirty="0" smtClean="0"/>
              <a:t>As deemed appropriate by supervisor</a:t>
            </a:r>
          </a:p>
          <a:p>
            <a:pPr lvl="2"/>
            <a:endParaRPr lang="en-US" dirty="0" smtClean="0"/>
          </a:p>
          <a:p>
            <a:endParaRPr lang="en-US" dirty="0" smtClean="0"/>
          </a:p>
          <a:p>
            <a:pPr marL="0" indent="0">
              <a:buNone/>
            </a:pPr>
            <a:endParaRPr lang="en-US" dirty="0" smtClean="0"/>
          </a:p>
        </p:txBody>
      </p:sp>
      <p:sp>
        <p:nvSpPr>
          <p:cNvPr id="4" name="Oval 3"/>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5334000"/>
            <a:ext cx="7543800" cy="369332"/>
          </a:xfrm>
          <a:prstGeom prst="rect">
            <a:avLst/>
          </a:prstGeom>
          <a:solidFill>
            <a:srgbClr val="FFFF00"/>
          </a:solidFill>
          <a:ln>
            <a:solidFill>
              <a:schemeClr val="accent1"/>
            </a:solidFill>
          </a:ln>
        </p:spPr>
        <p:txBody>
          <a:bodyPr wrap="square" rtlCol="0">
            <a:spAutoFit/>
          </a:bodyPr>
          <a:lstStyle/>
          <a:p>
            <a:r>
              <a:rPr lang="en-US" dirty="0" smtClean="0"/>
              <a:t>Insert State specific recommendations for 2 people in one truck here</a:t>
            </a:r>
            <a:endParaRPr lang="en-US" dirty="0"/>
          </a:p>
        </p:txBody>
      </p:sp>
      <p:sp>
        <p:nvSpPr>
          <p:cNvPr id="6" name="TextBox 5"/>
          <p:cNvSpPr txBox="1"/>
          <p:nvPr/>
        </p:nvSpPr>
        <p:spPr>
          <a:xfrm>
            <a:off x="985345" y="5909754"/>
            <a:ext cx="7543800" cy="369332"/>
          </a:xfrm>
          <a:prstGeom prst="rect">
            <a:avLst/>
          </a:prstGeom>
          <a:solidFill>
            <a:srgbClr val="FFFF00"/>
          </a:solidFill>
          <a:ln>
            <a:solidFill>
              <a:schemeClr val="accent1"/>
            </a:solidFill>
          </a:ln>
        </p:spPr>
        <p:txBody>
          <a:bodyPr wrap="square" rtlCol="0">
            <a:spAutoFit/>
          </a:bodyPr>
          <a:lstStyle/>
          <a:p>
            <a:r>
              <a:rPr lang="en-US" dirty="0" smtClean="0"/>
              <a:t>Remove this slide if your state never uses 2 people in one truck</a:t>
            </a:r>
            <a:endParaRPr lang="en-US" dirty="0"/>
          </a:p>
        </p:txBody>
      </p:sp>
      <p:pic>
        <p:nvPicPr>
          <p:cNvPr id="3074" name="Picture 2" descr="C:\pictures\Pictures\salt\people\Copy of andrew plow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6127531" y="2475186"/>
            <a:ext cx="2895600" cy="21717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562600" y="6444734"/>
            <a:ext cx="3619500" cy="369332"/>
          </a:xfrm>
          <a:prstGeom prst="rect">
            <a:avLst/>
          </a:prstGeom>
          <a:noFill/>
        </p:spPr>
        <p:txBody>
          <a:bodyPr wrap="square" rtlCol="0">
            <a:spAutoFit/>
          </a:bodyPr>
          <a:lstStyle/>
          <a:p>
            <a:r>
              <a:rPr lang="en-US" dirty="0" smtClean="0"/>
              <a:t>Photo: Fortin consulting</a:t>
            </a:r>
            <a:endParaRPr lang="en-US" dirty="0"/>
          </a:p>
        </p:txBody>
      </p:sp>
    </p:spTree>
    <p:extLst>
      <p:ext uri="{BB962C8B-B14F-4D97-AF65-F5344CB8AC3E}">
        <p14:creationId xmlns:p14="http://schemas.microsoft.com/office/powerpoint/2010/main" xmlns="" val="1497367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7" name="Picture 5" descr="tandem1"/>
          <p:cNvPicPr>
            <a:picLocks noChangeAspect="1" noChangeArrowheads="1"/>
          </p:cNvPicPr>
          <p:nvPr/>
        </p:nvPicPr>
        <p:blipFill>
          <a:blip r:embed="rId3" cstate="print"/>
          <a:srcRect/>
          <a:stretch>
            <a:fillRect/>
          </a:stretch>
        </p:blipFill>
        <p:spPr bwMode="auto">
          <a:xfrm>
            <a:off x="4702175" y="2819400"/>
            <a:ext cx="4267200" cy="2906713"/>
          </a:xfrm>
          <a:prstGeom prst="rect">
            <a:avLst/>
          </a:prstGeom>
          <a:noFill/>
          <a:ln w="9525">
            <a:noFill/>
            <a:miter lim="800000"/>
            <a:headEnd/>
            <a:tailEnd/>
          </a:ln>
        </p:spPr>
      </p:pic>
      <p:pic>
        <p:nvPicPr>
          <p:cNvPr id="88068" name="Picture 6" descr="tandem2"/>
          <p:cNvPicPr>
            <a:picLocks noChangeAspect="1" noChangeArrowheads="1"/>
          </p:cNvPicPr>
          <p:nvPr/>
        </p:nvPicPr>
        <p:blipFill>
          <a:blip r:embed="rId4" cstate="print"/>
          <a:srcRect/>
          <a:stretch>
            <a:fillRect/>
          </a:stretch>
        </p:blipFill>
        <p:spPr bwMode="auto">
          <a:xfrm>
            <a:off x="228600" y="2819400"/>
            <a:ext cx="4267200" cy="2906713"/>
          </a:xfrm>
          <a:prstGeom prst="rect">
            <a:avLst/>
          </a:prstGeom>
          <a:noFill/>
          <a:ln w="9525">
            <a:noFill/>
            <a:miter lim="800000"/>
            <a:headEnd/>
            <a:tailEnd/>
          </a:ln>
        </p:spPr>
      </p:pic>
      <p:sp>
        <p:nvSpPr>
          <p:cNvPr id="88069" name="Text Box 7"/>
          <p:cNvSpPr txBox="1">
            <a:spLocks noChangeArrowheads="1"/>
          </p:cNvSpPr>
          <p:nvPr/>
        </p:nvSpPr>
        <p:spPr bwMode="auto">
          <a:xfrm>
            <a:off x="828675" y="5867400"/>
            <a:ext cx="2819400" cy="457200"/>
          </a:xfrm>
          <a:prstGeom prst="rect">
            <a:avLst/>
          </a:prstGeom>
          <a:noFill/>
          <a:ln w="12700">
            <a:noFill/>
            <a:miter lim="800000"/>
            <a:headEnd/>
            <a:tailEnd/>
          </a:ln>
        </p:spPr>
        <p:txBody>
          <a:bodyPr>
            <a:spAutoFit/>
          </a:bodyPr>
          <a:lstStyle/>
          <a:p>
            <a:pPr algn="ctr" eaLnBrk="0" hangingPunct="0"/>
            <a:r>
              <a:rPr lang="en-US" sz="2400" b="1">
                <a:solidFill>
                  <a:srgbClr val="1F497D"/>
                </a:solidFill>
              </a:rPr>
              <a:t>without median</a:t>
            </a:r>
          </a:p>
        </p:txBody>
      </p:sp>
      <p:sp>
        <p:nvSpPr>
          <p:cNvPr id="88070" name="Text Box 8"/>
          <p:cNvSpPr txBox="1">
            <a:spLocks noChangeArrowheads="1"/>
          </p:cNvSpPr>
          <p:nvPr/>
        </p:nvSpPr>
        <p:spPr bwMode="auto">
          <a:xfrm>
            <a:off x="5638800" y="5867400"/>
            <a:ext cx="2819400" cy="457200"/>
          </a:xfrm>
          <a:prstGeom prst="rect">
            <a:avLst/>
          </a:prstGeom>
          <a:noFill/>
          <a:ln w="12700">
            <a:noFill/>
            <a:miter lim="800000"/>
            <a:headEnd/>
            <a:tailEnd/>
          </a:ln>
        </p:spPr>
        <p:txBody>
          <a:bodyPr>
            <a:spAutoFit/>
          </a:bodyPr>
          <a:lstStyle/>
          <a:p>
            <a:pPr algn="ctr" eaLnBrk="0" hangingPunct="0"/>
            <a:r>
              <a:rPr lang="en-US" sz="2400" b="1">
                <a:solidFill>
                  <a:srgbClr val="1F497D"/>
                </a:solidFill>
              </a:rPr>
              <a:t>with median</a:t>
            </a:r>
          </a:p>
        </p:txBody>
      </p:sp>
      <p:sp>
        <p:nvSpPr>
          <p:cNvPr id="104455" name="Text Box 9"/>
          <p:cNvSpPr txBox="1">
            <a:spLocks noChangeArrowheads="1"/>
          </p:cNvSpPr>
          <p:nvPr/>
        </p:nvSpPr>
        <p:spPr bwMode="auto">
          <a:xfrm>
            <a:off x="136525" y="457200"/>
            <a:ext cx="4403770" cy="677108"/>
          </a:xfrm>
          <a:prstGeom prst="rect">
            <a:avLst/>
          </a:prstGeom>
          <a:noFill/>
          <a:ln w="9525">
            <a:noFill/>
            <a:miter lim="800000"/>
            <a:headEnd/>
            <a:tailEnd/>
          </a:ln>
        </p:spPr>
        <p:txBody>
          <a:bodyPr wrap="none">
            <a:spAutoFit/>
          </a:bodyPr>
          <a:lstStyle/>
          <a:p>
            <a:pPr>
              <a:defRPr/>
            </a:pPr>
            <a:r>
              <a:rPr lang="en-US" sz="3800" kern="0" dirty="0" smtClean="0">
                <a:solidFill>
                  <a:prstClr val="black"/>
                </a:solidFill>
              </a:rPr>
              <a:t>Two truck operations</a:t>
            </a:r>
            <a:endParaRPr lang="en-US" sz="3800" kern="0" dirty="0">
              <a:solidFill>
                <a:prstClr val="black"/>
              </a:solidFill>
            </a:endParaRPr>
          </a:p>
        </p:txBody>
      </p:sp>
      <p:sp>
        <p:nvSpPr>
          <p:cNvPr id="8" name="TextBox 7"/>
          <p:cNvSpPr txBox="1"/>
          <p:nvPr/>
        </p:nvSpPr>
        <p:spPr>
          <a:xfrm>
            <a:off x="2800350" y="6324600"/>
            <a:ext cx="4724400" cy="369332"/>
          </a:xfrm>
          <a:prstGeom prst="rect">
            <a:avLst/>
          </a:prstGeom>
          <a:noFill/>
        </p:spPr>
        <p:txBody>
          <a:bodyPr wrap="square" rtlCol="0">
            <a:spAutoFit/>
          </a:bodyPr>
          <a:lstStyle/>
          <a:p>
            <a:r>
              <a:rPr lang="en-US" dirty="0" err="1" smtClean="0"/>
              <a:t>Penndot</a:t>
            </a:r>
            <a:r>
              <a:rPr lang="en-US" dirty="0" smtClean="0"/>
              <a:t> snow-academy-part-4_slides_76_83</a:t>
            </a:r>
            <a:endParaRPr lang="en-US" dirty="0"/>
          </a:p>
        </p:txBody>
      </p:sp>
      <p:sp>
        <p:nvSpPr>
          <p:cNvPr id="3" name="TextBox 2"/>
          <p:cNvSpPr txBox="1"/>
          <p:nvPr/>
        </p:nvSpPr>
        <p:spPr>
          <a:xfrm>
            <a:off x="533400" y="1524000"/>
            <a:ext cx="7924800" cy="646331"/>
          </a:xfrm>
          <a:prstGeom prst="rect">
            <a:avLst/>
          </a:prstGeom>
          <a:noFill/>
        </p:spPr>
        <p:txBody>
          <a:bodyPr wrap="square" rtlCol="0">
            <a:spAutoFit/>
          </a:bodyPr>
          <a:lstStyle/>
          <a:p>
            <a:r>
              <a:rPr lang="en-US" dirty="0" smtClean="0"/>
              <a:t>Where you  have space to  push snow determines your plowing strategy</a:t>
            </a:r>
          </a:p>
          <a:p>
            <a:r>
              <a:rPr lang="en-US" dirty="0" smtClean="0"/>
              <a:t>Avoid windrows in driving lanes</a:t>
            </a:r>
            <a:endParaRPr lang="en-US" dirty="0"/>
          </a:p>
        </p:txBody>
      </p:sp>
      <p:sp>
        <p:nvSpPr>
          <p:cNvPr id="11" name="Pie 1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ord 9"/>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2424618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ramp it up, multiple trucks!</a:t>
            </a:r>
            <a:endParaRPr lang="en-US" dirty="0"/>
          </a:p>
        </p:txBody>
      </p:sp>
      <p:sp>
        <p:nvSpPr>
          <p:cNvPr id="3" name="Content Placeholder 2"/>
          <p:cNvSpPr>
            <a:spLocks noGrp="1"/>
          </p:cNvSpPr>
          <p:nvPr>
            <p:ph idx="1"/>
          </p:nvPr>
        </p:nvSpPr>
        <p:spPr/>
        <p:txBody>
          <a:bodyPr/>
          <a:lstStyle/>
          <a:p>
            <a:r>
              <a:rPr lang="en-US" dirty="0" smtClean="0">
                <a:hlinkClick r:id="rId3"/>
              </a:rPr>
              <a:t>CDOT_Pulling-Dowd-Canyon.MPG</a:t>
            </a:r>
            <a:endParaRPr lang="en-US" dirty="0"/>
          </a:p>
        </p:txBody>
      </p:sp>
      <p:pic>
        <p:nvPicPr>
          <p:cNvPr id="4" name="Picture 4" descr="Gang  Plowing-Front View"/>
          <p:cNvPicPr>
            <a:picLocks noChangeAspect="1" noChangeArrowheads="1"/>
          </p:cNvPicPr>
          <p:nvPr/>
        </p:nvPicPr>
        <p:blipFill>
          <a:blip r:embed="rId4" cstate="print">
            <a:lum bright="-6000" contrast="6000"/>
            <a:extLst>
              <a:ext uri="{28A0092B-C50C-407E-A947-70E740481C1C}">
                <a14:useLocalDpi xmlns:a14="http://schemas.microsoft.com/office/drawing/2010/main" xmlns="" val="0"/>
              </a:ext>
            </a:extLst>
          </a:blip>
          <a:srcRect/>
          <a:stretch>
            <a:fillRect/>
          </a:stretch>
        </p:blipFill>
        <p:spPr>
          <a:xfrm>
            <a:off x="685800" y="2435458"/>
            <a:ext cx="5570538" cy="4054241"/>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TextBox 4"/>
          <p:cNvSpPr txBox="1"/>
          <p:nvPr/>
        </p:nvSpPr>
        <p:spPr>
          <a:xfrm>
            <a:off x="6400800" y="6317732"/>
            <a:ext cx="2286000" cy="369332"/>
          </a:xfrm>
          <a:prstGeom prst="rect">
            <a:avLst/>
          </a:prstGeom>
          <a:noFill/>
        </p:spPr>
        <p:txBody>
          <a:bodyPr wrap="square" rtlCol="0">
            <a:spAutoFit/>
          </a:bodyPr>
          <a:lstStyle/>
          <a:p>
            <a:r>
              <a:rPr lang="en-US" dirty="0" err="1" smtClean="0"/>
              <a:t>Photo:MNDOT</a:t>
            </a:r>
            <a:endParaRPr lang="en-US" dirty="0"/>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68567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 name="Slide Number Placeholder 39"/>
          <p:cNvSpPr>
            <a:spLocks noGrp="1"/>
          </p:cNvSpPr>
          <p:nvPr>
            <p:ph type="sldNum" sz="quarter" idx="12"/>
          </p:nvPr>
        </p:nvSpPr>
        <p:spPr/>
        <p:txBody>
          <a:bodyPr/>
          <a:lstStyle/>
          <a:p>
            <a:fld id="{E4383393-D40C-4912-B1EC-5B4051DF0A49}" type="slidenum">
              <a:rPr lang="en-US">
                <a:solidFill>
                  <a:srgbClr val="000000"/>
                </a:solidFill>
              </a:rPr>
              <a:pPr/>
              <a:t>32</a:t>
            </a:fld>
            <a:endParaRPr lang="en-US">
              <a:solidFill>
                <a:srgbClr val="000000"/>
              </a:solidFill>
            </a:endParaRPr>
          </a:p>
        </p:txBody>
      </p:sp>
      <p:sp>
        <p:nvSpPr>
          <p:cNvPr id="23642" name="AutoShape 90"/>
          <p:cNvSpPr>
            <a:spLocks noChangeAspect="1" noChangeArrowheads="1"/>
          </p:cNvSpPr>
          <p:nvPr/>
        </p:nvSpPr>
        <p:spPr bwMode="auto">
          <a:xfrm>
            <a:off x="3336925" y="48895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641" name="AutoShape 89"/>
          <p:cNvSpPr>
            <a:spLocks noChangeAspect="1" noChangeArrowheads="1"/>
          </p:cNvSpPr>
          <p:nvPr/>
        </p:nvSpPr>
        <p:spPr bwMode="auto">
          <a:xfrm>
            <a:off x="2590800" y="28956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555" name="Rectangle 3"/>
          <p:cNvSpPr>
            <a:spLocks noGrp="1" noChangeArrowheads="1"/>
          </p:cNvSpPr>
          <p:nvPr>
            <p:ph type="body" idx="1"/>
          </p:nvPr>
        </p:nvSpPr>
        <p:spPr>
          <a:xfrm>
            <a:off x="3962400" y="1143000"/>
            <a:ext cx="4800600" cy="5181600"/>
          </a:xfrm>
        </p:spPr>
        <p:txBody>
          <a:bodyPr/>
          <a:lstStyle/>
          <a:p>
            <a:pPr>
              <a:lnSpc>
                <a:spcPct val="90000"/>
              </a:lnSpc>
            </a:pPr>
            <a:r>
              <a:rPr lang="en-US" b="1"/>
              <a:t>PRACTICE ONLY</a:t>
            </a:r>
            <a:r>
              <a:rPr lang="en-US"/>
              <a:t>, realistic details in field</a:t>
            </a:r>
          </a:p>
          <a:p>
            <a:pPr>
              <a:lnSpc>
                <a:spcPct val="90000"/>
              </a:lnSpc>
            </a:pPr>
            <a:r>
              <a:rPr lang="en-US"/>
              <a:t>Top strobes only – why?</a:t>
            </a:r>
          </a:p>
          <a:p>
            <a:pPr>
              <a:lnSpc>
                <a:spcPct val="90000"/>
              </a:lnSpc>
            </a:pPr>
            <a:r>
              <a:rPr lang="en-US"/>
              <a:t>Left wing in front</a:t>
            </a:r>
          </a:p>
          <a:p>
            <a:pPr>
              <a:lnSpc>
                <a:spcPct val="90000"/>
              </a:lnSpc>
            </a:pPr>
            <a:r>
              <a:rPr lang="en-US"/>
              <a:t>Don’t plow beyond road</a:t>
            </a:r>
          </a:p>
          <a:p>
            <a:pPr>
              <a:lnSpc>
                <a:spcPct val="90000"/>
              </a:lnSpc>
            </a:pPr>
            <a:r>
              <a:rPr lang="en-US"/>
              <a:t>Pick up windrow</a:t>
            </a:r>
          </a:p>
          <a:p>
            <a:pPr>
              <a:lnSpc>
                <a:spcPct val="90000"/>
              </a:lnSpc>
            </a:pPr>
            <a:r>
              <a:rPr lang="en-US"/>
              <a:t>Close gap </a:t>
            </a:r>
            <a:r>
              <a:rPr lang="en-US" u="sng"/>
              <a:t>SAFELY</a:t>
            </a:r>
          </a:p>
          <a:p>
            <a:pPr>
              <a:lnSpc>
                <a:spcPct val="90000"/>
              </a:lnSpc>
            </a:pPr>
            <a:r>
              <a:rPr lang="en-US"/>
              <a:t>Maintain “feel safe” distance – practice</a:t>
            </a:r>
          </a:p>
        </p:txBody>
      </p:sp>
      <p:sp>
        <p:nvSpPr>
          <p:cNvPr id="23635" name="Rectangle 83"/>
          <p:cNvSpPr>
            <a:spLocks noChangeArrowheads="1"/>
          </p:cNvSpPr>
          <p:nvPr/>
        </p:nvSpPr>
        <p:spPr bwMode="auto">
          <a:xfrm>
            <a:off x="685800" y="6248400"/>
            <a:ext cx="1143000" cy="609600"/>
          </a:xfrm>
          <a:prstGeom prst="rect">
            <a:avLst/>
          </a:prstGeom>
          <a:solidFill>
            <a:srgbClr val="99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34" name="Rectangle 82"/>
          <p:cNvSpPr>
            <a:spLocks noChangeArrowheads="1"/>
          </p:cNvSpPr>
          <p:nvPr/>
        </p:nvSpPr>
        <p:spPr bwMode="auto">
          <a:xfrm>
            <a:off x="8382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575" name="Rectangle 23"/>
          <p:cNvSpPr>
            <a:spLocks noChangeArrowheads="1"/>
          </p:cNvSpPr>
          <p:nvPr/>
        </p:nvSpPr>
        <p:spPr bwMode="auto">
          <a:xfrm>
            <a:off x="35814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554" name="Rectangle 2"/>
          <p:cNvSpPr>
            <a:spLocks noGrp="1" noChangeArrowheads="1"/>
          </p:cNvSpPr>
          <p:nvPr>
            <p:ph type="title"/>
          </p:nvPr>
        </p:nvSpPr>
        <p:spPr>
          <a:xfrm>
            <a:off x="4267200" y="76200"/>
            <a:ext cx="4267200" cy="1143000"/>
          </a:xfrm>
        </p:spPr>
        <p:txBody>
          <a:bodyPr/>
          <a:lstStyle/>
          <a:p>
            <a:r>
              <a:rPr lang="en-US"/>
              <a:t>Instructions - 1</a:t>
            </a:r>
          </a:p>
        </p:txBody>
      </p:sp>
      <p:sp>
        <p:nvSpPr>
          <p:cNvPr id="23636" name="AutoShape 84"/>
          <p:cNvSpPr>
            <a:spLocks noChangeAspect="1" noChangeArrowheads="1"/>
          </p:cNvSpPr>
          <p:nvPr/>
        </p:nvSpPr>
        <p:spPr bwMode="auto">
          <a:xfrm>
            <a:off x="3462338" y="622776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583" name="Rectangle 31"/>
          <p:cNvSpPr>
            <a:spLocks noChangeAspect="1" noChangeArrowheads="1"/>
          </p:cNvSpPr>
          <p:nvPr/>
        </p:nvSpPr>
        <p:spPr bwMode="auto">
          <a:xfrm rot="1466637">
            <a:off x="1247775" y="623888"/>
            <a:ext cx="776288" cy="682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06" name="AutoShape 54"/>
          <p:cNvSpPr>
            <a:spLocks noChangeAspect="1" noChangeArrowheads="1"/>
          </p:cNvSpPr>
          <p:nvPr/>
        </p:nvSpPr>
        <p:spPr bwMode="auto">
          <a:xfrm>
            <a:off x="2722563" y="387191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565" name="AutoShape 13"/>
          <p:cNvSpPr>
            <a:spLocks noChangeAspect="1" noChangeArrowheads="1"/>
          </p:cNvSpPr>
          <p:nvPr/>
        </p:nvSpPr>
        <p:spPr bwMode="auto">
          <a:xfrm rot="8586560">
            <a:off x="1011238" y="1662113"/>
            <a:ext cx="439737" cy="55562"/>
          </a:xfrm>
          <a:prstGeom prst="homePlate">
            <a:avLst>
              <a:gd name="adj" fmla="val 197859"/>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25" name="AutoShape 73"/>
          <p:cNvSpPr>
            <a:spLocks noChangeAspect="1" noChangeArrowheads="1"/>
          </p:cNvSpPr>
          <p:nvPr/>
        </p:nvSpPr>
        <p:spPr bwMode="auto">
          <a:xfrm>
            <a:off x="3460750" y="586581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3639" name="Group 87"/>
          <p:cNvGrpSpPr>
            <a:grpSpLocks/>
          </p:cNvGrpSpPr>
          <p:nvPr/>
        </p:nvGrpSpPr>
        <p:grpSpPr bwMode="auto">
          <a:xfrm>
            <a:off x="1957388" y="760413"/>
            <a:ext cx="117475" cy="1892300"/>
            <a:chOff x="1233" y="632"/>
            <a:chExt cx="74" cy="1192"/>
          </a:xfrm>
        </p:grpSpPr>
        <p:sp>
          <p:nvSpPr>
            <p:cNvPr id="23593" name="AutoShape 41"/>
            <p:cNvSpPr>
              <a:spLocks noChangeAspect="1" noChangeArrowheads="1"/>
            </p:cNvSpPr>
            <p:nvPr/>
          </p:nvSpPr>
          <p:spPr bwMode="auto">
            <a:xfrm>
              <a:off x="1238" y="1304"/>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589" name="AutoShape 37"/>
            <p:cNvSpPr>
              <a:spLocks noChangeAspect="1" noChangeArrowheads="1"/>
            </p:cNvSpPr>
            <p:nvPr/>
          </p:nvSpPr>
          <p:spPr bwMode="auto">
            <a:xfrm>
              <a:off x="1238" y="1008"/>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582" name="AutoShape 30"/>
            <p:cNvSpPr>
              <a:spLocks noChangeAspect="1" noChangeArrowheads="1"/>
            </p:cNvSpPr>
            <p:nvPr/>
          </p:nvSpPr>
          <p:spPr bwMode="auto">
            <a:xfrm>
              <a:off x="1233" y="632"/>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grpSp>
        <p:nvGrpSpPr>
          <p:cNvPr id="23578" name="Group 26"/>
          <p:cNvGrpSpPr>
            <a:grpSpLocks noChangeAspect="1"/>
          </p:cNvGrpSpPr>
          <p:nvPr/>
        </p:nvGrpSpPr>
        <p:grpSpPr bwMode="auto">
          <a:xfrm>
            <a:off x="1379538" y="727075"/>
            <a:ext cx="495300" cy="1651000"/>
            <a:chOff x="1344" y="2160"/>
            <a:chExt cx="432" cy="1440"/>
          </a:xfrm>
        </p:grpSpPr>
        <p:sp>
          <p:nvSpPr>
            <p:cNvPr id="23579" name="AutoShape 27"/>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580" name="Rectangle 28"/>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3623" name="AutoShape 71"/>
          <p:cNvSpPr>
            <a:spLocks noChangeAspect="1" noChangeArrowheads="1"/>
          </p:cNvSpPr>
          <p:nvPr/>
        </p:nvSpPr>
        <p:spPr bwMode="auto">
          <a:xfrm rot="2142398">
            <a:off x="3127375" y="5734050"/>
            <a:ext cx="439738" cy="55563"/>
          </a:xfrm>
          <a:prstGeom prst="homePlate">
            <a:avLst>
              <a:gd name="adj" fmla="val 197856"/>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31" name="AutoShape 79"/>
          <p:cNvSpPr>
            <a:spLocks noChangeAspect="1" noChangeArrowheads="1"/>
          </p:cNvSpPr>
          <p:nvPr/>
        </p:nvSpPr>
        <p:spPr bwMode="auto">
          <a:xfrm flipH="1">
            <a:off x="974725" y="3643313"/>
            <a:ext cx="109538"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632" name="AutoShape 80"/>
          <p:cNvSpPr>
            <a:spLocks noChangeAspect="1" noChangeArrowheads="1"/>
          </p:cNvSpPr>
          <p:nvPr/>
        </p:nvSpPr>
        <p:spPr bwMode="auto">
          <a:xfrm flipH="1">
            <a:off x="974725" y="2987675"/>
            <a:ext cx="109538"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619" name="AutoShape 67"/>
          <p:cNvSpPr>
            <a:spLocks noChangeAspect="1" noChangeArrowheads="1"/>
          </p:cNvSpPr>
          <p:nvPr/>
        </p:nvSpPr>
        <p:spPr bwMode="auto">
          <a:xfrm rot="2142398">
            <a:off x="2417763" y="3740150"/>
            <a:ext cx="439737" cy="55563"/>
          </a:xfrm>
          <a:prstGeom prst="homePlate">
            <a:avLst>
              <a:gd name="adj" fmla="val 197855"/>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05" name="Rectangle 53"/>
          <p:cNvSpPr>
            <a:spLocks noChangeAspect="1" noChangeArrowheads="1"/>
          </p:cNvSpPr>
          <p:nvPr/>
        </p:nvSpPr>
        <p:spPr bwMode="auto">
          <a:xfrm rot="1466637">
            <a:off x="1884363" y="2774950"/>
            <a:ext cx="776287" cy="682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3608" name="Group 56"/>
          <p:cNvGrpSpPr>
            <a:grpSpLocks noChangeAspect="1"/>
          </p:cNvGrpSpPr>
          <p:nvPr/>
        </p:nvGrpSpPr>
        <p:grpSpPr bwMode="auto">
          <a:xfrm>
            <a:off x="2000250" y="2830513"/>
            <a:ext cx="495300" cy="1651000"/>
            <a:chOff x="1344" y="2160"/>
            <a:chExt cx="432" cy="1440"/>
          </a:xfrm>
        </p:grpSpPr>
        <p:sp>
          <p:nvSpPr>
            <p:cNvPr id="23609" name="AutoShape 57"/>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10" name="Rectangle 58"/>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3603" name="AutoShape 51"/>
          <p:cNvSpPr>
            <a:spLocks noChangeAspect="1" noChangeArrowheads="1"/>
          </p:cNvSpPr>
          <p:nvPr/>
        </p:nvSpPr>
        <p:spPr bwMode="auto">
          <a:xfrm>
            <a:off x="1008063" y="1738313"/>
            <a:ext cx="109537"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633" name="AutoShape 81"/>
          <p:cNvSpPr>
            <a:spLocks noChangeAspect="1" noChangeArrowheads="1"/>
          </p:cNvSpPr>
          <p:nvPr/>
        </p:nvSpPr>
        <p:spPr bwMode="auto">
          <a:xfrm flipH="1">
            <a:off x="989013" y="2376488"/>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3626" name="Group 74"/>
          <p:cNvGrpSpPr>
            <a:grpSpLocks noChangeAspect="1"/>
          </p:cNvGrpSpPr>
          <p:nvPr/>
        </p:nvGrpSpPr>
        <p:grpSpPr bwMode="auto">
          <a:xfrm>
            <a:off x="2760663" y="4824413"/>
            <a:ext cx="495300" cy="1651000"/>
            <a:chOff x="1344" y="2160"/>
            <a:chExt cx="432" cy="1440"/>
          </a:xfrm>
        </p:grpSpPr>
        <p:sp>
          <p:nvSpPr>
            <p:cNvPr id="23627" name="AutoShape 75"/>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28" name="Rectangle 76"/>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3624" name="Rectangle 72"/>
          <p:cNvSpPr>
            <a:spLocks noChangeAspect="1" noChangeArrowheads="1"/>
          </p:cNvSpPr>
          <p:nvPr/>
        </p:nvSpPr>
        <p:spPr bwMode="auto">
          <a:xfrm rot="1466637">
            <a:off x="2641600" y="4768850"/>
            <a:ext cx="776288" cy="682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37" name="AutoShape 85"/>
          <p:cNvSpPr>
            <a:spLocks noChangeAspect="1" noChangeArrowheads="1"/>
          </p:cNvSpPr>
          <p:nvPr/>
        </p:nvSpPr>
        <p:spPr bwMode="auto">
          <a:xfrm>
            <a:off x="3505200" y="61849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3643" name="AutoShape 91"/>
          <p:cNvSpPr>
            <a:spLocks noChangeArrowheads="1"/>
          </p:cNvSpPr>
          <p:nvPr/>
        </p:nvSpPr>
        <p:spPr bwMode="auto">
          <a:xfrm rot="3435074">
            <a:off x="190500" y="8763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44" name="AutoShape 92"/>
          <p:cNvSpPr>
            <a:spLocks noChangeArrowheads="1"/>
          </p:cNvSpPr>
          <p:nvPr/>
        </p:nvSpPr>
        <p:spPr bwMode="auto">
          <a:xfrm rot="10800000">
            <a:off x="990600" y="59436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45" name="AutoShape 93"/>
          <p:cNvSpPr>
            <a:spLocks noChangeArrowheads="1"/>
          </p:cNvSpPr>
          <p:nvPr/>
        </p:nvSpPr>
        <p:spPr bwMode="auto">
          <a:xfrm rot="10800000">
            <a:off x="2076450" y="12954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3646" name="AutoShape 94"/>
          <p:cNvSpPr>
            <a:spLocks noChangeArrowheads="1"/>
          </p:cNvSpPr>
          <p:nvPr/>
        </p:nvSpPr>
        <p:spPr bwMode="auto">
          <a:xfrm rot="-3179072">
            <a:off x="1562100" y="48387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41" name="Pie 4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189496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10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1000"/>
                                        <p:tgtEl>
                                          <p:spTgt spid="23555">
                                            <p:txEl>
                                              <p:pRg st="2" end="2"/>
                                            </p:txEl>
                                          </p:spTgt>
                                        </p:tgtEl>
                                      </p:cBhvr>
                                    </p:animEffect>
                                  </p:childTnLst>
                                </p:cTn>
                              </p:par>
                              <p:par>
                                <p:cTn id="18" presetID="2" presetClass="entr" presetSubtype="9" fill="hold" grpId="0" nodeType="withEffect">
                                  <p:stCondLst>
                                    <p:cond delay="0"/>
                                  </p:stCondLst>
                                  <p:childTnLst>
                                    <p:set>
                                      <p:cBhvr>
                                        <p:cTn id="19" dur="1" fill="hold">
                                          <p:stCondLst>
                                            <p:cond delay="0"/>
                                          </p:stCondLst>
                                        </p:cTn>
                                        <p:tgtEl>
                                          <p:spTgt spid="23643"/>
                                        </p:tgtEl>
                                        <p:attrNameLst>
                                          <p:attrName>style.visibility</p:attrName>
                                        </p:attrNameLst>
                                      </p:cBhvr>
                                      <p:to>
                                        <p:strVal val="visible"/>
                                      </p:to>
                                    </p:set>
                                    <p:anim calcmode="lin" valueType="num">
                                      <p:cBhvr additive="base">
                                        <p:cTn id="20" dur="500" fill="hold"/>
                                        <p:tgtEl>
                                          <p:spTgt spid="23643"/>
                                        </p:tgtEl>
                                        <p:attrNameLst>
                                          <p:attrName>ppt_x</p:attrName>
                                        </p:attrNameLst>
                                      </p:cBhvr>
                                      <p:tavLst>
                                        <p:tav tm="0">
                                          <p:val>
                                            <p:strVal val="0-#ppt_w/2"/>
                                          </p:val>
                                        </p:tav>
                                        <p:tav tm="100000">
                                          <p:val>
                                            <p:strVal val="#ppt_x"/>
                                          </p:val>
                                        </p:tav>
                                      </p:tavLst>
                                    </p:anim>
                                    <p:anim calcmode="lin" valueType="num">
                                      <p:cBhvr additive="base">
                                        <p:cTn id="21" dur="500" fill="hold"/>
                                        <p:tgtEl>
                                          <p:spTgt spid="23643"/>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3643"/>
                                        </p:tgtEl>
                                        <p:attrNameLst>
                                          <p:attrName>ppt_c</p:attrName>
                                        </p:attrNameLst>
                                      </p:cBhvr>
                                      <p:to>
                                        <a:schemeClr val="folHlink"/>
                                      </p:to>
                                    </p:animClr>
                                  </p:sub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555">
                                            <p:txEl>
                                              <p:pRg st="3" end="3"/>
                                            </p:txEl>
                                          </p:spTgt>
                                        </p:tgtEl>
                                        <p:attrNameLst>
                                          <p:attrName>style.visibility</p:attrName>
                                        </p:attrNameLst>
                                      </p:cBhvr>
                                      <p:to>
                                        <p:strVal val="visible"/>
                                      </p:to>
                                    </p:set>
                                    <p:animEffect transition="in" filter="fade">
                                      <p:cBhvr>
                                        <p:cTn id="26" dur="1000"/>
                                        <p:tgtEl>
                                          <p:spTgt spid="23555">
                                            <p:txEl>
                                              <p:pRg st="3" end="3"/>
                                            </p:txEl>
                                          </p:spTgt>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23644"/>
                                        </p:tgtEl>
                                        <p:attrNameLst>
                                          <p:attrName>style.visibility</p:attrName>
                                        </p:attrNameLst>
                                      </p:cBhvr>
                                      <p:to>
                                        <p:strVal val="visible"/>
                                      </p:to>
                                    </p:set>
                                    <p:anim calcmode="lin" valueType="num">
                                      <p:cBhvr additive="base">
                                        <p:cTn id="29" dur="500" fill="hold"/>
                                        <p:tgtEl>
                                          <p:spTgt spid="23644"/>
                                        </p:tgtEl>
                                        <p:attrNameLst>
                                          <p:attrName>ppt_x</p:attrName>
                                        </p:attrNameLst>
                                      </p:cBhvr>
                                      <p:tavLst>
                                        <p:tav tm="0">
                                          <p:val>
                                            <p:strVal val="1+#ppt_w/2"/>
                                          </p:val>
                                        </p:tav>
                                        <p:tav tm="100000">
                                          <p:val>
                                            <p:strVal val="#ppt_x"/>
                                          </p:val>
                                        </p:tav>
                                      </p:tavLst>
                                    </p:anim>
                                    <p:anim calcmode="lin" valueType="num">
                                      <p:cBhvr additive="base">
                                        <p:cTn id="30" dur="500" fill="hold"/>
                                        <p:tgtEl>
                                          <p:spTgt spid="23644"/>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3644"/>
                                        </p:tgtEl>
                                        <p:attrNameLst>
                                          <p:attrName>ppt_c</p:attrName>
                                        </p:attrNameLst>
                                      </p:cBhvr>
                                      <p:to>
                                        <a:schemeClr val="folHlink"/>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555">
                                            <p:txEl>
                                              <p:pRg st="4" end="4"/>
                                            </p:txEl>
                                          </p:spTgt>
                                        </p:tgtEl>
                                        <p:attrNameLst>
                                          <p:attrName>style.visibility</p:attrName>
                                        </p:attrNameLst>
                                      </p:cBhvr>
                                      <p:to>
                                        <p:strVal val="visible"/>
                                      </p:to>
                                    </p:set>
                                    <p:animEffect transition="in" filter="fade">
                                      <p:cBhvr>
                                        <p:cTn id="35" dur="1000"/>
                                        <p:tgtEl>
                                          <p:spTgt spid="23555">
                                            <p:txEl>
                                              <p:pRg st="4" end="4"/>
                                            </p:txEl>
                                          </p:spTgt>
                                        </p:tgtEl>
                                      </p:cBhvr>
                                    </p:animEffect>
                                  </p:childTnLst>
                                </p:cTn>
                              </p:par>
                              <p:par>
                                <p:cTn id="36" presetID="2" presetClass="entr" presetSubtype="2" fill="hold" grpId="0" nodeType="withEffect">
                                  <p:stCondLst>
                                    <p:cond delay="0"/>
                                  </p:stCondLst>
                                  <p:childTnLst>
                                    <p:set>
                                      <p:cBhvr>
                                        <p:cTn id="37" dur="1" fill="hold">
                                          <p:stCondLst>
                                            <p:cond delay="0"/>
                                          </p:stCondLst>
                                        </p:cTn>
                                        <p:tgtEl>
                                          <p:spTgt spid="23645"/>
                                        </p:tgtEl>
                                        <p:attrNameLst>
                                          <p:attrName>style.visibility</p:attrName>
                                        </p:attrNameLst>
                                      </p:cBhvr>
                                      <p:to>
                                        <p:strVal val="visible"/>
                                      </p:to>
                                    </p:set>
                                    <p:anim calcmode="lin" valueType="num">
                                      <p:cBhvr additive="base">
                                        <p:cTn id="38" dur="500" fill="hold"/>
                                        <p:tgtEl>
                                          <p:spTgt spid="23645"/>
                                        </p:tgtEl>
                                        <p:attrNameLst>
                                          <p:attrName>ppt_x</p:attrName>
                                        </p:attrNameLst>
                                      </p:cBhvr>
                                      <p:tavLst>
                                        <p:tav tm="0">
                                          <p:val>
                                            <p:strVal val="1+#ppt_w/2"/>
                                          </p:val>
                                        </p:tav>
                                        <p:tav tm="100000">
                                          <p:val>
                                            <p:strVal val="#ppt_x"/>
                                          </p:val>
                                        </p:tav>
                                      </p:tavLst>
                                    </p:anim>
                                    <p:anim calcmode="lin" valueType="num">
                                      <p:cBhvr additive="base">
                                        <p:cTn id="39" dur="500" fill="hold"/>
                                        <p:tgtEl>
                                          <p:spTgt spid="23645"/>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3645"/>
                                        </p:tgtEl>
                                        <p:attrNameLst>
                                          <p:attrName>ppt_c</p:attrName>
                                        </p:attrNameLst>
                                      </p:cBhvr>
                                      <p:to>
                                        <a:schemeClr val="folHlink"/>
                                      </p:to>
                                    </p:animClr>
                                  </p:sub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555">
                                            <p:txEl>
                                              <p:pRg st="5" end="5"/>
                                            </p:txEl>
                                          </p:spTgt>
                                        </p:tgtEl>
                                        <p:attrNameLst>
                                          <p:attrName>style.visibility</p:attrName>
                                        </p:attrNameLst>
                                      </p:cBhvr>
                                      <p:to>
                                        <p:strVal val="visible"/>
                                      </p:to>
                                    </p:set>
                                    <p:animEffect transition="in" filter="fade">
                                      <p:cBhvr>
                                        <p:cTn id="44" dur="1000"/>
                                        <p:tgtEl>
                                          <p:spTgt spid="23555">
                                            <p:txEl>
                                              <p:pRg st="5" end="5"/>
                                            </p:txEl>
                                          </p:spTgt>
                                        </p:tgtEl>
                                      </p:cBhvr>
                                    </p:animEffect>
                                  </p:childTnLst>
                                </p:cTn>
                              </p:par>
                              <p:par>
                                <p:cTn id="45" presetID="2" presetClass="entr" presetSubtype="12" fill="hold" grpId="0" nodeType="withEffect">
                                  <p:stCondLst>
                                    <p:cond delay="0"/>
                                  </p:stCondLst>
                                  <p:childTnLst>
                                    <p:set>
                                      <p:cBhvr>
                                        <p:cTn id="46" dur="1" fill="hold">
                                          <p:stCondLst>
                                            <p:cond delay="0"/>
                                          </p:stCondLst>
                                        </p:cTn>
                                        <p:tgtEl>
                                          <p:spTgt spid="23646"/>
                                        </p:tgtEl>
                                        <p:attrNameLst>
                                          <p:attrName>style.visibility</p:attrName>
                                        </p:attrNameLst>
                                      </p:cBhvr>
                                      <p:to>
                                        <p:strVal val="visible"/>
                                      </p:to>
                                    </p:set>
                                    <p:anim calcmode="lin" valueType="num">
                                      <p:cBhvr additive="base">
                                        <p:cTn id="47" dur="500" fill="hold"/>
                                        <p:tgtEl>
                                          <p:spTgt spid="23646"/>
                                        </p:tgtEl>
                                        <p:attrNameLst>
                                          <p:attrName>ppt_x</p:attrName>
                                        </p:attrNameLst>
                                      </p:cBhvr>
                                      <p:tavLst>
                                        <p:tav tm="0">
                                          <p:val>
                                            <p:strVal val="0-#ppt_w/2"/>
                                          </p:val>
                                        </p:tav>
                                        <p:tav tm="100000">
                                          <p:val>
                                            <p:strVal val="#ppt_x"/>
                                          </p:val>
                                        </p:tav>
                                      </p:tavLst>
                                    </p:anim>
                                    <p:anim calcmode="lin" valueType="num">
                                      <p:cBhvr additive="base">
                                        <p:cTn id="48" dur="500" fill="hold"/>
                                        <p:tgtEl>
                                          <p:spTgt spid="2364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555">
                                            <p:txEl>
                                              <p:pRg st="6" end="6"/>
                                            </p:txEl>
                                          </p:spTgt>
                                        </p:tgtEl>
                                        <p:attrNameLst>
                                          <p:attrName>style.visibility</p:attrName>
                                        </p:attrNameLst>
                                      </p:cBhvr>
                                      <p:to>
                                        <p:strVal val="visible"/>
                                      </p:to>
                                    </p:set>
                                    <p:animEffect transition="in" filter="fade">
                                      <p:cBhvr>
                                        <p:cTn id="53" dur="10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bldLvl="5"/>
      <p:bldP spid="23643" grpId="0" uiExpand="1" animBg="1"/>
      <p:bldP spid="23644" grpId="0" animBg="1"/>
      <p:bldP spid="23645" grpId="0" animBg="1"/>
      <p:bldP spid="236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36"/>
          <p:cNvSpPr>
            <a:spLocks noGrp="1"/>
          </p:cNvSpPr>
          <p:nvPr>
            <p:ph type="sldNum" sz="quarter" idx="12"/>
          </p:nvPr>
        </p:nvSpPr>
        <p:spPr/>
        <p:txBody>
          <a:bodyPr/>
          <a:lstStyle/>
          <a:p>
            <a:fld id="{1BB4DAC1-24E6-4274-90C7-513DE9E29AD9}" type="slidenum">
              <a:rPr lang="en-US">
                <a:solidFill>
                  <a:srgbClr val="000000"/>
                </a:solidFill>
              </a:rPr>
              <a:pPr/>
              <a:t>33</a:t>
            </a:fld>
            <a:endParaRPr lang="en-US">
              <a:solidFill>
                <a:srgbClr val="000000"/>
              </a:solidFill>
            </a:endParaRPr>
          </a:p>
        </p:txBody>
      </p:sp>
      <p:sp>
        <p:nvSpPr>
          <p:cNvPr id="29734" name="AutoShape 38"/>
          <p:cNvSpPr>
            <a:spLocks noChangeAspect="1" noChangeArrowheads="1"/>
          </p:cNvSpPr>
          <p:nvPr/>
        </p:nvSpPr>
        <p:spPr bwMode="auto">
          <a:xfrm>
            <a:off x="3349625" y="4924425"/>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33" name="AutoShape 37"/>
          <p:cNvSpPr>
            <a:spLocks noChangeAspect="1" noChangeArrowheads="1"/>
          </p:cNvSpPr>
          <p:nvPr/>
        </p:nvSpPr>
        <p:spPr bwMode="auto">
          <a:xfrm>
            <a:off x="2590800" y="28956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699" name="Rectangle 3"/>
          <p:cNvSpPr>
            <a:spLocks noChangeArrowheads="1"/>
          </p:cNvSpPr>
          <p:nvPr/>
        </p:nvSpPr>
        <p:spPr bwMode="auto">
          <a:xfrm>
            <a:off x="685800" y="6248400"/>
            <a:ext cx="1143000" cy="609600"/>
          </a:xfrm>
          <a:prstGeom prst="rect">
            <a:avLst/>
          </a:prstGeom>
          <a:solidFill>
            <a:srgbClr val="99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00" name="Rectangle 4"/>
          <p:cNvSpPr>
            <a:spLocks noChangeArrowheads="1"/>
          </p:cNvSpPr>
          <p:nvPr/>
        </p:nvSpPr>
        <p:spPr bwMode="auto">
          <a:xfrm>
            <a:off x="8382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01" name="Rectangle 5"/>
          <p:cNvSpPr>
            <a:spLocks noChangeArrowheads="1"/>
          </p:cNvSpPr>
          <p:nvPr/>
        </p:nvSpPr>
        <p:spPr bwMode="auto">
          <a:xfrm>
            <a:off x="35814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02" name="Rectangle 6"/>
          <p:cNvSpPr>
            <a:spLocks noGrp="1" noChangeArrowheads="1"/>
          </p:cNvSpPr>
          <p:nvPr>
            <p:ph type="title"/>
          </p:nvPr>
        </p:nvSpPr>
        <p:spPr>
          <a:xfrm>
            <a:off x="4343400" y="76200"/>
            <a:ext cx="4343400" cy="1143000"/>
          </a:xfrm>
        </p:spPr>
        <p:txBody>
          <a:bodyPr/>
          <a:lstStyle/>
          <a:p>
            <a:r>
              <a:rPr lang="en-US"/>
              <a:t>Instructions - 2</a:t>
            </a:r>
          </a:p>
        </p:txBody>
      </p:sp>
      <p:sp>
        <p:nvSpPr>
          <p:cNvPr id="29703" name="AutoShape 7"/>
          <p:cNvSpPr>
            <a:spLocks noChangeAspect="1" noChangeArrowheads="1"/>
          </p:cNvSpPr>
          <p:nvPr/>
        </p:nvSpPr>
        <p:spPr bwMode="auto">
          <a:xfrm>
            <a:off x="3462338" y="622776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9704" name="Group 8"/>
          <p:cNvGrpSpPr>
            <a:grpSpLocks/>
          </p:cNvGrpSpPr>
          <p:nvPr/>
        </p:nvGrpSpPr>
        <p:grpSpPr bwMode="auto">
          <a:xfrm>
            <a:off x="974725" y="623888"/>
            <a:ext cx="2641600" cy="6386512"/>
            <a:chOff x="614" y="498"/>
            <a:chExt cx="1664" cy="4023"/>
          </a:xfrm>
        </p:grpSpPr>
        <p:sp>
          <p:nvSpPr>
            <p:cNvPr id="29705" name="Rectangle 9"/>
            <p:cNvSpPr>
              <a:spLocks noChangeAspect="1" noChangeArrowheads="1"/>
            </p:cNvSpPr>
            <p:nvPr/>
          </p:nvSpPr>
          <p:spPr bwMode="auto">
            <a:xfrm rot="1466637">
              <a:off x="786" y="498"/>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06" name="AutoShape 10"/>
            <p:cNvSpPr>
              <a:spLocks noChangeAspect="1" noChangeArrowheads="1"/>
            </p:cNvSpPr>
            <p:nvPr/>
          </p:nvSpPr>
          <p:spPr bwMode="auto">
            <a:xfrm>
              <a:off x="1715" y="2544"/>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07" name="AutoShape 11"/>
            <p:cNvSpPr>
              <a:spLocks noChangeAspect="1" noChangeArrowheads="1"/>
            </p:cNvSpPr>
            <p:nvPr/>
          </p:nvSpPr>
          <p:spPr bwMode="auto">
            <a:xfrm rot="8586560">
              <a:off x="637" y="1152"/>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08" name="AutoShape 12"/>
            <p:cNvSpPr>
              <a:spLocks noChangeAspect="1" noChangeArrowheads="1"/>
            </p:cNvSpPr>
            <p:nvPr/>
          </p:nvSpPr>
          <p:spPr bwMode="auto">
            <a:xfrm>
              <a:off x="2180" y="3800"/>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9709" name="Group 13"/>
            <p:cNvGrpSpPr>
              <a:grpSpLocks/>
            </p:cNvGrpSpPr>
            <p:nvPr/>
          </p:nvGrpSpPr>
          <p:grpSpPr bwMode="auto">
            <a:xfrm>
              <a:off x="1233" y="584"/>
              <a:ext cx="74" cy="1192"/>
              <a:chOff x="1233" y="632"/>
              <a:chExt cx="74" cy="1192"/>
            </a:xfrm>
          </p:grpSpPr>
          <p:sp>
            <p:nvSpPr>
              <p:cNvPr id="29710" name="AutoShape 14"/>
              <p:cNvSpPr>
                <a:spLocks noChangeAspect="1" noChangeArrowheads="1"/>
              </p:cNvSpPr>
              <p:nvPr/>
            </p:nvSpPr>
            <p:spPr bwMode="auto">
              <a:xfrm>
                <a:off x="1238" y="1304"/>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11" name="AutoShape 15"/>
              <p:cNvSpPr>
                <a:spLocks noChangeAspect="1" noChangeArrowheads="1"/>
              </p:cNvSpPr>
              <p:nvPr/>
            </p:nvSpPr>
            <p:spPr bwMode="auto">
              <a:xfrm>
                <a:off x="1238" y="1008"/>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12" name="AutoShape 16"/>
              <p:cNvSpPr>
                <a:spLocks noChangeAspect="1" noChangeArrowheads="1"/>
              </p:cNvSpPr>
              <p:nvPr/>
            </p:nvSpPr>
            <p:spPr bwMode="auto">
              <a:xfrm>
                <a:off x="1233" y="632"/>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grpSp>
          <p:nvGrpSpPr>
            <p:cNvPr id="29713" name="Group 17"/>
            <p:cNvGrpSpPr>
              <a:grpSpLocks noChangeAspect="1"/>
            </p:cNvGrpSpPr>
            <p:nvPr/>
          </p:nvGrpSpPr>
          <p:grpSpPr bwMode="auto">
            <a:xfrm>
              <a:off x="869" y="563"/>
              <a:ext cx="312" cy="1040"/>
              <a:chOff x="1344" y="2160"/>
              <a:chExt cx="432" cy="1440"/>
            </a:xfrm>
          </p:grpSpPr>
          <p:sp>
            <p:nvSpPr>
              <p:cNvPr id="29714" name="AutoShape 18"/>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15" name="Rectangle 19"/>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9716" name="AutoShape 20"/>
            <p:cNvSpPr>
              <a:spLocks noChangeAspect="1" noChangeArrowheads="1"/>
            </p:cNvSpPr>
            <p:nvPr/>
          </p:nvSpPr>
          <p:spPr bwMode="auto">
            <a:xfrm rot="2142398">
              <a:off x="1970" y="3717"/>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17" name="AutoShape 21"/>
            <p:cNvSpPr>
              <a:spLocks noChangeAspect="1" noChangeArrowheads="1"/>
            </p:cNvSpPr>
            <p:nvPr/>
          </p:nvSpPr>
          <p:spPr bwMode="auto">
            <a:xfrm flipH="1">
              <a:off x="614" y="2400"/>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18" name="AutoShape 22"/>
            <p:cNvSpPr>
              <a:spLocks noChangeAspect="1" noChangeArrowheads="1"/>
            </p:cNvSpPr>
            <p:nvPr/>
          </p:nvSpPr>
          <p:spPr bwMode="auto">
            <a:xfrm flipH="1">
              <a:off x="614" y="1987"/>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19" name="AutoShape 23"/>
            <p:cNvSpPr>
              <a:spLocks noChangeAspect="1" noChangeArrowheads="1"/>
            </p:cNvSpPr>
            <p:nvPr/>
          </p:nvSpPr>
          <p:spPr bwMode="auto">
            <a:xfrm rot="2142398">
              <a:off x="1523" y="2461"/>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20" name="Rectangle 24"/>
            <p:cNvSpPr>
              <a:spLocks noChangeAspect="1" noChangeArrowheads="1"/>
            </p:cNvSpPr>
            <p:nvPr/>
          </p:nvSpPr>
          <p:spPr bwMode="auto">
            <a:xfrm rot="1466637">
              <a:off x="1187" y="1853"/>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9721" name="Group 25"/>
            <p:cNvGrpSpPr>
              <a:grpSpLocks noChangeAspect="1"/>
            </p:cNvGrpSpPr>
            <p:nvPr/>
          </p:nvGrpSpPr>
          <p:grpSpPr bwMode="auto">
            <a:xfrm>
              <a:off x="1260" y="1888"/>
              <a:ext cx="312" cy="1040"/>
              <a:chOff x="1344" y="2160"/>
              <a:chExt cx="432" cy="1440"/>
            </a:xfrm>
          </p:grpSpPr>
          <p:sp>
            <p:nvSpPr>
              <p:cNvPr id="29722" name="AutoShape 26"/>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23" name="Rectangle 27"/>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9724" name="AutoShape 28"/>
            <p:cNvSpPr>
              <a:spLocks noChangeAspect="1" noChangeArrowheads="1"/>
            </p:cNvSpPr>
            <p:nvPr/>
          </p:nvSpPr>
          <p:spPr bwMode="auto">
            <a:xfrm>
              <a:off x="635" y="1200"/>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9725" name="AutoShape 29"/>
            <p:cNvSpPr>
              <a:spLocks noChangeAspect="1" noChangeArrowheads="1"/>
            </p:cNvSpPr>
            <p:nvPr/>
          </p:nvSpPr>
          <p:spPr bwMode="auto">
            <a:xfrm flipH="1">
              <a:off x="623" y="1602"/>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9726" name="Group 30"/>
            <p:cNvGrpSpPr>
              <a:grpSpLocks noChangeAspect="1"/>
            </p:cNvGrpSpPr>
            <p:nvPr/>
          </p:nvGrpSpPr>
          <p:grpSpPr bwMode="auto">
            <a:xfrm>
              <a:off x="1739" y="3144"/>
              <a:ext cx="312" cy="1040"/>
              <a:chOff x="1344" y="2160"/>
              <a:chExt cx="432" cy="1440"/>
            </a:xfrm>
          </p:grpSpPr>
          <p:sp>
            <p:nvSpPr>
              <p:cNvPr id="29727" name="AutoShape 31"/>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28" name="Rectangle 32"/>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9729" name="Rectangle 33"/>
            <p:cNvSpPr>
              <a:spLocks noChangeAspect="1" noChangeArrowheads="1"/>
            </p:cNvSpPr>
            <p:nvPr/>
          </p:nvSpPr>
          <p:spPr bwMode="auto">
            <a:xfrm rot="1466637">
              <a:off x="1664" y="3109"/>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9730" name="AutoShape 34"/>
            <p:cNvSpPr>
              <a:spLocks noChangeAspect="1" noChangeArrowheads="1"/>
            </p:cNvSpPr>
            <p:nvPr/>
          </p:nvSpPr>
          <p:spPr bwMode="auto">
            <a:xfrm>
              <a:off x="2208" y="4001"/>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29732" name="Rectangle 36"/>
          <p:cNvSpPr>
            <a:spLocks noGrp="1" noChangeArrowheads="1"/>
          </p:cNvSpPr>
          <p:nvPr>
            <p:ph type="body" idx="1"/>
          </p:nvPr>
        </p:nvSpPr>
        <p:spPr>
          <a:xfrm>
            <a:off x="3810000" y="1524000"/>
            <a:ext cx="5105400" cy="4800600"/>
          </a:xfrm>
          <a:noFill/>
          <a:ln/>
        </p:spPr>
        <p:txBody>
          <a:bodyPr/>
          <a:lstStyle/>
          <a:p>
            <a:pPr>
              <a:lnSpc>
                <a:spcPct val="90000"/>
              </a:lnSpc>
            </a:pPr>
            <a:r>
              <a:rPr lang="en-US"/>
              <a:t>Plow entire road (2-way)</a:t>
            </a:r>
          </a:p>
          <a:p>
            <a:pPr>
              <a:lnSpc>
                <a:spcPct val="90000"/>
              </a:lnSpc>
            </a:pPr>
            <a:r>
              <a:rPr lang="en-US"/>
              <a:t>Form multiple sections</a:t>
            </a:r>
          </a:p>
          <a:p>
            <a:pPr>
              <a:lnSpc>
                <a:spcPct val="90000"/>
              </a:lnSpc>
            </a:pPr>
            <a:r>
              <a:rPr lang="en-US"/>
              <a:t>Max speed </a:t>
            </a:r>
            <a:r>
              <a:rPr lang="en-US" b="1" u="sng">
                <a:solidFill>
                  <a:srgbClr val="FF0000"/>
                </a:solidFill>
              </a:rPr>
              <a:t>20 mph</a:t>
            </a:r>
          </a:p>
          <a:p>
            <a:pPr>
              <a:lnSpc>
                <a:spcPct val="90000"/>
              </a:lnSpc>
            </a:pPr>
            <a:r>
              <a:rPr lang="en-US"/>
              <a:t>Watch lights</a:t>
            </a:r>
          </a:p>
          <a:p>
            <a:pPr>
              <a:lnSpc>
                <a:spcPct val="90000"/>
              </a:lnSpc>
            </a:pPr>
            <a:r>
              <a:rPr lang="en-US"/>
              <a:t>Avoid brakes – why?</a:t>
            </a:r>
          </a:p>
          <a:p>
            <a:pPr>
              <a:lnSpc>
                <a:spcPct val="90000"/>
              </a:lnSpc>
            </a:pPr>
            <a:r>
              <a:rPr lang="en-US"/>
              <a:t>Drive all trucks, yours and those behind</a:t>
            </a:r>
          </a:p>
          <a:p>
            <a:pPr>
              <a:lnSpc>
                <a:spcPct val="90000"/>
              </a:lnSpc>
            </a:pPr>
            <a:r>
              <a:rPr lang="en-US"/>
              <a:t>Advise Gang of invasion of group</a:t>
            </a:r>
          </a:p>
          <a:p>
            <a:pPr>
              <a:lnSpc>
                <a:spcPct val="90000"/>
              </a:lnSpc>
            </a:pPr>
            <a:endParaRPr lang="en-US"/>
          </a:p>
        </p:txBody>
      </p:sp>
      <p:sp>
        <p:nvSpPr>
          <p:cNvPr id="38" name="Pie 3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408432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732">
                                            <p:txEl>
                                              <p:pRg st="0" end="0"/>
                                            </p:txEl>
                                          </p:spTgt>
                                        </p:tgtEl>
                                        <p:attrNameLst>
                                          <p:attrName>style.visibility</p:attrName>
                                        </p:attrNameLst>
                                      </p:cBhvr>
                                      <p:to>
                                        <p:strVal val="visible"/>
                                      </p:to>
                                    </p:set>
                                    <p:animEffect transition="in" filter="fade">
                                      <p:cBhvr>
                                        <p:cTn id="7" dur="1000"/>
                                        <p:tgtEl>
                                          <p:spTgt spid="29732">
                                            <p:txEl>
                                              <p:pRg st="0" end="0"/>
                                            </p:txEl>
                                          </p:spTgt>
                                        </p:tgtEl>
                                      </p:cBhvr>
                                    </p:animEffect>
                                  </p:childTnLst>
                                  <p:subTnLst>
                                    <p:animClr clrSpc="rgb" dir="cw">
                                      <p:cBhvr override="childStyle">
                                        <p:cTn dur="1" fill="hold" display="0" masterRel="nextClick" afterEffect="1"/>
                                        <p:tgtEl>
                                          <p:spTgt spid="29732">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732">
                                            <p:txEl>
                                              <p:pRg st="1" end="1"/>
                                            </p:txEl>
                                          </p:spTgt>
                                        </p:tgtEl>
                                        <p:attrNameLst>
                                          <p:attrName>style.visibility</p:attrName>
                                        </p:attrNameLst>
                                      </p:cBhvr>
                                      <p:to>
                                        <p:strVal val="visible"/>
                                      </p:to>
                                    </p:set>
                                    <p:animEffect transition="in" filter="fade">
                                      <p:cBhvr>
                                        <p:cTn id="12" dur="1000"/>
                                        <p:tgtEl>
                                          <p:spTgt spid="29732">
                                            <p:txEl>
                                              <p:pRg st="1" end="1"/>
                                            </p:txEl>
                                          </p:spTgt>
                                        </p:tgtEl>
                                      </p:cBhvr>
                                    </p:animEffect>
                                  </p:childTnLst>
                                  <p:subTnLst>
                                    <p:animClr clrSpc="rgb" dir="cw">
                                      <p:cBhvr override="childStyle">
                                        <p:cTn dur="1" fill="hold" display="0" masterRel="nextClick" afterEffect="1"/>
                                        <p:tgtEl>
                                          <p:spTgt spid="29732">
                                            <p:txEl>
                                              <p:pRg st="1" end="1"/>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732">
                                            <p:txEl>
                                              <p:pRg st="2" end="2"/>
                                            </p:txEl>
                                          </p:spTgt>
                                        </p:tgtEl>
                                        <p:attrNameLst>
                                          <p:attrName>style.visibility</p:attrName>
                                        </p:attrNameLst>
                                      </p:cBhvr>
                                      <p:to>
                                        <p:strVal val="visible"/>
                                      </p:to>
                                    </p:set>
                                    <p:animEffect transition="in" filter="fade">
                                      <p:cBhvr>
                                        <p:cTn id="17" dur="1000"/>
                                        <p:tgtEl>
                                          <p:spTgt spid="29732">
                                            <p:txEl>
                                              <p:pRg st="2" end="2"/>
                                            </p:txEl>
                                          </p:spTgt>
                                        </p:tgtEl>
                                      </p:cBhvr>
                                    </p:animEffect>
                                  </p:childTnLst>
                                  <p:subTnLst>
                                    <p:animClr clrSpc="rgb" dir="cw">
                                      <p:cBhvr override="childStyle">
                                        <p:cTn dur="1" fill="hold" display="0" masterRel="nextClick" afterEffect="1"/>
                                        <p:tgtEl>
                                          <p:spTgt spid="29732">
                                            <p:txEl>
                                              <p:pRg st="2" end="2"/>
                                            </p:txEl>
                                          </p:spTgt>
                                        </p:tgtEl>
                                        <p:attrNameLst>
                                          <p:attrName>ppt_c</p:attrName>
                                        </p:attrNameLst>
                                      </p:cBhvr>
                                      <p:to>
                                        <a:schemeClr val="fo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9732">
                                            <p:txEl>
                                              <p:pRg st="3" end="3"/>
                                            </p:txEl>
                                          </p:spTgt>
                                        </p:tgtEl>
                                        <p:attrNameLst>
                                          <p:attrName>style.visibility</p:attrName>
                                        </p:attrNameLst>
                                      </p:cBhvr>
                                      <p:to>
                                        <p:strVal val="visible"/>
                                      </p:to>
                                    </p:set>
                                    <p:animEffect transition="in" filter="fade">
                                      <p:cBhvr>
                                        <p:cTn id="22" dur="1000"/>
                                        <p:tgtEl>
                                          <p:spTgt spid="29732">
                                            <p:txEl>
                                              <p:pRg st="3" end="3"/>
                                            </p:txEl>
                                          </p:spTgt>
                                        </p:tgtEl>
                                      </p:cBhvr>
                                    </p:animEffect>
                                  </p:childTnLst>
                                  <p:subTnLst>
                                    <p:animClr clrSpc="rgb" dir="cw">
                                      <p:cBhvr override="childStyle">
                                        <p:cTn dur="1" fill="hold" display="0" masterRel="nextClick" afterEffect="1"/>
                                        <p:tgtEl>
                                          <p:spTgt spid="29732">
                                            <p:txEl>
                                              <p:pRg st="3" end="3"/>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9732">
                                            <p:txEl>
                                              <p:pRg st="4" end="4"/>
                                            </p:txEl>
                                          </p:spTgt>
                                        </p:tgtEl>
                                        <p:attrNameLst>
                                          <p:attrName>style.visibility</p:attrName>
                                        </p:attrNameLst>
                                      </p:cBhvr>
                                      <p:to>
                                        <p:strVal val="visible"/>
                                      </p:to>
                                    </p:set>
                                    <p:animEffect transition="in" filter="fade">
                                      <p:cBhvr>
                                        <p:cTn id="27" dur="1000"/>
                                        <p:tgtEl>
                                          <p:spTgt spid="29732">
                                            <p:txEl>
                                              <p:pRg st="4" end="4"/>
                                            </p:txEl>
                                          </p:spTgt>
                                        </p:tgtEl>
                                      </p:cBhvr>
                                    </p:animEffect>
                                  </p:childTnLst>
                                  <p:subTnLst>
                                    <p:animClr clrSpc="rgb" dir="cw">
                                      <p:cBhvr override="childStyle">
                                        <p:cTn dur="1" fill="hold" display="0" masterRel="nextClick" afterEffect="1"/>
                                        <p:tgtEl>
                                          <p:spTgt spid="29732">
                                            <p:txEl>
                                              <p:pRg st="4" end="4"/>
                                            </p:txEl>
                                          </p:spTgt>
                                        </p:tgtEl>
                                        <p:attrNameLst>
                                          <p:attrName>ppt_c</p:attrName>
                                        </p:attrNameLst>
                                      </p:cBhvr>
                                      <p:to>
                                        <a:schemeClr val="folHlink"/>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9732">
                                            <p:txEl>
                                              <p:pRg st="5" end="5"/>
                                            </p:txEl>
                                          </p:spTgt>
                                        </p:tgtEl>
                                        <p:attrNameLst>
                                          <p:attrName>style.visibility</p:attrName>
                                        </p:attrNameLst>
                                      </p:cBhvr>
                                      <p:to>
                                        <p:strVal val="visible"/>
                                      </p:to>
                                    </p:set>
                                    <p:animEffect transition="in" filter="fade">
                                      <p:cBhvr>
                                        <p:cTn id="32" dur="1000"/>
                                        <p:tgtEl>
                                          <p:spTgt spid="29732">
                                            <p:txEl>
                                              <p:pRg st="5" end="5"/>
                                            </p:txEl>
                                          </p:spTgt>
                                        </p:tgtEl>
                                      </p:cBhvr>
                                    </p:animEffect>
                                  </p:childTnLst>
                                  <p:subTnLst>
                                    <p:animClr clrSpc="rgb" dir="cw">
                                      <p:cBhvr override="childStyle">
                                        <p:cTn dur="1" fill="hold" display="0" masterRel="nextClick" afterEffect="1"/>
                                        <p:tgtEl>
                                          <p:spTgt spid="29732">
                                            <p:txEl>
                                              <p:pRg st="5" end="5"/>
                                            </p:txEl>
                                          </p:spTgt>
                                        </p:tgtEl>
                                        <p:attrNameLst>
                                          <p:attrName>ppt_c</p:attrName>
                                        </p:attrNameLst>
                                      </p:cBhvr>
                                      <p:to>
                                        <a:schemeClr val="folHlink"/>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9732">
                                            <p:txEl>
                                              <p:pRg st="6" end="6"/>
                                            </p:txEl>
                                          </p:spTgt>
                                        </p:tgtEl>
                                        <p:attrNameLst>
                                          <p:attrName>style.visibility</p:attrName>
                                        </p:attrNameLst>
                                      </p:cBhvr>
                                      <p:to>
                                        <p:strVal val="visible"/>
                                      </p:to>
                                    </p:set>
                                    <p:animEffect transition="in" filter="fade">
                                      <p:cBhvr>
                                        <p:cTn id="37" dur="1000"/>
                                        <p:tgtEl>
                                          <p:spTgt spid="297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6E3AD06-4BDD-4299-A16D-AB460DA9C5B6}" type="slidenum">
              <a:rPr lang="en-US">
                <a:solidFill>
                  <a:srgbClr val="000000"/>
                </a:solidFill>
              </a:rPr>
              <a:pPr/>
              <a:t>34</a:t>
            </a:fld>
            <a:endParaRPr lang="en-US">
              <a:solidFill>
                <a:srgbClr val="000000"/>
              </a:solidFill>
            </a:endParaRPr>
          </a:p>
        </p:txBody>
      </p:sp>
      <p:sp>
        <p:nvSpPr>
          <p:cNvPr id="12293" name="Rectangle 5"/>
          <p:cNvSpPr>
            <a:spLocks noGrp="1" noChangeArrowheads="1"/>
          </p:cNvSpPr>
          <p:nvPr>
            <p:ph type="title"/>
          </p:nvPr>
        </p:nvSpPr>
        <p:spPr>
          <a:xfrm>
            <a:off x="685800" y="76200"/>
            <a:ext cx="7772400" cy="1143000"/>
          </a:xfrm>
        </p:spPr>
        <p:txBody>
          <a:bodyPr/>
          <a:lstStyle/>
          <a:p>
            <a:r>
              <a:rPr lang="en-US"/>
              <a:t>Instructions - 3</a:t>
            </a:r>
          </a:p>
        </p:txBody>
      </p:sp>
      <p:sp>
        <p:nvSpPr>
          <p:cNvPr id="12295" name="Rectangle 7"/>
          <p:cNvSpPr>
            <a:spLocks noGrp="1" noChangeArrowheads="1"/>
          </p:cNvSpPr>
          <p:nvPr>
            <p:ph idx="1"/>
          </p:nvPr>
        </p:nvSpPr>
        <p:spPr>
          <a:xfrm>
            <a:off x="685800" y="1219200"/>
            <a:ext cx="7924800" cy="4953000"/>
          </a:xfrm>
        </p:spPr>
        <p:txBody>
          <a:bodyPr/>
          <a:lstStyle/>
          <a:p>
            <a:r>
              <a:rPr lang="en-US"/>
              <a:t>Radio silence – except emergency, why?</a:t>
            </a:r>
          </a:p>
          <a:p>
            <a:r>
              <a:rPr lang="en-US" b="1" u="sng"/>
              <a:t>Lead truck</a:t>
            </a:r>
          </a:p>
          <a:p>
            <a:pPr lvl="1"/>
            <a:r>
              <a:rPr lang="en-US"/>
              <a:t>Communicate emergency or condition</a:t>
            </a:r>
          </a:p>
          <a:p>
            <a:pPr lvl="2"/>
            <a:r>
              <a:rPr lang="en-US"/>
              <a:t>Vehicles, objects, or hazards in plow path</a:t>
            </a:r>
          </a:p>
          <a:p>
            <a:pPr lvl="2"/>
            <a:r>
              <a:rPr lang="en-US"/>
              <a:t>Not signs, hydrants</a:t>
            </a:r>
          </a:p>
          <a:p>
            <a:pPr lvl="2"/>
            <a:r>
              <a:rPr lang="en-US"/>
              <a:t>Stalls, driveways with cars, and pedestrians</a:t>
            </a:r>
          </a:p>
          <a:p>
            <a:pPr lvl="1"/>
            <a:r>
              <a:rPr lang="en-US"/>
              <a:t>Lead by moves and speed</a:t>
            </a:r>
          </a:p>
          <a:p>
            <a:pPr lvl="1"/>
            <a:r>
              <a:rPr lang="en-US"/>
              <a:t>Hills, corners (not able to see)</a:t>
            </a:r>
          </a:p>
          <a:p>
            <a:pPr lvl="1"/>
            <a:r>
              <a:rPr lang="en-US"/>
              <a:t>Check gang in mirror </a:t>
            </a:r>
          </a:p>
          <a:p>
            <a:pPr lvl="2"/>
            <a:r>
              <a:rPr lang="en-US"/>
              <a:t>Adjust speed and actions accordingly</a:t>
            </a:r>
          </a:p>
        </p:txBody>
      </p:sp>
      <p:sp>
        <p:nvSpPr>
          <p:cNvPr id="5" name="Pie 4"/>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706927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Effect transition="in" filter="fade">
                                      <p:cBhvr>
                                        <p:cTn id="7" dur="1000"/>
                                        <p:tgtEl>
                                          <p:spTgt spid="12295">
                                            <p:txEl>
                                              <p:pRg st="0" end="0"/>
                                            </p:txEl>
                                          </p:spTgt>
                                        </p:tgtEl>
                                      </p:cBhvr>
                                    </p:animEffect>
                                  </p:childTnLst>
                                  <p:subTnLst>
                                    <p:animClr clrSpc="rgb" dir="cw">
                                      <p:cBhvr override="childStyle">
                                        <p:cTn dur="1" fill="hold" display="0" masterRel="nextClick" afterEffect="1"/>
                                        <p:tgtEl>
                                          <p:spTgt spid="12295">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5">
                                            <p:txEl>
                                              <p:pRg st="1" end="1"/>
                                            </p:txEl>
                                          </p:spTgt>
                                        </p:tgtEl>
                                        <p:attrNameLst>
                                          <p:attrName>style.visibility</p:attrName>
                                        </p:attrNameLst>
                                      </p:cBhvr>
                                      <p:to>
                                        <p:strVal val="visible"/>
                                      </p:to>
                                    </p:set>
                                    <p:animEffect transition="in" filter="fade">
                                      <p:cBhvr>
                                        <p:cTn id="12" dur="1000"/>
                                        <p:tgtEl>
                                          <p:spTgt spid="12295">
                                            <p:txEl>
                                              <p:pRg st="1" end="1"/>
                                            </p:txEl>
                                          </p:spTgt>
                                        </p:tgtEl>
                                      </p:cBhvr>
                                    </p:animEffect>
                                  </p:childTnLst>
                                  <p:subTnLst>
                                    <p:animClr clrSpc="rgb" dir="cw">
                                      <p:cBhvr override="childStyle">
                                        <p:cTn dur="1" fill="hold" display="0" masterRel="nextClick" afterEffect="1"/>
                                        <p:tgtEl>
                                          <p:spTgt spid="12295">
                                            <p:txEl>
                                              <p:pRg st="1" end="1"/>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5">
                                            <p:txEl>
                                              <p:pRg st="2" end="2"/>
                                            </p:txEl>
                                          </p:spTgt>
                                        </p:tgtEl>
                                        <p:attrNameLst>
                                          <p:attrName>style.visibility</p:attrName>
                                        </p:attrNameLst>
                                      </p:cBhvr>
                                      <p:to>
                                        <p:strVal val="visible"/>
                                      </p:to>
                                    </p:set>
                                    <p:animEffect transition="in" filter="fade">
                                      <p:cBhvr>
                                        <p:cTn id="17" dur="1000"/>
                                        <p:tgtEl>
                                          <p:spTgt spid="12295">
                                            <p:txEl>
                                              <p:pRg st="2" end="2"/>
                                            </p:txEl>
                                          </p:spTgt>
                                        </p:tgtEl>
                                      </p:cBhvr>
                                    </p:animEffect>
                                  </p:childTnLst>
                                  <p:subTnLst>
                                    <p:animClr clrSpc="rgb" dir="cw">
                                      <p:cBhvr override="childStyle">
                                        <p:cTn dur="1" fill="hold" display="0" masterRel="nextClick" afterEffect="1"/>
                                        <p:tgtEl>
                                          <p:spTgt spid="12295">
                                            <p:txEl>
                                              <p:pRg st="2" end="2"/>
                                            </p:txEl>
                                          </p:spTgt>
                                        </p:tgtEl>
                                        <p:attrNameLst>
                                          <p:attrName>ppt_c</p:attrName>
                                        </p:attrNameLst>
                                      </p:cBhvr>
                                      <p:to>
                                        <a:schemeClr val="fo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5">
                                            <p:txEl>
                                              <p:pRg st="3" end="3"/>
                                            </p:txEl>
                                          </p:spTgt>
                                        </p:tgtEl>
                                        <p:attrNameLst>
                                          <p:attrName>style.visibility</p:attrName>
                                        </p:attrNameLst>
                                      </p:cBhvr>
                                      <p:to>
                                        <p:strVal val="visible"/>
                                      </p:to>
                                    </p:set>
                                    <p:animEffect transition="in" filter="fade">
                                      <p:cBhvr>
                                        <p:cTn id="22" dur="1000"/>
                                        <p:tgtEl>
                                          <p:spTgt spid="12295">
                                            <p:txEl>
                                              <p:pRg st="3" end="3"/>
                                            </p:txEl>
                                          </p:spTgt>
                                        </p:tgtEl>
                                      </p:cBhvr>
                                    </p:animEffect>
                                  </p:childTnLst>
                                  <p:subTnLst>
                                    <p:animClr clrSpc="rgb" dir="cw">
                                      <p:cBhvr override="childStyle">
                                        <p:cTn dur="1" fill="hold" display="0" masterRel="nextClick" afterEffect="1"/>
                                        <p:tgtEl>
                                          <p:spTgt spid="12295">
                                            <p:txEl>
                                              <p:pRg st="3" end="3"/>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295">
                                            <p:txEl>
                                              <p:pRg st="4" end="4"/>
                                            </p:txEl>
                                          </p:spTgt>
                                        </p:tgtEl>
                                        <p:attrNameLst>
                                          <p:attrName>style.visibility</p:attrName>
                                        </p:attrNameLst>
                                      </p:cBhvr>
                                      <p:to>
                                        <p:strVal val="visible"/>
                                      </p:to>
                                    </p:set>
                                    <p:animEffect transition="in" filter="fade">
                                      <p:cBhvr>
                                        <p:cTn id="27" dur="1000"/>
                                        <p:tgtEl>
                                          <p:spTgt spid="12295">
                                            <p:txEl>
                                              <p:pRg st="4" end="4"/>
                                            </p:txEl>
                                          </p:spTgt>
                                        </p:tgtEl>
                                      </p:cBhvr>
                                    </p:animEffect>
                                  </p:childTnLst>
                                  <p:subTnLst>
                                    <p:animClr clrSpc="rgb" dir="cw">
                                      <p:cBhvr override="childStyle">
                                        <p:cTn dur="1" fill="hold" display="0" masterRel="nextClick" afterEffect="1"/>
                                        <p:tgtEl>
                                          <p:spTgt spid="12295">
                                            <p:txEl>
                                              <p:pRg st="4" end="4"/>
                                            </p:txEl>
                                          </p:spTgt>
                                        </p:tgtEl>
                                        <p:attrNameLst>
                                          <p:attrName>ppt_c</p:attrName>
                                        </p:attrNameLst>
                                      </p:cBhvr>
                                      <p:to>
                                        <a:schemeClr val="folHlink"/>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295">
                                            <p:txEl>
                                              <p:pRg st="5" end="5"/>
                                            </p:txEl>
                                          </p:spTgt>
                                        </p:tgtEl>
                                        <p:attrNameLst>
                                          <p:attrName>style.visibility</p:attrName>
                                        </p:attrNameLst>
                                      </p:cBhvr>
                                      <p:to>
                                        <p:strVal val="visible"/>
                                      </p:to>
                                    </p:set>
                                    <p:animEffect transition="in" filter="fade">
                                      <p:cBhvr>
                                        <p:cTn id="32" dur="1000"/>
                                        <p:tgtEl>
                                          <p:spTgt spid="12295">
                                            <p:txEl>
                                              <p:pRg st="5" end="5"/>
                                            </p:txEl>
                                          </p:spTgt>
                                        </p:tgtEl>
                                      </p:cBhvr>
                                    </p:animEffect>
                                  </p:childTnLst>
                                  <p:subTnLst>
                                    <p:animClr clrSpc="rgb" dir="cw">
                                      <p:cBhvr override="childStyle">
                                        <p:cTn dur="1" fill="hold" display="0" masterRel="nextClick" afterEffect="1"/>
                                        <p:tgtEl>
                                          <p:spTgt spid="12295">
                                            <p:txEl>
                                              <p:pRg st="5" end="5"/>
                                            </p:txEl>
                                          </p:spTgt>
                                        </p:tgtEl>
                                        <p:attrNameLst>
                                          <p:attrName>ppt_c</p:attrName>
                                        </p:attrNameLst>
                                      </p:cBhvr>
                                      <p:to>
                                        <a:schemeClr val="folHlink"/>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2295">
                                            <p:txEl>
                                              <p:pRg st="6" end="6"/>
                                            </p:txEl>
                                          </p:spTgt>
                                        </p:tgtEl>
                                        <p:attrNameLst>
                                          <p:attrName>style.visibility</p:attrName>
                                        </p:attrNameLst>
                                      </p:cBhvr>
                                      <p:to>
                                        <p:strVal val="visible"/>
                                      </p:to>
                                    </p:set>
                                    <p:animEffect transition="in" filter="fade">
                                      <p:cBhvr>
                                        <p:cTn id="37" dur="1000"/>
                                        <p:tgtEl>
                                          <p:spTgt spid="12295">
                                            <p:txEl>
                                              <p:pRg st="6" end="6"/>
                                            </p:txEl>
                                          </p:spTgt>
                                        </p:tgtEl>
                                      </p:cBhvr>
                                    </p:animEffect>
                                  </p:childTnLst>
                                  <p:subTnLst>
                                    <p:animClr clrSpc="rgb" dir="cw">
                                      <p:cBhvr override="childStyle">
                                        <p:cTn dur="1" fill="hold" display="0" masterRel="nextClick" afterEffect="1"/>
                                        <p:tgtEl>
                                          <p:spTgt spid="12295">
                                            <p:txEl>
                                              <p:pRg st="6" end="6"/>
                                            </p:txEl>
                                          </p:spTgt>
                                        </p:tgtEl>
                                        <p:attrNameLst>
                                          <p:attrName>ppt_c</p:attrName>
                                        </p:attrNameLst>
                                      </p:cBhvr>
                                      <p:to>
                                        <a:schemeClr val="folHlink"/>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2295">
                                            <p:txEl>
                                              <p:pRg st="7" end="7"/>
                                            </p:txEl>
                                          </p:spTgt>
                                        </p:tgtEl>
                                        <p:attrNameLst>
                                          <p:attrName>style.visibility</p:attrName>
                                        </p:attrNameLst>
                                      </p:cBhvr>
                                      <p:to>
                                        <p:strVal val="visible"/>
                                      </p:to>
                                    </p:set>
                                    <p:animEffect transition="in" filter="fade">
                                      <p:cBhvr>
                                        <p:cTn id="42" dur="1000"/>
                                        <p:tgtEl>
                                          <p:spTgt spid="12295">
                                            <p:txEl>
                                              <p:pRg st="7" end="7"/>
                                            </p:txEl>
                                          </p:spTgt>
                                        </p:tgtEl>
                                      </p:cBhvr>
                                    </p:animEffect>
                                  </p:childTnLst>
                                  <p:subTnLst>
                                    <p:animClr clrSpc="rgb" dir="cw">
                                      <p:cBhvr override="childStyle">
                                        <p:cTn dur="1" fill="hold" display="0" masterRel="nextClick" afterEffect="1"/>
                                        <p:tgtEl>
                                          <p:spTgt spid="12295">
                                            <p:txEl>
                                              <p:pRg st="7" end="7"/>
                                            </p:txEl>
                                          </p:spTgt>
                                        </p:tgtEl>
                                        <p:attrNameLst>
                                          <p:attrName>ppt_c</p:attrName>
                                        </p:attrNameLst>
                                      </p:cBhvr>
                                      <p:to>
                                        <a:schemeClr val="folHlink"/>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2295">
                                            <p:txEl>
                                              <p:pRg st="8" end="8"/>
                                            </p:txEl>
                                          </p:spTgt>
                                        </p:tgtEl>
                                        <p:attrNameLst>
                                          <p:attrName>style.visibility</p:attrName>
                                        </p:attrNameLst>
                                      </p:cBhvr>
                                      <p:to>
                                        <p:strVal val="visible"/>
                                      </p:to>
                                    </p:set>
                                    <p:animEffect transition="in" filter="fade">
                                      <p:cBhvr>
                                        <p:cTn id="47" dur="1000"/>
                                        <p:tgtEl>
                                          <p:spTgt spid="12295">
                                            <p:txEl>
                                              <p:pRg st="8" end="8"/>
                                            </p:txEl>
                                          </p:spTgt>
                                        </p:tgtEl>
                                      </p:cBhvr>
                                    </p:animEffect>
                                  </p:childTnLst>
                                  <p:subTnLst>
                                    <p:animClr clrSpc="rgb" dir="cw">
                                      <p:cBhvr override="childStyle">
                                        <p:cTn dur="1" fill="hold" display="0" masterRel="nextClick" afterEffect="1"/>
                                        <p:tgtEl>
                                          <p:spTgt spid="12295">
                                            <p:txEl>
                                              <p:pRg st="8" end="8"/>
                                            </p:txEl>
                                          </p:spTgt>
                                        </p:tgtEl>
                                        <p:attrNameLst>
                                          <p:attrName>ppt_c</p:attrName>
                                        </p:attrNameLst>
                                      </p:cBhvr>
                                      <p:to>
                                        <a:schemeClr val="folHlink"/>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295">
                                            <p:txEl>
                                              <p:pRg st="9" end="9"/>
                                            </p:txEl>
                                          </p:spTgt>
                                        </p:tgtEl>
                                        <p:attrNameLst>
                                          <p:attrName>style.visibility</p:attrName>
                                        </p:attrNameLst>
                                      </p:cBhvr>
                                      <p:to>
                                        <p:strVal val="visible"/>
                                      </p:to>
                                    </p:set>
                                    <p:animEffect transition="in" filter="fade">
                                      <p:cBhvr>
                                        <p:cTn id="52" dur="1000"/>
                                        <p:tgtEl>
                                          <p:spTgt spid="122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7"/>
          <p:cNvSpPr>
            <a:spLocks noGrp="1"/>
          </p:cNvSpPr>
          <p:nvPr>
            <p:ph type="sldNum" sz="quarter" idx="12"/>
          </p:nvPr>
        </p:nvSpPr>
        <p:spPr/>
        <p:txBody>
          <a:bodyPr/>
          <a:lstStyle/>
          <a:p>
            <a:fld id="{B02DCD8D-22B2-458C-807A-AF80AA3520F0}" type="slidenum">
              <a:rPr lang="en-US">
                <a:solidFill>
                  <a:srgbClr val="000000"/>
                </a:solidFill>
              </a:rPr>
              <a:pPr/>
              <a:t>35</a:t>
            </a:fld>
            <a:endParaRPr lang="en-US">
              <a:solidFill>
                <a:srgbClr val="000000"/>
              </a:solidFill>
            </a:endParaRPr>
          </a:p>
        </p:txBody>
      </p:sp>
      <p:sp>
        <p:nvSpPr>
          <p:cNvPr id="39938" name="AutoShape 2"/>
          <p:cNvSpPr>
            <a:spLocks noChangeAspect="1" noChangeArrowheads="1"/>
          </p:cNvSpPr>
          <p:nvPr/>
        </p:nvSpPr>
        <p:spPr bwMode="auto">
          <a:xfrm>
            <a:off x="3349625" y="4924425"/>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40" name="Rectangle 4"/>
          <p:cNvSpPr>
            <a:spLocks noChangeArrowheads="1"/>
          </p:cNvSpPr>
          <p:nvPr/>
        </p:nvSpPr>
        <p:spPr bwMode="auto">
          <a:xfrm>
            <a:off x="685800" y="6248400"/>
            <a:ext cx="1143000" cy="609600"/>
          </a:xfrm>
          <a:prstGeom prst="rect">
            <a:avLst/>
          </a:prstGeom>
          <a:solidFill>
            <a:srgbClr val="99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41" name="Rectangle 5"/>
          <p:cNvSpPr>
            <a:spLocks noChangeArrowheads="1"/>
          </p:cNvSpPr>
          <p:nvPr/>
        </p:nvSpPr>
        <p:spPr bwMode="auto">
          <a:xfrm>
            <a:off x="8382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42" name="Rectangle 6"/>
          <p:cNvSpPr>
            <a:spLocks noChangeArrowheads="1"/>
          </p:cNvSpPr>
          <p:nvPr/>
        </p:nvSpPr>
        <p:spPr bwMode="auto">
          <a:xfrm>
            <a:off x="35814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43" name="Rectangle 7"/>
          <p:cNvSpPr>
            <a:spLocks noGrp="1" noChangeArrowheads="1"/>
          </p:cNvSpPr>
          <p:nvPr>
            <p:ph type="title"/>
          </p:nvPr>
        </p:nvSpPr>
        <p:spPr>
          <a:xfrm>
            <a:off x="4343400" y="76200"/>
            <a:ext cx="4343400" cy="1143000"/>
          </a:xfrm>
        </p:spPr>
        <p:txBody>
          <a:bodyPr/>
          <a:lstStyle/>
          <a:p>
            <a:r>
              <a:rPr lang="en-US" dirty="0" smtClean="0"/>
              <a:t>Instructions - 4</a:t>
            </a:r>
            <a:endParaRPr lang="en-US" dirty="0"/>
          </a:p>
        </p:txBody>
      </p:sp>
      <p:sp>
        <p:nvSpPr>
          <p:cNvPr id="39944" name="AutoShape 8"/>
          <p:cNvSpPr>
            <a:spLocks noChangeAspect="1" noChangeArrowheads="1"/>
          </p:cNvSpPr>
          <p:nvPr/>
        </p:nvSpPr>
        <p:spPr bwMode="auto">
          <a:xfrm>
            <a:off x="3462338" y="622776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49" name="AutoShape 13"/>
          <p:cNvSpPr>
            <a:spLocks noChangeAspect="1" noChangeArrowheads="1"/>
          </p:cNvSpPr>
          <p:nvPr/>
        </p:nvSpPr>
        <p:spPr bwMode="auto">
          <a:xfrm>
            <a:off x="3476625" y="586581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39977" name="Group 41"/>
          <p:cNvGrpSpPr>
            <a:grpSpLocks/>
          </p:cNvGrpSpPr>
          <p:nvPr/>
        </p:nvGrpSpPr>
        <p:grpSpPr bwMode="auto">
          <a:xfrm>
            <a:off x="2601913" y="623888"/>
            <a:ext cx="827087" cy="2028825"/>
            <a:chOff x="1639" y="393"/>
            <a:chExt cx="521" cy="1278"/>
          </a:xfrm>
        </p:grpSpPr>
        <p:sp>
          <p:nvSpPr>
            <p:cNvPr id="39955" name="AutoShape 19"/>
            <p:cNvSpPr>
              <a:spLocks noChangeAspect="1" noChangeArrowheads="1"/>
            </p:cNvSpPr>
            <p:nvPr/>
          </p:nvSpPr>
          <p:spPr bwMode="auto">
            <a:xfrm>
              <a:off x="1717" y="458"/>
              <a:ext cx="312" cy="41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46" name="Rectangle 10"/>
            <p:cNvSpPr>
              <a:spLocks noChangeAspect="1" noChangeArrowheads="1"/>
            </p:cNvSpPr>
            <p:nvPr/>
          </p:nvSpPr>
          <p:spPr bwMode="auto">
            <a:xfrm rot="1466637">
              <a:off x="1639" y="393"/>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48" name="AutoShape 12"/>
            <p:cNvSpPr>
              <a:spLocks noChangeAspect="1" noChangeArrowheads="1"/>
            </p:cNvSpPr>
            <p:nvPr/>
          </p:nvSpPr>
          <p:spPr bwMode="auto">
            <a:xfrm rot="5400000">
              <a:off x="1559" y="1092"/>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51" name="AutoShape 15"/>
            <p:cNvSpPr>
              <a:spLocks noChangeAspect="1" noChangeArrowheads="1"/>
            </p:cNvSpPr>
            <p:nvPr/>
          </p:nvSpPr>
          <p:spPr bwMode="auto">
            <a:xfrm>
              <a:off x="2091" y="1151"/>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52" name="AutoShape 16"/>
            <p:cNvSpPr>
              <a:spLocks noChangeAspect="1" noChangeArrowheads="1"/>
            </p:cNvSpPr>
            <p:nvPr/>
          </p:nvSpPr>
          <p:spPr bwMode="auto">
            <a:xfrm>
              <a:off x="2091" y="85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53" name="AutoShape 17"/>
            <p:cNvSpPr>
              <a:spLocks noChangeAspect="1" noChangeArrowheads="1"/>
            </p:cNvSpPr>
            <p:nvPr/>
          </p:nvSpPr>
          <p:spPr bwMode="auto">
            <a:xfrm>
              <a:off x="2086" y="479"/>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56" name="Rectangle 20"/>
            <p:cNvSpPr>
              <a:spLocks noChangeAspect="1" noChangeArrowheads="1"/>
            </p:cNvSpPr>
            <p:nvPr/>
          </p:nvSpPr>
          <p:spPr bwMode="auto">
            <a:xfrm>
              <a:off x="1722" y="909"/>
              <a:ext cx="312" cy="58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39957" name="AutoShape 21"/>
          <p:cNvSpPr>
            <a:spLocks noChangeAspect="1" noChangeArrowheads="1"/>
          </p:cNvSpPr>
          <p:nvPr/>
        </p:nvSpPr>
        <p:spPr bwMode="auto">
          <a:xfrm rot="2142398">
            <a:off x="3143250" y="5734050"/>
            <a:ext cx="439738" cy="55563"/>
          </a:xfrm>
          <a:prstGeom prst="homePlate">
            <a:avLst>
              <a:gd name="adj" fmla="val 197856"/>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9975" name="Group 39"/>
          <p:cNvGrpSpPr>
            <a:grpSpLocks/>
          </p:cNvGrpSpPr>
          <p:nvPr/>
        </p:nvGrpSpPr>
        <p:grpSpPr bwMode="auto">
          <a:xfrm>
            <a:off x="2632075" y="2774950"/>
            <a:ext cx="949325" cy="1922463"/>
            <a:chOff x="1562" y="1748"/>
            <a:chExt cx="598" cy="1211"/>
          </a:xfrm>
        </p:grpSpPr>
        <p:sp>
          <p:nvSpPr>
            <p:cNvPr id="39960" name="AutoShape 24"/>
            <p:cNvSpPr>
              <a:spLocks noChangeAspect="1" noChangeArrowheads="1"/>
            </p:cNvSpPr>
            <p:nvPr/>
          </p:nvSpPr>
          <p:spPr bwMode="auto">
            <a:xfrm rot="2142398">
              <a:off x="1872" y="2356"/>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39" name="AutoShape 3"/>
            <p:cNvSpPr>
              <a:spLocks noChangeAspect="1" noChangeArrowheads="1"/>
            </p:cNvSpPr>
            <p:nvPr/>
          </p:nvSpPr>
          <p:spPr bwMode="auto">
            <a:xfrm>
              <a:off x="1997" y="1824"/>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47" name="AutoShape 11"/>
            <p:cNvSpPr>
              <a:spLocks noChangeAspect="1" noChangeArrowheads="1"/>
            </p:cNvSpPr>
            <p:nvPr/>
          </p:nvSpPr>
          <p:spPr bwMode="auto">
            <a:xfrm>
              <a:off x="2090" y="2439"/>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61" name="Rectangle 25"/>
            <p:cNvSpPr>
              <a:spLocks noChangeAspect="1" noChangeArrowheads="1"/>
            </p:cNvSpPr>
            <p:nvPr/>
          </p:nvSpPr>
          <p:spPr bwMode="auto">
            <a:xfrm rot="1466637">
              <a:off x="1562" y="1748"/>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9962" name="Group 26"/>
            <p:cNvGrpSpPr>
              <a:grpSpLocks noChangeAspect="1"/>
            </p:cNvGrpSpPr>
            <p:nvPr/>
          </p:nvGrpSpPr>
          <p:grpSpPr bwMode="auto">
            <a:xfrm>
              <a:off x="1635" y="1783"/>
              <a:ext cx="312" cy="1040"/>
              <a:chOff x="1344" y="2160"/>
              <a:chExt cx="432" cy="1440"/>
            </a:xfrm>
          </p:grpSpPr>
          <p:sp>
            <p:nvSpPr>
              <p:cNvPr id="39963" name="AutoShape 27"/>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64" name="Rectangle 28"/>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grpSp>
        <p:nvGrpSpPr>
          <p:cNvPr id="39973" name="Group 37"/>
          <p:cNvGrpSpPr>
            <a:grpSpLocks/>
          </p:cNvGrpSpPr>
          <p:nvPr/>
        </p:nvGrpSpPr>
        <p:grpSpPr bwMode="auto">
          <a:xfrm>
            <a:off x="990600" y="4127500"/>
            <a:ext cx="128588" cy="2730500"/>
            <a:chOff x="624" y="1095"/>
            <a:chExt cx="81" cy="1720"/>
          </a:xfrm>
        </p:grpSpPr>
        <p:sp>
          <p:nvSpPr>
            <p:cNvPr id="39958" name="AutoShape 22"/>
            <p:cNvSpPr>
              <a:spLocks noChangeAspect="1" noChangeArrowheads="1"/>
            </p:cNvSpPr>
            <p:nvPr/>
          </p:nvSpPr>
          <p:spPr bwMode="auto">
            <a:xfrm flipH="1">
              <a:off x="624" y="22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59" name="AutoShape 23"/>
            <p:cNvSpPr>
              <a:spLocks noChangeAspect="1" noChangeArrowheads="1"/>
            </p:cNvSpPr>
            <p:nvPr/>
          </p:nvSpPr>
          <p:spPr bwMode="auto">
            <a:xfrm flipH="1">
              <a:off x="624" y="1882"/>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65" name="AutoShape 29"/>
            <p:cNvSpPr>
              <a:spLocks noChangeAspect="1" noChangeArrowheads="1"/>
            </p:cNvSpPr>
            <p:nvPr/>
          </p:nvSpPr>
          <p:spPr bwMode="auto">
            <a:xfrm>
              <a:off x="636" y="10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66" name="AutoShape 30"/>
            <p:cNvSpPr>
              <a:spLocks noChangeAspect="1" noChangeArrowheads="1"/>
            </p:cNvSpPr>
            <p:nvPr/>
          </p:nvSpPr>
          <p:spPr bwMode="auto">
            <a:xfrm flipH="1">
              <a:off x="624" y="1497"/>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grpSp>
        <p:nvGrpSpPr>
          <p:cNvPr id="39967" name="Group 31"/>
          <p:cNvGrpSpPr>
            <a:grpSpLocks noChangeAspect="1"/>
          </p:cNvGrpSpPr>
          <p:nvPr/>
        </p:nvGrpSpPr>
        <p:grpSpPr bwMode="auto">
          <a:xfrm>
            <a:off x="2776538" y="4824413"/>
            <a:ext cx="495300" cy="1651000"/>
            <a:chOff x="1344" y="2160"/>
            <a:chExt cx="432" cy="1440"/>
          </a:xfrm>
        </p:grpSpPr>
        <p:sp>
          <p:nvSpPr>
            <p:cNvPr id="39968" name="AutoShape 32"/>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69" name="Rectangle 33"/>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39970" name="Rectangle 34"/>
          <p:cNvSpPr>
            <a:spLocks noChangeAspect="1" noChangeArrowheads="1"/>
          </p:cNvSpPr>
          <p:nvPr/>
        </p:nvSpPr>
        <p:spPr bwMode="auto">
          <a:xfrm rot="1466637">
            <a:off x="2657475" y="4768850"/>
            <a:ext cx="776288" cy="682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971" name="AutoShape 35"/>
          <p:cNvSpPr>
            <a:spLocks noChangeAspect="1" noChangeArrowheads="1"/>
          </p:cNvSpPr>
          <p:nvPr/>
        </p:nvSpPr>
        <p:spPr bwMode="auto">
          <a:xfrm>
            <a:off x="3521075" y="61849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9972" name="Rectangle 36"/>
          <p:cNvSpPr>
            <a:spLocks noGrp="1" noChangeArrowheads="1"/>
          </p:cNvSpPr>
          <p:nvPr>
            <p:ph type="body" idx="1"/>
          </p:nvPr>
        </p:nvSpPr>
        <p:spPr>
          <a:xfrm>
            <a:off x="3962400" y="1828800"/>
            <a:ext cx="4495800" cy="4800600"/>
          </a:xfrm>
          <a:noFill/>
          <a:ln/>
        </p:spPr>
        <p:txBody>
          <a:bodyPr/>
          <a:lstStyle/>
          <a:p>
            <a:r>
              <a:rPr lang="en-US" dirty="0" smtClean="0"/>
              <a:t>Hill, corner, or traffic: lift </a:t>
            </a:r>
            <a:r>
              <a:rPr lang="en-US" dirty="0"/>
              <a:t>wing &amp; move right</a:t>
            </a:r>
          </a:p>
          <a:p>
            <a:r>
              <a:rPr lang="en-US" dirty="0"/>
              <a:t>Gang moves like links of a chain</a:t>
            </a:r>
          </a:p>
          <a:p>
            <a:r>
              <a:rPr lang="en-US" dirty="0"/>
              <a:t>Same for all sections</a:t>
            </a:r>
          </a:p>
          <a:p>
            <a:r>
              <a:rPr lang="en-US" dirty="0"/>
              <a:t>Move left again only when safe</a:t>
            </a:r>
          </a:p>
          <a:p>
            <a:endParaRPr lang="en-US" dirty="0"/>
          </a:p>
        </p:txBody>
      </p:sp>
      <p:sp>
        <p:nvSpPr>
          <p:cNvPr id="39978" name="AutoShape 42"/>
          <p:cNvSpPr>
            <a:spLocks noChangeArrowheads="1"/>
          </p:cNvSpPr>
          <p:nvPr/>
        </p:nvSpPr>
        <p:spPr bwMode="auto">
          <a:xfrm rot="-3179072">
            <a:off x="1562100" y="20955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9" name="Pie 38"/>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639407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72">
                                            <p:txEl>
                                              <p:pRg st="0" end="0"/>
                                            </p:txEl>
                                          </p:spTgt>
                                        </p:tgtEl>
                                        <p:attrNameLst>
                                          <p:attrName>style.visibility</p:attrName>
                                        </p:attrNameLst>
                                      </p:cBhvr>
                                      <p:to>
                                        <p:strVal val="visible"/>
                                      </p:to>
                                    </p:set>
                                    <p:animEffect transition="in" filter="fade">
                                      <p:cBhvr>
                                        <p:cTn id="7" dur="1000"/>
                                        <p:tgtEl>
                                          <p:spTgt spid="39972">
                                            <p:txEl>
                                              <p:pRg st="0" end="0"/>
                                            </p:txEl>
                                          </p:spTgt>
                                        </p:tgtEl>
                                      </p:cBhvr>
                                    </p:animEffect>
                                  </p:childTnLst>
                                  <p:subTnLst>
                                    <p:animClr clrSpc="rgb" dir="cw">
                                      <p:cBhvr override="childStyle">
                                        <p:cTn dur="1" fill="hold" display="0" masterRel="nextClick" afterEffect="1"/>
                                        <p:tgtEl>
                                          <p:spTgt spid="39972">
                                            <p:txEl>
                                              <p:pRg st="0" end="0"/>
                                            </p:txEl>
                                          </p:spTgt>
                                        </p:tgtEl>
                                        <p:attrNameLst>
                                          <p:attrName>ppt_c</p:attrName>
                                        </p:attrNameLst>
                                      </p:cBhvr>
                                      <p:to>
                                        <a:schemeClr val="folHlink"/>
                                      </p:to>
                                    </p:animClr>
                                  </p:subTnLst>
                                </p:cTn>
                              </p:par>
                              <p:par>
                                <p:cTn id="8" presetID="2" presetClass="entr" presetSubtype="12" fill="hold" grpId="0" nodeType="withEffect">
                                  <p:stCondLst>
                                    <p:cond delay="0"/>
                                  </p:stCondLst>
                                  <p:childTnLst>
                                    <p:set>
                                      <p:cBhvr>
                                        <p:cTn id="9" dur="1" fill="hold">
                                          <p:stCondLst>
                                            <p:cond delay="0"/>
                                          </p:stCondLst>
                                        </p:cTn>
                                        <p:tgtEl>
                                          <p:spTgt spid="39978"/>
                                        </p:tgtEl>
                                        <p:attrNameLst>
                                          <p:attrName>style.visibility</p:attrName>
                                        </p:attrNameLst>
                                      </p:cBhvr>
                                      <p:to>
                                        <p:strVal val="visible"/>
                                      </p:to>
                                    </p:set>
                                    <p:anim calcmode="lin" valueType="num">
                                      <p:cBhvr additive="base">
                                        <p:cTn id="10" dur="500" fill="hold"/>
                                        <p:tgtEl>
                                          <p:spTgt spid="39978"/>
                                        </p:tgtEl>
                                        <p:attrNameLst>
                                          <p:attrName>ppt_x</p:attrName>
                                        </p:attrNameLst>
                                      </p:cBhvr>
                                      <p:tavLst>
                                        <p:tav tm="0">
                                          <p:val>
                                            <p:strVal val="0-#ppt_w/2"/>
                                          </p:val>
                                        </p:tav>
                                        <p:tav tm="100000">
                                          <p:val>
                                            <p:strVal val="#ppt_x"/>
                                          </p:val>
                                        </p:tav>
                                      </p:tavLst>
                                    </p:anim>
                                    <p:anim calcmode="lin" valueType="num">
                                      <p:cBhvr additive="base">
                                        <p:cTn id="11" dur="500" fill="hold"/>
                                        <p:tgtEl>
                                          <p:spTgt spid="39978"/>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9978"/>
                                        </p:tgtEl>
                                        <p:attrNameLst>
                                          <p:attrName>ppt_c</p:attrName>
                                        </p:attrNameLst>
                                      </p:cBhvr>
                                      <p:to>
                                        <a:schemeClr val="folHlink"/>
                                      </p:to>
                                    </p:animClr>
                                  </p:sub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9972">
                                            <p:txEl>
                                              <p:pRg st="1" end="1"/>
                                            </p:txEl>
                                          </p:spTgt>
                                        </p:tgtEl>
                                        <p:attrNameLst>
                                          <p:attrName>style.visibility</p:attrName>
                                        </p:attrNameLst>
                                      </p:cBhvr>
                                      <p:to>
                                        <p:strVal val="visible"/>
                                      </p:to>
                                    </p:set>
                                    <p:animEffect transition="in" filter="fade">
                                      <p:cBhvr>
                                        <p:cTn id="16" dur="1000"/>
                                        <p:tgtEl>
                                          <p:spTgt spid="39972">
                                            <p:txEl>
                                              <p:pRg st="1" end="1"/>
                                            </p:txEl>
                                          </p:spTgt>
                                        </p:tgtEl>
                                      </p:cBhvr>
                                    </p:animEffect>
                                  </p:childTnLst>
                                  <p:subTnLst>
                                    <p:animClr clrSpc="rgb" dir="cw">
                                      <p:cBhvr override="childStyle">
                                        <p:cTn dur="1" fill="hold" display="0" masterRel="nextClick" afterEffect="1"/>
                                        <p:tgtEl>
                                          <p:spTgt spid="39972">
                                            <p:txEl>
                                              <p:pRg st="1" end="1"/>
                                            </p:txEl>
                                          </p:spTgt>
                                        </p:tgtEl>
                                        <p:attrNameLst>
                                          <p:attrName>ppt_c</p:attrName>
                                        </p:attrNameLst>
                                      </p:cBhvr>
                                      <p:to>
                                        <a:schemeClr val="folHlink"/>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9972">
                                            <p:txEl>
                                              <p:pRg st="2" end="2"/>
                                            </p:txEl>
                                          </p:spTgt>
                                        </p:tgtEl>
                                        <p:attrNameLst>
                                          <p:attrName>style.visibility</p:attrName>
                                        </p:attrNameLst>
                                      </p:cBhvr>
                                      <p:to>
                                        <p:strVal val="visible"/>
                                      </p:to>
                                    </p:set>
                                    <p:animEffect transition="in" filter="fade">
                                      <p:cBhvr>
                                        <p:cTn id="21" dur="1000"/>
                                        <p:tgtEl>
                                          <p:spTgt spid="39972">
                                            <p:txEl>
                                              <p:pRg st="2" end="2"/>
                                            </p:txEl>
                                          </p:spTgt>
                                        </p:tgtEl>
                                      </p:cBhvr>
                                    </p:animEffect>
                                  </p:childTnLst>
                                  <p:subTnLst>
                                    <p:animClr clrSpc="rgb" dir="cw">
                                      <p:cBhvr override="childStyle">
                                        <p:cTn dur="1" fill="hold" display="0" masterRel="nextClick" afterEffect="1"/>
                                        <p:tgtEl>
                                          <p:spTgt spid="39972">
                                            <p:txEl>
                                              <p:pRg st="2" end="2"/>
                                            </p:txEl>
                                          </p:spTgt>
                                        </p:tgtEl>
                                        <p:attrNameLst>
                                          <p:attrName>ppt_c</p:attrName>
                                        </p:attrNameLst>
                                      </p:cBhvr>
                                      <p:to>
                                        <a:schemeClr val="folHlink"/>
                                      </p:to>
                                    </p:animClr>
                                  </p:sub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9972">
                                            <p:txEl>
                                              <p:pRg st="3" end="3"/>
                                            </p:txEl>
                                          </p:spTgt>
                                        </p:tgtEl>
                                        <p:attrNameLst>
                                          <p:attrName>style.visibility</p:attrName>
                                        </p:attrNameLst>
                                      </p:cBhvr>
                                      <p:to>
                                        <p:strVal val="visible"/>
                                      </p:to>
                                    </p:set>
                                    <p:animEffect transition="in" filter="fade">
                                      <p:cBhvr>
                                        <p:cTn id="26" dur="1000"/>
                                        <p:tgtEl>
                                          <p:spTgt spid="39972">
                                            <p:txEl>
                                              <p:pRg st="3" end="3"/>
                                            </p:txEl>
                                          </p:spTgt>
                                        </p:tgtEl>
                                      </p:cBhvr>
                                    </p:animEffect>
                                  </p:childTnLst>
                                  <p:subTnLst>
                                    <p:animClr clrSpc="rgb" dir="cw">
                                      <p:cBhvr override="childStyle">
                                        <p:cTn dur="1" fill="hold" display="0" masterRel="nextClick" afterEffect="1"/>
                                        <p:tgtEl>
                                          <p:spTgt spid="39972">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3B6FF2-6E46-4508-B9E6-9F2DB3900858}" type="slidenum">
              <a:rPr lang="en-US">
                <a:solidFill>
                  <a:srgbClr val="000000"/>
                </a:solidFill>
              </a:rPr>
              <a:pPr/>
              <a:t>36</a:t>
            </a:fld>
            <a:endParaRPr lang="en-US">
              <a:solidFill>
                <a:srgbClr val="000000"/>
              </a:solidFill>
            </a:endParaRPr>
          </a:p>
        </p:txBody>
      </p:sp>
      <p:sp>
        <p:nvSpPr>
          <p:cNvPr id="30722" name="Rectangle 2"/>
          <p:cNvSpPr>
            <a:spLocks noGrp="1" noChangeArrowheads="1"/>
          </p:cNvSpPr>
          <p:nvPr>
            <p:ph type="title"/>
          </p:nvPr>
        </p:nvSpPr>
        <p:spPr>
          <a:xfrm>
            <a:off x="685800" y="76200"/>
            <a:ext cx="7772400" cy="1143000"/>
          </a:xfrm>
        </p:spPr>
        <p:txBody>
          <a:bodyPr/>
          <a:lstStyle/>
          <a:p>
            <a:r>
              <a:rPr lang="en-US"/>
              <a:t>Instructions - 5</a:t>
            </a:r>
          </a:p>
        </p:txBody>
      </p:sp>
      <p:sp>
        <p:nvSpPr>
          <p:cNvPr id="30723" name="Rectangle 3"/>
          <p:cNvSpPr>
            <a:spLocks noGrp="1" noChangeArrowheads="1"/>
          </p:cNvSpPr>
          <p:nvPr>
            <p:ph type="body" idx="1"/>
          </p:nvPr>
        </p:nvSpPr>
        <p:spPr>
          <a:xfrm>
            <a:off x="685800" y="1143000"/>
            <a:ext cx="7772400" cy="4876800"/>
          </a:xfrm>
        </p:spPr>
        <p:txBody>
          <a:bodyPr/>
          <a:lstStyle/>
          <a:p>
            <a:r>
              <a:rPr lang="en-US" b="1" u="sng"/>
              <a:t>Tail truck</a:t>
            </a:r>
          </a:p>
          <a:p>
            <a:pPr lvl="1"/>
            <a:r>
              <a:rPr lang="en-US"/>
              <a:t>Communicate emergency or conditions</a:t>
            </a:r>
          </a:p>
          <a:p>
            <a:pPr lvl="1"/>
            <a:r>
              <a:rPr lang="en-US"/>
              <a:t>Advise Lead/Gang of passing traffic and if need to move right</a:t>
            </a:r>
          </a:p>
          <a:p>
            <a:r>
              <a:rPr lang="en-US"/>
              <a:t>Additional info for all</a:t>
            </a:r>
          </a:p>
          <a:p>
            <a:pPr lvl="1"/>
            <a:r>
              <a:rPr lang="en-US"/>
              <a:t>Use box and sander, if comfortable</a:t>
            </a:r>
          </a:p>
          <a:p>
            <a:pPr lvl="1"/>
            <a:r>
              <a:rPr lang="en-US"/>
              <a:t>Incident pull safely to right shoulder, stop, engage parking brake</a:t>
            </a:r>
          </a:p>
          <a:p>
            <a:r>
              <a:rPr lang="en-US" b="1"/>
              <a:t>Questions ?</a:t>
            </a:r>
            <a:endParaRPr lang="en-US"/>
          </a:p>
        </p:txBody>
      </p:sp>
      <p:sp>
        <p:nvSpPr>
          <p:cNvPr id="5" name="Pie 4"/>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0484577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1000"/>
                                        <p:tgtEl>
                                          <p:spTgt spid="30723">
                                            <p:txEl>
                                              <p:pRg st="0" end="0"/>
                                            </p:txEl>
                                          </p:spTgt>
                                        </p:tgtEl>
                                      </p:cBhvr>
                                    </p:animEffect>
                                  </p:childTnLst>
                                  <p:subTnLst>
                                    <p:animClr clrSpc="rgb" dir="cw">
                                      <p:cBhvr override="childStyle">
                                        <p:cTn dur="1" fill="hold" display="0" masterRel="nextClick" afterEffect="1"/>
                                        <p:tgtEl>
                                          <p:spTgt spid="30723">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1000"/>
                                        <p:tgtEl>
                                          <p:spTgt spid="30723">
                                            <p:txEl>
                                              <p:pRg st="1" end="1"/>
                                            </p:txEl>
                                          </p:spTgt>
                                        </p:tgtEl>
                                      </p:cBhvr>
                                    </p:animEffect>
                                  </p:childTnLst>
                                  <p:subTnLst>
                                    <p:animClr clrSpc="rgb" dir="cw">
                                      <p:cBhvr override="childStyle">
                                        <p:cTn dur="1" fill="hold" display="0" masterRel="nextClick" afterEffect="1"/>
                                        <p:tgtEl>
                                          <p:spTgt spid="30723">
                                            <p:txEl>
                                              <p:pRg st="1" end="1"/>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fade">
                                      <p:cBhvr>
                                        <p:cTn id="17" dur="1000"/>
                                        <p:tgtEl>
                                          <p:spTgt spid="30723">
                                            <p:txEl>
                                              <p:pRg st="2" end="2"/>
                                            </p:txEl>
                                          </p:spTgt>
                                        </p:tgtEl>
                                      </p:cBhvr>
                                    </p:animEffect>
                                  </p:childTnLst>
                                  <p:subTnLst>
                                    <p:animClr clrSpc="rgb" dir="cw">
                                      <p:cBhvr override="childStyle">
                                        <p:cTn dur="1" fill="hold" display="0" masterRel="nextClick" afterEffect="1"/>
                                        <p:tgtEl>
                                          <p:spTgt spid="30723">
                                            <p:txEl>
                                              <p:pRg st="2" end="2"/>
                                            </p:txEl>
                                          </p:spTgt>
                                        </p:tgtEl>
                                        <p:attrNameLst>
                                          <p:attrName>ppt_c</p:attrName>
                                        </p:attrNameLst>
                                      </p:cBhvr>
                                      <p:to>
                                        <a:schemeClr val="fo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723">
                                            <p:txEl>
                                              <p:pRg st="3" end="3"/>
                                            </p:txEl>
                                          </p:spTgt>
                                        </p:tgtEl>
                                        <p:attrNameLst>
                                          <p:attrName>style.visibility</p:attrName>
                                        </p:attrNameLst>
                                      </p:cBhvr>
                                      <p:to>
                                        <p:strVal val="visible"/>
                                      </p:to>
                                    </p:set>
                                    <p:animEffect transition="in" filter="fade">
                                      <p:cBhvr>
                                        <p:cTn id="22" dur="1000"/>
                                        <p:tgtEl>
                                          <p:spTgt spid="30723">
                                            <p:txEl>
                                              <p:pRg st="3" end="3"/>
                                            </p:txEl>
                                          </p:spTgt>
                                        </p:tgtEl>
                                      </p:cBhvr>
                                    </p:animEffect>
                                  </p:childTnLst>
                                  <p:subTnLst>
                                    <p:animClr clrSpc="rgb" dir="cw">
                                      <p:cBhvr override="childStyle">
                                        <p:cTn dur="1" fill="hold" display="0" masterRel="nextClick" afterEffect="1"/>
                                        <p:tgtEl>
                                          <p:spTgt spid="30723">
                                            <p:txEl>
                                              <p:pRg st="3" end="3"/>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Effect transition="in" filter="fade">
                                      <p:cBhvr>
                                        <p:cTn id="27" dur="1000"/>
                                        <p:tgtEl>
                                          <p:spTgt spid="30723">
                                            <p:txEl>
                                              <p:pRg st="4" end="4"/>
                                            </p:txEl>
                                          </p:spTgt>
                                        </p:tgtEl>
                                      </p:cBhvr>
                                    </p:animEffect>
                                  </p:childTnLst>
                                  <p:subTnLst>
                                    <p:animClr clrSpc="rgb" dir="cw">
                                      <p:cBhvr override="childStyle">
                                        <p:cTn dur="1" fill="hold" display="0" masterRel="nextClick" afterEffect="1"/>
                                        <p:tgtEl>
                                          <p:spTgt spid="30723">
                                            <p:txEl>
                                              <p:pRg st="4" end="4"/>
                                            </p:txEl>
                                          </p:spTgt>
                                        </p:tgtEl>
                                        <p:attrNameLst>
                                          <p:attrName>ppt_c</p:attrName>
                                        </p:attrNameLst>
                                      </p:cBhvr>
                                      <p:to>
                                        <a:schemeClr val="folHlink"/>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723">
                                            <p:txEl>
                                              <p:pRg st="5" end="5"/>
                                            </p:txEl>
                                          </p:spTgt>
                                        </p:tgtEl>
                                        <p:attrNameLst>
                                          <p:attrName>style.visibility</p:attrName>
                                        </p:attrNameLst>
                                      </p:cBhvr>
                                      <p:to>
                                        <p:strVal val="visible"/>
                                      </p:to>
                                    </p:set>
                                    <p:animEffect transition="in" filter="fade">
                                      <p:cBhvr>
                                        <p:cTn id="32" dur="1000"/>
                                        <p:tgtEl>
                                          <p:spTgt spid="30723">
                                            <p:txEl>
                                              <p:pRg st="5" end="5"/>
                                            </p:txEl>
                                          </p:spTgt>
                                        </p:tgtEl>
                                      </p:cBhvr>
                                    </p:animEffect>
                                  </p:childTnLst>
                                  <p:subTnLst>
                                    <p:animClr clrSpc="rgb" dir="cw">
                                      <p:cBhvr override="childStyle">
                                        <p:cTn dur="1" fill="hold" display="0" masterRel="nextClick" afterEffect="1"/>
                                        <p:tgtEl>
                                          <p:spTgt spid="30723">
                                            <p:txEl>
                                              <p:pRg st="5" end="5"/>
                                            </p:txEl>
                                          </p:spTgt>
                                        </p:tgtEl>
                                        <p:attrNameLst>
                                          <p:attrName>ppt_c</p:attrName>
                                        </p:attrNameLst>
                                      </p:cBhvr>
                                      <p:to>
                                        <a:schemeClr val="folHlink"/>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30723">
                                            <p:txEl>
                                              <p:pRg st="6" end="6"/>
                                            </p:txEl>
                                          </p:spTgt>
                                        </p:tgtEl>
                                        <p:attrNameLst>
                                          <p:attrName>style.visibility</p:attrName>
                                        </p:attrNameLst>
                                      </p:cBhvr>
                                      <p:to>
                                        <p:strVal val="visible"/>
                                      </p:to>
                                    </p:set>
                                    <p:animEffect transition="in" filter="fade">
                                      <p:cBhvr>
                                        <p:cTn id="37" dur="10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54"/>
          <p:cNvSpPr>
            <a:spLocks noGrp="1"/>
          </p:cNvSpPr>
          <p:nvPr>
            <p:ph type="sldNum" sz="quarter" idx="12"/>
          </p:nvPr>
        </p:nvSpPr>
        <p:spPr/>
        <p:txBody>
          <a:bodyPr/>
          <a:lstStyle/>
          <a:p>
            <a:fld id="{CBF3CD54-B0EC-4AA3-93C6-31B688F95275}" type="slidenum">
              <a:rPr lang="en-US">
                <a:solidFill>
                  <a:srgbClr val="000000"/>
                </a:solidFill>
              </a:rPr>
              <a:pPr/>
              <a:t>37</a:t>
            </a:fld>
            <a:endParaRPr lang="en-US">
              <a:solidFill>
                <a:srgbClr val="000000"/>
              </a:solidFill>
            </a:endParaRPr>
          </a:p>
        </p:txBody>
      </p:sp>
      <p:sp>
        <p:nvSpPr>
          <p:cNvPr id="37892" name="Rectangle 4"/>
          <p:cNvSpPr>
            <a:spLocks noGrp="1" noChangeArrowheads="1"/>
          </p:cNvSpPr>
          <p:nvPr>
            <p:ph type="body" idx="1"/>
          </p:nvPr>
        </p:nvSpPr>
        <p:spPr>
          <a:xfrm>
            <a:off x="4648200" y="1905000"/>
            <a:ext cx="4495800" cy="3733800"/>
          </a:xfrm>
        </p:spPr>
        <p:txBody>
          <a:bodyPr/>
          <a:lstStyle/>
          <a:p>
            <a:pPr>
              <a:lnSpc>
                <a:spcPct val="90000"/>
              </a:lnSpc>
            </a:pPr>
            <a:r>
              <a:rPr lang="en-US"/>
              <a:t>Pick up windrow  moving with turns </a:t>
            </a:r>
          </a:p>
          <a:p>
            <a:pPr>
              <a:lnSpc>
                <a:spcPct val="90000"/>
              </a:lnSpc>
            </a:pPr>
            <a:r>
              <a:rPr lang="en-US"/>
              <a:t>Remember left over discharge on right </a:t>
            </a:r>
          </a:p>
          <a:p>
            <a:pPr>
              <a:lnSpc>
                <a:spcPct val="90000"/>
              </a:lnSpc>
            </a:pPr>
            <a:r>
              <a:rPr lang="en-US"/>
              <a:t>Crossovers</a:t>
            </a:r>
          </a:p>
          <a:p>
            <a:pPr>
              <a:lnSpc>
                <a:spcPct val="90000"/>
              </a:lnSpc>
            </a:pPr>
            <a:r>
              <a:rPr lang="en-US"/>
              <a:t>Remember to plow right turn lanes</a:t>
            </a:r>
          </a:p>
        </p:txBody>
      </p:sp>
      <p:sp>
        <p:nvSpPr>
          <p:cNvPr id="37893" name="Rectangle 5"/>
          <p:cNvSpPr>
            <a:spLocks noChangeArrowheads="1"/>
          </p:cNvSpPr>
          <p:nvPr/>
        </p:nvSpPr>
        <p:spPr bwMode="auto">
          <a:xfrm>
            <a:off x="685800" y="6248400"/>
            <a:ext cx="1143000" cy="609600"/>
          </a:xfrm>
          <a:prstGeom prst="rect">
            <a:avLst/>
          </a:prstGeom>
          <a:solidFill>
            <a:srgbClr val="99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894" name="Rectangle 6"/>
          <p:cNvSpPr>
            <a:spLocks noChangeArrowheads="1"/>
          </p:cNvSpPr>
          <p:nvPr/>
        </p:nvSpPr>
        <p:spPr bwMode="auto">
          <a:xfrm>
            <a:off x="1752600" y="3657600"/>
            <a:ext cx="1524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895" name="Rectangle 7"/>
          <p:cNvSpPr>
            <a:spLocks noChangeArrowheads="1"/>
          </p:cNvSpPr>
          <p:nvPr/>
        </p:nvSpPr>
        <p:spPr bwMode="auto">
          <a:xfrm>
            <a:off x="4495800" y="9525"/>
            <a:ext cx="152400" cy="683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896" name="Rectangle 8"/>
          <p:cNvSpPr>
            <a:spLocks noGrp="1" noChangeArrowheads="1"/>
          </p:cNvSpPr>
          <p:nvPr>
            <p:ph type="title"/>
          </p:nvPr>
        </p:nvSpPr>
        <p:spPr>
          <a:xfrm>
            <a:off x="4343400" y="76200"/>
            <a:ext cx="3962400" cy="1143000"/>
          </a:xfrm>
        </p:spPr>
        <p:txBody>
          <a:bodyPr/>
          <a:lstStyle/>
          <a:p>
            <a:r>
              <a:rPr lang="en-US"/>
              <a:t>Turn Lanes</a:t>
            </a:r>
          </a:p>
        </p:txBody>
      </p:sp>
      <p:sp>
        <p:nvSpPr>
          <p:cNvPr id="37897" name="AutoShape 9"/>
          <p:cNvSpPr>
            <a:spLocks noChangeAspect="1" noChangeArrowheads="1"/>
          </p:cNvSpPr>
          <p:nvPr/>
        </p:nvSpPr>
        <p:spPr bwMode="auto">
          <a:xfrm>
            <a:off x="3657600" y="50292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37924" name="Group 36"/>
          <p:cNvGrpSpPr>
            <a:grpSpLocks noChangeAspect="1"/>
          </p:cNvGrpSpPr>
          <p:nvPr/>
        </p:nvGrpSpPr>
        <p:grpSpPr bwMode="auto">
          <a:xfrm rot="-452607">
            <a:off x="914400" y="485775"/>
            <a:ext cx="1063625" cy="2028825"/>
            <a:chOff x="637" y="393"/>
            <a:chExt cx="670" cy="1278"/>
          </a:xfrm>
        </p:grpSpPr>
        <p:sp>
          <p:nvSpPr>
            <p:cNvPr id="37898" name="Rectangle 10"/>
            <p:cNvSpPr>
              <a:spLocks noChangeAspect="1" noChangeArrowheads="1"/>
            </p:cNvSpPr>
            <p:nvPr/>
          </p:nvSpPr>
          <p:spPr bwMode="auto">
            <a:xfrm rot="1466637">
              <a:off x="786" y="393"/>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00" name="AutoShape 12"/>
            <p:cNvSpPr>
              <a:spLocks noChangeAspect="1" noChangeArrowheads="1"/>
            </p:cNvSpPr>
            <p:nvPr/>
          </p:nvSpPr>
          <p:spPr bwMode="auto">
            <a:xfrm rot="8586560">
              <a:off x="637" y="1047"/>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7902" name="Group 14"/>
            <p:cNvGrpSpPr>
              <a:grpSpLocks noChangeAspect="1"/>
            </p:cNvGrpSpPr>
            <p:nvPr/>
          </p:nvGrpSpPr>
          <p:grpSpPr bwMode="auto">
            <a:xfrm>
              <a:off x="1233" y="479"/>
              <a:ext cx="74" cy="1192"/>
              <a:chOff x="1233" y="632"/>
              <a:chExt cx="74" cy="1192"/>
            </a:xfrm>
          </p:grpSpPr>
          <p:sp>
            <p:nvSpPr>
              <p:cNvPr id="37903" name="AutoShape 15"/>
              <p:cNvSpPr>
                <a:spLocks noChangeAspect="1" noChangeArrowheads="1"/>
              </p:cNvSpPr>
              <p:nvPr/>
            </p:nvSpPr>
            <p:spPr bwMode="auto">
              <a:xfrm>
                <a:off x="1238" y="1304"/>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04" name="AutoShape 16"/>
              <p:cNvSpPr>
                <a:spLocks noChangeAspect="1" noChangeArrowheads="1"/>
              </p:cNvSpPr>
              <p:nvPr/>
            </p:nvSpPr>
            <p:spPr bwMode="auto">
              <a:xfrm>
                <a:off x="1238" y="1008"/>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05" name="AutoShape 17"/>
              <p:cNvSpPr>
                <a:spLocks noChangeAspect="1" noChangeArrowheads="1"/>
              </p:cNvSpPr>
              <p:nvPr/>
            </p:nvSpPr>
            <p:spPr bwMode="auto">
              <a:xfrm>
                <a:off x="1233" y="632"/>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grpSp>
          <p:nvGrpSpPr>
            <p:cNvPr id="37906" name="Group 18"/>
            <p:cNvGrpSpPr>
              <a:grpSpLocks noChangeAspect="1"/>
            </p:cNvGrpSpPr>
            <p:nvPr/>
          </p:nvGrpSpPr>
          <p:grpSpPr bwMode="auto">
            <a:xfrm>
              <a:off x="869" y="458"/>
              <a:ext cx="312" cy="1040"/>
              <a:chOff x="1344" y="2160"/>
              <a:chExt cx="432" cy="1440"/>
            </a:xfrm>
          </p:grpSpPr>
          <p:sp>
            <p:nvSpPr>
              <p:cNvPr id="37907" name="AutoShape 19"/>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08" name="Rectangle 20"/>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sp>
        <p:nvSpPr>
          <p:cNvPr id="37909" name="AutoShape 21"/>
          <p:cNvSpPr>
            <a:spLocks noChangeAspect="1" noChangeArrowheads="1"/>
          </p:cNvSpPr>
          <p:nvPr/>
        </p:nvSpPr>
        <p:spPr bwMode="auto">
          <a:xfrm rot="2142398">
            <a:off x="3127375" y="5734050"/>
            <a:ext cx="439738" cy="55563"/>
          </a:xfrm>
          <a:prstGeom prst="homePlate">
            <a:avLst>
              <a:gd name="adj" fmla="val 197856"/>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7929" name="Group 41"/>
          <p:cNvGrpSpPr>
            <a:grpSpLocks noChangeAspect="1"/>
          </p:cNvGrpSpPr>
          <p:nvPr/>
        </p:nvGrpSpPr>
        <p:grpSpPr bwMode="auto">
          <a:xfrm rot="-598419">
            <a:off x="2057400" y="2514600"/>
            <a:ext cx="973138" cy="1922463"/>
            <a:chOff x="1187" y="1728"/>
            <a:chExt cx="613" cy="1211"/>
          </a:xfrm>
        </p:grpSpPr>
        <p:sp>
          <p:nvSpPr>
            <p:cNvPr id="37891" name="AutoShape 3"/>
            <p:cNvSpPr>
              <a:spLocks noChangeAspect="1" noChangeArrowheads="1"/>
            </p:cNvSpPr>
            <p:nvPr/>
          </p:nvSpPr>
          <p:spPr bwMode="auto">
            <a:xfrm>
              <a:off x="1632" y="1824"/>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12" name="AutoShape 24"/>
            <p:cNvSpPr>
              <a:spLocks noChangeAspect="1" noChangeArrowheads="1"/>
            </p:cNvSpPr>
            <p:nvPr/>
          </p:nvSpPr>
          <p:spPr bwMode="auto">
            <a:xfrm rot="2142398">
              <a:off x="1523" y="2356"/>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7928" name="Group 40"/>
            <p:cNvGrpSpPr>
              <a:grpSpLocks noChangeAspect="1"/>
            </p:cNvGrpSpPr>
            <p:nvPr/>
          </p:nvGrpSpPr>
          <p:grpSpPr bwMode="auto">
            <a:xfrm>
              <a:off x="1187" y="1728"/>
              <a:ext cx="598" cy="1211"/>
              <a:chOff x="1187" y="1748"/>
              <a:chExt cx="598" cy="1211"/>
            </a:xfrm>
          </p:grpSpPr>
          <p:sp>
            <p:nvSpPr>
              <p:cNvPr id="37899" name="AutoShape 11"/>
              <p:cNvSpPr>
                <a:spLocks noChangeAspect="1" noChangeArrowheads="1"/>
              </p:cNvSpPr>
              <p:nvPr/>
            </p:nvSpPr>
            <p:spPr bwMode="auto">
              <a:xfrm>
                <a:off x="1715" y="2439"/>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13" name="Rectangle 25"/>
              <p:cNvSpPr>
                <a:spLocks noChangeAspect="1" noChangeArrowheads="1"/>
              </p:cNvSpPr>
              <p:nvPr/>
            </p:nvSpPr>
            <p:spPr bwMode="auto">
              <a:xfrm rot="1466637">
                <a:off x="1187" y="1748"/>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7914" name="Group 26"/>
              <p:cNvGrpSpPr>
                <a:grpSpLocks noChangeAspect="1"/>
              </p:cNvGrpSpPr>
              <p:nvPr/>
            </p:nvGrpSpPr>
            <p:grpSpPr bwMode="auto">
              <a:xfrm>
                <a:off x="1260" y="1783"/>
                <a:ext cx="312" cy="1040"/>
                <a:chOff x="1344" y="2160"/>
                <a:chExt cx="432" cy="1440"/>
              </a:xfrm>
            </p:grpSpPr>
            <p:sp>
              <p:nvSpPr>
                <p:cNvPr id="37915" name="AutoShape 27"/>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16" name="Rectangle 28"/>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grpSp>
      <p:grpSp>
        <p:nvGrpSpPr>
          <p:cNvPr id="37925" name="Group 37"/>
          <p:cNvGrpSpPr>
            <a:grpSpLocks/>
          </p:cNvGrpSpPr>
          <p:nvPr/>
        </p:nvGrpSpPr>
        <p:grpSpPr bwMode="auto">
          <a:xfrm>
            <a:off x="1828800" y="3594100"/>
            <a:ext cx="142875" cy="2730500"/>
            <a:chOff x="614" y="1095"/>
            <a:chExt cx="90" cy="1720"/>
          </a:xfrm>
        </p:grpSpPr>
        <p:sp>
          <p:nvSpPr>
            <p:cNvPr id="37910" name="AutoShape 22"/>
            <p:cNvSpPr>
              <a:spLocks noChangeAspect="1" noChangeArrowheads="1"/>
            </p:cNvSpPr>
            <p:nvPr/>
          </p:nvSpPr>
          <p:spPr bwMode="auto">
            <a:xfrm flipH="1">
              <a:off x="614" y="22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11" name="AutoShape 23"/>
            <p:cNvSpPr>
              <a:spLocks noChangeAspect="1" noChangeArrowheads="1"/>
            </p:cNvSpPr>
            <p:nvPr/>
          </p:nvSpPr>
          <p:spPr bwMode="auto">
            <a:xfrm flipH="1">
              <a:off x="614" y="1882"/>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17" name="AutoShape 29"/>
            <p:cNvSpPr>
              <a:spLocks noChangeAspect="1" noChangeArrowheads="1"/>
            </p:cNvSpPr>
            <p:nvPr/>
          </p:nvSpPr>
          <p:spPr bwMode="auto">
            <a:xfrm>
              <a:off x="635" y="10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18" name="AutoShape 30"/>
            <p:cNvSpPr>
              <a:spLocks noChangeAspect="1" noChangeArrowheads="1"/>
            </p:cNvSpPr>
            <p:nvPr/>
          </p:nvSpPr>
          <p:spPr bwMode="auto">
            <a:xfrm flipH="1">
              <a:off x="623" y="1497"/>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grpSp>
        <p:nvGrpSpPr>
          <p:cNvPr id="37931" name="Group 43"/>
          <p:cNvGrpSpPr>
            <a:grpSpLocks/>
          </p:cNvGrpSpPr>
          <p:nvPr/>
        </p:nvGrpSpPr>
        <p:grpSpPr bwMode="auto">
          <a:xfrm>
            <a:off x="2911475" y="4419600"/>
            <a:ext cx="974725" cy="2241550"/>
            <a:chOff x="1664" y="3004"/>
            <a:chExt cx="614" cy="1412"/>
          </a:xfrm>
        </p:grpSpPr>
        <p:sp>
          <p:nvSpPr>
            <p:cNvPr id="37890" name="AutoShape 2"/>
            <p:cNvSpPr>
              <a:spLocks noChangeAspect="1" noChangeArrowheads="1"/>
            </p:cNvSpPr>
            <p:nvPr/>
          </p:nvSpPr>
          <p:spPr bwMode="auto">
            <a:xfrm>
              <a:off x="2102" y="3080"/>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01" name="AutoShape 13"/>
            <p:cNvSpPr>
              <a:spLocks noChangeAspect="1" noChangeArrowheads="1"/>
            </p:cNvSpPr>
            <p:nvPr/>
          </p:nvSpPr>
          <p:spPr bwMode="auto">
            <a:xfrm>
              <a:off x="2180" y="3695"/>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37919" name="Group 31"/>
            <p:cNvGrpSpPr>
              <a:grpSpLocks noChangeAspect="1"/>
            </p:cNvGrpSpPr>
            <p:nvPr/>
          </p:nvGrpSpPr>
          <p:grpSpPr bwMode="auto">
            <a:xfrm>
              <a:off x="1728" y="3039"/>
              <a:ext cx="312" cy="1040"/>
              <a:chOff x="1344" y="2160"/>
              <a:chExt cx="432" cy="1440"/>
            </a:xfrm>
          </p:grpSpPr>
          <p:sp>
            <p:nvSpPr>
              <p:cNvPr id="37920" name="AutoShape 32"/>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21" name="Rectangle 33"/>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37922" name="Rectangle 34"/>
            <p:cNvSpPr>
              <a:spLocks noChangeAspect="1" noChangeArrowheads="1"/>
            </p:cNvSpPr>
            <p:nvPr/>
          </p:nvSpPr>
          <p:spPr bwMode="auto">
            <a:xfrm rot="1466637">
              <a:off x="1664" y="3004"/>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23" name="AutoShape 35"/>
            <p:cNvSpPr>
              <a:spLocks noChangeAspect="1" noChangeArrowheads="1"/>
            </p:cNvSpPr>
            <p:nvPr/>
          </p:nvSpPr>
          <p:spPr bwMode="auto">
            <a:xfrm>
              <a:off x="2208" y="3896"/>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37927" name="Rectangle 39"/>
          <p:cNvSpPr>
            <a:spLocks noChangeArrowheads="1"/>
          </p:cNvSpPr>
          <p:nvPr/>
        </p:nvSpPr>
        <p:spPr bwMode="auto">
          <a:xfrm>
            <a:off x="838200" y="0"/>
            <a:ext cx="168275" cy="167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30" name="Rectangle 42"/>
          <p:cNvSpPr>
            <a:spLocks noChangeArrowheads="1"/>
          </p:cNvSpPr>
          <p:nvPr/>
        </p:nvSpPr>
        <p:spPr bwMode="auto">
          <a:xfrm rot="-1504925">
            <a:off x="1295400" y="1524000"/>
            <a:ext cx="152400" cy="22701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7932" name="Group 44"/>
          <p:cNvGrpSpPr>
            <a:grpSpLocks/>
          </p:cNvGrpSpPr>
          <p:nvPr/>
        </p:nvGrpSpPr>
        <p:grpSpPr bwMode="auto">
          <a:xfrm rot="-1587834">
            <a:off x="1347788" y="1549400"/>
            <a:ext cx="152400" cy="2286000"/>
            <a:chOff x="614" y="1095"/>
            <a:chExt cx="90" cy="1720"/>
          </a:xfrm>
        </p:grpSpPr>
        <p:sp>
          <p:nvSpPr>
            <p:cNvPr id="37933" name="AutoShape 45"/>
            <p:cNvSpPr>
              <a:spLocks noChangeAspect="1" noChangeArrowheads="1"/>
            </p:cNvSpPr>
            <p:nvPr/>
          </p:nvSpPr>
          <p:spPr bwMode="auto">
            <a:xfrm flipH="1">
              <a:off x="614" y="22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34" name="AutoShape 46"/>
            <p:cNvSpPr>
              <a:spLocks noChangeAspect="1" noChangeArrowheads="1"/>
            </p:cNvSpPr>
            <p:nvPr/>
          </p:nvSpPr>
          <p:spPr bwMode="auto">
            <a:xfrm flipH="1">
              <a:off x="614" y="1882"/>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35" name="AutoShape 47"/>
            <p:cNvSpPr>
              <a:spLocks noChangeAspect="1" noChangeArrowheads="1"/>
            </p:cNvSpPr>
            <p:nvPr/>
          </p:nvSpPr>
          <p:spPr bwMode="auto">
            <a:xfrm>
              <a:off x="635" y="10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36" name="AutoShape 48"/>
            <p:cNvSpPr>
              <a:spLocks noChangeAspect="1" noChangeArrowheads="1"/>
            </p:cNvSpPr>
            <p:nvPr/>
          </p:nvSpPr>
          <p:spPr bwMode="auto">
            <a:xfrm flipH="1">
              <a:off x="623" y="1497"/>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grpSp>
        <p:nvGrpSpPr>
          <p:cNvPr id="37937" name="Group 49"/>
          <p:cNvGrpSpPr>
            <a:grpSpLocks/>
          </p:cNvGrpSpPr>
          <p:nvPr/>
        </p:nvGrpSpPr>
        <p:grpSpPr bwMode="auto">
          <a:xfrm>
            <a:off x="1828800" y="6108700"/>
            <a:ext cx="106363" cy="749300"/>
            <a:chOff x="614" y="1095"/>
            <a:chExt cx="90" cy="1720"/>
          </a:xfrm>
        </p:grpSpPr>
        <p:sp>
          <p:nvSpPr>
            <p:cNvPr id="37938" name="AutoShape 50"/>
            <p:cNvSpPr>
              <a:spLocks noChangeAspect="1" noChangeArrowheads="1"/>
            </p:cNvSpPr>
            <p:nvPr/>
          </p:nvSpPr>
          <p:spPr bwMode="auto">
            <a:xfrm flipH="1">
              <a:off x="614" y="22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39" name="AutoShape 51"/>
            <p:cNvSpPr>
              <a:spLocks noChangeAspect="1" noChangeArrowheads="1"/>
            </p:cNvSpPr>
            <p:nvPr/>
          </p:nvSpPr>
          <p:spPr bwMode="auto">
            <a:xfrm flipH="1">
              <a:off x="614" y="1882"/>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40" name="AutoShape 52"/>
            <p:cNvSpPr>
              <a:spLocks noChangeAspect="1" noChangeArrowheads="1"/>
            </p:cNvSpPr>
            <p:nvPr/>
          </p:nvSpPr>
          <p:spPr bwMode="auto">
            <a:xfrm>
              <a:off x="635" y="1095"/>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7941" name="AutoShape 53"/>
            <p:cNvSpPr>
              <a:spLocks noChangeAspect="1" noChangeArrowheads="1"/>
            </p:cNvSpPr>
            <p:nvPr/>
          </p:nvSpPr>
          <p:spPr bwMode="auto">
            <a:xfrm flipH="1">
              <a:off x="623" y="1497"/>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37942" name="AutoShape 54"/>
          <p:cNvSpPr>
            <a:spLocks noChangeArrowheads="1"/>
          </p:cNvSpPr>
          <p:nvPr/>
        </p:nvSpPr>
        <p:spPr bwMode="auto">
          <a:xfrm rot="10800000">
            <a:off x="3886200" y="57531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7943" name="AutoShape 55"/>
          <p:cNvSpPr>
            <a:spLocks noChangeArrowheads="1"/>
          </p:cNvSpPr>
          <p:nvPr/>
        </p:nvSpPr>
        <p:spPr bwMode="auto">
          <a:xfrm rot="10800000">
            <a:off x="1905000" y="10668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 name="TextBox 1"/>
          <p:cNvSpPr txBox="1"/>
          <p:nvPr/>
        </p:nvSpPr>
        <p:spPr>
          <a:xfrm>
            <a:off x="5153891" y="977388"/>
            <a:ext cx="3810000" cy="923330"/>
          </a:xfrm>
          <a:prstGeom prst="rect">
            <a:avLst/>
          </a:prstGeom>
          <a:noFill/>
        </p:spPr>
        <p:txBody>
          <a:bodyPr wrap="square" rtlCol="0">
            <a:spAutoFit/>
          </a:bodyPr>
          <a:lstStyle/>
          <a:p>
            <a:r>
              <a:rPr lang="en-US" dirty="0" smtClean="0">
                <a:solidFill>
                  <a:schemeClr val="bg1"/>
                </a:solidFill>
              </a:rPr>
              <a:t>Left wing out and plow reversed to right it will tend to pull you in the ditch, be </a:t>
            </a:r>
            <a:r>
              <a:rPr lang="en-US" dirty="0" err="1" smtClean="0">
                <a:solidFill>
                  <a:schemeClr val="bg1"/>
                </a:solidFill>
              </a:rPr>
              <a:t>careful.woody</a:t>
            </a:r>
            <a:endParaRPr lang="en-US" dirty="0">
              <a:solidFill>
                <a:schemeClr val="bg1"/>
              </a:solidFill>
            </a:endParaRPr>
          </a:p>
        </p:txBody>
      </p:sp>
      <p:sp>
        <p:nvSpPr>
          <p:cNvPr id="57" name="Pie 5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Oval 5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6023584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fade">
                                      <p:cBhvr>
                                        <p:cTn id="7" dur="1000"/>
                                        <p:tgtEl>
                                          <p:spTgt spid="37892">
                                            <p:txEl>
                                              <p:pRg st="0" end="0"/>
                                            </p:txEl>
                                          </p:spTgt>
                                        </p:tgtEl>
                                      </p:cBhvr>
                                    </p:animEffect>
                                  </p:childTnLst>
                                  <p:subTnLst>
                                    <p:animClr clrSpc="rgb" dir="cw">
                                      <p:cBhvr override="childStyle">
                                        <p:cTn dur="1" fill="hold" display="0" masterRel="nextClick" afterEffect="1"/>
                                        <p:tgtEl>
                                          <p:spTgt spid="37892">
                                            <p:txEl>
                                              <p:pRg st="0" end="0"/>
                                            </p:txEl>
                                          </p:spTgt>
                                        </p:tgtEl>
                                        <p:attrNameLst>
                                          <p:attrName>ppt_c</p:attrName>
                                        </p:attrNameLst>
                                      </p:cBhvr>
                                      <p:to>
                                        <a:schemeClr val="folHlink"/>
                                      </p:to>
                                    </p:animClr>
                                  </p:subTnLst>
                                </p:cTn>
                              </p:par>
                              <p:par>
                                <p:cTn id="8" presetID="2" presetClass="entr" presetSubtype="2" fill="hold" grpId="0" nodeType="withEffect">
                                  <p:stCondLst>
                                    <p:cond delay="0"/>
                                  </p:stCondLst>
                                  <p:childTnLst>
                                    <p:set>
                                      <p:cBhvr>
                                        <p:cTn id="9" dur="1" fill="hold">
                                          <p:stCondLst>
                                            <p:cond delay="0"/>
                                          </p:stCondLst>
                                        </p:cTn>
                                        <p:tgtEl>
                                          <p:spTgt spid="37943"/>
                                        </p:tgtEl>
                                        <p:attrNameLst>
                                          <p:attrName>style.visibility</p:attrName>
                                        </p:attrNameLst>
                                      </p:cBhvr>
                                      <p:to>
                                        <p:strVal val="visible"/>
                                      </p:to>
                                    </p:set>
                                    <p:anim calcmode="lin" valueType="num">
                                      <p:cBhvr additive="base">
                                        <p:cTn id="10" dur="500" fill="hold"/>
                                        <p:tgtEl>
                                          <p:spTgt spid="37943"/>
                                        </p:tgtEl>
                                        <p:attrNameLst>
                                          <p:attrName>ppt_x</p:attrName>
                                        </p:attrNameLst>
                                      </p:cBhvr>
                                      <p:tavLst>
                                        <p:tav tm="0">
                                          <p:val>
                                            <p:strVal val="1+#ppt_w/2"/>
                                          </p:val>
                                        </p:tav>
                                        <p:tav tm="100000">
                                          <p:val>
                                            <p:strVal val="#ppt_x"/>
                                          </p:val>
                                        </p:tav>
                                      </p:tavLst>
                                    </p:anim>
                                    <p:anim calcmode="lin" valueType="num">
                                      <p:cBhvr additive="base">
                                        <p:cTn id="11" dur="500" fill="hold"/>
                                        <p:tgtEl>
                                          <p:spTgt spid="3794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7943"/>
                                        </p:tgtEl>
                                        <p:attrNameLst>
                                          <p:attrName>ppt_c</p:attrName>
                                        </p:attrNameLst>
                                      </p:cBhvr>
                                      <p:to>
                                        <a:schemeClr val="folHlink"/>
                                      </p:to>
                                    </p:animClr>
                                  </p:sub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7892">
                                            <p:txEl>
                                              <p:pRg st="1" end="1"/>
                                            </p:txEl>
                                          </p:spTgt>
                                        </p:tgtEl>
                                        <p:attrNameLst>
                                          <p:attrName>style.visibility</p:attrName>
                                        </p:attrNameLst>
                                      </p:cBhvr>
                                      <p:to>
                                        <p:strVal val="visible"/>
                                      </p:to>
                                    </p:set>
                                    <p:animEffect transition="in" filter="fade">
                                      <p:cBhvr>
                                        <p:cTn id="16" dur="1000"/>
                                        <p:tgtEl>
                                          <p:spTgt spid="37892">
                                            <p:txEl>
                                              <p:pRg st="1" end="1"/>
                                            </p:txEl>
                                          </p:spTgt>
                                        </p:tgtEl>
                                      </p:cBhvr>
                                    </p:animEffect>
                                  </p:childTnLst>
                                  <p:subTnLst>
                                    <p:animClr clrSpc="rgb" dir="cw">
                                      <p:cBhvr override="childStyle">
                                        <p:cTn dur="1" fill="hold" display="0" masterRel="nextClick" afterEffect="1"/>
                                        <p:tgtEl>
                                          <p:spTgt spid="37892">
                                            <p:txEl>
                                              <p:pRg st="1" end="1"/>
                                            </p:txEl>
                                          </p:spTgt>
                                        </p:tgtEl>
                                        <p:attrNameLst>
                                          <p:attrName>ppt_c</p:attrName>
                                        </p:attrNameLst>
                                      </p:cBhvr>
                                      <p:to>
                                        <a:schemeClr val="folHlink"/>
                                      </p:to>
                                    </p:animClr>
                                  </p:subTnLst>
                                </p:cTn>
                              </p:par>
                              <p:par>
                                <p:cTn id="17" presetID="2" presetClass="entr" presetSubtype="2" fill="hold" grpId="0" nodeType="withEffect">
                                  <p:stCondLst>
                                    <p:cond delay="0"/>
                                  </p:stCondLst>
                                  <p:childTnLst>
                                    <p:set>
                                      <p:cBhvr>
                                        <p:cTn id="18" dur="1" fill="hold">
                                          <p:stCondLst>
                                            <p:cond delay="0"/>
                                          </p:stCondLst>
                                        </p:cTn>
                                        <p:tgtEl>
                                          <p:spTgt spid="37942"/>
                                        </p:tgtEl>
                                        <p:attrNameLst>
                                          <p:attrName>style.visibility</p:attrName>
                                        </p:attrNameLst>
                                      </p:cBhvr>
                                      <p:to>
                                        <p:strVal val="visible"/>
                                      </p:to>
                                    </p:set>
                                    <p:anim calcmode="lin" valueType="num">
                                      <p:cBhvr additive="base">
                                        <p:cTn id="19" dur="500" fill="hold"/>
                                        <p:tgtEl>
                                          <p:spTgt spid="37942"/>
                                        </p:tgtEl>
                                        <p:attrNameLst>
                                          <p:attrName>ppt_x</p:attrName>
                                        </p:attrNameLst>
                                      </p:cBhvr>
                                      <p:tavLst>
                                        <p:tav tm="0">
                                          <p:val>
                                            <p:strVal val="1+#ppt_w/2"/>
                                          </p:val>
                                        </p:tav>
                                        <p:tav tm="100000">
                                          <p:val>
                                            <p:strVal val="#ppt_x"/>
                                          </p:val>
                                        </p:tav>
                                      </p:tavLst>
                                    </p:anim>
                                    <p:anim calcmode="lin" valueType="num">
                                      <p:cBhvr additive="base">
                                        <p:cTn id="20" dur="500" fill="hold"/>
                                        <p:tgtEl>
                                          <p:spTgt spid="37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7892">
                                            <p:txEl>
                                              <p:pRg st="2" end="2"/>
                                            </p:txEl>
                                          </p:spTgt>
                                        </p:tgtEl>
                                        <p:attrNameLst>
                                          <p:attrName>style.visibility</p:attrName>
                                        </p:attrNameLst>
                                      </p:cBhvr>
                                      <p:to>
                                        <p:strVal val="visible"/>
                                      </p:to>
                                    </p:set>
                                    <p:animEffect transition="in" filter="fade">
                                      <p:cBhvr>
                                        <p:cTn id="25" dur="1000"/>
                                        <p:tgtEl>
                                          <p:spTgt spid="37892">
                                            <p:txEl>
                                              <p:pRg st="2" end="2"/>
                                            </p:txEl>
                                          </p:spTgt>
                                        </p:tgtEl>
                                      </p:cBhvr>
                                    </p:animEffect>
                                  </p:childTnLst>
                                  <p:subTnLst>
                                    <p:animClr clrSpc="rgb" dir="cw">
                                      <p:cBhvr override="childStyle">
                                        <p:cTn dur="1" fill="hold" display="0" masterRel="nextClick" afterEffect="1"/>
                                        <p:tgtEl>
                                          <p:spTgt spid="37892">
                                            <p:txEl>
                                              <p:pRg st="2" end="2"/>
                                            </p:txEl>
                                          </p:spTgt>
                                        </p:tgtEl>
                                        <p:attrNameLst>
                                          <p:attrName>ppt_c</p:attrName>
                                        </p:attrNameLst>
                                      </p:cBhvr>
                                      <p:to>
                                        <a:schemeClr val="folHlink"/>
                                      </p:to>
                                    </p:animClr>
                                  </p:sub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37892">
                                            <p:txEl>
                                              <p:pRg st="3" end="3"/>
                                            </p:txEl>
                                          </p:spTgt>
                                        </p:tgtEl>
                                        <p:attrNameLst>
                                          <p:attrName>style.visibility</p:attrName>
                                        </p:attrNameLst>
                                      </p:cBhvr>
                                      <p:to>
                                        <p:strVal val="visible"/>
                                      </p:to>
                                    </p:set>
                                    <p:animEffect transition="in" filter="fade">
                                      <p:cBhvr>
                                        <p:cTn id="30" dur="1000"/>
                                        <p:tgtEl>
                                          <p:spTgt spid="378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42" grpId="0" animBg="1"/>
      <p:bldP spid="379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9"/>
          <p:cNvSpPr>
            <a:spLocks noGrp="1"/>
          </p:cNvSpPr>
          <p:nvPr>
            <p:ph type="sldNum" sz="quarter" idx="12"/>
          </p:nvPr>
        </p:nvSpPr>
        <p:spPr/>
        <p:txBody>
          <a:bodyPr/>
          <a:lstStyle/>
          <a:p>
            <a:fld id="{2A3E0EF4-964F-4766-BAE3-CC0F1C3BD9EA}" type="slidenum">
              <a:rPr lang="en-US">
                <a:solidFill>
                  <a:srgbClr val="000000"/>
                </a:solidFill>
              </a:rPr>
              <a:pPr/>
              <a:t>38</a:t>
            </a:fld>
            <a:endParaRPr lang="en-US">
              <a:solidFill>
                <a:srgbClr val="000000"/>
              </a:solidFill>
            </a:endParaRPr>
          </a:p>
        </p:txBody>
      </p:sp>
      <p:sp>
        <p:nvSpPr>
          <p:cNvPr id="22562" name="AutoShape 34"/>
          <p:cNvSpPr>
            <a:spLocks noChangeAspect="1" noChangeArrowheads="1"/>
          </p:cNvSpPr>
          <p:nvPr/>
        </p:nvSpPr>
        <p:spPr bwMode="auto">
          <a:xfrm rot="738189">
            <a:off x="3162300" y="2800350"/>
            <a:ext cx="109538"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2563" name="AutoShape 35"/>
          <p:cNvSpPr>
            <a:spLocks noChangeAspect="1" noChangeArrowheads="1"/>
          </p:cNvSpPr>
          <p:nvPr/>
        </p:nvSpPr>
        <p:spPr bwMode="auto">
          <a:xfrm rot="1500944">
            <a:off x="3333750" y="2357438"/>
            <a:ext cx="109538"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2564" name="AutoShape 36"/>
          <p:cNvSpPr>
            <a:spLocks noChangeAspect="1" noChangeArrowheads="1"/>
          </p:cNvSpPr>
          <p:nvPr/>
        </p:nvSpPr>
        <p:spPr bwMode="auto">
          <a:xfrm rot="1500944">
            <a:off x="3557588" y="1812925"/>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2530" name="Rectangle 2"/>
          <p:cNvSpPr>
            <a:spLocks noGrp="1" noChangeArrowheads="1"/>
          </p:cNvSpPr>
          <p:nvPr>
            <p:ph type="title"/>
          </p:nvPr>
        </p:nvSpPr>
        <p:spPr>
          <a:xfrm>
            <a:off x="4419600" y="1524000"/>
            <a:ext cx="3886200" cy="1143000"/>
          </a:xfrm>
        </p:spPr>
        <p:txBody>
          <a:bodyPr/>
          <a:lstStyle/>
          <a:p>
            <a:pPr algn="r"/>
            <a:r>
              <a:rPr lang="en-US"/>
              <a:t>Right Corner</a:t>
            </a:r>
          </a:p>
        </p:txBody>
      </p:sp>
      <p:sp>
        <p:nvSpPr>
          <p:cNvPr id="22531" name="Rectangle 3"/>
          <p:cNvSpPr>
            <a:spLocks noGrp="1" noChangeArrowheads="1"/>
          </p:cNvSpPr>
          <p:nvPr>
            <p:ph type="body" idx="1"/>
          </p:nvPr>
        </p:nvSpPr>
        <p:spPr>
          <a:xfrm>
            <a:off x="4876800" y="3886200"/>
            <a:ext cx="4114800" cy="2286000"/>
          </a:xfrm>
        </p:spPr>
        <p:txBody>
          <a:bodyPr/>
          <a:lstStyle/>
          <a:p>
            <a:r>
              <a:rPr lang="en-US"/>
              <a:t>Plow wide, full half of corner – why?</a:t>
            </a:r>
          </a:p>
          <a:p>
            <a:r>
              <a:rPr lang="en-US"/>
              <a:t>1-way road only</a:t>
            </a:r>
          </a:p>
          <a:p>
            <a:r>
              <a:rPr lang="en-US"/>
              <a:t>Pick up windrow</a:t>
            </a:r>
          </a:p>
        </p:txBody>
      </p:sp>
      <p:sp>
        <p:nvSpPr>
          <p:cNvPr id="22536" name="Rectangle 8"/>
          <p:cNvSpPr>
            <a:spLocks noChangeArrowheads="1"/>
          </p:cNvSpPr>
          <p:nvPr/>
        </p:nvSpPr>
        <p:spPr bwMode="auto">
          <a:xfrm rot="-5400000">
            <a:off x="7421563" y="1951037"/>
            <a:ext cx="2286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38" name="Rectangle 10"/>
          <p:cNvSpPr>
            <a:spLocks noChangeArrowheads="1"/>
          </p:cNvSpPr>
          <p:nvPr/>
        </p:nvSpPr>
        <p:spPr bwMode="auto">
          <a:xfrm rot="-5400000">
            <a:off x="838200" y="-304800"/>
            <a:ext cx="152400" cy="1828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39" name="Rectangle 11"/>
          <p:cNvSpPr>
            <a:spLocks noChangeArrowheads="1"/>
          </p:cNvSpPr>
          <p:nvPr/>
        </p:nvSpPr>
        <p:spPr bwMode="auto">
          <a:xfrm rot="-5400000">
            <a:off x="7399338" y="-982663"/>
            <a:ext cx="1524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41" name="Rectangle 13"/>
          <p:cNvSpPr>
            <a:spLocks noChangeArrowheads="1"/>
          </p:cNvSpPr>
          <p:nvPr/>
        </p:nvSpPr>
        <p:spPr bwMode="auto">
          <a:xfrm rot="-5400000">
            <a:off x="6088063" y="-982663"/>
            <a:ext cx="1524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42" name="Rectangle 14"/>
          <p:cNvSpPr>
            <a:spLocks noChangeArrowheads="1"/>
          </p:cNvSpPr>
          <p:nvPr/>
        </p:nvSpPr>
        <p:spPr bwMode="auto">
          <a:xfrm>
            <a:off x="1752600" y="0"/>
            <a:ext cx="152400" cy="685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2544" name="Group 16"/>
          <p:cNvGrpSpPr>
            <a:grpSpLocks/>
          </p:cNvGrpSpPr>
          <p:nvPr/>
        </p:nvGrpSpPr>
        <p:grpSpPr bwMode="auto">
          <a:xfrm>
            <a:off x="0" y="3429000"/>
            <a:ext cx="1905000" cy="3429000"/>
            <a:chOff x="0" y="2160"/>
            <a:chExt cx="1200" cy="2160"/>
          </a:xfrm>
        </p:grpSpPr>
        <p:sp>
          <p:nvSpPr>
            <p:cNvPr id="22537" name="Rectangle 9"/>
            <p:cNvSpPr>
              <a:spLocks noChangeArrowheads="1"/>
            </p:cNvSpPr>
            <p:nvPr/>
          </p:nvSpPr>
          <p:spPr bwMode="auto">
            <a:xfrm rot="-5400000">
              <a:off x="528" y="1632"/>
              <a:ext cx="144" cy="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43" name="Rectangle 15"/>
            <p:cNvSpPr>
              <a:spLocks noChangeArrowheads="1"/>
            </p:cNvSpPr>
            <p:nvPr/>
          </p:nvSpPr>
          <p:spPr bwMode="auto">
            <a:xfrm>
              <a:off x="1104" y="2314"/>
              <a:ext cx="96" cy="200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2546" name="Rectangle 18"/>
          <p:cNvSpPr>
            <a:spLocks noChangeArrowheads="1"/>
          </p:cNvSpPr>
          <p:nvPr/>
        </p:nvSpPr>
        <p:spPr bwMode="auto">
          <a:xfrm rot="5400000" flipH="1">
            <a:off x="5334000" y="2590800"/>
            <a:ext cx="228600" cy="190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47" name="Rectangle 19"/>
          <p:cNvSpPr>
            <a:spLocks noChangeArrowheads="1"/>
          </p:cNvSpPr>
          <p:nvPr/>
        </p:nvSpPr>
        <p:spPr bwMode="auto">
          <a:xfrm flipH="1">
            <a:off x="4495800" y="3673475"/>
            <a:ext cx="1524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48" name="Rectangle 20"/>
          <p:cNvSpPr>
            <a:spLocks noChangeArrowheads="1"/>
          </p:cNvSpPr>
          <p:nvPr/>
        </p:nvSpPr>
        <p:spPr bwMode="auto">
          <a:xfrm>
            <a:off x="4495800" y="0"/>
            <a:ext cx="152400" cy="685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59" name="Rectangle 31"/>
          <p:cNvSpPr>
            <a:spLocks noChangeAspect="1" noChangeArrowheads="1"/>
          </p:cNvSpPr>
          <p:nvPr/>
        </p:nvSpPr>
        <p:spPr bwMode="auto">
          <a:xfrm rot="3372543">
            <a:off x="3157538" y="1490662"/>
            <a:ext cx="776288" cy="682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60" name="AutoShape 32"/>
          <p:cNvSpPr>
            <a:spLocks noChangeAspect="1" noChangeArrowheads="1"/>
          </p:cNvSpPr>
          <p:nvPr/>
        </p:nvSpPr>
        <p:spPr bwMode="auto">
          <a:xfrm rot="10492465">
            <a:off x="2438400" y="2160588"/>
            <a:ext cx="439738" cy="55562"/>
          </a:xfrm>
          <a:prstGeom prst="homePlate">
            <a:avLst>
              <a:gd name="adj" fmla="val 197859"/>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78" name="AutoShape 50"/>
          <p:cNvSpPr>
            <a:spLocks noChangeArrowheads="1"/>
          </p:cNvSpPr>
          <p:nvPr/>
        </p:nvSpPr>
        <p:spPr bwMode="auto">
          <a:xfrm>
            <a:off x="1905000" y="12954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2565" name="Group 37"/>
          <p:cNvGrpSpPr>
            <a:grpSpLocks noChangeAspect="1"/>
          </p:cNvGrpSpPr>
          <p:nvPr/>
        </p:nvGrpSpPr>
        <p:grpSpPr bwMode="auto">
          <a:xfrm rot="1905905">
            <a:off x="2820988" y="1454150"/>
            <a:ext cx="495300" cy="1651000"/>
            <a:chOff x="1344" y="2160"/>
            <a:chExt cx="432" cy="1440"/>
          </a:xfrm>
        </p:grpSpPr>
        <p:sp>
          <p:nvSpPr>
            <p:cNvPr id="22566" name="AutoShape 38"/>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67" name="Rectangle 39"/>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2550" name="AutoShape 22"/>
          <p:cNvSpPr>
            <a:spLocks noChangeAspect="1" noChangeArrowheads="1"/>
          </p:cNvSpPr>
          <p:nvPr/>
        </p:nvSpPr>
        <p:spPr bwMode="auto">
          <a:xfrm rot="451501">
            <a:off x="3668713" y="3830638"/>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2551" name="AutoShape 23"/>
          <p:cNvSpPr>
            <a:spLocks noChangeAspect="1" noChangeArrowheads="1"/>
          </p:cNvSpPr>
          <p:nvPr/>
        </p:nvSpPr>
        <p:spPr bwMode="auto">
          <a:xfrm rot="2593900">
            <a:off x="3435350" y="4670425"/>
            <a:ext cx="439738" cy="55563"/>
          </a:xfrm>
          <a:prstGeom prst="homePlate">
            <a:avLst>
              <a:gd name="adj" fmla="val 197856"/>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53" name="AutoShape 25"/>
          <p:cNvSpPr>
            <a:spLocks noChangeAspect="1" noChangeArrowheads="1"/>
          </p:cNvSpPr>
          <p:nvPr/>
        </p:nvSpPr>
        <p:spPr bwMode="auto">
          <a:xfrm rot="451501">
            <a:off x="3675063" y="4783138"/>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22555" name="Group 27"/>
          <p:cNvGrpSpPr>
            <a:grpSpLocks noChangeAspect="1"/>
          </p:cNvGrpSpPr>
          <p:nvPr/>
        </p:nvGrpSpPr>
        <p:grpSpPr bwMode="auto">
          <a:xfrm rot="451501">
            <a:off x="3040063" y="3678238"/>
            <a:ext cx="495300" cy="1651000"/>
            <a:chOff x="1344" y="2160"/>
            <a:chExt cx="432" cy="1440"/>
          </a:xfrm>
        </p:grpSpPr>
        <p:sp>
          <p:nvSpPr>
            <p:cNvPr id="22556" name="AutoShape 28"/>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57" name="Rectangle 29"/>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22554" name="Rectangle 26"/>
          <p:cNvSpPr>
            <a:spLocks noChangeAspect="1" noChangeArrowheads="1"/>
          </p:cNvSpPr>
          <p:nvPr/>
        </p:nvSpPr>
        <p:spPr bwMode="auto">
          <a:xfrm rot="1918139">
            <a:off x="3033713" y="3632200"/>
            <a:ext cx="776287" cy="682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2568" name="Group 40"/>
          <p:cNvGrpSpPr>
            <a:grpSpLocks noChangeAspect="1"/>
          </p:cNvGrpSpPr>
          <p:nvPr/>
        </p:nvGrpSpPr>
        <p:grpSpPr bwMode="auto">
          <a:xfrm>
            <a:off x="3598863" y="5621338"/>
            <a:ext cx="973137" cy="1922462"/>
            <a:chOff x="1187" y="1728"/>
            <a:chExt cx="613" cy="1211"/>
          </a:xfrm>
        </p:grpSpPr>
        <p:sp>
          <p:nvSpPr>
            <p:cNvPr id="22569" name="AutoShape 41"/>
            <p:cNvSpPr>
              <a:spLocks noChangeAspect="1" noChangeArrowheads="1"/>
            </p:cNvSpPr>
            <p:nvPr/>
          </p:nvSpPr>
          <p:spPr bwMode="auto">
            <a:xfrm>
              <a:off x="1632" y="1824"/>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2570" name="AutoShape 42"/>
            <p:cNvSpPr>
              <a:spLocks noChangeAspect="1" noChangeArrowheads="1"/>
            </p:cNvSpPr>
            <p:nvPr/>
          </p:nvSpPr>
          <p:spPr bwMode="auto">
            <a:xfrm rot="2142398">
              <a:off x="1523" y="2356"/>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2571" name="Group 43"/>
            <p:cNvGrpSpPr>
              <a:grpSpLocks noChangeAspect="1"/>
            </p:cNvGrpSpPr>
            <p:nvPr/>
          </p:nvGrpSpPr>
          <p:grpSpPr bwMode="auto">
            <a:xfrm>
              <a:off x="1187" y="1728"/>
              <a:ext cx="598" cy="1211"/>
              <a:chOff x="1187" y="1748"/>
              <a:chExt cx="598" cy="1211"/>
            </a:xfrm>
          </p:grpSpPr>
          <p:sp>
            <p:nvSpPr>
              <p:cNvPr id="22572" name="AutoShape 44"/>
              <p:cNvSpPr>
                <a:spLocks noChangeAspect="1" noChangeArrowheads="1"/>
              </p:cNvSpPr>
              <p:nvPr/>
            </p:nvSpPr>
            <p:spPr bwMode="auto">
              <a:xfrm>
                <a:off x="1715" y="2439"/>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22573" name="Rectangle 45"/>
              <p:cNvSpPr>
                <a:spLocks noChangeAspect="1" noChangeArrowheads="1"/>
              </p:cNvSpPr>
              <p:nvPr/>
            </p:nvSpPr>
            <p:spPr bwMode="auto">
              <a:xfrm rot="1466637">
                <a:off x="1187" y="1748"/>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22574" name="Group 46"/>
              <p:cNvGrpSpPr>
                <a:grpSpLocks noChangeAspect="1"/>
              </p:cNvGrpSpPr>
              <p:nvPr/>
            </p:nvGrpSpPr>
            <p:grpSpPr bwMode="auto">
              <a:xfrm>
                <a:off x="1260" y="1783"/>
                <a:ext cx="312" cy="1040"/>
                <a:chOff x="1344" y="2160"/>
                <a:chExt cx="432" cy="1440"/>
              </a:xfrm>
            </p:grpSpPr>
            <p:sp>
              <p:nvSpPr>
                <p:cNvPr id="22575" name="AutoShape 47"/>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22576" name="Rectangle 48"/>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grpSp>
      <p:sp>
        <p:nvSpPr>
          <p:cNvPr id="41" name="Pie 40"/>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729959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10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10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fade">
                                      <p:cBhvr>
                                        <p:cTn id="17" dur="1000"/>
                                        <p:tgtEl>
                                          <p:spTgt spid="22531">
                                            <p:txEl>
                                              <p:pRg st="2" end="2"/>
                                            </p:txEl>
                                          </p:spTgt>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22578"/>
                                        </p:tgtEl>
                                        <p:attrNameLst>
                                          <p:attrName>style.visibility</p:attrName>
                                        </p:attrNameLst>
                                      </p:cBhvr>
                                      <p:to>
                                        <p:strVal val="visible"/>
                                      </p:to>
                                    </p:set>
                                    <p:anim calcmode="lin" valueType="num">
                                      <p:cBhvr additive="base">
                                        <p:cTn id="20" dur="500" fill="hold"/>
                                        <p:tgtEl>
                                          <p:spTgt spid="22578"/>
                                        </p:tgtEl>
                                        <p:attrNameLst>
                                          <p:attrName>ppt_x</p:attrName>
                                        </p:attrNameLst>
                                      </p:cBhvr>
                                      <p:tavLst>
                                        <p:tav tm="0">
                                          <p:val>
                                            <p:strVal val="0-#ppt_w/2"/>
                                          </p:val>
                                        </p:tav>
                                        <p:tav tm="100000">
                                          <p:val>
                                            <p:strVal val="#ppt_x"/>
                                          </p:val>
                                        </p:tav>
                                      </p:tavLst>
                                    </p:anim>
                                    <p:anim calcmode="lin" valueType="num">
                                      <p:cBhvr additive="base">
                                        <p:cTn id="21" dur="500" fill="hold"/>
                                        <p:tgtEl>
                                          <p:spTgt spid="225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5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lide Number Placeholder 53"/>
          <p:cNvSpPr>
            <a:spLocks noGrp="1"/>
          </p:cNvSpPr>
          <p:nvPr>
            <p:ph type="sldNum" sz="quarter" idx="12"/>
          </p:nvPr>
        </p:nvSpPr>
        <p:spPr/>
        <p:txBody>
          <a:bodyPr/>
          <a:lstStyle/>
          <a:p>
            <a:fld id="{527F484B-4344-4A68-8537-D352426E27C9}" type="slidenum">
              <a:rPr lang="en-US">
                <a:solidFill>
                  <a:srgbClr val="000000"/>
                </a:solidFill>
              </a:rPr>
              <a:pPr/>
              <a:t>39</a:t>
            </a:fld>
            <a:endParaRPr lang="en-US">
              <a:solidFill>
                <a:srgbClr val="000000"/>
              </a:solidFill>
            </a:endParaRPr>
          </a:p>
        </p:txBody>
      </p:sp>
      <p:sp>
        <p:nvSpPr>
          <p:cNvPr id="38918" name="Rectangle 6"/>
          <p:cNvSpPr>
            <a:spLocks noGrp="1" noChangeArrowheads="1"/>
          </p:cNvSpPr>
          <p:nvPr>
            <p:ph type="title"/>
          </p:nvPr>
        </p:nvSpPr>
        <p:spPr>
          <a:xfrm>
            <a:off x="457200" y="838200"/>
            <a:ext cx="3886200" cy="1143000"/>
          </a:xfrm>
        </p:spPr>
        <p:txBody>
          <a:bodyPr/>
          <a:lstStyle/>
          <a:p>
            <a:pPr algn="l"/>
            <a:r>
              <a:rPr lang="en-US"/>
              <a:t>Left Corner</a:t>
            </a:r>
          </a:p>
        </p:txBody>
      </p:sp>
      <p:sp>
        <p:nvSpPr>
          <p:cNvPr id="38919" name="Rectangle 7"/>
          <p:cNvSpPr>
            <a:spLocks noGrp="1" noChangeArrowheads="1"/>
          </p:cNvSpPr>
          <p:nvPr>
            <p:ph type="body" idx="1"/>
          </p:nvPr>
        </p:nvSpPr>
        <p:spPr>
          <a:xfrm>
            <a:off x="457200" y="3886200"/>
            <a:ext cx="4114800" cy="2743200"/>
          </a:xfrm>
        </p:spPr>
        <p:txBody>
          <a:bodyPr/>
          <a:lstStyle/>
          <a:p>
            <a:r>
              <a:rPr lang="en-US"/>
              <a:t>1-way road only</a:t>
            </a:r>
          </a:p>
          <a:p>
            <a:r>
              <a:rPr lang="en-US"/>
              <a:t>Pick up windrow</a:t>
            </a:r>
          </a:p>
          <a:p>
            <a:r>
              <a:rPr lang="en-US"/>
              <a:t>Be aware of right windrow remains</a:t>
            </a:r>
          </a:p>
        </p:txBody>
      </p:sp>
      <p:sp>
        <p:nvSpPr>
          <p:cNvPr id="38924" name="Rectangle 12"/>
          <p:cNvSpPr>
            <a:spLocks noChangeArrowheads="1"/>
          </p:cNvSpPr>
          <p:nvPr/>
        </p:nvSpPr>
        <p:spPr bwMode="auto">
          <a:xfrm>
            <a:off x="7239000" y="0"/>
            <a:ext cx="152400" cy="685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26" name="Rectangle 14"/>
          <p:cNvSpPr>
            <a:spLocks noChangeArrowheads="1"/>
          </p:cNvSpPr>
          <p:nvPr/>
        </p:nvSpPr>
        <p:spPr bwMode="auto">
          <a:xfrm rot="-5400000">
            <a:off x="8077200" y="2590800"/>
            <a:ext cx="228600" cy="190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27" name="Rectangle 15"/>
          <p:cNvSpPr>
            <a:spLocks noChangeArrowheads="1"/>
          </p:cNvSpPr>
          <p:nvPr/>
        </p:nvSpPr>
        <p:spPr bwMode="auto">
          <a:xfrm>
            <a:off x="7239000" y="3673475"/>
            <a:ext cx="1524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55" name="Group 43"/>
          <p:cNvGrpSpPr>
            <a:grpSpLocks/>
          </p:cNvGrpSpPr>
          <p:nvPr/>
        </p:nvGrpSpPr>
        <p:grpSpPr bwMode="auto">
          <a:xfrm>
            <a:off x="15875" y="3429000"/>
            <a:ext cx="4632325" cy="228600"/>
            <a:chOff x="2832" y="2160"/>
            <a:chExt cx="2918" cy="144"/>
          </a:xfrm>
        </p:grpSpPr>
        <p:sp>
          <p:nvSpPr>
            <p:cNvPr id="38920" name="Rectangle 8"/>
            <p:cNvSpPr>
              <a:spLocks noChangeArrowheads="1"/>
            </p:cNvSpPr>
            <p:nvPr/>
          </p:nvSpPr>
          <p:spPr bwMode="auto">
            <a:xfrm rot="-5400000">
              <a:off x="4675" y="1229"/>
              <a:ext cx="144" cy="200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28" name="Rectangle 16"/>
            <p:cNvSpPr>
              <a:spLocks noChangeArrowheads="1"/>
            </p:cNvSpPr>
            <p:nvPr/>
          </p:nvSpPr>
          <p:spPr bwMode="auto">
            <a:xfrm rot="5400000" flipH="1">
              <a:off x="3360" y="1632"/>
              <a:ext cx="144" cy="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38929" name="Rectangle 17"/>
          <p:cNvSpPr>
            <a:spLocks noChangeArrowheads="1"/>
          </p:cNvSpPr>
          <p:nvPr/>
        </p:nvSpPr>
        <p:spPr bwMode="auto">
          <a:xfrm flipH="1">
            <a:off x="4495800" y="3673475"/>
            <a:ext cx="152400" cy="31845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30" name="Rectangle 18"/>
          <p:cNvSpPr>
            <a:spLocks noChangeArrowheads="1"/>
          </p:cNvSpPr>
          <p:nvPr/>
        </p:nvSpPr>
        <p:spPr bwMode="auto">
          <a:xfrm>
            <a:off x="4495800" y="0"/>
            <a:ext cx="152400" cy="685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60" name="Group 48"/>
          <p:cNvGrpSpPr>
            <a:grpSpLocks/>
          </p:cNvGrpSpPr>
          <p:nvPr/>
        </p:nvGrpSpPr>
        <p:grpSpPr bwMode="auto">
          <a:xfrm rot="18185184">
            <a:off x="3825875" y="1998663"/>
            <a:ext cx="992188" cy="1719262"/>
            <a:chOff x="3083" y="1253"/>
            <a:chExt cx="625" cy="1083"/>
          </a:xfrm>
        </p:grpSpPr>
        <p:sp>
          <p:nvSpPr>
            <p:cNvPr id="38931" name="Rectangle 19"/>
            <p:cNvSpPr>
              <a:spLocks noChangeAspect="1" noChangeArrowheads="1"/>
            </p:cNvSpPr>
            <p:nvPr/>
          </p:nvSpPr>
          <p:spPr bwMode="auto">
            <a:xfrm rot="1650348">
              <a:off x="3219" y="1253"/>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32" name="AutoShape 20"/>
            <p:cNvSpPr>
              <a:spLocks noChangeAspect="1" noChangeArrowheads="1"/>
            </p:cNvSpPr>
            <p:nvPr/>
          </p:nvSpPr>
          <p:spPr bwMode="auto">
            <a:xfrm rot="8982393">
              <a:off x="3083" y="1885"/>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33" name="Group 21"/>
            <p:cNvGrpSpPr>
              <a:grpSpLocks noChangeAspect="1"/>
            </p:cNvGrpSpPr>
            <p:nvPr/>
          </p:nvGrpSpPr>
          <p:grpSpPr bwMode="auto">
            <a:xfrm>
              <a:off x="3312" y="1296"/>
              <a:ext cx="312" cy="1040"/>
              <a:chOff x="1344" y="2160"/>
              <a:chExt cx="432" cy="1440"/>
            </a:xfrm>
          </p:grpSpPr>
          <p:sp>
            <p:nvSpPr>
              <p:cNvPr id="38934" name="AutoShape 22"/>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35" name="Rectangle 23"/>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sp>
        <p:nvSpPr>
          <p:cNvPr id="38954" name="AutoShape 42"/>
          <p:cNvSpPr>
            <a:spLocks noChangeArrowheads="1"/>
          </p:cNvSpPr>
          <p:nvPr/>
        </p:nvSpPr>
        <p:spPr bwMode="auto">
          <a:xfrm>
            <a:off x="2895600" y="29718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56" name="Group 44"/>
          <p:cNvGrpSpPr>
            <a:grpSpLocks/>
          </p:cNvGrpSpPr>
          <p:nvPr/>
        </p:nvGrpSpPr>
        <p:grpSpPr bwMode="auto">
          <a:xfrm>
            <a:off x="0" y="457200"/>
            <a:ext cx="4632325" cy="228600"/>
            <a:chOff x="2832" y="2160"/>
            <a:chExt cx="2918" cy="144"/>
          </a:xfrm>
        </p:grpSpPr>
        <p:sp>
          <p:nvSpPr>
            <p:cNvPr id="38957" name="Rectangle 45"/>
            <p:cNvSpPr>
              <a:spLocks noChangeArrowheads="1"/>
            </p:cNvSpPr>
            <p:nvPr/>
          </p:nvSpPr>
          <p:spPr bwMode="auto">
            <a:xfrm rot="-5400000">
              <a:off x="4675" y="1229"/>
              <a:ext cx="144" cy="200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58" name="Rectangle 46"/>
            <p:cNvSpPr>
              <a:spLocks noChangeArrowheads="1"/>
            </p:cNvSpPr>
            <p:nvPr/>
          </p:nvSpPr>
          <p:spPr bwMode="auto">
            <a:xfrm rot="5400000" flipH="1">
              <a:off x="3360" y="1632"/>
              <a:ext cx="144" cy="1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sp>
        <p:nvSpPr>
          <p:cNvPr id="38959" name="Rectangle 47"/>
          <p:cNvSpPr>
            <a:spLocks noChangeArrowheads="1"/>
          </p:cNvSpPr>
          <p:nvPr/>
        </p:nvSpPr>
        <p:spPr bwMode="auto">
          <a:xfrm rot="-5400000">
            <a:off x="8077200" y="-304800"/>
            <a:ext cx="228600" cy="1905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14" name="Group 2"/>
          <p:cNvGrpSpPr>
            <a:grpSpLocks noChangeAspect="1"/>
          </p:cNvGrpSpPr>
          <p:nvPr/>
        </p:nvGrpSpPr>
        <p:grpSpPr bwMode="auto">
          <a:xfrm>
            <a:off x="4606925" y="3352800"/>
            <a:ext cx="117475" cy="1892300"/>
            <a:chOff x="1233" y="632"/>
            <a:chExt cx="74" cy="1192"/>
          </a:xfrm>
        </p:grpSpPr>
        <p:sp>
          <p:nvSpPr>
            <p:cNvPr id="38915" name="AutoShape 3"/>
            <p:cNvSpPr>
              <a:spLocks noChangeAspect="1" noChangeArrowheads="1"/>
            </p:cNvSpPr>
            <p:nvPr/>
          </p:nvSpPr>
          <p:spPr bwMode="auto">
            <a:xfrm>
              <a:off x="1238" y="1304"/>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16" name="AutoShape 4"/>
            <p:cNvSpPr>
              <a:spLocks noChangeAspect="1" noChangeArrowheads="1"/>
            </p:cNvSpPr>
            <p:nvPr/>
          </p:nvSpPr>
          <p:spPr bwMode="auto">
            <a:xfrm>
              <a:off x="1238" y="1008"/>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17" name="AutoShape 5"/>
            <p:cNvSpPr>
              <a:spLocks noChangeAspect="1" noChangeArrowheads="1"/>
            </p:cNvSpPr>
            <p:nvPr/>
          </p:nvSpPr>
          <p:spPr bwMode="auto">
            <a:xfrm>
              <a:off x="1233" y="632"/>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38966" name="AutoShape 54"/>
          <p:cNvSpPr>
            <a:spLocks noChangeAspect="1" noChangeArrowheads="1"/>
          </p:cNvSpPr>
          <p:nvPr/>
        </p:nvSpPr>
        <p:spPr bwMode="auto">
          <a:xfrm rot="-918807">
            <a:off x="5334000" y="2590800"/>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69" name="AutoShape 57"/>
          <p:cNvSpPr>
            <a:spLocks noChangeAspect="1" noChangeArrowheads="1"/>
          </p:cNvSpPr>
          <p:nvPr/>
        </p:nvSpPr>
        <p:spPr bwMode="auto">
          <a:xfrm rot="-4612952">
            <a:off x="4319587" y="1817688"/>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38945" name="Group 33"/>
          <p:cNvGrpSpPr>
            <a:grpSpLocks noChangeAspect="1"/>
          </p:cNvGrpSpPr>
          <p:nvPr/>
        </p:nvGrpSpPr>
        <p:grpSpPr bwMode="auto">
          <a:xfrm>
            <a:off x="5351463" y="3429000"/>
            <a:ext cx="973137" cy="1922463"/>
            <a:chOff x="1187" y="1728"/>
            <a:chExt cx="613" cy="1211"/>
          </a:xfrm>
        </p:grpSpPr>
        <p:sp>
          <p:nvSpPr>
            <p:cNvPr id="38946" name="AutoShape 34"/>
            <p:cNvSpPr>
              <a:spLocks noChangeAspect="1" noChangeArrowheads="1"/>
            </p:cNvSpPr>
            <p:nvPr/>
          </p:nvSpPr>
          <p:spPr bwMode="auto">
            <a:xfrm>
              <a:off x="1632" y="1824"/>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47" name="AutoShape 35"/>
            <p:cNvSpPr>
              <a:spLocks noChangeAspect="1" noChangeArrowheads="1"/>
            </p:cNvSpPr>
            <p:nvPr/>
          </p:nvSpPr>
          <p:spPr bwMode="auto">
            <a:xfrm rot="2142398">
              <a:off x="1523" y="2356"/>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48" name="Group 36"/>
            <p:cNvGrpSpPr>
              <a:grpSpLocks noChangeAspect="1"/>
            </p:cNvGrpSpPr>
            <p:nvPr/>
          </p:nvGrpSpPr>
          <p:grpSpPr bwMode="auto">
            <a:xfrm>
              <a:off x="1187" y="1728"/>
              <a:ext cx="598" cy="1211"/>
              <a:chOff x="1187" y="1748"/>
              <a:chExt cx="598" cy="1211"/>
            </a:xfrm>
          </p:grpSpPr>
          <p:sp>
            <p:nvSpPr>
              <p:cNvPr id="38949" name="AutoShape 37"/>
              <p:cNvSpPr>
                <a:spLocks noChangeAspect="1" noChangeArrowheads="1"/>
              </p:cNvSpPr>
              <p:nvPr/>
            </p:nvSpPr>
            <p:spPr bwMode="auto">
              <a:xfrm>
                <a:off x="1715" y="2439"/>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50" name="Rectangle 38"/>
              <p:cNvSpPr>
                <a:spLocks noChangeAspect="1" noChangeArrowheads="1"/>
              </p:cNvSpPr>
              <p:nvPr/>
            </p:nvSpPr>
            <p:spPr bwMode="auto">
              <a:xfrm rot="1466637">
                <a:off x="1187" y="1748"/>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51" name="Group 39"/>
              <p:cNvGrpSpPr>
                <a:grpSpLocks noChangeAspect="1"/>
              </p:cNvGrpSpPr>
              <p:nvPr/>
            </p:nvGrpSpPr>
            <p:grpSpPr bwMode="auto">
              <a:xfrm>
                <a:off x="1260" y="1783"/>
                <a:ext cx="312" cy="1040"/>
                <a:chOff x="1344" y="2160"/>
                <a:chExt cx="432" cy="1440"/>
              </a:xfrm>
            </p:grpSpPr>
            <p:sp>
              <p:nvSpPr>
                <p:cNvPr id="38952" name="AutoShape 40"/>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53" name="Rectangle 41"/>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grpSp>
      <p:sp>
        <p:nvSpPr>
          <p:cNvPr id="38985" name="AutoShape 73"/>
          <p:cNvSpPr>
            <a:spLocks noChangeAspect="1" noChangeArrowheads="1"/>
          </p:cNvSpPr>
          <p:nvPr/>
        </p:nvSpPr>
        <p:spPr bwMode="auto">
          <a:xfrm rot="-3545716">
            <a:off x="4929187" y="2081213"/>
            <a:ext cx="111125" cy="82550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eaVert"/>
          <a:lstStyle/>
          <a:p>
            <a:pPr algn="ctr" fontAlgn="base">
              <a:spcBef>
                <a:spcPct val="0"/>
              </a:spcBef>
              <a:spcAft>
                <a:spcPct val="0"/>
              </a:spcAft>
            </a:pPr>
            <a:endParaRPr lang="en-US" sz="2400">
              <a:solidFill>
                <a:srgbClr val="000000"/>
              </a:solidFill>
              <a:latin typeface="Times New Roman" pitchFamily="18" charset="0"/>
            </a:endParaRPr>
          </a:p>
        </p:txBody>
      </p:sp>
      <p:grpSp>
        <p:nvGrpSpPr>
          <p:cNvPr id="38936" name="Group 24"/>
          <p:cNvGrpSpPr>
            <a:grpSpLocks noChangeAspect="1"/>
          </p:cNvGrpSpPr>
          <p:nvPr/>
        </p:nvGrpSpPr>
        <p:grpSpPr bwMode="auto">
          <a:xfrm>
            <a:off x="6096000" y="5392738"/>
            <a:ext cx="973138" cy="1922462"/>
            <a:chOff x="1187" y="1728"/>
            <a:chExt cx="613" cy="1211"/>
          </a:xfrm>
        </p:grpSpPr>
        <p:sp>
          <p:nvSpPr>
            <p:cNvPr id="38937" name="AutoShape 25"/>
            <p:cNvSpPr>
              <a:spLocks noChangeAspect="1" noChangeArrowheads="1"/>
            </p:cNvSpPr>
            <p:nvPr/>
          </p:nvSpPr>
          <p:spPr bwMode="auto">
            <a:xfrm>
              <a:off x="1632" y="1824"/>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38" name="AutoShape 26"/>
            <p:cNvSpPr>
              <a:spLocks noChangeAspect="1" noChangeArrowheads="1"/>
            </p:cNvSpPr>
            <p:nvPr/>
          </p:nvSpPr>
          <p:spPr bwMode="auto">
            <a:xfrm rot="2142398">
              <a:off x="1523" y="2356"/>
              <a:ext cx="277" cy="35"/>
            </a:xfrm>
            <a:prstGeom prst="homePlate">
              <a:avLst>
                <a:gd name="adj" fmla="val 1978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39" name="Group 27"/>
            <p:cNvGrpSpPr>
              <a:grpSpLocks noChangeAspect="1"/>
            </p:cNvGrpSpPr>
            <p:nvPr/>
          </p:nvGrpSpPr>
          <p:grpSpPr bwMode="auto">
            <a:xfrm>
              <a:off x="1187" y="1728"/>
              <a:ext cx="598" cy="1211"/>
              <a:chOff x="1187" y="1748"/>
              <a:chExt cx="598" cy="1211"/>
            </a:xfrm>
          </p:grpSpPr>
          <p:sp>
            <p:nvSpPr>
              <p:cNvPr id="38940" name="AutoShape 28"/>
              <p:cNvSpPr>
                <a:spLocks noChangeAspect="1" noChangeArrowheads="1"/>
              </p:cNvSpPr>
              <p:nvPr/>
            </p:nvSpPr>
            <p:spPr bwMode="auto">
              <a:xfrm>
                <a:off x="1715" y="2439"/>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41" name="Rectangle 29"/>
              <p:cNvSpPr>
                <a:spLocks noChangeAspect="1" noChangeArrowheads="1"/>
              </p:cNvSpPr>
              <p:nvPr/>
            </p:nvSpPr>
            <p:spPr bwMode="auto">
              <a:xfrm rot="1466637">
                <a:off x="1187" y="1748"/>
                <a:ext cx="489" cy="4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42" name="Group 30"/>
              <p:cNvGrpSpPr>
                <a:grpSpLocks noChangeAspect="1"/>
              </p:cNvGrpSpPr>
              <p:nvPr/>
            </p:nvGrpSpPr>
            <p:grpSpPr bwMode="auto">
              <a:xfrm>
                <a:off x="1260" y="1783"/>
                <a:ext cx="312" cy="1040"/>
                <a:chOff x="1344" y="2160"/>
                <a:chExt cx="432" cy="1440"/>
              </a:xfrm>
            </p:grpSpPr>
            <p:sp>
              <p:nvSpPr>
                <p:cNvPr id="38943" name="AutoShape 31"/>
                <p:cNvSpPr>
                  <a:spLocks noChangeAspect="1" noChangeArrowheads="1"/>
                </p:cNvSpPr>
                <p:nvPr/>
              </p:nvSpPr>
              <p:spPr bwMode="auto">
                <a:xfrm>
                  <a:off x="1344" y="2160"/>
                  <a:ext cx="432" cy="576"/>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38944" name="Rectangle 32"/>
                <p:cNvSpPr>
                  <a:spLocks noChangeAspect="1" noChangeArrowheads="1"/>
                </p:cNvSpPr>
                <p:nvPr/>
              </p:nvSpPr>
              <p:spPr bwMode="auto">
                <a:xfrm>
                  <a:off x="1344" y="2784"/>
                  <a:ext cx="432" cy="81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grpSp>
      </p:grpSp>
      <p:sp>
        <p:nvSpPr>
          <p:cNvPr id="38992" name="AutoShape 80"/>
          <p:cNvSpPr>
            <a:spLocks noChangeArrowheads="1"/>
          </p:cNvSpPr>
          <p:nvPr/>
        </p:nvSpPr>
        <p:spPr bwMode="auto">
          <a:xfrm>
            <a:off x="4267200" y="3352800"/>
            <a:ext cx="457200" cy="152400"/>
          </a:xfrm>
          <a:prstGeom prst="cloudCallout">
            <a:avLst>
              <a:gd name="adj1" fmla="val -46875"/>
              <a:gd name="adj2" fmla="val 69792"/>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93" name="AutoShape 81"/>
          <p:cNvSpPr>
            <a:spLocks noChangeArrowheads="1"/>
          </p:cNvSpPr>
          <p:nvPr/>
        </p:nvSpPr>
        <p:spPr bwMode="auto">
          <a:xfrm rot="8716992">
            <a:off x="5638800" y="1371600"/>
            <a:ext cx="1295400" cy="457200"/>
          </a:xfrm>
          <a:prstGeom prst="rightArrow">
            <a:avLst>
              <a:gd name="adj1" fmla="val 50000"/>
              <a:gd name="adj2" fmla="val 70833"/>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grpSp>
        <p:nvGrpSpPr>
          <p:cNvPr id="38994" name="Group 82"/>
          <p:cNvGrpSpPr>
            <a:grpSpLocks noChangeAspect="1"/>
          </p:cNvGrpSpPr>
          <p:nvPr/>
        </p:nvGrpSpPr>
        <p:grpSpPr bwMode="auto">
          <a:xfrm>
            <a:off x="4606925" y="5041900"/>
            <a:ext cx="117475" cy="1892300"/>
            <a:chOff x="1233" y="632"/>
            <a:chExt cx="74" cy="1192"/>
          </a:xfrm>
        </p:grpSpPr>
        <p:sp>
          <p:nvSpPr>
            <p:cNvPr id="38995" name="AutoShape 83"/>
            <p:cNvSpPr>
              <a:spLocks noChangeAspect="1" noChangeArrowheads="1"/>
            </p:cNvSpPr>
            <p:nvPr/>
          </p:nvSpPr>
          <p:spPr bwMode="auto">
            <a:xfrm>
              <a:off x="1238" y="1304"/>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96" name="AutoShape 84"/>
            <p:cNvSpPr>
              <a:spLocks noChangeAspect="1" noChangeArrowheads="1"/>
            </p:cNvSpPr>
            <p:nvPr/>
          </p:nvSpPr>
          <p:spPr bwMode="auto">
            <a:xfrm>
              <a:off x="1238" y="1008"/>
              <a:ext cx="69"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sp>
          <p:nvSpPr>
            <p:cNvPr id="38997" name="AutoShape 85"/>
            <p:cNvSpPr>
              <a:spLocks noChangeAspect="1" noChangeArrowheads="1"/>
            </p:cNvSpPr>
            <p:nvPr/>
          </p:nvSpPr>
          <p:spPr bwMode="auto">
            <a:xfrm>
              <a:off x="1233" y="632"/>
              <a:ext cx="70" cy="520"/>
            </a:xfrm>
            <a:prstGeom prst="cloudCallout">
              <a:avLst>
                <a:gd name="adj1" fmla="val -43750"/>
                <a:gd name="adj2" fmla="val 70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55" name="Pie 54"/>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9905241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9">
                                            <p:txEl>
                                              <p:pRg st="0" end="0"/>
                                            </p:txEl>
                                          </p:spTgt>
                                        </p:tgtEl>
                                        <p:attrNameLst>
                                          <p:attrName>style.visibility</p:attrName>
                                        </p:attrNameLst>
                                      </p:cBhvr>
                                      <p:to>
                                        <p:strVal val="visible"/>
                                      </p:to>
                                    </p:set>
                                    <p:animEffect transition="in" filter="fade">
                                      <p:cBhvr>
                                        <p:cTn id="7" dur="1000"/>
                                        <p:tgtEl>
                                          <p:spTgt spid="38919">
                                            <p:txEl>
                                              <p:pRg st="0" end="0"/>
                                            </p:txEl>
                                          </p:spTgt>
                                        </p:tgtEl>
                                      </p:cBhvr>
                                    </p:animEffect>
                                  </p:childTnLst>
                                  <p:subTnLst>
                                    <p:animClr clrSpc="rgb" dir="cw">
                                      <p:cBhvr override="childStyle">
                                        <p:cTn dur="1" fill="hold" display="0" masterRel="nextClick" afterEffect="1"/>
                                        <p:tgtEl>
                                          <p:spTgt spid="38919">
                                            <p:txEl>
                                              <p:pRg st="0" end="0"/>
                                            </p:txEl>
                                          </p:spTgt>
                                        </p:tgtEl>
                                        <p:attrNameLst>
                                          <p:attrName>ppt_c</p:attrName>
                                        </p:attrNameLst>
                                      </p:cBhvr>
                                      <p:to>
                                        <a:schemeClr val="folHlink"/>
                                      </p:to>
                                    </p:animClr>
                                  </p:subTnLst>
                                </p:cTn>
                              </p:par>
                              <p:par>
                                <p:cTn id="8" presetID="2" presetClass="entr" presetSubtype="8" fill="hold" grpId="0" nodeType="withEffect">
                                  <p:stCondLst>
                                    <p:cond delay="0"/>
                                  </p:stCondLst>
                                  <p:childTnLst>
                                    <p:set>
                                      <p:cBhvr>
                                        <p:cTn id="9" dur="1" fill="hold">
                                          <p:stCondLst>
                                            <p:cond delay="0"/>
                                          </p:stCondLst>
                                        </p:cTn>
                                        <p:tgtEl>
                                          <p:spTgt spid="38954"/>
                                        </p:tgtEl>
                                        <p:attrNameLst>
                                          <p:attrName>style.visibility</p:attrName>
                                        </p:attrNameLst>
                                      </p:cBhvr>
                                      <p:to>
                                        <p:strVal val="visible"/>
                                      </p:to>
                                    </p:set>
                                    <p:anim calcmode="lin" valueType="num">
                                      <p:cBhvr additive="base">
                                        <p:cTn id="10" dur="500" fill="hold"/>
                                        <p:tgtEl>
                                          <p:spTgt spid="38954"/>
                                        </p:tgtEl>
                                        <p:attrNameLst>
                                          <p:attrName>ppt_x</p:attrName>
                                        </p:attrNameLst>
                                      </p:cBhvr>
                                      <p:tavLst>
                                        <p:tav tm="0">
                                          <p:val>
                                            <p:strVal val="0-#ppt_w/2"/>
                                          </p:val>
                                        </p:tav>
                                        <p:tav tm="100000">
                                          <p:val>
                                            <p:strVal val="#ppt_x"/>
                                          </p:val>
                                        </p:tav>
                                      </p:tavLst>
                                    </p:anim>
                                    <p:anim calcmode="lin" valueType="num">
                                      <p:cBhvr additive="base">
                                        <p:cTn id="11" dur="500" fill="hold"/>
                                        <p:tgtEl>
                                          <p:spTgt spid="38954"/>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8954"/>
                                        </p:tgtEl>
                                        <p:attrNameLst>
                                          <p:attrName>ppt_c</p:attrName>
                                        </p:attrNameLst>
                                      </p:cBhvr>
                                      <p:to>
                                        <a:schemeClr val="folHlink"/>
                                      </p:to>
                                    </p:animClr>
                                  </p:sub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8919">
                                            <p:txEl>
                                              <p:pRg st="1" end="1"/>
                                            </p:txEl>
                                          </p:spTgt>
                                        </p:tgtEl>
                                        <p:attrNameLst>
                                          <p:attrName>style.visibility</p:attrName>
                                        </p:attrNameLst>
                                      </p:cBhvr>
                                      <p:to>
                                        <p:strVal val="visible"/>
                                      </p:to>
                                    </p:set>
                                    <p:animEffect transition="in" filter="fade">
                                      <p:cBhvr>
                                        <p:cTn id="16" dur="1000"/>
                                        <p:tgtEl>
                                          <p:spTgt spid="38919">
                                            <p:txEl>
                                              <p:pRg st="1" end="1"/>
                                            </p:txEl>
                                          </p:spTgt>
                                        </p:tgtEl>
                                      </p:cBhvr>
                                    </p:animEffect>
                                  </p:childTnLst>
                                  <p:subTnLst>
                                    <p:animClr clrSpc="rgb" dir="cw">
                                      <p:cBhvr override="childStyle">
                                        <p:cTn dur="1" fill="hold" display="0" masterRel="nextClick" afterEffect="1"/>
                                        <p:tgtEl>
                                          <p:spTgt spid="38919">
                                            <p:txEl>
                                              <p:pRg st="1" end="1"/>
                                            </p:txEl>
                                          </p:spTgt>
                                        </p:tgtEl>
                                        <p:attrNameLst>
                                          <p:attrName>ppt_c</p:attrName>
                                        </p:attrNameLst>
                                      </p:cBhvr>
                                      <p:to>
                                        <a:schemeClr val="folHlink"/>
                                      </p:to>
                                    </p:animClr>
                                  </p:sub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8919">
                                            <p:txEl>
                                              <p:pRg st="2" end="2"/>
                                            </p:txEl>
                                          </p:spTgt>
                                        </p:tgtEl>
                                        <p:attrNameLst>
                                          <p:attrName>style.visibility</p:attrName>
                                        </p:attrNameLst>
                                      </p:cBhvr>
                                      <p:to>
                                        <p:strVal val="visible"/>
                                      </p:to>
                                    </p:set>
                                    <p:animEffect transition="in" filter="fade">
                                      <p:cBhvr>
                                        <p:cTn id="21" dur="1000"/>
                                        <p:tgtEl>
                                          <p:spTgt spid="38919">
                                            <p:txEl>
                                              <p:pRg st="2" end="2"/>
                                            </p:txEl>
                                          </p:spTgt>
                                        </p:tgtEl>
                                      </p:cBhvr>
                                    </p:animEffect>
                                  </p:childTnLst>
                                </p:cTn>
                              </p:par>
                              <p:par>
                                <p:cTn id="22" presetID="2" presetClass="entr" presetSubtype="3" fill="hold" grpId="0" nodeType="withEffect">
                                  <p:stCondLst>
                                    <p:cond delay="0"/>
                                  </p:stCondLst>
                                  <p:childTnLst>
                                    <p:set>
                                      <p:cBhvr>
                                        <p:cTn id="23" dur="1" fill="hold">
                                          <p:stCondLst>
                                            <p:cond delay="0"/>
                                          </p:stCondLst>
                                        </p:cTn>
                                        <p:tgtEl>
                                          <p:spTgt spid="38993"/>
                                        </p:tgtEl>
                                        <p:attrNameLst>
                                          <p:attrName>style.visibility</p:attrName>
                                        </p:attrNameLst>
                                      </p:cBhvr>
                                      <p:to>
                                        <p:strVal val="visible"/>
                                      </p:to>
                                    </p:set>
                                    <p:anim calcmode="lin" valueType="num">
                                      <p:cBhvr additive="base">
                                        <p:cTn id="24" dur="500" fill="hold"/>
                                        <p:tgtEl>
                                          <p:spTgt spid="38993"/>
                                        </p:tgtEl>
                                        <p:attrNameLst>
                                          <p:attrName>ppt_x</p:attrName>
                                        </p:attrNameLst>
                                      </p:cBhvr>
                                      <p:tavLst>
                                        <p:tav tm="0">
                                          <p:val>
                                            <p:strVal val="1+#ppt_w/2"/>
                                          </p:val>
                                        </p:tav>
                                        <p:tav tm="100000">
                                          <p:val>
                                            <p:strVal val="#ppt_x"/>
                                          </p:val>
                                        </p:tav>
                                      </p:tavLst>
                                    </p:anim>
                                    <p:anim calcmode="lin" valueType="num">
                                      <p:cBhvr additive="base">
                                        <p:cTn id="25" dur="500" fill="hold"/>
                                        <p:tgtEl>
                                          <p:spTgt spid="389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54" grpId="0" animBg="1"/>
      <p:bldP spid="3899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Benching </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Roman\AppData\Local\Microsoft\Windows\Temporary Internet Files\Content.Outlook\LE3M07DC\BENCHING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3566" y="1295400"/>
            <a:ext cx="5562600" cy="416818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934200" y="6240940"/>
            <a:ext cx="2209800" cy="369332"/>
          </a:xfrm>
          <a:prstGeom prst="rect">
            <a:avLst/>
          </a:prstGeom>
          <a:noFill/>
        </p:spPr>
        <p:txBody>
          <a:bodyPr wrap="square" rtlCol="0">
            <a:spAutoFit/>
          </a:bodyPr>
          <a:lstStyle/>
          <a:p>
            <a:r>
              <a:rPr lang="en-US" dirty="0" smtClean="0"/>
              <a:t>Photo: NYS DOT</a:t>
            </a:r>
            <a:endParaRPr lang="en-US" dirty="0"/>
          </a:p>
        </p:txBody>
      </p:sp>
      <p:sp>
        <p:nvSpPr>
          <p:cNvPr id="4" name="TextBox 3"/>
          <p:cNvSpPr txBox="1"/>
          <p:nvPr/>
        </p:nvSpPr>
        <p:spPr>
          <a:xfrm>
            <a:off x="838200" y="5791200"/>
            <a:ext cx="7543800" cy="646331"/>
          </a:xfrm>
          <a:prstGeom prst="rect">
            <a:avLst/>
          </a:prstGeom>
          <a:noFill/>
        </p:spPr>
        <p:txBody>
          <a:bodyPr wrap="square" rtlCol="0">
            <a:spAutoFit/>
          </a:bodyPr>
          <a:lstStyle/>
          <a:p>
            <a:r>
              <a:rPr lang="en-US" dirty="0" smtClean="0"/>
              <a:t>Example of 2 people in one truck operation. Note that 2 people are not required but it makes it easier</a:t>
            </a:r>
            <a:endParaRPr lang="en-US" dirty="0"/>
          </a:p>
        </p:txBody>
      </p:sp>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674556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Plowing exits</a:t>
            </a:r>
            <a:endParaRPr lang="en-US" dirty="0"/>
          </a:p>
        </p:txBody>
      </p:sp>
      <p:pic>
        <p:nvPicPr>
          <p:cNvPr id="23554" name="Picture 2" descr="C:\Connie\customers\2014\U of MN center for transportatin research\Modules\Truck operations, plowing procedures, tips from experience drivers\plowingI87exit1-2 005.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1594"/>
          <a:stretch/>
        </p:blipFill>
        <p:spPr bwMode="auto">
          <a:xfrm>
            <a:off x="1066800" y="1066800"/>
            <a:ext cx="7010400" cy="4648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267200" y="6324600"/>
            <a:ext cx="3200400" cy="381000"/>
          </a:xfrm>
          <a:prstGeom prst="rect">
            <a:avLst/>
          </a:prstGeom>
          <a:noFill/>
        </p:spPr>
        <p:txBody>
          <a:bodyPr wrap="square" rtlCol="0">
            <a:spAutoFit/>
          </a:bodyPr>
          <a:lstStyle/>
          <a:p>
            <a:r>
              <a:rPr lang="en-US" dirty="0" err="1" smtClean="0"/>
              <a:t>Photo:NYSDOT</a:t>
            </a:r>
            <a:endParaRPr lang="en-US" dirty="0"/>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435312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ready…lets go!</a:t>
            </a:r>
            <a:endParaRPr lang="en-US" dirty="0"/>
          </a:p>
        </p:txBody>
      </p:sp>
      <p:pic>
        <p:nvPicPr>
          <p:cNvPr id="19458" name="Picture 2" descr="C:\Connie\customers\2014\U of MN center for transportatin research\Modules\Truck operations, plowing procedures, tips from experience drivers\MVC-003S.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267200" y="6324600"/>
            <a:ext cx="3200400" cy="381000"/>
          </a:xfrm>
          <a:prstGeom prst="rect">
            <a:avLst/>
          </a:prstGeom>
          <a:noFill/>
        </p:spPr>
        <p:txBody>
          <a:bodyPr wrap="square" rtlCol="0">
            <a:spAutoFit/>
          </a:bodyPr>
          <a:lstStyle/>
          <a:p>
            <a:r>
              <a:rPr lang="en-US" dirty="0" err="1" smtClean="0"/>
              <a:t>Photo:NYSDOT</a:t>
            </a:r>
            <a:endParaRPr lang="en-US" dirty="0"/>
          </a:p>
        </p:txBody>
      </p:sp>
      <p:sp>
        <p:nvSpPr>
          <p:cNvPr id="5" name="Pie 4"/>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92967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Pictures\salt\Observations\1-21-05\storm road conditions (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Whiteout condition actions</a:t>
            </a:r>
            <a:endParaRPr lang="en-US" dirty="0"/>
          </a:p>
        </p:txBody>
      </p:sp>
      <p:sp>
        <p:nvSpPr>
          <p:cNvPr id="3" name="Content Placeholder 2"/>
          <p:cNvSpPr>
            <a:spLocks noGrp="1"/>
          </p:cNvSpPr>
          <p:nvPr>
            <p:ph idx="1"/>
          </p:nvPr>
        </p:nvSpPr>
        <p:spPr/>
        <p:txBody>
          <a:bodyPr>
            <a:normAutofit/>
          </a:bodyPr>
          <a:lstStyle/>
          <a:p>
            <a:r>
              <a:rPr lang="en-US" b="1" dirty="0" smtClean="0">
                <a:solidFill>
                  <a:schemeClr val="bg1"/>
                </a:solidFill>
              </a:rPr>
              <a:t>Most important point: If you run into whiteout conditions.  Stop. Get off to safe location.  Turn off your lights so no vehicles see you and draw toward you.</a:t>
            </a:r>
          </a:p>
          <a:p>
            <a:pPr lvl="1"/>
            <a:endParaRPr lang="en-US" dirty="0" smtClean="0"/>
          </a:p>
          <a:p>
            <a:endParaRPr lang="en-US" dirty="0"/>
          </a:p>
        </p:txBody>
      </p:sp>
      <p:sp>
        <p:nvSpPr>
          <p:cNvPr id="4" name="TextBox 3"/>
          <p:cNvSpPr txBox="1"/>
          <p:nvPr/>
        </p:nvSpPr>
        <p:spPr>
          <a:xfrm>
            <a:off x="1066800" y="4876800"/>
            <a:ext cx="7010400" cy="646331"/>
          </a:xfrm>
          <a:prstGeom prst="rect">
            <a:avLst/>
          </a:prstGeom>
          <a:solidFill>
            <a:srgbClr val="FFFF00"/>
          </a:solidFill>
        </p:spPr>
        <p:txBody>
          <a:bodyPr wrap="square" rtlCol="0">
            <a:spAutoFit/>
          </a:bodyPr>
          <a:lstStyle/>
          <a:p>
            <a:r>
              <a:rPr lang="en-US" dirty="0" smtClean="0"/>
              <a:t>Each state or organization may have different guidance on what to do in white out conditions</a:t>
            </a:r>
            <a:endParaRPr lang="en-US" dirty="0"/>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24906" y="5619750"/>
            <a:ext cx="4109544" cy="369332"/>
          </a:xfrm>
          <a:prstGeom prst="rect">
            <a:avLst/>
          </a:prstGeom>
          <a:noFill/>
        </p:spPr>
        <p:txBody>
          <a:bodyPr wrap="square" rtlCol="0">
            <a:spAutoFit/>
          </a:bodyPr>
          <a:lstStyle/>
          <a:p>
            <a:r>
              <a:rPr lang="en-US" dirty="0" smtClean="0"/>
              <a:t>Photo: </a:t>
            </a:r>
            <a:r>
              <a:rPr lang="en-US" dirty="0" err="1" smtClean="0"/>
              <a:t>fortin</a:t>
            </a:r>
            <a:r>
              <a:rPr lang="en-US" dirty="0" smtClean="0"/>
              <a:t> consulting </a:t>
            </a:r>
            <a:r>
              <a:rPr lang="en-US" dirty="0" err="1" smtClean="0"/>
              <a:t>inc</a:t>
            </a:r>
            <a:endParaRPr lang="en-US" dirty="0"/>
          </a:p>
        </p:txBody>
      </p:sp>
    </p:spTree>
    <p:extLst>
      <p:ext uri="{BB962C8B-B14F-4D97-AF65-F5344CB8AC3E}">
        <p14:creationId xmlns:p14="http://schemas.microsoft.com/office/powerpoint/2010/main" xmlns="" val="2007814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from experience drivers</a:t>
            </a:r>
            <a:endParaRPr lang="en-US" dirty="0"/>
          </a:p>
        </p:txBody>
      </p:sp>
      <p:sp>
        <p:nvSpPr>
          <p:cNvPr id="3" name="Content Placeholder 2"/>
          <p:cNvSpPr>
            <a:spLocks noGrp="1"/>
          </p:cNvSpPr>
          <p:nvPr>
            <p:ph idx="1"/>
          </p:nvPr>
        </p:nvSpPr>
        <p:spPr>
          <a:xfrm>
            <a:off x="457200" y="3531107"/>
            <a:ext cx="8229600" cy="2595056"/>
          </a:xfrm>
        </p:spPr>
        <p:txBody>
          <a:bodyPr>
            <a:normAutofit fontScale="55000" lnSpcReduction="20000"/>
          </a:bodyPr>
          <a:lstStyle/>
          <a:p>
            <a:r>
              <a:rPr lang="en-US" dirty="0" smtClean="0"/>
              <a:t>Because there are so many plowing tips, I have put a collection of them together in one section.  Experienced drivers may not need to see these tips but I have included them so you could work them into a class discussion or small group break out with a mix of experienced and new drivers.  I have included the supervisors in this section too because they would likely be interested to hear the conversation of the class exercise and interject some of their own experiences.</a:t>
            </a:r>
          </a:p>
          <a:p>
            <a:r>
              <a:rPr lang="en-US" dirty="0" smtClean="0">
                <a:solidFill>
                  <a:schemeClr val="accent2"/>
                </a:solidFill>
              </a:rPr>
              <a:t>Ann - Would be good for a class discussion  or mini  group  activity during training to see what other tips the local experienced drivers have to offer</a:t>
            </a:r>
          </a:p>
          <a:p>
            <a:pPr marL="0" indent="0">
              <a:buNone/>
            </a:pPr>
            <a:r>
              <a:rPr lang="en-US" dirty="0" smtClean="0">
                <a:solidFill>
                  <a:schemeClr val="accent2"/>
                </a:solidFill>
              </a:rPr>
              <a:t> </a:t>
            </a:r>
          </a:p>
          <a:p>
            <a:endParaRPr lang="en-US" dirty="0">
              <a:solidFill>
                <a:schemeClr val="accent2"/>
              </a:solidFill>
            </a:endParaRPr>
          </a:p>
        </p:txBody>
      </p:sp>
      <p:sp>
        <p:nvSpPr>
          <p:cNvPr id="4" name="Chord 3"/>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1699564"/>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775157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ictures\Pictures\salt\paper work\IMG_124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219200"/>
            <a:ext cx="8229600" cy="639762"/>
          </a:xfrm>
          <a:solidFill>
            <a:schemeClr val="bg1"/>
          </a:solidFill>
        </p:spPr>
        <p:txBody>
          <a:bodyPr>
            <a:normAutofit fontScale="90000"/>
          </a:bodyPr>
          <a:lstStyle/>
          <a:p>
            <a:r>
              <a:rPr lang="en-US" dirty="0" smtClean="0"/>
              <a:t>Before winter, drive your route</a:t>
            </a:r>
            <a:endParaRPr lang="en-US" dirty="0"/>
          </a:p>
        </p:txBody>
      </p:sp>
      <p:sp>
        <p:nvSpPr>
          <p:cNvPr id="3" name="Content Placeholder 2"/>
          <p:cNvSpPr>
            <a:spLocks noGrp="1"/>
          </p:cNvSpPr>
          <p:nvPr>
            <p:ph idx="1"/>
          </p:nvPr>
        </p:nvSpPr>
        <p:spPr>
          <a:xfrm>
            <a:off x="457200" y="2667000"/>
            <a:ext cx="8229600" cy="1828799"/>
          </a:xfrm>
          <a:solidFill>
            <a:schemeClr val="bg1"/>
          </a:solidFill>
        </p:spPr>
        <p:txBody>
          <a:bodyPr>
            <a:normAutofit fontScale="85000" lnSpcReduction="10000"/>
          </a:bodyPr>
          <a:lstStyle/>
          <a:p>
            <a:r>
              <a:rPr lang="en-US" dirty="0"/>
              <a:t>It is good to drive your route before winter, paying attention to where you cannot push your snow as you normally would, for example; </a:t>
            </a:r>
            <a:r>
              <a:rPr lang="en-US" dirty="0" smtClean="0"/>
              <a:t>intersections &amp; </a:t>
            </a:r>
            <a:r>
              <a:rPr lang="en-US" dirty="0"/>
              <a:t>bus </a:t>
            </a:r>
            <a:r>
              <a:rPr lang="en-US" dirty="0" smtClean="0"/>
              <a:t>stops</a:t>
            </a:r>
          </a:p>
          <a:p>
            <a:r>
              <a:rPr lang="en-US" dirty="0" smtClean="0"/>
              <a:t>Note all obstacles such as train tracks and low bridges</a:t>
            </a:r>
            <a:endParaRPr lang="en-US" dirty="0"/>
          </a:p>
        </p:txBody>
      </p:sp>
      <p:sp>
        <p:nvSpPr>
          <p:cNvPr id="5" name="TextBox 4"/>
          <p:cNvSpPr txBox="1"/>
          <p:nvPr/>
        </p:nvSpPr>
        <p:spPr>
          <a:xfrm>
            <a:off x="3810000" y="6096000"/>
            <a:ext cx="4109544" cy="369332"/>
          </a:xfrm>
          <a:prstGeom prst="rect">
            <a:avLst/>
          </a:prstGeom>
          <a:noFill/>
        </p:spPr>
        <p:txBody>
          <a:bodyPr wrap="square" rtlCol="0">
            <a:spAutoFit/>
          </a:bodyPr>
          <a:lstStyle/>
          <a:p>
            <a:r>
              <a:rPr lang="en-US" dirty="0" smtClean="0"/>
              <a:t>Photo: </a:t>
            </a:r>
            <a:r>
              <a:rPr lang="en-US" dirty="0" err="1" smtClean="0"/>
              <a:t>fortin</a:t>
            </a:r>
            <a:r>
              <a:rPr lang="en-US" dirty="0" smtClean="0"/>
              <a:t> consulting </a:t>
            </a:r>
            <a:r>
              <a:rPr lang="en-US" dirty="0" err="1" smtClean="0"/>
              <a:t>inc</a:t>
            </a:r>
            <a:endParaRPr lang="en-US" dirty="0"/>
          </a:p>
        </p:txBody>
      </p:sp>
      <p:sp>
        <p:nvSpPr>
          <p:cNvPr id="7" name="Chord 6"/>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27122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3200" b="1" dirty="0" smtClean="0"/>
              <a:t>Tips from experienced drivers</a:t>
            </a:r>
            <a:endParaRPr lang="en-US" sz="3200" b="1" dirty="0"/>
          </a:p>
        </p:txBody>
      </p:sp>
      <p:sp>
        <p:nvSpPr>
          <p:cNvPr id="67587" name="Rectangle 3"/>
          <p:cNvSpPr>
            <a:spLocks noGrp="1" noChangeArrowheads="1"/>
          </p:cNvSpPr>
          <p:nvPr>
            <p:ph type="body" idx="1"/>
          </p:nvPr>
        </p:nvSpPr>
        <p:spPr>
          <a:xfrm>
            <a:off x="914400" y="1676400"/>
            <a:ext cx="7772400" cy="4525963"/>
          </a:xfrm>
        </p:spPr>
        <p:txBody>
          <a:bodyPr/>
          <a:lstStyle/>
          <a:p>
            <a:pPr>
              <a:lnSpc>
                <a:spcPct val="90000"/>
              </a:lnSpc>
            </a:pPr>
            <a:r>
              <a:rPr lang="en-US" dirty="0" smtClean="0">
                <a:latin typeface="Times New Roman" pitchFamily="18" charset="0"/>
              </a:rPr>
              <a:t>Plow from centerline out to shoulder.</a:t>
            </a:r>
          </a:p>
          <a:p>
            <a:pPr>
              <a:lnSpc>
                <a:spcPct val="90000"/>
              </a:lnSpc>
            </a:pPr>
            <a:r>
              <a:rPr lang="en-US" dirty="0" smtClean="0">
                <a:latin typeface="Times New Roman" pitchFamily="18" charset="0"/>
              </a:rPr>
              <a:t>Keep your speed down and plow towards low side of ramps or curves.</a:t>
            </a:r>
          </a:p>
          <a:p>
            <a:pPr>
              <a:lnSpc>
                <a:spcPct val="90000"/>
              </a:lnSpc>
            </a:pPr>
            <a:r>
              <a:rPr lang="en-US" dirty="0" smtClean="0">
                <a:latin typeface="Times New Roman" pitchFamily="18" charset="0"/>
              </a:rPr>
              <a:t>Plow away from wind when </a:t>
            </a:r>
            <a:r>
              <a:rPr lang="en-US" dirty="0">
                <a:latin typeface="Times New Roman" pitchFamily="18" charset="0"/>
              </a:rPr>
              <a:t>possible. </a:t>
            </a:r>
            <a:endParaRPr lang="en-US" dirty="0" smtClean="0">
              <a:latin typeface="Times New Roman" pitchFamily="18" charset="0"/>
            </a:endParaRPr>
          </a:p>
          <a:p>
            <a:pPr>
              <a:lnSpc>
                <a:spcPct val="90000"/>
              </a:lnSpc>
            </a:pPr>
            <a:r>
              <a:rPr lang="en-US" dirty="0" smtClean="0">
                <a:latin typeface="Times New Roman" pitchFamily="18" charset="0"/>
              </a:rPr>
              <a:t>Reduce </a:t>
            </a:r>
            <a:r>
              <a:rPr lang="en-US" dirty="0">
                <a:latin typeface="Times New Roman" pitchFamily="18" charset="0"/>
              </a:rPr>
              <a:t>your left shoulder plowing speed when Jersey barriers located in the median</a:t>
            </a:r>
            <a:r>
              <a:rPr lang="en-US" b="1" dirty="0">
                <a:latin typeface="Times New Roman" pitchFamily="18" charset="0"/>
              </a:rPr>
              <a:t>.</a:t>
            </a:r>
          </a:p>
          <a:p>
            <a:pPr>
              <a:lnSpc>
                <a:spcPct val="90000"/>
              </a:lnSpc>
            </a:pPr>
            <a:endParaRPr lang="en-US" dirty="0">
              <a:latin typeface="Times New Roman" pitchFamily="18" charset="0"/>
            </a:endParaRPr>
          </a:p>
        </p:txBody>
      </p:sp>
      <p:sp>
        <p:nvSpPr>
          <p:cNvPr id="4" name="TextBox 3"/>
          <p:cNvSpPr txBox="1"/>
          <p:nvPr/>
        </p:nvSpPr>
        <p:spPr>
          <a:xfrm>
            <a:off x="5791200" y="5850235"/>
            <a:ext cx="2895600" cy="923330"/>
          </a:xfrm>
          <a:prstGeom prst="rect">
            <a:avLst/>
          </a:prstGeom>
          <a:noFill/>
        </p:spPr>
        <p:txBody>
          <a:bodyPr wrap="square" rtlCol="0">
            <a:spAutoFit/>
          </a:bodyPr>
          <a:lstStyle/>
          <a:p>
            <a:r>
              <a:rPr lang="en-US" dirty="0">
                <a:solidFill>
                  <a:prstClr val="black"/>
                </a:solidFill>
              </a:rPr>
              <a:t>MDDOT </a:t>
            </a:r>
            <a:r>
              <a:rPr lang="en-US" dirty="0" smtClean="0">
                <a:solidFill>
                  <a:prstClr val="black"/>
                </a:solidFill>
              </a:rPr>
              <a:t>snow-college-part-1_slides_37-73  Photo: </a:t>
            </a:r>
            <a:r>
              <a:rPr lang="en-US" dirty="0" err="1" smtClean="0">
                <a:solidFill>
                  <a:prstClr val="black"/>
                </a:solidFill>
              </a:rPr>
              <a:t>mndot</a:t>
            </a:r>
            <a:endParaRPr lang="en-US" dirty="0">
              <a:solidFill>
                <a:prstClr val="black"/>
              </a:solidFill>
            </a:endParaRPr>
          </a:p>
        </p:txBody>
      </p:sp>
      <p:pic>
        <p:nvPicPr>
          <p:cNvPr id="5" name="Picture 2" descr="C:\Users\Roman\AppData\Local\Microsoft\Windows\Temporary Internet Files\Content.IE5\QMX30JD2\MC90029736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41565" y="19050"/>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hord 7"/>
          <p:cNvSpPr/>
          <p:nvPr/>
        </p:nvSpPr>
        <p:spPr>
          <a:xfrm>
            <a:off x="67056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e 9"/>
          <p:cNvSpPr/>
          <p:nvPr/>
        </p:nvSpPr>
        <p:spPr>
          <a:xfrm>
            <a:off x="6991350" y="32385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7448550" y="32385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498881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z="3200" b="1" dirty="0" smtClean="0"/>
              <a:t>Tips from experienced drivers</a:t>
            </a:r>
            <a:endParaRPr lang="en-US" sz="3200" b="1" dirty="0"/>
          </a:p>
        </p:txBody>
      </p:sp>
      <p:sp>
        <p:nvSpPr>
          <p:cNvPr id="68611" name="Rectangle 3"/>
          <p:cNvSpPr>
            <a:spLocks noGrp="1" noChangeArrowheads="1"/>
          </p:cNvSpPr>
          <p:nvPr>
            <p:ph type="body" idx="1"/>
          </p:nvPr>
        </p:nvSpPr>
        <p:spPr>
          <a:xfrm>
            <a:off x="685800" y="1600200"/>
            <a:ext cx="8153400" cy="4525963"/>
          </a:xfrm>
        </p:spPr>
        <p:txBody>
          <a:bodyPr>
            <a:normAutofit/>
          </a:bodyPr>
          <a:lstStyle/>
          <a:p>
            <a:r>
              <a:rPr lang="en-US" dirty="0">
                <a:latin typeface="Times New Roman" pitchFamily="18" charset="0"/>
              </a:rPr>
              <a:t>Raise blade before making sharp turns.</a:t>
            </a:r>
          </a:p>
          <a:p>
            <a:endParaRPr lang="en-US" sz="2800" dirty="0">
              <a:latin typeface="Times New Roman" pitchFamily="18" charset="0"/>
            </a:endParaRPr>
          </a:p>
          <a:p>
            <a:r>
              <a:rPr lang="en-US" dirty="0">
                <a:latin typeface="Times New Roman" pitchFamily="18" charset="0"/>
              </a:rPr>
              <a:t>Don’t leave windrow across an </a:t>
            </a:r>
            <a:r>
              <a:rPr lang="en-US" dirty="0" smtClean="0">
                <a:latin typeface="Times New Roman" pitchFamily="18" charset="0"/>
              </a:rPr>
              <a:t>intersection.  (Empty your plow before the intersection)</a:t>
            </a:r>
          </a:p>
          <a:p>
            <a:endParaRPr lang="en-US" sz="2800" dirty="0">
              <a:latin typeface="Times New Roman" pitchFamily="18" charset="0"/>
            </a:endParaRPr>
          </a:p>
          <a:p>
            <a:r>
              <a:rPr lang="en-US" dirty="0">
                <a:latin typeface="Times New Roman" pitchFamily="18" charset="0"/>
              </a:rPr>
              <a:t>Know your turn around points.</a:t>
            </a:r>
          </a:p>
          <a:p>
            <a:endParaRPr lang="en-US" sz="2800" dirty="0">
              <a:latin typeface="Times New Roman" pitchFamily="18" charset="0"/>
            </a:endParaRPr>
          </a:p>
          <a:p>
            <a:r>
              <a:rPr lang="en-US" dirty="0">
                <a:latin typeface="Times New Roman" pitchFamily="18" charset="0"/>
              </a:rPr>
              <a:t>Refuel with meal breaks or reloading.</a:t>
            </a:r>
          </a:p>
        </p:txBody>
      </p:sp>
      <p:sp>
        <p:nvSpPr>
          <p:cNvPr id="4" name="TextBox 3"/>
          <p:cNvSpPr txBox="1"/>
          <p:nvPr/>
        </p:nvSpPr>
        <p:spPr>
          <a:xfrm>
            <a:off x="5791200" y="6289675"/>
            <a:ext cx="2895600" cy="646331"/>
          </a:xfrm>
          <a:prstGeom prst="rect">
            <a:avLst/>
          </a:prstGeom>
          <a:noFill/>
        </p:spPr>
        <p:txBody>
          <a:bodyPr wrap="square" rtlCol="0">
            <a:spAutoFit/>
          </a:bodyPr>
          <a:lstStyle/>
          <a:p>
            <a:r>
              <a:rPr lang="en-US" dirty="0">
                <a:solidFill>
                  <a:prstClr val="black"/>
                </a:solidFill>
              </a:rPr>
              <a:t>MDDOT snow-college-part-1_slides_37-73</a:t>
            </a:r>
          </a:p>
        </p:txBody>
      </p:sp>
      <p:pic>
        <p:nvPicPr>
          <p:cNvPr id="5"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13602" y="0"/>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hord 6"/>
          <p:cNvSpPr/>
          <p:nvPr/>
        </p:nvSpPr>
        <p:spPr>
          <a:xfrm>
            <a:off x="6248400" y="36195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6553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7010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657206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495300"/>
            <a:ext cx="8229600" cy="1143000"/>
          </a:xfrm>
        </p:spPr>
        <p:txBody>
          <a:bodyPr/>
          <a:lstStyle/>
          <a:p>
            <a:r>
              <a:rPr lang="en-US" sz="3200" b="1" dirty="0"/>
              <a:t>Tips from experienced drivers</a:t>
            </a:r>
          </a:p>
        </p:txBody>
      </p:sp>
      <p:sp>
        <p:nvSpPr>
          <p:cNvPr id="81923" name="Rectangle 3"/>
          <p:cNvSpPr>
            <a:spLocks noGrp="1" noChangeArrowheads="1"/>
          </p:cNvSpPr>
          <p:nvPr>
            <p:ph type="body" idx="1"/>
          </p:nvPr>
        </p:nvSpPr>
        <p:spPr>
          <a:xfrm>
            <a:off x="1828800" y="1981200"/>
            <a:ext cx="7086600" cy="4525963"/>
          </a:xfrm>
        </p:spPr>
        <p:txBody>
          <a:bodyPr/>
          <a:lstStyle/>
          <a:p>
            <a:r>
              <a:rPr lang="en-US" dirty="0">
                <a:latin typeface="Times New Roman" pitchFamily="18" charset="0"/>
              </a:rPr>
              <a:t>Wet snow requires more plow angle to discharge snow from plow moldboard.</a:t>
            </a:r>
          </a:p>
          <a:p>
            <a:endParaRPr lang="en-US" dirty="0">
              <a:latin typeface="Times New Roman" pitchFamily="18" charset="0"/>
            </a:endParaRPr>
          </a:p>
          <a:p>
            <a:r>
              <a:rPr lang="en-US" dirty="0">
                <a:latin typeface="Times New Roman" pitchFamily="18" charset="0"/>
              </a:rPr>
              <a:t>Plow must still clear a path for the truck tires.</a:t>
            </a:r>
          </a:p>
        </p:txBody>
      </p:sp>
      <p:sp>
        <p:nvSpPr>
          <p:cNvPr id="4" name="TextBox 3"/>
          <p:cNvSpPr txBox="1"/>
          <p:nvPr/>
        </p:nvSpPr>
        <p:spPr>
          <a:xfrm>
            <a:off x="5791200" y="6289675"/>
            <a:ext cx="2895600" cy="646331"/>
          </a:xfrm>
          <a:prstGeom prst="rect">
            <a:avLst/>
          </a:prstGeom>
          <a:noFill/>
        </p:spPr>
        <p:txBody>
          <a:bodyPr wrap="square" rtlCol="0">
            <a:spAutoFit/>
          </a:bodyPr>
          <a:lstStyle/>
          <a:p>
            <a:r>
              <a:rPr lang="en-US" dirty="0" smtClean="0"/>
              <a:t>MDDOT snow-college-part-1_slides_37-73</a:t>
            </a:r>
            <a:endParaRPr lang="en-US" dirty="0"/>
          </a:p>
        </p:txBody>
      </p:sp>
      <p:pic>
        <p:nvPicPr>
          <p:cNvPr id="5" name="Picture 2" descr="C:\Users\Roman\AppData\Local\Microsoft\Windows\Temporary Internet Files\Content.IE5\QMX30JD2\MC90029736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13602" y="0"/>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hord 5"/>
          <p:cNvSpPr/>
          <p:nvPr/>
        </p:nvSpPr>
        <p:spPr>
          <a:xfrm>
            <a:off x="6248400" y="36195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Roman\AppData\Local\Microsoft\Windows\Temporary Internet Files\Content.IE5\1CE2W49C\MC900232109[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793443"/>
            <a:ext cx="1447046" cy="204608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e 7"/>
          <p:cNvSpPr/>
          <p:nvPr/>
        </p:nvSpPr>
        <p:spPr>
          <a:xfrm>
            <a:off x="6553200" y="36195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7010400" y="36195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98996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 2003 Mn/DOT Metro Training</a:t>
            </a:r>
          </a:p>
          <a:p>
            <a:pPr>
              <a:buFont typeface="Symbol" pitchFamily="18" charset="2"/>
              <a:buNone/>
            </a:pPr>
            <a:r>
              <a:rPr lang="en-US"/>
              <a:t>Rev. 07/20/06</a:t>
            </a:r>
          </a:p>
        </p:txBody>
      </p:sp>
      <p:sp>
        <p:nvSpPr>
          <p:cNvPr id="6" name="Footer Placeholder 5"/>
          <p:cNvSpPr>
            <a:spLocks noGrp="1"/>
          </p:cNvSpPr>
          <p:nvPr>
            <p:ph type="ftr" sz="quarter" idx="11"/>
          </p:nvPr>
        </p:nvSpPr>
        <p:spPr/>
        <p:txBody>
          <a:bodyPr/>
          <a:lstStyle/>
          <a:p>
            <a:r>
              <a:rPr lang="en-US"/>
              <a:t>Snow Plow Operator Training</a:t>
            </a:r>
          </a:p>
          <a:p>
            <a:r>
              <a:rPr lang="en-US"/>
              <a:t>18 min.</a:t>
            </a:r>
          </a:p>
        </p:txBody>
      </p:sp>
      <p:sp>
        <p:nvSpPr>
          <p:cNvPr id="7" name="Slide Number Placeholder 6"/>
          <p:cNvSpPr>
            <a:spLocks noGrp="1"/>
          </p:cNvSpPr>
          <p:nvPr>
            <p:ph type="sldNum" sz="quarter" idx="12"/>
          </p:nvPr>
        </p:nvSpPr>
        <p:spPr/>
        <p:txBody>
          <a:bodyPr/>
          <a:lstStyle/>
          <a:p>
            <a:fld id="{DF40F80D-CE91-4892-B7E7-10F2435F7B7D}" type="slidenum">
              <a:rPr lang="en-US"/>
              <a:pPr/>
              <a:t>48</a:t>
            </a:fld>
            <a:endParaRPr lang="en-US"/>
          </a:p>
        </p:txBody>
      </p:sp>
      <p:sp>
        <p:nvSpPr>
          <p:cNvPr id="221186" name="Rectangle 2"/>
          <p:cNvSpPr>
            <a:spLocks noGrp="1" noChangeArrowheads="1"/>
          </p:cNvSpPr>
          <p:nvPr>
            <p:ph type="title"/>
          </p:nvPr>
        </p:nvSpPr>
        <p:spPr>
          <a:xfrm>
            <a:off x="0" y="710336"/>
            <a:ext cx="7772400" cy="1143000"/>
          </a:xfrm>
        </p:spPr>
        <p:txBody>
          <a:bodyPr>
            <a:normAutofit/>
          </a:bodyPr>
          <a:lstStyle/>
          <a:p>
            <a:r>
              <a:rPr lang="en-US" b="1" dirty="0"/>
              <a:t>Tips from experienced drivers</a:t>
            </a:r>
            <a:endParaRPr lang="en-US" dirty="0"/>
          </a:p>
        </p:txBody>
      </p:sp>
      <p:sp>
        <p:nvSpPr>
          <p:cNvPr id="221187" name="Rectangle 3"/>
          <p:cNvSpPr>
            <a:spLocks noGrp="1" noChangeArrowheads="1"/>
          </p:cNvSpPr>
          <p:nvPr>
            <p:ph type="body" sz="half" idx="1"/>
          </p:nvPr>
        </p:nvSpPr>
        <p:spPr>
          <a:xfrm>
            <a:off x="38100" y="1850593"/>
            <a:ext cx="5334000" cy="3581400"/>
          </a:xfrm>
        </p:spPr>
        <p:txBody>
          <a:bodyPr>
            <a:normAutofit fontScale="92500"/>
          </a:bodyPr>
          <a:lstStyle/>
          <a:p>
            <a:r>
              <a:rPr lang="en-US" sz="2400" dirty="0"/>
              <a:t>DO NOT PLOW OVER RAILROAD TRACKS</a:t>
            </a:r>
          </a:p>
          <a:p>
            <a:pPr lvl="1"/>
            <a:r>
              <a:rPr lang="en-US" sz="2200" dirty="0"/>
              <a:t>Lift plow components  </a:t>
            </a:r>
            <a:r>
              <a:rPr lang="en-US" sz="2200" dirty="0" smtClean="0"/>
              <a:t>before </a:t>
            </a:r>
            <a:r>
              <a:rPr lang="en-US" sz="2200" dirty="0"/>
              <a:t>the tracks </a:t>
            </a:r>
          </a:p>
          <a:p>
            <a:pPr lvl="1"/>
            <a:endParaRPr lang="en-US" sz="2200" dirty="0"/>
          </a:p>
          <a:p>
            <a:pPr lvl="1"/>
            <a:r>
              <a:rPr lang="en-US" sz="2200" dirty="0"/>
              <a:t>Verify plow components </a:t>
            </a:r>
            <a:r>
              <a:rPr lang="en-US" sz="2200" dirty="0" smtClean="0"/>
              <a:t> lifted </a:t>
            </a:r>
            <a:r>
              <a:rPr lang="en-US" sz="2200" dirty="0"/>
              <a:t>off of roadway</a:t>
            </a:r>
          </a:p>
          <a:p>
            <a:pPr lvl="1"/>
            <a:endParaRPr lang="en-US" sz="2200" dirty="0"/>
          </a:p>
          <a:p>
            <a:pPr lvl="1"/>
            <a:r>
              <a:rPr lang="en-US" sz="2200" dirty="0">
                <a:solidFill>
                  <a:srgbClr val="CC0000"/>
                </a:solidFill>
              </a:rPr>
              <a:t>SLOWLY</a:t>
            </a:r>
            <a:r>
              <a:rPr lang="en-US" sz="2200" dirty="0"/>
              <a:t> pass over the tracks</a:t>
            </a:r>
          </a:p>
          <a:p>
            <a:pPr lvl="1">
              <a:buFontTx/>
              <a:buNone/>
            </a:pPr>
            <a:r>
              <a:rPr lang="en-US" sz="2200" dirty="0"/>
              <a:t>    Lower components after clearing the tracks</a:t>
            </a:r>
          </a:p>
        </p:txBody>
      </p:sp>
      <p:pic>
        <p:nvPicPr>
          <p:cNvPr id="8"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13602" y="0"/>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hord 8"/>
          <p:cNvSpPr/>
          <p:nvPr/>
        </p:nvSpPr>
        <p:spPr>
          <a:xfrm>
            <a:off x="6248400" y="36195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Connie\customers\2014\dept of ag\NRF - 9-08-14\photo\Railroad ROW Maple Grove by hwy 81 (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9318"/>
          <a:stretch/>
        </p:blipFill>
        <p:spPr bwMode="auto">
          <a:xfrm>
            <a:off x="5077437" y="2286000"/>
            <a:ext cx="4057650" cy="28350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025543" y="5250418"/>
            <a:ext cx="4109544" cy="369332"/>
          </a:xfrm>
          <a:prstGeom prst="rect">
            <a:avLst/>
          </a:prstGeom>
          <a:noFill/>
        </p:spPr>
        <p:txBody>
          <a:bodyPr wrap="square" rtlCol="0">
            <a:spAutoFit/>
          </a:bodyPr>
          <a:lstStyle/>
          <a:p>
            <a:r>
              <a:rPr lang="en-US" dirty="0" smtClean="0"/>
              <a:t>Photo: </a:t>
            </a:r>
            <a:r>
              <a:rPr lang="en-US" dirty="0" err="1" smtClean="0"/>
              <a:t>fortin</a:t>
            </a:r>
            <a:r>
              <a:rPr lang="en-US" dirty="0" smtClean="0"/>
              <a:t> consulting </a:t>
            </a:r>
            <a:r>
              <a:rPr lang="en-US" dirty="0" err="1" smtClean="0"/>
              <a:t>inc</a:t>
            </a:r>
            <a:endParaRPr lang="en-US" dirty="0"/>
          </a:p>
        </p:txBody>
      </p:sp>
      <p:sp>
        <p:nvSpPr>
          <p:cNvPr id="11" name="Pie 10"/>
          <p:cNvSpPr/>
          <p:nvPr/>
        </p:nvSpPr>
        <p:spPr>
          <a:xfrm>
            <a:off x="6566994"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7068162"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4584039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defRPr/>
            </a:pPr>
            <a:r>
              <a:rPr lang="en-US" dirty="0" smtClean="0">
                <a:solidFill>
                  <a:schemeClr val="hlink"/>
                </a:solidFill>
              </a:rPr>
              <a:t>Tips from experience drivers</a:t>
            </a:r>
          </a:p>
        </p:txBody>
      </p:sp>
      <p:sp>
        <p:nvSpPr>
          <p:cNvPr id="211971" name="Rectangle 3"/>
          <p:cNvSpPr>
            <a:spLocks noGrp="1" noChangeArrowheads="1"/>
          </p:cNvSpPr>
          <p:nvPr>
            <p:ph type="body" sz="half" idx="1"/>
          </p:nvPr>
        </p:nvSpPr>
        <p:spPr>
          <a:xfrm>
            <a:off x="457200" y="1600200"/>
            <a:ext cx="4033838" cy="4495800"/>
          </a:xfrm>
        </p:spPr>
        <p:txBody>
          <a:bodyPr>
            <a:normAutofit/>
          </a:bodyPr>
          <a:lstStyle/>
          <a:p>
            <a:pPr eaLnBrk="1" hangingPunct="1">
              <a:buClr>
                <a:schemeClr val="hlink"/>
              </a:buClr>
            </a:pPr>
            <a:r>
              <a:rPr lang="en-US" dirty="0" smtClean="0"/>
              <a:t>On Bridges:</a:t>
            </a:r>
          </a:p>
          <a:p>
            <a:pPr lvl="1">
              <a:buClr>
                <a:schemeClr val="hlink"/>
              </a:buClr>
            </a:pPr>
            <a:r>
              <a:rPr lang="en-US" dirty="0" smtClean="0"/>
              <a:t>Slow down to keep snow from falling onto highway below</a:t>
            </a:r>
          </a:p>
          <a:p>
            <a:pPr lvl="1">
              <a:buClr>
                <a:schemeClr val="hlink"/>
              </a:buClr>
            </a:pPr>
            <a:r>
              <a:rPr lang="en-US" dirty="0" smtClean="0"/>
              <a:t>Only plow snow off bridges under controlled situations</a:t>
            </a:r>
          </a:p>
          <a:p>
            <a:pPr lvl="1">
              <a:buClr>
                <a:schemeClr val="hlink"/>
              </a:buClr>
            </a:pPr>
            <a:r>
              <a:rPr lang="en-US" dirty="0" smtClean="0"/>
              <a:t>Bridges may be icier than road</a:t>
            </a:r>
          </a:p>
        </p:txBody>
      </p:sp>
      <p:pic>
        <p:nvPicPr>
          <p:cNvPr id="211972" name="Picture 5" descr="PA170055"/>
          <p:cNvPicPr>
            <a:picLocks noChangeAspect="1" noChangeArrowheads="1"/>
          </p:cNvPicPr>
          <p:nvPr/>
        </p:nvPicPr>
        <p:blipFill>
          <a:blip r:embed="rId3" cstate="print"/>
          <a:srcRect/>
          <a:stretch>
            <a:fillRect/>
          </a:stretch>
        </p:blipFill>
        <p:spPr bwMode="auto">
          <a:xfrm>
            <a:off x="4724400" y="1524000"/>
            <a:ext cx="4216400" cy="4343400"/>
          </a:xfrm>
          <a:prstGeom prst="rect">
            <a:avLst/>
          </a:prstGeom>
          <a:noFill/>
          <a:ln w="9525">
            <a:noFill/>
            <a:miter lim="800000"/>
            <a:headEnd/>
            <a:tailEnd/>
          </a:ln>
        </p:spPr>
      </p:pic>
      <p:sp>
        <p:nvSpPr>
          <p:cNvPr id="5" name="TextBox 4"/>
          <p:cNvSpPr txBox="1"/>
          <p:nvPr/>
        </p:nvSpPr>
        <p:spPr>
          <a:xfrm>
            <a:off x="3886200" y="6232451"/>
            <a:ext cx="5257800" cy="369332"/>
          </a:xfrm>
          <a:prstGeom prst="rect">
            <a:avLst/>
          </a:prstGeom>
          <a:noFill/>
        </p:spPr>
        <p:txBody>
          <a:bodyPr wrap="square" rtlCol="0">
            <a:spAutoFit/>
          </a:bodyPr>
          <a:lstStyle/>
          <a:p>
            <a:r>
              <a:rPr lang="en-US" dirty="0" smtClean="0"/>
              <a:t>CDOT snow_removal_operator_training_slide_204</a:t>
            </a:r>
            <a:endParaRPr lang="en-US" dirty="0"/>
          </a:p>
        </p:txBody>
      </p:sp>
      <p:pic>
        <p:nvPicPr>
          <p:cNvPr id="6" name="Picture 2" descr="C:\Users\Roman\AppData\Local\Microsoft\Windows\Temporary Internet Files\Content.IE5\QMX30JD2\MC900297363[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3602" y="0"/>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Chord 6"/>
          <p:cNvSpPr/>
          <p:nvPr/>
        </p:nvSpPr>
        <p:spPr>
          <a:xfrm>
            <a:off x="6248400" y="36195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e 7"/>
          <p:cNvSpPr/>
          <p:nvPr/>
        </p:nvSpPr>
        <p:spPr>
          <a:xfrm>
            <a:off x="6553200" y="36195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a:off x="7010400" y="36195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99379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p:cNvSpPr>
          <p:nvPr>
            <p:ph type="title" idx="4294967295"/>
          </p:nvPr>
        </p:nvSpPr>
        <p:spPr>
          <a:xfrm>
            <a:off x="152400" y="304800"/>
            <a:ext cx="5995988" cy="1055688"/>
          </a:xfrm>
        </p:spPr>
        <p:txBody>
          <a:bodyPr/>
          <a:lstStyle/>
          <a:p>
            <a:pPr algn="l" eaLnBrk="1" hangingPunct="1"/>
            <a:r>
              <a:rPr lang="en-US" dirty="0" smtClean="0"/>
              <a:t>Illustration of benching</a:t>
            </a:r>
          </a:p>
        </p:txBody>
      </p:sp>
      <p:sp>
        <p:nvSpPr>
          <p:cNvPr id="295940" name="Rectangle 4"/>
          <p:cNvSpPr>
            <a:spLocks noChangeArrowheads="1"/>
          </p:cNvSpPr>
          <p:nvPr/>
        </p:nvSpPr>
        <p:spPr bwMode="auto">
          <a:xfrm>
            <a:off x="457200" y="5029200"/>
            <a:ext cx="8001000" cy="1219200"/>
          </a:xfrm>
          <a:prstGeom prst="rect">
            <a:avLst/>
          </a:prstGeom>
          <a:noFill/>
          <a:ln w="12700">
            <a:noFill/>
            <a:miter lim="800000"/>
            <a:headEnd/>
            <a:tailEnd/>
          </a:ln>
        </p:spPr>
        <p:txBody>
          <a:bodyPr lIns="90488" tIns="44450" rIns="90488" bIns="44450"/>
          <a:lstStyle/>
          <a:p>
            <a:pPr marL="742950" lvl="1" indent="-285750">
              <a:spcBef>
                <a:spcPct val="20000"/>
              </a:spcBef>
              <a:buFont typeface="Arial" charset="0"/>
              <a:buChar char="–"/>
            </a:pPr>
            <a:r>
              <a:rPr lang="en-US" sz="2800" dirty="0">
                <a:solidFill>
                  <a:prstClr val="black"/>
                </a:solidFill>
              </a:rPr>
              <a:t>Better sight </a:t>
            </a:r>
            <a:r>
              <a:rPr lang="en-US" sz="2800" dirty="0" smtClean="0">
                <a:solidFill>
                  <a:prstClr val="black"/>
                </a:solidFill>
              </a:rPr>
              <a:t>distance for public</a:t>
            </a:r>
            <a:endParaRPr lang="en-US" sz="2800" dirty="0">
              <a:solidFill>
                <a:prstClr val="black"/>
              </a:solidFill>
            </a:endParaRPr>
          </a:p>
          <a:p>
            <a:pPr marL="742950" lvl="1" indent="-285750">
              <a:spcBef>
                <a:spcPct val="20000"/>
              </a:spcBef>
              <a:buFont typeface="Arial" charset="0"/>
              <a:buChar char="–"/>
            </a:pPr>
            <a:r>
              <a:rPr lang="en-US" sz="2800" dirty="0">
                <a:solidFill>
                  <a:prstClr val="black"/>
                </a:solidFill>
              </a:rPr>
              <a:t>More room for next snow storm</a:t>
            </a:r>
          </a:p>
        </p:txBody>
      </p:sp>
      <p:graphicFrame>
        <p:nvGraphicFramePr>
          <p:cNvPr id="295941" name="Object 21"/>
          <p:cNvGraphicFramePr>
            <a:graphicFrameLocks noChangeAspect="1"/>
          </p:cNvGraphicFramePr>
          <p:nvPr>
            <p:extLst>
              <p:ext uri="{D42A27DB-BD31-4B8C-83A1-F6EECF244321}">
                <p14:modId xmlns:p14="http://schemas.microsoft.com/office/powerpoint/2010/main" xmlns="" val="2154174807"/>
              </p:ext>
            </p:extLst>
          </p:nvPr>
        </p:nvGraphicFramePr>
        <p:xfrm>
          <a:off x="321879" y="1524000"/>
          <a:ext cx="4114800" cy="2805113"/>
        </p:xfrm>
        <a:graphic>
          <a:graphicData uri="http://schemas.openxmlformats.org/presentationml/2006/ole">
            <p:oleObj spid="_x0000_s2128" name="Photo Editor Photo" r:id="rId4" imgW="3352381" imgH="2285714" progId="">
              <p:embed/>
            </p:oleObj>
          </a:graphicData>
        </a:graphic>
      </p:graphicFrame>
      <p:graphicFrame>
        <p:nvGraphicFramePr>
          <p:cNvPr id="295942" name="Object 22"/>
          <p:cNvGraphicFramePr>
            <a:graphicFrameLocks noChangeAspect="1"/>
          </p:cNvGraphicFramePr>
          <p:nvPr>
            <p:extLst>
              <p:ext uri="{D42A27DB-BD31-4B8C-83A1-F6EECF244321}">
                <p14:modId xmlns:p14="http://schemas.microsoft.com/office/powerpoint/2010/main" xmlns="" val="867904748"/>
              </p:ext>
            </p:extLst>
          </p:nvPr>
        </p:nvGraphicFramePr>
        <p:xfrm>
          <a:off x="4572000" y="1524000"/>
          <a:ext cx="4191000" cy="2857500"/>
        </p:xfrm>
        <a:graphic>
          <a:graphicData uri="http://schemas.openxmlformats.org/presentationml/2006/ole">
            <p:oleObj spid="_x0000_s2129" name="Photo Editor Photo" r:id="rId5" imgW="3352381" imgH="2285714" progId="">
              <p:embed/>
            </p:oleObj>
          </a:graphicData>
        </a:graphic>
      </p:graphicFrame>
      <p:sp>
        <p:nvSpPr>
          <p:cNvPr id="7" name="TextBox 6"/>
          <p:cNvSpPr txBox="1"/>
          <p:nvPr/>
        </p:nvSpPr>
        <p:spPr>
          <a:xfrm>
            <a:off x="6019800" y="5930544"/>
            <a:ext cx="2971800" cy="646331"/>
          </a:xfrm>
          <a:prstGeom prst="rect">
            <a:avLst/>
          </a:prstGeom>
          <a:noFill/>
        </p:spPr>
        <p:txBody>
          <a:bodyPr wrap="square" rtlCol="0">
            <a:spAutoFit/>
          </a:bodyPr>
          <a:lstStyle/>
          <a:p>
            <a:r>
              <a:rPr lang="en-US" dirty="0" err="1" smtClean="0"/>
              <a:t>Penndot</a:t>
            </a:r>
            <a:r>
              <a:rPr lang="en-US" dirty="0" smtClean="0"/>
              <a:t> snow-academy-part-4_slides_76_83</a:t>
            </a:r>
            <a:endParaRPr lang="en-US" dirty="0"/>
          </a:p>
        </p:txBody>
      </p:sp>
      <p:sp>
        <p:nvSpPr>
          <p:cNvPr id="8" name="Chord 7"/>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3459092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pictures\Pictures\rivers\Minnesota\winter Mn River_sma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52400" y="381000"/>
            <a:ext cx="7772400" cy="838200"/>
          </a:xfrm>
          <a:solidFill>
            <a:schemeClr val="bg1"/>
          </a:solidFill>
        </p:spPr>
        <p:txBody>
          <a:bodyPr/>
          <a:lstStyle/>
          <a:p>
            <a:r>
              <a:rPr lang="en-US" dirty="0" smtClean="0"/>
              <a:t>Here is what not to do: </a:t>
            </a:r>
            <a:endParaRPr lang="en-US" dirty="0"/>
          </a:p>
        </p:txBody>
      </p:sp>
      <p:sp>
        <p:nvSpPr>
          <p:cNvPr id="4" name="Content Placeholder 3"/>
          <p:cNvSpPr>
            <a:spLocks noGrp="1"/>
          </p:cNvSpPr>
          <p:nvPr>
            <p:ph sz="half" idx="2"/>
          </p:nvPr>
        </p:nvSpPr>
        <p:spPr>
          <a:xfrm>
            <a:off x="2838450" y="4495800"/>
            <a:ext cx="5562600" cy="1905000"/>
          </a:xfrm>
          <a:solidFill>
            <a:schemeClr val="tx1"/>
          </a:solidFill>
        </p:spPr>
        <p:txBody>
          <a:bodyPr/>
          <a:lstStyle/>
          <a:p>
            <a:r>
              <a:rPr lang="en-US" dirty="0" smtClean="0">
                <a:solidFill>
                  <a:schemeClr val="bg1"/>
                </a:solidFill>
                <a:hlinkClick r:id="rId4"/>
              </a:rPr>
              <a:t>CDOT_Bridge-Plowing.MPG</a:t>
            </a:r>
            <a:endParaRPr lang="en-US" dirty="0" smtClean="0">
              <a:solidFill>
                <a:schemeClr val="bg1"/>
              </a:solidFill>
            </a:endParaRPr>
          </a:p>
          <a:p>
            <a:r>
              <a:rPr lang="en-US" dirty="0" smtClean="0">
                <a:solidFill>
                  <a:schemeClr val="bg1"/>
                </a:solidFill>
              </a:rPr>
              <a:t>Bad example video about bridge plowing</a:t>
            </a:r>
            <a:endParaRPr lang="en-US" dirty="0">
              <a:solidFill>
                <a:schemeClr val="bg1"/>
              </a:solidFill>
            </a:endParaRPr>
          </a:p>
        </p:txBody>
      </p:sp>
      <p:sp>
        <p:nvSpPr>
          <p:cNvPr id="8" name="Chord 7"/>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e 8"/>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5800" y="6324600"/>
            <a:ext cx="5257800" cy="369332"/>
          </a:xfrm>
          <a:prstGeom prst="rect">
            <a:avLst/>
          </a:prstGeom>
          <a:noFill/>
        </p:spPr>
        <p:txBody>
          <a:bodyPr wrap="square" rtlCol="0">
            <a:spAutoFit/>
          </a:bodyPr>
          <a:lstStyle/>
          <a:p>
            <a:r>
              <a:rPr lang="en-US" dirty="0" smtClean="0"/>
              <a:t>Photo: </a:t>
            </a:r>
            <a:r>
              <a:rPr lang="en-US" dirty="0" err="1" smtClean="0"/>
              <a:t>fortin</a:t>
            </a:r>
            <a:r>
              <a:rPr lang="en-US" dirty="0" smtClean="0"/>
              <a:t> consulting.   </a:t>
            </a:r>
            <a:endParaRPr lang="en-US" dirty="0"/>
          </a:p>
        </p:txBody>
      </p:sp>
    </p:spTree>
    <p:extLst>
      <p:ext uri="{BB962C8B-B14F-4D97-AF65-F5344CB8AC3E}">
        <p14:creationId xmlns:p14="http://schemas.microsoft.com/office/powerpoint/2010/main" xmlns="" val="37902343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defRPr/>
            </a:pPr>
            <a:r>
              <a:rPr lang="en-US" dirty="0" smtClean="0">
                <a:solidFill>
                  <a:schemeClr val="hlink"/>
                </a:solidFill>
              </a:rPr>
              <a:t>Environmental Tip</a:t>
            </a:r>
          </a:p>
        </p:txBody>
      </p:sp>
      <p:sp>
        <p:nvSpPr>
          <p:cNvPr id="211971" name="Rectangle 3"/>
          <p:cNvSpPr>
            <a:spLocks noGrp="1" noChangeArrowheads="1"/>
          </p:cNvSpPr>
          <p:nvPr>
            <p:ph type="body" sz="half" idx="1"/>
          </p:nvPr>
        </p:nvSpPr>
        <p:spPr>
          <a:xfrm>
            <a:off x="457200" y="1600200"/>
            <a:ext cx="4033838" cy="4495800"/>
          </a:xfrm>
        </p:spPr>
        <p:txBody>
          <a:bodyPr>
            <a:normAutofit fontScale="92500" lnSpcReduction="20000"/>
          </a:bodyPr>
          <a:lstStyle/>
          <a:p>
            <a:pPr eaLnBrk="1" hangingPunct="1">
              <a:buClr>
                <a:schemeClr val="hlink"/>
              </a:buClr>
            </a:pPr>
            <a:r>
              <a:rPr lang="en-US" dirty="0" smtClean="0"/>
              <a:t>Don’t plow snow into lakes, rivers, wetlands, ponds or rain gardens</a:t>
            </a:r>
          </a:p>
          <a:p>
            <a:pPr eaLnBrk="1" hangingPunct="1">
              <a:buClr>
                <a:schemeClr val="hlink"/>
              </a:buClr>
            </a:pPr>
            <a:r>
              <a:rPr lang="en-US" dirty="0" smtClean="0"/>
              <a:t>We can never reclaim the salt we have applied but…</a:t>
            </a:r>
          </a:p>
          <a:p>
            <a:pPr eaLnBrk="1" hangingPunct="1">
              <a:buClr>
                <a:schemeClr val="hlink"/>
              </a:buClr>
            </a:pPr>
            <a:r>
              <a:rPr lang="en-US" dirty="0" smtClean="0"/>
              <a:t>We can prevent the garbage mixed into our snow from entering our water resources</a:t>
            </a:r>
          </a:p>
        </p:txBody>
      </p:sp>
      <p:sp>
        <p:nvSpPr>
          <p:cNvPr id="5" name="TextBox 4"/>
          <p:cNvSpPr txBox="1"/>
          <p:nvPr/>
        </p:nvSpPr>
        <p:spPr>
          <a:xfrm>
            <a:off x="3886200" y="6232451"/>
            <a:ext cx="5257800" cy="369332"/>
          </a:xfrm>
          <a:prstGeom prst="rect">
            <a:avLst/>
          </a:prstGeom>
          <a:noFill/>
        </p:spPr>
        <p:txBody>
          <a:bodyPr wrap="square" rtlCol="0">
            <a:spAutoFit/>
          </a:bodyPr>
          <a:lstStyle/>
          <a:p>
            <a:r>
              <a:rPr lang="en-US" dirty="0" smtClean="0"/>
              <a:t>Photo: </a:t>
            </a:r>
            <a:r>
              <a:rPr lang="en-US" dirty="0" err="1" smtClean="0"/>
              <a:t>fortin</a:t>
            </a:r>
            <a:r>
              <a:rPr lang="en-US" dirty="0" smtClean="0"/>
              <a:t> consulting.  Chippewa river WI</a:t>
            </a:r>
            <a:endParaRPr lang="en-US" dirty="0"/>
          </a:p>
        </p:txBody>
      </p:sp>
      <p:sp>
        <p:nvSpPr>
          <p:cNvPr id="8" name="Chord 7"/>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e 8"/>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pictures\Pictures\rivers\chippewa\e fork chip.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4200" y="1905000"/>
            <a:ext cx="4749800" cy="3562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72976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	</a:t>
            </a:r>
            <a:endParaRPr lang="en-US" dirty="0"/>
          </a:p>
        </p:txBody>
      </p:sp>
      <p:sp>
        <p:nvSpPr>
          <p:cNvPr id="3" name="Content Placeholder 2"/>
          <p:cNvSpPr>
            <a:spLocks noGrp="1"/>
          </p:cNvSpPr>
          <p:nvPr>
            <p:ph idx="1"/>
          </p:nvPr>
        </p:nvSpPr>
        <p:spPr>
          <a:xfrm>
            <a:off x="0" y="1600201"/>
            <a:ext cx="9144000" cy="4038600"/>
          </a:xfrm>
        </p:spPr>
        <p:txBody>
          <a:bodyPr>
            <a:normAutofit lnSpcReduction="10000"/>
          </a:bodyPr>
          <a:lstStyle/>
          <a:p>
            <a:pPr marL="0" indent="0">
              <a:buNone/>
            </a:pPr>
            <a:r>
              <a:rPr lang="en-US" sz="1600" b="1" dirty="0" smtClean="0"/>
              <a:t>Tow Plow Information</a:t>
            </a:r>
          </a:p>
          <a:p>
            <a:pPr marL="0" indent="0">
              <a:buNone/>
            </a:pPr>
            <a:r>
              <a:rPr lang="en-US" sz="1600" dirty="0">
                <a:hlinkClick r:id="rId2"/>
              </a:rPr>
              <a:t> http://aii.transportation.org/Pages/TowPlow.aspxAASHTO</a:t>
            </a:r>
            <a:endParaRPr lang="en-US" sz="1600" dirty="0"/>
          </a:p>
          <a:p>
            <a:pPr marL="0" indent="0">
              <a:buNone/>
            </a:pPr>
            <a:endParaRPr lang="en-US" sz="1600" dirty="0" smtClean="0"/>
          </a:p>
          <a:p>
            <a:pPr marL="0" indent="0">
              <a:buNone/>
            </a:pPr>
            <a:r>
              <a:rPr lang="en-US" sz="1600" b="1" dirty="0" smtClean="0"/>
              <a:t>White out conditions per your state or organization: </a:t>
            </a:r>
          </a:p>
          <a:p>
            <a:pPr marL="0" lvl="1" indent="0">
              <a:buNone/>
            </a:pPr>
            <a:r>
              <a:rPr lang="en-US" sz="1600" dirty="0" smtClean="0"/>
              <a:t>Example: section </a:t>
            </a:r>
            <a:r>
              <a:rPr lang="en-US" sz="1600" dirty="0"/>
              <a:t>5.3309 in the NY Snow and Ice Guidelines discusses Whiteout/Blizzard conditions. </a:t>
            </a:r>
            <a:endParaRPr lang="en-US" sz="1600" dirty="0" smtClean="0"/>
          </a:p>
          <a:p>
            <a:pPr marL="0" lvl="1" indent="0">
              <a:buNone/>
            </a:pPr>
            <a:endParaRPr lang="en-US" sz="1600" dirty="0"/>
          </a:p>
          <a:p>
            <a:pPr marL="0" indent="0">
              <a:buNone/>
            </a:pPr>
            <a:r>
              <a:rPr lang="en-US" sz="1600" b="1" dirty="0"/>
              <a:t>AASHTO, Clear Roads Computer Based training</a:t>
            </a:r>
            <a:r>
              <a:rPr lang="en-US" sz="1600" b="1" dirty="0" smtClean="0"/>
              <a:t>:</a:t>
            </a:r>
          </a:p>
          <a:p>
            <a:pPr marL="0" indent="0">
              <a:buNone/>
            </a:pPr>
            <a:r>
              <a:rPr lang="en-US" sz="1600" dirty="0" smtClean="0"/>
              <a:t>Sections that apply to plowing include: Proper </a:t>
            </a:r>
            <a:r>
              <a:rPr lang="en-US" sz="1600" dirty="0"/>
              <a:t>Plowing Techniques: Unit 4 Common Types of Snow Removal Equipment, Unit 5 Roadway Plowing Techniques, Unit 6 Plowing Special Areas, and Unit 7 Using Specialty Equipment; Deicing: Unit 4 Deicing Equipment, Unit 5 Application Guidelines, and Unit 6 Application Techniques; Anti-icing/RWIS: </a:t>
            </a:r>
            <a:r>
              <a:rPr lang="en-US" sz="1600" dirty="0" smtClean="0"/>
              <a:t>Unit </a:t>
            </a:r>
            <a:r>
              <a:rPr lang="en-US" sz="1600" dirty="0"/>
              <a:t>7 Anti-icing Practice in Winter Maintenance Operations </a:t>
            </a:r>
            <a:endParaRPr lang="en-US" sz="1600" dirty="0" smtClean="0"/>
          </a:p>
          <a:p>
            <a:pPr marL="0" indent="0">
              <a:buNone/>
            </a:pPr>
            <a:endParaRPr lang="en-US" sz="1600" dirty="0"/>
          </a:p>
          <a:p>
            <a:pPr marL="0" indent="0">
              <a:buNone/>
            </a:pPr>
            <a:r>
              <a:rPr lang="en-US" sz="1600" b="1" dirty="0" err="1" smtClean="0"/>
              <a:t>Clearroads</a:t>
            </a:r>
            <a:r>
              <a:rPr lang="en-US" sz="1600" b="1" dirty="0" smtClean="0"/>
              <a:t> Training-reviewed-modules:</a:t>
            </a:r>
          </a:p>
          <a:p>
            <a:pPr marL="0" indent="0">
              <a:buNone/>
            </a:pPr>
            <a:r>
              <a:rPr lang="en-US" sz="1600" dirty="0">
                <a:solidFill>
                  <a:schemeClr val="bg1"/>
                </a:solidFill>
                <a:hlinkClick r:id="rId3"/>
              </a:rPr>
              <a:t>CDOT_Bridge-Plowing.MPG</a:t>
            </a:r>
            <a:endParaRPr lang="en-US" sz="1600" dirty="0">
              <a:solidFill>
                <a:schemeClr val="bg1"/>
              </a:solidFill>
            </a:endParaRPr>
          </a:p>
          <a:p>
            <a:pPr marL="0" indent="0">
              <a:buNone/>
            </a:pPr>
            <a:r>
              <a:rPr lang="en-US" sz="1600" dirty="0">
                <a:hlinkClick r:id="rId4"/>
              </a:rPr>
              <a:t>CDOT_Pulling-Dowd-Canyon.MPG</a:t>
            </a:r>
            <a:endParaRPr lang="en-US" sz="1600" dirty="0"/>
          </a:p>
          <a:p>
            <a:pPr marL="0" indent="0">
              <a:buNone/>
            </a:pPr>
            <a:endParaRPr lang="en-US" sz="2000" dirty="0" smtClean="0"/>
          </a:p>
        </p:txBody>
      </p:sp>
      <p:sp>
        <p:nvSpPr>
          <p:cNvPr id="4" name="Chord 3"/>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e 4"/>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7003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5762"/>
          </a:xfrm>
        </p:spPr>
        <p:txBody>
          <a:bodyPr>
            <a:normAutofit fontScale="90000"/>
          </a:bodyPr>
          <a:lstStyle/>
          <a:p>
            <a:r>
              <a:rPr lang="en-US" dirty="0" smtClean="0"/>
              <a:t>Operating with various plow configurations (nose plow reversible and one-way; right wing only; left wing only; double wing; underbelly plows). </a:t>
            </a:r>
          </a:p>
        </p:txBody>
      </p:sp>
      <p:sp>
        <p:nvSpPr>
          <p:cNvPr id="3" name="Chord 2"/>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e 3"/>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99874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a:solidFill>
            <a:schemeClr val="accent1">
              <a:lumMod val="20000"/>
              <a:lumOff val="80000"/>
            </a:schemeClr>
          </a:solidFill>
        </p:spPr>
        <p:txBody>
          <a:bodyPr>
            <a:normAutofit/>
          </a:bodyPr>
          <a:lstStyle/>
          <a:p>
            <a:r>
              <a:rPr lang="en-US" dirty="0" smtClean="0"/>
              <a:t> Front or Nose plows  </a:t>
            </a:r>
          </a:p>
        </p:txBody>
      </p:sp>
      <p:sp>
        <p:nvSpPr>
          <p:cNvPr id="4" name="Chord 3"/>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8842981">
            <a:off x="2297213" y="2967335"/>
            <a:ext cx="4549580"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One way Plows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rot="18842981">
            <a:off x="630447" y="2933178"/>
            <a:ext cx="5004383"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Reversible Plows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Rectangle 6"/>
          <p:cNvSpPr/>
          <p:nvPr/>
        </p:nvSpPr>
        <p:spPr>
          <a:xfrm rot="18842981">
            <a:off x="4302371" y="3720256"/>
            <a:ext cx="2447145"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 Plows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itle 1"/>
          <p:cNvSpPr txBox="1">
            <a:spLocks/>
          </p:cNvSpPr>
          <p:nvPr/>
        </p:nvSpPr>
        <p:spPr>
          <a:xfrm>
            <a:off x="588579" y="5382336"/>
            <a:ext cx="8229600" cy="140176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Anything mounted to the front of the truck</a:t>
            </a:r>
          </a:p>
        </p:txBody>
      </p:sp>
    </p:spTree>
    <p:extLst>
      <p:ext uri="{BB962C8B-B14F-4D97-AF65-F5344CB8AC3E}">
        <p14:creationId xmlns:p14="http://schemas.microsoft.com/office/powerpoint/2010/main" xmlns="" val="1543657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447800" y="0"/>
            <a:ext cx="6858000" cy="1143000"/>
          </a:xfrm>
          <a:solidFill>
            <a:schemeClr val="accent1">
              <a:lumMod val="20000"/>
              <a:lumOff val="80000"/>
            </a:schemeClr>
          </a:solidFill>
        </p:spPr>
        <p:txBody>
          <a:bodyPr/>
          <a:lstStyle/>
          <a:p>
            <a:r>
              <a:rPr lang="en-US" sz="3200" dirty="0">
                <a:latin typeface="Arial" pitchFamily="34" charset="0"/>
                <a:cs typeface="Arial" pitchFamily="34" charset="0"/>
              </a:rPr>
              <a:t>V - PLOW</a:t>
            </a:r>
          </a:p>
        </p:txBody>
      </p:sp>
      <p:pic>
        <p:nvPicPr>
          <p:cNvPr id="142341" name="Picture 5" descr="Osh%20Kosh%20with%20V%20plow"/>
          <p:cNvPicPr>
            <a:picLocks noGrp="1" noChangeAspect="1" noChangeArrowheads="1"/>
          </p:cNvPicPr>
          <p:nvPr>
            <p:ph sz="quarter" idx="3"/>
          </p:nvPr>
        </p:nvPicPr>
        <p:blipFill>
          <a:blip r:embed="rId3" cstate="print"/>
          <a:srcRect/>
          <a:stretch>
            <a:fillRect/>
          </a:stretch>
        </p:blipFill>
        <p:spPr>
          <a:xfrm>
            <a:off x="1279271" y="1371600"/>
            <a:ext cx="6950329" cy="4191000"/>
          </a:xfrm>
          <a:noFill/>
          <a:ln/>
        </p:spPr>
      </p:pic>
      <p:sp>
        <p:nvSpPr>
          <p:cNvPr id="5" name="TextBox 4"/>
          <p:cNvSpPr txBox="1"/>
          <p:nvPr/>
        </p:nvSpPr>
        <p:spPr>
          <a:xfrm>
            <a:off x="4114800" y="6289675"/>
            <a:ext cx="4572000" cy="369332"/>
          </a:xfrm>
          <a:prstGeom prst="rect">
            <a:avLst/>
          </a:prstGeom>
          <a:noFill/>
        </p:spPr>
        <p:txBody>
          <a:bodyPr wrap="square" rtlCol="0">
            <a:spAutoFit/>
          </a:bodyPr>
          <a:lstStyle/>
          <a:p>
            <a:r>
              <a:rPr lang="en-US" dirty="0" smtClean="0"/>
              <a:t>MDDOT snow-college-part-1_slides_37-73</a:t>
            </a:r>
            <a:endParaRPr lang="en-US" dirty="0"/>
          </a:p>
        </p:txBody>
      </p:sp>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137750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from experienced drivers	</a:t>
            </a:r>
            <a:endParaRPr lang="en-US" dirty="0"/>
          </a:p>
        </p:txBody>
      </p:sp>
      <p:sp>
        <p:nvSpPr>
          <p:cNvPr id="3" name="Content Placeholder 2"/>
          <p:cNvSpPr>
            <a:spLocks noGrp="1"/>
          </p:cNvSpPr>
          <p:nvPr>
            <p:ph idx="1"/>
          </p:nvPr>
        </p:nvSpPr>
        <p:spPr>
          <a:xfrm>
            <a:off x="457200" y="1600200"/>
            <a:ext cx="6553200" cy="4525963"/>
          </a:xfrm>
        </p:spPr>
        <p:txBody>
          <a:bodyPr>
            <a:normAutofit/>
          </a:bodyPr>
          <a:lstStyle/>
          <a:p>
            <a:r>
              <a:rPr lang="en-US" dirty="0"/>
              <a:t>Truck mounted V plow.  </a:t>
            </a:r>
            <a:r>
              <a:rPr lang="en-US" dirty="0" smtClean="0"/>
              <a:t> If the road is blocked with snow,  go side to side and take small bites  or you will get stuck because the snow will accumulate behind you and trap you.  </a:t>
            </a:r>
          </a:p>
        </p:txBody>
      </p:sp>
      <p:sp>
        <p:nvSpPr>
          <p:cNvPr id="4" name="TextBox 3"/>
          <p:cNvSpPr txBox="1"/>
          <p:nvPr/>
        </p:nvSpPr>
        <p:spPr>
          <a:xfrm>
            <a:off x="3124200" y="6172200"/>
            <a:ext cx="5105400" cy="369332"/>
          </a:xfrm>
          <a:prstGeom prst="rect">
            <a:avLst/>
          </a:prstGeom>
          <a:noFill/>
        </p:spPr>
        <p:txBody>
          <a:bodyPr wrap="square" rtlCol="0">
            <a:spAutoFit/>
          </a:bodyPr>
          <a:lstStyle/>
          <a:p>
            <a:r>
              <a:rPr lang="en-US" dirty="0" smtClean="0"/>
              <a:t>Retired </a:t>
            </a:r>
            <a:r>
              <a:rPr lang="en-US" dirty="0" err="1" smtClean="0"/>
              <a:t>MnDOT</a:t>
            </a:r>
            <a:r>
              <a:rPr lang="en-US" dirty="0" smtClean="0"/>
              <a:t> supervisor: Woody Woodruff</a:t>
            </a:r>
            <a:endParaRPr lang="en-US" dirty="0"/>
          </a:p>
        </p:txBody>
      </p:sp>
      <p:pic>
        <p:nvPicPr>
          <p:cNvPr id="4098"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0400" y="1589573"/>
            <a:ext cx="1821485" cy="18315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hord 5"/>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e 6"/>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953659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4405</TotalTime>
  <Words>4257</Words>
  <Application>Microsoft Office PowerPoint</Application>
  <PresentationFormat>On-screen Show (4:3)</PresentationFormat>
  <Paragraphs>441</Paragraphs>
  <Slides>52</Slides>
  <Notes>43</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52</vt:i4>
      </vt:variant>
    </vt:vector>
  </HeadingPairs>
  <TitlesOfParts>
    <vt:vector size="62" baseType="lpstr">
      <vt:lpstr>Office Theme</vt:lpstr>
      <vt:lpstr>Default Design</vt:lpstr>
      <vt:lpstr>1_Office Theme</vt:lpstr>
      <vt:lpstr>2_Office Theme</vt:lpstr>
      <vt:lpstr>3_Office Theme</vt:lpstr>
      <vt:lpstr>4_Office Theme</vt:lpstr>
      <vt:lpstr>6_Office Theme</vt:lpstr>
      <vt:lpstr>5_Office Theme</vt:lpstr>
      <vt:lpstr>Photo Editor Photo</vt:lpstr>
      <vt:lpstr>Clip</vt:lpstr>
      <vt:lpstr>Plowing Procedures </vt:lpstr>
      <vt:lpstr>This module contains</vt:lpstr>
      <vt:lpstr>One-person and two person plowing operations ( in the cab)  </vt:lpstr>
      <vt:lpstr>Benching </vt:lpstr>
      <vt:lpstr>Illustration of benching</vt:lpstr>
      <vt:lpstr>Operating with various plow configurations (nose plow reversible and one-way; right wing only; left wing only; double wing; underbelly plows). </vt:lpstr>
      <vt:lpstr> Front or Nose plows  </vt:lpstr>
      <vt:lpstr>V - PLOW</vt:lpstr>
      <vt:lpstr>Tip from experienced drivers </vt:lpstr>
      <vt:lpstr>Reversible plows  </vt:lpstr>
      <vt:lpstr>Slide 11</vt:lpstr>
      <vt:lpstr>High discharge reversible plow</vt:lpstr>
      <vt:lpstr>Reversible one-way plow</vt:lpstr>
      <vt:lpstr>One-way plows  </vt:lpstr>
      <vt:lpstr>High discharge one-way Plow  </vt:lpstr>
      <vt:lpstr>Is it reversible or not?</vt:lpstr>
      <vt:lpstr>Right wing  </vt:lpstr>
      <vt:lpstr>Front  mounted wings</vt:lpstr>
      <vt:lpstr>Rear mounted wings</vt:lpstr>
      <vt:lpstr>Tip from experienced drivers </vt:lpstr>
      <vt:lpstr>Left Wing  </vt:lpstr>
      <vt:lpstr>Tips from experience drivers</vt:lpstr>
      <vt:lpstr>Double wing</vt:lpstr>
      <vt:lpstr>Underbelly or underbody plows</vt:lpstr>
      <vt:lpstr>Combinations</vt:lpstr>
      <vt:lpstr>Tow plows </vt:lpstr>
      <vt:lpstr>Class A commercial drivers license needed</vt:lpstr>
      <vt:lpstr>Stay current and explore new plow options</vt:lpstr>
      <vt:lpstr>Echelon/gang plowing and tandem plowing techniques/strategies (these terms may change waiting on Mike for advice)</vt:lpstr>
      <vt:lpstr>Slide 30</vt:lpstr>
      <vt:lpstr>Let’s ramp it up, multiple trucks!</vt:lpstr>
      <vt:lpstr>Instructions - 1</vt:lpstr>
      <vt:lpstr>Instructions - 2</vt:lpstr>
      <vt:lpstr>Instructions - 3</vt:lpstr>
      <vt:lpstr>Instructions - 4</vt:lpstr>
      <vt:lpstr>Instructions - 5</vt:lpstr>
      <vt:lpstr>Turn Lanes</vt:lpstr>
      <vt:lpstr>Right Corner</vt:lpstr>
      <vt:lpstr>Left Corner</vt:lpstr>
      <vt:lpstr>Plowing exits</vt:lpstr>
      <vt:lpstr>Get ready…lets go!</vt:lpstr>
      <vt:lpstr>Whiteout condition actions</vt:lpstr>
      <vt:lpstr>Tips from experience drivers</vt:lpstr>
      <vt:lpstr>Before winter, drive your route</vt:lpstr>
      <vt:lpstr>Tips from experienced drivers</vt:lpstr>
      <vt:lpstr>Tips from experienced drivers</vt:lpstr>
      <vt:lpstr>Tips from experienced drivers</vt:lpstr>
      <vt:lpstr>Tips from experienced drivers</vt:lpstr>
      <vt:lpstr>Tips from experience drivers</vt:lpstr>
      <vt:lpstr>Here is what not to do: </vt:lpstr>
      <vt:lpstr>Environmental Tip</vt:lpstr>
      <vt:lpstr>Additional resources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Plowing procedures  Module 2 – clear roads national training</dc:title>
  <dc:creator>Connie Fortin</dc:creator>
  <cp:lastModifiedBy>WisDOT</cp:lastModifiedBy>
  <cp:revision>98</cp:revision>
  <dcterms:created xsi:type="dcterms:W3CDTF">2014-09-16T22:49:10Z</dcterms:created>
  <dcterms:modified xsi:type="dcterms:W3CDTF">2014-11-05T21:35:02Z</dcterms:modified>
</cp:coreProperties>
</file>