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5" r:id="rId3"/>
    <p:sldId id="273" r:id="rId4"/>
    <p:sldId id="266" r:id="rId5"/>
    <p:sldId id="271" r:id="rId6"/>
    <p:sldId id="278" r:id="rId7"/>
    <p:sldId id="280" r:id="rId8"/>
    <p:sldId id="284" r:id="rId9"/>
    <p:sldId id="276" r:id="rId10"/>
    <p:sldId id="259" r:id="rId11"/>
    <p:sldId id="285" r:id="rId12"/>
    <p:sldId id="283" r:id="rId13"/>
    <p:sldId id="272" r:id="rId14"/>
    <p:sldId id="270" r:id="rId15"/>
    <p:sldId id="282" r:id="rId16"/>
    <p:sldId id="289" r:id="rId17"/>
    <p:sldId id="293" r:id="rId18"/>
    <p:sldId id="260" r:id="rId19"/>
    <p:sldId id="257" r:id="rId20"/>
    <p:sldId id="261" r:id="rId21"/>
    <p:sldId id="286" r:id="rId22"/>
    <p:sldId id="265" r:id="rId23"/>
    <p:sldId id="288" r:id="rId24"/>
    <p:sldId id="287" r:id="rId25"/>
    <p:sldId id="290" r:id="rId26"/>
    <p:sldId id="281" r:id="rId27"/>
    <p:sldId id="292" r:id="rId28"/>
    <p:sldId id="262" r:id="rId29"/>
    <p:sldId id="291" r:id="rId30"/>
    <p:sldId id="274" r:id="rId31"/>
    <p:sldId id="279" r:id="rId32"/>
    <p:sldId id="267" r:id="rId33"/>
    <p:sldId id="295"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3304" autoAdjust="0"/>
  </p:normalViewPr>
  <p:slideViewPr>
    <p:cSldViewPr>
      <p:cViewPr>
        <p:scale>
          <a:sx n="60" d="100"/>
          <a:sy n="60" d="100"/>
        </p:scale>
        <p:origin x="-7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22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D4B45-8807-49C8-A3AE-6EB0DF02EC2C}"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DD7F5-3A46-4ED7-A0C5-90FD845D0BE5}" type="slidenum">
              <a:rPr lang="en-US" smtClean="0"/>
              <a:t>‹#›</a:t>
            </a:fld>
            <a:endParaRPr lang="en-US"/>
          </a:p>
        </p:txBody>
      </p:sp>
    </p:spTree>
    <p:extLst>
      <p:ext uri="{BB962C8B-B14F-4D97-AF65-F5344CB8AC3E}">
        <p14:creationId xmlns:p14="http://schemas.microsoft.com/office/powerpoint/2010/main" val="197294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priority 1 module to be developed for </a:t>
            </a:r>
            <a:r>
              <a:rPr lang="en-US" dirty="0" err="1" smtClean="0"/>
              <a:t>clearroads</a:t>
            </a:r>
            <a:r>
              <a:rPr lang="en-US" dirty="0" smtClean="0"/>
              <a:t> national training.</a:t>
            </a:r>
          </a:p>
          <a:p>
            <a:r>
              <a:rPr lang="en-US" dirty="0" smtClean="0"/>
              <a:t>It will address</a:t>
            </a:r>
            <a:r>
              <a:rPr lang="en-US" baseline="0" dirty="0" smtClean="0"/>
              <a:t> 3 audiences: ½ circle symbol =  entry level plow drivers</a:t>
            </a:r>
          </a:p>
          <a:p>
            <a:r>
              <a:rPr lang="en-US" baseline="0" dirty="0" smtClean="0"/>
              <a:t> ¾ circle symbol = experienced plow drivers</a:t>
            </a:r>
          </a:p>
          <a:p>
            <a:r>
              <a:rPr lang="en-US" baseline="0" dirty="0" smtClean="0"/>
              <a:t>Full circle symbol =  supervisors</a:t>
            </a:r>
          </a:p>
          <a:p>
            <a:r>
              <a:rPr lang="en-US" baseline="0" dirty="0" smtClean="0"/>
              <a:t>White slides are for everyone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0BDD7F5-3A46-4ED7-A0C5-90FD845D0BE5}" type="slidenum">
              <a:rPr lang="en-US" smtClean="0"/>
              <a:t>1</a:t>
            </a:fld>
            <a:endParaRPr lang="en-US"/>
          </a:p>
        </p:txBody>
      </p:sp>
    </p:spTree>
    <p:extLst>
      <p:ext uri="{BB962C8B-B14F-4D97-AF65-F5344CB8AC3E}">
        <p14:creationId xmlns:p14="http://schemas.microsoft.com/office/powerpoint/2010/main" val="122977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shift to more and more liquids in winter maintenance proper storage is more and more important.  Each state should have guidance on above or underground storage tanks.  Sometimes states will not have specific guidance on salt brine or similar products.  As a minimal best practice, tanks should be labeled and have double protection against leaks.  Common methods of protection or secondary containment include purchasing a double walled tank ( more expensive than single wall tank) and/or setting the tank in a containment area so that if the tank leaks the liquid can be recovered.  </a:t>
            </a:r>
          </a:p>
          <a:p>
            <a:endParaRPr lang="en-US" baseline="0" dirty="0" smtClean="0"/>
          </a:p>
          <a:p>
            <a:r>
              <a:rPr lang="en-US" baseline="0" dirty="0" smtClean="0"/>
              <a:t>Above jersey barriers with a rubber liner form a secondary containment area for this tank.</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11</a:t>
            </a:fld>
            <a:endParaRPr lang="en-US"/>
          </a:p>
        </p:txBody>
      </p:sp>
    </p:spTree>
    <p:extLst>
      <p:ext uri="{BB962C8B-B14F-4D97-AF65-F5344CB8AC3E}">
        <p14:creationId xmlns:p14="http://schemas.microsoft.com/office/powerpoint/2010/main" val="114318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example of secondary containment.  Notice the short cement wall which creates a bathtub for leaking tanks.</a:t>
            </a:r>
          </a:p>
          <a:p>
            <a:endParaRPr lang="en-US" dirty="0" smtClean="0"/>
          </a:p>
          <a:p>
            <a:r>
              <a:rPr lang="en-US" dirty="0" smtClean="0"/>
              <a:t>Also of interest</a:t>
            </a:r>
            <a:r>
              <a:rPr lang="en-US" baseline="0" dirty="0" smtClean="0"/>
              <a:t> in this picture, the tanks are all labeled with the contents and the organization has determined that indoor storage is appropriate for their climate and site.</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12</a:t>
            </a:fld>
            <a:endParaRPr lang="en-US"/>
          </a:p>
        </p:txBody>
      </p:sp>
    </p:spTree>
    <p:extLst>
      <p:ext uri="{BB962C8B-B14F-4D97-AF65-F5344CB8AC3E}">
        <p14:creationId xmlns:p14="http://schemas.microsoft.com/office/powerpoint/2010/main" val="324653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salt brine has eutectic of -6 degrees f.</a:t>
            </a:r>
            <a:r>
              <a:rPr lang="en-US" baseline="0" dirty="0" smtClean="0"/>
              <a:t>  This may or may not allow for outside storage depending on the range of winter temperatures in your area.  Consider the eutectic freeze point to help you decide if it should be stored indoors or outdoors.  The manufacture can give you this information.  If you blend your own mix, you are the manufacturer.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Test question: Should you store liquid deicers outdoors?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Yes, always a good idea in case the tank leaks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protect against hitting the tanks with your loaders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Sometimes, depends on eutectic freeze point of the liquid (right answer)</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13</a:t>
            </a:fld>
            <a:endParaRPr lang="en-US"/>
          </a:p>
        </p:txBody>
      </p:sp>
    </p:spTree>
    <p:extLst>
      <p:ext uri="{BB962C8B-B14F-4D97-AF65-F5344CB8AC3E}">
        <p14:creationId xmlns:p14="http://schemas.microsoft.com/office/powerpoint/2010/main" val="426807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is an example of double wall tanks.  The idea</a:t>
            </a:r>
            <a:r>
              <a:rPr lang="en-US" baseline="0" dirty="0" smtClean="0"/>
              <a:t> with double wall tanks is if one layer fails, the other holds the liquid.  Double wall tanks are not fool proof but they are much more reliable than single wall tanks.  They are also much more expensive. </a:t>
            </a:r>
          </a:p>
          <a:p>
            <a:pPr marL="0" indent="0">
              <a:buNone/>
            </a:pPr>
            <a:endParaRPr lang="en-US" dirty="0" smtClean="0"/>
          </a:p>
          <a:p>
            <a:pPr marL="0" indent="0">
              <a:buNone/>
            </a:pPr>
            <a:r>
              <a:rPr lang="en-US" dirty="0" smtClean="0"/>
              <a:t>It is a best practice to have secondary containment.</a:t>
            </a:r>
          </a:p>
          <a:p>
            <a:pPr>
              <a:buFontTx/>
              <a:buChar char="-"/>
            </a:pPr>
            <a:r>
              <a:rPr lang="en-US" dirty="0" smtClean="0"/>
              <a:t>Double wall tanks</a:t>
            </a:r>
          </a:p>
          <a:p>
            <a:pPr>
              <a:buFontTx/>
              <a:buChar char="-"/>
            </a:pPr>
            <a:r>
              <a:rPr lang="en-US" dirty="0" smtClean="0"/>
              <a:t>Area surrounding tank that will catch all of the liquid should the tank leak.  Where you can recover the liquid from. ( drain is the not answer)</a:t>
            </a:r>
          </a:p>
          <a:p>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14</a:t>
            </a:fld>
            <a:endParaRPr lang="en-US"/>
          </a:p>
        </p:txBody>
      </p:sp>
    </p:spTree>
    <p:extLst>
      <p:ext uri="{BB962C8B-B14F-4D97-AF65-F5344CB8AC3E}">
        <p14:creationId xmlns:p14="http://schemas.microsoft.com/office/powerpoint/2010/main" val="69152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outdoor storage.  </a:t>
            </a:r>
          </a:p>
          <a:p>
            <a:r>
              <a:rPr lang="en-US" dirty="0" smtClean="0"/>
              <a:t>Know the eutectic temperature range of liquids.</a:t>
            </a:r>
            <a:r>
              <a:rPr lang="en-US" baseline="0" dirty="0" smtClean="0"/>
              <a:t>  That will help you determine if it can be stored outdoors or indoors</a:t>
            </a:r>
          </a:p>
          <a:p>
            <a:r>
              <a:rPr lang="en-US" baseline="0" dirty="0" smtClean="0"/>
              <a:t>For example Eutectic of salt brine is -6 degrees Fahrenheit,  Eutectic of calcium chloride is -60 degrees Fahrenheit.  It all depends on your temperature range.</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15</a:t>
            </a:fld>
            <a:endParaRPr lang="en-US"/>
          </a:p>
        </p:txBody>
      </p:sp>
    </p:spTree>
    <p:extLst>
      <p:ext uri="{BB962C8B-B14F-4D97-AF65-F5344CB8AC3E}">
        <p14:creationId xmlns:p14="http://schemas.microsoft.com/office/powerpoint/2010/main" val="41030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Start of a mini section</a:t>
            </a:r>
          </a:p>
          <a:p>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16</a:t>
            </a:fld>
            <a:endParaRPr lang="en-US"/>
          </a:p>
        </p:txBody>
      </p:sp>
    </p:spTree>
    <p:extLst>
      <p:ext uri="{BB962C8B-B14F-4D97-AF65-F5344CB8AC3E}">
        <p14:creationId xmlns:p14="http://schemas.microsoft.com/office/powerpoint/2010/main" val="1166388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t>
            </a:r>
            <a:r>
              <a:rPr lang="en-US" baseline="0" dirty="0" smtClean="0"/>
              <a:t> gravity is the same as density.   A hydrometer is a good tool to measure specific gravity.  It However if you want to get accuracy to the 10</a:t>
            </a:r>
            <a:r>
              <a:rPr lang="en-US" baseline="30000" dirty="0" smtClean="0"/>
              <a:t>th</a:t>
            </a:r>
            <a:r>
              <a:rPr lang="en-US" baseline="0" dirty="0" smtClean="0"/>
              <a:t>s, 100ths, or more, you need a more precise analytical tool. </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18</a:t>
            </a:fld>
            <a:endParaRPr lang="en-US"/>
          </a:p>
        </p:txBody>
      </p:sp>
    </p:spTree>
    <p:extLst>
      <p:ext uri="{BB962C8B-B14F-4D97-AF65-F5344CB8AC3E}">
        <p14:creationId xmlns:p14="http://schemas.microsoft.com/office/powerpoint/2010/main" val="118780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purchasing liquid</a:t>
            </a:r>
            <a:r>
              <a:rPr lang="en-US" baseline="0" dirty="0" smtClean="0"/>
              <a:t> deicers, the vendor should supply the target specific gravity or acceptable range of specific gravity.  When you receive a load you should test to make sure what you received meets the specifications.   If the product does not meet the specifications it will not perform as expected. </a:t>
            </a:r>
          </a:p>
        </p:txBody>
      </p:sp>
      <p:sp>
        <p:nvSpPr>
          <p:cNvPr id="4" name="Slide Number Placeholder 3"/>
          <p:cNvSpPr>
            <a:spLocks noGrp="1"/>
          </p:cNvSpPr>
          <p:nvPr>
            <p:ph type="sldNum" sz="quarter" idx="10"/>
          </p:nvPr>
        </p:nvSpPr>
        <p:spPr/>
        <p:txBody>
          <a:bodyPr/>
          <a:lstStyle/>
          <a:p>
            <a:fld id="{B0BDD7F5-3A46-4ED7-A0C5-90FD845D0BE5}" type="slidenum">
              <a:rPr lang="en-US" smtClean="0"/>
              <a:t>19</a:t>
            </a:fld>
            <a:endParaRPr lang="en-US"/>
          </a:p>
        </p:txBody>
      </p:sp>
    </p:spTree>
    <p:extLst>
      <p:ext uri="{BB962C8B-B14F-4D97-AF65-F5344CB8AC3E}">
        <p14:creationId xmlns:p14="http://schemas.microsoft.com/office/powerpoint/2010/main" val="4290307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hydrometer</a:t>
            </a:r>
            <a:br>
              <a:rPr lang="en-US" dirty="0" smtClean="0"/>
            </a:br>
            <a:r>
              <a:rPr lang="en-US" dirty="0" smtClean="0"/>
              <a:t>can be used to measure density. More advanced testing equipment many also be used and can be more precise.  However the level of precision with the hydrometer is accurate enough for our uses.</a:t>
            </a:r>
          </a:p>
          <a:p>
            <a:endParaRPr lang="en-US" dirty="0" smtClean="0"/>
          </a:p>
          <a:p>
            <a:r>
              <a:rPr lang="en-US" dirty="0" smtClean="0"/>
              <a:t>Hint: plastic hydrometers</a:t>
            </a:r>
            <a:r>
              <a:rPr lang="en-US" baseline="0" dirty="0" smtClean="0"/>
              <a:t> are as accurate as glass hydrometers and less likely to break.</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20</a:t>
            </a:fld>
            <a:endParaRPr lang="en-US"/>
          </a:p>
        </p:txBody>
      </p:sp>
    </p:spTree>
    <p:extLst>
      <p:ext uri="{BB962C8B-B14F-4D97-AF65-F5344CB8AC3E}">
        <p14:creationId xmlns:p14="http://schemas.microsoft.com/office/powerpoint/2010/main" val="186485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32C01E13-440D-43CA-AE4B-4986BFD50341}" type="slidenum">
              <a:rPr lang="en-US" smtClean="0"/>
              <a:pPr/>
              <a:t>21</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r>
              <a:rPr lang="en-US" dirty="0" smtClean="0"/>
              <a:t>Example</a:t>
            </a:r>
            <a:r>
              <a:rPr lang="en-US" baseline="0" dirty="0" smtClean="0"/>
              <a:t> of specific gravity for one product.  Each product is likely to have a different specific gravity.</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module covers storage, QA</a:t>
            </a:r>
            <a:r>
              <a:rPr lang="en-US" baseline="0" dirty="0" smtClean="0"/>
              <a:t> and good housekeeping of de-icing materials and abrasives.</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a:t>
            </a:fld>
            <a:endParaRPr lang="en-US"/>
          </a:p>
        </p:txBody>
      </p:sp>
    </p:spTree>
    <p:extLst>
      <p:ext uri="{BB962C8B-B14F-4D97-AF65-F5344CB8AC3E}">
        <p14:creationId xmlns:p14="http://schemas.microsoft.com/office/powerpoint/2010/main" val="1139676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Mn</a:t>
            </a:r>
            <a:r>
              <a:rPr lang="en-US" dirty="0" smtClean="0"/>
              <a:t> Snow and ice control</a:t>
            </a:r>
            <a:r>
              <a:rPr lang="en-US" baseline="0" dirty="0" smtClean="0"/>
              <a:t> </a:t>
            </a:r>
            <a:r>
              <a:rPr lang="en-US" dirty="0" smtClean="0"/>
              <a:t>field</a:t>
            </a:r>
            <a:r>
              <a:rPr lang="en-US" baseline="0" dirty="0" smtClean="0"/>
              <a:t> handbook for snowplow operators explains how to do this step by step. (</a:t>
            </a:r>
            <a:r>
              <a:rPr lang="en-US" baseline="0" dirty="0" err="1" smtClean="0"/>
              <a:t>Pg</a:t>
            </a:r>
            <a:r>
              <a:rPr lang="en-US" baseline="0" dirty="0" smtClean="0"/>
              <a:t> 23-25)</a:t>
            </a:r>
          </a:p>
          <a:p>
            <a:r>
              <a:rPr lang="en-US" dirty="0" smtClean="0"/>
              <a:t>http://www.lrrb.org/media/reports/200501REV.pdf</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22</a:t>
            </a:fld>
            <a:endParaRPr lang="en-US"/>
          </a:p>
        </p:txBody>
      </p:sp>
    </p:spTree>
    <p:extLst>
      <p:ext uri="{BB962C8B-B14F-4D97-AF65-F5344CB8AC3E}">
        <p14:creationId xmlns:p14="http://schemas.microsoft.com/office/powerpoint/2010/main" val="3625975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you do not need a large sample</a:t>
            </a:r>
            <a:r>
              <a:rPr lang="en-US" baseline="0" dirty="0" smtClean="0"/>
              <a:t> to test for moisture.  You do need a representative sample.  </a:t>
            </a:r>
            <a:r>
              <a:rPr lang="en-US" dirty="0" smtClean="0"/>
              <a:t>Cook it on the stove,</a:t>
            </a:r>
            <a:r>
              <a:rPr lang="en-US" baseline="0" dirty="0" smtClean="0"/>
              <a:t> in the microwave or other methods. Do it gently, salt will pop like popcorn and leave your container ruining your test.  You could also put the sample in a sealed waterproof container and send it to a lab for analysis.  </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23</a:t>
            </a:fld>
            <a:endParaRPr lang="en-US"/>
          </a:p>
        </p:txBody>
      </p:sp>
    </p:spTree>
    <p:extLst>
      <p:ext uri="{BB962C8B-B14F-4D97-AF65-F5344CB8AC3E}">
        <p14:creationId xmlns:p14="http://schemas.microsoft.com/office/powerpoint/2010/main" val="1124702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will vary on their</a:t>
            </a:r>
            <a:r>
              <a:rPr lang="en-US" baseline="0" dirty="0" smtClean="0"/>
              <a:t> specifications for salt, insert your states specifications here.</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24</a:t>
            </a:fld>
            <a:endParaRPr lang="en-US"/>
          </a:p>
        </p:txBody>
      </p:sp>
    </p:spTree>
    <p:extLst>
      <p:ext uri="{BB962C8B-B14F-4D97-AF65-F5344CB8AC3E}">
        <p14:creationId xmlns:p14="http://schemas.microsoft.com/office/powerpoint/2010/main" val="130048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Start of a mini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 example</a:t>
            </a:r>
            <a:r>
              <a:rPr lang="en-US" baseline="0" dirty="0" smtClean="0"/>
              <a:t> of labeled storage, clean and tidy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25</a:t>
            </a:fld>
            <a:endParaRPr lang="en-US"/>
          </a:p>
        </p:txBody>
      </p:sp>
    </p:spTree>
    <p:extLst>
      <p:ext uri="{BB962C8B-B14F-4D97-AF65-F5344CB8AC3E}">
        <p14:creationId xmlns:p14="http://schemas.microsoft.com/office/powerpoint/2010/main" val="2961306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housekeeping tips: </a:t>
            </a:r>
          </a:p>
          <a:p>
            <a:pPr marL="171450" indent="-171450">
              <a:buFontTx/>
              <a:buChar char="-"/>
            </a:pPr>
            <a:r>
              <a:rPr lang="en-US" dirty="0" smtClean="0"/>
              <a:t>Make</a:t>
            </a:r>
            <a:r>
              <a:rPr lang="en-US" baseline="0" dirty="0" smtClean="0"/>
              <a:t> sure all salt is contained in the shed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Don’t overfill the shed</a:t>
            </a:r>
          </a:p>
          <a:p>
            <a:r>
              <a:rPr lang="en-US" baseline="0" dirty="0" smtClean="0"/>
              <a:t>-  Sweep salt from pad back into shed</a:t>
            </a:r>
          </a:p>
          <a:p>
            <a:r>
              <a:rPr lang="en-US" baseline="0" dirty="0" smtClean="0"/>
              <a:t>-  Keep doors closed when not in use</a:t>
            </a:r>
          </a:p>
          <a:p>
            <a:endParaRPr lang="en-US" dirty="0" smtClean="0"/>
          </a:p>
          <a:p>
            <a:r>
              <a:rPr lang="en-US" dirty="0" smtClean="0"/>
              <a:t>Test question: Which</a:t>
            </a:r>
            <a:r>
              <a:rPr lang="en-US" baseline="0" dirty="0" smtClean="0"/>
              <a:t> are good housekeeping practices: </a:t>
            </a:r>
          </a:p>
          <a:p>
            <a:r>
              <a:rPr lang="en-US" baseline="0" dirty="0" smtClean="0"/>
              <a:t>Don’t overfill shed(yes)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Sweep pad in front of shed frequently (yes)</a:t>
            </a:r>
          </a:p>
          <a:p>
            <a:r>
              <a:rPr lang="en-US" baseline="0" dirty="0" smtClean="0"/>
              <a:t>Hose off pad in front of shed frequently (no)</a:t>
            </a:r>
          </a:p>
          <a:p>
            <a:r>
              <a:rPr lang="en-US" baseline="0" dirty="0" smtClean="0"/>
              <a:t>Close doors when not in use (yes)</a:t>
            </a:r>
          </a:p>
          <a:p>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26</a:t>
            </a:fld>
            <a:endParaRPr lang="en-US"/>
          </a:p>
        </p:txBody>
      </p:sp>
    </p:spTree>
    <p:extLst>
      <p:ext uri="{BB962C8B-B14F-4D97-AF65-F5344CB8AC3E}">
        <p14:creationId xmlns:p14="http://schemas.microsoft.com/office/powerpoint/2010/main" val="516547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salt  in the pile and reduce the amount of salt that can be exposed to snow,</a:t>
            </a:r>
            <a:r>
              <a:rPr lang="en-US" baseline="0" dirty="0" smtClean="0"/>
              <a:t> rain and wind.</a:t>
            </a:r>
          </a:p>
          <a:p>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27</a:t>
            </a:fld>
            <a:endParaRPr lang="en-US"/>
          </a:p>
        </p:txBody>
      </p:sp>
    </p:spTree>
    <p:extLst>
      <p:ext uri="{BB962C8B-B14F-4D97-AF65-F5344CB8AC3E}">
        <p14:creationId xmlns:p14="http://schemas.microsoft.com/office/powerpoint/2010/main" val="1113261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with your vendor.</a:t>
            </a:r>
            <a:r>
              <a:rPr lang="en-US" baseline="0" dirty="0" smtClean="0"/>
              <a:t>  </a:t>
            </a:r>
            <a:r>
              <a:rPr lang="en-US" baseline="0" dirty="0" err="1" smtClean="0"/>
              <a:t>Tarped</a:t>
            </a:r>
            <a:r>
              <a:rPr lang="en-US" baseline="0" dirty="0" smtClean="0"/>
              <a:t> loads will require a little more work for them but a better product for you.  Plus the added benefit of less salt being lost in transport.</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28</a:t>
            </a:fld>
            <a:endParaRPr lang="en-US"/>
          </a:p>
        </p:txBody>
      </p:sp>
    </p:spTree>
    <p:extLst>
      <p:ext uri="{BB962C8B-B14F-4D97-AF65-F5344CB8AC3E}">
        <p14:creationId xmlns:p14="http://schemas.microsoft.com/office/powerpoint/2010/main" val="696657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Start of a mini section</a:t>
            </a:r>
          </a:p>
          <a:p>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29</a:t>
            </a:fld>
            <a:endParaRPr lang="en-US"/>
          </a:p>
        </p:txBody>
      </p:sp>
    </p:spTree>
    <p:extLst>
      <p:ext uri="{BB962C8B-B14F-4D97-AF65-F5344CB8AC3E}">
        <p14:creationId xmlns:p14="http://schemas.microsoft.com/office/powerpoint/2010/main" val="3817795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sheds</a:t>
            </a:r>
            <a:r>
              <a:rPr lang="en-US" baseline="0" dirty="0" smtClean="0"/>
              <a:t> are overfilled, protect the pile with tarps.  Make it a practice to not overfill sheds.  If you don’t have enough storage capacity, work with neighboring organizations to share storage facilities. </a:t>
            </a:r>
          </a:p>
          <a:p>
            <a:endParaRPr lang="en-US" baseline="0" dirty="0" smtClean="0"/>
          </a:p>
          <a:p>
            <a:r>
              <a:rPr lang="en-US" baseline="0" dirty="0" smtClean="0"/>
              <a:t>If the shed is not water tight, water will enter the shed and </a:t>
            </a:r>
            <a:r>
              <a:rPr lang="en-US" baseline="0" dirty="0" err="1" smtClean="0"/>
              <a:t>runout</a:t>
            </a:r>
            <a:r>
              <a:rPr lang="en-US" baseline="0" dirty="0" smtClean="0"/>
              <a:t> of the shed.  Remember all runoff should be contained in the shed or directed to an area where runoff can be contained and not moved into ditches, lakes, rivers, ponds or </a:t>
            </a:r>
            <a:r>
              <a:rPr lang="en-US" baseline="0" dirty="0" err="1" smtClean="0"/>
              <a:t>stormsewer</a:t>
            </a:r>
            <a:r>
              <a:rPr lang="en-US" baseline="0" dirty="0" smtClean="0"/>
              <a:t> systems.</a:t>
            </a:r>
          </a:p>
          <a:p>
            <a:endParaRPr lang="en-US" baseline="0" dirty="0" smtClean="0"/>
          </a:p>
          <a:p>
            <a:r>
              <a:rPr lang="en-US" baseline="0" dirty="0" smtClean="0"/>
              <a:t>The area outside of the storage shed should be kept free of salt, sweep salt back into the pile.</a:t>
            </a:r>
          </a:p>
          <a:p>
            <a:endParaRPr lang="en-US" baseline="0" dirty="0" smtClean="0"/>
          </a:p>
          <a:p>
            <a:r>
              <a:rPr lang="en-US" baseline="0" dirty="0" smtClean="0"/>
              <a:t>Salt, when dissolved tries to move in many directions.  Make sure the pad has no cracks or holes in it where the salty water can penetrate.  Downward movement of salt is likely to pollute your groundwater.</a:t>
            </a:r>
          </a:p>
          <a:p>
            <a:endParaRPr lang="en-US" baseline="0" dirty="0" smtClean="0"/>
          </a:p>
          <a:p>
            <a:r>
              <a:rPr lang="en-US" baseline="0" dirty="0" smtClean="0"/>
              <a:t>Look at the roof drainage to the shed.  Is the water being directed away from the salt pile or into the salt pile. Make sure all water is being directed away from the salt pile.</a:t>
            </a:r>
          </a:p>
          <a:p>
            <a:endParaRPr lang="en-US" baseline="0" dirty="0" smtClean="0"/>
          </a:p>
          <a:p>
            <a:r>
              <a:rPr lang="en-US" baseline="0" dirty="0" smtClean="0"/>
              <a:t>Test question:  What should you look for on a storage inspection</a:t>
            </a:r>
          </a:p>
          <a:p>
            <a:pPr marL="228600" indent="-228600">
              <a:buAutoNum type="arabicPeriod"/>
            </a:pPr>
            <a:r>
              <a:rPr lang="en-US" baseline="0" dirty="0" smtClean="0"/>
              <a:t>Holes and cracks in the shed where water can get in (yes)</a:t>
            </a:r>
          </a:p>
          <a:p>
            <a:pPr marL="228600" indent="-228600">
              <a:buAutoNum type="arabicPeriod"/>
            </a:pPr>
            <a:r>
              <a:rPr lang="en-US" baseline="0" dirty="0" smtClean="0"/>
              <a:t>Pad has salt on it and needs sweeping (yes)</a:t>
            </a:r>
          </a:p>
          <a:p>
            <a:pPr marL="228600" indent="-228600">
              <a:buAutoNum type="arabicPeriod"/>
            </a:pPr>
            <a:r>
              <a:rPr lang="en-US" baseline="0" dirty="0" smtClean="0"/>
              <a:t>Doors are closed (yes)</a:t>
            </a:r>
          </a:p>
          <a:p>
            <a:pPr marL="228600" indent="-228600">
              <a:buAutoNum type="arabicPeriod"/>
            </a:pPr>
            <a:r>
              <a:rPr lang="en-US" baseline="0" dirty="0" smtClean="0"/>
              <a:t>No smoking sign posted in each shed (no)</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30</a:t>
            </a:fld>
            <a:endParaRPr lang="en-US"/>
          </a:p>
        </p:txBody>
      </p:sp>
    </p:spTree>
    <p:extLst>
      <p:ext uri="{BB962C8B-B14F-4D97-AF65-F5344CB8AC3E}">
        <p14:creationId xmlns:p14="http://schemas.microsoft.com/office/powerpoint/2010/main" val="2565952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that 1 teaspoon of salt</a:t>
            </a:r>
            <a:r>
              <a:rPr lang="en-US" baseline="0" dirty="0" smtClean="0"/>
              <a:t> contaminates about 5 gallons of water forever.  Keep the salt out of the water especially in your storage area.  It </a:t>
            </a:r>
            <a:r>
              <a:rPr lang="en-US" baseline="0" dirty="0" err="1" smtClean="0"/>
              <a:t>isnt</a:t>
            </a:r>
            <a:r>
              <a:rPr lang="en-US" baseline="0" dirty="0" smtClean="0"/>
              <a:t> helping with public safety, it is only creating a public nuisance if stored improperly.</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31</a:t>
            </a:fld>
            <a:endParaRPr lang="en-US"/>
          </a:p>
        </p:txBody>
      </p:sp>
    </p:spTree>
    <p:extLst>
      <p:ext uri="{BB962C8B-B14F-4D97-AF65-F5344CB8AC3E}">
        <p14:creationId xmlns:p14="http://schemas.microsoft.com/office/powerpoint/2010/main" val="331335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of a mini section</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3</a:t>
            </a:fld>
            <a:endParaRPr lang="en-US"/>
          </a:p>
        </p:txBody>
      </p:sp>
    </p:spTree>
    <p:extLst>
      <p:ext uri="{BB962C8B-B14F-4D97-AF65-F5344CB8AC3E}">
        <p14:creationId xmlns:p14="http://schemas.microsoft.com/office/powerpoint/2010/main" val="33614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have to re-grade parking lot or build a berm to prevent water from running into the shed.</a:t>
            </a:r>
          </a:p>
          <a:p>
            <a:r>
              <a:rPr lang="en-US" dirty="0" smtClean="0"/>
              <a:t>Best</a:t>
            </a:r>
            <a:r>
              <a:rPr lang="en-US" baseline="0" dirty="0" smtClean="0"/>
              <a:t> to consider drainage before you build your shed or place your temporary stockpile outdoors.  However if you have a problem with drainage you need to take responsibility to fix it. </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32</a:t>
            </a:fld>
            <a:endParaRPr lang="en-US"/>
          </a:p>
        </p:txBody>
      </p:sp>
    </p:spTree>
    <p:extLst>
      <p:ext uri="{BB962C8B-B14F-4D97-AF65-F5344CB8AC3E}">
        <p14:creationId xmlns:p14="http://schemas.microsoft.com/office/powerpoint/2010/main" val="10781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granular materials should be stored indoors.  Various states may have laws governing this.</a:t>
            </a:r>
          </a:p>
          <a:p>
            <a:r>
              <a:rPr lang="en-US" dirty="0" smtClean="0"/>
              <a:t>This includes </a:t>
            </a:r>
            <a:r>
              <a:rPr lang="en-US" dirty="0" err="1" smtClean="0"/>
              <a:t>Rocksalt</a:t>
            </a:r>
            <a:r>
              <a:rPr lang="en-US" dirty="0" smtClean="0"/>
              <a:t>, winter sand, salt/sand mixes</a:t>
            </a:r>
            <a:r>
              <a:rPr lang="en-US" baseline="0" dirty="0" smtClean="0"/>
              <a:t> and pretreated stockpiles.   Anything that has salt in it is not stable and should not be stored outdoors.</a:t>
            </a:r>
          </a:p>
          <a:p>
            <a:endParaRPr lang="en-US" baseline="0" dirty="0" smtClean="0"/>
          </a:p>
          <a:p>
            <a:r>
              <a:rPr lang="en-US" baseline="0" dirty="0" smtClean="0"/>
              <a:t>Test question:  what should be stored indoors:</a:t>
            </a:r>
          </a:p>
          <a:p>
            <a:r>
              <a:rPr lang="en-US" baseline="0" dirty="0" smtClean="0"/>
              <a:t>Rock salt (yes)</a:t>
            </a:r>
          </a:p>
          <a:p>
            <a:r>
              <a:rPr lang="en-US" baseline="0" dirty="0" smtClean="0"/>
              <a:t>Winter sand(yes)</a:t>
            </a:r>
          </a:p>
          <a:p>
            <a:r>
              <a:rPr lang="en-US" baseline="0" dirty="0" smtClean="0"/>
              <a:t>Treated salt (yes)</a:t>
            </a:r>
          </a:p>
          <a:p>
            <a:r>
              <a:rPr lang="en-US" baseline="0" dirty="0" smtClean="0"/>
              <a:t>Salt/sand mix (yes)</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4</a:t>
            </a:fld>
            <a:endParaRPr lang="en-US"/>
          </a:p>
        </p:txBody>
      </p:sp>
    </p:spTree>
    <p:extLst>
      <p:ext uri="{BB962C8B-B14F-4D97-AF65-F5344CB8AC3E}">
        <p14:creationId xmlns:p14="http://schemas.microsoft.com/office/powerpoint/2010/main" val="114318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example: Large</a:t>
            </a:r>
            <a:r>
              <a:rPr lang="en-US" baseline="0" dirty="0" smtClean="0"/>
              <a:t> structure with good air circulation and protection against rain, snow and wind.</a:t>
            </a:r>
          </a:p>
          <a:p>
            <a:r>
              <a:rPr lang="en-US" baseline="0" dirty="0" smtClean="0"/>
              <a:t>Test question:  Show this picture, what good features are shown on this storage shed</a:t>
            </a:r>
          </a:p>
          <a:p>
            <a:pPr marL="228600" indent="-228600">
              <a:buAutoNum type="arabicPeriod"/>
            </a:pPr>
            <a:r>
              <a:rPr lang="en-US" baseline="0" dirty="0" smtClean="0"/>
              <a:t>Large enough for all materials (yes)</a:t>
            </a:r>
          </a:p>
          <a:p>
            <a:pPr marL="228600" indent="-228600">
              <a:buAutoNum type="arabicPeriod"/>
            </a:pPr>
            <a:r>
              <a:rPr lang="en-US" baseline="0" dirty="0" smtClean="0"/>
              <a:t>Indoor loading area(yes)</a:t>
            </a:r>
          </a:p>
          <a:p>
            <a:pPr marL="228600" indent="-228600">
              <a:buAutoNum type="arabicPeriod"/>
            </a:pPr>
            <a:r>
              <a:rPr lang="en-US" baseline="0" dirty="0" smtClean="0"/>
              <a:t>Indoor delivery area(yes)</a:t>
            </a:r>
          </a:p>
          <a:p>
            <a:pPr marL="228600" indent="-228600">
              <a:buAutoNum type="arabicPeriod"/>
            </a:pPr>
            <a:r>
              <a:rPr lang="en-US" baseline="0" dirty="0" smtClean="0"/>
              <a:t>Impermeable floor (yes)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5</a:t>
            </a:fld>
            <a:endParaRPr lang="en-US"/>
          </a:p>
        </p:txBody>
      </p:sp>
    </p:spTree>
    <p:extLst>
      <p:ext uri="{BB962C8B-B14F-4D97-AF65-F5344CB8AC3E}">
        <p14:creationId xmlns:p14="http://schemas.microsoft.com/office/powerpoint/2010/main" val="192841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Salt easily dissolves and moves through the soil to the groundwater.  Make sure your salt is on an impermeable (waterproof) pad.   Make sure the pad is in good repair.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state may have a different law governing storage</a:t>
            </a:r>
            <a:r>
              <a:rPr lang="en-US" baseline="0" dirty="0" smtClean="0"/>
              <a:t> of salt.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if you ask around, many DOTs have contaminated wells do to poor storage.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Test Question: show this picture, what basic storage guidelines are violated: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Should be on waterproof pad (yes)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Should be covered (yes)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Should be mixed with sand (no)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Should be placed closer to trees (no)</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6</a:t>
            </a:fld>
            <a:endParaRPr lang="en-US"/>
          </a:p>
        </p:txBody>
      </p:sp>
    </p:spTree>
    <p:extLst>
      <p:ext uri="{BB962C8B-B14F-4D97-AF65-F5344CB8AC3E}">
        <p14:creationId xmlns:p14="http://schemas.microsoft.com/office/powerpoint/2010/main" val="81668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Moisture</a:t>
            </a:r>
            <a:r>
              <a:rPr lang="en-US" sz="1200" baseline="0" dirty="0" smtClean="0"/>
              <a:t> should not enter the shed, but if it does is should not be directed out of the shed to flow across the parking lot.  It should be </a:t>
            </a:r>
            <a:r>
              <a:rPr lang="en-US" sz="1200" baseline="0" dirty="0" err="1" smtClean="0"/>
              <a:t>sumped</a:t>
            </a:r>
            <a:r>
              <a:rPr lang="en-US" sz="1200" baseline="0" dirty="0" smtClean="0"/>
              <a:t> out or directed to a contained storage area.   Your state may have laws regarding runoff management from your storage area.</a:t>
            </a:r>
          </a:p>
          <a:p>
            <a:endParaRPr lang="en-US" sz="1200" baseline="0" dirty="0" smtClean="0"/>
          </a:p>
          <a:p>
            <a:r>
              <a:rPr lang="en-US" sz="1200" baseline="0" dirty="0" smtClean="0"/>
              <a:t>The safest approach for the environment is to not allow salty runoff water leave your facility.    It is common to direct the runoff from the parking lot where your salt is stored into a holding pond or storm drain or ditch.  These all are </a:t>
            </a:r>
            <a:r>
              <a:rPr lang="en-US" sz="1200" baseline="0" dirty="0" err="1" smtClean="0"/>
              <a:t>conveances</a:t>
            </a:r>
            <a:r>
              <a:rPr lang="en-US" sz="1200" baseline="0" dirty="0" smtClean="0"/>
              <a:t> to rivers, wetlands, or lakes.   Salt water should be flow into any of these areas.</a:t>
            </a:r>
          </a:p>
          <a:p>
            <a:endParaRPr lang="en-US" sz="1200" baseline="0" dirty="0" smtClean="0"/>
          </a:p>
          <a:p>
            <a:r>
              <a:rPr lang="en-US" sz="1200" baseline="0" dirty="0" smtClean="0"/>
              <a:t>Jimmy White, Virginia DOT has a good example of runoff management where the water is captured and re-used for brine making.   </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7</a:t>
            </a:fld>
            <a:endParaRPr lang="en-US"/>
          </a:p>
        </p:txBody>
      </p:sp>
    </p:spTree>
    <p:extLst>
      <p:ext uri="{BB962C8B-B14F-4D97-AF65-F5344CB8AC3E}">
        <p14:creationId xmlns:p14="http://schemas.microsoft.com/office/powerpoint/2010/main" val="81668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the line that marks the fill location and amount.  Notice the salt is placed in the back of the shed allowing space for loading indoors.  Placing salt in the back of the shed also protects it from wind and rain if your shed does not have doors.</a:t>
            </a:r>
          </a:p>
          <a:p>
            <a:endParaRPr lang="en-US" baseline="0" dirty="0" smtClean="0"/>
          </a:p>
          <a:p>
            <a:r>
              <a:rPr lang="en-US" baseline="0" dirty="0" smtClean="0"/>
              <a:t>Note the sand bags against the wall are being temporarily stored here, is not the permanent home for them.  This city had a lot of spring flooding the year this picture was taken.</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8</a:t>
            </a:fld>
            <a:endParaRPr lang="en-US"/>
          </a:p>
        </p:txBody>
      </p:sp>
    </p:spTree>
    <p:extLst>
      <p:ext uri="{BB962C8B-B14F-4D97-AF65-F5344CB8AC3E}">
        <p14:creationId xmlns:p14="http://schemas.microsoft.com/office/powerpoint/2010/main" val="366912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storage area of Virginia</a:t>
            </a:r>
            <a:r>
              <a:rPr lang="en-US" baseline="0" dirty="0" smtClean="0"/>
              <a:t> DOT drains all run off water into a holding tank that is reused in brine making .  If the pad has no salt on it they can turn a valve and direct water away from holding tank.</a:t>
            </a:r>
            <a:endParaRPr lang="en-US" dirty="0"/>
          </a:p>
        </p:txBody>
      </p:sp>
      <p:sp>
        <p:nvSpPr>
          <p:cNvPr id="4" name="Slide Number Placeholder 3"/>
          <p:cNvSpPr>
            <a:spLocks noGrp="1"/>
          </p:cNvSpPr>
          <p:nvPr>
            <p:ph type="sldNum" sz="quarter" idx="10"/>
          </p:nvPr>
        </p:nvSpPr>
        <p:spPr/>
        <p:txBody>
          <a:bodyPr/>
          <a:lstStyle/>
          <a:p>
            <a:fld id="{B0BDD7F5-3A46-4ED7-A0C5-90FD845D0BE5}" type="slidenum">
              <a:rPr lang="en-US" smtClean="0"/>
              <a:t>10</a:t>
            </a:fld>
            <a:endParaRPr lang="en-US"/>
          </a:p>
        </p:txBody>
      </p:sp>
    </p:spTree>
    <p:extLst>
      <p:ext uri="{BB962C8B-B14F-4D97-AF65-F5344CB8AC3E}">
        <p14:creationId xmlns:p14="http://schemas.microsoft.com/office/powerpoint/2010/main" val="410473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7F7677-4A07-471A-9275-E410633E854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78759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F7677-4A07-471A-9275-E410633E854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153610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F7677-4A07-471A-9275-E410633E854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83158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7F7677-4A07-471A-9275-E410633E854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422457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7F7677-4A07-471A-9275-E410633E8542}"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406709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7F7677-4A07-471A-9275-E410633E8542}"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30726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7F7677-4A07-471A-9275-E410633E8542}"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704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7F7677-4A07-471A-9275-E410633E8542}"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130669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F7677-4A07-471A-9275-E410633E8542}"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151984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F7677-4A07-471A-9275-E410633E8542}"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67226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F7677-4A07-471A-9275-E410633E8542}"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EF96E-C27A-411E-AF73-3C353B8ED1EA}" type="slidenum">
              <a:rPr lang="en-US" smtClean="0"/>
              <a:t>‹#›</a:t>
            </a:fld>
            <a:endParaRPr lang="en-US"/>
          </a:p>
        </p:txBody>
      </p:sp>
    </p:spTree>
    <p:extLst>
      <p:ext uri="{BB962C8B-B14F-4D97-AF65-F5344CB8AC3E}">
        <p14:creationId xmlns:p14="http://schemas.microsoft.com/office/powerpoint/2010/main" val="122427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F7677-4A07-471A-9275-E410633E8542}" type="datetimeFigureOut">
              <a:rPr lang="en-US" smtClean="0"/>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EF96E-C27A-411E-AF73-3C353B8ED1EA}" type="slidenum">
              <a:rPr lang="en-US" smtClean="0"/>
              <a:t>‹#›</a:t>
            </a:fld>
            <a:endParaRPr lang="en-US"/>
          </a:p>
        </p:txBody>
      </p:sp>
    </p:spTree>
    <p:extLst>
      <p:ext uri="{BB962C8B-B14F-4D97-AF65-F5344CB8AC3E}">
        <p14:creationId xmlns:p14="http://schemas.microsoft.com/office/powerpoint/2010/main" val="207574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clearroads.org/training-reviewed-modules/files/CDOT_De-Icer-Sampling-Program.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clearroads.org/training-reviewed-modules/files/CDOT_De-Icer-Sampling-Program.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clearroads.org/training-reviewed-modules/files/CDOT_De-Icer-Sampling-Program.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learroads.org/training-reviewed-modules/files/CDOT_Snow-removal-operator-training_slides_112-114_118-120_122.pptx"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immy.white\Desktop\Brine Pictures\105_0517.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8000"/>
                    </a14:imgEffect>
                  </a14:imgLayer>
                </a14:imgProps>
              </a:ext>
            </a:extLst>
          </a:blip>
          <a:srcRect/>
          <a:stretch>
            <a:fillRect/>
          </a:stretch>
        </p:blipFill>
        <p:spPr bwMode="auto">
          <a:xfrm>
            <a:off x="-23448" y="751583"/>
            <a:ext cx="9161585" cy="6106417"/>
          </a:xfrm>
          <a:prstGeom prst="rect">
            <a:avLst/>
          </a:prstGeom>
          <a:noFill/>
          <a:ln w="9525">
            <a:noFill/>
            <a:miter lim="800000"/>
            <a:headEnd/>
            <a:tailEnd/>
          </a:ln>
          <a:effectLst>
            <a:glow rad="63500">
              <a:schemeClr val="accent4">
                <a:satMod val="175000"/>
                <a:alpha val="40000"/>
              </a:schemeClr>
            </a:glow>
          </a:effectLst>
        </p:spPr>
      </p:pic>
      <p:sp>
        <p:nvSpPr>
          <p:cNvPr id="2" name="Title 1"/>
          <p:cNvSpPr>
            <a:spLocks noGrp="1"/>
          </p:cNvSpPr>
          <p:nvPr>
            <p:ph type="ctrTitle"/>
          </p:nvPr>
        </p:nvSpPr>
        <p:spPr>
          <a:xfrm>
            <a:off x="671144" y="16570"/>
            <a:ext cx="7772400" cy="735013"/>
          </a:xfrm>
        </p:spPr>
        <p:txBody>
          <a:bodyPr>
            <a:normAutofit fontScale="90000"/>
          </a:bodyPr>
          <a:lstStyle/>
          <a:p>
            <a:r>
              <a:rPr lang="en-US" sz="4000" dirty="0" smtClean="0"/>
              <a:t>Deicer material management policy  	</a:t>
            </a:r>
            <a:endParaRPr lang="en-US" sz="4000" dirty="0"/>
          </a:p>
        </p:txBody>
      </p:sp>
      <p:sp>
        <p:nvSpPr>
          <p:cNvPr id="3" name="Subtitle 2"/>
          <p:cNvSpPr>
            <a:spLocks noGrp="1"/>
          </p:cNvSpPr>
          <p:nvPr>
            <p:ph type="subTitle" idx="1"/>
          </p:nvPr>
        </p:nvSpPr>
        <p:spPr>
          <a:xfrm>
            <a:off x="1676400" y="5099538"/>
            <a:ext cx="6400800" cy="1752600"/>
          </a:xfrm>
          <a:solidFill>
            <a:schemeClr val="bg1">
              <a:lumMod val="50000"/>
            </a:schemeClr>
          </a:solidFill>
        </p:spPr>
        <p:txBody>
          <a:bodyPr>
            <a:normAutofit fontScale="85000" lnSpcReduction="20000"/>
          </a:bodyPr>
          <a:lstStyle/>
          <a:p>
            <a:r>
              <a:rPr lang="en-US" b="1" dirty="0" smtClean="0">
                <a:solidFill>
                  <a:schemeClr val="bg1"/>
                </a:solidFill>
              </a:rPr>
              <a:t>Connie Fortin – Fortin Consulting 2014</a:t>
            </a:r>
          </a:p>
          <a:p>
            <a:r>
              <a:rPr lang="en-US" dirty="0" smtClean="0">
                <a:solidFill>
                  <a:schemeClr val="bg1"/>
                </a:solidFill>
              </a:rPr>
              <a:t>slides </a:t>
            </a:r>
            <a:r>
              <a:rPr lang="en-US" dirty="0">
                <a:solidFill>
                  <a:schemeClr val="bg1"/>
                </a:solidFill>
              </a:rPr>
              <a:t>are for entry level plow drivers</a:t>
            </a:r>
          </a:p>
          <a:p>
            <a:r>
              <a:rPr lang="en-US" dirty="0" smtClean="0">
                <a:solidFill>
                  <a:schemeClr val="bg1"/>
                </a:solidFill>
              </a:rPr>
              <a:t>slides </a:t>
            </a:r>
            <a:r>
              <a:rPr lang="en-US" dirty="0">
                <a:solidFill>
                  <a:schemeClr val="bg1"/>
                </a:solidFill>
              </a:rPr>
              <a:t>are for experience plow drivers</a:t>
            </a:r>
          </a:p>
          <a:p>
            <a:r>
              <a:rPr lang="en-US" dirty="0" smtClean="0">
                <a:solidFill>
                  <a:schemeClr val="bg1"/>
                </a:solidFill>
              </a:rPr>
              <a:t>slides </a:t>
            </a:r>
            <a:r>
              <a:rPr lang="en-US" dirty="0">
                <a:solidFill>
                  <a:schemeClr val="bg1"/>
                </a:solidFill>
              </a:rPr>
              <a:t>are for supervisors</a:t>
            </a:r>
          </a:p>
          <a:p>
            <a:endParaRPr lang="en-US" dirty="0"/>
          </a:p>
        </p:txBody>
      </p:sp>
      <p:sp>
        <p:nvSpPr>
          <p:cNvPr id="5" name="Title 1"/>
          <p:cNvSpPr txBox="1">
            <a:spLocks/>
          </p:cNvSpPr>
          <p:nvPr/>
        </p:nvSpPr>
        <p:spPr>
          <a:xfrm>
            <a:off x="6172200" y="762452"/>
            <a:ext cx="2743200" cy="411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smtClean="0"/>
              <a:t>Photo: Virginia DOT</a:t>
            </a:r>
            <a:endParaRPr lang="en-US" sz="1200" dirty="0"/>
          </a:p>
        </p:txBody>
      </p:sp>
      <p:sp>
        <p:nvSpPr>
          <p:cNvPr id="6" name="Chord 5"/>
          <p:cNvSpPr/>
          <p:nvPr/>
        </p:nvSpPr>
        <p:spPr>
          <a:xfrm>
            <a:off x="1981200" y="5559972"/>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e 6"/>
          <p:cNvSpPr/>
          <p:nvPr/>
        </p:nvSpPr>
        <p:spPr>
          <a:xfrm>
            <a:off x="1981200" y="5990897"/>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2622331" y="6324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ord 8"/>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e 9"/>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70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not re-use runoff water </a:t>
            </a:r>
            <a:endParaRPr lang="en-US" dirty="0"/>
          </a:p>
        </p:txBody>
      </p:sp>
      <p:sp>
        <p:nvSpPr>
          <p:cNvPr id="3" name="Content Placeholder 2"/>
          <p:cNvSpPr>
            <a:spLocks noGrp="1"/>
          </p:cNvSpPr>
          <p:nvPr>
            <p:ph idx="1"/>
          </p:nvPr>
        </p:nvSpPr>
        <p:spPr>
          <a:xfrm>
            <a:off x="457200" y="1600200"/>
            <a:ext cx="3321269" cy="4525963"/>
          </a:xfrm>
        </p:spPr>
        <p:txBody>
          <a:bodyPr>
            <a:normAutofit/>
          </a:bodyPr>
          <a:lstStyle/>
          <a:p>
            <a:r>
              <a:rPr lang="en-US" dirty="0" smtClean="0"/>
              <a:t>Runoff gathering and reuse system</a:t>
            </a:r>
          </a:p>
          <a:p>
            <a:r>
              <a:rPr lang="en-US" dirty="0" smtClean="0"/>
              <a:t>Route runoff into brine making system</a:t>
            </a:r>
            <a:endParaRPr lang="en-US" dirty="0"/>
          </a:p>
          <a:p>
            <a:endParaRPr lang="en-US" dirty="0"/>
          </a:p>
        </p:txBody>
      </p:sp>
      <p:sp>
        <p:nvSpPr>
          <p:cNvPr id="4" name="Oval 3"/>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jimmy.white\Desktop\Brine Pictures\photo.JPG"/>
          <p:cNvPicPr>
            <a:picLocks noChangeAspect="1" noChangeArrowheads="1"/>
          </p:cNvPicPr>
          <p:nvPr/>
        </p:nvPicPr>
        <p:blipFill>
          <a:blip r:embed="rId3" cstate="print"/>
          <a:srcRect/>
          <a:stretch>
            <a:fillRect/>
          </a:stretch>
        </p:blipFill>
        <p:spPr bwMode="auto">
          <a:xfrm>
            <a:off x="3778469" y="1428750"/>
            <a:ext cx="5334000" cy="4000500"/>
          </a:xfrm>
          <a:prstGeom prst="rect">
            <a:avLst/>
          </a:prstGeom>
          <a:noFill/>
        </p:spPr>
      </p:pic>
      <p:sp>
        <p:nvSpPr>
          <p:cNvPr id="6" name="Title 1"/>
          <p:cNvSpPr txBox="1">
            <a:spLocks/>
          </p:cNvSpPr>
          <p:nvPr/>
        </p:nvSpPr>
        <p:spPr>
          <a:xfrm>
            <a:off x="6400800" y="6411669"/>
            <a:ext cx="2743200" cy="411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smtClean="0"/>
              <a:t>Photo: Virginia DOT</a:t>
            </a:r>
            <a:endParaRPr lang="en-US" sz="1200" dirty="0"/>
          </a:p>
        </p:txBody>
      </p:sp>
    </p:spTree>
    <p:extLst>
      <p:ext uri="{BB962C8B-B14F-4D97-AF65-F5344CB8AC3E}">
        <p14:creationId xmlns:p14="http://schemas.microsoft.com/office/powerpoint/2010/main" val="129577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120" y="0"/>
            <a:ext cx="8229600" cy="1143000"/>
          </a:xfrm>
        </p:spPr>
        <p:txBody>
          <a:bodyPr/>
          <a:lstStyle/>
          <a:p>
            <a:r>
              <a:rPr lang="en-US" dirty="0" smtClean="0"/>
              <a:t>Proper liquid Storage</a:t>
            </a:r>
            <a:endParaRPr lang="en-US" dirty="0"/>
          </a:p>
        </p:txBody>
      </p:sp>
      <p:sp>
        <p:nvSpPr>
          <p:cNvPr id="3" name="Content Placeholder 2"/>
          <p:cNvSpPr>
            <a:spLocks noGrp="1"/>
          </p:cNvSpPr>
          <p:nvPr>
            <p:ph idx="1"/>
          </p:nvPr>
        </p:nvSpPr>
        <p:spPr>
          <a:xfrm>
            <a:off x="400120" y="1066800"/>
            <a:ext cx="4095680" cy="5562600"/>
          </a:xfrm>
        </p:spPr>
        <p:txBody>
          <a:bodyPr>
            <a:normAutofit/>
          </a:bodyPr>
          <a:lstStyle/>
          <a:p>
            <a:r>
              <a:rPr lang="en-US" dirty="0" smtClean="0"/>
              <a:t>Labeled containers</a:t>
            </a:r>
          </a:p>
          <a:p>
            <a:r>
              <a:rPr lang="en-US" dirty="0" smtClean="0"/>
              <a:t>Secondary containment</a:t>
            </a:r>
          </a:p>
          <a:p>
            <a:r>
              <a:rPr lang="en-US" dirty="0" smtClean="0"/>
              <a:t>Follow your states guidelines</a:t>
            </a:r>
          </a:p>
          <a:p>
            <a:endParaRPr lang="en-US" dirty="0"/>
          </a:p>
          <a:p>
            <a:endParaRPr lang="en-US" dirty="0" smtClean="0"/>
          </a:p>
          <a:p>
            <a:pPr marL="0" indent="0">
              <a:buNone/>
            </a:pPr>
            <a:endParaRPr lang="en-US" dirty="0" smtClean="0"/>
          </a:p>
          <a:p>
            <a:endParaRPr lang="en-US" dirty="0"/>
          </a:p>
          <a:p>
            <a:endParaRPr lang="en-US" dirty="0" smtClean="0"/>
          </a:p>
        </p:txBody>
      </p:sp>
      <p:sp>
        <p:nvSpPr>
          <p:cNvPr id="4" name="TextBox 3"/>
          <p:cNvSpPr txBox="1"/>
          <p:nvPr/>
        </p:nvSpPr>
        <p:spPr>
          <a:xfrm>
            <a:off x="5029200" y="6477000"/>
            <a:ext cx="3733800" cy="381000"/>
          </a:xfrm>
          <a:prstGeom prst="rect">
            <a:avLst/>
          </a:prstGeom>
          <a:noFill/>
        </p:spPr>
        <p:txBody>
          <a:bodyPr wrap="square" rtlCol="0">
            <a:spAutoFit/>
          </a:bodyPr>
          <a:lstStyle/>
          <a:p>
            <a:r>
              <a:rPr lang="en-US" dirty="0" smtClean="0"/>
              <a:t>Photo: Michigan DOT</a:t>
            </a:r>
            <a:endParaRPr lang="en-US" dirty="0"/>
          </a:p>
        </p:txBody>
      </p:sp>
      <p:pic>
        <p:nvPicPr>
          <p:cNvPr id="8" name="Picture 2" descr="C:\Michigan\pics\mdot\Grand Ledge Garage.JPG"/>
          <p:cNvPicPr>
            <a:picLocks noChangeAspect="1" noChangeArrowheads="1"/>
          </p:cNvPicPr>
          <p:nvPr/>
        </p:nvPicPr>
        <p:blipFill>
          <a:blip r:embed="rId3">
            <a:extLst>
              <a:ext uri="{28A0092B-C50C-407E-A947-70E740481C1C}">
                <a14:useLocalDpi xmlns:a14="http://schemas.microsoft.com/office/drawing/2010/main" val="0"/>
              </a:ext>
            </a:extLst>
          </a:blip>
          <a:srcRect l="10625" t="20248" r="43063" b="14751"/>
          <a:stretch>
            <a:fillRect/>
          </a:stretch>
        </p:blipFill>
        <p:spPr bwMode="auto">
          <a:xfrm>
            <a:off x="4495800" y="1143000"/>
            <a:ext cx="4459287"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hord 8"/>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e 9"/>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73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Secondary Containment for liquids</a:t>
            </a:r>
            <a:endParaRPr lang="en-US"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 contrast="-37000"/>
                    </a14:imgEffect>
                  </a14:imgLayer>
                </a14:imgProps>
              </a:ext>
              <a:ext uri="{28A0092B-C50C-407E-A947-70E740481C1C}">
                <a14:useLocalDpi xmlns:a14="http://schemas.microsoft.com/office/drawing/2010/main" val="0"/>
              </a:ext>
            </a:extLst>
          </a:blip>
          <a:stretch>
            <a:fillRect/>
          </a:stretch>
        </p:blipFill>
        <p:spPr>
          <a:xfrm rot="16200000">
            <a:off x="-431799" y="2097616"/>
            <a:ext cx="5283200" cy="3962400"/>
          </a:xfrm>
        </p:spPr>
      </p:pic>
      <p:sp>
        <p:nvSpPr>
          <p:cNvPr id="7" name="TextBox 6"/>
          <p:cNvSpPr txBox="1"/>
          <p:nvPr/>
        </p:nvSpPr>
        <p:spPr>
          <a:xfrm>
            <a:off x="4876800" y="1676400"/>
            <a:ext cx="4038600" cy="1477328"/>
          </a:xfrm>
          <a:prstGeom prst="rect">
            <a:avLst/>
          </a:prstGeom>
          <a:noFill/>
        </p:spPr>
        <p:txBody>
          <a:bodyPr wrap="square" rtlCol="0">
            <a:spAutoFit/>
          </a:bodyPr>
          <a:lstStyle/>
          <a:p>
            <a:r>
              <a:rPr lang="en-US" dirty="0" smtClean="0"/>
              <a:t>No matter what the regulations state, one or both of these are good housekeeping:</a:t>
            </a:r>
          </a:p>
          <a:p>
            <a:pPr marL="285750" indent="-285750">
              <a:buFont typeface="Arial" pitchFamily="34" charset="0"/>
              <a:buChar char="•"/>
            </a:pPr>
            <a:r>
              <a:rPr lang="en-US" dirty="0" smtClean="0"/>
              <a:t>Double wall tanks</a:t>
            </a:r>
          </a:p>
          <a:p>
            <a:pPr marL="285750" indent="-285750">
              <a:buFont typeface="Arial" pitchFamily="34" charset="0"/>
              <a:buChar char="•"/>
            </a:pPr>
            <a:r>
              <a:rPr lang="en-US" dirty="0" err="1" smtClean="0"/>
              <a:t>Contained,recovery</a:t>
            </a:r>
            <a:r>
              <a:rPr lang="en-US" dirty="0" smtClean="0"/>
              <a:t> area for spills</a:t>
            </a:r>
            <a:endParaRPr lang="en-US" dirty="0"/>
          </a:p>
        </p:txBody>
      </p:sp>
      <p:sp>
        <p:nvSpPr>
          <p:cNvPr id="8" name="TextBox 7"/>
          <p:cNvSpPr txBox="1"/>
          <p:nvPr/>
        </p:nvSpPr>
        <p:spPr>
          <a:xfrm>
            <a:off x="5181600" y="4572000"/>
            <a:ext cx="2819400" cy="1200329"/>
          </a:xfrm>
          <a:prstGeom prst="rect">
            <a:avLst/>
          </a:prstGeom>
          <a:solidFill>
            <a:srgbClr val="FFFF00"/>
          </a:solidFill>
        </p:spPr>
        <p:txBody>
          <a:bodyPr wrap="square" rtlCol="0">
            <a:spAutoFit/>
          </a:bodyPr>
          <a:lstStyle/>
          <a:p>
            <a:r>
              <a:rPr lang="en-US" dirty="0" smtClean="0"/>
              <a:t>Each state may have different regulations for liquid storage.  Put a synopsis of that here.</a:t>
            </a:r>
            <a:endParaRPr lang="en-US" dirty="0"/>
          </a:p>
        </p:txBody>
      </p:sp>
      <p:sp>
        <p:nvSpPr>
          <p:cNvPr id="9" name="TextBox 8"/>
          <p:cNvSpPr txBox="1"/>
          <p:nvPr/>
        </p:nvSpPr>
        <p:spPr>
          <a:xfrm>
            <a:off x="5029200" y="6477000"/>
            <a:ext cx="3733800" cy="381000"/>
          </a:xfrm>
          <a:prstGeom prst="rect">
            <a:avLst/>
          </a:prstGeom>
          <a:noFill/>
        </p:spPr>
        <p:txBody>
          <a:bodyPr wrap="square" rtlCol="0">
            <a:spAutoFit/>
          </a:bodyPr>
          <a:lstStyle/>
          <a:p>
            <a:r>
              <a:rPr lang="en-US" dirty="0" smtClean="0"/>
              <a:t>Photo: </a:t>
            </a:r>
            <a:r>
              <a:rPr lang="en-US" dirty="0" err="1" smtClean="0"/>
              <a:t>fortin</a:t>
            </a:r>
            <a:r>
              <a:rPr lang="en-US" dirty="0" smtClean="0"/>
              <a:t> consulting </a:t>
            </a:r>
            <a:r>
              <a:rPr lang="en-US" dirty="0" err="1" smtClean="0"/>
              <a:t>inc</a:t>
            </a:r>
            <a:endParaRPr lang="en-US" dirty="0"/>
          </a:p>
        </p:txBody>
      </p:sp>
      <p:sp>
        <p:nvSpPr>
          <p:cNvPr id="10" name="Chord 9"/>
          <p:cNvSpPr/>
          <p:nvPr/>
        </p:nvSpPr>
        <p:spPr>
          <a:xfrm>
            <a:off x="7467600" y="8382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e 10"/>
          <p:cNvSpPr/>
          <p:nvPr/>
        </p:nvSpPr>
        <p:spPr>
          <a:xfrm>
            <a:off x="7924800" y="8382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8382000" y="838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0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6" y="0"/>
            <a:ext cx="8229600" cy="1143000"/>
          </a:xfrm>
        </p:spPr>
        <p:txBody>
          <a:bodyPr/>
          <a:lstStyle/>
          <a:p>
            <a:r>
              <a:rPr lang="en-US" dirty="0" smtClean="0"/>
              <a:t>Positioning liquid products</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smtClean="0"/>
              <a:t>Look at the eutectic freeze point of the liquid.  If it is warmer than that outside in the winter, you can store the tanks outdoors.</a:t>
            </a:r>
          </a:p>
          <a:p>
            <a:r>
              <a:rPr lang="en-US" dirty="0" smtClean="0"/>
              <a:t>For example, this product has a eutectic freeze point of -26 degrees f.</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61" t="13462" r="29327" b="5288"/>
          <a:stretch/>
        </p:blipFill>
        <p:spPr bwMode="auto">
          <a:xfrm>
            <a:off x="4677506" y="914400"/>
            <a:ext cx="436098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096000" y="4572000"/>
            <a:ext cx="761998" cy="3048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304800" y="6036796"/>
            <a:ext cx="4114800" cy="646331"/>
          </a:xfrm>
          <a:prstGeom prst="rect">
            <a:avLst/>
          </a:prstGeom>
          <a:noFill/>
        </p:spPr>
        <p:txBody>
          <a:bodyPr wrap="square" rtlCol="0">
            <a:spAutoFit/>
          </a:bodyPr>
          <a:lstStyle/>
          <a:p>
            <a:r>
              <a:rPr lang="en-US" dirty="0" smtClean="0"/>
              <a:t>Illustration: </a:t>
            </a:r>
            <a:r>
              <a:rPr lang="en-US" dirty="0">
                <a:hlinkClick r:id="rId4"/>
              </a:rPr>
              <a:t>CDOT_De-Icer-Sampling-Program.pdf</a:t>
            </a:r>
            <a:endParaRPr lang="en-US" dirty="0"/>
          </a:p>
        </p:txBody>
      </p:sp>
      <p:sp>
        <p:nvSpPr>
          <p:cNvPr id="7" name="Oval 6"/>
          <p:cNvSpPr/>
          <p:nvPr/>
        </p:nvSpPr>
        <p:spPr>
          <a:xfrm>
            <a:off x="8382000" y="8382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60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pictures\Pictures\salt\storage\tanks d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5" y="-17586"/>
            <a:ext cx="9167447" cy="68755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5181600" cy="1143000"/>
          </a:xfrm>
          <a:solidFill>
            <a:schemeClr val="accent1">
              <a:lumMod val="20000"/>
              <a:lumOff val="80000"/>
            </a:schemeClr>
          </a:solidFill>
        </p:spPr>
        <p:txBody>
          <a:bodyPr>
            <a:normAutofit fontScale="90000"/>
          </a:bodyPr>
          <a:lstStyle/>
          <a:p>
            <a:r>
              <a:rPr lang="en-US" dirty="0" err="1" smtClean="0"/>
              <a:t>Example:Indoor</a:t>
            </a:r>
            <a:r>
              <a:rPr lang="en-US" dirty="0" smtClean="0"/>
              <a:t> storage 	</a:t>
            </a:r>
            <a:endParaRPr lang="en-US" dirty="0"/>
          </a:p>
        </p:txBody>
      </p:sp>
      <p:sp>
        <p:nvSpPr>
          <p:cNvPr id="5" name="TextBox 4"/>
          <p:cNvSpPr txBox="1"/>
          <p:nvPr/>
        </p:nvSpPr>
        <p:spPr>
          <a:xfrm>
            <a:off x="5029200" y="6477000"/>
            <a:ext cx="3733800" cy="381000"/>
          </a:xfrm>
          <a:prstGeom prst="rect">
            <a:avLst/>
          </a:prstGeom>
          <a:noFill/>
        </p:spPr>
        <p:txBody>
          <a:bodyPr wrap="square" rtlCol="0">
            <a:spAutoFit/>
          </a:bodyPr>
          <a:lstStyle/>
          <a:p>
            <a:r>
              <a:rPr lang="en-US" dirty="0" smtClean="0"/>
              <a:t>Photo: </a:t>
            </a:r>
            <a:r>
              <a:rPr lang="en-US" dirty="0" err="1" smtClean="0"/>
              <a:t>fortin</a:t>
            </a:r>
            <a:r>
              <a:rPr lang="en-US" dirty="0" smtClean="0"/>
              <a:t> consulting </a:t>
            </a:r>
            <a:r>
              <a:rPr lang="en-US" dirty="0" err="1" smtClean="0"/>
              <a:t>inc</a:t>
            </a:r>
            <a:endParaRPr lang="en-US" dirty="0"/>
          </a:p>
        </p:txBody>
      </p:sp>
      <p:sp>
        <p:nvSpPr>
          <p:cNvPr id="6" name="Chord 5"/>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e 6"/>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56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9" y="36024"/>
            <a:ext cx="8229600" cy="1143000"/>
          </a:xfrm>
        </p:spPr>
        <p:txBody>
          <a:bodyPr/>
          <a:lstStyle/>
          <a:p>
            <a:r>
              <a:rPr lang="en-US" dirty="0" err="1" smtClean="0"/>
              <a:t>Example:Outdoor</a:t>
            </a:r>
            <a:r>
              <a:rPr lang="en-US" dirty="0" smtClean="0"/>
              <a:t> storage</a:t>
            </a:r>
            <a:endParaRPr lang="en-US" dirty="0"/>
          </a:p>
        </p:txBody>
      </p:sp>
      <p:pic>
        <p:nvPicPr>
          <p:cNvPr id="4" name="Content Placeholder 3" descr="C:\Users\jimmy.white\Desktop\Brine Pictures\IMG_2635.JPG"/>
          <p:cNvPicPr>
            <a:picLocks noGrp="1" noChangeAspect="1" noChangeArrowheads="1"/>
          </p:cNvPicPr>
          <p:nvPr>
            <p:ph idx="1"/>
          </p:nvPr>
        </p:nvPicPr>
        <p:blipFill>
          <a:blip r:embed="rId3" cstate="print"/>
          <a:srcRect/>
          <a:stretch>
            <a:fillRect/>
          </a:stretch>
        </p:blipFill>
        <p:spPr bwMode="auto">
          <a:xfrm>
            <a:off x="11724" y="844916"/>
            <a:ext cx="9138138" cy="6089059"/>
          </a:xfrm>
          <a:prstGeom prst="rect">
            <a:avLst/>
          </a:prstGeom>
          <a:noFill/>
          <a:ln w="9525">
            <a:noFill/>
            <a:miter lim="800000"/>
            <a:headEnd/>
            <a:tailEnd/>
          </a:ln>
          <a:effectLst>
            <a:glow rad="63500">
              <a:schemeClr val="accent4">
                <a:satMod val="175000"/>
                <a:alpha val="40000"/>
              </a:schemeClr>
            </a:glow>
          </a:effectLst>
        </p:spPr>
      </p:pic>
      <p:sp>
        <p:nvSpPr>
          <p:cNvPr id="5" name="Title 1"/>
          <p:cNvSpPr txBox="1">
            <a:spLocks/>
          </p:cNvSpPr>
          <p:nvPr/>
        </p:nvSpPr>
        <p:spPr>
          <a:xfrm>
            <a:off x="5791200" y="762000"/>
            <a:ext cx="2743200" cy="411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dirty="0" smtClean="0"/>
              <a:t>Photo: Virginia DOT</a:t>
            </a:r>
            <a:endParaRPr lang="en-US" sz="1200" dirty="0"/>
          </a:p>
        </p:txBody>
      </p:sp>
      <p:sp>
        <p:nvSpPr>
          <p:cNvPr id="6" name="Chord 5"/>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e 6"/>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048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QA of materials delivered both granular and liquids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87221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liquid products</a:t>
            </a:r>
            <a:endParaRPr lang="en-US" dirty="0"/>
          </a:p>
        </p:txBody>
      </p:sp>
      <p:pic>
        <p:nvPicPr>
          <p:cNvPr id="6147" name="Picture 3" descr="C:\pictures\Pictures\salt\de-icers\env tech (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29200" y="6286500"/>
            <a:ext cx="3733800" cy="381000"/>
          </a:xfrm>
          <a:prstGeom prst="rect">
            <a:avLst/>
          </a:prstGeom>
          <a:noFill/>
        </p:spPr>
        <p:txBody>
          <a:bodyPr wrap="square" rtlCol="0">
            <a:spAutoFit/>
          </a:bodyPr>
          <a:lstStyle/>
          <a:p>
            <a:r>
              <a:rPr lang="en-US" dirty="0" smtClean="0"/>
              <a:t>Photo: Fortin Consulting </a:t>
            </a:r>
            <a:r>
              <a:rPr lang="en-US" dirty="0" err="1" smtClean="0"/>
              <a:t>Inc</a:t>
            </a:r>
            <a:endParaRPr lang="en-US" dirty="0"/>
          </a:p>
        </p:txBody>
      </p:sp>
      <p:sp>
        <p:nvSpPr>
          <p:cNvPr id="8" name="Pie 7"/>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29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69350"/>
            <a:ext cx="3572481"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351"/>
            <a:ext cx="8229600" cy="715962"/>
          </a:xfrm>
        </p:spPr>
        <p:txBody>
          <a:bodyPr>
            <a:normAutofit fontScale="90000"/>
          </a:bodyPr>
          <a:lstStyle/>
          <a:p>
            <a:r>
              <a:rPr lang="en-US" dirty="0" smtClean="0"/>
              <a:t>Must know your target before you test</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5943600" y="2057400"/>
            <a:ext cx="2133600" cy="2031325"/>
          </a:xfrm>
          <a:prstGeom prst="rect">
            <a:avLst/>
          </a:prstGeom>
          <a:noFill/>
        </p:spPr>
        <p:txBody>
          <a:bodyPr wrap="square" rtlCol="0">
            <a:spAutoFit/>
          </a:bodyPr>
          <a:lstStyle/>
          <a:p>
            <a:r>
              <a:rPr lang="en-US" dirty="0" smtClean="0"/>
              <a:t>Example of specific gravity information you should get from your vendors</a:t>
            </a:r>
          </a:p>
          <a:p>
            <a:endParaRPr lang="en-US" dirty="0"/>
          </a:p>
          <a:p>
            <a:r>
              <a:rPr lang="en-US" dirty="0" smtClean="0"/>
              <a:t>Need this prior to testing!</a:t>
            </a:r>
            <a:endParaRPr lang="en-US" dirty="0"/>
          </a:p>
        </p:txBody>
      </p:sp>
      <p:sp>
        <p:nvSpPr>
          <p:cNvPr id="6" name="TextBox 5"/>
          <p:cNvSpPr txBox="1"/>
          <p:nvPr/>
        </p:nvSpPr>
        <p:spPr>
          <a:xfrm>
            <a:off x="4953000" y="6036796"/>
            <a:ext cx="4114800" cy="646331"/>
          </a:xfrm>
          <a:prstGeom prst="rect">
            <a:avLst/>
          </a:prstGeom>
          <a:noFill/>
        </p:spPr>
        <p:txBody>
          <a:bodyPr wrap="square" rtlCol="0">
            <a:spAutoFit/>
          </a:bodyPr>
          <a:lstStyle/>
          <a:p>
            <a:r>
              <a:rPr lang="en-US" dirty="0" smtClean="0"/>
              <a:t>Illustration: </a:t>
            </a:r>
            <a:r>
              <a:rPr lang="en-US" dirty="0">
                <a:hlinkClick r:id="rId4"/>
              </a:rPr>
              <a:t>CDOT_De-Icer-Sampling-Program.pdf</a:t>
            </a:r>
            <a:endParaRPr lang="en-US" dirty="0"/>
          </a:p>
        </p:txBody>
      </p:sp>
      <p:sp>
        <p:nvSpPr>
          <p:cNvPr id="8" name="Oval 7"/>
          <p:cNvSpPr/>
          <p:nvPr/>
        </p:nvSpPr>
        <p:spPr>
          <a:xfrm>
            <a:off x="2667000" y="4724400"/>
            <a:ext cx="761998" cy="20601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Pie 8"/>
          <p:cNvSpPr/>
          <p:nvPr/>
        </p:nvSpPr>
        <p:spPr>
          <a:xfrm>
            <a:off x="7989176" y="776313"/>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446376" y="776313"/>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99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Mag sampli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90364"/>
            <a:ext cx="5553075" cy="30083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Quality testing of liquid deicers</a:t>
            </a:r>
            <a:endParaRPr lang="en-US" dirty="0"/>
          </a:p>
        </p:txBody>
      </p:sp>
      <p:sp>
        <p:nvSpPr>
          <p:cNvPr id="3" name="Content Placeholder 2"/>
          <p:cNvSpPr>
            <a:spLocks noGrp="1"/>
          </p:cNvSpPr>
          <p:nvPr>
            <p:ph idx="1"/>
          </p:nvPr>
        </p:nvSpPr>
        <p:spPr>
          <a:xfrm>
            <a:off x="0" y="1228571"/>
            <a:ext cx="8686800" cy="4525963"/>
          </a:xfrm>
        </p:spPr>
        <p:txBody>
          <a:bodyPr/>
          <a:lstStyle/>
          <a:p>
            <a:r>
              <a:rPr lang="en-US" dirty="0" smtClean="0"/>
              <a:t>Take a sample in sterile container</a:t>
            </a:r>
          </a:p>
          <a:p>
            <a:pPr lvl="1"/>
            <a:r>
              <a:rPr lang="en-US" dirty="0" smtClean="0"/>
              <a:t>The more samples per delivery, from various fill levels of the delivery tanker the more accurate the results.</a:t>
            </a:r>
          </a:p>
          <a:p>
            <a:r>
              <a:rPr lang="en-US" dirty="0" smtClean="0"/>
              <a:t>Label and send to lab for analysis or do it yourself</a:t>
            </a:r>
          </a:p>
          <a:p>
            <a:endParaRPr lang="en-US" dirty="0">
              <a:solidFill>
                <a:schemeClr val="bg1"/>
              </a:solidFill>
            </a:endParaRPr>
          </a:p>
        </p:txBody>
      </p:sp>
      <p:sp>
        <p:nvSpPr>
          <p:cNvPr id="5" name="TextBox 4"/>
          <p:cNvSpPr txBox="1"/>
          <p:nvPr/>
        </p:nvSpPr>
        <p:spPr>
          <a:xfrm>
            <a:off x="2590800" y="6406128"/>
            <a:ext cx="6477000" cy="369332"/>
          </a:xfrm>
          <a:prstGeom prst="rect">
            <a:avLst/>
          </a:prstGeom>
          <a:noFill/>
        </p:spPr>
        <p:txBody>
          <a:bodyPr wrap="square" rtlCol="0">
            <a:spAutoFit/>
          </a:bodyPr>
          <a:lstStyle/>
          <a:p>
            <a:r>
              <a:rPr lang="en-US" dirty="0" smtClean="0">
                <a:solidFill>
                  <a:schemeClr val="bg1"/>
                </a:solidFill>
              </a:rPr>
              <a:t>Photo: </a:t>
            </a:r>
            <a:r>
              <a:rPr lang="en-US" dirty="0">
                <a:solidFill>
                  <a:schemeClr val="bg1"/>
                </a:solidFill>
                <a:hlinkClick r:id="rId4"/>
              </a:rPr>
              <a:t>CDOT_De-Icer-Sampling-Program.pdf</a:t>
            </a:r>
            <a:endParaRPr lang="en-US" dirty="0">
              <a:solidFill>
                <a:schemeClr val="bg1"/>
              </a:solidFill>
            </a:endParaRPr>
          </a:p>
        </p:txBody>
      </p:sp>
      <p:sp>
        <p:nvSpPr>
          <p:cNvPr id="6" name="Pie 5"/>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9009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module will contain these topics</a:t>
            </a:r>
            <a:endParaRPr lang="en-US" dirty="0"/>
          </a:p>
        </p:txBody>
      </p:sp>
      <p:sp>
        <p:nvSpPr>
          <p:cNvPr id="3" name="Content Placeholder 2"/>
          <p:cNvSpPr>
            <a:spLocks noGrp="1"/>
          </p:cNvSpPr>
          <p:nvPr>
            <p:ph idx="1"/>
          </p:nvPr>
        </p:nvSpPr>
        <p:spPr/>
        <p:txBody>
          <a:bodyPr>
            <a:normAutofit/>
          </a:bodyPr>
          <a:lstStyle/>
          <a:p>
            <a:r>
              <a:rPr lang="en-US" dirty="0"/>
              <a:t>Storage of liquid and granular products</a:t>
            </a:r>
          </a:p>
          <a:p>
            <a:r>
              <a:rPr lang="en-US" dirty="0"/>
              <a:t>QA of materials delivered both granular and liquids</a:t>
            </a:r>
          </a:p>
          <a:p>
            <a:r>
              <a:rPr lang="en-US" dirty="0" smtClean="0"/>
              <a:t>Good housekeeping</a:t>
            </a:r>
          </a:p>
          <a:p>
            <a:r>
              <a:rPr lang="en-US" dirty="0" smtClean="0"/>
              <a:t>Storage </a:t>
            </a:r>
            <a:r>
              <a:rPr lang="en-US" dirty="0"/>
              <a:t>inspection</a:t>
            </a:r>
          </a:p>
          <a:p>
            <a:endParaRPr lang="en-US" dirty="0"/>
          </a:p>
        </p:txBody>
      </p:sp>
    </p:spTree>
    <p:extLst>
      <p:ext uri="{BB962C8B-B14F-4D97-AF65-F5344CB8AC3E}">
        <p14:creationId xmlns:p14="http://schemas.microsoft.com/office/powerpoint/2010/main" val="234598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pictures\Pictures\salt\testing\PB08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1066800"/>
            <a:ext cx="2362200" cy="3416320"/>
          </a:xfrm>
          <a:prstGeom prst="rect">
            <a:avLst/>
          </a:prstGeom>
          <a:noFill/>
        </p:spPr>
        <p:txBody>
          <a:bodyPr wrap="square" rtlCol="0">
            <a:spAutoFit/>
          </a:bodyPr>
          <a:lstStyle/>
          <a:p>
            <a:r>
              <a:rPr lang="en-US" dirty="0" smtClean="0"/>
              <a:t>Fill a beaker or jar with your liquid</a:t>
            </a:r>
          </a:p>
          <a:p>
            <a:endParaRPr lang="en-US" dirty="0"/>
          </a:p>
          <a:p>
            <a:r>
              <a:rPr lang="en-US" dirty="0" smtClean="0"/>
              <a:t>Float a hydrometer in the liquid</a:t>
            </a:r>
          </a:p>
          <a:p>
            <a:endParaRPr lang="en-US" dirty="0"/>
          </a:p>
          <a:p>
            <a:r>
              <a:rPr lang="en-US" dirty="0" smtClean="0"/>
              <a:t>Read the density at the top  of the liquid</a:t>
            </a:r>
          </a:p>
          <a:p>
            <a:endParaRPr lang="en-US" dirty="0"/>
          </a:p>
          <a:p>
            <a:r>
              <a:rPr lang="en-US" dirty="0" smtClean="0"/>
              <a:t>Compare the reading to your specification for that product</a:t>
            </a:r>
            <a:endParaRPr lang="en-US" dirty="0"/>
          </a:p>
        </p:txBody>
      </p:sp>
      <p:cxnSp>
        <p:nvCxnSpPr>
          <p:cNvPr id="7" name="Straight Arrow Connector 6"/>
          <p:cNvCxnSpPr/>
          <p:nvPr/>
        </p:nvCxnSpPr>
        <p:spPr>
          <a:xfrm>
            <a:off x="5181600" y="1600200"/>
            <a:ext cx="19050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5029200" y="6477000"/>
            <a:ext cx="3733800" cy="381000"/>
          </a:xfrm>
          <a:prstGeom prst="rect">
            <a:avLst/>
          </a:prstGeom>
          <a:noFill/>
        </p:spPr>
        <p:txBody>
          <a:bodyPr wrap="square" rtlCol="0">
            <a:spAutoFit/>
          </a:bodyPr>
          <a:lstStyle/>
          <a:p>
            <a:r>
              <a:rPr lang="en-US" dirty="0" smtClean="0"/>
              <a:t>Photo: </a:t>
            </a:r>
            <a:r>
              <a:rPr lang="en-US" dirty="0" err="1" smtClean="0"/>
              <a:t>fortin</a:t>
            </a:r>
            <a:r>
              <a:rPr lang="en-US" dirty="0" smtClean="0"/>
              <a:t> consulting </a:t>
            </a:r>
            <a:r>
              <a:rPr lang="en-US" dirty="0" err="1" smtClean="0"/>
              <a:t>inc</a:t>
            </a:r>
            <a:endParaRPr lang="en-US" dirty="0"/>
          </a:p>
        </p:txBody>
      </p:sp>
      <p:sp>
        <p:nvSpPr>
          <p:cNvPr id="8" name="Title 1"/>
          <p:cNvSpPr>
            <a:spLocks noGrp="1"/>
          </p:cNvSpPr>
          <p:nvPr>
            <p:ph type="title"/>
          </p:nvPr>
        </p:nvSpPr>
        <p:spPr>
          <a:xfrm>
            <a:off x="76200" y="152400"/>
            <a:ext cx="4191000" cy="1143000"/>
          </a:xfrm>
        </p:spPr>
        <p:txBody>
          <a:bodyPr/>
          <a:lstStyle/>
          <a:p>
            <a:r>
              <a:rPr lang="en-US" dirty="0" smtClean="0"/>
              <a:t>Do it yourself</a:t>
            </a:r>
            <a:endParaRPr lang="en-US" dirty="0"/>
          </a:p>
        </p:txBody>
      </p:sp>
      <p:sp>
        <p:nvSpPr>
          <p:cNvPr id="9" name="Pie 8"/>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871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0"/>
            <a:ext cx="9144000" cy="457200"/>
          </a:xfrm>
          <a:prstGeom prst="rect">
            <a:avLst/>
          </a:prstGeom>
          <a:noFill/>
          <a:ln w="9525">
            <a:noFill/>
            <a:miter lim="800000"/>
            <a:headEnd/>
            <a:tailEnd/>
          </a:ln>
        </p:spPr>
        <p:txBody>
          <a:bodyPr/>
          <a:lstStyle/>
          <a:p>
            <a:pPr algn="ctr" eaLnBrk="1" hangingPunct="1"/>
            <a:r>
              <a:rPr lang="en-US" sz="2800" b="1">
                <a:solidFill>
                  <a:schemeClr val="hlink"/>
                </a:solidFill>
                <a:latin typeface="Times New Roman" pitchFamily="18" charset="0"/>
              </a:rPr>
              <a:t>Example: Magnesium Chloride Specific Gravity Chart</a:t>
            </a:r>
          </a:p>
        </p:txBody>
      </p:sp>
      <p:sp>
        <p:nvSpPr>
          <p:cNvPr id="133123" name="Text Box 4"/>
          <p:cNvSpPr txBox="1">
            <a:spLocks noChangeArrowheads="1"/>
          </p:cNvSpPr>
          <p:nvPr/>
        </p:nvSpPr>
        <p:spPr bwMode="auto">
          <a:xfrm>
            <a:off x="304800" y="533400"/>
            <a:ext cx="8534400" cy="641350"/>
          </a:xfrm>
          <a:prstGeom prst="rect">
            <a:avLst/>
          </a:prstGeom>
          <a:noFill/>
          <a:ln w="9525">
            <a:noFill/>
            <a:miter lim="800000"/>
            <a:headEnd/>
            <a:tailEnd/>
          </a:ln>
        </p:spPr>
        <p:txBody>
          <a:bodyPr>
            <a:spAutoFit/>
          </a:bodyPr>
          <a:lstStyle/>
          <a:p>
            <a:pPr defTabSz="452438"/>
            <a:r>
              <a:rPr lang="en-US" sz="1600" b="1" u="sng">
                <a:latin typeface="Times New Roman" pitchFamily="18" charset="0"/>
              </a:rPr>
              <a:t>% </a:t>
            </a:r>
            <a:r>
              <a:rPr lang="en-US" b="1" u="sng">
                <a:latin typeface="Times New Roman" pitchFamily="18" charset="0"/>
              </a:rPr>
              <a:t>By Weight		Specific Gravity		Freezing Point F 		Freezing Point C</a:t>
            </a:r>
            <a:endParaRPr lang="en-US">
              <a:latin typeface="Times New Roman" pitchFamily="18" charset="0"/>
            </a:endParaRPr>
          </a:p>
          <a:p>
            <a:pPr defTabSz="452438"/>
            <a:endParaRPr lang="en-US" b="1">
              <a:latin typeface="Times New Roman" pitchFamily="18" charset="0"/>
            </a:endParaRPr>
          </a:p>
        </p:txBody>
      </p:sp>
      <p:sp>
        <p:nvSpPr>
          <p:cNvPr id="133124" name="Text Box 5"/>
          <p:cNvSpPr txBox="1">
            <a:spLocks noChangeArrowheads="1"/>
          </p:cNvSpPr>
          <p:nvPr/>
        </p:nvSpPr>
        <p:spPr bwMode="auto">
          <a:xfrm>
            <a:off x="685800" y="685800"/>
            <a:ext cx="914400" cy="5348288"/>
          </a:xfrm>
          <a:prstGeom prst="rect">
            <a:avLst/>
          </a:prstGeom>
          <a:noFill/>
          <a:ln w="9525">
            <a:noFill/>
            <a:miter lim="800000"/>
            <a:headEnd/>
            <a:tailEnd/>
          </a:ln>
        </p:spPr>
        <p:txBody>
          <a:bodyPr>
            <a:spAutoFit/>
          </a:bodyPr>
          <a:lstStyle/>
          <a:p>
            <a:pPr>
              <a:lnSpc>
                <a:spcPct val="50000"/>
              </a:lnSpc>
              <a:spcBef>
                <a:spcPct val="50000"/>
              </a:spcBef>
            </a:pPr>
            <a:endParaRPr lang="en-US" sz="1600">
              <a:latin typeface="Times New Roman" pitchFamily="18" charset="0"/>
            </a:endParaRPr>
          </a:p>
          <a:p>
            <a:pPr>
              <a:lnSpc>
                <a:spcPct val="50000"/>
              </a:lnSpc>
              <a:spcBef>
                <a:spcPct val="50000"/>
              </a:spcBef>
            </a:pPr>
            <a:r>
              <a:rPr lang="en-US" sz="1600">
                <a:latin typeface="Times New Roman" pitchFamily="18" charset="0"/>
              </a:rPr>
              <a:t>10</a:t>
            </a:r>
          </a:p>
          <a:p>
            <a:pPr>
              <a:lnSpc>
                <a:spcPct val="50000"/>
              </a:lnSpc>
              <a:spcBef>
                <a:spcPct val="50000"/>
              </a:spcBef>
            </a:pPr>
            <a:r>
              <a:rPr lang="en-US" sz="1600">
                <a:latin typeface="Times New Roman" pitchFamily="18" charset="0"/>
              </a:rPr>
              <a:t>11</a:t>
            </a:r>
          </a:p>
          <a:p>
            <a:pPr>
              <a:lnSpc>
                <a:spcPct val="50000"/>
              </a:lnSpc>
              <a:spcBef>
                <a:spcPct val="50000"/>
              </a:spcBef>
            </a:pPr>
            <a:r>
              <a:rPr lang="en-US" sz="1600">
                <a:latin typeface="Times New Roman" pitchFamily="18" charset="0"/>
              </a:rPr>
              <a:t>12</a:t>
            </a:r>
          </a:p>
          <a:p>
            <a:pPr>
              <a:lnSpc>
                <a:spcPct val="50000"/>
              </a:lnSpc>
              <a:spcBef>
                <a:spcPct val="50000"/>
              </a:spcBef>
            </a:pPr>
            <a:r>
              <a:rPr lang="en-US" sz="1600">
                <a:latin typeface="Times New Roman" pitchFamily="18" charset="0"/>
              </a:rPr>
              <a:t>13</a:t>
            </a:r>
          </a:p>
          <a:p>
            <a:pPr>
              <a:lnSpc>
                <a:spcPct val="50000"/>
              </a:lnSpc>
              <a:spcBef>
                <a:spcPct val="50000"/>
              </a:spcBef>
            </a:pPr>
            <a:r>
              <a:rPr lang="en-US" sz="1600">
                <a:latin typeface="Times New Roman" pitchFamily="18" charset="0"/>
              </a:rPr>
              <a:t>14</a:t>
            </a:r>
          </a:p>
          <a:p>
            <a:pPr>
              <a:lnSpc>
                <a:spcPct val="50000"/>
              </a:lnSpc>
              <a:spcBef>
                <a:spcPct val="50000"/>
              </a:spcBef>
            </a:pPr>
            <a:r>
              <a:rPr lang="en-US" sz="1600">
                <a:latin typeface="Times New Roman" pitchFamily="18" charset="0"/>
              </a:rPr>
              <a:t>15</a:t>
            </a:r>
          </a:p>
          <a:p>
            <a:pPr>
              <a:lnSpc>
                <a:spcPct val="50000"/>
              </a:lnSpc>
              <a:spcBef>
                <a:spcPct val="50000"/>
              </a:spcBef>
            </a:pPr>
            <a:r>
              <a:rPr lang="en-US" sz="1600">
                <a:latin typeface="Times New Roman" pitchFamily="18" charset="0"/>
              </a:rPr>
              <a:t>16</a:t>
            </a:r>
          </a:p>
          <a:p>
            <a:pPr>
              <a:lnSpc>
                <a:spcPct val="50000"/>
              </a:lnSpc>
              <a:spcBef>
                <a:spcPct val="50000"/>
              </a:spcBef>
            </a:pPr>
            <a:r>
              <a:rPr lang="en-US" sz="1600">
                <a:latin typeface="Times New Roman" pitchFamily="18" charset="0"/>
              </a:rPr>
              <a:t>17</a:t>
            </a:r>
          </a:p>
          <a:p>
            <a:pPr>
              <a:lnSpc>
                <a:spcPct val="50000"/>
              </a:lnSpc>
              <a:spcBef>
                <a:spcPct val="50000"/>
              </a:spcBef>
            </a:pPr>
            <a:r>
              <a:rPr lang="en-US" sz="1600">
                <a:latin typeface="Times New Roman" pitchFamily="18" charset="0"/>
              </a:rPr>
              <a:t>18</a:t>
            </a:r>
          </a:p>
          <a:p>
            <a:pPr>
              <a:lnSpc>
                <a:spcPct val="50000"/>
              </a:lnSpc>
              <a:spcBef>
                <a:spcPct val="50000"/>
              </a:spcBef>
            </a:pPr>
            <a:r>
              <a:rPr lang="en-US" sz="1600">
                <a:latin typeface="Times New Roman" pitchFamily="18" charset="0"/>
              </a:rPr>
              <a:t>19</a:t>
            </a:r>
          </a:p>
          <a:p>
            <a:pPr>
              <a:lnSpc>
                <a:spcPct val="50000"/>
              </a:lnSpc>
              <a:spcBef>
                <a:spcPct val="50000"/>
              </a:spcBef>
            </a:pPr>
            <a:r>
              <a:rPr lang="en-US" sz="1600">
                <a:latin typeface="Times New Roman" pitchFamily="18" charset="0"/>
              </a:rPr>
              <a:t>21</a:t>
            </a:r>
          </a:p>
          <a:p>
            <a:pPr>
              <a:lnSpc>
                <a:spcPct val="50000"/>
              </a:lnSpc>
              <a:spcBef>
                <a:spcPct val="50000"/>
              </a:spcBef>
            </a:pPr>
            <a:r>
              <a:rPr lang="en-US" sz="1600">
                <a:latin typeface="Times New Roman" pitchFamily="18" charset="0"/>
              </a:rPr>
              <a:t>21</a:t>
            </a:r>
          </a:p>
          <a:p>
            <a:pPr>
              <a:lnSpc>
                <a:spcPct val="50000"/>
              </a:lnSpc>
              <a:spcBef>
                <a:spcPct val="50000"/>
              </a:spcBef>
            </a:pPr>
            <a:r>
              <a:rPr lang="en-US" sz="1600">
                <a:solidFill>
                  <a:srgbClr val="FF0000"/>
                </a:solidFill>
                <a:latin typeface="Times New Roman" pitchFamily="18" charset="0"/>
              </a:rPr>
              <a:t>22</a:t>
            </a:r>
          </a:p>
          <a:p>
            <a:pPr>
              <a:lnSpc>
                <a:spcPct val="50000"/>
              </a:lnSpc>
              <a:spcBef>
                <a:spcPct val="50000"/>
              </a:spcBef>
            </a:pPr>
            <a:r>
              <a:rPr lang="en-US" sz="1600">
                <a:latin typeface="Times New Roman" pitchFamily="18" charset="0"/>
              </a:rPr>
              <a:t>23</a:t>
            </a:r>
          </a:p>
          <a:p>
            <a:pPr>
              <a:lnSpc>
                <a:spcPct val="50000"/>
              </a:lnSpc>
              <a:spcBef>
                <a:spcPct val="50000"/>
              </a:spcBef>
            </a:pPr>
            <a:r>
              <a:rPr lang="en-US" sz="1600">
                <a:latin typeface="Times New Roman" pitchFamily="18" charset="0"/>
              </a:rPr>
              <a:t>24</a:t>
            </a:r>
          </a:p>
          <a:p>
            <a:pPr>
              <a:lnSpc>
                <a:spcPct val="50000"/>
              </a:lnSpc>
              <a:spcBef>
                <a:spcPct val="50000"/>
              </a:spcBef>
            </a:pPr>
            <a:r>
              <a:rPr lang="en-US" sz="1600">
                <a:latin typeface="Times New Roman" pitchFamily="18" charset="0"/>
              </a:rPr>
              <a:t>25</a:t>
            </a:r>
          </a:p>
          <a:p>
            <a:pPr>
              <a:lnSpc>
                <a:spcPct val="50000"/>
              </a:lnSpc>
              <a:spcBef>
                <a:spcPct val="50000"/>
              </a:spcBef>
            </a:pPr>
            <a:r>
              <a:rPr lang="en-US" sz="1600">
                <a:latin typeface="Times New Roman" pitchFamily="18" charset="0"/>
              </a:rPr>
              <a:t>26</a:t>
            </a:r>
          </a:p>
          <a:p>
            <a:pPr>
              <a:lnSpc>
                <a:spcPct val="50000"/>
              </a:lnSpc>
              <a:spcBef>
                <a:spcPct val="50000"/>
              </a:spcBef>
            </a:pPr>
            <a:r>
              <a:rPr lang="en-US" sz="1600">
                <a:solidFill>
                  <a:srgbClr val="00CC00"/>
                </a:solidFill>
                <a:latin typeface="Times New Roman" pitchFamily="18" charset="0"/>
              </a:rPr>
              <a:t>27</a:t>
            </a:r>
          </a:p>
          <a:p>
            <a:pPr>
              <a:lnSpc>
                <a:spcPct val="50000"/>
              </a:lnSpc>
              <a:spcBef>
                <a:spcPct val="50000"/>
              </a:spcBef>
            </a:pPr>
            <a:r>
              <a:rPr lang="en-US" sz="1600">
                <a:latin typeface="Times New Roman" pitchFamily="18" charset="0"/>
              </a:rPr>
              <a:t>28</a:t>
            </a:r>
          </a:p>
          <a:p>
            <a:pPr>
              <a:lnSpc>
                <a:spcPct val="50000"/>
              </a:lnSpc>
              <a:spcBef>
                <a:spcPct val="50000"/>
              </a:spcBef>
            </a:pPr>
            <a:r>
              <a:rPr lang="en-US" sz="1600">
                <a:latin typeface="Times New Roman" pitchFamily="18" charset="0"/>
              </a:rPr>
              <a:t>29</a:t>
            </a:r>
          </a:p>
          <a:p>
            <a:pPr>
              <a:lnSpc>
                <a:spcPct val="50000"/>
              </a:lnSpc>
              <a:spcBef>
                <a:spcPct val="50000"/>
              </a:spcBef>
            </a:pPr>
            <a:r>
              <a:rPr lang="en-US" sz="1600">
                <a:latin typeface="Times New Roman" pitchFamily="18" charset="0"/>
              </a:rPr>
              <a:t>30</a:t>
            </a:r>
          </a:p>
        </p:txBody>
      </p:sp>
      <p:sp>
        <p:nvSpPr>
          <p:cNvPr id="133125" name="Text Box 6"/>
          <p:cNvSpPr txBox="1">
            <a:spLocks noChangeArrowheads="1"/>
          </p:cNvSpPr>
          <p:nvPr/>
        </p:nvSpPr>
        <p:spPr bwMode="auto">
          <a:xfrm>
            <a:off x="2590800" y="685800"/>
            <a:ext cx="914400" cy="5348288"/>
          </a:xfrm>
          <a:prstGeom prst="rect">
            <a:avLst/>
          </a:prstGeom>
          <a:noFill/>
          <a:ln w="9525">
            <a:noFill/>
            <a:miter lim="800000"/>
            <a:headEnd/>
            <a:tailEnd/>
          </a:ln>
        </p:spPr>
        <p:txBody>
          <a:bodyPr>
            <a:spAutoFit/>
          </a:bodyPr>
          <a:lstStyle/>
          <a:p>
            <a:pPr>
              <a:lnSpc>
                <a:spcPct val="50000"/>
              </a:lnSpc>
              <a:spcBef>
                <a:spcPct val="50000"/>
              </a:spcBef>
            </a:pPr>
            <a:endParaRPr lang="en-US" sz="1600">
              <a:latin typeface="Times New Roman" pitchFamily="18" charset="0"/>
            </a:endParaRPr>
          </a:p>
          <a:p>
            <a:pPr>
              <a:lnSpc>
                <a:spcPct val="50000"/>
              </a:lnSpc>
              <a:spcBef>
                <a:spcPct val="50000"/>
              </a:spcBef>
            </a:pPr>
            <a:r>
              <a:rPr lang="en-US" sz="1600">
                <a:latin typeface="Times New Roman" pitchFamily="18" charset="0"/>
              </a:rPr>
              <a:t>1.086</a:t>
            </a:r>
          </a:p>
          <a:p>
            <a:pPr>
              <a:lnSpc>
                <a:spcPct val="50000"/>
              </a:lnSpc>
              <a:spcBef>
                <a:spcPct val="50000"/>
              </a:spcBef>
            </a:pPr>
            <a:r>
              <a:rPr lang="en-US" sz="1600">
                <a:latin typeface="Times New Roman" pitchFamily="18" charset="0"/>
              </a:rPr>
              <a:t>1.096</a:t>
            </a:r>
          </a:p>
          <a:p>
            <a:pPr>
              <a:lnSpc>
                <a:spcPct val="50000"/>
              </a:lnSpc>
              <a:spcBef>
                <a:spcPct val="50000"/>
              </a:spcBef>
            </a:pPr>
            <a:r>
              <a:rPr lang="en-US" sz="1600">
                <a:latin typeface="Times New Roman" pitchFamily="18" charset="0"/>
              </a:rPr>
              <a:t>1.105</a:t>
            </a:r>
          </a:p>
          <a:p>
            <a:pPr>
              <a:lnSpc>
                <a:spcPct val="50000"/>
              </a:lnSpc>
              <a:spcBef>
                <a:spcPct val="50000"/>
              </a:spcBef>
            </a:pPr>
            <a:r>
              <a:rPr lang="en-US" sz="1600">
                <a:latin typeface="Times New Roman" pitchFamily="18" charset="0"/>
              </a:rPr>
              <a:t>1.114</a:t>
            </a:r>
          </a:p>
          <a:p>
            <a:pPr>
              <a:lnSpc>
                <a:spcPct val="50000"/>
              </a:lnSpc>
              <a:spcBef>
                <a:spcPct val="50000"/>
              </a:spcBef>
            </a:pPr>
            <a:r>
              <a:rPr lang="en-US" sz="1600">
                <a:latin typeface="Times New Roman" pitchFamily="18" charset="0"/>
              </a:rPr>
              <a:t>1.123</a:t>
            </a:r>
          </a:p>
          <a:p>
            <a:pPr>
              <a:lnSpc>
                <a:spcPct val="50000"/>
              </a:lnSpc>
              <a:spcBef>
                <a:spcPct val="50000"/>
              </a:spcBef>
            </a:pPr>
            <a:r>
              <a:rPr lang="en-US" sz="1600">
                <a:latin typeface="Times New Roman" pitchFamily="18" charset="0"/>
              </a:rPr>
              <a:t>1.132</a:t>
            </a:r>
          </a:p>
          <a:p>
            <a:pPr>
              <a:lnSpc>
                <a:spcPct val="50000"/>
              </a:lnSpc>
              <a:spcBef>
                <a:spcPct val="50000"/>
              </a:spcBef>
            </a:pPr>
            <a:r>
              <a:rPr lang="en-US" sz="1600">
                <a:latin typeface="Times New Roman" pitchFamily="18" charset="0"/>
              </a:rPr>
              <a:t>1.142</a:t>
            </a:r>
          </a:p>
          <a:p>
            <a:pPr>
              <a:lnSpc>
                <a:spcPct val="50000"/>
              </a:lnSpc>
              <a:spcBef>
                <a:spcPct val="50000"/>
              </a:spcBef>
            </a:pPr>
            <a:r>
              <a:rPr lang="en-US" sz="1600">
                <a:latin typeface="Times New Roman" pitchFamily="18" charset="0"/>
              </a:rPr>
              <a:t>1.151</a:t>
            </a:r>
          </a:p>
          <a:p>
            <a:pPr>
              <a:lnSpc>
                <a:spcPct val="50000"/>
              </a:lnSpc>
              <a:spcBef>
                <a:spcPct val="50000"/>
              </a:spcBef>
            </a:pPr>
            <a:r>
              <a:rPr lang="en-US" sz="1600">
                <a:latin typeface="Times New Roman" pitchFamily="18" charset="0"/>
              </a:rPr>
              <a:t>1.161</a:t>
            </a:r>
          </a:p>
          <a:p>
            <a:pPr>
              <a:lnSpc>
                <a:spcPct val="50000"/>
              </a:lnSpc>
              <a:spcBef>
                <a:spcPct val="50000"/>
              </a:spcBef>
            </a:pPr>
            <a:r>
              <a:rPr lang="en-US" sz="1600">
                <a:latin typeface="Times New Roman" pitchFamily="18" charset="0"/>
              </a:rPr>
              <a:t>1.170</a:t>
            </a:r>
          </a:p>
          <a:p>
            <a:pPr>
              <a:lnSpc>
                <a:spcPct val="50000"/>
              </a:lnSpc>
              <a:spcBef>
                <a:spcPct val="50000"/>
              </a:spcBef>
            </a:pPr>
            <a:r>
              <a:rPr lang="en-US" sz="1600">
                <a:solidFill>
                  <a:schemeClr val="tx2"/>
                </a:solidFill>
                <a:latin typeface="Times New Roman" pitchFamily="18" charset="0"/>
              </a:rPr>
              <a:t>1.180</a:t>
            </a:r>
          </a:p>
          <a:p>
            <a:pPr>
              <a:lnSpc>
                <a:spcPct val="50000"/>
              </a:lnSpc>
              <a:spcBef>
                <a:spcPct val="50000"/>
              </a:spcBef>
            </a:pPr>
            <a:r>
              <a:rPr lang="en-US" sz="1600">
                <a:latin typeface="Times New Roman" pitchFamily="18" charset="0"/>
              </a:rPr>
              <a:t>1.190</a:t>
            </a:r>
          </a:p>
          <a:p>
            <a:pPr>
              <a:lnSpc>
                <a:spcPct val="50000"/>
              </a:lnSpc>
              <a:spcBef>
                <a:spcPct val="50000"/>
              </a:spcBef>
            </a:pPr>
            <a:r>
              <a:rPr lang="en-US" sz="1600">
                <a:solidFill>
                  <a:srgbClr val="FF0000"/>
                </a:solidFill>
                <a:latin typeface="Times New Roman" pitchFamily="18" charset="0"/>
              </a:rPr>
              <a:t>1.200</a:t>
            </a:r>
          </a:p>
          <a:p>
            <a:pPr>
              <a:lnSpc>
                <a:spcPct val="50000"/>
              </a:lnSpc>
              <a:spcBef>
                <a:spcPct val="50000"/>
              </a:spcBef>
            </a:pPr>
            <a:r>
              <a:rPr lang="en-US" sz="1600">
                <a:latin typeface="Times New Roman" pitchFamily="18" charset="0"/>
              </a:rPr>
              <a:t>1.210</a:t>
            </a:r>
          </a:p>
          <a:p>
            <a:pPr>
              <a:lnSpc>
                <a:spcPct val="50000"/>
              </a:lnSpc>
              <a:spcBef>
                <a:spcPct val="50000"/>
              </a:spcBef>
            </a:pPr>
            <a:r>
              <a:rPr lang="en-US" sz="1600">
                <a:latin typeface="Times New Roman" pitchFamily="18" charset="0"/>
              </a:rPr>
              <a:t>1.220</a:t>
            </a:r>
          </a:p>
          <a:p>
            <a:pPr>
              <a:lnSpc>
                <a:spcPct val="50000"/>
              </a:lnSpc>
              <a:spcBef>
                <a:spcPct val="50000"/>
              </a:spcBef>
            </a:pPr>
            <a:r>
              <a:rPr lang="en-US" sz="1600">
                <a:latin typeface="Times New Roman" pitchFamily="18" charset="0"/>
              </a:rPr>
              <a:t>1.230</a:t>
            </a:r>
          </a:p>
          <a:p>
            <a:pPr>
              <a:lnSpc>
                <a:spcPct val="50000"/>
              </a:lnSpc>
              <a:spcBef>
                <a:spcPct val="50000"/>
              </a:spcBef>
            </a:pPr>
            <a:r>
              <a:rPr lang="en-US" sz="1600">
                <a:latin typeface="Times New Roman" pitchFamily="18" charset="0"/>
              </a:rPr>
              <a:t>1.241</a:t>
            </a:r>
          </a:p>
          <a:p>
            <a:pPr>
              <a:lnSpc>
                <a:spcPct val="50000"/>
              </a:lnSpc>
              <a:spcBef>
                <a:spcPct val="50000"/>
              </a:spcBef>
            </a:pPr>
            <a:r>
              <a:rPr lang="en-US" sz="1600">
                <a:solidFill>
                  <a:srgbClr val="00CC00"/>
                </a:solidFill>
                <a:latin typeface="Times New Roman" pitchFamily="18" charset="0"/>
              </a:rPr>
              <a:t>1.251</a:t>
            </a:r>
          </a:p>
          <a:p>
            <a:pPr>
              <a:lnSpc>
                <a:spcPct val="50000"/>
              </a:lnSpc>
              <a:spcBef>
                <a:spcPct val="50000"/>
              </a:spcBef>
            </a:pPr>
            <a:r>
              <a:rPr lang="en-US" sz="1600">
                <a:latin typeface="Times New Roman" pitchFamily="18" charset="0"/>
              </a:rPr>
              <a:t>1.262</a:t>
            </a:r>
          </a:p>
          <a:p>
            <a:pPr>
              <a:lnSpc>
                <a:spcPct val="50000"/>
              </a:lnSpc>
              <a:spcBef>
                <a:spcPct val="50000"/>
              </a:spcBef>
            </a:pPr>
            <a:r>
              <a:rPr lang="en-US" sz="1600">
                <a:latin typeface="Times New Roman" pitchFamily="18" charset="0"/>
              </a:rPr>
              <a:t>1.273</a:t>
            </a:r>
          </a:p>
          <a:p>
            <a:pPr>
              <a:lnSpc>
                <a:spcPct val="50000"/>
              </a:lnSpc>
              <a:spcBef>
                <a:spcPct val="50000"/>
              </a:spcBef>
            </a:pPr>
            <a:r>
              <a:rPr lang="en-US" sz="1600">
                <a:latin typeface="Times New Roman" pitchFamily="18" charset="0"/>
              </a:rPr>
              <a:t>1.283</a:t>
            </a:r>
          </a:p>
        </p:txBody>
      </p:sp>
      <p:sp>
        <p:nvSpPr>
          <p:cNvPr id="133126" name="Text Box 7"/>
          <p:cNvSpPr txBox="1">
            <a:spLocks noChangeArrowheads="1"/>
          </p:cNvSpPr>
          <p:nvPr/>
        </p:nvSpPr>
        <p:spPr bwMode="auto">
          <a:xfrm>
            <a:off x="4648200" y="685800"/>
            <a:ext cx="914400" cy="5348288"/>
          </a:xfrm>
          <a:prstGeom prst="rect">
            <a:avLst/>
          </a:prstGeom>
          <a:noFill/>
          <a:ln w="9525">
            <a:noFill/>
            <a:miter lim="800000"/>
            <a:headEnd/>
            <a:tailEnd/>
          </a:ln>
        </p:spPr>
        <p:txBody>
          <a:bodyPr>
            <a:spAutoFit/>
          </a:bodyPr>
          <a:lstStyle/>
          <a:p>
            <a:pPr algn="ctr">
              <a:lnSpc>
                <a:spcPct val="50000"/>
              </a:lnSpc>
              <a:spcBef>
                <a:spcPct val="50000"/>
              </a:spcBef>
            </a:pPr>
            <a:endParaRPr lang="en-US" sz="1600">
              <a:latin typeface="Times New Roman" pitchFamily="18" charset="0"/>
            </a:endParaRPr>
          </a:p>
          <a:p>
            <a:pPr algn="ctr">
              <a:lnSpc>
                <a:spcPct val="50000"/>
              </a:lnSpc>
              <a:spcBef>
                <a:spcPct val="50000"/>
              </a:spcBef>
            </a:pPr>
            <a:r>
              <a:rPr lang="en-US" sz="1600">
                <a:latin typeface="Times New Roman" pitchFamily="18" charset="0"/>
              </a:rPr>
              <a:t>17.9</a:t>
            </a:r>
          </a:p>
          <a:p>
            <a:pPr algn="ctr">
              <a:lnSpc>
                <a:spcPct val="50000"/>
              </a:lnSpc>
              <a:spcBef>
                <a:spcPct val="50000"/>
              </a:spcBef>
            </a:pPr>
            <a:r>
              <a:rPr lang="en-US" sz="1600">
                <a:latin typeface="Times New Roman" pitchFamily="18" charset="0"/>
              </a:rPr>
              <a:t>15.7</a:t>
            </a:r>
          </a:p>
          <a:p>
            <a:pPr algn="ctr">
              <a:lnSpc>
                <a:spcPct val="50000"/>
              </a:lnSpc>
              <a:spcBef>
                <a:spcPct val="50000"/>
              </a:spcBef>
            </a:pPr>
            <a:r>
              <a:rPr lang="en-US" sz="1600">
                <a:latin typeface="Times New Roman" pitchFamily="18" charset="0"/>
              </a:rPr>
              <a:t>13.1</a:t>
            </a:r>
          </a:p>
          <a:p>
            <a:pPr algn="ctr">
              <a:lnSpc>
                <a:spcPct val="50000"/>
              </a:lnSpc>
              <a:spcBef>
                <a:spcPct val="50000"/>
              </a:spcBef>
            </a:pPr>
            <a:r>
              <a:rPr lang="en-US" sz="1600">
                <a:latin typeface="Times New Roman" pitchFamily="18" charset="0"/>
              </a:rPr>
              <a:t>10.3</a:t>
            </a:r>
          </a:p>
          <a:p>
            <a:pPr algn="ctr">
              <a:lnSpc>
                <a:spcPct val="50000"/>
              </a:lnSpc>
              <a:spcBef>
                <a:spcPct val="50000"/>
              </a:spcBef>
            </a:pPr>
            <a:r>
              <a:rPr lang="en-US" sz="1600">
                <a:latin typeface="Times New Roman" pitchFamily="18" charset="0"/>
              </a:rPr>
              <a:t>7.3</a:t>
            </a:r>
          </a:p>
          <a:p>
            <a:pPr algn="ctr">
              <a:lnSpc>
                <a:spcPct val="50000"/>
              </a:lnSpc>
              <a:spcBef>
                <a:spcPct val="50000"/>
              </a:spcBef>
            </a:pPr>
            <a:r>
              <a:rPr lang="en-US" sz="1600">
                <a:latin typeface="Times New Roman" pitchFamily="18" charset="0"/>
              </a:rPr>
              <a:t>4.0</a:t>
            </a:r>
          </a:p>
          <a:p>
            <a:pPr algn="ctr">
              <a:lnSpc>
                <a:spcPct val="50000"/>
              </a:lnSpc>
              <a:spcBef>
                <a:spcPct val="50000"/>
              </a:spcBef>
            </a:pPr>
            <a:r>
              <a:rPr lang="en-US" sz="1600">
                <a:latin typeface="Times New Roman" pitchFamily="18" charset="0"/>
              </a:rPr>
              <a:t>0.4</a:t>
            </a:r>
          </a:p>
          <a:p>
            <a:pPr algn="ctr">
              <a:lnSpc>
                <a:spcPct val="50000"/>
              </a:lnSpc>
              <a:spcBef>
                <a:spcPct val="50000"/>
              </a:spcBef>
            </a:pPr>
            <a:r>
              <a:rPr lang="en-US" sz="1600">
                <a:latin typeface="Times New Roman" pitchFamily="18" charset="0"/>
              </a:rPr>
              <a:t>-3.5</a:t>
            </a:r>
          </a:p>
          <a:p>
            <a:pPr algn="ctr">
              <a:lnSpc>
                <a:spcPct val="50000"/>
              </a:lnSpc>
              <a:spcBef>
                <a:spcPct val="50000"/>
              </a:spcBef>
            </a:pPr>
            <a:r>
              <a:rPr lang="en-US" sz="1600">
                <a:latin typeface="Times New Roman" pitchFamily="18" charset="0"/>
              </a:rPr>
              <a:t>-7.7</a:t>
            </a:r>
          </a:p>
          <a:p>
            <a:pPr algn="ctr">
              <a:lnSpc>
                <a:spcPct val="50000"/>
              </a:lnSpc>
              <a:spcBef>
                <a:spcPct val="50000"/>
              </a:spcBef>
            </a:pPr>
            <a:r>
              <a:rPr lang="en-US" sz="1600">
                <a:latin typeface="Times New Roman" pitchFamily="18" charset="0"/>
              </a:rPr>
              <a:t>-12.2</a:t>
            </a:r>
          </a:p>
          <a:p>
            <a:pPr algn="ctr">
              <a:lnSpc>
                <a:spcPct val="50000"/>
              </a:lnSpc>
              <a:spcBef>
                <a:spcPct val="50000"/>
              </a:spcBef>
            </a:pPr>
            <a:r>
              <a:rPr lang="en-US" sz="1600">
                <a:solidFill>
                  <a:schemeClr val="tx2"/>
                </a:solidFill>
                <a:latin typeface="Times New Roman" pitchFamily="18" charset="0"/>
              </a:rPr>
              <a:t>-17.2</a:t>
            </a:r>
          </a:p>
          <a:p>
            <a:pPr algn="ctr">
              <a:lnSpc>
                <a:spcPct val="50000"/>
              </a:lnSpc>
              <a:spcBef>
                <a:spcPct val="50000"/>
              </a:spcBef>
            </a:pPr>
            <a:r>
              <a:rPr lang="en-US" sz="1600">
                <a:latin typeface="Times New Roman" pitchFamily="18" charset="0"/>
              </a:rPr>
              <a:t>-23.0</a:t>
            </a:r>
          </a:p>
          <a:p>
            <a:pPr algn="ctr">
              <a:lnSpc>
                <a:spcPct val="50000"/>
              </a:lnSpc>
              <a:spcBef>
                <a:spcPct val="50000"/>
              </a:spcBef>
            </a:pPr>
            <a:r>
              <a:rPr lang="en-US" sz="1600">
                <a:solidFill>
                  <a:srgbClr val="FF0000"/>
                </a:solidFill>
                <a:latin typeface="Times New Roman" pitchFamily="18" charset="0"/>
              </a:rPr>
              <a:t>-27.0</a:t>
            </a:r>
          </a:p>
          <a:p>
            <a:pPr algn="ctr">
              <a:lnSpc>
                <a:spcPct val="50000"/>
              </a:lnSpc>
              <a:spcBef>
                <a:spcPct val="50000"/>
              </a:spcBef>
            </a:pPr>
            <a:r>
              <a:rPr lang="en-US" sz="1600">
                <a:latin typeface="Times New Roman" pitchFamily="18" charset="0"/>
              </a:rPr>
              <a:t>-20.0</a:t>
            </a:r>
          </a:p>
          <a:p>
            <a:pPr algn="ctr">
              <a:lnSpc>
                <a:spcPct val="50000"/>
              </a:lnSpc>
              <a:spcBef>
                <a:spcPct val="50000"/>
              </a:spcBef>
            </a:pPr>
            <a:r>
              <a:rPr lang="en-US" sz="1600">
                <a:latin typeface="Times New Roman" pitchFamily="18" charset="0"/>
              </a:rPr>
              <a:t>-14.0</a:t>
            </a:r>
          </a:p>
          <a:p>
            <a:pPr algn="ctr">
              <a:lnSpc>
                <a:spcPct val="50000"/>
              </a:lnSpc>
              <a:spcBef>
                <a:spcPct val="50000"/>
              </a:spcBef>
            </a:pPr>
            <a:r>
              <a:rPr lang="en-US" sz="1600">
                <a:latin typeface="Times New Roman" pitchFamily="18" charset="0"/>
              </a:rPr>
              <a:t>-10.0</a:t>
            </a:r>
          </a:p>
          <a:p>
            <a:pPr algn="ctr">
              <a:lnSpc>
                <a:spcPct val="50000"/>
              </a:lnSpc>
              <a:spcBef>
                <a:spcPct val="50000"/>
              </a:spcBef>
            </a:pPr>
            <a:r>
              <a:rPr lang="en-US" sz="1600">
                <a:latin typeface="Times New Roman" pitchFamily="18" charset="0"/>
              </a:rPr>
              <a:t>-6.0</a:t>
            </a:r>
          </a:p>
          <a:p>
            <a:pPr algn="ctr">
              <a:lnSpc>
                <a:spcPct val="50000"/>
              </a:lnSpc>
              <a:spcBef>
                <a:spcPct val="50000"/>
              </a:spcBef>
            </a:pPr>
            <a:r>
              <a:rPr lang="en-US" sz="1600">
                <a:solidFill>
                  <a:srgbClr val="00CC00"/>
                </a:solidFill>
                <a:latin typeface="Times New Roman" pitchFamily="18" charset="0"/>
              </a:rPr>
              <a:t>-3.0</a:t>
            </a:r>
          </a:p>
          <a:p>
            <a:pPr algn="ctr">
              <a:lnSpc>
                <a:spcPct val="50000"/>
              </a:lnSpc>
              <a:spcBef>
                <a:spcPct val="50000"/>
              </a:spcBef>
            </a:pPr>
            <a:r>
              <a:rPr lang="en-US" sz="1600">
                <a:latin typeface="Times New Roman" pitchFamily="18" charset="0"/>
              </a:rPr>
              <a:t>-1.0</a:t>
            </a:r>
          </a:p>
          <a:p>
            <a:pPr algn="ctr">
              <a:lnSpc>
                <a:spcPct val="50000"/>
              </a:lnSpc>
              <a:spcBef>
                <a:spcPct val="50000"/>
              </a:spcBef>
            </a:pPr>
            <a:r>
              <a:rPr lang="en-US" sz="1600">
                <a:latin typeface="Times New Roman" pitchFamily="18" charset="0"/>
              </a:rPr>
              <a:t>1.0</a:t>
            </a:r>
          </a:p>
          <a:p>
            <a:pPr algn="ctr">
              <a:lnSpc>
                <a:spcPct val="50000"/>
              </a:lnSpc>
              <a:spcBef>
                <a:spcPct val="50000"/>
              </a:spcBef>
            </a:pPr>
            <a:r>
              <a:rPr lang="en-US" sz="1600">
                <a:latin typeface="Times New Roman" pitchFamily="18" charset="0"/>
              </a:rPr>
              <a:t>3.0</a:t>
            </a:r>
          </a:p>
        </p:txBody>
      </p:sp>
      <p:sp>
        <p:nvSpPr>
          <p:cNvPr id="133127" name="Text Box 8"/>
          <p:cNvSpPr txBox="1">
            <a:spLocks noChangeArrowheads="1"/>
          </p:cNvSpPr>
          <p:nvPr/>
        </p:nvSpPr>
        <p:spPr bwMode="auto">
          <a:xfrm>
            <a:off x="7010400" y="685800"/>
            <a:ext cx="914400" cy="5348288"/>
          </a:xfrm>
          <a:prstGeom prst="rect">
            <a:avLst/>
          </a:prstGeom>
          <a:noFill/>
          <a:ln w="9525">
            <a:noFill/>
            <a:miter lim="800000"/>
            <a:headEnd/>
            <a:tailEnd/>
          </a:ln>
        </p:spPr>
        <p:txBody>
          <a:bodyPr>
            <a:spAutoFit/>
          </a:bodyPr>
          <a:lstStyle/>
          <a:p>
            <a:pPr algn="ctr">
              <a:lnSpc>
                <a:spcPct val="50000"/>
              </a:lnSpc>
              <a:spcBef>
                <a:spcPct val="50000"/>
              </a:spcBef>
            </a:pPr>
            <a:endParaRPr lang="en-US" sz="1600">
              <a:latin typeface="Times New Roman" pitchFamily="18" charset="0"/>
            </a:endParaRPr>
          </a:p>
          <a:p>
            <a:pPr algn="ctr">
              <a:lnSpc>
                <a:spcPct val="50000"/>
              </a:lnSpc>
              <a:spcBef>
                <a:spcPct val="50000"/>
              </a:spcBef>
            </a:pPr>
            <a:r>
              <a:rPr lang="en-US" sz="1600">
                <a:latin typeface="Times New Roman" pitchFamily="18" charset="0"/>
              </a:rPr>
              <a:t>-7.8</a:t>
            </a:r>
          </a:p>
          <a:p>
            <a:pPr algn="ctr">
              <a:lnSpc>
                <a:spcPct val="50000"/>
              </a:lnSpc>
              <a:spcBef>
                <a:spcPct val="50000"/>
              </a:spcBef>
            </a:pPr>
            <a:r>
              <a:rPr lang="en-US" sz="1600">
                <a:latin typeface="Times New Roman" pitchFamily="18" charset="0"/>
              </a:rPr>
              <a:t>-9.1</a:t>
            </a:r>
          </a:p>
          <a:p>
            <a:pPr algn="ctr">
              <a:lnSpc>
                <a:spcPct val="50000"/>
              </a:lnSpc>
              <a:spcBef>
                <a:spcPct val="50000"/>
              </a:spcBef>
            </a:pPr>
            <a:r>
              <a:rPr lang="en-US" sz="1600">
                <a:latin typeface="Times New Roman" pitchFamily="18" charset="0"/>
              </a:rPr>
              <a:t>-10.5</a:t>
            </a:r>
          </a:p>
          <a:p>
            <a:pPr algn="ctr">
              <a:lnSpc>
                <a:spcPct val="50000"/>
              </a:lnSpc>
              <a:spcBef>
                <a:spcPct val="50000"/>
              </a:spcBef>
            </a:pPr>
            <a:r>
              <a:rPr lang="en-US" sz="1600">
                <a:latin typeface="Times New Roman" pitchFamily="18" charset="0"/>
              </a:rPr>
              <a:t>-12.1</a:t>
            </a:r>
          </a:p>
          <a:p>
            <a:pPr algn="ctr">
              <a:lnSpc>
                <a:spcPct val="50000"/>
              </a:lnSpc>
              <a:spcBef>
                <a:spcPct val="50000"/>
              </a:spcBef>
            </a:pPr>
            <a:r>
              <a:rPr lang="en-US" sz="1600">
                <a:latin typeface="Times New Roman" pitchFamily="18" charset="0"/>
              </a:rPr>
              <a:t>-13.7</a:t>
            </a:r>
          </a:p>
          <a:p>
            <a:pPr algn="ctr">
              <a:lnSpc>
                <a:spcPct val="50000"/>
              </a:lnSpc>
              <a:spcBef>
                <a:spcPct val="50000"/>
              </a:spcBef>
            </a:pPr>
            <a:r>
              <a:rPr lang="en-US" sz="1600">
                <a:latin typeface="Times New Roman" pitchFamily="18" charset="0"/>
              </a:rPr>
              <a:t>-15.9</a:t>
            </a:r>
          </a:p>
          <a:p>
            <a:pPr algn="ctr">
              <a:lnSpc>
                <a:spcPct val="50000"/>
              </a:lnSpc>
              <a:spcBef>
                <a:spcPct val="50000"/>
              </a:spcBef>
            </a:pPr>
            <a:r>
              <a:rPr lang="en-US" sz="1600">
                <a:latin typeface="Times New Roman" pitchFamily="18" charset="0"/>
              </a:rPr>
              <a:t>-17.6</a:t>
            </a:r>
          </a:p>
          <a:p>
            <a:pPr algn="ctr">
              <a:lnSpc>
                <a:spcPct val="50000"/>
              </a:lnSpc>
              <a:spcBef>
                <a:spcPct val="50000"/>
              </a:spcBef>
            </a:pPr>
            <a:r>
              <a:rPr lang="en-US" sz="1600">
                <a:latin typeface="Times New Roman" pitchFamily="18" charset="0"/>
              </a:rPr>
              <a:t>-19.7</a:t>
            </a:r>
          </a:p>
          <a:p>
            <a:pPr algn="ctr">
              <a:lnSpc>
                <a:spcPct val="50000"/>
              </a:lnSpc>
              <a:spcBef>
                <a:spcPct val="50000"/>
              </a:spcBef>
            </a:pPr>
            <a:r>
              <a:rPr lang="en-US" sz="1600">
                <a:latin typeface="Times New Roman" pitchFamily="18" charset="0"/>
              </a:rPr>
              <a:t>-22.1</a:t>
            </a:r>
          </a:p>
          <a:p>
            <a:pPr algn="ctr">
              <a:lnSpc>
                <a:spcPct val="50000"/>
              </a:lnSpc>
              <a:spcBef>
                <a:spcPct val="50000"/>
              </a:spcBef>
            </a:pPr>
            <a:r>
              <a:rPr lang="en-US" sz="1600">
                <a:latin typeface="Times New Roman" pitchFamily="18" charset="0"/>
              </a:rPr>
              <a:t>-25.6</a:t>
            </a:r>
          </a:p>
          <a:p>
            <a:pPr algn="ctr">
              <a:lnSpc>
                <a:spcPct val="50000"/>
              </a:lnSpc>
              <a:spcBef>
                <a:spcPct val="50000"/>
              </a:spcBef>
            </a:pPr>
            <a:r>
              <a:rPr lang="en-US" sz="1600">
                <a:solidFill>
                  <a:schemeClr val="tx2"/>
                </a:solidFill>
                <a:latin typeface="Times New Roman" pitchFamily="18" charset="0"/>
              </a:rPr>
              <a:t>-27.4</a:t>
            </a:r>
          </a:p>
          <a:p>
            <a:pPr algn="ctr">
              <a:lnSpc>
                <a:spcPct val="50000"/>
              </a:lnSpc>
              <a:spcBef>
                <a:spcPct val="50000"/>
              </a:spcBef>
            </a:pPr>
            <a:r>
              <a:rPr lang="en-US" sz="1600">
                <a:latin typeface="Times New Roman" pitchFamily="18" charset="0"/>
              </a:rPr>
              <a:t>-30.5</a:t>
            </a:r>
          </a:p>
          <a:p>
            <a:pPr algn="ctr">
              <a:lnSpc>
                <a:spcPct val="50000"/>
              </a:lnSpc>
              <a:spcBef>
                <a:spcPct val="50000"/>
              </a:spcBef>
            </a:pPr>
            <a:r>
              <a:rPr lang="en-US" sz="1600">
                <a:solidFill>
                  <a:srgbClr val="FF0000"/>
                </a:solidFill>
                <a:latin typeface="Times New Roman" pitchFamily="18" charset="0"/>
              </a:rPr>
              <a:t>-32.8</a:t>
            </a:r>
          </a:p>
          <a:p>
            <a:pPr algn="ctr">
              <a:lnSpc>
                <a:spcPct val="50000"/>
              </a:lnSpc>
              <a:spcBef>
                <a:spcPct val="50000"/>
              </a:spcBef>
            </a:pPr>
            <a:r>
              <a:rPr lang="en-US" sz="1600">
                <a:latin typeface="Times New Roman" pitchFamily="18" charset="0"/>
              </a:rPr>
              <a:t>-28.9</a:t>
            </a:r>
          </a:p>
          <a:p>
            <a:pPr algn="ctr">
              <a:lnSpc>
                <a:spcPct val="50000"/>
              </a:lnSpc>
              <a:spcBef>
                <a:spcPct val="50000"/>
              </a:spcBef>
            </a:pPr>
            <a:r>
              <a:rPr lang="en-US" sz="1600">
                <a:latin typeface="Times New Roman" pitchFamily="18" charset="0"/>
              </a:rPr>
              <a:t>-25.6</a:t>
            </a:r>
          </a:p>
          <a:p>
            <a:pPr algn="ctr">
              <a:lnSpc>
                <a:spcPct val="50000"/>
              </a:lnSpc>
              <a:spcBef>
                <a:spcPct val="50000"/>
              </a:spcBef>
            </a:pPr>
            <a:r>
              <a:rPr lang="en-US" sz="1600">
                <a:latin typeface="Times New Roman" pitchFamily="18" charset="0"/>
              </a:rPr>
              <a:t>-23.3</a:t>
            </a:r>
          </a:p>
          <a:p>
            <a:pPr algn="ctr">
              <a:lnSpc>
                <a:spcPct val="50000"/>
              </a:lnSpc>
              <a:spcBef>
                <a:spcPct val="50000"/>
              </a:spcBef>
            </a:pPr>
            <a:r>
              <a:rPr lang="en-US" sz="1600">
                <a:latin typeface="Times New Roman" pitchFamily="18" charset="0"/>
              </a:rPr>
              <a:t>-21.1</a:t>
            </a:r>
          </a:p>
          <a:p>
            <a:pPr algn="ctr">
              <a:lnSpc>
                <a:spcPct val="50000"/>
              </a:lnSpc>
              <a:spcBef>
                <a:spcPct val="50000"/>
              </a:spcBef>
            </a:pPr>
            <a:r>
              <a:rPr lang="en-US" sz="1600">
                <a:solidFill>
                  <a:srgbClr val="00CC00"/>
                </a:solidFill>
                <a:latin typeface="Times New Roman" pitchFamily="18" charset="0"/>
              </a:rPr>
              <a:t>-19.4</a:t>
            </a:r>
          </a:p>
          <a:p>
            <a:pPr algn="ctr">
              <a:lnSpc>
                <a:spcPct val="50000"/>
              </a:lnSpc>
              <a:spcBef>
                <a:spcPct val="50000"/>
              </a:spcBef>
            </a:pPr>
            <a:r>
              <a:rPr lang="en-US" sz="1600">
                <a:latin typeface="Times New Roman" pitchFamily="18" charset="0"/>
              </a:rPr>
              <a:t>-18.3</a:t>
            </a:r>
          </a:p>
          <a:p>
            <a:pPr algn="ctr">
              <a:lnSpc>
                <a:spcPct val="50000"/>
              </a:lnSpc>
              <a:spcBef>
                <a:spcPct val="50000"/>
              </a:spcBef>
            </a:pPr>
            <a:r>
              <a:rPr lang="en-US" sz="1600">
                <a:latin typeface="Times New Roman" pitchFamily="18" charset="0"/>
              </a:rPr>
              <a:t>-17.2</a:t>
            </a:r>
          </a:p>
          <a:p>
            <a:pPr algn="ctr">
              <a:lnSpc>
                <a:spcPct val="50000"/>
              </a:lnSpc>
              <a:spcBef>
                <a:spcPct val="50000"/>
              </a:spcBef>
            </a:pPr>
            <a:r>
              <a:rPr lang="en-US" sz="1600">
                <a:latin typeface="Times New Roman" pitchFamily="18" charset="0"/>
              </a:rPr>
              <a:t>-16.7</a:t>
            </a:r>
          </a:p>
        </p:txBody>
      </p:sp>
      <p:sp>
        <p:nvSpPr>
          <p:cNvPr id="2" name="TextBox 1"/>
          <p:cNvSpPr txBox="1"/>
          <p:nvPr/>
        </p:nvSpPr>
        <p:spPr>
          <a:xfrm>
            <a:off x="4572000" y="6034088"/>
            <a:ext cx="3810000" cy="369332"/>
          </a:xfrm>
          <a:prstGeom prst="rect">
            <a:avLst/>
          </a:prstGeom>
          <a:noFill/>
        </p:spPr>
        <p:txBody>
          <a:bodyPr wrap="square" rtlCol="0">
            <a:spAutoFit/>
          </a:bodyPr>
          <a:lstStyle/>
          <a:p>
            <a:r>
              <a:rPr lang="en-US" dirty="0" smtClean="0"/>
              <a:t>Source: </a:t>
            </a:r>
            <a:endParaRPr lang="en-US" dirty="0"/>
          </a:p>
        </p:txBody>
      </p:sp>
      <p:sp>
        <p:nvSpPr>
          <p:cNvPr id="3" name="Rectangle 1"/>
          <p:cNvSpPr>
            <a:spLocks noChangeArrowheads="1"/>
          </p:cNvSpPr>
          <p:nvPr/>
        </p:nvSpPr>
        <p:spPr bwMode="auto">
          <a:xfrm>
            <a:off x="931330" y="6262661"/>
            <a:ext cx="80602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hlinkClick r:id="rId3"/>
              </a:rPr>
              <a:t>Source: CDOT_Snowremoval-operator-training_slides_112-114_118-120_122.pptx</a:t>
            </a:r>
            <a:r>
              <a:rPr kumimoji="0" lang="en-US" sz="1800" b="0" i="0" u="none" strike="noStrike" cap="none" normalizeH="0" baseline="0" dirty="0" smtClean="0">
                <a:ln>
                  <a:noFill/>
                </a:ln>
                <a:solidFill>
                  <a:schemeClr val="tx1"/>
                </a:solidFill>
                <a:effectLst/>
                <a:latin typeface="Arial" charset="0"/>
                <a:cs typeface="Arial" charset="0"/>
              </a:rPr>
              <a:t> </a:t>
            </a:r>
          </a:p>
        </p:txBody>
      </p:sp>
      <p:cxnSp>
        <p:nvCxnSpPr>
          <p:cNvPr id="6" name="Straight Arrow Connector 5"/>
          <p:cNvCxnSpPr/>
          <p:nvPr/>
        </p:nvCxnSpPr>
        <p:spPr>
          <a:xfrm flipH="1">
            <a:off x="3352800" y="3962400"/>
            <a:ext cx="6096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1860330" y="3951890"/>
            <a:ext cx="580697"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Pie 16"/>
          <p:cNvSpPr/>
          <p:nvPr/>
        </p:nvSpPr>
        <p:spPr>
          <a:xfrm>
            <a:off x="8001000" y="117475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8458200" y="11747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1055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testing of rock salt</a:t>
            </a:r>
            <a:endParaRPr lang="en-US" dirty="0"/>
          </a:p>
        </p:txBody>
      </p:sp>
      <p:sp>
        <p:nvSpPr>
          <p:cNvPr id="3" name="Content Placeholder 2"/>
          <p:cNvSpPr>
            <a:spLocks noGrp="1"/>
          </p:cNvSpPr>
          <p:nvPr>
            <p:ph idx="1"/>
          </p:nvPr>
        </p:nvSpPr>
        <p:spPr>
          <a:xfrm>
            <a:off x="6824" y="1219200"/>
            <a:ext cx="3429000" cy="4525963"/>
          </a:xfrm>
        </p:spPr>
        <p:txBody>
          <a:bodyPr>
            <a:normAutofit fontScale="85000" lnSpcReduction="20000"/>
          </a:bodyPr>
          <a:lstStyle/>
          <a:p>
            <a:r>
              <a:rPr lang="en-US" dirty="0" smtClean="0"/>
              <a:t>Take a small sample from each load</a:t>
            </a:r>
          </a:p>
          <a:p>
            <a:pPr lvl="1"/>
            <a:r>
              <a:rPr lang="en-US" dirty="0" smtClean="0"/>
              <a:t>Weigh it as soon as you take it </a:t>
            </a:r>
          </a:p>
          <a:p>
            <a:pPr lvl="1"/>
            <a:r>
              <a:rPr lang="en-US" dirty="0" smtClean="0"/>
              <a:t>Remove the water, weigh it again</a:t>
            </a:r>
          </a:p>
          <a:p>
            <a:pPr lvl="1"/>
            <a:r>
              <a:rPr lang="en-US" dirty="0" smtClean="0"/>
              <a:t>Determine % moisture</a:t>
            </a:r>
          </a:p>
          <a:p>
            <a:pPr lvl="1"/>
            <a:r>
              <a:rPr lang="en-US" dirty="0" smtClean="0"/>
              <a:t>Compare to your spec</a:t>
            </a:r>
          </a:p>
          <a:p>
            <a:pPr lvl="1"/>
            <a:r>
              <a:rPr lang="en-US" dirty="0" smtClean="0"/>
              <a:t>Take appropriate action</a:t>
            </a:r>
          </a:p>
          <a:p>
            <a:r>
              <a:rPr lang="en-US" dirty="0" smtClean="0"/>
              <a:t> </a:t>
            </a: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02" r="14739" b="38619"/>
          <a:stretch/>
        </p:blipFill>
        <p:spPr>
          <a:xfrm>
            <a:off x="3577988" y="1447800"/>
            <a:ext cx="5527343" cy="3367585"/>
          </a:xfrm>
          <a:prstGeom prst="rect">
            <a:avLst/>
          </a:prstGeom>
        </p:spPr>
      </p:pic>
      <p:sp>
        <p:nvSpPr>
          <p:cNvPr id="8" name="TextBox 7"/>
          <p:cNvSpPr txBox="1"/>
          <p:nvPr/>
        </p:nvSpPr>
        <p:spPr>
          <a:xfrm>
            <a:off x="5029200" y="6477000"/>
            <a:ext cx="3733800" cy="381000"/>
          </a:xfrm>
          <a:prstGeom prst="rect">
            <a:avLst/>
          </a:prstGeom>
          <a:noFill/>
        </p:spPr>
        <p:txBody>
          <a:bodyPr wrap="square" rtlCol="0">
            <a:spAutoFit/>
          </a:bodyPr>
          <a:lstStyle/>
          <a:p>
            <a:r>
              <a:rPr lang="en-US" dirty="0" smtClean="0"/>
              <a:t>Photo: Fortin Consulting </a:t>
            </a:r>
            <a:r>
              <a:rPr lang="en-US" dirty="0" err="1" smtClean="0"/>
              <a:t>Inc</a:t>
            </a:r>
            <a:endParaRPr lang="en-US" dirty="0"/>
          </a:p>
        </p:txBody>
      </p:sp>
      <p:sp>
        <p:nvSpPr>
          <p:cNvPr id="9" name="Pie 8"/>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85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Drying out your sample  </a:t>
            </a:r>
            <a:endParaRPr lang="en-US" dirty="0"/>
          </a:p>
        </p:txBody>
      </p:sp>
      <p:pic>
        <p:nvPicPr>
          <p:cNvPr id="4" name="Picture 4" descr="microwav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52646" y="6286500"/>
            <a:ext cx="3733800" cy="381000"/>
          </a:xfrm>
          <a:prstGeom prst="rect">
            <a:avLst/>
          </a:prstGeom>
          <a:noFill/>
        </p:spPr>
        <p:txBody>
          <a:bodyPr wrap="square" rtlCol="0">
            <a:spAutoFit/>
          </a:bodyPr>
          <a:lstStyle/>
          <a:p>
            <a:r>
              <a:rPr lang="en-US" dirty="0" smtClean="0"/>
              <a:t>Photo: Fortin Consulting </a:t>
            </a:r>
            <a:r>
              <a:rPr lang="en-US" dirty="0" err="1" smtClean="0"/>
              <a:t>Inc</a:t>
            </a:r>
            <a:endParaRPr lang="en-US" dirty="0"/>
          </a:p>
        </p:txBody>
      </p:sp>
      <p:sp>
        <p:nvSpPr>
          <p:cNvPr id="6" name="Pie 5"/>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92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02" y="180190"/>
            <a:ext cx="8229600" cy="1143000"/>
          </a:xfrm>
        </p:spPr>
        <p:txBody>
          <a:bodyPr>
            <a:normAutofit fontScale="90000"/>
          </a:bodyPr>
          <a:lstStyle/>
          <a:p>
            <a:r>
              <a:rPr lang="en-US" dirty="0" smtClean="0"/>
              <a:t>Compare to your salt moisture specification</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174" r="2128" b="49820"/>
          <a:stretch/>
        </p:blipFill>
        <p:spPr bwMode="auto">
          <a:xfrm>
            <a:off x="0" y="1678232"/>
            <a:ext cx="9167648" cy="182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52600" y="4876800"/>
            <a:ext cx="4953000" cy="923330"/>
          </a:xfrm>
          <a:prstGeom prst="rect">
            <a:avLst/>
          </a:prstGeom>
          <a:noFill/>
        </p:spPr>
        <p:txBody>
          <a:bodyPr wrap="square" rtlCol="0">
            <a:spAutoFit/>
          </a:bodyPr>
          <a:lstStyle/>
          <a:p>
            <a:r>
              <a:rPr lang="en-US" dirty="0" smtClean="0"/>
              <a:t>Chart: http</a:t>
            </a:r>
            <a:r>
              <a:rPr lang="en-US" dirty="0"/>
              <a:t>://rebar.ecn.purdue.edu/snownice/documents/NaCl%20Midwestern%20States%20Specs.pdf</a:t>
            </a:r>
          </a:p>
        </p:txBody>
      </p:sp>
      <p:sp>
        <p:nvSpPr>
          <p:cNvPr id="7" name="Title 1"/>
          <p:cNvSpPr txBox="1">
            <a:spLocks/>
          </p:cNvSpPr>
          <p:nvPr/>
        </p:nvSpPr>
        <p:spPr>
          <a:xfrm>
            <a:off x="469024" y="3505200"/>
            <a:ext cx="8229600" cy="1143000"/>
          </a:xfrm>
          <a:prstGeom prst="rect">
            <a:avLst/>
          </a:prstGeom>
          <a:solidFill>
            <a:srgbClr val="FFFF00"/>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Insert your states salt moisture specification here</a:t>
            </a:r>
            <a:endParaRPr lang="en-US" dirty="0"/>
          </a:p>
        </p:txBody>
      </p:sp>
      <p:sp>
        <p:nvSpPr>
          <p:cNvPr id="6" name="TextBox 5"/>
          <p:cNvSpPr txBox="1"/>
          <p:nvPr/>
        </p:nvSpPr>
        <p:spPr>
          <a:xfrm>
            <a:off x="2886501" y="1308900"/>
            <a:ext cx="3048000" cy="369332"/>
          </a:xfrm>
          <a:prstGeom prst="rect">
            <a:avLst/>
          </a:prstGeom>
          <a:noFill/>
        </p:spPr>
        <p:txBody>
          <a:bodyPr wrap="square" rtlCol="0">
            <a:spAutoFit/>
          </a:bodyPr>
          <a:lstStyle/>
          <a:p>
            <a:r>
              <a:rPr lang="en-US" dirty="0" smtClean="0"/>
              <a:t>Example Salt Specification</a:t>
            </a:r>
            <a:endParaRPr lang="en-US" dirty="0"/>
          </a:p>
        </p:txBody>
      </p:sp>
      <p:sp>
        <p:nvSpPr>
          <p:cNvPr id="9" name="Pie 8"/>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41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Good Housekeeping</a:t>
            </a:r>
            <a:endParaRPr lang="en-US" dirty="0"/>
          </a:p>
        </p:txBody>
      </p:sp>
      <p:sp>
        <p:nvSpPr>
          <p:cNvPr id="4" name="Content Placeholder 2"/>
          <p:cNvSpPr txBox="1">
            <a:spLocks/>
          </p:cNvSpPr>
          <p:nvPr/>
        </p:nvSpPr>
        <p:spPr>
          <a:xfrm>
            <a:off x="386687" y="1752600"/>
            <a:ext cx="3499513" cy="3733800"/>
          </a:xfrm>
          <a:prstGeom prst="rect">
            <a:avLst/>
          </a:prstGeom>
          <a:solidFill>
            <a:schemeClr val="accent1">
              <a:lumMod val="20000"/>
              <a:lumOff val="8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Poor storage is linked to groundwater pollution and that can be traced back to you.</a:t>
            </a:r>
          </a:p>
          <a:p>
            <a:r>
              <a:rPr lang="en-US" dirty="0" smtClean="0"/>
              <a:t>Don’t take shortcuts on storage </a:t>
            </a:r>
          </a:p>
          <a:p>
            <a:r>
              <a:rPr lang="en-US" dirty="0" smtClean="0"/>
              <a:t>Invest time to keep you storage areas well maintained</a:t>
            </a:r>
            <a:endParaRPr lang="en-US" dirty="0"/>
          </a:p>
        </p:txBody>
      </p:sp>
      <p:pic>
        <p:nvPicPr>
          <p:cNvPr id="7170" name="Picture 2" descr="C:\pictures\Pictures\salt\people\brine brian.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112" r="21233"/>
          <a:stretch/>
        </p:blipFill>
        <p:spPr bwMode="auto">
          <a:xfrm>
            <a:off x="4648200" y="1447800"/>
            <a:ext cx="3720662"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52646" y="6286500"/>
            <a:ext cx="3733800" cy="381000"/>
          </a:xfrm>
          <a:prstGeom prst="rect">
            <a:avLst/>
          </a:prstGeom>
          <a:noFill/>
        </p:spPr>
        <p:txBody>
          <a:bodyPr wrap="square" rtlCol="0">
            <a:spAutoFit/>
          </a:bodyPr>
          <a:lstStyle/>
          <a:p>
            <a:r>
              <a:rPr lang="en-US" dirty="0" smtClean="0"/>
              <a:t>Photo: Fortin Consulting </a:t>
            </a:r>
            <a:r>
              <a:rPr lang="en-US" dirty="0" err="1" smtClean="0"/>
              <a:t>Inc</a:t>
            </a:r>
            <a:endParaRPr lang="en-US" dirty="0"/>
          </a:p>
        </p:txBody>
      </p:sp>
      <p:sp>
        <p:nvSpPr>
          <p:cNvPr id="7" name="Chord 6"/>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e 7"/>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243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jimmy.white\Desktop\Brine Pictures\P1080170.JPG"/>
          <p:cNvPicPr>
            <a:picLocks noGrp="1" noChangeAspect="1" noChangeArrowheads="1"/>
          </p:cNvPicPr>
          <p:nvPr>
            <p:ph idx="1"/>
          </p:nvPr>
        </p:nvPicPr>
        <p:blipFill>
          <a:blip r:embed="rId3" cstate="print"/>
          <a:srcRect/>
          <a:stretch>
            <a:fillRect/>
          </a:stretch>
        </p:blipFill>
        <p:spPr bwMode="auto">
          <a:xfrm>
            <a:off x="-49529" y="0"/>
            <a:ext cx="9393473" cy="6858000"/>
          </a:xfrm>
          <a:prstGeom prst="rect">
            <a:avLst/>
          </a:prstGeom>
          <a:noFill/>
          <a:ln w="9525">
            <a:noFill/>
            <a:miter lim="800000"/>
            <a:headEnd/>
            <a:tailEnd/>
          </a:ln>
        </p:spPr>
      </p:pic>
      <p:sp>
        <p:nvSpPr>
          <p:cNvPr id="2" name="Title 1"/>
          <p:cNvSpPr>
            <a:spLocks noGrp="1"/>
          </p:cNvSpPr>
          <p:nvPr>
            <p:ph type="title"/>
          </p:nvPr>
        </p:nvSpPr>
        <p:spPr>
          <a:xfrm>
            <a:off x="6400800" y="6411669"/>
            <a:ext cx="2743200" cy="411162"/>
          </a:xfrm>
        </p:spPr>
        <p:txBody>
          <a:bodyPr>
            <a:normAutofit/>
          </a:bodyPr>
          <a:lstStyle/>
          <a:p>
            <a:r>
              <a:rPr lang="en-US" sz="1200" dirty="0" smtClean="0">
                <a:solidFill>
                  <a:schemeClr val="bg1"/>
                </a:solidFill>
              </a:rPr>
              <a:t>Photo: Virginia DOT</a:t>
            </a:r>
            <a:endParaRPr lang="en-US" sz="1200" dirty="0">
              <a:solidFill>
                <a:schemeClr val="bg1"/>
              </a:solidFill>
            </a:endParaRPr>
          </a:p>
        </p:txBody>
      </p:sp>
      <p:sp>
        <p:nvSpPr>
          <p:cNvPr id="5" name="Content Placeholder 2"/>
          <p:cNvSpPr txBox="1">
            <a:spLocks/>
          </p:cNvSpPr>
          <p:nvPr/>
        </p:nvSpPr>
        <p:spPr>
          <a:xfrm>
            <a:off x="533400" y="228600"/>
            <a:ext cx="8229600" cy="1752600"/>
          </a:xfrm>
          <a:prstGeom prst="rect">
            <a:avLst/>
          </a:prstGeom>
          <a:solidFill>
            <a:schemeClr val="accent1">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Keep doors closed</a:t>
            </a:r>
          </a:p>
          <a:p>
            <a:r>
              <a:rPr lang="en-US" dirty="0" smtClean="0"/>
              <a:t>Keep pad clear of salt</a:t>
            </a:r>
          </a:p>
          <a:p>
            <a:r>
              <a:rPr lang="en-US" dirty="0" smtClean="0"/>
              <a:t>Fix holes or cracks in building</a:t>
            </a:r>
            <a:endParaRPr lang="en-US" dirty="0"/>
          </a:p>
        </p:txBody>
      </p:sp>
      <p:sp>
        <p:nvSpPr>
          <p:cNvPr id="7" name="Chord 6"/>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e 7"/>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678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Sweep the loading area</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121"/>
          <a:stretch/>
        </p:blipFill>
        <p:spPr>
          <a:xfrm>
            <a:off x="388883" y="914400"/>
            <a:ext cx="8128000" cy="5722883"/>
          </a:xfrm>
          <a:prstGeom prst="rect">
            <a:avLst/>
          </a:prstGeom>
        </p:spPr>
      </p:pic>
      <p:sp>
        <p:nvSpPr>
          <p:cNvPr id="7" name="TextBox 6"/>
          <p:cNvSpPr txBox="1"/>
          <p:nvPr/>
        </p:nvSpPr>
        <p:spPr>
          <a:xfrm>
            <a:off x="5052646" y="5905500"/>
            <a:ext cx="3733800" cy="381000"/>
          </a:xfrm>
          <a:prstGeom prst="rect">
            <a:avLst/>
          </a:prstGeom>
          <a:noFill/>
        </p:spPr>
        <p:txBody>
          <a:bodyPr wrap="square" rtlCol="0">
            <a:spAutoFit/>
          </a:bodyPr>
          <a:lstStyle/>
          <a:p>
            <a:r>
              <a:rPr lang="en-US" dirty="0" smtClean="0">
                <a:solidFill>
                  <a:srgbClr val="FFFFCC"/>
                </a:solidFill>
              </a:rPr>
              <a:t>Photo: Fortin Consulting </a:t>
            </a:r>
            <a:r>
              <a:rPr lang="en-US" dirty="0" err="1" smtClean="0">
                <a:solidFill>
                  <a:srgbClr val="FFFFCC"/>
                </a:solidFill>
              </a:rPr>
              <a:t>Inc</a:t>
            </a:r>
            <a:endParaRPr lang="en-US" dirty="0">
              <a:solidFill>
                <a:srgbClr val="FFFFCC"/>
              </a:solidFill>
            </a:endParaRPr>
          </a:p>
        </p:txBody>
      </p:sp>
      <p:sp>
        <p:nvSpPr>
          <p:cNvPr id="8" name="Chord 7"/>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e 8"/>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351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of materials</a:t>
            </a:r>
            <a:endParaRPr lang="en-US" dirty="0"/>
          </a:p>
        </p:txBody>
      </p:sp>
      <p:sp>
        <p:nvSpPr>
          <p:cNvPr id="3" name="Content Placeholder 2"/>
          <p:cNvSpPr>
            <a:spLocks noGrp="1"/>
          </p:cNvSpPr>
          <p:nvPr>
            <p:ph idx="1"/>
          </p:nvPr>
        </p:nvSpPr>
        <p:spPr/>
        <p:txBody>
          <a:bodyPr/>
          <a:lstStyle/>
          <a:p>
            <a:r>
              <a:rPr lang="en-US" dirty="0" smtClean="0"/>
              <a:t>When you order rock salt or pretreated salt, consider requesting that it must be delivered to you in a </a:t>
            </a:r>
            <a:r>
              <a:rPr lang="en-US" dirty="0" err="1" smtClean="0"/>
              <a:t>tarped</a:t>
            </a:r>
            <a:r>
              <a:rPr lang="en-US" dirty="0" smtClean="0"/>
              <a:t> vehicle.  This will reduce your chance of receiving a wet load.</a:t>
            </a:r>
            <a:endParaRPr lang="en-US" dirty="0"/>
          </a:p>
        </p:txBody>
      </p:sp>
      <p:sp>
        <p:nvSpPr>
          <p:cNvPr id="4" name="Rectangle 3"/>
          <p:cNvSpPr/>
          <p:nvPr/>
        </p:nvSpPr>
        <p:spPr>
          <a:xfrm rot="19697654">
            <a:off x="2971800" y="4114800"/>
            <a:ext cx="3475631"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Good idea</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Oval 6"/>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176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Storage Inspections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1532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Storage of Liquid and Granular material</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14200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477000" cy="914400"/>
          </a:xfrm>
        </p:spPr>
        <p:txBody>
          <a:bodyPr>
            <a:normAutofit/>
          </a:bodyPr>
          <a:lstStyle/>
          <a:p>
            <a:r>
              <a:rPr lang="en-US" dirty="0" smtClean="0"/>
              <a:t>Storage Inspections</a:t>
            </a:r>
            <a:endParaRPr lang="en-US" dirty="0"/>
          </a:p>
        </p:txBody>
      </p:sp>
      <p:sp>
        <p:nvSpPr>
          <p:cNvPr id="3" name="Content Placeholder 2"/>
          <p:cNvSpPr>
            <a:spLocks noGrp="1"/>
          </p:cNvSpPr>
          <p:nvPr>
            <p:ph idx="1"/>
          </p:nvPr>
        </p:nvSpPr>
        <p:spPr>
          <a:xfrm>
            <a:off x="457200" y="1143000"/>
            <a:ext cx="4415051" cy="4525963"/>
          </a:xfrm>
        </p:spPr>
        <p:txBody>
          <a:bodyPr>
            <a:normAutofit fontScale="62500" lnSpcReduction="20000"/>
          </a:bodyPr>
          <a:lstStyle/>
          <a:p>
            <a:r>
              <a:rPr lang="en-US" dirty="0" smtClean="0"/>
              <a:t>Check drainage area around the salt shed.  Do not have water directed toward salt storage.</a:t>
            </a:r>
          </a:p>
          <a:p>
            <a:r>
              <a:rPr lang="en-US" dirty="0" smtClean="0"/>
              <a:t>Inspect salt shed roof drainage </a:t>
            </a:r>
          </a:p>
          <a:p>
            <a:r>
              <a:rPr lang="en-US" dirty="0" smtClean="0"/>
              <a:t>Make sure sheds are not overfilled</a:t>
            </a:r>
          </a:p>
          <a:p>
            <a:r>
              <a:rPr lang="en-US" dirty="0" smtClean="0"/>
              <a:t>Verify surface under the salt pile and loading area is in good shape, no cracks or holes. </a:t>
            </a:r>
          </a:p>
          <a:p>
            <a:r>
              <a:rPr lang="en-US" dirty="0" smtClean="0"/>
              <a:t>Look for a river (dried or running) of salt brine leaving the shed</a:t>
            </a:r>
          </a:p>
          <a:p>
            <a:r>
              <a:rPr lang="en-US" dirty="0" smtClean="0"/>
              <a:t>Make sure all granular salt and salt/sand are stored indoors</a:t>
            </a:r>
          </a:p>
          <a:p>
            <a:r>
              <a:rPr lang="en-US" dirty="0" smtClean="0"/>
              <a:t>Any other observations that would put your salt pile at risk for leaching</a:t>
            </a:r>
            <a:endParaRPr lang="en-US" dirty="0"/>
          </a:p>
        </p:txBody>
      </p:sp>
      <p:pic>
        <p:nvPicPr>
          <p:cNvPr id="4098" name="Picture 2" descr="C:\pictures\Pictures\salt\storage\Salt Stor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4114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52646" y="6286500"/>
            <a:ext cx="3733800" cy="381000"/>
          </a:xfrm>
          <a:prstGeom prst="rect">
            <a:avLst/>
          </a:prstGeom>
          <a:noFill/>
        </p:spPr>
        <p:txBody>
          <a:bodyPr wrap="square" rtlCol="0">
            <a:spAutoFit/>
          </a:bodyPr>
          <a:lstStyle/>
          <a:p>
            <a:r>
              <a:rPr lang="en-US" dirty="0" smtClean="0"/>
              <a:t>Photo: Fortin Consulting </a:t>
            </a:r>
            <a:r>
              <a:rPr lang="en-US" dirty="0" err="1" smtClean="0"/>
              <a:t>Inc</a:t>
            </a:r>
            <a:endParaRPr lang="en-US" dirty="0"/>
          </a:p>
        </p:txBody>
      </p:sp>
      <p:sp>
        <p:nvSpPr>
          <p:cNvPr id="6" name="Chord 5"/>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e 6"/>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52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14400"/>
          </a:xfrm>
        </p:spPr>
        <p:txBody>
          <a:bodyPr>
            <a:normAutofit/>
          </a:bodyPr>
          <a:lstStyle/>
          <a:p>
            <a:r>
              <a:rPr lang="en-US" sz="3200" dirty="0" smtClean="0"/>
              <a:t>Bad example: river of salt leaving storage area</a:t>
            </a:r>
            <a:endParaRPr lang="en-US" sz="3200" dirty="0"/>
          </a:p>
        </p:txBody>
      </p:sp>
      <p:sp>
        <p:nvSpPr>
          <p:cNvPr id="3" name="Content Placeholder 2"/>
          <p:cNvSpPr>
            <a:spLocks noGrp="1"/>
          </p:cNvSpPr>
          <p:nvPr>
            <p:ph idx="1"/>
          </p:nvPr>
        </p:nvSpPr>
        <p:spPr/>
        <p:txBody>
          <a:bodyPr/>
          <a:lstStyle/>
          <a:p>
            <a:endParaRPr lang="en-US" dirty="0"/>
          </a:p>
        </p:txBody>
      </p:sp>
      <p:pic>
        <p:nvPicPr>
          <p:cNvPr id="9218" name="Picture 2" descr="C:\pictures\Pictures\salt\storage\Deluxe Building salt storage 5-1-09 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4191000"/>
            <a:ext cx="2895600" cy="1200329"/>
          </a:xfrm>
          <a:prstGeom prst="rect">
            <a:avLst/>
          </a:prstGeom>
          <a:solidFill>
            <a:schemeClr val="accent1">
              <a:lumMod val="20000"/>
              <a:lumOff val="80000"/>
            </a:schemeClr>
          </a:solidFill>
        </p:spPr>
        <p:txBody>
          <a:bodyPr wrap="square" rtlCol="0">
            <a:spAutoFit/>
          </a:bodyPr>
          <a:lstStyle/>
          <a:p>
            <a:r>
              <a:rPr lang="en-US" dirty="0" smtClean="0"/>
              <a:t>No salt leaving the site</a:t>
            </a:r>
          </a:p>
          <a:p>
            <a:r>
              <a:rPr lang="en-US" dirty="0" smtClean="0"/>
              <a:t>Any rivers of white leaving your storage area?  If so you still have work to do. </a:t>
            </a:r>
            <a:endParaRPr lang="en-US" dirty="0"/>
          </a:p>
        </p:txBody>
      </p:sp>
      <p:sp>
        <p:nvSpPr>
          <p:cNvPr id="6" name="TextBox 5"/>
          <p:cNvSpPr txBox="1"/>
          <p:nvPr/>
        </p:nvSpPr>
        <p:spPr>
          <a:xfrm>
            <a:off x="5052646" y="6286500"/>
            <a:ext cx="3733800" cy="381000"/>
          </a:xfrm>
          <a:prstGeom prst="rect">
            <a:avLst/>
          </a:prstGeom>
          <a:noFill/>
        </p:spPr>
        <p:txBody>
          <a:bodyPr wrap="square" rtlCol="0">
            <a:spAutoFit/>
          </a:bodyPr>
          <a:lstStyle/>
          <a:p>
            <a:r>
              <a:rPr lang="en-US" dirty="0" smtClean="0">
                <a:solidFill>
                  <a:srgbClr val="FFFFCC"/>
                </a:solidFill>
              </a:rPr>
              <a:t>Photo: Fortin Consulting </a:t>
            </a:r>
            <a:r>
              <a:rPr lang="en-US" dirty="0" err="1" smtClean="0">
                <a:solidFill>
                  <a:srgbClr val="FFFFCC"/>
                </a:solidFill>
              </a:rPr>
              <a:t>Inc</a:t>
            </a:r>
            <a:endParaRPr lang="en-US" dirty="0">
              <a:solidFill>
                <a:srgbClr val="FFFFCC"/>
              </a:solidFill>
            </a:endParaRPr>
          </a:p>
        </p:txBody>
      </p:sp>
      <p:sp>
        <p:nvSpPr>
          <p:cNvPr id="7" name="Chord 6"/>
          <p:cNvSpPr/>
          <p:nvPr/>
        </p:nvSpPr>
        <p:spPr>
          <a:xfrm>
            <a:off x="7620000" y="9906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e 7"/>
          <p:cNvSpPr/>
          <p:nvPr/>
        </p:nvSpPr>
        <p:spPr>
          <a:xfrm>
            <a:off x="8077200" y="9906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8534400" y="990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90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pictures\Pictures\salt\storage\storage near emp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Slope pad and parking lot	</a:t>
            </a:r>
            <a:endParaRPr lang="en-US" dirty="0"/>
          </a:p>
        </p:txBody>
      </p:sp>
      <p:sp>
        <p:nvSpPr>
          <p:cNvPr id="3" name="Content Placeholder 2"/>
          <p:cNvSpPr>
            <a:spLocks noGrp="1"/>
          </p:cNvSpPr>
          <p:nvPr>
            <p:ph idx="1"/>
          </p:nvPr>
        </p:nvSpPr>
        <p:spPr>
          <a:xfrm>
            <a:off x="457200" y="304800"/>
            <a:ext cx="7696200" cy="762000"/>
          </a:xfrm>
          <a:solidFill>
            <a:schemeClr val="accent1">
              <a:lumMod val="20000"/>
              <a:lumOff val="80000"/>
            </a:schemeClr>
          </a:solidFill>
        </p:spPr>
        <p:txBody>
          <a:bodyPr>
            <a:normAutofit fontScale="85000" lnSpcReduction="10000"/>
          </a:bodyPr>
          <a:lstStyle/>
          <a:p>
            <a:pPr marL="0" indent="0">
              <a:buNone/>
            </a:pPr>
            <a:r>
              <a:rPr lang="en-US" dirty="0" smtClean="0"/>
              <a:t>Bad example: Parking lot runoff entering your shed.</a:t>
            </a:r>
          </a:p>
          <a:p>
            <a:endParaRPr lang="en-US" dirty="0"/>
          </a:p>
        </p:txBody>
      </p:sp>
      <p:sp>
        <p:nvSpPr>
          <p:cNvPr id="5" name="Chord 4"/>
          <p:cNvSpPr/>
          <p:nvPr/>
        </p:nvSpPr>
        <p:spPr>
          <a:xfrm>
            <a:off x="7588469" y="7620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e 5"/>
          <p:cNvSpPr/>
          <p:nvPr/>
        </p:nvSpPr>
        <p:spPr>
          <a:xfrm>
            <a:off x="8045669" y="7620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8502869" y="7620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52646" y="6286500"/>
            <a:ext cx="3733800" cy="381000"/>
          </a:xfrm>
          <a:prstGeom prst="rect">
            <a:avLst/>
          </a:prstGeom>
          <a:noFill/>
        </p:spPr>
        <p:txBody>
          <a:bodyPr wrap="square" rtlCol="0">
            <a:spAutoFit/>
          </a:bodyPr>
          <a:lstStyle/>
          <a:p>
            <a:r>
              <a:rPr lang="en-US" dirty="0" smtClean="0"/>
              <a:t>Photo: Fortin Consulting </a:t>
            </a:r>
            <a:r>
              <a:rPr lang="en-US" dirty="0" err="1" smtClean="0"/>
              <a:t>Inc</a:t>
            </a:r>
            <a:endParaRPr lang="en-US" dirty="0"/>
          </a:p>
        </p:txBody>
      </p:sp>
    </p:spTree>
    <p:extLst>
      <p:ext uri="{BB962C8B-B14F-4D97-AF65-F5344CB8AC3E}">
        <p14:creationId xmlns:p14="http://schemas.microsoft.com/office/powerpoint/2010/main" val="2914002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example: everything contained</a:t>
            </a:r>
            <a:endParaRPr lang="en-US" dirty="0"/>
          </a:p>
        </p:txBody>
      </p:sp>
      <p:pic>
        <p:nvPicPr>
          <p:cNvPr id="4" name="Picture 2" descr="C:\pictures\Pictures\salt\storage\bloomingt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766" y="1600200"/>
            <a:ext cx="6780468"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52646" y="6286500"/>
            <a:ext cx="3733800" cy="381000"/>
          </a:xfrm>
          <a:prstGeom prst="rect">
            <a:avLst/>
          </a:prstGeom>
          <a:noFill/>
        </p:spPr>
        <p:txBody>
          <a:bodyPr wrap="square" rtlCol="0">
            <a:spAutoFit/>
          </a:bodyPr>
          <a:lstStyle/>
          <a:p>
            <a:r>
              <a:rPr lang="en-US" dirty="0" smtClean="0"/>
              <a:t>Photo: Fortin Consulting </a:t>
            </a:r>
            <a:r>
              <a:rPr lang="en-US" dirty="0" err="1" smtClean="0"/>
              <a:t>Inc</a:t>
            </a:r>
            <a:endParaRPr lang="en-US" dirty="0"/>
          </a:p>
        </p:txBody>
      </p:sp>
      <p:sp>
        <p:nvSpPr>
          <p:cNvPr id="6" name="Chord 5"/>
          <p:cNvSpPr/>
          <p:nvPr/>
        </p:nvSpPr>
        <p:spPr>
          <a:xfrm>
            <a:off x="7530662"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e 6"/>
          <p:cNvSpPr/>
          <p:nvPr/>
        </p:nvSpPr>
        <p:spPr>
          <a:xfrm>
            <a:off x="7987862"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8445062"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777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	</a:t>
            </a:r>
            <a:endParaRPr lang="en-US" dirty="0"/>
          </a:p>
        </p:txBody>
      </p:sp>
      <p:sp>
        <p:nvSpPr>
          <p:cNvPr id="3" name="Content Placeholder 2"/>
          <p:cNvSpPr>
            <a:spLocks noGrp="1"/>
          </p:cNvSpPr>
          <p:nvPr>
            <p:ph idx="1"/>
          </p:nvPr>
        </p:nvSpPr>
        <p:spPr>
          <a:xfrm>
            <a:off x="0" y="1600200"/>
            <a:ext cx="8991600" cy="4525963"/>
          </a:xfrm>
        </p:spPr>
        <p:txBody>
          <a:bodyPr>
            <a:normAutofit/>
          </a:bodyPr>
          <a:lstStyle/>
          <a:p>
            <a:r>
              <a:rPr lang="en-US" sz="2000" dirty="0" smtClean="0"/>
              <a:t>MN snow and ice control field handbook for snowplow operators  http</a:t>
            </a:r>
            <a:r>
              <a:rPr lang="en-US" sz="2000" dirty="0"/>
              <a:t>://www.lrrb.org/media/reports/200501REV.pdf</a:t>
            </a:r>
          </a:p>
          <a:p>
            <a:r>
              <a:rPr lang="en-US" sz="2000" dirty="0" smtClean="0"/>
              <a:t>AASHTO, </a:t>
            </a:r>
            <a:r>
              <a:rPr lang="en-US" sz="2000" smtClean="0"/>
              <a:t>Clear Roads Computer Based training:</a:t>
            </a:r>
            <a:endParaRPr lang="en-US" sz="2000" dirty="0" smtClean="0"/>
          </a:p>
          <a:p>
            <a:pPr lvl="1"/>
            <a:r>
              <a:rPr lang="en-US" sz="1600" dirty="0" smtClean="0"/>
              <a:t>  </a:t>
            </a:r>
            <a:r>
              <a:rPr lang="en-US" sz="1600" dirty="0"/>
              <a:t>Winter Maintenance Management: Unit 5 covers basics of storage facilities, storing liquid chemicals, dry materials storage, abrasive storage, materials </a:t>
            </a:r>
            <a:r>
              <a:rPr lang="en-US" sz="1600" dirty="0" smtClean="0"/>
              <a:t>delivery</a:t>
            </a:r>
          </a:p>
          <a:p>
            <a:pPr lvl="1"/>
            <a:r>
              <a:rPr lang="en-US" sz="1600" dirty="0" smtClean="0"/>
              <a:t>Selecting </a:t>
            </a:r>
            <a:r>
              <a:rPr lang="en-US" sz="1600" dirty="0"/>
              <a:t>Snow and Ice Control Materials to Mitigate Environmental Impacts: Unit 8 covers Quality Assurance Documentation, Field Quality Assurance Procedures, Sample Collection Procedures, Lab </a:t>
            </a:r>
            <a:r>
              <a:rPr lang="en-US" sz="1600" dirty="0" smtClean="0"/>
              <a:t>testing</a:t>
            </a:r>
          </a:p>
          <a:p>
            <a:pPr lvl="1"/>
            <a:r>
              <a:rPr lang="en-US" sz="1600" dirty="0" smtClean="0"/>
              <a:t>Deicing</a:t>
            </a:r>
            <a:r>
              <a:rPr lang="en-US" sz="1600" dirty="0"/>
              <a:t>: Unit 3 covers loading dry materials, storage facilities, storing dry materials, storing liquid chemicals, bulk storage facilities, abrasive storage, material </a:t>
            </a:r>
            <a:r>
              <a:rPr lang="en-US" sz="1600" dirty="0" smtClean="0"/>
              <a:t>deliveries</a:t>
            </a:r>
          </a:p>
          <a:p>
            <a:r>
              <a:rPr lang="en-US" sz="2000" dirty="0" smtClean="0"/>
              <a:t>Colorado DOT de-icer-sampler-program.pdf found on clear roads site under Reference Materials: Training for Supervisors and Operators</a:t>
            </a:r>
            <a:endParaRPr lang="en-US" sz="2000" dirty="0"/>
          </a:p>
        </p:txBody>
      </p:sp>
    </p:spTree>
    <p:extLst>
      <p:ext uri="{BB962C8B-B14F-4D97-AF65-F5344CB8AC3E}">
        <p14:creationId xmlns:p14="http://schemas.microsoft.com/office/powerpoint/2010/main" val="333010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ictures\Pictures\salt\storage\blooming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 y="838200"/>
            <a:ext cx="9018427"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0120" y="0"/>
            <a:ext cx="8229600" cy="1143000"/>
          </a:xfrm>
        </p:spPr>
        <p:txBody>
          <a:bodyPr/>
          <a:lstStyle/>
          <a:p>
            <a:r>
              <a:rPr lang="en-US" dirty="0" smtClean="0"/>
              <a:t>Proper Stockpile Storage</a:t>
            </a:r>
            <a:endParaRPr lang="en-US" dirty="0"/>
          </a:p>
        </p:txBody>
      </p:sp>
      <p:sp>
        <p:nvSpPr>
          <p:cNvPr id="3" name="Content Placeholder 2"/>
          <p:cNvSpPr>
            <a:spLocks noGrp="1"/>
          </p:cNvSpPr>
          <p:nvPr>
            <p:ph idx="1"/>
          </p:nvPr>
        </p:nvSpPr>
        <p:spPr>
          <a:xfrm>
            <a:off x="400120" y="1066800"/>
            <a:ext cx="8229600" cy="5562600"/>
          </a:xfrm>
        </p:spPr>
        <p:txBody>
          <a:bodyPr>
            <a:normAutofit fontScale="92500" lnSpcReduction="10000"/>
          </a:bodyPr>
          <a:lstStyle/>
          <a:p>
            <a:r>
              <a:rPr lang="en-US" dirty="0" smtClean="0"/>
              <a:t>Rock salt – indoors</a:t>
            </a:r>
          </a:p>
          <a:p>
            <a:r>
              <a:rPr lang="en-US" dirty="0" smtClean="0"/>
              <a:t>Winter sand – indoors</a:t>
            </a:r>
          </a:p>
          <a:p>
            <a:r>
              <a:rPr lang="en-US" dirty="0" smtClean="0"/>
              <a:t>Treated salt – indoors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All on impermeable pad ( no liquid can seep through the floor)</a:t>
            </a:r>
            <a:endParaRPr lang="en-US" dirty="0"/>
          </a:p>
        </p:txBody>
      </p:sp>
      <p:sp>
        <p:nvSpPr>
          <p:cNvPr id="4" name="TextBox 3"/>
          <p:cNvSpPr txBox="1"/>
          <p:nvPr/>
        </p:nvSpPr>
        <p:spPr>
          <a:xfrm>
            <a:off x="5029200" y="6477000"/>
            <a:ext cx="3733800" cy="381000"/>
          </a:xfrm>
          <a:prstGeom prst="rect">
            <a:avLst/>
          </a:prstGeom>
          <a:noFill/>
        </p:spPr>
        <p:txBody>
          <a:bodyPr wrap="square" rtlCol="0">
            <a:spAutoFit/>
          </a:bodyPr>
          <a:lstStyle/>
          <a:p>
            <a:r>
              <a:rPr lang="en-US" dirty="0" smtClean="0"/>
              <a:t>Photo: </a:t>
            </a:r>
            <a:r>
              <a:rPr lang="en-US" dirty="0" err="1" smtClean="0"/>
              <a:t>fortin</a:t>
            </a:r>
            <a:r>
              <a:rPr lang="en-US" dirty="0" smtClean="0"/>
              <a:t> consulting </a:t>
            </a:r>
            <a:r>
              <a:rPr lang="en-US" dirty="0" err="1" smtClean="0"/>
              <a:t>inc</a:t>
            </a:r>
            <a:endParaRPr lang="en-US" dirty="0"/>
          </a:p>
        </p:txBody>
      </p:sp>
      <p:sp>
        <p:nvSpPr>
          <p:cNvPr id="5" name="Chord 4"/>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e 5"/>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00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Good stockpile storage</a:t>
            </a:r>
            <a:endParaRPr lang="en-US" dirty="0"/>
          </a:p>
        </p:txBody>
      </p:sp>
      <p:pic>
        <p:nvPicPr>
          <p:cNvPr id="3075" name="Picture 3" descr="C:\pictures\Pictures\salt\storage\LAKEVILLE TRE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28800"/>
            <a:ext cx="5791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35169" y="1600200"/>
            <a:ext cx="3429000" cy="4525963"/>
          </a:xfrm>
        </p:spPr>
        <p:txBody>
          <a:bodyPr/>
          <a:lstStyle/>
          <a:p>
            <a:r>
              <a:rPr lang="en-US" dirty="0" smtClean="0"/>
              <a:t>Allows for delivery indoors</a:t>
            </a:r>
          </a:p>
          <a:p>
            <a:r>
              <a:rPr lang="en-US" dirty="0" smtClean="0"/>
              <a:t>Loading indoors</a:t>
            </a:r>
          </a:p>
          <a:p>
            <a:r>
              <a:rPr lang="en-US" dirty="0" smtClean="0"/>
              <a:t>Covered</a:t>
            </a:r>
          </a:p>
          <a:p>
            <a:r>
              <a:rPr lang="en-US" dirty="0" smtClean="0"/>
              <a:t>Impermeable floor</a:t>
            </a:r>
          </a:p>
          <a:p>
            <a:r>
              <a:rPr lang="en-US" dirty="0" smtClean="0"/>
              <a:t>No risk of overfilling</a:t>
            </a:r>
            <a:endParaRPr lang="en-US" dirty="0"/>
          </a:p>
        </p:txBody>
      </p:sp>
      <p:sp>
        <p:nvSpPr>
          <p:cNvPr id="8" name="TextBox 7"/>
          <p:cNvSpPr txBox="1"/>
          <p:nvPr/>
        </p:nvSpPr>
        <p:spPr>
          <a:xfrm>
            <a:off x="5029200" y="6309946"/>
            <a:ext cx="3733800" cy="381000"/>
          </a:xfrm>
          <a:prstGeom prst="rect">
            <a:avLst/>
          </a:prstGeom>
          <a:noFill/>
        </p:spPr>
        <p:txBody>
          <a:bodyPr wrap="square" rtlCol="0">
            <a:spAutoFit/>
          </a:bodyPr>
          <a:lstStyle/>
          <a:p>
            <a:r>
              <a:rPr lang="en-US" dirty="0" smtClean="0"/>
              <a:t>Photo: Fortin Consulting </a:t>
            </a:r>
            <a:r>
              <a:rPr lang="en-US" dirty="0" err="1" smtClean="0"/>
              <a:t>Inc</a:t>
            </a:r>
            <a:endParaRPr lang="en-US" dirty="0"/>
          </a:p>
        </p:txBody>
      </p:sp>
      <p:sp>
        <p:nvSpPr>
          <p:cNvPr id="6" name="Chord 5"/>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e 6"/>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33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pictures\Pictures\salt\storage\uncovered salt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9200" y="6477000"/>
            <a:ext cx="3733800" cy="381000"/>
          </a:xfrm>
          <a:prstGeom prst="rect">
            <a:avLst/>
          </a:prstGeom>
          <a:noFill/>
        </p:spPr>
        <p:txBody>
          <a:bodyPr wrap="square" rtlCol="0">
            <a:spAutoFit/>
          </a:bodyPr>
          <a:lstStyle/>
          <a:p>
            <a:r>
              <a:rPr lang="en-US" dirty="0" smtClean="0"/>
              <a:t>Photo: </a:t>
            </a:r>
            <a:r>
              <a:rPr lang="en-US" dirty="0" err="1" smtClean="0"/>
              <a:t>fortin</a:t>
            </a:r>
            <a:r>
              <a:rPr lang="en-US" dirty="0" smtClean="0"/>
              <a:t> consulting </a:t>
            </a:r>
            <a:r>
              <a:rPr lang="en-US" dirty="0" err="1" smtClean="0"/>
              <a:t>inc</a:t>
            </a:r>
            <a:endParaRPr lang="en-US" dirty="0"/>
          </a:p>
        </p:txBody>
      </p:sp>
      <p:sp>
        <p:nvSpPr>
          <p:cNvPr id="6" name="Title 3"/>
          <p:cNvSpPr txBox="1">
            <a:spLocks/>
          </p:cNvSpPr>
          <p:nvPr/>
        </p:nvSpPr>
        <p:spPr>
          <a:xfrm>
            <a:off x="457200" y="274638"/>
            <a:ext cx="4724400" cy="1143000"/>
          </a:xfrm>
          <a:prstGeom prst="rect">
            <a:avLst/>
          </a:prstGeom>
          <a:solidFill>
            <a:schemeClr val="accent1">
              <a:lumMod val="20000"/>
              <a:lumOff val="8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Example: Poor stockpile storage</a:t>
            </a:r>
            <a:endParaRPr lang="en-US" dirty="0"/>
          </a:p>
        </p:txBody>
      </p:sp>
      <p:sp>
        <p:nvSpPr>
          <p:cNvPr id="7" name="Content Placeholder 6"/>
          <p:cNvSpPr>
            <a:spLocks noGrp="1"/>
          </p:cNvSpPr>
          <p:nvPr>
            <p:ph idx="1"/>
          </p:nvPr>
        </p:nvSpPr>
        <p:spPr>
          <a:xfrm>
            <a:off x="463062" y="5486400"/>
            <a:ext cx="8229600" cy="761999"/>
          </a:xfrm>
          <a:solidFill>
            <a:schemeClr val="accent1">
              <a:lumMod val="20000"/>
              <a:lumOff val="80000"/>
            </a:schemeClr>
          </a:solidFill>
        </p:spPr>
        <p:txBody>
          <a:bodyPr/>
          <a:lstStyle/>
          <a:p>
            <a:r>
              <a:rPr lang="en-US" dirty="0" smtClean="0"/>
              <a:t>Must be on impermeable ( waterproof) pad</a:t>
            </a:r>
            <a:endParaRPr lang="en-US" dirty="0"/>
          </a:p>
        </p:txBody>
      </p:sp>
      <p:sp>
        <p:nvSpPr>
          <p:cNvPr id="8" name="Chord 7"/>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e 8"/>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55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pictures\Pictures\salt\storage\Copy of PA17001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3124200"/>
            <a:ext cx="2514600" cy="1417638"/>
          </a:xfrm>
        </p:spPr>
        <p:txBody>
          <a:bodyPr>
            <a:normAutofit fontScale="90000"/>
          </a:bodyPr>
          <a:lstStyle/>
          <a:p>
            <a:pPr algn="l"/>
            <a:r>
              <a:rPr lang="en-US" sz="2700" dirty="0" smtClean="0"/>
              <a:t>Can’t keep salt in</a:t>
            </a:r>
            <a:br>
              <a:rPr lang="en-US" sz="2700" dirty="0" smtClean="0"/>
            </a:br>
            <a:r>
              <a:rPr lang="en-US" sz="2700" dirty="0" smtClean="0"/>
              <a:t/>
            </a:r>
            <a:br>
              <a:rPr lang="en-US" sz="2700" dirty="0" smtClean="0"/>
            </a:br>
            <a:r>
              <a:rPr lang="en-US" sz="2700" dirty="0" smtClean="0"/>
              <a:t>Can’t keep moisture out</a:t>
            </a:r>
            <a:endParaRPr lang="en-US" dirty="0"/>
          </a:p>
        </p:txBody>
      </p:sp>
      <p:sp>
        <p:nvSpPr>
          <p:cNvPr id="5" name="TextBox 4"/>
          <p:cNvSpPr txBox="1"/>
          <p:nvPr/>
        </p:nvSpPr>
        <p:spPr>
          <a:xfrm>
            <a:off x="5029200" y="6477000"/>
            <a:ext cx="3733800" cy="381000"/>
          </a:xfrm>
          <a:prstGeom prst="rect">
            <a:avLst/>
          </a:prstGeom>
          <a:noFill/>
        </p:spPr>
        <p:txBody>
          <a:bodyPr wrap="square" rtlCol="0">
            <a:spAutoFit/>
          </a:bodyPr>
          <a:lstStyle/>
          <a:p>
            <a:r>
              <a:rPr lang="en-US" dirty="0" smtClean="0"/>
              <a:t>Photo: </a:t>
            </a:r>
            <a:r>
              <a:rPr lang="en-US" dirty="0" err="1" smtClean="0"/>
              <a:t>fortin</a:t>
            </a:r>
            <a:r>
              <a:rPr lang="en-US" dirty="0" smtClean="0"/>
              <a:t> consulting </a:t>
            </a:r>
            <a:r>
              <a:rPr lang="en-US" dirty="0" err="1" smtClean="0"/>
              <a:t>inc</a:t>
            </a:r>
            <a:endParaRPr lang="en-US" dirty="0"/>
          </a:p>
        </p:txBody>
      </p:sp>
      <p:sp>
        <p:nvSpPr>
          <p:cNvPr id="6" name="Title 3"/>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Example: Poor stockpile storage</a:t>
            </a:r>
            <a:endParaRPr lang="en-US" dirty="0"/>
          </a:p>
        </p:txBody>
      </p:sp>
      <p:sp>
        <p:nvSpPr>
          <p:cNvPr id="7" name="Chord 6"/>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e 7"/>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06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Michigan\pics\mdot\IMG_03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5" name="TextBox 4"/>
          <p:cNvSpPr txBox="1"/>
          <p:nvPr/>
        </p:nvSpPr>
        <p:spPr>
          <a:xfrm>
            <a:off x="5029200" y="6477000"/>
            <a:ext cx="3733800" cy="381000"/>
          </a:xfrm>
          <a:prstGeom prst="rect">
            <a:avLst/>
          </a:prstGeom>
          <a:noFill/>
        </p:spPr>
        <p:txBody>
          <a:bodyPr wrap="square" rtlCol="0">
            <a:spAutoFit/>
          </a:bodyPr>
          <a:lstStyle/>
          <a:p>
            <a:r>
              <a:rPr lang="en-US" dirty="0" smtClean="0"/>
              <a:t>Photo: Michigan DOT</a:t>
            </a:r>
            <a:endParaRPr lang="en-US" dirty="0"/>
          </a:p>
        </p:txBody>
      </p:sp>
      <p:sp>
        <p:nvSpPr>
          <p:cNvPr id="6" name="Title 1"/>
          <p:cNvSpPr txBox="1">
            <a:spLocks/>
          </p:cNvSpPr>
          <p:nvPr/>
        </p:nvSpPr>
        <p:spPr>
          <a:xfrm>
            <a:off x="609600" y="427038"/>
            <a:ext cx="8229600" cy="571500"/>
          </a:xfrm>
          <a:prstGeom prst="rect">
            <a:avLst/>
          </a:prstGeom>
          <a:solidFill>
            <a:schemeClr val="accent1">
              <a:lumMod val="20000"/>
              <a:lumOff val="80000"/>
            </a:schemeClr>
          </a:solidFill>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Positioning of granular products </a:t>
            </a:r>
            <a:endParaRPr lang="en-US" dirty="0"/>
          </a:p>
        </p:txBody>
      </p:sp>
      <p:sp>
        <p:nvSpPr>
          <p:cNvPr id="7" name="Content Placeholder 2"/>
          <p:cNvSpPr txBox="1">
            <a:spLocks/>
          </p:cNvSpPr>
          <p:nvPr/>
        </p:nvSpPr>
        <p:spPr>
          <a:xfrm>
            <a:off x="304800" y="3429000"/>
            <a:ext cx="5486400" cy="3048000"/>
          </a:xfrm>
          <a:prstGeom prst="rect">
            <a:avLst/>
          </a:prstGeom>
          <a:solidFill>
            <a:schemeClr val="accent1">
              <a:lumMod val="20000"/>
              <a:lumOff val="8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Place granular stock piles away from door of shed.  </a:t>
            </a:r>
          </a:p>
          <a:p>
            <a:r>
              <a:rPr lang="en-US" dirty="0" smtClean="0"/>
              <a:t>To get best control, paint a top fill line and a forward fill line in your shed.  No salt beyond that point ( safety of the structure, and runoff control)</a:t>
            </a:r>
            <a:endParaRPr lang="en-US" dirty="0"/>
          </a:p>
        </p:txBody>
      </p:sp>
      <p:sp>
        <p:nvSpPr>
          <p:cNvPr id="9" name="Chord 8"/>
          <p:cNvSpPr/>
          <p:nvPr/>
        </p:nvSpPr>
        <p:spPr>
          <a:xfrm>
            <a:off x="7620000" y="304800"/>
            <a:ext cx="304800" cy="30480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e 9"/>
          <p:cNvSpPr/>
          <p:nvPr/>
        </p:nvSpPr>
        <p:spPr>
          <a:xfrm>
            <a:off x="8077200" y="304800"/>
            <a:ext cx="304800" cy="3048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0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ictures\Pictures\salt\storage\covered stor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How about a new shed?	</a:t>
            </a:r>
            <a:endParaRPr lang="en-US" dirty="0"/>
          </a:p>
        </p:txBody>
      </p:sp>
      <p:sp>
        <p:nvSpPr>
          <p:cNvPr id="3" name="Content Placeholder 2"/>
          <p:cNvSpPr>
            <a:spLocks noGrp="1"/>
          </p:cNvSpPr>
          <p:nvPr>
            <p:ph idx="1"/>
          </p:nvPr>
        </p:nvSpPr>
        <p:spPr>
          <a:xfrm>
            <a:off x="558800" y="4460631"/>
            <a:ext cx="6223000" cy="2362200"/>
          </a:xfrm>
          <a:solidFill>
            <a:srgbClr val="FFFFCC"/>
          </a:solidFill>
        </p:spPr>
        <p:txBody>
          <a:bodyPr>
            <a:normAutofit fontScale="77500" lnSpcReduction="20000"/>
          </a:bodyPr>
          <a:lstStyle/>
          <a:p>
            <a:r>
              <a:rPr lang="en-US" dirty="0" smtClean="0"/>
              <a:t>Add doors </a:t>
            </a:r>
          </a:p>
          <a:p>
            <a:r>
              <a:rPr lang="en-US" dirty="0" smtClean="0"/>
              <a:t>Orient shed away from direction of rain</a:t>
            </a:r>
          </a:p>
          <a:p>
            <a:r>
              <a:rPr lang="en-US" dirty="0" smtClean="0"/>
              <a:t>Allow loads to be delivered indoors</a:t>
            </a:r>
          </a:p>
          <a:p>
            <a:r>
              <a:rPr lang="en-US" dirty="0" smtClean="0"/>
              <a:t>Allow trucks to load indoors</a:t>
            </a:r>
          </a:p>
          <a:p>
            <a:r>
              <a:rPr lang="en-US" dirty="0" smtClean="0"/>
              <a:t>Big enough to hold all of your materials</a:t>
            </a:r>
          </a:p>
          <a:p>
            <a:r>
              <a:rPr lang="en-US" dirty="0" smtClean="0"/>
              <a:t>Floor sloped in, not out</a:t>
            </a:r>
            <a:endParaRPr lang="en-US" dirty="0"/>
          </a:p>
        </p:txBody>
      </p:sp>
      <p:sp>
        <p:nvSpPr>
          <p:cNvPr id="5" name="TextBox 4"/>
          <p:cNvSpPr txBox="1"/>
          <p:nvPr/>
        </p:nvSpPr>
        <p:spPr>
          <a:xfrm>
            <a:off x="5392615" y="6309946"/>
            <a:ext cx="3733800" cy="381000"/>
          </a:xfrm>
          <a:prstGeom prst="rect">
            <a:avLst/>
          </a:prstGeom>
          <a:noFill/>
        </p:spPr>
        <p:txBody>
          <a:bodyPr wrap="square" rtlCol="0">
            <a:spAutoFit/>
          </a:bodyPr>
          <a:lstStyle/>
          <a:p>
            <a:r>
              <a:rPr lang="en-US" dirty="0" smtClean="0"/>
              <a:t>Photo: </a:t>
            </a:r>
            <a:r>
              <a:rPr lang="en-US" dirty="0" err="1" smtClean="0"/>
              <a:t>fortin</a:t>
            </a:r>
            <a:r>
              <a:rPr lang="en-US" dirty="0" smtClean="0"/>
              <a:t> consulting </a:t>
            </a:r>
            <a:r>
              <a:rPr lang="en-US" dirty="0" err="1" smtClean="0"/>
              <a:t>inc</a:t>
            </a:r>
            <a:endParaRPr lang="en-US" dirty="0"/>
          </a:p>
        </p:txBody>
      </p:sp>
      <p:sp>
        <p:nvSpPr>
          <p:cNvPr id="6" name="Oval 5"/>
          <p:cNvSpPr/>
          <p:nvPr/>
        </p:nvSpPr>
        <p:spPr>
          <a:xfrm>
            <a:off x="8534400" y="304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729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2885</Words>
  <Application>Microsoft Office PowerPoint</Application>
  <PresentationFormat>On-screen Show (4:3)</PresentationFormat>
  <Paragraphs>380</Paragraphs>
  <Slides>34</Slides>
  <Notes>30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Deicer material management policy   </vt:lpstr>
      <vt:lpstr>This module will contain these topics</vt:lpstr>
      <vt:lpstr>Storage of Liquid and Granular material</vt:lpstr>
      <vt:lpstr>Proper Stockpile Storage</vt:lpstr>
      <vt:lpstr>Good stockpile storage</vt:lpstr>
      <vt:lpstr>PowerPoint Presentation</vt:lpstr>
      <vt:lpstr>Can’t keep salt in  Can’t keep moisture out</vt:lpstr>
      <vt:lpstr>PowerPoint Presentation</vt:lpstr>
      <vt:lpstr>How about a new shed? </vt:lpstr>
      <vt:lpstr>Why not re-use runoff water </vt:lpstr>
      <vt:lpstr>Proper liquid Storage</vt:lpstr>
      <vt:lpstr>Secondary Containment for liquids</vt:lpstr>
      <vt:lpstr>Positioning liquid products</vt:lpstr>
      <vt:lpstr>Example:Indoor storage  </vt:lpstr>
      <vt:lpstr>Example:Outdoor storage</vt:lpstr>
      <vt:lpstr>QA of materials delivered both granular and liquids</vt:lpstr>
      <vt:lpstr>Testing liquid products</vt:lpstr>
      <vt:lpstr>Must know your target before you test</vt:lpstr>
      <vt:lpstr>Quality testing of liquid deicers</vt:lpstr>
      <vt:lpstr>Do it yourself</vt:lpstr>
      <vt:lpstr>PowerPoint Presentation</vt:lpstr>
      <vt:lpstr>Quality testing of rock salt</vt:lpstr>
      <vt:lpstr>Example: Drying out your sample  </vt:lpstr>
      <vt:lpstr>Compare to your salt moisture specification</vt:lpstr>
      <vt:lpstr>Good Housekeeping</vt:lpstr>
      <vt:lpstr>Photo: Virginia DOT</vt:lpstr>
      <vt:lpstr>Sweep the loading area</vt:lpstr>
      <vt:lpstr>Delivery of materials</vt:lpstr>
      <vt:lpstr>Storage Inspections</vt:lpstr>
      <vt:lpstr>Storage Inspections</vt:lpstr>
      <vt:lpstr>Bad example: river of salt leaving storage area</vt:lpstr>
      <vt:lpstr>Slope pad and parking lot </vt:lpstr>
      <vt:lpstr>Good example: everything contained</vt:lpstr>
      <vt:lpstr>Additional 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Deicer material management policy</dc:title>
  <dc:creator>Connie Fortin</dc:creator>
  <cp:lastModifiedBy>Connie Fortin</cp:lastModifiedBy>
  <cp:revision>52</cp:revision>
  <dcterms:created xsi:type="dcterms:W3CDTF">2014-09-03T18:52:51Z</dcterms:created>
  <dcterms:modified xsi:type="dcterms:W3CDTF">2014-09-19T18:09:30Z</dcterms:modified>
</cp:coreProperties>
</file>