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4"/>
  </p:notesMasterIdLst>
  <p:sldIdLst>
    <p:sldId id="316" r:id="rId2"/>
    <p:sldId id="257" r:id="rId3"/>
    <p:sldId id="260" r:id="rId4"/>
    <p:sldId id="261" r:id="rId5"/>
    <p:sldId id="269" r:id="rId6"/>
    <p:sldId id="263" r:id="rId7"/>
    <p:sldId id="265" r:id="rId8"/>
    <p:sldId id="267" r:id="rId9"/>
    <p:sldId id="317" r:id="rId10"/>
    <p:sldId id="318" r:id="rId11"/>
    <p:sldId id="270" r:id="rId12"/>
    <p:sldId id="272" r:id="rId13"/>
    <p:sldId id="274" r:id="rId14"/>
    <p:sldId id="276" r:id="rId15"/>
    <p:sldId id="277" r:id="rId16"/>
    <p:sldId id="278" r:id="rId17"/>
    <p:sldId id="280" r:id="rId18"/>
    <p:sldId id="282" r:id="rId19"/>
    <p:sldId id="283" r:id="rId20"/>
    <p:sldId id="284" r:id="rId21"/>
    <p:sldId id="286" r:id="rId22"/>
    <p:sldId id="288" r:id="rId23"/>
    <p:sldId id="289" r:id="rId24"/>
    <p:sldId id="291" r:id="rId25"/>
    <p:sldId id="292" r:id="rId26"/>
    <p:sldId id="293" r:id="rId27"/>
    <p:sldId id="295" r:id="rId28"/>
    <p:sldId id="297" r:id="rId29"/>
    <p:sldId id="298" r:id="rId30"/>
    <p:sldId id="299" r:id="rId31"/>
    <p:sldId id="301" r:id="rId32"/>
    <p:sldId id="303" r:id="rId33"/>
    <p:sldId id="304" r:id="rId34"/>
    <p:sldId id="305" r:id="rId35"/>
    <p:sldId id="307" r:id="rId36"/>
    <p:sldId id="309" r:id="rId37"/>
    <p:sldId id="310" r:id="rId38"/>
    <p:sldId id="311" r:id="rId39"/>
    <p:sldId id="313" r:id="rId40"/>
    <p:sldId id="315" r:id="rId41"/>
    <p:sldId id="258" r:id="rId42"/>
    <p:sldId id="25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04" autoAdjust="0"/>
    <p:restoredTop sz="96710" autoAdjust="0"/>
  </p:normalViewPr>
  <p:slideViewPr>
    <p:cSldViewPr snapToGrid="0">
      <p:cViewPr varScale="1">
        <p:scale>
          <a:sx n="109" d="100"/>
          <a:sy n="109" d="100"/>
        </p:scale>
        <p:origin x="10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88900" algn="l" rtl="0">
              <a:lnSpc>
                <a:spcPct val="100000"/>
              </a:lnSpc>
              <a:spcBef>
                <a:spcPts val="0"/>
              </a:spcBef>
              <a:spcAft>
                <a:spcPts val="0"/>
              </a:spcAft>
              <a:buSzPts val="1400"/>
              <a:buChar char="●"/>
              <a:defRPr/>
            </a:lvl1pPr>
            <a:lvl2pPr marL="457200" marR="0" lvl="1" indent="-88900" algn="l" rtl="0">
              <a:lnSpc>
                <a:spcPct val="100000"/>
              </a:lnSpc>
              <a:spcBef>
                <a:spcPts val="0"/>
              </a:spcBef>
              <a:spcAft>
                <a:spcPts val="0"/>
              </a:spcAft>
              <a:buSzPts val="1400"/>
              <a:buChar char="○"/>
              <a:defRPr/>
            </a:lvl2pPr>
            <a:lvl3pPr marL="914400" marR="0" lvl="2" indent="-88900" algn="l" rtl="0">
              <a:lnSpc>
                <a:spcPct val="100000"/>
              </a:lnSpc>
              <a:spcBef>
                <a:spcPts val="0"/>
              </a:spcBef>
              <a:spcAft>
                <a:spcPts val="0"/>
              </a:spcAft>
              <a:buSzPts val="1400"/>
              <a:buChar char="■"/>
              <a:defRPr/>
            </a:lvl3pPr>
            <a:lvl4pPr marL="1371600" marR="0" lvl="3" indent="-88900" algn="l" rtl="0">
              <a:lnSpc>
                <a:spcPct val="100000"/>
              </a:lnSpc>
              <a:spcBef>
                <a:spcPts val="0"/>
              </a:spcBef>
              <a:spcAft>
                <a:spcPts val="0"/>
              </a:spcAft>
              <a:buSzPts val="1400"/>
              <a:buChar char="●"/>
              <a:defRPr/>
            </a:lvl4pPr>
            <a:lvl5pPr marL="1828800" marR="0" lvl="4" indent="-88900" algn="l" rtl="0">
              <a:lnSpc>
                <a:spcPct val="100000"/>
              </a:lnSpc>
              <a:spcBef>
                <a:spcPts val="0"/>
              </a:spcBef>
              <a:spcAft>
                <a:spcPts val="0"/>
              </a:spcAft>
              <a:buSzPts val="1400"/>
              <a:buChar char="○"/>
              <a:defRPr/>
            </a:lvl5pPr>
            <a:lvl6pPr marL="2286000" marR="0" lvl="5" indent="-88900" algn="l" rtl="0">
              <a:lnSpc>
                <a:spcPct val="100000"/>
              </a:lnSpc>
              <a:spcBef>
                <a:spcPts val="0"/>
              </a:spcBef>
              <a:spcAft>
                <a:spcPts val="0"/>
              </a:spcAft>
              <a:buSzPts val="1400"/>
              <a:buChar char="■"/>
              <a:defRPr/>
            </a:lvl6pPr>
            <a:lvl7pPr marL="3200400" marR="0" lvl="6" indent="-88900" algn="l" rtl="0">
              <a:lnSpc>
                <a:spcPct val="100000"/>
              </a:lnSpc>
              <a:spcBef>
                <a:spcPts val="0"/>
              </a:spcBef>
              <a:spcAft>
                <a:spcPts val="0"/>
              </a:spcAft>
              <a:buSzPts val="1400"/>
              <a:buChar char="●"/>
              <a:defRPr/>
            </a:lvl7pPr>
            <a:lvl8pPr marL="4572000" marR="0" lvl="7" indent="-88900" algn="l" rtl="0">
              <a:lnSpc>
                <a:spcPct val="100000"/>
              </a:lnSpc>
              <a:spcBef>
                <a:spcPts val="0"/>
              </a:spcBef>
              <a:spcAft>
                <a:spcPts val="0"/>
              </a:spcAft>
              <a:buSzPts val="1400"/>
              <a:buChar char="○"/>
              <a:defRPr/>
            </a:lvl8pPr>
            <a:lvl9pPr marL="6400800" marR="0" lvl="8" indent="-88900" algn="l" rtl="0">
              <a:lnSpc>
                <a:spcPct val="100000"/>
              </a:lnSpc>
              <a:spcBef>
                <a:spcPts val="0"/>
              </a:spcBef>
              <a:spcAft>
                <a:spcPts val="0"/>
              </a:spcAft>
              <a:buSzPts val="1400"/>
              <a:buChar char="■"/>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91425" rIns="91425" bIns="91425" anchor="t" anchorCtr="0">
            <a:noAutofit/>
          </a:bodyPr>
          <a:lstStyle>
            <a:lvl1pPr marL="0" marR="0" lvl="0" indent="-88900" algn="l" rtl="0">
              <a:lnSpc>
                <a:spcPct val="100000"/>
              </a:lnSpc>
              <a:spcBef>
                <a:spcPts val="0"/>
              </a:spcBef>
              <a:spcAft>
                <a:spcPts val="0"/>
              </a:spcAft>
              <a:buSzPts val="1400"/>
              <a:buChar char="●"/>
              <a:defRPr/>
            </a:lvl1pPr>
            <a:lvl2pPr marL="457200" marR="0" lvl="1" indent="-88900" algn="l" rtl="0">
              <a:lnSpc>
                <a:spcPct val="100000"/>
              </a:lnSpc>
              <a:spcBef>
                <a:spcPts val="0"/>
              </a:spcBef>
              <a:spcAft>
                <a:spcPts val="0"/>
              </a:spcAft>
              <a:buSzPts val="1400"/>
              <a:buChar char="○"/>
              <a:defRPr/>
            </a:lvl2pPr>
            <a:lvl3pPr marL="914400" marR="0" lvl="2" indent="-88900" algn="l" rtl="0">
              <a:lnSpc>
                <a:spcPct val="100000"/>
              </a:lnSpc>
              <a:spcBef>
                <a:spcPts val="0"/>
              </a:spcBef>
              <a:spcAft>
                <a:spcPts val="0"/>
              </a:spcAft>
              <a:buSzPts val="1400"/>
              <a:buChar char="■"/>
              <a:defRPr/>
            </a:lvl3pPr>
            <a:lvl4pPr marL="1371600" marR="0" lvl="3" indent="-88900" algn="l" rtl="0">
              <a:lnSpc>
                <a:spcPct val="100000"/>
              </a:lnSpc>
              <a:spcBef>
                <a:spcPts val="0"/>
              </a:spcBef>
              <a:spcAft>
                <a:spcPts val="0"/>
              </a:spcAft>
              <a:buSzPts val="1400"/>
              <a:buChar char="●"/>
              <a:defRPr/>
            </a:lvl4pPr>
            <a:lvl5pPr marL="1828800" marR="0" lvl="4" indent="-88900" algn="l" rtl="0">
              <a:lnSpc>
                <a:spcPct val="100000"/>
              </a:lnSpc>
              <a:spcBef>
                <a:spcPts val="0"/>
              </a:spcBef>
              <a:spcAft>
                <a:spcPts val="0"/>
              </a:spcAft>
              <a:buSzPts val="1400"/>
              <a:buChar char="○"/>
              <a:defRPr/>
            </a:lvl5pPr>
            <a:lvl6pPr marL="2286000" marR="0" lvl="5" indent="-88900" algn="l" rtl="0">
              <a:lnSpc>
                <a:spcPct val="100000"/>
              </a:lnSpc>
              <a:spcBef>
                <a:spcPts val="0"/>
              </a:spcBef>
              <a:spcAft>
                <a:spcPts val="0"/>
              </a:spcAft>
              <a:buSzPts val="1400"/>
              <a:buChar char="■"/>
              <a:defRPr/>
            </a:lvl6pPr>
            <a:lvl7pPr marL="3200400" marR="0" lvl="6" indent="-88900" algn="l" rtl="0">
              <a:lnSpc>
                <a:spcPct val="100000"/>
              </a:lnSpc>
              <a:spcBef>
                <a:spcPts val="0"/>
              </a:spcBef>
              <a:spcAft>
                <a:spcPts val="0"/>
              </a:spcAft>
              <a:buSzPts val="1400"/>
              <a:buChar char="●"/>
              <a:defRPr/>
            </a:lvl7pPr>
            <a:lvl8pPr marL="4572000" marR="0" lvl="7" indent="-88900" algn="l" rtl="0">
              <a:lnSpc>
                <a:spcPct val="100000"/>
              </a:lnSpc>
              <a:spcBef>
                <a:spcPts val="0"/>
              </a:spcBef>
              <a:spcAft>
                <a:spcPts val="0"/>
              </a:spcAft>
              <a:buSzPts val="1400"/>
              <a:buChar char="○"/>
              <a:defRPr/>
            </a:lvl8pPr>
            <a:lvl9pPr marL="6400800" marR="0" lvl="8" indent="-88900" algn="l" rtl="0">
              <a:lnSpc>
                <a:spcPct val="100000"/>
              </a:lnSpc>
              <a:spcBef>
                <a:spcPts val="0"/>
              </a:spcBef>
              <a:spcAft>
                <a:spcPts val="0"/>
              </a:spcAft>
              <a:buSzPts val="1400"/>
              <a:buChar char="■"/>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91425" rIns="91425" bIns="91425" anchor="b" anchorCtr="0">
            <a:noAutofit/>
          </a:bodyPr>
          <a:lstStyle>
            <a:lvl1pPr marL="0" marR="0" lvl="0" indent="-88900" algn="l" rtl="0">
              <a:lnSpc>
                <a:spcPct val="100000"/>
              </a:lnSpc>
              <a:spcBef>
                <a:spcPts val="0"/>
              </a:spcBef>
              <a:spcAft>
                <a:spcPts val="0"/>
              </a:spcAft>
              <a:buSzPts val="1400"/>
              <a:buChar char="●"/>
              <a:defRPr/>
            </a:lvl1pPr>
            <a:lvl2pPr marL="457200" marR="0" lvl="1" indent="-88900" algn="l" rtl="0">
              <a:lnSpc>
                <a:spcPct val="100000"/>
              </a:lnSpc>
              <a:spcBef>
                <a:spcPts val="0"/>
              </a:spcBef>
              <a:spcAft>
                <a:spcPts val="0"/>
              </a:spcAft>
              <a:buSzPts val="1400"/>
              <a:buChar char="○"/>
              <a:defRPr/>
            </a:lvl2pPr>
            <a:lvl3pPr marL="914400" marR="0" lvl="2" indent="-88900" algn="l" rtl="0">
              <a:lnSpc>
                <a:spcPct val="100000"/>
              </a:lnSpc>
              <a:spcBef>
                <a:spcPts val="0"/>
              </a:spcBef>
              <a:spcAft>
                <a:spcPts val="0"/>
              </a:spcAft>
              <a:buSzPts val="1400"/>
              <a:buChar char="■"/>
              <a:defRPr/>
            </a:lvl3pPr>
            <a:lvl4pPr marL="1371600" marR="0" lvl="3" indent="-88900" algn="l" rtl="0">
              <a:lnSpc>
                <a:spcPct val="100000"/>
              </a:lnSpc>
              <a:spcBef>
                <a:spcPts val="0"/>
              </a:spcBef>
              <a:spcAft>
                <a:spcPts val="0"/>
              </a:spcAft>
              <a:buSzPts val="1400"/>
              <a:buChar char="●"/>
              <a:defRPr/>
            </a:lvl4pPr>
            <a:lvl5pPr marL="1828800" marR="0" lvl="4" indent="-88900" algn="l" rtl="0">
              <a:lnSpc>
                <a:spcPct val="100000"/>
              </a:lnSpc>
              <a:spcBef>
                <a:spcPts val="0"/>
              </a:spcBef>
              <a:spcAft>
                <a:spcPts val="0"/>
              </a:spcAft>
              <a:buSzPts val="1400"/>
              <a:buChar char="○"/>
              <a:defRPr/>
            </a:lvl5pPr>
            <a:lvl6pPr marL="2286000" marR="0" lvl="5" indent="-88900" algn="l" rtl="0">
              <a:lnSpc>
                <a:spcPct val="100000"/>
              </a:lnSpc>
              <a:spcBef>
                <a:spcPts val="0"/>
              </a:spcBef>
              <a:spcAft>
                <a:spcPts val="0"/>
              </a:spcAft>
              <a:buSzPts val="1400"/>
              <a:buChar char="■"/>
              <a:defRPr/>
            </a:lvl6pPr>
            <a:lvl7pPr marL="3200400" marR="0" lvl="6" indent="-88900" algn="l" rtl="0">
              <a:lnSpc>
                <a:spcPct val="100000"/>
              </a:lnSpc>
              <a:spcBef>
                <a:spcPts val="0"/>
              </a:spcBef>
              <a:spcAft>
                <a:spcPts val="0"/>
              </a:spcAft>
              <a:buSzPts val="1400"/>
              <a:buChar char="●"/>
              <a:defRPr/>
            </a:lvl7pPr>
            <a:lvl8pPr marL="4572000" marR="0" lvl="7" indent="-88900" algn="l" rtl="0">
              <a:lnSpc>
                <a:spcPct val="100000"/>
              </a:lnSpc>
              <a:spcBef>
                <a:spcPts val="0"/>
              </a:spcBef>
              <a:spcAft>
                <a:spcPts val="0"/>
              </a:spcAft>
              <a:buSzPts val="1400"/>
              <a:buChar char="○"/>
              <a:defRPr/>
            </a:lvl8pPr>
            <a:lvl9pPr marL="6400800" marR="0" lvl="8" indent="-88900" algn="l" rtl="0">
              <a:lnSpc>
                <a:spcPct val="100000"/>
              </a:lnSpc>
              <a:spcBef>
                <a:spcPts val="0"/>
              </a:spcBef>
              <a:spcAft>
                <a:spcPts val="0"/>
              </a:spcAft>
              <a:buSzPts val="1400"/>
              <a:buChar char="■"/>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9af85a56d0_0_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a:t>
            </a:fld>
            <a:endParaRPr/>
          </a:p>
        </p:txBody>
      </p:sp>
      <p:sp>
        <p:nvSpPr>
          <p:cNvPr id="98" name="Google Shape;98;g9af85a56d0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9" name="Google Shape;99;g9af85a56d0_0_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Children often do not know the best way to use their brakes to stop quickly and effectively. </a:t>
            </a:r>
            <a:endParaRPr sz="1800" b="0" i="0" u="none" strike="noStrike" cap="none"/>
          </a:p>
          <a:p>
            <a:pPr marL="0" marR="0" lvl="0" indent="0" algn="l" rtl="0">
              <a:spcBef>
                <a:spcPts val="0"/>
              </a:spcBef>
              <a:spcAft>
                <a:spcPts val="0"/>
              </a:spcAft>
              <a:buFont typeface="Arial"/>
              <a:buNone/>
            </a:pPr>
            <a:r>
              <a:rPr lang="en-US" sz="1800"/>
              <a:t>We make a game of it by having them stop as close to a line as possible</a:t>
            </a:r>
            <a:r>
              <a:rPr lang="en-US" sz="1800" b="0" i="0" u="none" strike="noStrike" cap="none"/>
              <a:t> and marking how close they are to show their progress as they try new techniques.</a:t>
            </a:r>
            <a:endParaRPr sz="1800" b="0" i="0" u="none" strike="noStrike" cap="none"/>
          </a:p>
          <a:p>
            <a:pPr marL="0" marR="0" lvl="0" indent="0" algn="l" rtl="0">
              <a:spcBef>
                <a:spcPts val="0"/>
              </a:spcBef>
              <a:spcAft>
                <a:spcPts val="0"/>
              </a:spcAft>
              <a:buFont typeface="Arial"/>
              <a:buNone/>
            </a:pPr>
            <a:r>
              <a:rPr lang="en-US" sz="1800" b="0" i="0" u="none" strike="noStrike" cap="none"/>
              <a:t>With coaster (foot) brakes they like to skid.  But sliding friction is 1) lower than rolling friction, thus skidding takes longer to stop</a:t>
            </a:r>
            <a:r>
              <a:rPr lang="en-US" sz="1800"/>
              <a:t> and 2) </a:t>
            </a:r>
            <a:r>
              <a:rPr lang="en-US" sz="1800" b="0" i="0" u="none" strike="noStrike" cap="none"/>
              <a:t>the bike is out of control and usually no longer traveling in a straight line.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b="0" i="0" u="none" strike="noStrike" cap="none"/>
              <a:t>To stop a bike with coaster brakes without skidding, push back on the pedals in a circular motion using even pressure rather than jamming down on the pedals as hard as you can.</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With caliper (hand) brakes, children often rely on the rear brake alone. They are afraid of using the front brake too hard and going over the handlebars</a:t>
            </a:r>
            <a:r>
              <a:rPr lang="en-US" sz="1800"/>
              <a:t>, but </a:t>
            </a:r>
            <a:r>
              <a:rPr lang="en-US" sz="1800" b="0" i="0" u="none" strike="noStrike" cap="none"/>
              <a:t>the front brake has the most stopping power.  </a:t>
            </a:r>
            <a:endParaRPr/>
          </a:p>
          <a:p>
            <a:pPr marL="0" marR="0" lvl="0" indent="0" algn="l" rtl="0">
              <a:spcBef>
                <a:spcPts val="0"/>
              </a:spcBef>
              <a:spcAft>
                <a:spcPts val="0"/>
              </a:spcAft>
              <a:buFont typeface="Arial"/>
              <a:buNone/>
            </a:pPr>
            <a:r>
              <a:rPr lang="en-US" sz="1800" b="0" i="0" u="none" strike="noStrike" cap="none"/>
              <a:t>The best way to  stop with caliper / hand brakes is to use both the front and rear brakes together.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The front brake provides the stopping power and the rear brake provides stability.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If the rear wheel starts to skid, ease up on the </a:t>
            </a:r>
            <a:r>
              <a:rPr lang="en-US" sz="1800" b="0" i="1" u="none" strike="noStrike" cap="none"/>
              <a:t>front brake</a:t>
            </a:r>
            <a:r>
              <a:rPr lang="en-US" sz="1800" b="0" i="0" u="none" strike="noStrike" cap="none"/>
              <a:t>.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Advanced: </a:t>
            </a:r>
            <a:endParaRPr sz="1800"/>
          </a:p>
          <a:p>
            <a:pPr marL="0" marR="0" lvl="0" indent="0" algn="l" rtl="0">
              <a:spcBef>
                <a:spcPts val="0"/>
              </a:spcBef>
              <a:spcAft>
                <a:spcPts val="0"/>
              </a:spcAft>
              <a:buFont typeface="Arial"/>
              <a:buNone/>
            </a:pPr>
            <a:r>
              <a:rPr lang="en-US" sz="1800"/>
              <a:t>The hover: Slightly lift your body off the seat, straighten your arms and, without raising your body, push your weight over your back wheel.</a:t>
            </a:r>
            <a:endParaRPr sz="1800"/>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Begin practicing at slow speeds.</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We like to practice these in sequence so children can see that what they are learning actually works.</a:t>
            </a:r>
            <a:endParaRPr sz="1800"/>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Stop as close to the line as possible without going over:</a:t>
            </a:r>
            <a:endParaRPr sz="1800"/>
          </a:p>
          <a:p>
            <a:pPr marL="0" marR="0" lvl="0" indent="0" algn="l" rtl="0">
              <a:spcBef>
                <a:spcPts val="0"/>
              </a:spcBef>
              <a:spcAft>
                <a:spcPts val="0"/>
              </a:spcAft>
              <a:buFont typeface="Arial"/>
              <a:buNone/>
            </a:pPr>
            <a:r>
              <a:rPr lang="en-US" sz="1800"/>
              <a:t>1st with the right brake only</a:t>
            </a:r>
            <a:endParaRPr sz="1800"/>
          </a:p>
          <a:p>
            <a:pPr marL="0" marR="0" lvl="0" indent="0" algn="l" rtl="0">
              <a:spcBef>
                <a:spcPts val="0"/>
              </a:spcBef>
              <a:spcAft>
                <a:spcPts val="0"/>
              </a:spcAft>
              <a:buFont typeface="Arial"/>
              <a:buNone/>
            </a:pPr>
            <a:r>
              <a:rPr lang="en-US" sz="1800"/>
              <a:t>2nd with both brakes</a:t>
            </a:r>
            <a:endParaRPr sz="1800"/>
          </a:p>
          <a:p>
            <a:pPr marL="0" marR="0" lvl="0" indent="0" algn="l" rtl="0">
              <a:spcBef>
                <a:spcPts val="0"/>
              </a:spcBef>
              <a:spcAft>
                <a:spcPts val="0"/>
              </a:spcAft>
              <a:buFont typeface="Arial"/>
              <a:buNone/>
            </a:pPr>
            <a:r>
              <a:rPr lang="en-US" sz="1800"/>
              <a:t>3rd we teach then add the hover</a:t>
            </a:r>
            <a:endParaRPr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5a436cf22_0_17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12</a:t>
            </a:fld>
            <a:endParaRPr/>
          </a:p>
        </p:txBody>
      </p:sp>
      <p:sp>
        <p:nvSpPr>
          <p:cNvPr id="225" name="Google Shape;225;g85a436cf22_0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6" name="Google Shape;226;g85a436cf22_0_17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Children often do not know the best way to use their brakes to stop quickly and effectively. </a:t>
            </a:r>
            <a:endParaRPr sz="1800" b="0" i="0" u="none" strike="noStrike" cap="none"/>
          </a:p>
          <a:p>
            <a:pPr marL="0" marR="0" lvl="0" indent="0" algn="l" rtl="0">
              <a:spcBef>
                <a:spcPts val="0"/>
              </a:spcBef>
              <a:spcAft>
                <a:spcPts val="0"/>
              </a:spcAft>
              <a:buFont typeface="Arial"/>
              <a:buNone/>
            </a:pPr>
            <a:r>
              <a:rPr lang="en-US" sz="1800"/>
              <a:t>We make a game of it by having them stop as close to a line as possible</a:t>
            </a:r>
            <a:r>
              <a:rPr lang="en-US" sz="1800" b="0" i="0" u="none" strike="noStrike" cap="none"/>
              <a:t> and marking how close they are to show their progress as they try new techniques.</a:t>
            </a:r>
            <a:endParaRPr sz="1800" b="0" i="0" u="none" strike="noStrike" cap="none"/>
          </a:p>
          <a:p>
            <a:pPr marL="0" marR="0" lvl="0" indent="0" algn="l" rtl="0">
              <a:spcBef>
                <a:spcPts val="0"/>
              </a:spcBef>
              <a:spcAft>
                <a:spcPts val="0"/>
              </a:spcAft>
              <a:buFont typeface="Arial"/>
              <a:buNone/>
            </a:pPr>
            <a:r>
              <a:rPr lang="en-US" sz="1800" b="0" i="0" u="none" strike="noStrike" cap="none"/>
              <a:t>With coaster (foot) brakes they like to skid.  But sliding friction is 1) lower than rolling friction, thus skidding takes longer to stop</a:t>
            </a:r>
            <a:r>
              <a:rPr lang="en-US" sz="1800"/>
              <a:t> and 2) </a:t>
            </a:r>
            <a:r>
              <a:rPr lang="en-US" sz="1800" b="0" i="0" u="none" strike="noStrike" cap="none"/>
              <a:t>the bike is out of control and usually no longer traveling in a straight line.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b="0" i="0" u="none" strike="noStrike" cap="none"/>
              <a:t>To stop a bike with coaster brakes without skidding, push back on the pedals in a circular motion using even pressure rather than jamming down on the pedals as hard as you can.</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With caliper (hand) brakes, children often rely on the rear brake alone. They are afraid of using the front brake too hard and going over the handlebars</a:t>
            </a:r>
            <a:r>
              <a:rPr lang="en-US" sz="1800"/>
              <a:t>, but </a:t>
            </a:r>
            <a:r>
              <a:rPr lang="en-US" sz="1800" b="0" i="0" u="none" strike="noStrike" cap="none"/>
              <a:t>the front brake has the most stopping power.  </a:t>
            </a:r>
            <a:endParaRPr/>
          </a:p>
          <a:p>
            <a:pPr marL="0" marR="0" lvl="0" indent="0" algn="l" rtl="0">
              <a:spcBef>
                <a:spcPts val="0"/>
              </a:spcBef>
              <a:spcAft>
                <a:spcPts val="0"/>
              </a:spcAft>
              <a:buFont typeface="Arial"/>
              <a:buNone/>
            </a:pPr>
            <a:r>
              <a:rPr lang="en-US" sz="1800" b="0" i="0" u="none" strike="noStrike" cap="none"/>
              <a:t>The best way to  stop with caliper / hand brakes is to use both the front and rear brakes together.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The front brake provides the stopping power and the rear brake provides stability.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If the rear wheel starts to skid, ease up on the </a:t>
            </a:r>
            <a:r>
              <a:rPr lang="en-US" sz="1800" b="0" i="1" u="none" strike="noStrike" cap="none"/>
              <a:t>front brake</a:t>
            </a:r>
            <a:r>
              <a:rPr lang="en-US" sz="1800" b="0" i="0" u="none" strike="noStrike" cap="none"/>
              <a:t>.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Advanced: </a:t>
            </a:r>
            <a:endParaRPr sz="1800"/>
          </a:p>
          <a:p>
            <a:pPr marL="0" marR="0" lvl="0" indent="0" algn="l" rtl="0">
              <a:spcBef>
                <a:spcPts val="0"/>
              </a:spcBef>
              <a:spcAft>
                <a:spcPts val="0"/>
              </a:spcAft>
              <a:buFont typeface="Arial"/>
              <a:buNone/>
            </a:pPr>
            <a:r>
              <a:rPr lang="en-US" sz="1800"/>
              <a:t>The hover: Slightly lift your body off the seat, straighten your arms and, without raising your body, push your weight over your back wheel.</a:t>
            </a:r>
            <a:endParaRPr sz="1800"/>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Begin practicing at slow speeds.</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We like to practice these in sequence so children can see that what they are learning actually works.</a:t>
            </a:r>
            <a:endParaRPr sz="1800"/>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Stop as close to the line as possible without going over:</a:t>
            </a:r>
            <a:endParaRPr sz="1800"/>
          </a:p>
          <a:p>
            <a:pPr marL="0" marR="0" lvl="0" indent="0" algn="l" rtl="0">
              <a:spcBef>
                <a:spcPts val="0"/>
              </a:spcBef>
              <a:spcAft>
                <a:spcPts val="0"/>
              </a:spcAft>
              <a:buFont typeface="Arial"/>
              <a:buNone/>
            </a:pPr>
            <a:r>
              <a:rPr lang="en-US" sz="1800"/>
              <a:t>1st with the right brake only</a:t>
            </a:r>
            <a:endParaRPr sz="1800"/>
          </a:p>
          <a:p>
            <a:pPr marL="0" marR="0" lvl="0" indent="0" algn="l" rtl="0">
              <a:spcBef>
                <a:spcPts val="0"/>
              </a:spcBef>
              <a:spcAft>
                <a:spcPts val="0"/>
              </a:spcAft>
              <a:buFont typeface="Arial"/>
              <a:buNone/>
            </a:pPr>
            <a:r>
              <a:rPr lang="en-US" sz="1800"/>
              <a:t>2nd with both brakes</a:t>
            </a:r>
            <a:endParaRPr sz="1800"/>
          </a:p>
          <a:p>
            <a:pPr marL="0" marR="0" lvl="0" indent="0" algn="l" rtl="0">
              <a:spcBef>
                <a:spcPts val="0"/>
              </a:spcBef>
              <a:spcAft>
                <a:spcPts val="0"/>
              </a:spcAft>
              <a:buFont typeface="Arial"/>
              <a:buNone/>
            </a:pPr>
            <a:r>
              <a:rPr lang="en-US" sz="1800"/>
              <a:t>3rd we teach then add the hover</a:t>
            </a: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5a436cf22_0_18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13</a:t>
            </a:fld>
            <a:endParaRPr/>
          </a:p>
        </p:txBody>
      </p:sp>
      <p:sp>
        <p:nvSpPr>
          <p:cNvPr id="245" name="Google Shape;245;g85a436cf22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6" name="Google Shape;246;g85a436cf22_0_18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Children often do not know the best way to use their brakes to stop quickly and effectively. </a:t>
            </a:r>
            <a:endParaRPr sz="1800" b="0" i="0" u="none" strike="noStrike" cap="none"/>
          </a:p>
          <a:p>
            <a:pPr marL="0" marR="0" lvl="0" indent="0" algn="l" rtl="0">
              <a:spcBef>
                <a:spcPts val="0"/>
              </a:spcBef>
              <a:spcAft>
                <a:spcPts val="0"/>
              </a:spcAft>
              <a:buFont typeface="Arial"/>
              <a:buNone/>
            </a:pPr>
            <a:r>
              <a:rPr lang="en-US" sz="1800"/>
              <a:t>We make a game of it by having them stop as close to a line as possible</a:t>
            </a:r>
            <a:r>
              <a:rPr lang="en-US" sz="1800" b="0" i="0" u="none" strike="noStrike" cap="none"/>
              <a:t> and marking how close they are to show their progress as they try new techniques.</a:t>
            </a:r>
            <a:endParaRPr sz="1800" b="0" i="0" u="none" strike="noStrike" cap="none"/>
          </a:p>
          <a:p>
            <a:pPr marL="0" marR="0" lvl="0" indent="0" algn="l" rtl="0">
              <a:spcBef>
                <a:spcPts val="0"/>
              </a:spcBef>
              <a:spcAft>
                <a:spcPts val="0"/>
              </a:spcAft>
              <a:buFont typeface="Arial"/>
              <a:buNone/>
            </a:pPr>
            <a:r>
              <a:rPr lang="en-US" sz="1800" b="0" i="0" u="none" strike="noStrike" cap="none"/>
              <a:t>With coaster (foot) brakes they like to skid.  But sliding friction is 1) lower than rolling friction, thus skidding takes longer to stop</a:t>
            </a:r>
            <a:r>
              <a:rPr lang="en-US" sz="1800"/>
              <a:t> and 2) </a:t>
            </a:r>
            <a:r>
              <a:rPr lang="en-US" sz="1800" b="0" i="0" u="none" strike="noStrike" cap="none"/>
              <a:t>the bike is out of control and usually no longer traveling in a straight line.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b="0" i="0" u="none" strike="noStrike" cap="none"/>
              <a:t>To stop a bike with coaster brakes without skidding, push back on the pedals in a circular motion using even pressure rather than jamming down on the pedals as hard as you can.</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With caliper (hand) brakes, children often rely on the rear brake alone. They are afraid of using the front brake too hard and going over the handlebars</a:t>
            </a:r>
            <a:r>
              <a:rPr lang="en-US" sz="1800"/>
              <a:t>, but </a:t>
            </a:r>
            <a:r>
              <a:rPr lang="en-US" sz="1800" b="0" i="0" u="none" strike="noStrike" cap="none"/>
              <a:t>the front brake has the most stopping power.  </a:t>
            </a:r>
            <a:endParaRPr/>
          </a:p>
          <a:p>
            <a:pPr marL="0" marR="0" lvl="0" indent="0" algn="l" rtl="0">
              <a:spcBef>
                <a:spcPts val="0"/>
              </a:spcBef>
              <a:spcAft>
                <a:spcPts val="0"/>
              </a:spcAft>
              <a:buFont typeface="Arial"/>
              <a:buNone/>
            </a:pPr>
            <a:r>
              <a:rPr lang="en-US" sz="1800" b="0" i="0" u="none" strike="noStrike" cap="none"/>
              <a:t>The best way to  stop with caliper / hand brakes is to use both the front and rear brakes together.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The front brake provides the stopping power and the rear brake provides stability.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If the rear wheel starts to skid, ease up on the </a:t>
            </a:r>
            <a:r>
              <a:rPr lang="en-US" sz="1800" b="0" i="1" u="none" strike="noStrike" cap="none"/>
              <a:t>front brake</a:t>
            </a:r>
            <a:r>
              <a:rPr lang="en-US" sz="1800" b="0" i="0" u="none" strike="noStrike" cap="none"/>
              <a:t>.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Advanced: </a:t>
            </a:r>
            <a:endParaRPr sz="1800"/>
          </a:p>
          <a:p>
            <a:pPr marL="0" marR="0" lvl="0" indent="0" algn="l" rtl="0">
              <a:spcBef>
                <a:spcPts val="0"/>
              </a:spcBef>
              <a:spcAft>
                <a:spcPts val="0"/>
              </a:spcAft>
              <a:buFont typeface="Arial"/>
              <a:buNone/>
            </a:pPr>
            <a:r>
              <a:rPr lang="en-US" sz="1800"/>
              <a:t>The hover: Slightly lift your body off the seat, straighten your arms and, without raising your body, push your weight over your back wheel.</a:t>
            </a:r>
            <a:endParaRPr sz="1800"/>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Begin practicing at slow speeds.</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We like to practice these in sequence so children can see that what they are learning actually works.</a:t>
            </a:r>
            <a:endParaRPr sz="1800"/>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Stop as close to the line as possible without going over:</a:t>
            </a:r>
            <a:endParaRPr sz="1800"/>
          </a:p>
          <a:p>
            <a:pPr marL="0" marR="0" lvl="0" indent="0" algn="l" rtl="0">
              <a:spcBef>
                <a:spcPts val="0"/>
              </a:spcBef>
              <a:spcAft>
                <a:spcPts val="0"/>
              </a:spcAft>
              <a:buFont typeface="Arial"/>
              <a:buNone/>
            </a:pPr>
            <a:r>
              <a:rPr lang="en-US" sz="1800"/>
              <a:t>1st with the right brake only</a:t>
            </a:r>
            <a:endParaRPr sz="1800"/>
          </a:p>
          <a:p>
            <a:pPr marL="0" marR="0" lvl="0" indent="0" algn="l" rtl="0">
              <a:spcBef>
                <a:spcPts val="0"/>
              </a:spcBef>
              <a:spcAft>
                <a:spcPts val="0"/>
              </a:spcAft>
              <a:buFont typeface="Arial"/>
              <a:buNone/>
            </a:pPr>
            <a:r>
              <a:rPr lang="en-US" sz="1800"/>
              <a:t>2nd with both brakes</a:t>
            </a:r>
            <a:endParaRPr sz="1800"/>
          </a:p>
          <a:p>
            <a:pPr marL="0" marR="0" lvl="0" indent="0" algn="l" rtl="0">
              <a:spcBef>
                <a:spcPts val="0"/>
              </a:spcBef>
              <a:spcAft>
                <a:spcPts val="0"/>
              </a:spcAft>
              <a:buFont typeface="Arial"/>
              <a:buNone/>
            </a:pPr>
            <a:r>
              <a:rPr lang="en-US" sz="1800"/>
              <a:t>3rd we teach then add the hover</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5a436cf22_0_19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14</a:t>
            </a:fld>
            <a:endParaRPr/>
          </a:p>
        </p:txBody>
      </p:sp>
      <p:sp>
        <p:nvSpPr>
          <p:cNvPr id="264" name="Google Shape;264;g85a436cf22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5" name="Google Shape;265;g85a436cf22_0_19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Children often do not know the best way to use their brakes to stop quickly and effectively. </a:t>
            </a:r>
            <a:endParaRPr sz="1800" b="0" i="0" u="none" strike="noStrike" cap="none"/>
          </a:p>
          <a:p>
            <a:pPr marL="0" marR="0" lvl="0" indent="0" algn="l" rtl="0">
              <a:spcBef>
                <a:spcPts val="0"/>
              </a:spcBef>
              <a:spcAft>
                <a:spcPts val="0"/>
              </a:spcAft>
              <a:buFont typeface="Arial"/>
              <a:buNone/>
            </a:pPr>
            <a:r>
              <a:rPr lang="en-US" sz="1800"/>
              <a:t>We make a game of it by having them stop as close to a line as possible</a:t>
            </a:r>
            <a:r>
              <a:rPr lang="en-US" sz="1800" b="0" i="0" u="none" strike="noStrike" cap="none"/>
              <a:t> and marking how close they are to show their progress as they try new techniques.</a:t>
            </a:r>
            <a:endParaRPr sz="1800" b="0" i="0" u="none" strike="noStrike" cap="none"/>
          </a:p>
          <a:p>
            <a:pPr marL="0" marR="0" lvl="0" indent="0" algn="l" rtl="0">
              <a:spcBef>
                <a:spcPts val="0"/>
              </a:spcBef>
              <a:spcAft>
                <a:spcPts val="0"/>
              </a:spcAft>
              <a:buFont typeface="Arial"/>
              <a:buNone/>
            </a:pPr>
            <a:r>
              <a:rPr lang="en-US" sz="1800" b="0" i="0" u="none" strike="noStrike" cap="none"/>
              <a:t>With coaster (foot) brakes they like to skid.  But sliding friction is 1) lower than rolling friction, thus skidding takes longer to stop</a:t>
            </a:r>
            <a:r>
              <a:rPr lang="en-US" sz="1800"/>
              <a:t> and 2) </a:t>
            </a:r>
            <a:r>
              <a:rPr lang="en-US" sz="1800" b="0" i="0" u="none" strike="noStrike" cap="none"/>
              <a:t>the bike is out of control and usually no longer traveling in a straight line.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b="0" i="0" u="none" strike="noStrike" cap="none"/>
              <a:t>To stop a bike with coaster brakes without skidding, push back on the pedals in a circular motion using even pressure rather than jamming down on the pedals as hard as you can.</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With caliper (hand) brakes, children often rely on the rear brake alone. They are afraid of using the front brake too hard and going over the handlebars</a:t>
            </a:r>
            <a:r>
              <a:rPr lang="en-US" sz="1800"/>
              <a:t>, but </a:t>
            </a:r>
            <a:r>
              <a:rPr lang="en-US" sz="1800" b="0" i="0" u="none" strike="noStrike" cap="none"/>
              <a:t>the front brake has the most stopping power.  </a:t>
            </a:r>
            <a:endParaRPr/>
          </a:p>
          <a:p>
            <a:pPr marL="0" marR="0" lvl="0" indent="0" algn="l" rtl="0">
              <a:spcBef>
                <a:spcPts val="0"/>
              </a:spcBef>
              <a:spcAft>
                <a:spcPts val="0"/>
              </a:spcAft>
              <a:buFont typeface="Arial"/>
              <a:buNone/>
            </a:pPr>
            <a:r>
              <a:rPr lang="en-US" sz="1800" b="0" i="0" u="none" strike="noStrike" cap="none"/>
              <a:t>The best way to  stop with caliper / hand brakes is to use both the front and rear brakes together.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The front brake provides the stopping power and the rear brake provides stability.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If the rear wheel starts to skid, ease up on the </a:t>
            </a:r>
            <a:r>
              <a:rPr lang="en-US" sz="1800" b="0" i="1" u="none" strike="noStrike" cap="none"/>
              <a:t>front brake</a:t>
            </a:r>
            <a:r>
              <a:rPr lang="en-US" sz="1800" b="0" i="0" u="none" strike="noStrike" cap="none"/>
              <a:t>.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Advanced: </a:t>
            </a:r>
            <a:endParaRPr sz="1800"/>
          </a:p>
          <a:p>
            <a:pPr marL="0" marR="0" lvl="0" indent="0" algn="l" rtl="0">
              <a:spcBef>
                <a:spcPts val="0"/>
              </a:spcBef>
              <a:spcAft>
                <a:spcPts val="0"/>
              </a:spcAft>
              <a:buFont typeface="Arial"/>
              <a:buNone/>
            </a:pPr>
            <a:r>
              <a:rPr lang="en-US" sz="1800"/>
              <a:t>The hover: Slightly lift your body off the seat, straighten your arms and, without raising your body, push your weight over your back wheel.</a:t>
            </a:r>
            <a:endParaRPr sz="1800"/>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Begin practicing at slow speeds.</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We like to practice these in sequence so children can see that what they are learning actually works.</a:t>
            </a:r>
            <a:endParaRPr sz="1800"/>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Stop as close to the line as possible without going over:</a:t>
            </a:r>
            <a:endParaRPr sz="1800"/>
          </a:p>
          <a:p>
            <a:pPr marL="0" marR="0" lvl="0" indent="0" algn="l" rtl="0">
              <a:spcBef>
                <a:spcPts val="0"/>
              </a:spcBef>
              <a:spcAft>
                <a:spcPts val="0"/>
              </a:spcAft>
              <a:buFont typeface="Arial"/>
              <a:buNone/>
            </a:pPr>
            <a:r>
              <a:rPr lang="en-US" sz="1800"/>
              <a:t>1st with the right brake only</a:t>
            </a:r>
            <a:endParaRPr sz="1800"/>
          </a:p>
          <a:p>
            <a:pPr marL="0" marR="0" lvl="0" indent="0" algn="l" rtl="0">
              <a:spcBef>
                <a:spcPts val="0"/>
              </a:spcBef>
              <a:spcAft>
                <a:spcPts val="0"/>
              </a:spcAft>
              <a:buFont typeface="Arial"/>
              <a:buNone/>
            </a:pPr>
            <a:r>
              <a:rPr lang="en-US" sz="1800"/>
              <a:t>2nd with both brakes</a:t>
            </a:r>
            <a:endParaRPr sz="1800"/>
          </a:p>
          <a:p>
            <a:pPr marL="0" marR="0" lvl="0" indent="0" algn="l" rtl="0">
              <a:spcBef>
                <a:spcPts val="0"/>
              </a:spcBef>
              <a:spcAft>
                <a:spcPts val="0"/>
              </a:spcAft>
              <a:buFont typeface="Arial"/>
              <a:buNone/>
            </a:pPr>
            <a:r>
              <a:rPr lang="en-US" sz="1800"/>
              <a:t>3rd we teach then add the hover</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42b580bd2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42b580bd2_0_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942b580bd2_0_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Times New Roman"/>
              <a:buNone/>
            </a:pPr>
            <a:fld id="{00000000-1234-1234-1234-123412341234}" type="slidenum">
              <a:rPr lang="en-US"/>
              <a:t>15</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942b580b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g942b580bd2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g942b580bd2_0_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3c86ecc74_0_7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17</a:t>
            </a:fld>
            <a:endParaRPr/>
          </a:p>
        </p:txBody>
      </p:sp>
      <p:sp>
        <p:nvSpPr>
          <p:cNvPr id="295" name="Google Shape;295;g73c86ecc74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6" name="Google Shape;296;g73c86ecc74_0_7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4e7e47f56_0_1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18</a:t>
            </a:fld>
            <a:endParaRPr/>
          </a:p>
        </p:txBody>
      </p:sp>
      <p:sp>
        <p:nvSpPr>
          <p:cNvPr id="315" name="Google Shape;315;g84e7e47f56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16" name="Google Shape;316;g84e7e47f56_0_1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942b580bd2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942b580bd2_0_2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g942b580bd2_0_21: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42b580bd2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g942b580bd2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942b580bd2_0_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80604c2016_1_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21</a:t>
            </a:fld>
            <a:endParaRPr/>
          </a:p>
        </p:txBody>
      </p:sp>
      <p:sp>
        <p:nvSpPr>
          <p:cNvPr id="348" name="Google Shape;348;g80604c2016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49" name="Google Shape;349;g80604c2016_1_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af85a56d0_0_3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a:t>
            </a:fld>
            <a:endParaRPr/>
          </a:p>
        </p:txBody>
      </p:sp>
      <p:sp>
        <p:nvSpPr>
          <p:cNvPr id="122" name="Google Shape;122;g9af85a56d0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23" name="Google Shape;123;g9af85a56d0_0_3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Children often do not know the best way to use their brakes to stop quickly and effectively. </a:t>
            </a:r>
            <a:endParaRPr sz="1800" b="0" i="0" u="none" strike="noStrike" cap="none"/>
          </a:p>
          <a:p>
            <a:pPr marL="0" marR="0" lvl="0" indent="0" algn="l" rtl="0">
              <a:spcBef>
                <a:spcPts val="0"/>
              </a:spcBef>
              <a:spcAft>
                <a:spcPts val="0"/>
              </a:spcAft>
              <a:buFont typeface="Arial"/>
              <a:buNone/>
            </a:pPr>
            <a:r>
              <a:rPr lang="en-US" sz="1800"/>
              <a:t>We make a game of it by having them stop as close to a line as possible</a:t>
            </a:r>
            <a:r>
              <a:rPr lang="en-US" sz="1800" b="0" i="0" u="none" strike="noStrike" cap="none"/>
              <a:t> and marking how close they are to show their progress as they try new techniques.</a:t>
            </a:r>
            <a:endParaRPr sz="1800" b="0" i="0" u="none" strike="noStrike" cap="none"/>
          </a:p>
          <a:p>
            <a:pPr marL="0" marR="0" lvl="0" indent="0" algn="l" rtl="0">
              <a:spcBef>
                <a:spcPts val="0"/>
              </a:spcBef>
              <a:spcAft>
                <a:spcPts val="0"/>
              </a:spcAft>
              <a:buFont typeface="Arial"/>
              <a:buNone/>
            </a:pPr>
            <a:r>
              <a:rPr lang="en-US" sz="1800" b="0" i="0" u="none" strike="noStrike" cap="none"/>
              <a:t>With coaster (foot) brakes they like to skid.  But sliding friction is 1) lower than rolling friction, thus skidding takes longer to stop</a:t>
            </a:r>
            <a:r>
              <a:rPr lang="en-US" sz="1800"/>
              <a:t> and 2) </a:t>
            </a:r>
            <a:r>
              <a:rPr lang="en-US" sz="1800" b="0" i="0" u="none" strike="noStrike" cap="none"/>
              <a:t>the bike is out of control and usually no longer traveling in a straight line.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b="0" i="0" u="none" strike="noStrike" cap="none"/>
              <a:t>To stop a bike with coaster brakes without skidding, push back on the pedals in a circular motion using even pressure rather than jamming down on the pedals as hard as you can.</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With caliper (hand) brakes, children often rely on the rear brake alone. They are afraid of using the front brake too hard and going over the handlebars</a:t>
            </a:r>
            <a:r>
              <a:rPr lang="en-US" sz="1800"/>
              <a:t>, but </a:t>
            </a:r>
            <a:r>
              <a:rPr lang="en-US" sz="1800" b="0" i="0" u="none" strike="noStrike" cap="none"/>
              <a:t>the front brake has the most stopping power.  </a:t>
            </a:r>
            <a:endParaRPr/>
          </a:p>
          <a:p>
            <a:pPr marL="0" marR="0" lvl="0" indent="0" algn="l" rtl="0">
              <a:spcBef>
                <a:spcPts val="0"/>
              </a:spcBef>
              <a:spcAft>
                <a:spcPts val="0"/>
              </a:spcAft>
              <a:buFont typeface="Arial"/>
              <a:buNone/>
            </a:pPr>
            <a:r>
              <a:rPr lang="en-US" sz="1800" b="0" i="0" u="none" strike="noStrike" cap="none"/>
              <a:t>The best way to  stop with caliper / hand brakes is to use both the front and rear brakes together.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The front brake provides the stopping power and the rear brake provides stability.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If the rear wheel starts to skid, ease up on the </a:t>
            </a:r>
            <a:r>
              <a:rPr lang="en-US" sz="1800" b="0" i="1" u="none" strike="noStrike" cap="none"/>
              <a:t>front brake</a:t>
            </a:r>
            <a:r>
              <a:rPr lang="en-US" sz="1800" b="0" i="0" u="none" strike="noStrike" cap="none"/>
              <a:t>.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Advanced: </a:t>
            </a:r>
            <a:endParaRPr sz="1800"/>
          </a:p>
          <a:p>
            <a:pPr marL="0" marR="0" lvl="0" indent="0" algn="l" rtl="0">
              <a:spcBef>
                <a:spcPts val="0"/>
              </a:spcBef>
              <a:spcAft>
                <a:spcPts val="0"/>
              </a:spcAft>
              <a:buFont typeface="Arial"/>
              <a:buNone/>
            </a:pPr>
            <a:r>
              <a:rPr lang="en-US" sz="1800"/>
              <a:t>The hover: Slightly lift your body off the seat, straighten your arms and, without raising your body, push your weight over your back wheel.</a:t>
            </a:r>
            <a:endParaRPr sz="1800"/>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Begin practicing at slow speeds.</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We like to practice these in sequence so children can see that what they are learning actually works.</a:t>
            </a:r>
            <a:endParaRPr sz="1800"/>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Stop as close to the line as possible without going over:</a:t>
            </a:r>
            <a:endParaRPr sz="1800"/>
          </a:p>
          <a:p>
            <a:pPr marL="0" marR="0" lvl="0" indent="0" algn="l" rtl="0">
              <a:spcBef>
                <a:spcPts val="0"/>
              </a:spcBef>
              <a:spcAft>
                <a:spcPts val="0"/>
              </a:spcAft>
              <a:buFont typeface="Arial"/>
              <a:buNone/>
            </a:pPr>
            <a:r>
              <a:rPr lang="en-US" sz="1800"/>
              <a:t>1st with the right brake only</a:t>
            </a:r>
            <a:endParaRPr sz="1800"/>
          </a:p>
          <a:p>
            <a:pPr marL="0" marR="0" lvl="0" indent="0" algn="l" rtl="0">
              <a:spcBef>
                <a:spcPts val="0"/>
              </a:spcBef>
              <a:spcAft>
                <a:spcPts val="0"/>
              </a:spcAft>
              <a:buFont typeface="Arial"/>
              <a:buNone/>
            </a:pPr>
            <a:r>
              <a:rPr lang="en-US" sz="1800"/>
              <a:t>2nd with both brakes</a:t>
            </a:r>
            <a:endParaRPr sz="1800"/>
          </a:p>
          <a:p>
            <a:pPr marL="0" marR="0" lvl="0" indent="0" algn="l" rtl="0">
              <a:spcBef>
                <a:spcPts val="0"/>
              </a:spcBef>
              <a:spcAft>
                <a:spcPts val="0"/>
              </a:spcAft>
              <a:buFont typeface="Arial"/>
              <a:buNone/>
            </a:pPr>
            <a:r>
              <a:rPr lang="en-US" sz="1800"/>
              <a:t>3rd we teach then add the hover</a:t>
            </a:r>
            <a:endParaRP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5a436cf22_0_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22</a:t>
            </a:fld>
            <a:endParaRPr/>
          </a:p>
        </p:txBody>
      </p:sp>
      <p:sp>
        <p:nvSpPr>
          <p:cNvPr id="368" name="Google Shape;368;g85a436cf22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69" name="Google Shape;369;g85a436cf22_0_1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5a436cf22_0_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23</a:t>
            </a:fld>
            <a:endParaRPr/>
          </a:p>
        </p:txBody>
      </p:sp>
      <p:sp>
        <p:nvSpPr>
          <p:cNvPr id="407" name="Google Shape;407;g85a436cf2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08" name="Google Shape;408;g85a436cf22_0_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0604c2016_1_1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24</a:t>
            </a:fld>
            <a:endParaRPr/>
          </a:p>
        </p:txBody>
      </p:sp>
      <p:sp>
        <p:nvSpPr>
          <p:cNvPr id="427" name="Google Shape;427;g80604c2016_1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28" name="Google Shape;428;g80604c2016_1_1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942b580bd2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942b580bd2_0_2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942b580bd2_0_2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942b580bd2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g942b580bd2_0_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942b580bd2_0_3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80604c2016_1_3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27</a:t>
            </a:fld>
            <a:endParaRPr/>
          </a:p>
        </p:txBody>
      </p:sp>
      <p:sp>
        <p:nvSpPr>
          <p:cNvPr id="473" name="Google Shape;473;g80604c2016_1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4" name="Google Shape;474;g80604c2016_1_3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80604c2016_1_4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28</a:t>
            </a:fld>
            <a:endParaRPr/>
          </a:p>
        </p:txBody>
      </p:sp>
      <p:sp>
        <p:nvSpPr>
          <p:cNvPr id="493" name="Google Shape;493;g80604c2016_1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94" name="Google Shape;494;g80604c2016_1_4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942b580bd2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942b580bd2_0_3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942b580bd2_0_37: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942b580bd2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g942b580bd2_0_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942b580bd2_0_4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0604c2016_1_7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31</a:t>
            </a:fld>
            <a:endParaRPr/>
          </a:p>
        </p:txBody>
      </p:sp>
      <p:sp>
        <p:nvSpPr>
          <p:cNvPr id="527" name="Google Shape;527;g80604c2016_1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28" name="Google Shape;528;g80604c2016_1_7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385083c18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385083c18_0_10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9385083c18_0_10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Times New Roman"/>
              <a:buNone/>
            </a:pPr>
            <a:fld id="{00000000-1234-1234-1234-123412341234}" type="slidenum">
              <a:rPr lang="en-US"/>
              <a:t>4</a:t>
            </a:fld>
            <a:endParaRPr sz="14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80604c2016_1_5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32</a:t>
            </a:fld>
            <a:endParaRPr/>
          </a:p>
        </p:txBody>
      </p:sp>
      <p:sp>
        <p:nvSpPr>
          <p:cNvPr id="548" name="Google Shape;548;g80604c2016_1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9" name="Google Shape;549;g80604c2016_1_5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942b580bd2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942b580bd2_0_4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942b580bd2_0_48: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sz="1400">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942b580bd2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g942b580bd2_0_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942b580bd2_0_5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0604c2016_1_9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35</a:t>
            </a:fld>
            <a:endParaRPr/>
          </a:p>
        </p:txBody>
      </p:sp>
      <p:sp>
        <p:nvSpPr>
          <p:cNvPr id="580" name="Google Shape;580;g80604c2016_1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1" name="Google Shape;581;g80604c2016_1_9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80604c2016_1_8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36</a:t>
            </a:fld>
            <a:endParaRPr/>
          </a:p>
        </p:txBody>
      </p:sp>
      <p:sp>
        <p:nvSpPr>
          <p:cNvPr id="599" name="Google Shape;599;g80604c2016_1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0" name="Google Shape;600;g80604c2016_1_8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942b580bd2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942b580bd2_0_5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g942b580bd2_0_59: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sz="140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942b580bd2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9" name="Google Shape;639;g942b580bd2_0_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942b580bd2_0_6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38</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0604c2016_1_11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39</a:t>
            </a:fld>
            <a:endParaRPr/>
          </a:p>
        </p:txBody>
      </p:sp>
      <p:sp>
        <p:nvSpPr>
          <p:cNvPr id="652" name="Google Shape;652;g80604c2016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3" name="Google Shape;653;g80604c2016_1_11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80604c2016_1_10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40</a:t>
            </a:fld>
            <a:endParaRPr/>
          </a:p>
        </p:txBody>
      </p:sp>
      <p:sp>
        <p:nvSpPr>
          <p:cNvPr id="671" name="Google Shape;671;g80604c2016_1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2" name="Google Shape;672;g80604c2016_1_10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Another major cause of bicycle crashes for children is the unexpected left turn or sudden left swerve.  </a:t>
            </a:r>
            <a:endParaRPr/>
          </a:p>
          <a:p>
            <a:pPr marL="0" marR="0" lvl="0" indent="0" algn="l" rtl="0">
              <a:spcBef>
                <a:spcPts val="900"/>
              </a:spcBef>
              <a:spcAft>
                <a:spcPts val="0"/>
              </a:spcAft>
              <a:buFont typeface="Arial"/>
              <a:buNone/>
            </a:pPr>
            <a:r>
              <a:rPr lang="en-US" sz="1800" b="0" i="0" u="none" strike="noStrike" cap="none"/>
              <a:t>The child forgets to look being him/her for traffic before turning left into a driveway or at an intersection, or before moving further left on the road to avoid a hazard.  </a:t>
            </a:r>
            <a:r>
              <a:rPr lang="en-US" sz="1800"/>
              <a:t>Scanning t</a:t>
            </a:r>
            <a:r>
              <a:rPr lang="en-US" sz="1800" b="0" i="0" u="none" strike="noStrike" cap="none"/>
              <a:t>eaches them how to look behind them for traffic while riding a straight line.  Most children quickly pick up this skill.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af85a56d0_0_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Times New Roman"/>
              <a:buNone/>
              <a:tabLst/>
              <a:defRPr/>
            </a:pPr>
            <a:fld id="{00000000-1234-1234-1234-123412341234}" type="slidenum">
              <a:rPr kumimoji="0" lang="en-US" sz="24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Times New Roman"/>
                <a:buNone/>
                <a:tabLst/>
                <a:defRPr/>
              </a:pPr>
              <a:t>41</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g9af85a56d0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07" name="Google Shape;107;g9af85a56d0_0_1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Children often do not know the best way to use their brakes to stop quickly and effectively. </a:t>
            </a:r>
            <a:endParaRPr sz="1800" b="0" i="0" u="none" strike="noStrike" cap="none"/>
          </a:p>
          <a:p>
            <a:pPr marL="0" marR="0" lvl="0" indent="0" algn="l" rtl="0">
              <a:spcBef>
                <a:spcPts val="0"/>
              </a:spcBef>
              <a:spcAft>
                <a:spcPts val="0"/>
              </a:spcAft>
              <a:buFont typeface="Arial"/>
              <a:buNone/>
            </a:pPr>
            <a:r>
              <a:rPr lang="en-US" sz="1800"/>
              <a:t>We make a game of it by having them stop as close to a line as possible</a:t>
            </a:r>
            <a:r>
              <a:rPr lang="en-US" sz="1800" b="0" i="0" u="none" strike="noStrike" cap="none"/>
              <a:t> and marking how close they are to show their progress as they try new techniques.</a:t>
            </a:r>
            <a:endParaRPr sz="1800" b="0" i="0" u="none" strike="noStrike" cap="none"/>
          </a:p>
          <a:p>
            <a:pPr marL="0" marR="0" lvl="0" indent="0" algn="l" rtl="0">
              <a:spcBef>
                <a:spcPts val="0"/>
              </a:spcBef>
              <a:spcAft>
                <a:spcPts val="0"/>
              </a:spcAft>
              <a:buFont typeface="Arial"/>
              <a:buNone/>
            </a:pPr>
            <a:r>
              <a:rPr lang="en-US" sz="1800" b="0" i="0" u="none" strike="noStrike" cap="none"/>
              <a:t>With coaster (foot) brakes they like to skid.  But sliding friction is 1) lower than rolling friction, thus skidding takes longer to stop</a:t>
            </a:r>
            <a:r>
              <a:rPr lang="en-US" sz="1800"/>
              <a:t> and 2) </a:t>
            </a:r>
            <a:r>
              <a:rPr lang="en-US" sz="1800" b="0" i="0" u="none" strike="noStrike" cap="none"/>
              <a:t>the bike is out of control and usually no longer traveling in a straight line.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b="0" i="0" u="none" strike="noStrike" cap="none"/>
              <a:t>To stop a bike with coaster brakes without skidding, push back on the pedals in a circular motion using even pressure rather than jamming down on the pedals as hard as you can.</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With caliper (hand) brakes, children often rely on the rear brake alone. They are afraid of using the front brake too hard and going over the handlebars</a:t>
            </a:r>
            <a:r>
              <a:rPr lang="en-US" sz="1800"/>
              <a:t>, but </a:t>
            </a:r>
            <a:r>
              <a:rPr lang="en-US" sz="1800" b="0" i="0" u="none" strike="noStrike" cap="none"/>
              <a:t>the front brake has the most stopping power.  </a:t>
            </a:r>
            <a:endParaRPr/>
          </a:p>
          <a:p>
            <a:pPr marL="0" marR="0" lvl="0" indent="0" algn="l" rtl="0">
              <a:spcBef>
                <a:spcPts val="0"/>
              </a:spcBef>
              <a:spcAft>
                <a:spcPts val="0"/>
              </a:spcAft>
              <a:buFont typeface="Arial"/>
              <a:buNone/>
            </a:pPr>
            <a:r>
              <a:rPr lang="en-US" sz="1800" b="0" i="0" u="none" strike="noStrike" cap="none"/>
              <a:t>The best way to  stop with caliper / hand brakes is to use both the front and rear brakes together.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The front brake provides the stopping power and the rear brake provides stability.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If the rear wheel starts to skid, ease up on the </a:t>
            </a:r>
            <a:r>
              <a:rPr lang="en-US" sz="1800" b="0" i="1" u="none" strike="noStrike" cap="none"/>
              <a:t>front brake</a:t>
            </a:r>
            <a:r>
              <a:rPr lang="en-US" sz="1800" b="0" i="0" u="none" strike="noStrike" cap="none"/>
              <a:t>.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Advanced: </a:t>
            </a:r>
            <a:endParaRPr sz="1800"/>
          </a:p>
          <a:p>
            <a:pPr marL="0" marR="0" lvl="0" indent="0" algn="l" rtl="0">
              <a:spcBef>
                <a:spcPts val="0"/>
              </a:spcBef>
              <a:spcAft>
                <a:spcPts val="0"/>
              </a:spcAft>
              <a:buFont typeface="Arial"/>
              <a:buNone/>
            </a:pPr>
            <a:r>
              <a:rPr lang="en-US" sz="1800"/>
              <a:t>The hover: Slightly lift your body off the seat, straighten your arms and, without raising your body, push your weight over your back wheel.</a:t>
            </a:r>
            <a:endParaRPr sz="1800"/>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Begin practicing at slow speeds.</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We like to practice these in sequence so children can see that what they are learning actually works.</a:t>
            </a:r>
            <a:endParaRPr sz="1800"/>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Stop as close to the line as possible without going over:</a:t>
            </a:r>
            <a:endParaRPr sz="1800"/>
          </a:p>
          <a:p>
            <a:pPr marL="0" marR="0" lvl="0" indent="0" algn="l" rtl="0">
              <a:spcBef>
                <a:spcPts val="0"/>
              </a:spcBef>
              <a:spcAft>
                <a:spcPts val="0"/>
              </a:spcAft>
              <a:buFont typeface="Arial"/>
              <a:buNone/>
            </a:pPr>
            <a:r>
              <a:rPr lang="en-US" sz="1800"/>
              <a:t>1st with the right brake only</a:t>
            </a:r>
            <a:endParaRPr sz="1800"/>
          </a:p>
          <a:p>
            <a:pPr marL="0" marR="0" lvl="0" indent="0" algn="l" rtl="0">
              <a:spcBef>
                <a:spcPts val="0"/>
              </a:spcBef>
              <a:spcAft>
                <a:spcPts val="0"/>
              </a:spcAft>
              <a:buFont typeface="Arial"/>
              <a:buNone/>
            </a:pPr>
            <a:r>
              <a:rPr lang="en-US" sz="1800"/>
              <a:t>2nd with both brakes</a:t>
            </a:r>
            <a:endParaRPr sz="1800"/>
          </a:p>
          <a:p>
            <a:pPr marL="0" marR="0" lvl="0" indent="0" algn="l" rtl="0">
              <a:spcBef>
                <a:spcPts val="0"/>
              </a:spcBef>
              <a:spcAft>
                <a:spcPts val="0"/>
              </a:spcAft>
              <a:buFont typeface="Arial"/>
              <a:buNone/>
            </a:pPr>
            <a:r>
              <a:rPr lang="en-US" sz="1800"/>
              <a:t>3rd we teach then add the hover</a:t>
            </a:r>
            <a:endParaRPr sz="1800"/>
          </a:p>
        </p:txBody>
      </p:sp>
    </p:spTree>
    <p:extLst>
      <p:ext uri="{BB962C8B-B14F-4D97-AF65-F5344CB8AC3E}">
        <p14:creationId xmlns:p14="http://schemas.microsoft.com/office/powerpoint/2010/main" val="8458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42b580bd2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42b580bd2_0_7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g942b580bd2_0_7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sz="1400">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af85a56d0_0_2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Times New Roman"/>
              <a:buNone/>
              <a:tabLst/>
              <a:defRPr/>
            </a:pPr>
            <a:fld id="{00000000-1234-1234-1234-123412341234}" type="slidenum">
              <a:rPr kumimoji="0" lang="en-US" sz="24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Times New Roman"/>
                <a:buNone/>
                <a:tabLst/>
                <a:defRPr/>
              </a:pPr>
              <a:t>42</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g9af85a56d0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15" name="Google Shape;115;g9af85a56d0_0_2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Children often do not know the best way to use their brakes to stop quickly and effectively. </a:t>
            </a:r>
            <a:endParaRPr sz="1800" b="0" i="0" u="none" strike="noStrike" cap="none"/>
          </a:p>
          <a:p>
            <a:pPr marL="0" marR="0" lvl="0" indent="0" algn="l" rtl="0">
              <a:spcBef>
                <a:spcPts val="0"/>
              </a:spcBef>
              <a:spcAft>
                <a:spcPts val="0"/>
              </a:spcAft>
              <a:buFont typeface="Arial"/>
              <a:buNone/>
            </a:pPr>
            <a:r>
              <a:rPr lang="en-US" sz="1800"/>
              <a:t>We make a game of it by having them stop as close to a line as possible</a:t>
            </a:r>
            <a:r>
              <a:rPr lang="en-US" sz="1800" b="0" i="0" u="none" strike="noStrike" cap="none"/>
              <a:t> and marking how close they are to show their progress as they try new techniques.</a:t>
            </a:r>
            <a:endParaRPr sz="1800" b="0" i="0" u="none" strike="noStrike" cap="none"/>
          </a:p>
          <a:p>
            <a:pPr marL="0" marR="0" lvl="0" indent="0" algn="l" rtl="0">
              <a:spcBef>
                <a:spcPts val="0"/>
              </a:spcBef>
              <a:spcAft>
                <a:spcPts val="0"/>
              </a:spcAft>
              <a:buFont typeface="Arial"/>
              <a:buNone/>
            </a:pPr>
            <a:r>
              <a:rPr lang="en-US" sz="1800" b="0" i="0" u="none" strike="noStrike" cap="none"/>
              <a:t>With coaster (foot) brakes they like to skid.  But sliding friction is 1) lower than rolling friction, thus skidding takes longer to stop</a:t>
            </a:r>
            <a:r>
              <a:rPr lang="en-US" sz="1800"/>
              <a:t> and 2) </a:t>
            </a:r>
            <a:r>
              <a:rPr lang="en-US" sz="1800" b="0" i="0" u="none" strike="noStrike" cap="none"/>
              <a:t>the bike is out of control and usually no longer traveling in a straight line.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b="0" i="0" u="none" strike="noStrike" cap="none"/>
              <a:t>To stop a bike with coaster brakes without skidding, push back on the pedals in a circular motion using even pressure rather than jamming down on the pedals as hard as you can.</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With caliper (hand) brakes, children often rely on the rear brake alone. They are afraid of using the front brake too hard and going over the handlebars</a:t>
            </a:r>
            <a:r>
              <a:rPr lang="en-US" sz="1800"/>
              <a:t>, but </a:t>
            </a:r>
            <a:r>
              <a:rPr lang="en-US" sz="1800" b="0" i="0" u="none" strike="noStrike" cap="none"/>
              <a:t>the front brake has the most stopping power.  </a:t>
            </a:r>
            <a:endParaRPr/>
          </a:p>
          <a:p>
            <a:pPr marL="0" marR="0" lvl="0" indent="0" algn="l" rtl="0">
              <a:spcBef>
                <a:spcPts val="0"/>
              </a:spcBef>
              <a:spcAft>
                <a:spcPts val="0"/>
              </a:spcAft>
              <a:buFont typeface="Arial"/>
              <a:buNone/>
            </a:pPr>
            <a:r>
              <a:rPr lang="en-US" sz="1800" b="0" i="0" u="none" strike="noStrike" cap="none"/>
              <a:t>The best way to  stop with caliper / hand brakes is to use both the front and rear brakes together.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The front brake provides the stopping power and the rear brake provides stability.  </a:t>
            </a:r>
            <a:endParaRPr/>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If the rear wheel starts to skid, ease up on the </a:t>
            </a:r>
            <a:r>
              <a:rPr lang="en-US" sz="1800" b="0" i="1" u="none" strike="noStrike" cap="none"/>
              <a:t>front brake</a:t>
            </a:r>
            <a:r>
              <a:rPr lang="en-US" sz="1800" b="0" i="0" u="none" strike="noStrike" cap="none"/>
              <a:t>.  </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Advanced: </a:t>
            </a:r>
            <a:endParaRPr sz="1800"/>
          </a:p>
          <a:p>
            <a:pPr marL="0" marR="0" lvl="0" indent="0" algn="l" rtl="0">
              <a:spcBef>
                <a:spcPts val="0"/>
              </a:spcBef>
              <a:spcAft>
                <a:spcPts val="0"/>
              </a:spcAft>
              <a:buFont typeface="Arial"/>
              <a:buNone/>
            </a:pPr>
            <a:r>
              <a:rPr lang="en-US" sz="1800"/>
              <a:t>The hover: Slightly lift your body off the seat, straighten your arms and, without raising your body, push your weight over your back wheel.</a:t>
            </a:r>
            <a:endParaRPr sz="1800"/>
          </a:p>
          <a:p>
            <a:pPr marL="0" marR="0" lvl="0" indent="0" algn="l" rtl="0">
              <a:spcBef>
                <a:spcPts val="0"/>
              </a:spcBef>
              <a:spcAft>
                <a:spcPts val="0"/>
              </a:spcAft>
              <a:buFont typeface="Arial"/>
              <a:buNone/>
            </a:pPr>
            <a:endParaRPr sz="1800" b="0" i="0" u="none" strike="noStrike" cap="none"/>
          </a:p>
          <a:p>
            <a:pPr marL="0" marR="0" lvl="0" indent="0" algn="l" rtl="0">
              <a:spcBef>
                <a:spcPts val="0"/>
              </a:spcBef>
              <a:spcAft>
                <a:spcPts val="0"/>
              </a:spcAft>
              <a:buFont typeface="Arial"/>
              <a:buNone/>
            </a:pPr>
            <a:r>
              <a:rPr lang="en-US" sz="1800" b="0" i="0" u="none" strike="noStrike" cap="none"/>
              <a:t>Begin practicing at slow speeds.</a:t>
            </a:r>
            <a:endParaRPr sz="1800" b="0" i="0" u="none" strike="noStrike" cap="none"/>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We like to practice these in sequence so children can see that what they are learning actually works.</a:t>
            </a:r>
            <a:endParaRPr sz="1800"/>
          </a:p>
          <a:p>
            <a:pPr marL="0" marR="0" lvl="0" indent="0" algn="l" rtl="0">
              <a:spcBef>
                <a:spcPts val="0"/>
              </a:spcBef>
              <a:spcAft>
                <a:spcPts val="0"/>
              </a:spcAft>
              <a:buFont typeface="Arial"/>
              <a:buNone/>
            </a:pPr>
            <a:endParaRPr sz="1800"/>
          </a:p>
          <a:p>
            <a:pPr marL="0" marR="0" lvl="0" indent="0" algn="l" rtl="0">
              <a:spcBef>
                <a:spcPts val="0"/>
              </a:spcBef>
              <a:spcAft>
                <a:spcPts val="0"/>
              </a:spcAft>
              <a:buFont typeface="Arial"/>
              <a:buNone/>
            </a:pPr>
            <a:r>
              <a:rPr lang="en-US" sz="1800"/>
              <a:t>Stop as close to the line as possible without going over:</a:t>
            </a:r>
            <a:endParaRPr sz="1800"/>
          </a:p>
          <a:p>
            <a:pPr marL="0" marR="0" lvl="0" indent="0" algn="l" rtl="0">
              <a:spcBef>
                <a:spcPts val="0"/>
              </a:spcBef>
              <a:spcAft>
                <a:spcPts val="0"/>
              </a:spcAft>
              <a:buFont typeface="Arial"/>
              <a:buNone/>
            </a:pPr>
            <a:r>
              <a:rPr lang="en-US" sz="1800"/>
              <a:t>1st with the right brake only</a:t>
            </a:r>
            <a:endParaRPr sz="1800"/>
          </a:p>
          <a:p>
            <a:pPr marL="0" marR="0" lvl="0" indent="0" algn="l" rtl="0">
              <a:spcBef>
                <a:spcPts val="0"/>
              </a:spcBef>
              <a:spcAft>
                <a:spcPts val="0"/>
              </a:spcAft>
              <a:buFont typeface="Arial"/>
              <a:buNone/>
            </a:pPr>
            <a:r>
              <a:rPr lang="en-US" sz="1800"/>
              <a:t>2nd with both brakes</a:t>
            </a:r>
            <a:endParaRPr sz="1800"/>
          </a:p>
          <a:p>
            <a:pPr marL="0" marR="0" lvl="0" indent="0" algn="l" rtl="0">
              <a:spcBef>
                <a:spcPts val="0"/>
              </a:spcBef>
              <a:spcAft>
                <a:spcPts val="0"/>
              </a:spcAft>
              <a:buFont typeface="Arial"/>
              <a:buNone/>
            </a:pPr>
            <a:r>
              <a:rPr lang="en-US" sz="1800"/>
              <a:t>3rd we teach then add the hover</a:t>
            </a:r>
            <a:endParaRPr sz="1800"/>
          </a:p>
        </p:txBody>
      </p:sp>
    </p:spTree>
    <p:extLst>
      <p:ext uri="{BB962C8B-B14F-4D97-AF65-F5344CB8AC3E}">
        <p14:creationId xmlns:p14="http://schemas.microsoft.com/office/powerpoint/2010/main" val="209066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9385083c18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g9385083c18_0_1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9385083c18_0_18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5a436cf22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5a436cf22_0_13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g85a436cf22_0_139: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5a436cf22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5a436cf22_0_16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85a436cf22_0_16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42b580bd2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42b580bd2_0_7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g942b580bd2_0_7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sz="1400">
              <a:latin typeface="Arial"/>
              <a:ea typeface="Arial"/>
              <a:cs typeface="Arial"/>
              <a:sym typeface="Arial"/>
            </a:endParaRPr>
          </a:p>
        </p:txBody>
      </p:sp>
    </p:spTree>
    <p:extLst>
      <p:ext uri="{BB962C8B-B14F-4D97-AF65-F5344CB8AC3E}">
        <p14:creationId xmlns:p14="http://schemas.microsoft.com/office/powerpoint/2010/main" val="303454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385083c18_0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g9385083c18_0_2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9385083c18_0_27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124400" y="1371600"/>
            <a:ext cx="70196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10" name="Rectangle 9"/>
          <p:cNvSpPr/>
          <p:nvPr/>
        </p:nvSpPr>
        <p:spPr>
          <a:xfrm>
            <a:off x="2124400" y="4462272"/>
            <a:ext cx="7019600"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2" name="Title 1"/>
          <p:cNvSpPr>
            <a:spLocks noGrp="1"/>
          </p:cNvSpPr>
          <p:nvPr>
            <p:ph type="ctrTitle"/>
          </p:nvPr>
        </p:nvSpPr>
        <p:spPr bwMode="black">
          <a:xfrm>
            <a:off x="2381399" y="1943842"/>
            <a:ext cx="6375047" cy="2387600"/>
          </a:xfrm>
        </p:spPr>
        <p:txBody>
          <a:bodyPr anchor="b"/>
          <a:lstStyle>
            <a:lvl1pPr algn="l">
              <a:lnSpc>
                <a:spcPct val="90000"/>
              </a:lnSpc>
              <a:defRPr sz="45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2381399" y="4538660"/>
            <a:ext cx="6375047" cy="865321"/>
          </a:xfrm>
        </p:spPr>
        <p:txBody>
          <a:bodyPr/>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endParaRPr lang="en-US"/>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9312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0262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5343503" y="3384990"/>
            <a:ext cx="6858000" cy="891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4785352" y="2914977"/>
            <a:ext cx="6857433" cy="1028615"/>
          </a:xfrm>
          <a:prstGeom prst="rect">
            <a:avLst/>
          </a:prstGeom>
        </p:spPr>
      </p:pic>
      <p:sp>
        <p:nvSpPr>
          <p:cNvPr id="2" name="Vertical Title 1"/>
          <p:cNvSpPr>
            <a:spLocks noGrp="1"/>
          </p:cNvSpPr>
          <p:nvPr>
            <p:ph type="title" orient="vert"/>
          </p:nvPr>
        </p:nvSpPr>
        <p:spPr>
          <a:xfrm>
            <a:off x="7699761" y="462249"/>
            <a:ext cx="1028165"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83649" y="462249"/>
            <a:ext cx="7269816" cy="57147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283650" y="6356351"/>
            <a:ext cx="1478960" cy="365125"/>
          </a:xfrm>
        </p:spPr>
        <p:txBody>
          <a:bodyPr/>
          <a:lstStyle/>
          <a:p>
            <a:endParaRPr lang="en-US"/>
          </a:p>
        </p:txBody>
      </p:sp>
      <p:sp>
        <p:nvSpPr>
          <p:cNvPr id="5" name="Footer Placeholder 4"/>
          <p:cNvSpPr>
            <a:spLocks noGrp="1"/>
          </p:cNvSpPr>
          <p:nvPr>
            <p:ph type="ftr" sz="quarter" idx="11"/>
          </p:nvPr>
        </p:nvSpPr>
        <p:spPr>
          <a:xfrm>
            <a:off x="1786780" y="6356351"/>
            <a:ext cx="4265840" cy="365125"/>
          </a:xfrm>
        </p:spPr>
        <p:txBody>
          <a:bodyPr/>
          <a:lstStyle/>
          <a:p>
            <a:endParaRPr lang="en-US"/>
          </a:p>
        </p:txBody>
      </p:sp>
      <p:sp>
        <p:nvSpPr>
          <p:cNvPr id="6" name="Slide Number Placeholder 5"/>
          <p:cNvSpPr>
            <a:spLocks noGrp="1"/>
          </p:cNvSpPr>
          <p:nvPr>
            <p:ph type="sldNum" sz="quarter" idx="12"/>
          </p:nvPr>
        </p:nvSpPr>
        <p:spPr>
          <a:xfrm>
            <a:off x="6076792" y="6356351"/>
            <a:ext cx="1476674"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071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3637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626614" y="-20637"/>
            <a:ext cx="54864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9" name="Rectangle 8"/>
          <p:cNvSpPr/>
          <p:nvPr/>
        </p:nvSpPr>
        <p:spPr>
          <a:xfrm>
            <a:off x="2626614" y="4462272"/>
            <a:ext cx="54864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2" name="Title 1"/>
          <p:cNvSpPr>
            <a:spLocks noGrp="1"/>
          </p:cNvSpPr>
          <p:nvPr>
            <p:ph type="title"/>
          </p:nvPr>
        </p:nvSpPr>
        <p:spPr bwMode="black">
          <a:xfrm>
            <a:off x="2878511" y="658347"/>
            <a:ext cx="4948098" cy="3664417"/>
          </a:xfrm>
        </p:spPr>
        <p:txBody>
          <a:bodyPr anchor="b">
            <a:normAutofit/>
          </a:bodyPr>
          <a:lstStyle>
            <a:lvl1pPr>
              <a:lnSpc>
                <a:spcPct val="90000"/>
              </a:lnSpc>
              <a:defRPr sz="375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2878511" y="4589464"/>
            <a:ext cx="4948099" cy="1500187"/>
          </a:xfrm>
        </p:spPr>
        <p:txBody>
          <a:bodyPr/>
          <a:lstStyle>
            <a:lvl1pPr marL="0" indent="0">
              <a:spcBef>
                <a:spcPts val="0"/>
              </a:spcBef>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7802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60120" y="2194560"/>
            <a:ext cx="3367278"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811526" y="2194560"/>
            <a:ext cx="3370068"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484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960120" y="1828457"/>
            <a:ext cx="3367278" cy="8306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60120" y="2743195"/>
            <a:ext cx="3367278"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814316" y="1828457"/>
            <a:ext cx="3367278" cy="8306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4316" y="2743195"/>
            <a:ext cx="3367278"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0245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0933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9963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2250"/>
            </a:lvl1pPr>
          </a:lstStyle>
          <a:p>
            <a:r>
              <a:rPr lang="en-US"/>
              <a:t>Click to edit Master title style</a:t>
            </a:r>
            <a:endParaRPr/>
          </a:p>
        </p:txBody>
      </p:sp>
      <p:sp>
        <p:nvSpPr>
          <p:cNvPr id="4" name="Text Placeholder 2"/>
          <p:cNvSpPr>
            <a:spLocks noGrp="1"/>
          </p:cNvSpPr>
          <p:nvPr>
            <p:ph type="body" sz="half" idx="2"/>
          </p:nvPr>
        </p:nvSpPr>
        <p:spPr>
          <a:xfrm>
            <a:off x="968863" y="2465295"/>
            <a:ext cx="2876156" cy="3711669"/>
          </a:xfrm>
        </p:spPr>
        <p:txBody>
          <a:bodyPr>
            <a:normAutofit/>
          </a:bodyPr>
          <a:lstStyle>
            <a:lvl1pPr marL="0" indent="0">
              <a:spcBef>
                <a:spcPts val="1125"/>
              </a:spcBef>
              <a:buNone/>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Content Placeholder 3"/>
          <p:cNvSpPr>
            <a:spLocks noGrp="1"/>
          </p:cNvSpPr>
          <p:nvPr>
            <p:ph idx="1"/>
          </p:nvPr>
        </p:nvSpPr>
        <p:spPr>
          <a:xfrm>
            <a:off x="4139173" y="2465295"/>
            <a:ext cx="3880878" cy="3711669"/>
          </a:xfrm>
        </p:spPr>
        <p:txBody>
          <a:bodyPr>
            <a:normAutofit/>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3907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2250"/>
            </a:lvl1pPr>
          </a:lstStyle>
          <a:p>
            <a:r>
              <a:rPr lang="en-US"/>
              <a:t>Click to edit Master title style</a:t>
            </a:r>
            <a:endParaRPr/>
          </a:p>
        </p:txBody>
      </p:sp>
      <p:sp>
        <p:nvSpPr>
          <p:cNvPr id="4" name="Text Placeholder 3"/>
          <p:cNvSpPr>
            <a:spLocks noGrp="1"/>
          </p:cNvSpPr>
          <p:nvPr>
            <p:ph type="body" sz="half" idx="2"/>
          </p:nvPr>
        </p:nvSpPr>
        <p:spPr>
          <a:xfrm>
            <a:off x="968864" y="2465294"/>
            <a:ext cx="2876156" cy="3711669"/>
          </a:xfrm>
        </p:spPr>
        <p:txBody>
          <a:bodyPr>
            <a:normAutofit/>
          </a:bodyPr>
          <a:lstStyle>
            <a:lvl1pPr marL="0" indent="0">
              <a:buNone/>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139173" y="1828456"/>
            <a:ext cx="4042421" cy="5029544"/>
          </a:xfrm>
        </p:spPr>
        <p:txBody>
          <a:bodyPr tIns="13716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34752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9141714"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1"/>
            <a:ext cx="9141714" cy="1371257"/>
          </a:xfrm>
          <a:prstGeom prst="rect">
            <a:avLst/>
          </a:prstGeom>
        </p:spPr>
      </p:pic>
      <p:sp>
        <p:nvSpPr>
          <p:cNvPr id="2" name="Title Placeholder 1"/>
          <p:cNvSpPr>
            <a:spLocks noGrp="1"/>
          </p:cNvSpPr>
          <p:nvPr>
            <p:ph type="title"/>
          </p:nvPr>
        </p:nvSpPr>
        <p:spPr bwMode="black">
          <a:xfrm>
            <a:off x="960120" y="466344"/>
            <a:ext cx="7221474"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960120" y="2190749"/>
            <a:ext cx="7221474"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960121" y="6356351"/>
            <a:ext cx="1478960" cy="365125"/>
          </a:xfrm>
          <a:prstGeom prst="rect">
            <a:avLst/>
          </a:prstGeom>
        </p:spPr>
        <p:txBody>
          <a:bodyPr vert="horz" lIns="91440" tIns="45720" rIns="91440" bIns="45720" rtlCol="0" anchor="ctr"/>
          <a:lstStyle>
            <a:lvl1pPr algn="l">
              <a:defRPr sz="900" baseline="0">
                <a:solidFill>
                  <a:schemeClr val="tx1"/>
                </a:solidFill>
              </a:defRPr>
            </a:lvl1pPr>
          </a:lstStyle>
          <a:p>
            <a:endParaRPr lang="en-US"/>
          </a:p>
        </p:txBody>
      </p:sp>
      <p:sp>
        <p:nvSpPr>
          <p:cNvPr id="5" name="Footer Placeholder 4"/>
          <p:cNvSpPr>
            <a:spLocks noGrp="1"/>
          </p:cNvSpPr>
          <p:nvPr>
            <p:ph type="ftr" sz="quarter" idx="3"/>
          </p:nvPr>
        </p:nvSpPr>
        <p:spPr>
          <a:xfrm>
            <a:off x="2439080" y="6356351"/>
            <a:ext cx="4265840" cy="365125"/>
          </a:xfrm>
          <a:prstGeom prst="rect">
            <a:avLst/>
          </a:prstGeom>
        </p:spPr>
        <p:txBody>
          <a:bodyPr vert="horz" lIns="91440" tIns="45720" rIns="91440" bIns="45720" rtlCol="0" anchor="ctr"/>
          <a:lstStyle>
            <a:lvl1pPr algn="ctr">
              <a:defRPr sz="900" baseline="0">
                <a:solidFill>
                  <a:schemeClr val="tx1"/>
                </a:solidFill>
              </a:defRPr>
            </a:lvl1pPr>
          </a:lstStyle>
          <a:p>
            <a:endParaRPr lang="en-US"/>
          </a:p>
        </p:txBody>
      </p:sp>
      <p:sp>
        <p:nvSpPr>
          <p:cNvPr id="6" name="Slide Number Placeholder 5"/>
          <p:cNvSpPr>
            <a:spLocks noGrp="1"/>
          </p:cNvSpPr>
          <p:nvPr>
            <p:ph type="sldNum" sz="quarter" idx="4"/>
          </p:nvPr>
        </p:nvSpPr>
        <p:spPr>
          <a:xfrm>
            <a:off x="6704920" y="6356351"/>
            <a:ext cx="1476674" cy="365125"/>
          </a:xfrm>
          <a:prstGeom prst="rect">
            <a:avLst/>
          </a:prstGeom>
        </p:spPr>
        <p:txBody>
          <a:bodyPr vert="horz" lIns="91440" tIns="45720" rIns="91440" bIns="45720" rtlCol="0" anchor="ctr"/>
          <a:lstStyle>
            <a:lvl1pPr algn="r">
              <a:defRPr sz="900" baseline="0">
                <a:solidFill>
                  <a:schemeClr val="tx1"/>
                </a:solidFill>
              </a:defRPr>
            </a:lvl1p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4616127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5000"/>
        </a:lnSpc>
        <a:spcBef>
          <a:spcPct val="0"/>
        </a:spcBef>
        <a:buNone/>
        <a:defRPr sz="2250" kern="1200">
          <a:solidFill>
            <a:schemeClr val="bg1"/>
          </a:solidFill>
          <a:latin typeface="+mj-lt"/>
          <a:ea typeface="+mj-ea"/>
          <a:cs typeface="+mj-cs"/>
        </a:defRPr>
      </a:lvl1pPr>
    </p:titleStyle>
    <p:bodyStyle>
      <a:lvl1pPr marL="171450" indent="-171450" algn="l" defTabSz="685800" rtl="0" eaLnBrk="1" latinLnBrk="0" hangingPunct="1">
        <a:lnSpc>
          <a:spcPct val="100000"/>
        </a:lnSpc>
        <a:spcBef>
          <a:spcPts val="1125"/>
        </a:spcBef>
        <a:buFont typeface="Wingdings" panose="05000000000000000000" pitchFamily="2" charset="2"/>
        <a:buChar char="§"/>
        <a:defRPr sz="1650" kern="1200">
          <a:solidFill>
            <a:schemeClr val="tx1"/>
          </a:solidFill>
          <a:latin typeface="+mn-lt"/>
          <a:ea typeface="+mn-ea"/>
          <a:cs typeface="+mn-cs"/>
        </a:defRPr>
      </a:lvl1pPr>
      <a:lvl2pPr marL="514350" indent="-171450" algn="l" defTabSz="685800" rtl="0" eaLnBrk="1" latinLnBrk="0" hangingPunct="1">
        <a:lnSpc>
          <a:spcPct val="100000"/>
        </a:lnSpc>
        <a:spcBef>
          <a:spcPts val="225"/>
        </a:spcBef>
        <a:buFont typeface="Wingdings" panose="05000000000000000000"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225"/>
        </a:spcBef>
        <a:buFont typeface="Wingdings" panose="05000000000000000000"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5pPr>
      <a:lvl6pPr marL="18859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6pPr>
      <a:lvl7pPr marL="22288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7pPr>
      <a:lvl8pPr marL="25717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8pPr>
      <a:lvl9pPr marL="29146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DFC8E-C5F7-4336-A48D-F62B492B6CBE}"/>
              </a:ext>
            </a:extLst>
          </p:cNvPr>
          <p:cNvSpPr/>
          <p:nvPr/>
        </p:nvSpPr>
        <p:spPr>
          <a:xfrm>
            <a:off x="1" y="2138528"/>
            <a:ext cx="9144000" cy="3159839"/>
          </a:xfrm>
          <a:prstGeom prst="rect">
            <a:avLst/>
          </a:prstGeom>
        </p:spPr>
        <p:txBody>
          <a:bodyPr wrap="square">
            <a:spAutoFit/>
          </a:bodyPr>
          <a:lstStyle/>
          <a:p>
            <a:pPr lvl="0" algn="ctr">
              <a:lnSpc>
                <a:spcPts val="6200"/>
              </a:lnSpc>
              <a:buClr>
                <a:srgbClr val="FFFF00"/>
              </a:buClr>
            </a:pPr>
            <a:r>
              <a:rPr lang="en-US" sz="6200" b="1" cap="all" dirty="0">
                <a:solidFill>
                  <a:schemeClr val="accent2"/>
                </a:solidFill>
                <a:effectLst>
                  <a:outerShdw blurRad="50800" dist="38100" dir="2700000" algn="tl" rotWithShape="0">
                    <a:prstClr val="black">
                      <a:alpha val="40000"/>
                    </a:prstClr>
                  </a:outerShdw>
                </a:effectLst>
              </a:rPr>
              <a:t>Teaching </a:t>
            </a:r>
            <a:br>
              <a:rPr lang="en-US" sz="6200" b="1" cap="all" dirty="0">
                <a:solidFill>
                  <a:schemeClr val="accent2"/>
                </a:solidFill>
                <a:effectLst>
                  <a:outerShdw blurRad="50800" dist="38100" dir="2700000" algn="tl" rotWithShape="0">
                    <a:prstClr val="black">
                      <a:alpha val="40000"/>
                    </a:prstClr>
                  </a:outerShdw>
                </a:effectLst>
              </a:rPr>
            </a:br>
            <a:r>
              <a:rPr lang="en-US" sz="6200" b="1" cap="all" dirty="0">
                <a:solidFill>
                  <a:schemeClr val="accent2"/>
                </a:solidFill>
                <a:effectLst>
                  <a:outerShdw blurRad="50800" dist="38100" dir="2700000" algn="tl" rotWithShape="0">
                    <a:prstClr val="black">
                      <a:alpha val="40000"/>
                    </a:prstClr>
                  </a:outerShdw>
                </a:effectLst>
              </a:rPr>
              <a:t>Safe Bicycling</a:t>
            </a:r>
          </a:p>
          <a:p>
            <a:pPr lvl="0" algn="ctr">
              <a:buClr>
                <a:srgbClr val="FFFF00"/>
              </a:buClr>
            </a:pPr>
            <a:r>
              <a:rPr lang="en-US" sz="3200" b="1" dirty="0">
                <a:solidFill>
                  <a:schemeClr val="accent2"/>
                </a:solidFill>
                <a:effectLst>
                  <a:outerShdw blurRad="50800" dist="38100" dir="2700000" algn="tl" rotWithShape="0">
                    <a:prstClr val="black">
                      <a:alpha val="40000"/>
                    </a:prstClr>
                  </a:outerShdw>
                </a:effectLst>
              </a:rPr>
              <a:t>(photo coming from </a:t>
            </a:r>
            <a:r>
              <a:rPr lang="en-US" sz="3200" b="1" dirty="0" err="1">
                <a:solidFill>
                  <a:schemeClr val="accent2"/>
                </a:solidFill>
                <a:effectLst>
                  <a:outerShdw blurRad="50800" dist="38100" dir="2700000" algn="tl" rotWithShape="0">
                    <a:prstClr val="black">
                      <a:alpha val="40000"/>
                    </a:prstClr>
                  </a:outerShdw>
                </a:effectLst>
              </a:rPr>
              <a:t>BikeFed</a:t>
            </a:r>
            <a:r>
              <a:rPr lang="en-US" sz="3200" b="1" dirty="0">
                <a:solidFill>
                  <a:schemeClr val="accent2"/>
                </a:solidFill>
                <a:effectLst>
                  <a:outerShdw blurRad="50800" dist="38100" dir="2700000" algn="tl" rotWithShape="0">
                    <a:prstClr val="black">
                      <a:alpha val="40000"/>
                    </a:prstClr>
                  </a:outerShdw>
                </a:effectLst>
              </a:rPr>
              <a:t> video beginning</a:t>
            </a:r>
            <a:br>
              <a:rPr lang="en-US" sz="3200" b="1" dirty="0">
                <a:solidFill>
                  <a:schemeClr val="accent2"/>
                </a:solidFill>
                <a:effectLst>
                  <a:outerShdw blurRad="50800" dist="38100" dir="2700000" algn="tl" rotWithShape="0">
                    <a:prstClr val="black">
                      <a:alpha val="40000"/>
                    </a:prstClr>
                  </a:outerShdw>
                </a:effectLst>
              </a:rPr>
            </a:br>
            <a:r>
              <a:rPr lang="en-US" sz="3200" b="1" dirty="0">
                <a:solidFill>
                  <a:schemeClr val="accent2"/>
                </a:solidFill>
                <a:effectLst>
                  <a:outerShdw blurRad="50800" dist="38100" dir="2700000" algn="tl" rotWithShape="0">
                    <a:prstClr val="black">
                      <a:alpha val="40000"/>
                    </a:prstClr>
                  </a:outerShdw>
                </a:effectLst>
              </a:rPr>
              <a:t>Watercolor painting of </a:t>
            </a:r>
            <a:br>
              <a:rPr lang="en-US" sz="3200" b="1" dirty="0">
                <a:solidFill>
                  <a:schemeClr val="accent2"/>
                </a:solidFill>
                <a:effectLst>
                  <a:outerShdw blurRad="50800" dist="38100" dir="2700000" algn="tl" rotWithShape="0">
                    <a:prstClr val="black">
                      <a:alpha val="40000"/>
                    </a:prstClr>
                  </a:outerShdw>
                </a:effectLst>
              </a:rPr>
            </a:br>
            <a:r>
              <a:rPr lang="en-US" sz="3200" b="1" dirty="0">
                <a:solidFill>
                  <a:schemeClr val="accent2"/>
                </a:solidFill>
                <a:effectLst>
                  <a:outerShdw blurRad="50800" dist="38100" dir="2700000" algn="tl" rotWithShape="0">
                    <a:prstClr val="black">
                      <a:alpha val="40000"/>
                    </a:prstClr>
                  </a:outerShdw>
                </a:effectLst>
              </a:rPr>
              <a:t>Children biking by </a:t>
            </a:r>
            <a:r>
              <a:rPr lang="en-US" sz="3200" b="1" dirty="0" err="1">
                <a:solidFill>
                  <a:schemeClr val="accent2"/>
                </a:solidFill>
                <a:effectLst>
                  <a:outerShdw blurRad="50800" dist="38100" dir="2700000" algn="tl" rotWithShape="0">
                    <a:prstClr val="black">
                      <a:alpha val="40000"/>
                    </a:prstClr>
                  </a:outerShdw>
                </a:effectLst>
              </a:rPr>
              <a:t>Chrys</a:t>
            </a:r>
            <a:r>
              <a:rPr lang="en-US" sz="3200" b="1" dirty="0">
                <a:solidFill>
                  <a:schemeClr val="accent2"/>
                </a:solidFill>
                <a:effectLst>
                  <a:outerShdw blurRad="50800" dist="38100" dir="2700000" algn="tl" rotWithShape="0">
                    <a:prstClr val="black">
                      <a:alpha val="40000"/>
                    </a:prstClr>
                  </a:outerShdw>
                </a:effectLst>
              </a:rPr>
              <a:t> </a:t>
            </a:r>
            <a:r>
              <a:rPr lang="en-US" sz="3200" b="1" dirty="0" err="1">
                <a:solidFill>
                  <a:schemeClr val="accent2"/>
                </a:solidFill>
                <a:effectLst>
                  <a:outerShdw blurRad="50800" dist="38100" dir="2700000" algn="tl" rotWithShape="0">
                    <a:prstClr val="black">
                      <a:alpha val="40000"/>
                    </a:prstClr>
                  </a:outerShdw>
                </a:effectLst>
              </a:rPr>
              <a:t>DePas</a:t>
            </a:r>
            <a:r>
              <a:rPr lang="en-US" sz="3200" b="1" dirty="0">
                <a:solidFill>
                  <a:schemeClr val="accent2"/>
                </a:solidFill>
                <a:effectLst>
                  <a:outerShdw blurRad="50800" dist="38100" dir="2700000" algn="tl" rotWithShape="0">
                    <a:prstClr val="black">
                      <a:alpha val="40000"/>
                    </a:prstClr>
                  </a:outerShdw>
                </a:effectLst>
              </a:rPr>
              <a:t>)</a:t>
            </a:r>
          </a:p>
        </p:txBody>
      </p:sp>
    </p:spTree>
    <p:extLst>
      <p:ext uri="{BB962C8B-B14F-4D97-AF65-F5344CB8AC3E}">
        <p14:creationId xmlns:p14="http://schemas.microsoft.com/office/powerpoint/2010/main" val="171538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p:nvPr/>
        </p:nvSpPr>
        <p:spPr>
          <a:xfrm>
            <a:off x="0" y="2743200"/>
            <a:ext cx="9144000" cy="181051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2"/>
                </a:solidFill>
                <a:effectLst>
                  <a:outerShdw blurRad="50800" dist="38100" dir="2700000" algn="tl" rotWithShape="0">
                    <a:prstClr val="black">
                      <a:alpha val="40000"/>
                    </a:prstClr>
                  </a:outerShdw>
                </a:effectLst>
              </a:rPr>
              <a:t>Station 1</a:t>
            </a:r>
          </a:p>
          <a:p>
            <a:pPr algn="ctr"/>
            <a:r>
              <a:rPr lang="en-US" sz="2400" b="1" cap="all" dirty="0">
                <a:solidFill>
                  <a:srgbClr val="FF0000"/>
                </a:solidFill>
              </a:rPr>
              <a:t>Skill to develop: </a:t>
            </a:r>
          </a:p>
          <a:p>
            <a:pPr algn="ctr"/>
            <a:r>
              <a:rPr lang="en-US" sz="2400" dirty="0">
                <a:solidFill>
                  <a:srgbClr val="FF0000"/>
                </a:solidFill>
              </a:rPr>
              <a:t>Effective stopping and controlled starting</a:t>
            </a:r>
          </a:p>
        </p:txBody>
      </p:sp>
    </p:spTree>
    <p:extLst>
      <p:ext uri="{BB962C8B-B14F-4D97-AF65-F5344CB8AC3E}">
        <p14:creationId xmlns:p14="http://schemas.microsoft.com/office/powerpoint/2010/main" val="8394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4" name="Google Shape;146;p21">
            <a:extLst>
              <a:ext uri="{FF2B5EF4-FFF2-40B4-BE49-F238E27FC236}">
                <a16:creationId xmlns:a16="http://schemas.microsoft.com/office/drawing/2014/main" id="{F9C7A691-F69F-4C7A-A24C-67E99A3C953E}"/>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5" name="Google Shape;147;p21">
            <a:extLst>
              <a:ext uri="{FF2B5EF4-FFF2-40B4-BE49-F238E27FC236}">
                <a16:creationId xmlns:a16="http://schemas.microsoft.com/office/drawing/2014/main" id="{4AF08A84-FAEB-4AEE-B316-86BDEFFAC912}"/>
              </a:ext>
            </a:extLst>
          </p:cNvPr>
          <p:cNvSpPr txBox="1"/>
          <p:nvPr/>
        </p:nvSpPr>
        <p:spPr>
          <a:xfrm>
            <a:off x="0" y="1737360"/>
            <a:ext cx="9144000" cy="3319463"/>
          </a:xfrm>
          <a:prstGeom prst="rect">
            <a:avLst/>
          </a:prstGeom>
          <a:noFill/>
          <a:ln>
            <a:noFill/>
          </a:ln>
        </p:spPr>
        <p:txBody>
          <a:bodyPr spcFirstLastPara="1" wrap="square" lIns="731520" tIns="45700" rIns="457200" bIns="45700" anchor="t" anchorCtr="0">
            <a:noAutofit/>
          </a:bodyPr>
          <a:lstStyle/>
          <a:p>
            <a:pPr lvl="0">
              <a:tabLst>
                <a:tab pos="2286000" algn="l"/>
                <a:tab pos="2743200" algn="l"/>
                <a:tab pos="3657600" algn="l"/>
              </a:tabLst>
            </a:pPr>
            <a:r>
              <a:rPr lang="en-US" sz="2000" b="1" dirty="0">
                <a:solidFill>
                  <a:schemeClr val="tx2"/>
                </a:solidFill>
              </a:rPr>
              <a:t>Driveway or Midblock Rideout</a:t>
            </a:r>
          </a:p>
          <a:p>
            <a:pPr lvl="0">
              <a:tabLst>
                <a:tab pos="2286000" algn="l"/>
                <a:tab pos="2743200" algn="l"/>
                <a:tab pos="3657600" algn="l"/>
              </a:tabLst>
            </a:pPr>
            <a:r>
              <a:rPr lang="en-US" sz="2000" b="1" dirty="0">
                <a:solidFill>
                  <a:schemeClr val="tx2"/>
                </a:solidFill>
              </a:rPr>
              <a:t>12%</a:t>
            </a:r>
            <a:r>
              <a:rPr lang="en-US" sz="2000" dirty="0">
                <a:solidFill>
                  <a:schemeClr val="tx2"/>
                </a:solidFill>
              </a:rPr>
              <a:t> of crashes	</a:t>
            </a:r>
            <a:r>
              <a:rPr lang="en-US" sz="2000" b="1" dirty="0">
                <a:solidFill>
                  <a:schemeClr val="tx2"/>
                </a:solidFill>
              </a:rPr>
              <a:t>22%</a:t>
            </a:r>
            <a:r>
              <a:rPr lang="en-US" sz="2000" dirty="0">
                <a:solidFill>
                  <a:schemeClr val="tx2"/>
                </a:solidFill>
              </a:rPr>
              <a:t> incapacitating or fatal</a:t>
            </a:r>
          </a:p>
          <a:p>
            <a:pPr lvl="0">
              <a:tabLst>
                <a:tab pos="2286000" algn="l"/>
                <a:tab pos="2743200" algn="l"/>
                <a:tab pos="3657600" algn="l"/>
              </a:tabLst>
            </a:pPr>
            <a:endParaRPr lang="en-US" sz="2000" dirty="0">
              <a:solidFill>
                <a:schemeClr val="tx2"/>
              </a:solidFill>
            </a:endParaRPr>
          </a:p>
          <a:p>
            <a:pPr lvl="0">
              <a:tabLst>
                <a:tab pos="2286000" algn="l"/>
                <a:tab pos="2743200" algn="l"/>
                <a:tab pos="3657600" algn="l"/>
              </a:tabLst>
            </a:pPr>
            <a:r>
              <a:rPr lang="en-US" sz="2000" b="1" dirty="0">
                <a:solidFill>
                  <a:schemeClr val="tx2"/>
                </a:solidFill>
              </a:rPr>
              <a:t>Stop Sign/Signal Rideout</a:t>
            </a:r>
          </a:p>
          <a:p>
            <a:pPr lvl="0">
              <a:tabLst>
                <a:tab pos="2286000" algn="l"/>
                <a:tab pos="2743200" algn="l"/>
                <a:tab pos="3657600" algn="l"/>
              </a:tabLst>
            </a:pPr>
            <a:r>
              <a:rPr lang="en-US" sz="2000" b="1" dirty="0">
                <a:solidFill>
                  <a:schemeClr val="tx2"/>
                </a:solidFill>
              </a:rPr>
              <a:t>17%</a:t>
            </a:r>
            <a:r>
              <a:rPr lang="en-US" sz="2000" dirty="0">
                <a:solidFill>
                  <a:schemeClr val="tx2"/>
                </a:solidFill>
              </a:rPr>
              <a:t> of crashes	</a:t>
            </a:r>
            <a:r>
              <a:rPr lang="en-US" sz="2000" b="1" dirty="0">
                <a:solidFill>
                  <a:schemeClr val="tx2"/>
                </a:solidFill>
              </a:rPr>
              <a:t>20%</a:t>
            </a:r>
            <a:r>
              <a:rPr lang="en-US" sz="2000" dirty="0">
                <a:solidFill>
                  <a:schemeClr val="tx2"/>
                </a:solidFill>
              </a:rPr>
              <a:t> incapacitating or fatal</a:t>
            </a:r>
          </a:p>
          <a:p>
            <a:pPr>
              <a:tabLst>
                <a:tab pos="2286000" algn="l"/>
                <a:tab pos="2743200" algn="l"/>
                <a:tab pos="3657600" algn="l"/>
              </a:tabLst>
            </a:pPr>
            <a:r>
              <a:rPr lang="en-US" sz="2000" b="1" cap="all" dirty="0">
                <a:solidFill>
                  <a:srgbClr val="FF0000"/>
                </a:solidFill>
              </a:rPr>
              <a:t>Skill to develop: </a:t>
            </a:r>
            <a:r>
              <a:rPr lang="en-US" sz="2000" dirty="0">
                <a:solidFill>
                  <a:srgbClr val="FF0000"/>
                </a:solidFill>
              </a:rPr>
              <a:t>Effective stopping</a:t>
            </a:r>
          </a:p>
          <a:p>
            <a:pPr lvl="0">
              <a:tabLst>
                <a:tab pos="2286000" algn="l"/>
                <a:tab pos="2743200" algn="l"/>
                <a:tab pos="3657600" algn="l"/>
              </a:tabLst>
            </a:pPr>
            <a:endParaRPr lang="en-US" sz="2000" b="1" dirty="0">
              <a:solidFill>
                <a:schemeClr val="tx2"/>
              </a:solidFill>
            </a:endParaRPr>
          </a:p>
          <a:p>
            <a:pPr lvl="0">
              <a:tabLst>
                <a:tab pos="2286000" algn="l"/>
                <a:tab pos="2743200" algn="l"/>
                <a:tab pos="3657600" algn="l"/>
              </a:tabLst>
            </a:pPr>
            <a:r>
              <a:rPr lang="en-US" sz="2000" b="1" dirty="0">
                <a:solidFill>
                  <a:schemeClr val="tx2"/>
                </a:solidFill>
              </a:rPr>
              <a:t>Sudden Swerve	</a:t>
            </a:r>
          </a:p>
          <a:p>
            <a:pPr lvl="0">
              <a:tabLst>
                <a:tab pos="2286000" algn="l"/>
                <a:tab pos="2743200" algn="l"/>
                <a:tab pos="3657600" algn="l"/>
              </a:tabLst>
            </a:pPr>
            <a:r>
              <a:rPr lang="en-US" sz="2000" b="1" dirty="0">
                <a:solidFill>
                  <a:schemeClr val="tx2"/>
                </a:solidFill>
              </a:rPr>
              <a:t>7%</a:t>
            </a:r>
            <a:r>
              <a:rPr lang="en-US" sz="2000" dirty="0">
                <a:solidFill>
                  <a:schemeClr val="tx2"/>
                </a:solidFill>
              </a:rPr>
              <a:t> of crashes	</a:t>
            </a:r>
            <a:r>
              <a:rPr lang="en-US" sz="2000" b="1" dirty="0">
                <a:solidFill>
                  <a:schemeClr val="tx2"/>
                </a:solidFill>
              </a:rPr>
              <a:t>25%</a:t>
            </a:r>
            <a:r>
              <a:rPr lang="en-US" sz="2000" dirty="0">
                <a:solidFill>
                  <a:schemeClr val="tx2"/>
                </a:solidFill>
              </a:rPr>
              <a:t> incapacitating or fatal</a:t>
            </a:r>
          </a:p>
          <a:p>
            <a:pPr lvl="0">
              <a:tabLst>
                <a:tab pos="3657600" algn="l"/>
              </a:tabLst>
            </a:pPr>
            <a:r>
              <a:rPr lang="en-US" sz="2000" b="1" cap="all" dirty="0">
                <a:solidFill>
                  <a:srgbClr val="FF0000"/>
                </a:solidFill>
              </a:rPr>
              <a:t>Skill to develop: </a:t>
            </a:r>
            <a:r>
              <a:rPr lang="en-US" sz="2000" dirty="0">
                <a:solidFill>
                  <a:srgbClr val="FF0000"/>
                </a:solidFill>
              </a:rPr>
              <a:t>Controlled starting</a:t>
            </a:r>
            <a:endParaRPr sz="2000" dirty="0">
              <a:solidFill>
                <a:srgbClr val="FF0000"/>
              </a:solidFill>
            </a:endParaRPr>
          </a:p>
        </p:txBody>
      </p:sp>
      <p:sp>
        <p:nvSpPr>
          <p:cNvPr id="6" name="Google Shape;250;p32">
            <a:extLst>
              <a:ext uri="{FF2B5EF4-FFF2-40B4-BE49-F238E27FC236}">
                <a16:creationId xmlns:a16="http://schemas.microsoft.com/office/drawing/2014/main" id="{50D95637-F89E-4FDE-A85E-18B4258B0E02}"/>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marL="0" marR="0" lvl="0" indent="0" rtl="0">
              <a:lnSpc>
                <a:spcPct val="100000"/>
              </a:lnSpc>
              <a:spcBef>
                <a:spcPts val="0"/>
              </a:spcBef>
              <a:spcAft>
                <a:spcPts val="0"/>
              </a:spcAft>
              <a:buClr>
                <a:srgbClr val="FFFF00"/>
              </a:buClr>
              <a:buFont typeface="Arial"/>
              <a:buNone/>
            </a:pPr>
            <a:r>
              <a:rPr lang="en-US" sz="3200" b="1" dirty="0">
                <a:solidFill>
                  <a:schemeClr val="accent2"/>
                </a:solidFill>
                <a:effectLst>
                  <a:outerShdw blurRad="50800" dist="38100" dir="2700000" algn="tl" rotWithShape="0">
                    <a:prstClr val="black">
                      <a:alpha val="40000"/>
                    </a:prstClr>
                  </a:outerShdw>
                </a:effectLst>
              </a:rPr>
              <a:t>Station 1: Power Pedal Skills</a:t>
            </a:r>
            <a:endParaRPr sz="3200" b="1" dirty="0">
              <a:solidFill>
                <a:schemeClr val="accent2"/>
              </a:solidFill>
              <a:effectLst>
                <a:outerShdw blurRad="50800" dist="38100" dir="2700000" algn="tl" rotWithShape="0">
                  <a:prstClr val="black">
                    <a:alpha val="40000"/>
                  </a:prstClr>
                </a:outerShdw>
              </a:effectLst>
            </a:endParaRPr>
          </a:p>
        </p:txBody>
      </p:sp>
      <p:pic>
        <p:nvPicPr>
          <p:cNvPr id="231" name="Google Shape;231;p30"/>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l="36459" t="16668" r="38046" b="27265"/>
          <a:stretch/>
        </p:blipFill>
        <p:spPr>
          <a:xfrm flipH="1">
            <a:off x="3296298" y="1965961"/>
            <a:ext cx="2875901" cy="3557450"/>
          </a:xfrm>
          <a:prstGeom prst="rect">
            <a:avLst/>
          </a:prstGeom>
          <a:noFill/>
          <a:ln>
            <a:noFill/>
          </a:ln>
        </p:spPr>
      </p:pic>
      <p:sp>
        <p:nvSpPr>
          <p:cNvPr id="8" name="Google Shape;96;p14">
            <a:extLst>
              <a:ext uri="{FF2B5EF4-FFF2-40B4-BE49-F238E27FC236}">
                <a16:creationId xmlns:a16="http://schemas.microsoft.com/office/drawing/2014/main" id="{BD9D030D-E375-4718-AA0C-C6A2A00A9D5F}"/>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marL="0" lvl="0" indent="0" rtl="0">
              <a:spcBef>
                <a:spcPts val="0"/>
              </a:spcBef>
              <a:spcAft>
                <a:spcPts val="0"/>
              </a:spcAft>
              <a:buNone/>
            </a:pPr>
            <a:r>
              <a:rPr lang="en-US" sz="2000" b="1" dirty="0">
                <a:solidFill>
                  <a:srgbClr val="FFFFFF"/>
                </a:solidFill>
              </a:rPr>
              <a:t>Drivers: </a:t>
            </a:r>
            <a:r>
              <a:rPr lang="en-US" sz="1800" dirty="0">
                <a:solidFill>
                  <a:srgbClr val="FFFFFF"/>
                </a:solidFill>
              </a:rPr>
              <a:t>Know that kids are trusting, often distracted and simply may not stop.</a:t>
            </a:r>
            <a:endParaRPr sz="1800" dirty="0">
              <a:solidFill>
                <a:srgbClr val="FFFFFF"/>
              </a:solidFill>
            </a:endParaRPr>
          </a:p>
          <a:p>
            <a:pPr marL="0" lvl="0" indent="0" rtl="0">
              <a:spcBef>
                <a:spcPts val="0"/>
              </a:spcBef>
              <a:spcAft>
                <a:spcPts val="0"/>
              </a:spcAft>
              <a:buNone/>
            </a:pPr>
            <a:r>
              <a:rPr lang="en-US" sz="1800" dirty="0">
                <a:solidFill>
                  <a:srgbClr val="FFFFFF"/>
                </a:solidFill>
              </a:rPr>
              <a:t>Kids do not have good judgement of speed, or their brakes may not work.</a:t>
            </a:r>
            <a:endParaRPr sz="1800" dirty="0">
              <a:solidFill>
                <a:srgbClr val="FFFFFF"/>
              </a:solidFill>
            </a:endParaRPr>
          </a:p>
        </p:txBody>
      </p:sp>
      <p:sp>
        <p:nvSpPr>
          <p:cNvPr id="9" name="Google Shape;95;p14">
            <a:extLst>
              <a:ext uri="{FF2B5EF4-FFF2-40B4-BE49-F238E27FC236}">
                <a16:creationId xmlns:a16="http://schemas.microsoft.com/office/drawing/2014/main" id="{F23D2E45-6320-4F29-B675-F1E1B4ABAE9F}"/>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br>
              <a:rPr lang="en-US" sz="2000" dirty="0"/>
            </a:br>
            <a:r>
              <a:rPr lang="en-US" dirty="0">
                <a:solidFill>
                  <a:schemeClr val="tx2"/>
                </a:solidFill>
              </a:rPr>
              <a:t>Sudden swerve – learn straight line riding to maintain control of your bicycle.</a:t>
            </a:r>
          </a:p>
        </p:txBody>
      </p:sp>
      <p:sp>
        <p:nvSpPr>
          <p:cNvPr id="10" name="Isosceles Triangle 9">
            <a:extLst>
              <a:ext uri="{FF2B5EF4-FFF2-40B4-BE49-F238E27FC236}">
                <a16:creationId xmlns:a16="http://schemas.microsoft.com/office/drawing/2014/main" id="{D173CCCC-5056-4956-8A1D-0020101C2163}"/>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7;p14">
            <a:extLst>
              <a:ext uri="{FF2B5EF4-FFF2-40B4-BE49-F238E27FC236}">
                <a16:creationId xmlns:a16="http://schemas.microsoft.com/office/drawing/2014/main" id="{74809D83-54F5-4CC2-A9F9-58082B5D34EA}"/>
              </a:ext>
            </a:extLst>
          </p:cNvPr>
          <p:cNvSpPr txBox="1"/>
          <p:nvPr/>
        </p:nvSpPr>
        <p:spPr>
          <a:xfrm flipH="1">
            <a:off x="457200" y="1821180"/>
            <a:ext cx="2583180" cy="3438434"/>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marL="182880" lvl="0" indent="-182880">
              <a:spcAft>
                <a:spcPts val="600"/>
              </a:spcAft>
              <a:buFont typeface="Arial" panose="020B0604020202020204" pitchFamily="34" charset="0"/>
              <a:buChar char="•"/>
            </a:pPr>
            <a:r>
              <a:rPr lang="en-US" dirty="0">
                <a:solidFill>
                  <a:schemeClr val="tx2"/>
                </a:solidFill>
              </a:rPr>
              <a:t>Power pedal position just past the top </a:t>
            </a:r>
          </a:p>
          <a:p>
            <a:pPr marL="182880" lvl="0" indent="-182880">
              <a:spcAft>
                <a:spcPts val="600"/>
              </a:spcAft>
              <a:buFont typeface="Arial" panose="020B0604020202020204" pitchFamily="34" charset="0"/>
              <a:buChar char="•"/>
            </a:pPr>
            <a:r>
              <a:rPr lang="en-US" dirty="0">
                <a:solidFill>
                  <a:schemeClr val="tx2"/>
                </a:solidFill>
              </a:rPr>
              <a:t>Practice pulling pedal up from behind with the top of their foot </a:t>
            </a:r>
          </a:p>
          <a:p>
            <a:pPr marL="182880" lvl="0" indent="-182880">
              <a:spcAft>
                <a:spcPts val="600"/>
              </a:spcAft>
              <a:buFont typeface="Arial" panose="020B0604020202020204" pitchFamily="34" charset="0"/>
              <a:buChar char="•"/>
            </a:pPr>
            <a:r>
              <a:rPr lang="en-US" dirty="0">
                <a:solidFill>
                  <a:schemeClr val="tx2"/>
                </a:solidFill>
              </a:rPr>
              <a:t>Strong push down gains speed quickly with their feet securely on the pedals</a:t>
            </a:r>
          </a:p>
          <a:p>
            <a:pPr marL="182880" lvl="0" indent="-182880">
              <a:spcAft>
                <a:spcPts val="600"/>
              </a:spcAft>
              <a:buFont typeface="Arial" panose="020B0604020202020204" pitchFamily="34" charset="0"/>
              <a:buChar char="•"/>
            </a:pPr>
            <a:r>
              <a:rPr lang="en-US" dirty="0">
                <a:solidFill>
                  <a:schemeClr val="tx2"/>
                </a:solidFill>
              </a:rPr>
              <a:t>Avoids unpredictable “scooter starts”</a:t>
            </a:r>
          </a:p>
        </p:txBody>
      </p:sp>
      <p:sp>
        <p:nvSpPr>
          <p:cNvPr id="12" name="Google Shape;98;p14">
            <a:extLst>
              <a:ext uri="{FF2B5EF4-FFF2-40B4-BE49-F238E27FC236}">
                <a16:creationId xmlns:a16="http://schemas.microsoft.com/office/drawing/2014/main" id="{ECBB2FB8-F5E3-46F6-BEFE-D867FC847987}"/>
              </a:ext>
            </a:extLst>
          </p:cNvPr>
          <p:cNvSpPr txBox="1"/>
          <p:nvPr/>
        </p:nvSpPr>
        <p:spPr>
          <a:xfrm>
            <a:off x="6516600" y="1821180"/>
            <a:ext cx="2360520" cy="35048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Practice stopping with pedals in the power pedal position</a:t>
            </a:r>
          </a:p>
          <a:p>
            <a:pPr marL="182880" lvl="0" indent="-182880">
              <a:spcAft>
                <a:spcPts val="600"/>
              </a:spcAft>
              <a:buFont typeface="Wingdings" panose="05000000000000000000" pitchFamily="2" charset="2"/>
              <a:buChar char="§"/>
            </a:pPr>
            <a:r>
              <a:rPr lang="en-US" dirty="0">
                <a:solidFill>
                  <a:schemeClr val="tx2"/>
                </a:solidFill>
              </a:rPr>
              <a:t>Shift down to a comfortable gear for a smooth start</a:t>
            </a:r>
          </a:p>
          <a:p>
            <a:pPr marL="182880" lvl="0" indent="-182880">
              <a:spcAft>
                <a:spcPts val="600"/>
              </a:spcAft>
              <a:buFont typeface="Wingdings" panose="05000000000000000000" pitchFamily="2" charset="2"/>
              <a:buChar char="§"/>
            </a:pPr>
            <a:r>
              <a:rPr lang="en-US" dirty="0">
                <a:solidFill>
                  <a:schemeClr val="tx2"/>
                </a:solidFill>
              </a:rPr>
              <a:t>Bike should fit so rider does not get off the seat at each stop</a:t>
            </a:r>
          </a:p>
          <a:p>
            <a:pPr marL="182880" lvl="0" indent="-182880">
              <a:spcAft>
                <a:spcPts val="600"/>
              </a:spcAft>
              <a:buFont typeface="Wingdings" panose="05000000000000000000" pitchFamily="2" charset="2"/>
              <a:buChar char="§"/>
            </a:pPr>
            <a:r>
              <a:rPr lang="en-US" dirty="0">
                <a:solidFill>
                  <a:schemeClr val="tx2"/>
                </a:solidFill>
              </a:rPr>
              <a:t>No “cowboy” starts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8" name="Google Shape;94;p14">
            <a:extLst>
              <a:ext uri="{FF2B5EF4-FFF2-40B4-BE49-F238E27FC236}">
                <a16:creationId xmlns:a16="http://schemas.microsoft.com/office/drawing/2014/main" id="{1F73CD86-3869-41A6-87FF-BE1AEDA157C2}"/>
              </a:ext>
            </a:extLst>
          </p:cNvPr>
          <p:cNvSpPr txBox="1"/>
          <p:nvPr/>
        </p:nvSpPr>
        <p:spPr>
          <a:xfrm>
            <a:off x="0" y="163424"/>
            <a:ext cx="9144000" cy="641400"/>
          </a:xfrm>
          <a:prstGeom prst="rect">
            <a:avLst/>
          </a:prstGeom>
          <a:noFill/>
          <a:ln>
            <a:noFill/>
          </a:ln>
        </p:spPr>
        <p:txBody>
          <a:bodyPr spcFirstLastPara="1" wrap="square" lIns="457200" tIns="45700" rIns="91425" bIns="45700" anchor="t" anchorCtr="0">
            <a:noAutofit/>
          </a:bodyPr>
          <a:lstStyle/>
          <a:p>
            <a:pPr marL="0" marR="0" lvl="0" indent="0" rtl="0">
              <a:lnSpc>
                <a:spcPct val="100000"/>
              </a:lnSpc>
              <a:spcBef>
                <a:spcPts val="0"/>
              </a:spcBef>
              <a:spcAft>
                <a:spcPts val="0"/>
              </a:spcAft>
              <a:buClr>
                <a:srgbClr val="FFFF00"/>
              </a:buClr>
              <a:buFont typeface="Arial"/>
              <a:buNone/>
            </a:pPr>
            <a:r>
              <a:rPr lang="en-US" sz="3200" b="1" dirty="0">
                <a:ln w="0"/>
                <a:solidFill>
                  <a:schemeClr val="accent2"/>
                </a:solidFill>
                <a:effectLst>
                  <a:outerShdw blurRad="50800" dist="38100" dir="2700000" algn="tl" rotWithShape="0">
                    <a:prstClr val="black">
                      <a:alpha val="40000"/>
                    </a:prstClr>
                  </a:outerShdw>
                </a:effectLst>
              </a:rPr>
              <a:t>Station 1: </a:t>
            </a:r>
            <a:r>
              <a:rPr lang="en-US" sz="3200" b="1" i="0" u="none" strike="noStrike" dirty="0">
                <a:ln w="0"/>
                <a:solidFill>
                  <a:schemeClr val="accent2"/>
                </a:solidFill>
                <a:effectLst>
                  <a:outerShdw blurRad="50800" dist="38100" dir="2700000" algn="tl" rotWithShape="0">
                    <a:prstClr val="black">
                      <a:alpha val="40000"/>
                    </a:prstClr>
                  </a:outerShdw>
                </a:effectLst>
              </a:rPr>
              <a:t>Controlled Braking Skills</a:t>
            </a:r>
            <a:endParaRPr b="1" dirty="0">
              <a:ln w="0"/>
              <a:solidFill>
                <a:schemeClr val="accent2"/>
              </a:solidFill>
              <a:effectLst>
                <a:outerShdw blurRad="50800" dist="38100" dir="2700000" algn="tl" rotWithShape="0">
                  <a:prstClr val="black">
                    <a:alpha val="40000"/>
                  </a:prstClr>
                </a:outerShdw>
              </a:effectLst>
            </a:endParaRPr>
          </a:p>
        </p:txBody>
      </p:sp>
      <p:sp>
        <p:nvSpPr>
          <p:cNvPr id="9" name="Google Shape;95;p14">
            <a:extLst>
              <a:ext uri="{FF2B5EF4-FFF2-40B4-BE49-F238E27FC236}">
                <a16:creationId xmlns:a16="http://schemas.microsoft.com/office/drawing/2014/main" id="{D849B364-5817-4935-A18B-C52174563B36}"/>
              </a:ext>
            </a:extLst>
          </p:cNvPr>
          <p:cNvSpPr txBox="1"/>
          <p:nvPr/>
        </p:nvSpPr>
        <p:spPr>
          <a:xfrm>
            <a:off x="-1" y="803504"/>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marL="0" marR="0" lvl="0" indent="0" algn="l" rtl="0">
              <a:lnSpc>
                <a:spcPct val="100000"/>
              </a:lnSpc>
              <a:spcBef>
                <a:spcPts val="0"/>
              </a:spcBef>
              <a:spcAft>
                <a:spcPts val="0"/>
              </a:spcAft>
              <a:buClr>
                <a:schemeClr val="lt1"/>
              </a:buClr>
              <a:buFont typeface="Arial"/>
              <a:buNone/>
            </a:pPr>
            <a:r>
              <a:rPr lang="en-US" sz="2000" b="1" dirty="0"/>
              <a:t>Crash avoidance:</a:t>
            </a:r>
            <a:r>
              <a:rPr lang="en-US" sz="2000" dirty="0"/>
              <a:t> </a:t>
            </a:r>
            <a:br>
              <a:rPr lang="en-US" sz="2000" dirty="0"/>
            </a:br>
            <a:r>
              <a:rPr lang="en-US" sz="1800" dirty="0"/>
              <a:t>Stop your bike instinctively, maintain control of your bicycle.</a:t>
            </a:r>
            <a:endParaRPr sz="1800" dirty="0"/>
          </a:p>
        </p:txBody>
      </p:sp>
      <p:sp>
        <p:nvSpPr>
          <p:cNvPr id="10" name="Google Shape;96;p14">
            <a:extLst>
              <a:ext uri="{FF2B5EF4-FFF2-40B4-BE49-F238E27FC236}">
                <a16:creationId xmlns:a16="http://schemas.microsoft.com/office/drawing/2014/main" id="{7746E2AF-F341-4AAC-BAD3-A547113D1694}"/>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marL="0" lvl="0" indent="0" rtl="0">
              <a:spcBef>
                <a:spcPts val="0"/>
              </a:spcBef>
              <a:spcAft>
                <a:spcPts val="0"/>
              </a:spcAft>
              <a:buNone/>
            </a:pPr>
            <a:r>
              <a:rPr lang="en-US" sz="2000" b="1" dirty="0">
                <a:solidFill>
                  <a:srgbClr val="FFFFFF"/>
                </a:solidFill>
              </a:rPr>
              <a:t>Drivers: </a:t>
            </a:r>
            <a:r>
              <a:rPr lang="en-US" sz="1800" dirty="0">
                <a:solidFill>
                  <a:srgbClr val="FFFFFF"/>
                </a:solidFill>
              </a:rPr>
              <a:t>Know that kids are trusting, often distracted and simply may not stop.</a:t>
            </a:r>
            <a:endParaRPr sz="1800" dirty="0">
              <a:solidFill>
                <a:srgbClr val="FFFFFF"/>
              </a:solidFill>
            </a:endParaRPr>
          </a:p>
          <a:p>
            <a:pPr marL="0" lvl="0" indent="0" rtl="0">
              <a:spcBef>
                <a:spcPts val="0"/>
              </a:spcBef>
              <a:spcAft>
                <a:spcPts val="0"/>
              </a:spcAft>
              <a:buNone/>
            </a:pPr>
            <a:r>
              <a:rPr lang="en-US" sz="1800" dirty="0">
                <a:solidFill>
                  <a:srgbClr val="FFFFFF"/>
                </a:solidFill>
              </a:rPr>
              <a:t>Kids do not have good judgement of speed, or their brakes may not work.</a:t>
            </a:r>
            <a:endParaRPr sz="1800" dirty="0">
              <a:solidFill>
                <a:srgbClr val="FFFFFF"/>
              </a:solidFill>
            </a:endParaRPr>
          </a:p>
        </p:txBody>
      </p:sp>
      <p:sp>
        <p:nvSpPr>
          <p:cNvPr id="11" name="Google Shape;97;p14">
            <a:extLst>
              <a:ext uri="{FF2B5EF4-FFF2-40B4-BE49-F238E27FC236}">
                <a16:creationId xmlns:a16="http://schemas.microsoft.com/office/drawing/2014/main" id="{ED4DF3BF-C68A-47FE-AE7B-C42CC79B8A8F}"/>
              </a:ext>
            </a:extLst>
          </p:cNvPr>
          <p:cNvSpPr txBox="1"/>
          <p:nvPr/>
        </p:nvSpPr>
        <p:spPr>
          <a:xfrm flipH="1">
            <a:off x="457200" y="1656886"/>
            <a:ext cx="2940600" cy="40740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br>
              <a:rPr lang="en-US" sz="2000" dirty="0">
                <a:solidFill>
                  <a:schemeClr val="tx1"/>
                </a:solidFill>
              </a:rPr>
            </a:br>
            <a:r>
              <a:rPr lang="en-US" dirty="0">
                <a:solidFill>
                  <a:schemeClr val="tx1"/>
                </a:solidFill>
              </a:rPr>
              <a:t>What do we use </a:t>
            </a:r>
            <a:br>
              <a:rPr lang="en-US" dirty="0">
                <a:solidFill>
                  <a:schemeClr val="tx1"/>
                </a:solidFill>
              </a:rPr>
            </a:br>
            <a:r>
              <a:rPr lang="en-US" dirty="0">
                <a:solidFill>
                  <a:schemeClr val="tx1"/>
                </a:solidFill>
              </a:rPr>
              <a:t>to </a:t>
            </a:r>
            <a:r>
              <a:rPr lang="en-US" b="1" i="1" dirty="0">
                <a:solidFill>
                  <a:schemeClr val="tx1"/>
                </a:solidFill>
              </a:rPr>
              <a:t>stop our bikes?</a:t>
            </a:r>
            <a:r>
              <a:rPr lang="en-US" dirty="0">
                <a:solidFill>
                  <a:schemeClr val="tx1"/>
                </a:solidFill>
              </a:rPr>
              <a:t> </a:t>
            </a:r>
            <a:br>
              <a:rPr lang="en-US" dirty="0">
                <a:solidFill>
                  <a:schemeClr val="tx1"/>
                </a:solidFill>
              </a:rPr>
            </a:br>
            <a:r>
              <a:rPr lang="en-US" b="1" dirty="0">
                <a:solidFill>
                  <a:schemeClr val="tx1"/>
                </a:solidFill>
              </a:rPr>
              <a:t>BRAKES</a:t>
            </a:r>
            <a:r>
              <a:rPr lang="en-US" dirty="0">
                <a:solidFill>
                  <a:schemeClr val="tx1"/>
                </a:solidFill>
              </a:rPr>
              <a:t> </a:t>
            </a:r>
            <a:r>
              <a:rPr lang="en-US" b="1" i="1" dirty="0">
                <a:solidFill>
                  <a:schemeClr val="tx1"/>
                </a:solidFill>
              </a:rPr>
              <a:t>(not feet!)</a:t>
            </a:r>
            <a:r>
              <a:rPr lang="en-US" dirty="0">
                <a:solidFill>
                  <a:schemeClr val="tx1"/>
                </a:solidFill>
              </a:rPr>
              <a:t> </a:t>
            </a:r>
            <a:endParaRPr dirty="0">
              <a:solidFill>
                <a:schemeClr val="tx1"/>
              </a:solidFill>
            </a:endParaRPr>
          </a:p>
          <a:p>
            <a:pPr marL="182880" lvl="0" indent="-182880" algn="l" rtl="0">
              <a:spcBef>
                <a:spcPts val="1000"/>
              </a:spcBef>
              <a:spcAft>
                <a:spcPts val="0"/>
              </a:spcAft>
              <a:buClr>
                <a:schemeClr val="tx1"/>
              </a:buClr>
              <a:buSzPts val="1800"/>
              <a:buFont typeface="Wingdings" panose="05000000000000000000" pitchFamily="2" charset="2"/>
              <a:buChar char="§"/>
            </a:pPr>
            <a:r>
              <a:rPr lang="en-US" sz="1800" dirty="0">
                <a:solidFill>
                  <a:schemeClr val="tx1"/>
                </a:solidFill>
              </a:rPr>
              <a:t>Pressure on brakes </a:t>
            </a:r>
            <a:br>
              <a:rPr lang="en-US" sz="1800" dirty="0">
                <a:solidFill>
                  <a:schemeClr val="tx1"/>
                </a:solidFill>
              </a:rPr>
            </a:br>
            <a:r>
              <a:rPr lang="en-US" sz="1800" dirty="0">
                <a:solidFill>
                  <a:schemeClr val="tx1"/>
                </a:solidFill>
              </a:rPr>
              <a:t>to stop</a:t>
            </a:r>
            <a:endParaRPr sz="1800" dirty="0">
              <a:solidFill>
                <a:schemeClr val="tx1"/>
              </a:solidFill>
            </a:endParaRPr>
          </a:p>
          <a:p>
            <a:pPr marL="182880" lvl="0" indent="-182880" algn="l" rtl="0">
              <a:spcBef>
                <a:spcPts val="1000"/>
              </a:spcBef>
              <a:spcAft>
                <a:spcPts val="0"/>
              </a:spcAft>
              <a:buClr>
                <a:schemeClr val="tx1"/>
              </a:buClr>
              <a:buSzPts val="1800"/>
              <a:buFont typeface="Wingdings" panose="05000000000000000000" pitchFamily="2" charset="2"/>
              <a:buChar char="§"/>
            </a:pPr>
            <a:r>
              <a:rPr lang="en-US" sz="1800" dirty="0">
                <a:solidFill>
                  <a:schemeClr val="tx1"/>
                </a:solidFill>
              </a:rPr>
              <a:t>Avoid a skid by pressing </a:t>
            </a:r>
            <a:br>
              <a:rPr lang="en-US" sz="1800" dirty="0">
                <a:solidFill>
                  <a:schemeClr val="tx1"/>
                </a:solidFill>
              </a:rPr>
            </a:br>
            <a:r>
              <a:rPr lang="en-US" sz="1800" dirty="0">
                <a:solidFill>
                  <a:schemeClr val="tx1"/>
                </a:solidFill>
              </a:rPr>
              <a:t>the coaster brake in a rotating motion</a:t>
            </a:r>
            <a:endParaRPr sz="1800" dirty="0">
              <a:solidFill>
                <a:schemeClr val="tx1"/>
              </a:solidFill>
            </a:endParaRPr>
          </a:p>
          <a:p>
            <a:pPr marL="182880" lvl="0" indent="-182880" algn="l" rtl="0">
              <a:spcBef>
                <a:spcPts val="1000"/>
              </a:spcBef>
              <a:spcAft>
                <a:spcPts val="1000"/>
              </a:spcAft>
              <a:buClr>
                <a:schemeClr val="tx1"/>
              </a:buClr>
              <a:buSzPts val="1800"/>
              <a:buFont typeface="Wingdings" panose="05000000000000000000" pitchFamily="2" charset="2"/>
              <a:buChar char="§"/>
            </a:pPr>
            <a:r>
              <a:rPr lang="en-US" sz="1800" dirty="0">
                <a:solidFill>
                  <a:schemeClr val="tx1"/>
                </a:solidFill>
              </a:rPr>
              <a:t>Riders say “stopping” </a:t>
            </a:r>
            <a:br>
              <a:rPr lang="en-US" sz="1800" dirty="0">
                <a:solidFill>
                  <a:schemeClr val="tx1"/>
                </a:solidFill>
              </a:rPr>
            </a:br>
            <a:r>
              <a:rPr lang="en-US" sz="1800" dirty="0">
                <a:solidFill>
                  <a:schemeClr val="tx1"/>
                </a:solidFill>
              </a:rPr>
              <a:t>to begin the idea </a:t>
            </a:r>
            <a:br>
              <a:rPr lang="en-US" sz="1800" dirty="0">
                <a:solidFill>
                  <a:schemeClr val="tx1"/>
                </a:solidFill>
              </a:rPr>
            </a:br>
            <a:r>
              <a:rPr lang="en-US" sz="1800" dirty="0">
                <a:solidFill>
                  <a:schemeClr val="tx1"/>
                </a:solidFill>
              </a:rPr>
              <a:t>of communicating</a:t>
            </a:r>
            <a:endParaRPr sz="1800" dirty="0">
              <a:solidFill>
                <a:schemeClr val="tx1"/>
              </a:solidFill>
            </a:endParaRPr>
          </a:p>
        </p:txBody>
      </p:sp>
      <p:sp>
        <p:nvSpPr>
          <p:cNvPr id="12" name="Google Shape;98;p14">
            <a:extLst>
              <a:ext uri="{FF2B5EF4-FFF2-40B4-BE49-F238E27FC236}">
                <a16:creationId xmlns:a16="http://schemas.microsoft.com/office/drawing/2014/main" id="{5D8AB487-976B-44D6-B218-0C4CB6FF79A6}"/>
              </a:ext>
            </a:extLst>
          </p:cNvPr>
          <p:cNvSpPr txBox="1"/>
          <p:nvPr/>
        </p:nvSpPr>
        <p:spPr>
          <a:xfrm>
            <a:off x="6516600" y="1661525"/>
            <a:ext cx="2284800" cy="39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lgn="l" rtl="0">
              <a:spcBef>
                <a:spcPts val="0"/>
              </a:spcBef>
              <a:buClr>
                <a:schemeClr val="tx1"/>
              </a:buClr>
              <a:buSzPts val="1800"/>
              <a:buFont typeface="Wingdings" panose="05000000000000000000" pitchFamily="2" charset="2"/>
              <a:buChar char="§"/>
            </a:pPr>
            <a:r>
              <a:rPr lang="en-US" sz="1800" dirty="0"/>
              <a:t>Faster speed</a:t>
            </a:r>
            <a:endParaRPr sz="1800" dirty="0"/>
          </a:p>
          <a:p>
            <a:pPr marL="182880" lvl="0" indent="-182880" algn="l" rtl="0">
              <a:spcBef>
                <a:spcPts val="1000"/>
              </a:spcBef>
              <a:buClr>
                <a:schemeClr val="tx1"/>
              </a:buClr>
              <a:buSzPts val="1800"/>
              <a:buFont typeface="Wingdings" panose="05000000000000000000" pitchFamily="2" charset="2"/>
              <a:buChar char="§"/>
            </a:pPr>
            <a:r>
              <a:rPr lang="en-US" sz="1800" dirty="0"/>
              <a:t>Simulate crash scenarios</a:t>
            </a:r>
            <a:endParaRPr sz="1800" dirty="0"/>
          </a:p>
          <a:p>
            <a:pPr marL="182880" lvl="0" indent="-182880" algn="l" rtl="0">
              <a:spcBef>
                <a:spcPts val="1000"/>
              </a:spcBef>
              <a:buClr>
                <a:schemeClr val="tx1"/>
              </a:buClr>
              <a:buSzPts val="1800"/>
              <a:buFont typeface="Wingdings" panose="05000000000000000000" pitchFamily="2" charset="2"/>
              <a:buChar char="§"/>
            </a:pPr>
            <a:r>
              <a:rPr lang="en-US" sz="1800" dirty="0"/>
              <a:t>Signal and </a:t>
            </a:r>
            <a:br>
              <a:rPr lang="en-US" sz="1800" dirty="0"/>
            </a:br>
            <a:r>
              <a:rPr lang="en-US" sz="1800" dirty="0"/>
              <a:t>verbalize slowing and stopping</a:t>
            </a:r>
            <a:endParaRPr sz="1800" dirty="0"/>
          </a:p>
          <a:p>
            <a:pPr marL="182880" lvl="0" indent="-182880" algn="l" rtl="0">
              <a:spcBef>
                <a:spcPts val="1000"/>
              </a:spcBef>
              <a:buClr>
                <a:schemeClr val="tx1"/>
              </a:buClr>
              <a:buSzPts val="1800"/>
              <a:buFont typeface="Wingdings" panose="05000000000000000000" pitchFamily="2" charset="2"/>
              <a:buChar char="§"/>
            </a:pPr>
            <a:r>
              <a:rPr lang="en-US" sz="1800" dirty="0"/>
              <a:t>Hand brakes: </a:t>
            </a:r>
            <a:br>
              <a:rPr lang="en-US" sz="1800" dirty="0"/>
            </a:br>
            <a:r>
              <a:rPr lang="en-US" sz="1800" dirty="0"/>
              <a:t>Right vs Both </a:t>
            </a:r>
            <a:endParaRPr sz="1800" dirty="0"/>
          </a:p>
          <a:p>
            <a:pPr marL="182880" lvl="0" indent="-182880" algn="l" rtl="0">
              <a:spcBef>
                <a:spcPts val="1000"/>
              </a:spcBef>
              <a:buClr>
                <a:schemeClr val="tx1"/>
              </a:buClr>
              <a:buSzPts val="1800"/>
              <a:buFont typeface="Wingdings" panose="05000000000000000000" pitchFamily="2" charset="2"/>
              <a:buChar char="§"/>
            </a:pPr>
            <a:r>
              <a:rPr lang="en-US" sz="1800" dirty="0"/>
              <a:t>Emergency stop with the hover </a:t>
            </a:r>
            <a:endParaRPr sz="1800" dirty="0"/>
          </a:p>
        </p:txBody>
      </p:sp>
      <p:pic>
        <p:nvPicPr>
          <p:cNvPr id="13" name="Google Shape;99;p14">
            <a:extLst>
              <a:ext uri="{FF2B5EF4-FFF2-40B4-BE49-F238E27FC236}">
                <a16:creationId xmlns:a16="http://schemas.microsoft.com/office/drawing/2014/main" id="{813690D2-AC56-40F5-B972-F068375EF91E}"/>
              </a:ext>
              <a:ext uri="{C183D7F6-B498-43B3-948B-1728B52AA6E4}">
                <adec:decorative xmlns:adec="http://schemas.microsoft.com/office/drawing/2017/decorative" val="1"/>
              </a:ext>
            </a:extLst>
          </p:cNvPr>
          <p:cNvPicPr preferRelativeResize="0"/>
          <p:nvPr/>
        </p:nvPicPr>
        <p:blipFill rotWithShape="1">
          <a:blip r:embed="rId3">
            <a:alphaModFix/>
          </a:blip>
          <a:srcRect l="31799" t="12572" r="36044" b="25949"/>
          <a:stretch/>
        </p:blipFill>
        <p:spPr>
          <a:xfrm>
            <a:off x="3314138" y="1903330"/>
            <a:ext cx="2940600" cy="3162275"/>
          </a:xfrm>
          <a:prstGeom prst="rect">
            <a:avLst/>
          </a:prstGeom>
          <a:noFill/>
          <a:ln w="25400">
            <a:noFill/>
          </a:ln>
        </p:spPr>
      </p:pic>
      <p:sp>
        <p:nvSpPr>
          <p:cNvPr id="14" name="Isosceles Triangle 13">
            <a:extLst>
              <a:ext uri="{FF2B5EF4-FFF2-40B4-BE49-F238E27FC236}">
                <a16:creationId xmlns:a16="http://schemas.microsoft.com/office/drawing/2014/main" id="{E8F4E880-1F82-446F-BC66-C9A64C8E43BB}"/>
              </a:ext>
            </a:extLst>
          </p:cNvPr>
          <p:cNvSpPr>
            <a:spLocks noChangeAspect="1"/>
          </p:cNvSpPr>
          <p:nvPr/>
        </p:nvSpPr>
        <p:spPr>
          <a:xfrm rot="5400000">
            <a:off x="365760" y="986384"/>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9" name="Google Shape;105;p15">
            <a:extLst>
              <a:ext uri="{FF2B5EF4-FFF2-40B4-BE49-F238E27FC236}">
                <a16:creationId xmlns:a16="http://schemas.microsoft.com/office/drawing/2014/main" id="{355C698B-7E84-4FB4-9F0D-5915EFF7C65F}"/>
              </a:ext>
            </a:extLst>
          </p:cNvPr>
          <p:cNvSpPr txBox="1"/>
          <p:nvPr/>
        </p:nvSpPr>
        <p:spPr>
          <a:xfrm>
            <a:off x="0" y="182880"/>
            <a:ext cx="9144000" cy="641400"/>
          </a:xfrm>
          <a:prstGeom prst="rect">
            <a:avLst/>
          </a:prstGeom>
          <a:noFill/>
          <a:ln>
            <a:noFill/>
          </a:ln>
        </p:spPr>
        <p:txBody>
          <a:bodyPr spcFirstLastPara="1" wrap="square" lIns="457200" tIns="45700" rIns="91425" bIns="45700" anchor="t" anchorCtr="0">
            <a:noAutofit/>
          </a:bodyPr>
          <a:lstStyle/>
          <a:p>
            <a:pPr marL="0" marR="0" lvl="0" indent="0" rtl="0">
              <a:lnSpc>
                <a:spcPct val="100000"/>
              </a:lnSpc>
              <a:spcBef>
                <a:spcPts val="0"/>
              </a:spcBef>
              <a:spcAft>
                <a:spcPts val="0"/>
              </a:spcAft>
              <a:buClr>
                <a:srgbClr val="FFFF00"/>
              </a:buClr>
              <a:buFont typeface="Arial"/>
              <a:buNone/>
            </a:pPr>
            <a:r>
              <a:rPr lang="en-US" sz="3200" b="1" dirty="0">
                <a:ln w="0"/>
                <a:solidFill>
                  <a:schemeClr val="accent2"/>
                </a:solidFill>
                <a:effectLst>
                  <a:outerShdw blurRad="38100" dist="19050" dir="2700000" algn="tl" rotWithShape="0">
                    <a:schemeClr val="dk1">
                      <a:alpha val="40000"/>
                    </a:schemeClr>
                  </a:outerShdw>
                </a:effectLst>
              </a:rPr>
              <a:t>Power Pedal</a:t>
            </a:r>
            <a:r>
              <a:rPr lang="en-US" sz="3200" b="1" i="0" u="none" strike="noStrike" dirty="0">
                <a:ln w="0"/>
                <a:solidFill>
                  <a:schemeClr val="accent2"/>
                </a:solidFill>
                <a:effectLst>
                  <a:outerShdw blurRad="38100" dist="19050" dir="2700000" algn="tl" rotWithShape="0">
                    <a:schemeClr val="dk1">
                      <a:alpha val="40000"/>
                    </a:schemeClr>
                  </a:outerShdw>
                </a:effectLst>
              </a:rPr>
              <a:t> </a:t>
            </a:r>
            <a:r>
              <a:rPr lang="en-US" sz="3200" b="1" dirty="0">
                <a:ln w="0"/>
                <a:solidFill>
                  <a:schemeClr val="accent2"/>
                </a:solidFill>
                <a:effectLst>
                  <a:outerShdw blurRad="38100" dist="19050" dir="2700000" algn="tl" rotWithShape="0">
                    <a:schemeClr val="dk1">
                      <a:alpha val="40000"/>
                    </a:schemeClr>
                  </a:outerShdw>
                </a:effectLst>
              </a:rPr>
              <a:t>&amp;</a:t>
            </a:r>
            <a:r>
              <a:rPr lang="en-US" sz="3200" b="1" i="0" u="none" strike="noStrike" dirty="0">
                <a:ln w="0"/>
                <a:solidFill>
                  <a:schemeClr val="accent2"/>
                </a:solidFill>
                <a:effectLst>
                  <a:outerShdw blurRad="38100" dist="19050" dir="2700000" algn="tl" rotWithShape="0">
                    <a:schemeClr val="dk1">
                      <a:alpha val="40000"/>
                    </a:schemeClr>
                  </a:outerShdw>
                </a:effectLst>
              </a:rPr>
              <a:t> Controlled Braking – Activity</a:t>
            </a:r>
            <a:endParaRPr b="1" dirty="0">
              <a:ln w="0"/>
              <a:solidFill>
                <a:schemeClr val="accent2"/>
              </a:solidFill>
              <a:effectLst>
                <a:outerShdw blurRad="38100" dist="19050" dir="2700000" algn="tl" rotWithShape="0">
                  <a:schemeClr val="dk1">
                    <a:alpha val="40000"/>
                  </a:schemeClr>
                </a:outerShdw>
              </a:effectLst>
            </a:endParaRPr>
          </a:p>
        </p:txBody>
      </p:sp>
      <p:sp>
        <p:nvSpPr>
          <p:cNvPr id="10" name="Google Shape;106;p15">
            <a:extLst>
              <a:ext uri="{FF2B5EF4-FFF2-40B4-BE49-F238E27FC236}">
                <a16:creationId xmlns:a16="http://schemas.microsoft.com/office/drawing/2014/main" id="{AE1A7455-22BC-4225-9FAC-971DDAD24829}"/>
              </a:ext>
            </a:extLst>
          </p:cNvPr>
          <p:cNvSpPr txBox="1"/>
          <p:nvPr/>
        </p:nvSpPr>
        <p:spPr>
          <a:xfrm>
            <a:off x="0" y="1572768"/>
            <a:ext cx="9156900" cy="1463008"/>
          </a:xfrm>
          <a:prstGeom prst="rect">
            <a:avLst/>
          </a:prstGeom>
          <a:noFill/>
          <a:ln>
            <a:noFill/>
          </a:ln>
        </p:spPr>
        <p:txBody>
          <a:bodyPr spcFirstLastPara="1" wrap="square" lIns="457200" tIns="45700" rIns="457200" bIns="45700" anchor="ctr" anchorCtr="0">
            <a:noAutofit/>
          </a:bodyPr>
          <a:lstStyle/>
          <a:p>
            <a:pPr marL="0" marR="0" lvl="0" indent="0" algn="l" rtl="0">
              <a:lnSpc>
                <a:spcPct val="100000"/>
              </a:lnSpc>
              <a:spcBef>
                <a:spcPts val="0"/>
              </a:spcBef>
              <a:spcAft>
                <a:spcPts val="600"/>
              </a:spcAft>
              <a:buClr>
                <a:schemeClr val="lt1"/>
              </a:buClr>
              <a:buFont typeface="Arial"/>
              <a:buNone/>
            </a:pPr>
            <a:r>
              <a:rPr lang="en-US" sz="2000" b="1" dirty="0"/>
              <a:t>Helper: </a:t>
            </a:r>
            <a:r>
              <a:rPr lang="en-US" dirty="0"/>
              <a:t>Teach kids to position power pedal with the top of their foot under the pedal. Practicing controlled braking by having the child ride down a 3-foot-wide lane and stop, as close to a line as possible, without going over. </a:t>
            </a:r>
          </a:p>
          <a:p>
            <a:pPr marL="0" marR="0" lvl="0" indent="0" algn="l" rtl="0">
              <a:lnSpc>
                <a:spcPct val="100000"/>
              </a:lnSpc>
              <a:spcBef>
                <a:spcPts val="0"/>
              </a:spcBef>
              <a:spcAft>
                <a:spcPts val="600"/>
              </a:spcAft>
              <a:buClr>
                <a:schemeClr val="lt1"/>
              </a:buClr>
              <a:buFont typeface="Arial"/>
              <a:buNone/>
            </a:pPr>
            <a:r>
              <a:rPr lang="en-US" sz="2000" b="1" dirty="0"/>
              <a:t>Master then advance: </a:t>
            </a:r>
            <a:r>
              <a:rPr lang="en-US" dirty="0"/>
              <a:t>1st-right brake, 2nd-both brakes, 3rd-emergency stop hover.</a:t>
            </a:r>
            <a:endParaRPr lang="en-US" sz="1600" dirty="0"/>
          </a:p>
        </p:txBody>
      </p:sp>
      <p:sp>
        <p:nvSpPr>
          <p:cNvPr id="11" name="Google Shape;107;p15">
            <a:extLst>
              <a:ext uri="{FF2B5EF4-FFF2-40B4-BE49-F238E27FC236}">
                <a16:creationId xmlns:a16="http://schemas.microsoft.com/office/drawing/2014/main" id="{D5692970-CE97-4BB2-9F5D-79A303208AB6}"/>
              </a:ext>
            </a:extLst>
          </p:cNvPr>
          <p:cNvSpPr txBox="1"/>
          <p:nvPr/>
        </p:nvSpPr>
        <p:spPr>
          <a:xfrm>
            <a:off x="0" y="5846400"/>
            <a:ext cx="9156900" cy="1011600"/>
          </a:xfrm>
          <a:prstGeom prst="rect">
            <a:avLst/>
          </a:prstGeom>
          <a:solidFill>
            <a:schemeClr val="accent1"/>
          </a:solidFill>
          <a:ln>
            <a:noFill/>
          </a:ln>
        </p:spPr>
        <p:txBody>
          <a:bodyPr spcFirstLastPara="1" wrap="square" lIns="457200" tIns="91440" rIns="457200" bIns="91425" anchor="ctr" anchorCtr="0">
            <a:noAutofit/>
          </a:bodyPr>
          <a:lstStyle/>
          <a:p>
            <a:pPr marL="0" lvl="0" indent="0" rtl="0">
              <a:spcBef>
                <a:spcPts val="0"/>
              </a:spcBef>
              <a:spcAft>
                <a:spcPts val="0"/>
              </a:spcAft>
              <a:buNone/>
            </a:pPr>
            <a:r>
              <a:rPr lang="en-US" sz="2000" b="1" dirty="0">
                <a:solidFill>
                  <a:srgbClr val="FFFFFF"/>
                </a:solidFill>
              </a:rPr>
              <a:t>Drivers: </a:t>
            </a:r>
            <a:r>
              <a:rPr lang="en-US" sz="1800" dirty="0">
                <a:solidFill>
                  <a:srgbClr val="FFFFFF"/>
                </a:solidFill>
              </a:rPr>
              <a:t>Know that kids are distracted or trusting and simply may not stop</a:t>
            </a:r>
            <a:r>
              <a:rPr lang="en-US" dirty="0">
                <a:solidFill>
                  <a:srgbClr val="FFFFFF"/>
                </a:solidFill>
              </a:rPr>
              <a:t>.</a:t>
            </a:r>
            <a:br>
              <a:rPr lang="en-US" dirty="0">
                <a:solidFill>
                  <a:srgbClr val="FFFFFF"/>
                </a:solidFill>
              </a:rPr>
            </a:br>
            <a:r>
              <a:rPr lang="en-US" sz="1800" dirty="0">
                <a:solidFill>
                  <a:srgbClr val="FFFFFF"/>
                </a:solidFill>
              </a:rPr>
              <a:t>Kids do not have good judgement of speed, or brakes may not work.</a:t>
            </a:r>
            <a:endParaRPr sz="1800" dirty="0">
              <a:solidFill>
                <a:srgbClr val="FFFFFF"/>
              </a:solidFill>
            </a:endParaRPr>
          </a:p>
        </p:txBody>
      </p:sp>
      <p:sp>
        <p:nvSpPr>
          <p:cNvPr id="12" name="Google Shape;108;p15">
            <a:extLst>
              <a:ext uri="{FF2B5EF4-FFF2-40B4-BE49-F238E27FC236}">
                <a16:creationId xmlns:a16="http://schemas.microsoft.com/office/drawing/2014/main" id="{00A3937B-E77B-4707-8309-35055C485203}"/>
              </a:ext>
            </a:extLst>
          </p:cNvPr>
          <p:cNvSpPr txBox="1"/>
          <p:nvPr/>
        </p:nvSpPr>
        <p:spPr>
          <a:xfrm>
            <a:off x="0" y="4962144"/>
            <a:ext cx="9156900" cy="886500"/>
          </a:xfrm>
          <a:prstGeom prst="rect">
            <a:avLst/>
          </a:prstGeom>
          <a:noFill/>
          <a:ln>
            <a:noFill/>
          </a:ln>
        </p:spPr>
        <p:txBody>
          <a:bodyPr spcFirstLastPara="1" wrap="square" lIns="457200" tIns="91425" rIns="457200" bIns="91425" anchor="ctr" anchorCtr="0">
            <a:noAutofit/>
          </a:bodyPr>
          <a:lstStyle/>
          <a:p>
            <a:pPr marL="0" lvl="0" indent="0" algn="l" rtl="0">
              <a:spcBef>
                <a:spcPts val="0"/>
              </a:spcBef>
              <a:spcAft>
                <a:spcPts val="0"/>
              </a:spcAft>
              <a:buClr>
                <a:schemeClr val="lt1"/>
              </a:buClr>
              <a:buFont typeface="Arial"/>
              <a:buNone/>
            </a:pPr>
            <a:r>
              <a:rPr lang="en-US" sz="2000" b="1" dirty="0"/>
              <a:t>Make it fun:</a:t>
            </a:r>
            <a:r>
              <a:rPr lang="en-US" sz="2000" dirty="0"/>
              <a:t> </a:t>
            </a:r>
            <a:r>
              <a:rPr lang="en-US" dirty="0"/>
              <a:t>Mark when the front tire is when they stop so kids can see progress </a:t>
            </a:r>
            <a:br>
              <a:rPr lang="en-US" dirty="0"/>
            </a:br>
            <a:r>
              <a:rPr lang="en-US" dirty="0"/>
              <a:t>in their practice! Skid length is added to the end of the final stop.</a:t>
            </a:r>
            <a:endParaRPr sz="1050" dirty="0"/>
          </a:p>
        </p:txBody>
      </p:sp>
      <p:sp>
        <p:nvSpPr>
          <p:cNvPr id="13" name="Google Shape;110;p15">
            <a:extLst>
              <a:ext uri="{FF2B5EF4-FFF2-40B4-BE49-F238E27FC236}">
                <a16:creationId xmlns:a16="http://schemas.microsoft.com/office/drawing/2014/main" id="{1551FBBC-9D46-46F7-BCC6-301D43006A56}"/>
              </a:ext>
            </a:extLst>
          </p:cNvPr>
          <p:cNvSpPr txBox="1"/>
          <p:nvPr/>
        </p:nvSpPr>
        <p:spPr>
          <a:xfrm>
            <a:off x="0" y="822960"/>
            <a:ext cx="9144000" cy="749808"/>
          </a:xfrm>
          <a:prstGeom prst="rect">
            <a:avLst/>
          </a:prstGeom>
          <a:solidFill>
            <a:schemeClr val="accent2">
              <a:lumMod val="20000"/>
              <a:lumOff val="80000"/>
            </a:schemeClr>
          </a:solidFill>
          <a:ln>
            <a:noFill/>
          </a:ln>
        </p:spPr>
        <p:txBody>
          <a:bodyPr spcFirstLastPara="1" wrap="square" lIns="914400" tIns="91425" rIns="457200" bIns="91425" anchor="t" anchorCtr="0">
            <a:noAutofit/>
          </a:bodyPr>
          <a:lstStyle/>
          <a:p>
            <a:pPr lvl="0">
              <a:buClr>
                <a:schemeClr val="lt1"/>
              </a:buClr>
            </a:pPr>
            <a:r>
              <a:rPr lang="en-US" sz="2000" b="1" dirty="0"/>
              <a:t>Crash avoidance: </a:t>
            </a:r>
            <a:r>
              <a:rPr lang="en-US" sz="1800" dirty="0"/>
              <a:t>A fast start helps you ride in a straight line. </a:t>
            </a:r>
            <a:br>
              <a:rPr lang="en-US" sz="1800" dirty="0"/>
            </a:br>
            <a:r>
              <a:rPr lang="en-US" sz="1800" dirty="0"/>
              <a:t>Know what it takes to stop your bike. </a:t>
            </a:r>
            <a:endParaRPr dirty="0"/>
          </a:p>
        </p:txBody>
      </p:sp>
      <p:sp>
        <p:nvSpPr>
          <p:cNvPr id="14" name="Google Shape;111;p15">
            <a:extLst>
              <a:ext uri="{FF2B5EF4-FFF2-40B4-BE49-F238E27FC236}">
                <a16:creationId xmlns:a16="http://schemas.microsoft.com/office/drawing/2014/main" id="{CE066EE4-420C-4F5D-9D01-0D9C4AABA737}"/>
              </a:ext>
            </a:extLst>
          </p:cNvPr>
          <p:cNvSpPr txBox="1"/>
          <p:nvPr/>
        </p:nvSpPr>
        <p:spPr>
          <a:xfrm>
            <a:off x="5760720" y="3035776"/>
            <a:ext cx="2271335" cy="1923980"/>
          </a:xfrm>
          <a:prstGeom prst="rect">
            <a:avLst/>
          </a:prstGeom>
          <a:solidFill>
            <a:schemeClr val="bg2"/>
          </a:solidFill>
          <a:ln>
            <a:noFill/>
          </a:ln>
        </p:spPr>
        <p:txBody>
          <a:bodyPr spcFirstLastPara="1" wrap="square" lIns="274320" tIns="182880" rIns="274320" bIns="182880" anchor="ctr" anchorCtr="0">
            <a:noAutofit/>
          </a:bodyPr>
          <a:lstStyle/>
          <a:p>
            <a:pPr marL="0" lvl="0" indent="0" algn="l" rtl="0">
              <a:spcBef>
                <a:spcPts val="0"/>
              </a:spcBef>
              <a:spcAft>
                <a:spcPts val="0"/>
              </a:spcAft>
              <a:buClr>
                <a:schemeClr val="dk1"/>
              </a:buClr>
              <a:buSzPts val="1100"/>
              <a:buFont typeface="Arial"/>
              <a:buNone/>
            </a:pPr>
            <a:r>
              <a:rPr lang="en-US" i="1" dirty="0"/>
              <a:t>A 50-foot lane with a start line, stop line, and a 10-foot buffer as </a:t>
            </a:r>
            <a:br>
              <a:rPr lang="en-US" i="1" dirty="0"/>
            </a:br>
            <a:r>
              <a:rPr lang="en-US" i="1" dirty="0"/>
              <a:t>a safety zone at the end.</a:t>
            </a:r>
            <a:endParaRPr sz="1600" dirty="0"/>
          </a:p>
        </p:txBody>
      </p:sp>
      <p:sp>
        <p:nvSpPr>
          <p:cNvPr id="15" name="Isosceles Triangle 14">
            <a:extLst>
              <a:ext uri="{FF2B5EF4-FFF2-40B4-BE49-F238E27FC236}">
                <a16:creationId xmlns:a16="http://schemas.microsoft.com/office/drawing/2014/main" id="{A0E2149C-FEBB-429C-A26B-A46E537F18FF}"/>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81974F0-A5CC-4C7D-AA5B-E1533887E66D}"/>
              </a:ext>
            </a:extLst>
          </p:cNvPr>
          <p:cNvPicPr>
            <a:picLocks noChangeAspect="1"/>
          </p:cNvPicPr>
          <p:nvPr/>
        </p:nvPicPr>
        <p:blipFill>
          <a:blip r:embed="rId3"/>
          <a:stretch>
            <a:fillRect/>
          </a:stretch>
        </p:blipFill>
        <p:spPr>
          <a:xfrm>
            <a:off x="627846" y="3035776"/>
            <a:ext cx="5228208" cy="1923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3" name="Google Shape;209;p27">
            <a:extLst>
              <a:ext uri="{FF2B5EF4-FFF2-40B4-BE49-F238E27FC236}">
                <a16:creationId xmlns:a16="http://schemas.microsoft.com/office/drawing/2014/main" id="{F321F33A-ECC3-4075-BD19-5C8D53463AD1}"/>
              </a:ext>
            </a:extLst>
          </p:cNvPr>
          <p:cNvSpPr txBox="1"/>
          <p:nvPr/>
        </p:nvSpPr>
        <p:spPr>
          <a:xfrm>
            <a:off x="0" y="2743200"/>
            <a:ext cx="9144000" cy="137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2"/>
                </a:solidFill>
                <a:effectLst>
                  <a:outerShdw blurRad="50800" dist="38100" dir="2700000" algn="tl" rotWithShape="0">
                    <a:prstClr val="black">
                      <a:alpha val="40000"/>
                    </a:prstClr>
                  </a:outerShdw>
                </a:effectLst>
              </a:rPr>
              <a:t>Station 2</a:t>
            </a:r>
          </a:p>
          <a:p>
            <a:pPr algn="ctr"/>
            <a:r>
              <a:rPr lang="en-US" sz="2400" b="1" cap="all" dirty="0">
                <a:solidFill>
                  <a:srgbClr val="FF0000"/>
                </a:solidFill>
              </a:rPr>
              <a:t>Skill to develop: </a:t>
            </a:r>
            <a:r>
              <a:rPr lang="en-US" sz="2400" dirty="0">
                <a:solidFill>
                  <a:srgbClr val="FF0000"/>
                </a:solidFill>
              </a:rPr>
              <a:t>Signaling and Scanning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Google Shape;146;p21">
            <a:extLst>
              <a:ext uri="{FF2B5EF4-FFF2-40B4-BE49-F238E27FC236}">
                <a16:creationId xmlns:a16="http://schemas.microsoft.com/office/drawing/2014/main" id="{0474D19A-2AF8-4925-B40D-185025784B53}"/>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5" name="Google Shape;147;p21">
            <a:extLst>
              <a:ext uri="{FF2B5EF4-FFF2-40B4-BE49-F238E27FC236}">
                <a16:creationId xmlns:a16="http://schemas.microsoft.com/office/drawing/2014/main" id="{2D1B8F2A-31D4-4213-B972-785AF10A2254}"/>
              </a:ext>
            </a:extLst>
          </p:cNvPr>
          <p:cNvSpPr txBox="1"/>
          <p:nvPr/>
        </p:nvSpPr>
        <p:spPr>
          <a:xfrm>
            <a:off x="0" y="1737360"/>
            <a:ext cx="9144000" cy="3319463"/>
          </a:xfrm>
          <a:prstGeom prst="rect">
            <a:avLst/>
          </a:prstGeom>
          <a:noFill/>
          <a:ln>
            <a:noFill/>
          </a:ln>
        </p:spPr>
        <p:txBody>
          <a:bodyPr spcFirstLastPara="1" wrap="square" lIns="731520" tIns="45700" rIns="457200" bIns="45700" anchor="t" anchorCtr="0">
            <a:noAutofit/>
          </a:bodyPr>
          <a:lstStyle/>
          <a:p>
            <a:pPr lvl="0">
              <a:tabLst>
                <a:tab pos="2286000" algn="l"/>
                <a:tab pos="2743200" algn="l"/>
                <a:tab pos="3657600" algn="l"/>
              </a:tabLst>
            </a:pPr>
            <a:r>
              <a:rPr lang="en-US" sz="2000" b="1" dirty="0">
                <a:solidFill>
                  <a:schemeClr val="tx2"/>
                </a:solidFill>
              </a:rPr>
              <a:t>Driveway or Midblock Rideout</a:t>
            </a:r>
          </a:p>
          <a:p>
            <a:pPr lvl="0">
              <a:tabLst>
                <a:tab pos="2286000" algn="l"/>
                <a:tab pos="2743200" algn="l"/>
                <a:tab pos="3657600" algn="l"/>
              </a:tabLst>
            </a:pPr>
            <a:r>
              <a:rPr lang="en-US" sz="2000" b="1" dirty="0">
                <a:solidFill>
                  <a:schemeClr val="tx2"/>
                </a:solidFill>
              </a:rPr>
              <a:t>12%</a:t>
            </a:r>
            <a:r>
              <a:rPr lang="en-US" sz="2000" dirty="0">
                <a:solidFill>
                  <a:schemeClr val="tx2"/>
                </a:solidFill>
              </a:rPr>
              <a:t> of crashes	</a:t>
            </a:r>
            <a:r>
              <a:rPr lang="en-US" sz="2000" b="1" dirty="0">
                <a:solidFill>
                  <a:schemeClr val="tx2"/>
                </a:solidFill>
              </a:rPr>
              <a:t>22%</a:t>
            </a:r>
            <a:r>
              <a:rPr lang="en-US" sz="2000" dirty="0">
                <a:solidFill>
                  <a:schemeClr val="tx2"/>
                </a:solidFill>
              </a:rPr>
              <a:t> incapacitating or fatal</a:t>
            </a:r>
          </a:p>
          <a:p>
            <a:pPr lvl="0">
              <a:tabLst>
                <a:tab pos="2286000" algn="l"/>
                <a:tab pos="2743200" algn="l"/>
                <a:tab pos="3657600" algn="l"/>
              </a:tabLst>
            </a:pPr>
            <a:endParaRPr lang="en-US" sz="2000" dirty="0">
              <a:solidFill>
                <a:schemeClr val="tx2"/>
              </a:solidFill>
            </a:endParaRPr>
          </a:p>
          <a:p>
            <a:pPr lvl="0">
              <a:tabLst>
                <a:tab pos="2286000" algn="l"/>
                <a:tab pos="2743200" algn="l"/>
                <a:tab pos="3657600" algn="l"/>
              </a:tabLst>
            </a:pPr>
            <a:r>
              <a:rPr lang="en-US" sz="2000" b="1" dirty="0">
                <a:solidFill>
                  <a:schemeClr val="tx2"/>
                </a:solidFill>
              </a:rPr>
              <a:t>Stop Sign/Signal Rideout</a:t>
            </a:r>
          </a:p>
          <a:p>
            <a:pPr lvl="0">
              <a:tabLst>
                <a:tab pos="2286000" algn="l"/>
                <a:tab pos="2743200" algn="l"/>
                <a:tab pos="3657600" algn="l"/>
              </a:tabLst>
            </a:pPr>
            <a:r>
              <a:rPr lang="en-US" sz="2000" b="1" dirty="0">
                <a:solidFill>
                  <a:schemeClr val="tx2"/>
                </a:solidFill>
              </a:rPr>
              <a:t>17%</a:t>
            </a:r>
            <a:r>
              <a:rPr lang="en-US" sz="2000" dirty="0">
                <a:solidFill>
                  <a:schemeClr val="tx2"/>
                </a:solidFill>
              </a:rPr>
              <a:t> of crashes	</a:t>
            </a:r>
            <a:r>
              <a:rPr lang="en-US" sz="2000" b="1" dirty="0">
                <a:solidFill>
                  <a:schemeClr val="tx2"/>
                </a:solidFill>
              </a:rPr>
              <a:t>20%</a:t>
            </a:r>
            <a:r>
              <a:rPr lang="en-US" sz="2000" dirty="0">
                <a:solidFill>
                  <a:schemeClr val="tx2"/>
                </a:solidFill>
              </a:rPr>
              <a:t> incapacitating or fatal</a:t>
            </a:r>
          </a:p>
          <a:p>
            <a:pPr lvl="0">
              <a:tabLst>
                <a:tab pos="2286000" algn="l"/>
                <a:tab pos="2743200" algn="l"/>
                <a:tab pos="3657600" algn="l"/>
              </a:tabLst>
            </a:pPr>
            <a:endParaRPr lang="en-US" sz="2000" b="1" dirty="0">
              <a:solidFill>
                <a:schemeClr val="tx2"/>
              </a:solidFill>
            </a:endParaRPr>
          </a:p>
          <a:p>
            <a:pPr lvl="0">
              <a:tabLst>
                <a:tab pos="2286000" algn="l"/>
                <a:tab pos="2743200" algn="l"/>
                <a:tab pos="3657600" algn="l"/>
              </a:tabLst>
            </a:pPr>
            <a:r>
              <a:rPr lang="en-US" sz="2000" b="1" dirty="0">
                <a:solidFill>
                  <a:schemeClr val="tx2"/>
                </a:solidFill>
              </a:rPr>
              <a:t>Sudden Swerve	</a:t>
            </a:r>
          </a:p>
          <a:p>
            <a:pPr lvl="0">
              <a:tabLst>
                <a:tab pos="2286000" algn="l"/>
                <a:tab pos="2743200" algn="l"/>
                <a:tab pos="3657600" algn="l"/>
              </a:tabLst>
            </a:pPr>
            <a:r>
              <a:rPr lang="en-US" sz="2000" b="1" dirty="0">
                <a:solidFill>
                  <a:schemeClr val="tx2"/>
                </a:solidFill>
              </a:rPr>
              <a:t>7%</a:t>
            </a:r>
            <a:r>
              <a:rPr lang="en-US" sz="2000" dirty="0">
                <a:solidFill>
                  <a:schemeClr val="tx2"/>
                </a:solidFill>
              </a:rPr>
              <a:t> of crashes	</a:t>
            </a:r>
            <a:r>
              <a:rPr lang="en-US" sz="2000" b="1" dirty="0">
                <a:solidFill>
                  <a:schemeClr val="tx2"/>
                </a:solidFill>
              </a:rPr>
              <a:t>25%</a:t>
            </a:r>
            <a:r>
              <a:rPr lang="en-US" sz="2000" dirty="0">
                <a:solidFill>
                  <a:schemeClr val="tx2"/>
                </a:solidFill>
              </a:rPr>
              <a:t> incapacitating or fatal</a:t>
            </a:r>
          </a:p>
          <a:p>
            <a:pPr lvl="0">
              <a:tabLst>
                <a:tab pos="3657600" algn="l"/>
              </a:tabLst>
            </a:pPr>
            <a:r>
              <a:rPr lang="en-US" sz="2000" b="1" cap="all" dirty="0">
                <a:solidFill>
                  <a:srgbClr val="FF0000"/>
                </a:solidFill>
              </a:rPr>
              <a:t>Skill to develop: </a:t>
            </a:r>
            <a:r>
              <a:rPr lang="en-US" sz="2000" dirty="0">
                <a:solidFill>
                  <a:srgbClr val="FF0000"/>
                </a:solidFill>
              </a:rPr>
              <a:t>Signaling and Scanning</a:t>
            </a:r>
            <a:endParaRPr sz="2000" dirty="0">
              <a:solidFill>
                <a:srgbClr val="FF0000"/>
              </a:solidFill>
            </a:endParaRPr>
          </a:p>
        </p:txBody>
      </p:sp>
      <p:sp>
        <p:nvSpPr>
          <p:cNvPr id="6" name="Google Shape;250;p32">
            <a:extLst>
              <a:ext uri="{FF2B5EF4-FFF2-40B4-BE49-F238E27FC236}">
                <a16:creationId xmlns:a16="http://schemas.microsoft.com/office/drawing/2014/main" id="{A9E5BE97-A5E4-4FB7-B7FA-CE0E7D1D3EC0}"/>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9" name="Google Shape;299;p38"/>
          <p:cNvPicPr preferRelativeResize="0"/>
          <p:nvPr/>
        </p:nvPicPr>
        <p:blipFill rotWithShape="1">
          <a:blip r:embed="rId3">
            <a:alphaModFix/>
          </a:blip>
          <a:srcRect r="36968"/>
          <a:stretch/>
        </p:blipFill>
        <p:spPr>
          <a:xfrm>
            <a:off x="3031285" y="1518122"/>
            <a:ext cx="3145995" cy="2305050"/>
          </a:xfrm>
          <a:prstGeom prst="rect">
            <a:avLst/>
          </a:prstGeom>
          <a:noFill/>
          <a:ln>
            <a:noFill/>
          </a:ln>
        </p:spPr>
      </p:pic>
      <p:sp>
        <p:nvSpPr>
          <p:cNvPr id="9" name="Google Shape;228;p30">
            <a:extLst>
              <a:ext uri="{FF2B5EF4-FFF2-40B4-BE49-F238E27FC236}">
                <a16:creationId xmlns:a16="http://schemas.microsoft.com/office/drawing/2014/main" id="{60F520BE-3D41-480E-AD72-65A5E7F6E09B}"/>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2: Signals and Scanning Skills</a:t>
            </a:r>
          </a:p>
        </p:txBody>
      </p:sp>
      <p:sp>
        <p:nvSpPr>
          <p:cNvPr id="10" name="Google Shape;96;p14">
            <a:extLst>
              <a:ext uri="{FF2B5EF4-FFF2-40B4-BE49-F238E27FC236}">
                <a16:creationId xmlns:a16="http://schemas.microsoft.com/office/drawing/2014/main" id="{CCB3AA07-D417-48F2-A272-D54FFBE2517F}"/>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and pass. Be prepared for kids </a:t>
            </a:r>
            <a:br>
              <a:rPr lang="en-US" dirty="0">
                <a:solidFill>
                  <a:srgbClr val="FFFFFF"/>
                </a:solidFill>
              </a:rPr>
            </a:br>
            <a:r>
              <a:rPr lang="en-US" dirty="0">
                <a:solidFill>
                  <a:srgbClr val="FFFFFF"/>
                </a:solidFill>
              </a:rPr>
              <a:t>to swerve and turn unpredictably.</a:t>
            </a:r>
          </a:p>
        </p:txBody>
      </p:sp>
      <p:sp>
        <p:nvSpPr>
          <p:cNvPr id="11" name="Google Shape;95;p14">
            <a:extLst>
              <a:ext uri="{FF2B5EF4-FFF2-40B4-BE49-F238E27FC236}">
                <a16:creationId xmlns:a16="http://schemas.microsoft.com/office/drawing/2014/main" id="{1A4222B7-70E1-4108-8359-0F77C08B6CAE}"/>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br>
              <a:rPr lang="en-US" sz="2000" dirty="0"/>
            </a:br>
            <a:r>
              <a:rPr lang="en-US" dirty="0">
                <a:solidFill>
                  <a:schemeClr val="tx2"/>
                </a:solidFill>
              </a:rPr>
              <a:t>Sudden swerve, understanding signs and habits in traffic.</a:t>
            </a:r>
          </a:p>
        </p:txBody>
      </p:sp>
      <p:sp>
        <p:nvSpPr>
          <p:cNvPr id="12" name="Isosceles Triangle 11">
            <a:extLst>
              <a:ext uri="{FF2B5EF4-FFF2-40B4-BE49-F238E27FC236}">
                <a16:creationId xmlns:a16="http://schemas.microsoft.com/office/drawing/2014/main" id="{E3B44FE4-E440-4E1E-81EB-DED942901670}"/>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97;p14">
            <a:extLst>
              <a:ext uri="{FF2B5EF4-FFF2-40B4-BE49-F238E27FC236}">
                <a16:creationId xmlns:a16="http://schemas.microsoft.com/office/drawing/2014/main" id="{EE2E6510-F13B-44BC-A356-1CFE4B404F67}"/>
              </a:ext>
            </a:extLst>
          </p:cNvPr>
          <p:cNvSpPr txBox="1"/>
          <p:nvPr/>
        </p:nvSpPr>
        <p:spPr>
          <a:xfrm flipH="1">
            <a:off x="486053" y="1758240"/>
            <a:ext cx="2161650" cy="3881798"/>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marL="182880" lvl="0" indent="-182880">
              <a:spcAft>
                <a:spcPts val="600"/>
              </a:spcAft>
              <a:buFont typeface="Arial" panose="020B0604020202020204" pitchFamily="34" charset="0"/>
              <a:buChar char="•"/>
            </a:pPr>
            <a:r>
              <a:rPr lang="en-US" dirty="0">
                <a:solidFill>
                  <a:schemeClr val="tx2"/>
                </a:solidFill>
              </a:rPr>
              <a:t>Put your chin on your shoulder to stay steady</a:t>
            </a:r>
          </a:p>
          <a:p>
            <a:pPr marL="182880" lvl="0" indent="-182880">
              <a:spcAft>
                <a:spcPts val="600"/>
              </a:spcAft>
              <a:buFont typeface="Arial" panose="020B0604020202020204" pitchFamily="34" charset="0"/>
              <a:buChar char="•"/>
            </a:pPr>
            <a:r>
              <a:rPr lang="en-US" dirty="0">
                <a:solidFill>
                  <a:schemeClr val="tx2"/>
                </a:solidFill>
              </a:rPr>
              <a:t>Hold arm straight out so your intent is very clear</a:t>
            </a:r>
          </a:p>
          <a:p>
            <a:pPr marL="182880" lvl="0" indent="-182880">
              <a:spcAft>
                <a:spcPts val="600"/>
              </a:spcAft>
              <a:buFont typeface="Arial" panose="020B0604020202020204" pitchFamily="34" charset="0"/>
              <a:buChar char="•"/>
            </a:pPr>
            <a:r>
              <a:rPr lang="en-US" dirty="0">
                <a:solidFill>
                  <a:schemeClr val="tx2"/>
                </a:solidFill>
              </a:rPr>
              <a:t>Hand should be back on the handlebar before beginning the turn</a:t>
            </a:r>
          </a:p>
          <a:p>
            <a:pPr marL="182880" lvl="0" indent="-182880">
              <a:spcAft>
                <a:spcPts val="600"/>
              </a:spcAft>
              <a:buFont typeface="Arial" panose="020B0604020202020204" pitchFamily="34" charset="0"/>
              <a:buChar char="•"/>
            </a:pPr>
            <a:r>
              <a:rPr lang="en-US" dirty="0">
                <a:solidFill>
                  <a:schemeClr val="tx2"/>
                </a:solidFill>
              </a:rPr>
              <a:t>Smile at everyone!</a:t>
            </a:r>
          </a:p>
        </p:txBody>
      </p:sp>
      <p:sp>
        <p:nvSpPr>
          <p:cNvPr id="14" name="Google Shape;98;p14">
            <a:extLst>
              <a:ext uri="{FF2B5EF4-FFF2-40B4-BE49-F238E27FC236}">
                <a16:creationId xmlns:a16="http://schemas.microsoft.com/office/drawing/2014/main" id="{D3B74548-3814-4EC2-9E8A-7D1D424116D2}"/>
              </a:ext>
            </a:extLst>
          </p:cNvPr>
          <p:cNvSpPr txBox="1"/>
          <p:nvPr/>
        </p:nvSpPr>
        <p:spPr>
          <a:xfrm>
            <a:off x="6712424" y="1680682"/>
            <a:ext cx="1962936" cy="35048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Remove your </a:t>
            </a:r>
            <a:br>
              <a:rPr lang="en-US" dirty="0">
                <a:solidFill>
                  <a:schemeClr val="tx2"/>
                </a:solidFill>
              </a:rPr>
            </a:br>
            <a:r>
              <a:rPr lang="en-US" dirty="0">
                <a:solidFill>
                  <a:schemeClr val="tx2"/>
                </a:solidFill>
              </a:rPr>
              <a:t>left hand from the handlebars to stay steady </a:t>
            </a:r>
          </a:p>
          <a:p>
            <a:pPr marL="182880" lvl="0" indent="-182880">
              <a:spcAft>
                <a:spcPts val="600"/>
              </a:spcAft>
              <a:buFont typeface="Wingdings" panose="05000000000000000000" pitchFamily="2" charset="2"/>
              <a:buChar char="§"/>
            </a:pPr>
            <a:r>
              <a:rPr lang="en-US" dirty="0">
                <a:solidFill>
                  <a:schemeClr val="tx2"/>
                </a:solidFill>
              </a:rPr>
              <a:t>Jazz hands — movement is more noticeable</a:t>
            </a:r>
          </a:p>
          <a:p>
            <a:pPr marL="182880" lvl="0" indent="-182880">
              <a:spcAft>
                <a:spcPts val="600"/>
              </a:spcAft>
              <a:buFont typeface="Wingdings" panose="05000000000000000000" pitchFamily="2" charset="2"/>
              <a:buChar char="§"/>
            </a:pPr>
            <a:r>
              <a:rPr lang="en-US" dirty="0">
                <a:solidFill>
                  <a:schemeClr val="tx2"/>
                </a:solidFill>
              </a:rPr>
              <a:t>Learn signals for road hazards and slowing down</a:t>
            </a:r>
          </a:p>
          <a:p>
            <a:pPr marL="182880" lvl="0" indent="-182880">
              <a:spcAft>
                <a:spcPts val="600"/>
              </a:spcAft>
              <a:buFont typeface="Wingdings" panose="05000000000000000000" pitchFamily="2" charset="2"/>
              <a:buChar char="§"/>
            </a:pPr>
            <a:r>
              <a:rPr lang="en-US" dirty="0">
                <a:solidFill>
                  <a:schemeClr val="tx2"/>
                </a:solidFill>
              </a:rPr>
              <a:t>Thumbs up and </a:t>
            </a:r>
            <a:br>
              <a:rPr lang="en-US" dirty="0">
                <a:solidFill>
                  <a:schemeClr val="tx2"/>
                </a:solidFill>
              </a:rPr>
            </a:br>
            <a:r>
              <a:rPr lang="en-US" dirty="0">
                <a:solidFill>
                  <a:schemeClr val="tx2"/>
                </a:solidFill>
              </a:rPr>
              <a:t>thank you wave</a:t>
            </a:r>
          </a:p>
        </p:txBody>
      </p:sp>
      <p:pic>
        <p:nvPicPr>
          <p:cNvPr id="15" name="Google Shape;299;p38">
            <a:extLst>
              <a:ext uri="{FF2B5EF4-FFF2-40B4-BE49-F238E27FC236}">
                <a16:creationId xmlns:a16="http://schemas.microsoft.com/office/drawing/2014/main" id="{EFCB8C6B-6A04-4FD6-A31C-1213E0C3F4F2}"/>
              </a:ext>
            </a:extLst>
          </p:cNvPr>
          <p:cNvPicPr preferRelativeResize="0"/>
          <p:nvPr/>
        </p:nvPicPr>
        <p:blipFill rotWithShape="1">
          <a:blip r:embed="rId3">
            <a:alphaModFix/>
          </a:blip>
          <a:srcRect l="63084"/>
          <a:stretch/>
        </p:blipFill>
        <p:spPr>
          <a:xfrm>
            <a:off x="3640328" y="3541409"/>
            <a:ext cx="1842564" cy="2305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11" name="Google Shape;228;p30">
            <a:extLst>
              <a:ext uri="{FF2B5EF4-FFF2-40B4-BE49-F238E27FC236}">
                <a16:creationId xmlns:a16="http://schemas.microsoft.com/office/drawing/2014/main" id="{9A0F947E-CE7D-444D-A633-B3A81EF762E4}"/>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2: Signals and Scanning Activity</a:t>
            </a:r>
          </a:p>
        </p:txBody>
      </p:sp>
      <p:sp>
        <p:nvSpPr>
          <p:cNvPr id="12" name="Google Shape;96;p14">
            <a:extLst>
              <a:ext uri="{FF2B5EF4-FFF2-40B4-BE49-F238E27FC236}">
                <a16:creationId xmlns:a16="http://schemas.microsoft.com/office/drawing/2014/main" id="{A849EBA0-4F28-4197-AF69-DEA11AE16DFF}"/>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and pass. Be prepared for kids </a:t>
            </a:r>
            <a:br>
              <a:rPr lang="en-US" dirty="0">
                <a:solidFill>
                  <a:srgbClr val="FFFFFF"/>
                </a:solidFill>
              </a:rPr>
            </a:br>
            <a:r>
              <a:rPr lang="en-US" dirty="0">
                <a:solidFill>
                  <a:srgbClr val="FFFFFF"/>
                </a:solidFill>
              </a:rPr>
              <a:t>to swerve and turn unpredictably.</a:t>
            </a:r>
          </a:p>
        </p:txBody>
      </p:sp>
      <p:sp>
        <p:nvSpPr>
          <p:cNvPr id="13" name="Google Shape;95;p14">
            <a:extLst>
              <a:ext uri="{FF2B5EF4-FFF2-40B4-BE49-F238E27FC236}">
                <a16:creationId xmlns:a16="http://schemas.microsoft.com/office/drawing/2014/main" id="{EFD76F20-77F5-4AE2-BB0D-2A9AEC93384A}"/>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457200" tIns="45700" rIns="365760" bIns="45700" anchor="ctr" anchorCtr="0">
            <a:noAutofit/>
          </a:bodyPr>
          <a:lstStyle/>
          <a:p>
            <a:pPr>
              <a:buClr>
                <a:schemeClr val="lt1"/>
              </a:buClr>
            </a:pPr>
            <a:r>
              <a:rPr lang="en-US" sz="2000" b="1" dirty="0"/>
              <a:t>Crash avoidance:</a:t>
            </a:r>
            <a:r>
              <a:rPr lang="en-US" sz="2000" dirty="0"/>
              <a:t> </a:t>
            </a:r>
            <a:r>
              <a:rPr lang="en-US" dirty="0">
                <a:solidFill>
                  <a:schemeClr val="tx2"/>
                </a:solidFill>
              </a:rPr>
              <a:t>Before you signal, always look into traffic for a safe time to move out of your predictable pattern. Scanning practice develops the habit of looking before going.</a:t>
            </a:r>
          </a:p>
        </p:txBody>
      </p:sp>
      <p:sp>
        <p:nvSpPr>
          <p:cNvPr id="14" name="Google Shape;97;p14">
            <a:extLst>
              <a:ext uri="{FF2B5EF4-FFF2-40B4-BE49-F238E27FC236}">
                <a16:creationId xmlns:a16="http://schemas.microsoft.com/office/drawing/2014/main" id="{E2D18466-014A-4DBA-8DDF-FEE7108FB9B5}"/>
              </a:ext>
            </a:extLst>
          </p:cNvPr>
          <p:cNvSpPr txBox="1"/>
          <p:nvPr/>
        </p:nvSpPr>
        <p:spPr>
          <a:xfrm flipH="1">
            <a:off x="-3" y="1534720"/>
            <a:ext cx="9143999" cy="132024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365760" tIns="91425" rIns="274320" bIns="91425" anchor="t" anchorCtr="0">
            <a:noAutofit/>
          </a:bodyPr>
          <a:lstStyle/>
          <a:p>
            <a:pPr marL="0" lvl="0" indent="0" algn="l" rtl="0">
              <a:spcBef>
                <a:spcPts val="0"/>
              </a:spcBef>
              <a:spcAft>
                <a:spcPts val="0"/>
              </a:spcAft>
              <a:buNone/>
            </a:pPr>
            <a:r>
              <a:rPr lang="en-US" sz="2000" b="1" dirty="0">
                <a:solidFill>
                  <a:schemeClr val="tx1"/>
                </a:solidFill>
              </a:rPr>
              <a:t>Helper:</a:t>
            </a:r>
            <a:r>
              <a:rPr lang="en-US" sz="2000" dirty="0">
                <a:solidFill>
                  <a:schemeClr val="tx1"/>
                </a:solidFill>
              </a:rPr>
              <a:t> </a:t>
            </a:r>
            <a:r>
              <a:rPr lang="en-US" dirty="0">
                <a:solidFill>
                  <a:schemeClr val="tx2"/>
                </a:solidFill>
              </a:rPr>
              <a:t>Tap kids on the left shoulder to remind them which way to look. Hold up your arm(s) away from your body and say “LOOK” Participant </a:t>
            </a:r>
            <a:r>
              <a:rPr lang="en-US" dirty="0"/>
              <a:t>will shout out how </a:t>
            </a:r>
            <a:r>
              <a:rPr lang="en-US" dirty="0">
                <a:solidFill>
                  <a:schemeClr val="tx2"/>
                </a:solidFill>
              </a:rPr>
              <a:t>many arms you are holding up. New riders look in the widest section, helper stands to the left of them. Experienced riders look in the narrowest section, helper stands directly behind them.</a:t>
            </a:r>
          </a:p>
        </p:txBody>
      </p:sp>
      <p:sp>
        <p:nvSpPr>
          <p:cNvPr id="15" name="Google Shape;98;p14">
            <a:extLst>
              <a:ext uri="{FF2B5EF4-FFF2-40B4-BE49-F238E27FC236}">
                <a16:creationId xmlns:a16="http://schemas.microsoft.com/office/drawing/2014/main" id="{6A0D332C-6C0C-4ABF-AB8D-13FC4F4FE06B}"/>
              </a:ext>
            </a:extLst>
          </p:cNvPr>
          <p:cNvSpPr txBox="1"/>
          <p:nvPr/>
        </p:nvSpPr>
        <p:spPr>
          <a:xfrm>
            <a:off x="-4" y="4775477"/>
            <a:ext cx="9144000" cy="1011601"/>
          </a:xfrm>
          <a:prstGeom prst="rect">
            <a:avLst/>
          </a:prstGeom>
          <a:noFill/>
          <a:ln>
            <a:noFill/>
          </a:ln>
        </p:spPr>
        <p:txBody>
          <a:bodyPr spcFirstLastPara="1" wrap="square" lIns="457200" tIns="91425" rIns="457200" bIns="91425" anchor="t" anchorCtr="0">
            <a:noAutofit/>
          </a:bodyPr>
          <a:lstStyle/>
          <a:p>
            <a:pPr lvl="0"/>
            <a:r>
              <a:rPr lang="en-US" sz="2000" b="1" dirty="0"/>
              <a:t>Make it fun:  </a:t>
            </a:r>
            <a:r>
              <a:rPr lang="en-US" sz="2000" dirty="0"/>
              <a:t>Use colors or any object to help their observation skills. Doing math with fingers challenges older kids and gets them multi tasking, like they will need to be in a real situation.</a:t>
            </a:r>
          </a:p>
        </p:txBody>
      </p:sp>
      <p:sp>
        <p:nvSpPr>
          <p:cNvPr id="18" name="Google Shape;97;p14">
            <a:extLst>
              <a:ext uri="{FF2B5EF4-FFF2-40B4-BE49-F238E27FC236}">
                <a16:creationId xmlns:a16="http://schemas.microsoft.com/office/drawing/2014/main" id="{A485F68C-9B0D-49EB-82E3-20962A1BA84B}"/>
              </a:ext>
            </a:extLst>
          </p:cNvPr>
          <p:cNvSpPr txBox="1"/>
          <p:nvPr/>
        </p:nvSpPr>
        <p:spPr>
          <a:xfrm flipH="1">
            <a:off x="6369287" y="2844800"/>
            <a:ext cx="2139712" cy="192024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spcFirstLastPara="1" wrap="square" lIns="274320" tIns="91425" rIns="274320" bIns="91425" anchor="t" anchorCtr="0">
            <a:noAutofit/>
          </a:bodyPr>
          <a:lstStyle/>
          <a:p>
            <a:pPr lvl="0"/>
            <a:r>
              <a:rPr lang="en-US" i="1" dirty="0">
                <a:solidFill>
                  <a:schemeClr val="tx1"/>
                </a:solidFill>
              </a:rPr>
              <a:t>The first 20 feet are an opportunity to gain speed to easily ride in a straight line.</a:t>
            </a:r>
          </a:p>
        </p:txBody>
      </p:sp>
      <p:pic>
        <p:nvPicPr>
          <p:cNvPr id="3" name="Picture 2" descr="Chart, scatter chart&#10;&#10;Description automatically generated">
            <a:extLst>
              <a:ext uri="{FF2B5EF4-FFF2-40B4-BE49-F238E27FC236}">
                <a16:creationId xmlns:a16="http://schemas.microsoft.com/office/drawing/2014/main" id="{E4416FF1-58FB-49FB-8DA8-2FA21E72A733}"/>
              </a:ext>
            </a:extLst>
          </p:cNvPr>
          <p:cNvPicPr>
            <a:picLocks noChangeAspect="1"/>
          </p:cNvPicPr>
          <p:nvPr/>
        </p:nvPicPr>
        <p:blipFill>
          <a:blip r:embed="rId3"/>
          <a:stretch>
            <a:fillRect/>
          </a:stretch>
        </p:blipFill>
        <p:spPr>
          <a:xfrm>
            <a:off x="434001" y="2844800"/>
            <a:ext cx="5935284" cy="1920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4" name="Google Shape;209;p27">
            <a:extLst>
              <a:ext uri="{FF2B5EF4-FFF2-40B4-BE49-F238E27FC236}">
                <a16:creationId xmlns:a16="http://schemas.microsoft.com/office/drawing/2014/main" id="{3A78DFD1-A98B-4B46-A0ED-BF6C9DD1EC69}"/>
              </a:ext>
            </a:extLst>
          </p:cNvPr>
          <p:cNvSpPr txBox="1"/>
          <p:nvPr/>
        </p:nvSpPr>
        <p:spPr>
          <a:xfrm>
            <a:off x="0" y="2743200"/>
            <a:ext cx="9144000" cy="137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2"/>
                </a:solidFill>
                <a:effectLst>
                  <a:outerShdw blurRad="50800" dist="38100" dir="2700000" algn="tl" rotWithShape="0">
                    <a:prstClr val="black">
                      <a:alpha val="40000"/>
                    </a:prstClr>
                  </a:outerShdw>
                </a:effectLst>
              </a:rPr>
              <a:t>Station 3</a:t>
            </a:r>
          </a:p>
          <a:p>
            <a:pPr algn="ctr"/>
            <a:r>
              <a:rPr lang="en-US" sz="2400" b="1" cap="all" dirty="0">
                <a:solidFill>
                  <a:srgbClr val="FF0000"/>
                </a:solidFill>
              </a:rPr>
              <a:t>Skill to develop: </a:t>
            </a:r>
            <a:r>
              <a:rPr lang="en-US" sz="2400" dirty="0">
                <a:solidFill>
                  <a:srgbClr val="FF0000"/>
                </a:solidFill>
              </a:rPr>
              <a:t>Straight Line Riding</a:t>
            </a:r>
            <a:endParaRPr sz="7200" b="1" dirty="0">
              <a:solidFill>
                <a:schemeClr val="accent2"/>
              </a:solidFill>
              <a:effectLst>
                <a:outerShdw blurRad="50800" dist="38100" dir="2700000" algn="tl" rotWithShape="0">
                  <a:prstClr val="black">
                    <a:alpha val="4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p:nvPr/>
        </p:nvSpPr>
        <p:spPr>
          <a:xfrm>
            <a:off x="0" y="182880"/>
            <a:ext cx="9144000" cy="643958"/>
          </a:xfrm>
          <a:prstGeom prst="rect">
            <a:avLst/>
          </a:prstGeom>
          <a:noFill/>
          <a:ln>
            <a:noFill/>
          </a:ln>
        </p:spPr>
        <p:txBody>
          <a:bodyPr spcFirstLastPara="1" wrap="square" lIns="457200" tIns="45700" rIns="91425" bIns="45700" anchor="t" anchorCtr="0">
            <a:noAutofit/>
          </a:bodyPr>
          <a:lstStyle/>
          <a:p>
            <a:pPr marL="0" marR="0" lvl="0" indent="0" rtl="0">
              <a:lnSpc>
                <a:spcPct val="100000"/>
              </a:lnSpc>
              <a:spcBef>
                <a:spcPts val="0"/>
              </a:spcBef>
              <a:spcAft>
                <a:spcPts val="0"/>
              </a:spcAft>
              <a:buClr>
                <a:srgbClr val="FFFF00"/>
              </a:buClr>
              <a:buFont typeface="Arial"/>
              <a:buNone/>
            </a:pPr>
            <a:r>
              <a:rPr lang="en-US" sz="3200" b="1" dirty="0">
                <a:solidFill>
                  <a:schemeClr val="accent2"/>
                </a:solidFill>
                <a:effectLst>
                  <a:outerShdw blurRad="50800" dist="38100" dir="2700000" algn="tl" rotWithShape="0">
                    <a:prstClr val="black">
                      <a:alpha val="40000"/>
                    </a:prstClr>
                  </a:outerShdw>
                </a:effectLst>
              </a:rPr>
              <a:t>Teaching Safe Bicycling</a:t>
            </a:r>
            <a:endParaRPr sz="3200" b="1" dirty="0">
              <a:solidFill>
                <a:schemeClr val="accent2"/>
              </a:solidFill>
              <a:effectLst>
                <a:outerShdw blurRad="50800" dist="38100" dir="2700000" algn="tl" rotWithShape="0">
                  <a:prstClr val="black">
                    <a:alpha val="40000"/>
                  </a:prstClr>
                </a:outerShdw>
              </a:effectLst>
            </a:endParaRPr>
          </a:p>
        </p:txBody>
      </p:sp>
      <p:sp>
        <p:nvSpPr>
          <p:cNvPr id="102" name="Google Shape;102;p15"/>
          <p:cNvSpPr txBox="1"/>
          <p:nvPr/>
        </p:nvSpPr>
        <p:spPr>
          <a:xfrm>
            <a:off x="0" y="1945780"/>
            <a:ext cx="9144000" cy="1850998"/>
          </a:xfrm>
          <a:prstGeom prst="rect">
            <a:avLst/>
          </a:prstGeom>
          <a:noFill/>
          <a:ln>
            <a:noFill/>
          </a:ln>
        </p:spPr>
        <p:txBody>
          <a:bodyPr spcFirstLastPara="1" wrap="square" lIns="640080" tIns="45700" rIns="91425" bIns="45700" anchor="t" anchorCtr="0">
            <a:noAutofit/>
          </a:bodyPr>
          <a:lstStyle/>
          <a:p>
            <a:pPr marL="0" marR="0" lvl="0" indent="0" rtl="0">
              <a:lnSpc>
                <a:spcPct val="100000"/>
              </a:lnSpc>
              <a:spcBef>
                <a:spcPts val="0"/>
              </a:spcBef>
              <a:spcAft>
                <a:spcPts val="0"/>
              </a:spcAft>
              <a:buClr>
                <a:schemeClr val="lt1"/>
              </a:buClr>
              <a:buFont typeface="Arial"/>
              <a:buNone/>
            </a:pPr>
            <a:r>
              <a:rPr lang="en-US" sz="1800" dirty="0"/>
              <a:t>Content developed by</a:t>
            </a:r>
          </a:p>
          <a:p>
            <a:pPr marL="0" marR="0" lvl="0" indent="0" rtl="0">
              <a:lnSpc>
                <a:spcPct val="100000"/>
              </a:lnSpc>
              <a:spcBef>
                <a:spcPts val="0"/>
              </a:spcBef>
              <a:spcAft>
                <a:spcPts val="0"/>
              </a:spcAft>
              <a:buClr>
                <a:schemeClr val="lt1"/>
              </a:buClr>
              <a:buFont typeface="Arial"/>
              <a:buNone/>
            </a:pPr>
            <a:endParaRPr lang="en-US" sz="1800" dirty="0"/>
          </a:p>
          <a:p>
            <a:pPr marL="0" marR="0" lvl="0" indent="0" rtl="0">
              <a:lnSpc>
                <a:spcPct val="100000"/>
              </a:lnSpc>
              <a:spcBef>
                <a:spcPts val="0"/>
              </a:spcBef>
              <a:spcAft>
                <a:spcPts val="0"/>
              </a:spcAft>
              <a:buClr>
                <a:schemeClr val="lt1"/>
              </a:buClr>
              <a:buFont typeface="Arial"/>
              <a:buNone/>
            </a:pPr>
            <a:endParaRPr lang="en-US" sz="1800" dirty="0"/>
          </a:p>
          <a:p>
            <a:pPr marL="0" marR="0" lvl="0" indent="0" rtl="0">
              <a:lnSpc>
                <a:spcPct val="100000"/>
              </a:lnSpc>
              <a:spcBef>
                <a:spcPts val="0"/>
              </a:spcBef>
              <a:spcAft>
                <a:spcPts val="0"/>
              </a:spcAft>
              <a:buClr>
                <a:schemeClr val="lt1"/>
              </a:buClr>
              <a:buFont typeface="Arial"/>
              <a:buNone/>
            </a:pPr>
            <a:endParaRPr sz="1800" dirty="0"/>
          </a:p>
          <a:p>
            <a:pPr marL="0" marR="0" lvl="0" indent="0" rtl="0">
              <a:lnSpc>
                <a:spcPct val="100000"/>
              </a:lnSpc>
              <a:spcBef>
                <a:spcPts val="0"/>
              </a:spcBef>
              <a:spcAft>
                <a:spcPts val="0"/>
              </a:spcAft>
              <a:buClr>
                <a:schemeClr val="lt1"/>
              </a:buClr>
              <a:buFont typeface="Arial"/>
              <a:buNone/>
            </a:pPr>
            <a:r>
              <a:rPr lang="en-US" sz="3600" dirty="0"/>
              <a:t> </a:t>
            </a:r>
            <a:endParaRPr sz="3600" dirty="0"/>
          </a:p>
          <a:p>
            <a:pPr marL="0" marR="0" lvl="0" indent="0" rtl="0">
              <a:lnSpc>
                <a:spcPct val="100000"/>
              </a:lnSpc>
              <a:spcBef>
                <a:spcPts val="0"/>
              </a:spcBef>
              <a:spcAft>
                <a:spcPts val="0"/>
              </a:spcAft>
              <a:buClr>
                <a:schemeClr val="lt1"/>
              </a:buClr>
              <a:buFont typeface="Arial"/>
              <a:buNone/>
            </a:pPr>
            <a:r>
              <a:rPr lang="en-US" sz="1800" dirty="0"/>
              <a:t>in cooperation with the </a:t>
            </a:r>
          </a:p>
        </p:txBody>
      </p:sp>
      <p:sp>
        <p:nvSpPr>
          <p:cNvPr id="2" name="Rectangle 1">
            <a:extLst>
              <a:ext uri="{FF2B5EF4-FFF2-40B4-BE49-F238E27FC236}">
                <a16:creationId xmlns:a16="http://schemas.microsoft.com/office/drawing/2014/main" id="{83E59581-5178-4B9D-8547-9F5A00EA9D67}"/>
              </a:ext>
            </a:extLst>
          </p:cNvPr>
          <p:cNvSpPr/>
          <p:nvPr/>
        </p:nvSpPr>
        <p:spPr>
          <a:xfrm>
            <a:off x="0" y="822960"/>
            <a:ext cx="9144000" cy="749808"/>
          </a:xfrm>
          <a:prstGeom prst="rect">
            <a:avLst/>
          </a:prstGeom>
          <a:solidFill>
            <a:schemeClr val="accent2">
              <a:lumMod val="20000"/>
              <a:lumOff val="80000"/>
            </a:schemeClr>
          </a:solidFill>
        </p:spPr>
        <p:txBody>
          <a:bodyPr wrap="square" lIns="914400" rIns="457200" anchor="ctr" anchorCtr="0">
            <a:spAutoFit/>
          </a:bodyPr>
          <a:lstStyle/>
          <a:p>
            <a:r>
              <a:rPr lang="en-US" dirty="0"/>
              <a:t>Activities and tips designed to help teach children the skills they need to avoid the most common and severe crashes involving children on bicycles and people driving.</a:t>
            </a:r>
          </a:p>
        </p:txBody>
      </p:sp>
      <p:pic>
        <p:nvPicPr>
          <p:cNvPr id="4" name="Graphic 3" descr="Bike Fed Logo - Wisconsin Bike Fed">
            <a:extLst>
              <a:ext uri="{FF2B5EF4-FFF2-40B4-BE49-F238E27FC236}">
                <a16:creationId xmlns:a16="http://schemas.microsoft.com/office/drawing/2014/main" id="{30A5A0A3-E566-4733-8B4F-429010365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1800" y="2335250"/>
            <a:ext cx="3200400" cy="1299411"/>
          </a:xfrm>
          <a:prstGeom prst="rect">
            <a:avLst/>
          </a:prstGeom>
        </p:spPr>
      </p:pic>
      <p:sp>
        <p:nvSpPr>
          <p:cNvPr id="9" name="Rectangle 8">
            <a:extLst>
              <a:ext uri="{FF2B5EF4-FFF2-40B4-BE49-F238E27FC236}">
                <a16:creationId xmlns:a16="http://schemas.microsoft.com/office/drawing/2014/main" id="{6D1C2EE1-A7B4-43C4-A6DE-9388749A46BD}"/>
              </a:ext>
            </a:extLst>
          </p:cNvPr>
          <p:cNvSpPr/>
          <p:nvPr/>
        </p:nvSpPr>
        <p:spPr>
          <a:xfrm>
            <a:off x="3384537" y="4271838"/>
            <a:ext cx="3788233" cy="954107"/>
          </a:xfrm>
          <a:prstGeom prst="rect">
            <a:avLst/>
          </a:prstGeom>
        </p:spPr>
        <p:txBody>
          <a:bodyPr wrap="square">
            <a:spAutoFit/>
          </a:bodyPr>
          <a:lstStyle/>
          <a:p>
            <a:pPr lvl="0">
              <a:buClr>
                <a:schemeClr val="lt1"/>
              </a:buClr>
            </a:pPr>
            <a:r>
              <a:rPr lang="en-US" sz="2800" b="1" dirty="0">
                <a:solidFill>
                  <a:schemeClr val="accent2"/>
                </a:solidFill>
              </a:rPr>
              <a:t>Wisconsin Department </a:t>
            </a:r>
            <a:br>
              <a:rPr lang="en-US" sz="2800" b="1" dirty="0">
                <a:solidFill>
                  <a:schemeClr val="accent2"/>
                </a:solidFill>
              </a:rPr>
            </a:br>
            <a:r>
              <a:rPr lang="en-US" sz="2800" b="1" dirty="0">
                <a:solidFill>
                  <a:schemeClr val="accent2"/>
                </a:solidFill>
              </a:rPr>
              <a:t>of Transportation</a:t>
            </a:r>
          </a:p>
        </p:txBody>
      </p:sp>
      <p:sp>
        <p:nvSpPr>
          <p:cNvPr id="14" name="Google Shape;250;p32">
            <a:extLst>
              <a:ext uri="{FF2B5EF4-FFF2-40B4-BE49-F238E27FC236}">
                <a16:creationId xmlns:a16="http://schemas.microsoft.com/office/drawing/2014/main" id="{35535B4E-6CC9-4BC6-9115-C1AF7F5B66FF}"/>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r>
              <a:rPr lang="en-US" dirty="0">
                <a:solidFill>
                  <a:schemeClr val="bg2"/>
                </a:solidFill>
              </a:rPr>
              <a:t>This series of 8 two-minute videos is based on our </a:t>
            </a:r>
            <a:br>
              <a:rPr lang="en-US" dirty="0">
                <a:solidFill>
                  <a:schemeClr val="bg2"/>
                </a:solidFill>
              </a:rPr>
            </a:br>
            <a:r>
              <a:rPr lang="en-US" dirty="0">
                <a:solidFill>
                  <a:schemeClr val="bg2"/>
                </a:solidFill>
              </a:rPr>
              <a:t>8 hour </a:t>
            </a:r>
            <a:r>
              <a:rPr lang="en-US" i="1" dirty="0">
                <a:solidFill>
                  <a:schemeClr val="bg2"/>
                </a:solidFill>
              </a:rPr>
              <a:t>Teaching Safe Bicycling Train the Trainer</a:t>
            </a:r>
            <a:r>
              <a:rPr lang="en-US" dirty="0">
                <a:solidFill>
                  <a:schemeClr val="bg2"/>
                </a:solidFill>
              </a:rPr>
              <a:t> class</a:t>
            </a:r>
          </a:p>
        </p:txBody>
      </p:sp>
      <p:sp>
        <p:nvSpPr>
          <p:cNvPr id="15" name="Isosceles Triangle 14">
            <a:extLst>
              <a:ext uri="{FF2B5EF4-FFF2-40B4-BE49-F238E27FC236}">
                <a16:creationId xmlns:a16="http://schemas.microsoft.com/office/drawing/2014/main" id="{C278AD97-3CAC-44A3-9A75-B8E0DFC49BFE}"/>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283A5E-330C-490D-A0E6-D488AF4E18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16865" y="4032161"/>
            <a:ext cx="1193784" cy="11937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4" name="Google Shape;146;p21">
            <a:extLst>
              <a:ext uri="{FF2B5EF4-FFF2-40B4-BE49-F238E27FC236}">
                <a16:creationId xmlns:a16="http://schemas.microsoft.com/office/drawing/2014/main" id="{281A81E9-A54F-4FE5-AF17-E86646E637AA}"/>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5" name="Google Shape;147;p21">
            <a:extLst>
              <a:ext uri="{FF2B5EF4-FFF2-40B4-BE49-F238E27FC236}">
                <a16:creationId xmlns:a16="http://schemas.microsoft.com/office/drawing/2014/main" id="{EF1427E0-0ED1-4131-9B67-27F4A5D8C79B}"/>
              </a:ext>
            </a:extLst>
          </p:cNvPr>
          <p:cNvSpPr txBox="1"/>
          <p:nvPr/>
        </p:nvSpPr>
        <p:spPr>
          <a:xfrm>
            <a:off x="0" y="1737360"/>
            <a:ext cx="9144000" cy="3319463"/>
          </a:xfrm>
          <a:prstGeom prst="rect">
            <a:avLst/>
          </a:prstGeom>
          <a:noFill/>
          <a:ln>
            <a:noFill/>
          </a:ln>
        </p:spPr>
        <p:txBody>
          <a:bodyPr spcFirstLastPara="1" wrap="square" lIns="731520" tIns="45700" rIns="457200" bIns="45700" anchor="t" anchorCtr="0">
            <a:noAutofit/>
          </a:bodyPr>
          <a:lstStyle/>
          <a:p>
            <a:pPr lvl="0">
              <a:tabLst>
                <a:tab pos="2743200" algn="l"/>
                <a:tab pos="3657600" algn="l"/>
              </a:tabLst>
            </a:pPr>
            <a:r>
              <a:rPr lang="en-US" sz="2000" dirty="0">
                <a:solidFill>
                  <a:schemeClr val="tx2"/>
                </a:solidFill>
              </a:rPr>
              <a:t>Bicyclist – </a:t>
            </a:r>
            <a:r>
              <a:rPr lang="en-US" sz="2000" b="1" dirty="0">
                <a:solidFill>
                  <a:schemeClr val="tx2"/>
                </a:solidFill>
              </a:rPr>
              <a:t>Driveway or Midblock Rideout</a:t>
            </a:r>
          </a:p>
          <a:p>
            <a:pPr lvl="0">
              <a:tabLst>
                <a:tab pos="2743200" algn="l"/>
                <a:tab pos="3657600" algn="l"/>
              </a:tabLst>
            </a:pPr>
            <a:r>
              <a:rPr lang="en-US" sz="2000" b="1" dirty="0">
                <a:solidFill>
                  <a:schemeClr val="tx2"/>
                </a:solidFill>
              </a:rPr>
              <a:t>12%</a:t>
            </a:r>
            <a:r>
              <a:rPr lang="en-US" sz="2000" dirty="0">
                <a:solidFill>
                  <a:schemeClr val="tx2"/>
                </a:solidFill>
              </a:rPr>
              <a:t> of crashes	</a:t>
            </a:r>
            <a:r>
              <a:rPr lang="en-US" sz="2000" b="1" dirty="0">
                <a:solidFill>
                  <a:schemeClr val="tx2"/>
                </a:solidFill>
              </a:rPr>
              <a:t>22%</a:t>
            </a:r>
            <a:r>
              <a:rPr lang="en-US" sz="2000" dirty="0">
                <a:solidFill>
                  <a:schemeClr val="tx2"/>
                </a:solidFill>
              </a:rPr>
              <a:t> incapacitating or fatal</a:t>
            </a:r>
          </a:p>
          <a:p>
            <a:pPr lvl="0">
              <a:tabLst>
                <a:tab pos="2743200" algn="l"/>
                <a:tab pos="3657600" algn="l"/>
              </a:tabLst>
            </a:pPr>
            <a:endParaRPr lang="en-US" sz="2000"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Stop Sign/Signal Rideout</a:t>
            </a:r>
          </a:p>
          <a:p>
            <a:pPr lvl="0">
              <a:tabLst>
                <a:tab pos="2743200" algn="l"/>
                <a:tab pos="3657600" algn="l"/>
              </a:tabLst>
            </a:pPr>
            <a:r>
              <a:rPr lang="en-US" sz="2000" b="1" dirty="0">
                <a:solidFill>
                  <a:schemeClr val="tx2"/>
                </a:solidFill>
              </a:rPr>
              <a:t>17%</a:t>
            </a:r>
            <a:r>
              <a:rPr lang="en-US" sz="2000" dirty="0">
                <a:solidFill>
                  <a:schemeClr val="tx2"/>
                </a:solidFill>
              </a:rPr>
              <a:t> of crashes	</a:t>
            </a:r>
            <a:r>
              <a:rPr lang="en-US" sz="2000" b="1" dirty="0">
                <a:solidFill>
                  <a:schemeClr val="tx2"/>
                </a:solidFill>
              </a:rPr>
              <a:t>20%</a:t>
            </a:r>
            <a:r>
              <a:rPr lang="en-US" sz="2000" dirty="0">
                <a:solidFill>
                  <a:schemeClr val="tx2"/>
                </a:solidFill>
              </a:rPr>
              <a:t> incapacitating or fatal</a:t>
            </a:r>
          </a:p>
          <a:p>
            <a:pPr lvl="0">
              <a:tabLst>
                <a:tab pos="2743200" algn="l"/>
                <a:tab pos="3657600" algn="l"/>
              </a:tabLst>
            </a:pPr>
            <a:endParaRPr lang="en-US" sz="2000" b="1"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Sudden Swerve	</a:t>
            </a:r>
          </a:p>
          <a:p>
            <a:pPr lvl="0">
              <a:tabLst>
                <a:tab pos="2743200" algn="l"/>
                <a:tab pos="3657600" algn="l"/>
              </a:tabLst>
            </a:pPr>
            <a:r>
              <a:rPr lang="en-US" sz="2000" b="1" dirty="0">
                <a:solidFill>
                  <a:schemeClr val="tx2"/>
                </a:solidFill>
              </a:rPr>
              <a:t>7%</a:t>
            </a:r>
            <a:r>
              <a:rPr lang="en-US" sz="2000" dirty="0">
                <a:solidFill>
                  <a:schemeClr val="tx2"/>
                </a:solidFill>
              </a:rPr>
              <a:t> of crashes	</a:t>
            </a:r>
            <a:r>
              <a:rPr lang="en-US" sz="2000" b="1" dirty="0">
                <a:solidFill>
                  <a:schemeClr val="tx2"/>
                </a:solidFill>
              </a:rPr>
              <a:t>25%</a:t>
            </a:r>
            <a:r>
              <a:rPr lang="en-US" sz="2000" dirty="0">
                <a:solidFill>
                  <a:schemeClr val="tx2"/>
                </a:solidFill>
              </a:rPr>
              <a:t> incapacitating or fatal</a:t>
            </a:r>
          </a:p>
          <a:p>
            <a:pPr lvl="0">
              <a:tabLst>
                <a:tab pos="3657600" algn="l"/>
              </a:tabLst>
            </a:pPr>
            <a:r>
              <a:rPr lang="en-US" sz="2000" b="1" cap="all" dirty="0">
                <a:solidFill>
                  <a:srgbClr val="FF0000"/>
                </a:solidFill>
              </a:rPr>
              <a:t>Skill to develop: </a:t>
            </a:r>
            <a:r>
              <a:rPr lang="en-US" sz="2000" dirty="0">
                <a:solidFill>
                  <a:srgbClr val="FF0000"/>
                </a:solidFill>
              </a:rPr>
              <a:t>Straight Line Riding</a:t>
            </a:r>
            <a:endParaRPr sz="2000" dirty="0">
              <a:solidFill>
                <a:srgbClr val="FF0000"/>
              </a:solidFill>
            </a:endParaRPr>
          </a:p>
        </p:txBody>
      </p:sp>
      <p:sp>
        <p:nvSpPr>
          <p:cNvPr id="6" name="Google Shape;250;p32">
            <a:extLst>
              <a:ext uri="{FF2B5EF4-FFF2-40B4-BE49-F238E27FC236}">
                <a16:creationId xmlns:a16="http://schemas.microsoft.com/office/drawing/2014/main" id="{55882AF3-F6C3-4B14-9624-80CEF5419AE8}"/>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7" name="Google Shape;357;p44" descr="scan0030"/>
          <p:cNvPicPr preferRelativeResize="0"/>
          <p:nvPr/>
        </p:nvPicPr>
        <p:blipFill rotWithShape="1">
          <a:blip r:embed="rId3">
            <a:alphaModFix/>
            <a:extLst>
              <a:ext uri="{BEBA8EAE-BF5A-486C-A8C5-ECC9F3942E4B}">
                <a14:imgProps xmlns:a14="http://schemas.microsoft.com/office/drawing/2010/main">
                  <a14:imgLayer r:embed="rId4">
                    <a14:imgEffect>
                      <a14:sharpenSoften amount="10000"/>
                    </a14:imgEffect>
                    <a14:imgEffect>
                      <a14:brightnessContrast bright="6000" contrast="2000"/>
                    </a14:imgEffect>
                  </a14:imgLayer>
                </a14:imgProps>
              </a:ext>
            </a:extLst>
          </a:blip>
          <a:srcRect l="15008" t="374" r="48658" b="35039"/>
          <a:stretch/>
        </p:blipFill>
        <p:spPr>
          <a:xfrm>
            <a:off x="3230365" y="1821180"/>
            <a:ext cx="3214670" cy="3750854"/>
          </a:xfrm>
          <a:prstGeom prst="rect">
            <a:avLst/>
          </a:prstGeom>
          <a:noFill/>
          <a:ln>
            <a:noFill/>
          </a:ln>
        </p:spPr>
      </p:pic>
      <p:sp>
        <p:nvSpPr>
          <p:cNvPr id="9" name="Google Shape;228;p30">
            <a:extLst>
              <a:ext uri="{FF2B5EF4-FFF2-40B4-BE49-F238E27FC236}">
                <a16:creationId xmlns:a16="http://schemas.microsoft.com/office/drawing/2014/main" id="{8EC289D6-FDF4-450D-B376-CF8AEF2741EC}"/>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a:t>
            </a:r>
            <a:r>
              <a:rPr lang="fr-FR" sz="3200" b="1" dirty="0">
                <a:solidFill>
                  <a:schemeClr val="accent2"/>
                </a:solidFill>
                <a:effectLst>
                  <a:outerShdw blurRad="50800" dist="38100" dir="2700000" algn="tl" rotWithShape="0">
                    <a:prstClr val="black">
                      <a:alpha val="40000"/>
                    </a:prstClr>
                  </a:outerShdw>
                </a:effectLst>
              </a:rPr>
              <a:t>3: Obstacle </a:t>
            </a:r>
            <a:r>
              <a:rPr lang="fr-FR" sz="3200" b="1" dirty="0" err="1">
                <a:solidFill>
                  <a:schemeClr val="accent2"/>
                </a:solidFill>
                <a:effectLst>
                  <a:outerShdw blurRad="50800" dist="38100" dir="2700000" algn="tl" rotWithShape="0">
                    <a:prstClr val="black">
                      <a:alpha val="40000"/>
                    </a:prstClr>
                  </a:outerShdw>
                </a:effectLst>
              </a:rPr>
              <a:t>Avoidance</a:t>
            </a:r>
            <a:r>
              <a:rPr lang="fr-FR" sz="3200" b="1" dirty="0">
                <a:solidFill>
                  <a:schemeClr val="accent2"/>
                </a:solidFill>
                <a:effectLst>
                  <a:outerShdw blurRad="50800" dist="38100" dir="2700000" algn="tl" rotWithShape="0">
                    <a:prstClr val="black">
                      <a:alpha val="40000"/>
                    </a:prstClr>
                  </a:outerShdw>
                </a:effectLst>
              </a:rPr>
              <a:t> – Slalom </a:t>
            </a:r>
            <a:r>
              <a:rPr lang="fr-FR" sz="3200" b="1" dirty="0" err="1">
                <a:solidFill>
                  <a:schemeClr val="accent2"/>
                </a:solidFill>
                <a:effectLst>
                  <a:outerShdw blurRad="50800" dist="38100" dir="2700000" algn="tl" rotWithShape="0">
                    <a:prstClr val="black">
                      <a:alpha val="40000"/>
                    </a:prstClr>
                  </a:outerShdw>
                </a:effectLst>
              </a:rPr>
              <a:t>Skills</a:t>
            </a:r>
            <a:endParaRPr sz="3200" b="1" dirty="0">
              <a:solidFill>
                <a:schemeClr val="accent2"/>
              </a:solidFill>
              <a:effectLst>
                <a:outerShdw blurRad="50800" dist="38100" dir="2700000" algn="tl" rotWithShape="0">
                  <a:prstClr val="black">
                    <a:alpha val="40000"/>
                  </a:prstClr>
                </a:outerShdw>
              </a:effectLst>
            </a:endParaRPr>
          </a:p>
        </p:txBody>
      </p:sp>
      <p:sp>
        <p:nvSpPr>
          <p:cNvPr id="10" name="Google Shape;96;p14">
            <a:extLst>
              <a:ext uri="{FF2B5EF4-FFF2-40B4-BE49-F238E27FC236}">
                <a16:creationId xmlns:a16="http://schemas.microsoft.com/office/drawing/2014/main" id="{8A98FF0F-CFD7-4903-9872-57F02412705C}"/>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 minimum of 3 feet and </a:t>
            </a:r>
            <a:br>
              <a:rPr lang="en-US" dirty="0">
                <a:solidFill>
                  <a:srgbClr val="FFFFFF"/>
                </a:solidFill>
              </a:rPr>
            </a:br>
            <a:r>
              <a:rPr lang="en-US" dirty="0">
                <a:solidFill>
                  <a:srgbClr val="FFFFFF"/>
                </a:solidFill>
              </a:rPr>
              <a:t>pass when safe. Be prepared for kids to swerve and turn unpredictably. </a:t>
            </a:r>
            <a:endParaRPr sz="1800" dirty="0">
              <a:solidFill>
                <a:srgbClr val="FFFFFF"/>
              </a:solidFill>
            </a:endParaRPr>
          </a:p>
        </p:txBody>
      </p:sp>
      <p:sp>
        <p:nvSpPr>
          <p:cNvPr id="11" name="Google Shape;95;p14">
            <a:extLst>
              <a:ext uri="{FF2B5EF4-FFF2-40B4-BE49-F238E27FC236}">
                <a16:creationId xmlns:a16="http://schemas.microsoft.com/office/drawing/2014/main" id="{0189858F-F65D-4C87-97D4-636F1892B413}"/>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r>
              <a:rPr lang="en-US" dirty="0">
                <a:solidFill>
                  <a:schemeClr val="tx2"/>
                </a:solidFill>
              </a:rPr>
              <a:t>Sudden swerve. Avoiding obstacles and maintaining control </a:t>
            </a:r>
            <a:br>
              <a:rPr lang="en-US" dirty="0">
                <a:solidFill>
                  <a:schemeClr val="tx2"/>
                </a:solidFill>
              </a:rPr>
            </a:br>
            <a:r>
              <a:rPr lang="en-US" dirty="0">
                <a:solidFill>
                  <a:schemeClr val="tx2"/>
                </a:solidFill>
              </a:rPr>
              <a:t>of your bicycle when you see the obstacle coming and are able to plan ahead.</a:t>
            </a:r>
          </a:p>
        </p:txBody>
      </p:sp>
      <p:sp>
        <p:nvSpPr>
          <p:cNvPr id="12" name="Isosceles Triangle 11">
            <a:extLst>
              <a:ext uri="{FF2B5EF4-FFF2-40B4-BE49-F238E27FC236}">
                <a16:creationId xmlns:a16="http://schemas.microsoft.com/office/drawing/2014/main" id="{AA8637ED-B35C-449A-9015-B09426734577}"/>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97;p14">
            <a:extLst>
              <a:ext uri="{FF2B5EF4-FFF2-40B4-BE49-F238E27FC236}">
                <a16:creationId xmlns:a16="http://schemas.microsoft.com/office/drawing/2014/main" id="{A49CD1AE-F0BB-437F-9BC4-8E7120A858E4}"/>
              </a:ext>
            </a:extLst>
          </p:cNvPr>
          <p:cNvSpPr txBox="1"/>
          <p:nvPr/>
        </p:nvSpPr>
        <p:spPr>
          <a:xfrm flipH="1">
            <a:off x="457200" y="1659134"/>
            <a:ext cx="2550850" cy="39129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marL="182880" lvl="0" indent="-182880">
              <a:spcAft>
                <a:spcPts val="600"/>
              </a:spcAft>
              <a:buFont typeface="Arial" panose="020B0604020202020204" pitchFamily="34" charset="0"/>
              <a:buChar char="•"/>
            </a:pPr>
            <a:r>
              <a:rPr lang="en-US" dirty="0">
                <a:solidFill>
                  <a:schemeClr val="tx2"/>
                </a:solidFill>
              </a:rPr>
              <a:t>Focus far ahead, </a:t>
            </a:r>
            <a:br>
              <a:rPr lang="en-US" dirty="0">
                <a:solidFill>
                  <a:schemeClr val="tx2"/>
                </a:solidFill>
              </a:rPr>
            </a:br>
            <a:r>
              <a:rPr lang="en-US" dirty="0">
                <a:solidFill>
                  <a:schemeClr val="tx2"/>
                </a:solidFill>
              </a:rPr>
              <a:t>not on the obstacle</a:t>
            </a:r>
          </a:p>
          <a:p>
            <a:pPr marL="182880" lvl="0" indent="-182880">
              <a:spcAft>
                <a:spcPts val="600"/>
              </a:spcAft>
              <a:buFont typeface="Arial" panose="020B0604020202020204" pitchFamily="34" charset="0"/>
              <a:buChar char="•"/>
            </a:pPr>
            <a:r>
              <a:rPr lang="en-US" dirty="0">
                <a:solidFill>
                  <a:schemeClr val="tx2"/>
                </a:solidFill>
              </a:rPr>
              <a:t>Start slow, some speed makes this easier</a:t>
            </a:r>
          </a:p>
          <a:p>
            <a:pPr lvl="0">
              <a:spcAft>
                <a:spcPts val="600"/>
              </a:spcAft>
            </a:pPr>
            <a:r>
              <a:rPr lang="en-US" b="1" dirty="0">
                <a:solidFill>
                  <a:schemeClr val="tx2"/>
                </a:solidFill>
              </a:rPr>
              <a:t>Mistakes are ok! </a:t>
            </a:r>
          </a:p>
          <a:p>
            <a:pPr lvl="0">
              <a:spcAft>
                <a:spcPts val="600"/>
              </a:spcAft>
            </a:pPr>
            <a:r>
              <a:rPr lang="en-US" dirty="0">
                <a:solidFill>
                  <a:schemeClr val="tx2"/>
                </a:solidFill>
              </a:rPr>
              <a:t>You are learning:</a:t>
            </a:r>
          </a:p>
          <a:p>
            <a:pPr marL="182880" lvl="0" indent="-182880">
              <a:spcAft>
                <a:spcPts val="600"/>
              </a:spcAft>
              <a:buFont typeface="Arial" panose="020B0604020202020204" pitchFamily="34" charset="0"/>
              <a:buChar char="•"/>
            </a:pPr>
            <a:r>
              <a:rPr lang="en-US" dirty="0">
                <a:solidFill>
                  <a:schemeClr val="tx2"/>
                </a:solidFill>
              </a:rPr>
              <a:t>How to avoid obstacles</a:t>
            </a:r>
          </a:p>
          <a:p>
            <a:pPr lvl="0">
              <a:spcAft>
                <a:spcPts val="600"/>
              </a:spcAft>
            </a:pPr>
            <a:r>
              <a:rPr lang="en-US" dirty="0">
                <a:solidFill>
                  <a:schemeClr val="tx2"/>
                </a:solidFill>
              </a:rPr>
              <a:t>— AND —</a:t>
            </a:r>
          </a:p>
          <a:p>
            <a:pPr marL="182880" lvl="0" indent="-182880">
              <a:spcAft>
                <a:spcPts val="600"/>
              </a:spcAft>
              <a:buFont typeface="Arial" panose="020B0604020202020204" pitchFamily="34" charset="0"/>
              <a:buChar char="•"/>
            </a:pPr>
            <a:r>
              <a:rPr lang="en-US" dirty="0">
                <a:solidFill>
                  <a:schemeClr val="tx2"/>
                </a:solidFill>
              </a:rPr>
              <a:t>How to recover </a:t>
            </a:r>
            <a:br>
              <a:rPr lang="en-US" dirty="0">
                <a:solidFill>
                  <a:schemeClr val="tx2"/>
                </a:solidFill>
              </a:rPr>
            </a:br>
            <a:r>
              <a:rPr lang="en-US" dirty="0">
                <a:solidFill>
                  <a:schemeClr val="tx2"/>
                </a:solidFill>
              </a:rPr>
              <a:t>from this sudden </a:t>
            </a:r>
            <a:br>
              <a:rPr lang="en-US" dirty="0">
                <a:solidFill>
                  <a:schemeClr val="tx2"/>
                </a:solidFill>
              </a:rPr>
            </a:br>
            <a:r>
              <a:rPr lang="en-US" dirty="0">
                <a:solidFill>
                  <a:schemeClr val="tx2"/>
                </a:solidFill>
              </a:rPr>
              <a:t>loss of control</a:t>
            </a:r>
          </a:p>
        </p:txBody>
      </p:sp>
      <p:sp>
        <p:nvSpPr>
          <p:cNvPr id="14" name="Google Shape;98;p14">
            <a:extLst>
              <a:ext uri="{FF2B5EF4-FFF2-40B4-BE49-F238E27FC236}">
                <a16:creationId xmlns:a16="http://schemas.microsoft.com/office/drawing/2014/main" id="{244FD4C2-3DF3-408A-B090-1D55180DF38C}"/>
              </a:ext>
            </a:extLst>
          </p:cNvPr>
          <p:cNvSpPr txBox="1"/>
          <p:nvPr/>
        </p:nvSpPr>
        <p:spPr>
          <a:xfrm>
            <a:off x="6782818" y="1659134"/>
            <a:ext cx="1936520" cy="35048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Lean to steer. Don’t use your handlebars to steer your bicycle</a:t>
            </a:r>
          </a:p>
          <a:p>
            <a:pPr marL="182880" lvl="0" indent="-182880">
              <a:spcAft>
                <a:spcPts val="600"/>
              </a:spcAft>
              <a:buFont typeface="Wingdings" panose="05000000000000000000" pitchFamily="2" charset="2"/>
              <a:buChar char="§"/>
            </a:pPr>
            <a:r>
              <a:rPr lang="en-US" dirty="0">
                <a:solidFill>
                  <a:schemeClr val="tx2"/>
                </a:solidFill>
              </a:rPr>
              <a:t>Maintain as straight of line as possible</a:t>
            </a:r>
          </a:p>
          <a:p>
            <a:pPr marL="182880" lvl="0" indent="-182880">
              <a:spcAft>
                <a:spcPts val="600"/>
              </a:spcAft>
              <a:buFont typeface="Wingdings" panose="05000000000000000000" pitchFamily="2" charset="2"/>
              <a:buChar char="§"/>
            </a:pPr>
            <a:r>
              <a:rPr lang="en-US" dirty="0">
                <a:solidFill>
                  <a:schemeClr val="tx2"/>
                </a:solidFill>
              </a:rPr>
              <a:t>Scan and signal a turn at the end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6" name="Google Shape;105;p15">
            <a:extLst>
              <a:ext uri="{FF2B5EF4-FFF2-40B4-BE49-F238E27FC236}">
                <a16:creationId xmlns:a16="http://schemas.microsoft.com/office/drawing/2014/main" id="{A62701E7-4113-4322-8D15-A4E7B0684398}"/>
              </a:ext>
            </a:extLst>
          </p:cNvPr>
          <p:cNvSpPr txBox="1"/>
          <p:nvPr/>
        </p:nvSpPr>
        <p:spPr>
          <a:xfrm>
            <a:off x="0" y="182880"/>
            <a:ext cx="9144000" cy="641400"/>
          </a:xfrm>
          <a:prstGeom prst="rect">
            <a:avLst/>
          </a:prstGeom>
          <a:noFill/>
          <a:ln>
            <a:noFill/>
          </a:ln>
        </p:spPr>
        <p:txBody>
          <a:bodyPr spcFirstLastPara="1" wrap="square" lIns="457200" tIns="45700" rIns="91425" bIns="45700" anchor="t" anchorCtr="0">
            <a:noAutofit/>
          </a:bodyPr>
          <a:lstStyle/>
          <a:p>
            <a:pPr lvl="0">
              <a:buClr>
                <a:srgbClr val="FFFF00"/>
              </a:buClr>
            </a:pPr>
            <a:r>
              <a:rPr lang="fr-FR" sz="3200" b="1" dirty="0">
                <a:ln w="0"/>
                <a:solidFill>
                  <a:schemeClr val="accent2"/>
                </a:solidFill>
                <a:effectLst>
                  <a:outerShdw blurRad="38100" dist="19050" dir="2700000" algn="tl" rotWithShape="0">
                    <a:schemeClr val="dk1">
                      <a:alpha val="40000"/>
                    </a:schemeClr>
                  </a:outerShdw>
                </a:effectLst>
              </a:rPr>
              <a:t>Station 3: Obstacle </a:t>
            </a:r>
            <a:r>
              <a:rPr lang="fr-FR" sz="3200" b="1" dirty="0" err="1">
                <a:ln w="0"/>
                <a:solidFill>
                  <a:schemeClr val="accent2"/>
                </a:solidFill>
                <a:effectLst>
                  <a:outerShdw blurRad="38100" dist="19050" dir="2700000" algn="tl" rotWithShape="0">
                    <a:schemeClr val="dk1">
                      <a:alpha val="40000"/>
                    </a:schemeClr>
                  </a:outerShdw>
                </a:effectLst>
              </a:rPr>
              <a:t>Avoidance</a:t>
            </a:r>
            <a:r>
              <a:rPr lang="fr-FR" sz="3200" b="1" dirty="0">
                <a:ln w="0"/>
                <a:solidFill>
                  <a:schemeClr val="accent2"/>
                </a:solidFill>
                <a:effectLst>
                  <a:outerShdw blurRad="38100" dist="19050" dir="2700000" algn="tl" rotWithShape="0">
                    <a:schemeClr val="dk1">
                      <a:alpha val="40000"/>
                    </a:schemeClr>
                  </a:outerShdw>
                </a:effectLst>
              </a:rPr>
              <a:t> – Slalom Activity</a:t>
            </a:r>
          </a:p>
        </p:txBody>
      </p:sp>
      <p:sp>
        <p:nvSpPr>
          <p:cNvPr id="37" name="Google Shape;106;p15">
            <a:extLst>
              <a:ext uri="{FF2B5EF4-FFF2-40B4-BE49-F238E27FC236}">
                <a16:creationId xmlns:a16="http://schemas.microsoft.com/office/drawing/2014/main" id="{1E5E3E40-2E2E-4913-9389-4D8228D8B05C}"/>
              </a:ext>
            </a:extLst>
          </p:cNvPr>
          <p:cNvSpPr txBox="1"/>
          <p:nvPr/>
        </p:nvSpPr>
        <p:spPr>
          <a:xfrm>
            <a:off x="0" y="1572768"/>
            <a:ext cx="9156900" cy="1033616"/>
          </a:xfrm>
          <a:prstGeom prst="rect">
            <a:avLst/>
          </a:prstGeom>
          <a:noFill/>
          <a:ln>
            <a:noFill/>
          </a:ln>
        </p:spPr>
        <p:txBody>
          <a:bodyPr spcFirstLastPara="1" wrap="square" lIns="457200" tIns="45700" rIns="457200" bIns="45700" anchor="ctr" anchorCtr="0">
            <a:noAutofit/>
          </a:bodyPr>
          <a:lstStyle/>
          <a:p>
            <a:pPr lvl="0">
              <a:spcAft>
                <a:spcPts val="600"/>
              </a:spcAft>
              <a:buClr>
                <a:schemeClr val="lt1"/>
              </a:buClr>
            </a:pPr>
            <a:r>
              <a:rPr lang="en-US" sz="2000" b="1" dirty="0"/>
              <a:t>Helper: </a:t>
            </a:r>
            <a:r>
              <a:rPr lang="en-US" dirty="0"/>
              <a:t>Use ½ tennis balls so they know they hit the obstacle, or chalk for simplicity. Watch for any traffic and help make people driving aware as they approach from any direction. Make sure kids are looking for cars before the cross the street to circle back.</a:t>
            </a:r>
          </a:p>
        </p:txBody>
      </p:sp>
      <p:sp>
        <p:nvSpPr>
          <p:cNvPr id="38" name="Google Shape;107;p15">
            <a:extLst>
              <a:ext uri="{FF2B5EF4-FFF2-40B4-BE49-F238E27FC236}">
                <a16:creationId xmlns:a16="http://schemas.microsoft.com/office/drawing/2014/main" id="{987480F7-28F4-41CA-912E-D1DD11CF3947}"/>
              </a:ext>
            </a:extLst>
          </p:cNvPr>
          <p:cNvSpPr txBox="1"/>
          <p:nvPr/>
        </p:nvSpPr>
        <p:spPr>
          <a:xfrm>
            <a:off x="0" y="5846400"/>
            <a:ext cx="9156900" cy="1011600"/>
          </a:xfrm>
          <a:prstGeom prst="rect">
            <a:avLst/>
          </a:prstGeom>
          <a:solidFill>
            <a:schemeClr val="accent1"/>
          </a:solidFill>
          <a:ln>
            <a:noFill/>
          </a:ln>
        </p:spPr>
        <p:txBody>
          <a:bodyPr spcFirstLastPara="1" wrap="square" lIns="457200" tIns="91440"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and pass. Be prepared for kids to swerve and turn unpredictably.</a:t>
            </a:r>
            <a:endParaRPr sz="1800" dirty="0">
              <a:solidFill>
                <a:srgbClr val="FFFFFF"/>
              </a:solidFill>
            </a:endParaRPr>
          </a:p>
        </p:txBody>
      </p:sp>
      <p:sp>
        <p:nvSpPr>
          <p:cNvPr id="39" name="Google Shape;108;p15">
            <a:extLst>
              <a:ext uri="{FF2B5EF4-FFF2-40B4-BE49-F238E27FC236}">
                <a16:creationId xmlns:a16="http://schemas.microsoft.com/office/drawing/2014/main" id="{5EEE629B-812C-4A2B-B12B-2AE76BFEA9C5}"/>
              </a:ext>
            </a:extLst>
          </p:cNvPr>
          <p:cNvSpPr txBox="1"/>
          <p:nvPr/>
        </p:nvSpPr>
        <p:spPr>
          <a:xfrm>
            <a:off x="0" y="4561504"/>
            <a:ext cx="9156900" cy="1287140"/>
          </a:xfrm>
          <a:prstGeom prst="rect">
            <a:avLst/>
          </a:prstGeom>
          <a:noFill/>
          <a:ln>
            <a:noFill/>
          </a:ln>
        </p:spPr>
        <p:txBody>
          <a:bodyPr spcFirstLastPara="1" wrap="square" lIns="457200" tIns="91425" rIns="731520" bIns="91425" anchor="ctr" anchorCtr="0">
            <a:noAutofit/>
          </a:bodyPr>
          <a:lstStyle/>
          <a:p>
            <a:pPr lvl="0">
              <a:buClr>
                <a:schemeClr val="lt1"/>
              </a:buClr>
            </a:pPr>
            <a:r>
              <a:rPr lang="en-US" sz="2000" b="1" dirty="0"/>
              <a:t>Make it fun:</a:t>
            </a:r>
            <a:r>
              <a:rPr lang="en-US" sz="2000" dirty="0"/>
              <a:t> </a:t>
            </a:r>
            <a:r>
              <a:rPr lang="en-US" dirty="0"/>
              <a:t>Count the number of successful weaves out loud together as they pedal through. Take one cone off the longer end and add it to the shorter end after they make a few successful passes. Use this station to return kids to the line after completing any station.</a:t>
            </a:r>
            <a:endParaRPr sz="1050" dirty="0"/>
          </a:p>
        </p:txBody>
      </p:sp>
      <p:sp>
        <p:nvSpPr>
          <p:cNvPr id="40" name="Google Shape;110;p15">
            <a:extLst>
              <a:ext uri="{FF2B5EF4-FFF2-40B4-BE49-F238E27FC236}">
                <a16:creationId xmlns:a16="http://schemas.microsoft.com/office/drawing/2014/main" id="{F68D4CA1-16C6-4A3C-BF3C-A10414AF2C60}"/>
              </a:ext>
            </a:extLst>
          </p:cNvPr>
          <p:cNvSpPr txBox="1"/>
          <p:nvPr/>
        </p:nvSpPr>
        <p:spPr>
          <a:xfrm>
            <a:off x="0" y="822960"/>
            <a:ext cx="9144000" cy="749808"/>
          </a:xfrm>
          <a:prstGeom prst="rect">
            <a:avLst/>
          </a:prstGeom>
          <a:solidFill>
            <a:schemeClr val="accent2">
              <a:lumMod val="20000"/>
              <a:lumOff val="80000"/>
            </a:schemeClr>
          </a:solidFill>
          <a:ln>
            <a:noFill/>
          </a:ln>
        </p:spPr>
        <p:txBody>
          <a:bodyPr spcFirstLastPara="1" wrap="square" lIns="914400" tIns="91425" rIns="457200" bIns="91425" anchor="t" anchorCtr="0">
            <a:noAutofit/>
          </a:bodyPr>
          <a:lstStyle/>
          <a:p>
            <a:pPr lvl="0">
              <a:buClr>
                <a:schemeClr val="lt1"/>
              </a:buClr>
            </a:pPr>
            <a:r>
              <a:rPr lang="en-US" sz="2000" b="1" dirty="0"/>
              <a:t>Crash avoidance: </a:t>
            </a:r>
            <a:r>
              <a:rPr lang="en-US" dirty="0"/>
              <a:t>Maintain control of your bicycle, avoid a sudden swerve into traffic ride in as straight of line as possible.</a:t>
            </a:r>
            <a:endParaRPr dirty="0"/>
          </a:p>
        </p:txBody>
      </p:sp>
      <p:sp>
        <p:nvSpPr>
          <p:cNvPr id="41" name="Google Shape;111;p15">
            <a:extLst>
              <a:ext uri="{FF2B5EF4-FFF2-40B4-BE49-F238E27FC236}">
                <a16:creationId xmlns:a16="http://schemas.microsoft.com/office/drawing/2014/main" id="{F3144AEF-DF78-4981-A156-C73F6AE794D9}"/>
              </a:ext>
            </a:extLst>
          </p:cNvPr>
          <p:cNvSpPr txBox="1"/>
          <p:nvPr/>
        </p:nvSpPr>
        <p:spPr>
          <a:xfrm>
            <a:off x="0" y="2518302"/>
            <a:ext cx="9144000" cy="488722"/>
          </a:xfrm>
          <a:prstGeom prst="rect">
            <a:avLst/>
          </a:prstGeom>
          <a:noFill/>
          <a:ln>
            <a:noFill/>
          </a:ln>
        </p:spPr>
        <p:txBody>
          <a:bodyPr spcFirstLastPara="1" wrap="square" lIns="457200" tIns="182880" rIns="274320" bIns="182880" anchor="ctr" anchorCtr="0">
            <a:noAutofit/>
          </a:bodyPr>
          <a:lstStyle/>
          <a:p>
            <a:pPr lvl="0">
              <a:buClr>
                <a:schemeClr val="dk1"/>
              </a:buClr>
              <a:buSzPts val="1100"/>
            </a:pPr>
            <a:r>
              <a:rPr lang="en-US" i="1" dirty="0"/>
              <a:t>Set up on the right side of the road, participants should pedal the same direction of traffic.</a:t>
            </a:r>
          </a:p>
        </p:txBody>
      </p:sp>
      <p:sp>
        <p:nvSpPr>
          <p:cNvPr id="42" name="Isosceles Triangle 41">
            <a:extLst>
              <a:ext uri="{FF2B5EF4-FFF2-40B4-BE49-F238E27FC236}">
                <a16:creationId xmlns:a16="http://schemas.microsoft.com/office/drawing/2014/main" id="{85FE98AC-F457-4C62-B70E-BC69F32E73D4}"/>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10;&#10;Description automatically generated">
            <a:extLst>
              <a:ext uri="{FF2B5EF4-FFF2-40B4-BE49-F238E27FC236}">
                <a16:creationId xmlns:a16="http://schemas.microsoft.com/office/drawing/2014/main" id="{6472A918-5EEF-45A5-BB37-4D0401DC2DF1}"/>
              </a:ext>
            </a:extLst>
          </p:cNvPr>
          <p:cNvPicPr>
            <a:picLocks noChangeAspect="1"/>
          </p:cNvPicPr>
          <p:nvPr/>
        </p:nvPicPr>
        <p:blipFill>
          <a:blip r:embed="rId3"/>
          <a:stretch>
            <a:fillRect/>
          </a:stretch>
        </p:blipFill>
        <p:spPr>
          <a:xfrm>
            <a:off x="508002" y="3007024"/>
            <a:ext cx="7181022" cy="1554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6" name="Google Shape;416;p47" descr="scan0026"/>
          <p:cNvPicPr preferRelativeResize="0"/>
          <p:nvPr/>
        </p:nvPicPr>
        <p:blipFill rotWithShape="1">
          <a:blip r:embed="rId3">
            <a:alphaModFix/>
            <a:extLst>
              <a:ext uri="{BEBA8EAE-BF5A-486C-A8C5-ECC9F3942E4B}">
                <a14:imgProps xmlns:a14="http://schemas.microsoft.com/office/drawing/2010/main">
                  <a14:imgLayer r:embed="rId4">
                    <a14:imgEffect>
                      <a14:sharpenSoften amount="10000"/>
                    </a14:imgEffect>
                    <a14:imgEffect>
                      <a14:brightnessContrast bright="18000" contrast="-20000"/>
                    </a14:imgEffect>
                  </a14:imgLayer>
                </a14:imgProps>
              </a:ext>
            </a:extLst>
          </a:blip>
          <a:srcRect l="11838" t="24871" r="17289" b="1007"/>
          <a:stretch/>
        </p:blipFill>
        <p:spPr>
          <a:xfrm>
            <a:off x="3322320" y="1687734"/>
            <a:ext cx="2615184" cy="4060794"/>
          </a:xfrm>
          <a:prstGeom prst="rect">
            <a:avLst/>
          </a:prstGeom>
          <a:noFill/>
          <a:ln>
            <a:noFill/>
          </a:ln>
        </p:spPr>
      </p:pic>
      <p:sp>
        <p:nvSpPr>
          <p:cNvPr id="9" name="Google Shape;228;p30">
            <a:extLst>
              <a:ext uri="{FF2B5EF4-FFF2-40B4-BE49-F238E27FC236}">
                <a16:creationId xmlns:a16="http://schemas.microsoft.com/office/drawing/2014/main" id="{D3C74A91-BF9C-4614-A0C8-89B7837DBD19}"/>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3: Obstacle Avoidance – Rock Dodge Skills</a:t>
            </a:r>
            <a:endParaRPr sz="3200" b="1" dirty="0">
              <a:solidFill>
                <a:schemeClr val="accent2"/>
              </a:solidFill>
              <a:effectLst>
                <a:outerShdw blurRad="50800" dist="38100" dir="2700000" algn="tl" rotWithShape="0">
                  <a:prstClr val="black">
                    <a:alpha val="40000"/>
                  </a:prstClr>
                </a:outerShdw>
              </a:effectLst>
            </a:endParaRPr>
          </a:p>
        </p:txBody>
      </p:sp>
      <p:sp>
        <p:nvSpPr>
          <p:cNvPr id="10" name="Google Shape;96;p14">
            <a:extLst>
              <a:ext uri="{FF2B5EF4-FFF2-40B4-BE49-F238E27FC236}">
                <a16:creationId xmlns:a16="http://schemas.microsoft.com/office/drawing/2014/main" id="{9D100854-FE34-4543-BE1A-71D82F47D9B5}"/>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 minimum of 3 feet and pass when safe. Be prepared for kids to swerve and turn unpredictably. </a:t>
            </a:r>
            <a:endParaRPr sz="1800" dirty="0">
              <a:solidFill>
                <a:srgbClr val="FFFFFF"/>
              </a:solidFill>
            </a:endParaRPr>
          </a:p>
        </p:txBody>
      </p:sp>
      <p:sp>
        <p:nvSpPr>
          <p:cNvPr id="11" name="Google Shape;95;p14">
            <a:extLst>
              <a:ext uri="{FF2B5EF4-FFF2-40B4-BE49-F238E27FC236}">
                <a16:creationId xmlns:a16="http://schemas.microsoft.com/office/drawing/2014/main" id="{1B92AC40-78E0-4D12-8549-1B1CD780EC0B}"/>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r>
              <a:rPr lang="en-US" dirty="0">
                <a:solidFill>
                  <a:schemeClr val="tx2"/>
                </a:solidFill>
              </a:rPr>
              <a:t>Sudden swerve. Avoiding obstacles and maintaining control </a:t>
            </a:r>
            <a:br>
              <a:rPr lang="en-US" dirty="0">
                <a:solidFill>
                  <a:schemeClr val="tx2"/>
                </a:solidFill>
              </a:rPr>
            </a:br>
            <a:r>
              <a:rPr lang="en-US" dirty="0">
                <a:solidFill>
                  <a:schemeClr val="tx2"/>
                </a:solidFill>
              </a:rPr>
              <a:t>of your bicycle when you don’t see the obstacle until the last second.</a:t>
            </a:r>
          </a:p>
        </p:txBody>
      </p:sp>
      <p:sp>
        <p:nvSpPr>
          <p:cNvPr id="12" name="Isosceles Triangle 11">
            <a:extLst>
              <a:ext uri="{FF2B5EF4-FFF2-40B4-BE49-F238E27FC236}">
                <a16:creationId xmlns:a16="http://schemas.microsoft.com/office/drawing/2014/main" id="{4BB6623D-7E11-4A62-A76F-05C8CC44209E}"/>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97;p14">
            <a:extLst>
              <a:ext uri="{FF2B5EF4-FFF2-40B4-BE49-F238E27FC236}">
                <a16:creationId xmlns:a16="http://schemas.microsoft.com/office/drawing/2014/main" id="{73A96208-4996-4B91-A5E6-0978C85BF33E}"/>
              </a:ext>
            </a:extLst>
          </p:cNvPr>
          <p:cNvSpPr txBox="1"/>
          <p:nvPr/>
        </p:nvSpPr>
        <p:spPr>
          <a:xfrm flipH="1">
            <a:off x="457200" y="1638374"/>
            <a:ext cx="2790550" cy="39129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marL="182880" lvl="0" indent="-182880">
              <a:spcAft>
                <a:spcPts val="600"/>
              </a:spcAft>
              <a:buFont typeface="Arial" panose="020B0604020202020204" pitchFamily="34" charset="0"/>
              <a:buChar char="•"/>
            </a:pPr>
            <a:r>
              <a:rPr lang="en-US" dirty="0">
                <a:solidFill>
                  <a:schemeClr val="tx2"/>
                </a:solidFill>
              </a:rPr>
              <a:t>This is a very fast motion, think “FLICK away-FLICK back” in one second</a:t>
            </a:r>
          </a:p>
          <a:p>
            <a:pPr marL="182880" lvl="0" indent="-182880">
              <a:spcAft>
                <a:spcPts val="600"/>
              </a:spcAft>
              <a:buFont typeface="Arial" panose="020B0604020202020204" pitchFamily="34" charset="0"/>
              <a:buChar char="•"/>
            </a:pPr>
            <a:r>
              <a:rPr lang="en-US" dirty="0">
                <a:solidFill>
                  <a:schemeClr val="tx2"/>
                </a:solidFill>
              </a:rPr>
              <a:t>Start your motion as </a:t>
            </a:r>
            <a:br>
              <a:rPr lang="en-US" dirty="0">
                <a:solidFill>
                  <a:schemeClr val="tx2"/>
                </a:solidFill>
              </a:rPr>
            </a:br>
            <a:r>
              <a:rPr lang="en-US" dirty="0">
                <a:solidFill>
                  <a:schemeClr val="tx2"/>
                </a:solidFill>
              </a:rPr>
              <a:t>close to the obstacle </a:t>
            </a:r>
            <a:br>
              <a:rPr lang="en-US" dirty="0">
                <a:solidFill>
                  <a:schemeClr val="tx2"/>
                </a:solidFill>
              </a:rPr>
            </a:br>
            <a:r>
              <a:rPr lang="en-US" dirty="0">
                <a:solidFill>
                  <a:schemeClr val="tx2"/>
                </a:solidFill>
              </a:rPr>
              <a:t>as possible.</a:t>
            </a:r>
          </a:p>
          <a:p>
            <a:pPr marL="182880" lvl="0" indent="-182880">
              <a:spcAft>
                <a:spcPts val="600"/>
              </a:spcAft>
              <a:buFont typeface="Arial" panose="020B0604020202020204" pitchFamily="34" charset="0"/>
              <a:buChar char="•"/>
            </a:pPr>
            <a:r>
              <a:rPr lang="en-US" dirty="0">
                <a:solidFill>
                  <a:schemeClr val="tx2"/>
                </a:solidFill>
              </a:rPr>
              <a:t>Your goal is to avoid the obstacle with your front wheel, which controls your steering.</a:t>
            </a:r>
          </a:p>
          <a:p>
            <a:pPr marL="182880" lvl="0" indent="-182880">
              <a:spcAft>
                <a:spcPts val="600"/>
              </a:spcAft>
              <a:buFont typeface="Arial" panose="020B0604020202020204" pitchFamily="34" charset="0"/>
              <a:buChar char="•"/>
            </a:pPr>
            <a:r>
              <a:rPr lang="en-US" dirty="0">
                <a:solidFill>
                  <a:schemeClr val="tx2"/>
                </a:solidFill>
              </a:rPr>
              <a:t>Some speed makes </a:t>
            </a:r>
            <a:br>
              <a:rPr lang="en-US" dirty="0">
                <a:solidFill>
                  <a:schemeClr val="tx2"/>
                </a:solidFill>
              </a:rPr>
            </a:br>
            <a:r>
              <a:rPr lang="en-US" dirty="0">
                <a:solidFill>
                  <a:schemeClr val="tx2"/>
                </a:solidFill>
              </a:rPr>
              <a:t>this easier.</a:t>
            </a:r>
          </a:p>
        </p:txBody>
      </p:sp>
      <p:sp>
        <p:nvSpPr>
          <p:cNvPr id="14" name="Google Shape;98;p14">
            <a:extLst>
              <a:ext uri="{FF2B5EF4-FFF2-40B4-BE49-F238E27FC236}">
                <a16:creationId xmlns:a16="http://schemas.microsoft.com/office/drawing/2014/main" id="{5F5FD8BF-7F5B-4EA6-9C86-56288876F830}"/>
              </a:ext>
            </a:extLst>
          </p:cNvPr>
          <p:cNvSpPr txBox="1"/>
          <p:nvPr/>
        </p:nvSpPr>
        <p:spPr>
          <a:xfrm>
            <a:off x="6205490" y="1663349"/>
            <a:ext cx="2660718" cy="392486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Start the motion as late, and close to the obstacle, as possible</a:t>
            </a:r>
          </a:p>
          <a:p>
            <a:pPr marL="182880" lvl="0" indent="-182880">
              <a:spcAft>
                <a:spcPts val="600"/>
              </a:spcAft>
              <a:buFont typeface="Wingdings" panose="05000000000000000000" pitchFamily="2" charset="2"/>
              <a:buChar char="§"/>
            </a:pPr>
            <a:r>
              <a:rPr lang="en-US" dirty="0">
                <a:solidFill>
                  <a:schemeClr val="tx2"/>
                </a:solidFill>
              </a:rPr>
              <a:t>Ideally the obstacle will pass between your front and back wheels </a:t>
            </a:r>
            <a:br>
              <a:rPr lang="en-US" dirty="0">
                <a:solidFill>
                  <a:schemeClr val="tx2"/>
                </a:solidFill>
              </a:rPr>
            </a:br>
            <a:r>
              <a:rPr lang="en-US" dirty="0">
                <a:solidFill>
                  <a:schemeClr val="tx2"/>
                </a:solidFill>
              </a:rPr>
              <a:t>without touching either</a:t>
            </a:r>
          </a:p>
          <a:p>
            <a:pPr marL="182880" lvl="0" indent="-182880">
              <a:spcAft>
                <a:spcPts val="600"/>
              </a:spcAft>
              <a:buFont typeface="Wingdings" panose="05000000000000000000" pitchFamily="2" charset="2"/>
              <a:buChar char="§"/>
            </a:pPr>
            <a:r>
              <a:rPr lang="en-US" dirty="0">
                <a:solidFill>
                  <a:schemeClr val="tx2"/>
                </a:solidFill>
              </a:rPr>
              <a:t>Strong fast “flick-flick” </a:t>
            </a:r>
            <a:br>
              <a:rPr lang="en-US" dirty="0">
                <a:solidFill>
                  <a:schemeClr val="tx2"/>
                </a:solidFill>
              </a:rPr>
            </a:br>
            <a:r>
              <a:rPr lang="en-US" dirty="0">
                <a:solidFill>
                  <a:schemeClr val="tx2"/>
                </a:solidFill>
              </a:rPr>
              <a:t>at about a 45 degree angle</a:t>
            </a:r>
          </a:p>
          <a:p>
            <a:pPr marL="182880" lvl="0" indent="-182880">
              <a:spcAft>
                <a:spcPts val="600"/>
              </a:spcAft>
              <a:buFont typeface="Wingdings" panose="05000000000000000000" pitchFamily="2" charset="2"/>
              <a:buChar char="§"/>
            </a:pPr>
            <a:r>
              <a:rPr lang="en-US" dirty="0">
                <a:solidFill>
                  <a:schemeClr val="tx2"/>
                </a:solidFill>
              </a:rPr>
              <a:t>Maintain as straight </a:t>
            </a:r>
            <a:br>
              <a:rPr lang="en-US" dirty="0">
                <a:solidFill>
                  <a:schemeClr val="tx2"/>
                </a:solidFill>
              </a:rPr>
            </a:br>
            <a:r>
              <a:rPr lang="en-US" dirty="0">
                <a:solidFill>
                  <a:schemeClr val="tx2"/>
                </a:solidFill>
              </a:rPr>
              <a:t>of line as possible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24" name="Google Shape;105;p15">
            <a:extLst>
              <a:ext uri="{FF2B5EF4-FFF2-40B4-BE49-F238E27FC236}">
                <a16:creationId xmlns:a16="http://schemas.microsoft.com/office/drawing/2014/main" id="{6E518187-DD05-4624-9B44-E11B96C4B056}"/>
              </a:ext>
            </a:extLst>
          </p:cNvPr>
          <p:cNvSpPr txBox="1"/>
          <p:nvPr/>
        </p:nvSpPr>
        <p:spPr>
          <a:xfrm>
            <a:off x="0" y="182880"/>
            <a:ext cx="9144000" cy="641400"/>
          </a:xfrm>
          <a:prstGeom prst="rect">
            <a:avLst/>
          </a:prstGeom>
          <a:noFill/>
          <a:ln>
            <a:noFill/>
          </a:ln>
        </p:spPr>
        <p:txBody>
          <a:bodyPr spcFirstLastPara="1" wrap="square" lIns="365760" tIns="45700" rIns="0" bIns="45700" anchor="t" anchorCtr="0">
            <a:noAutofit/>
          </a:bodyPr>
          <a:lstStyle/>
          <a:p>
            <a:pPr lvl="0">
              <a:buClr>
                <a:srgbClr val="FFFF00"/>
              </a:buClr>
            </a:pPr>
            <a:r>
              <a:rPr lang="en-US" sz="3100" b="1" dirty="0">
                <a:ln w="0"/>
                <a:solidFill>
                  <a:schemeClr val="accent2"/>
                </a:solidFill>
                <a:effectLst>
                  <a:outerShdw blurRad="38100" dist="19050" dir="2700000" algn="tl" rotWithShape="0">
                    <a:schemeClr val="dk1">
                      <a:alpha val="40000"/>
                    </a:schemeClr>
                  </a:outerShdw>
                </a:effectLst>
              </a:rPr>
              <a:t>Station 3: Obstacle Avoidance – Rock Dodge Activity</a:t>
            </a:r>
          </a:p>
        </p:txBody>
      </p:sp>
      <p:sp>
        <p:nvSpPr>
          <p:cNvPr id="25" name="Google Shape;106;p15">
            <a:extLst>
              <a:ext uri="{FF2B5EF4-FFF2-40B4-BE49-F238E27FC236}">
                <a16:creationId xmlns:a16="http://schemas.microsoft.com/office/drawing/2014/main" id="{8A405703-C164-43E5-B363-58BC64B1407A}"/>
              </a:ext>
            </a:extLst>
          </p:cNvPr>
          <p:cNvSpPr txBox="1"/>
          <p:nvPr/>
        </p:nvSpPr>
        <p:spPr>
          <a:xfrm>
            <a:off x="0" y="1572768"/>
            <a:ext cx="9156900" cy="1515872"/>
          </a:xfrm>
          <a:prstGeom prst="rect">
            <a:avLst/>
          </a:prstGeom>
          <a:noFill/>
          <a:ln>
            <a:noFill/>
          </a:ln>
        </p:spPr>
        <p:txBody>
          <a:bodyPr spcFirstLastPara="1" wrap="square" lIns="457200" tIns="45700" rIns="457200" bIns="45700" anchor="ctr" anchorCtr="0">
            <a:noAutofit/>
          </a:bodyPr>
          <a:lstStyle/>
          <a:p>
            <a:pPr lvl="0">
              <a:spcAft>
                <a:spcPts val="600"/>
              </a:spcAft>
              <a:buClr>
                <a:schemeClr val="lt1"/>
              </a:buClr>
            </a:pPr>
            <a:r>
              <a:rPr lang="en-US" sz="2000" b="1" dirty="0"/>
              <a:t>Helper: </a:t>
            </a:r>
            <a:r>
              <a:rPr lang="en-US" dirty="0"/>
              <a:t>Use ½ tennis balls so they know they hit the obstacle, or chalk for simplicity. Practice this activity while walking their bike and flicking their handlebars quickly. </a:t>
            </a:r>
            <a:br>
              <a:rPr lang="en-US" dirty="0"/>
            </a:br>
            <a:r>
              <a:rPr lang="en-US" dirty="0"/>
              <a:t>The bicycle maintains a straight line motion. Leave the corner balls 12 inches apart </a:t>
            </a:r>
            <a:br>
              <a:rPr lang="en-US" dirty="0"/>
            </a:br>
            <a:r>
              <a:rPr lang="en-US" dirty="0"/>
              <a:t>for beginners. Weaving around is not a successful completion.</a:t>
            </a:r>
          </a:p>
        </p:txBody>
      </p:sp>
      <p:sp>
        <p:nvSpPr>
          <p:cNvPr id="26" name="Google Shape;107;p15">
            <a:extLst>
              <a:ext uri="{FF2B5EF4-FFF2-40B4-BE49-F238E27FC236}">
                <a16:creationId xmlns:a16="http://schemas.microsoft.com/office/drawing/2014/main" id="{95784071-B9B3-4D7E-B77E-8A6469CB2129}"/>
              </a:ext>
            </a:extLst>
          </p:cNvPr>
          <p:cNvSpPr txBox="1"/>
          <p:nvPr/>
        </p:nvSpPr>
        <p:spPr>
          <a:xfrm>
            <a:off x="0" y="5846400"/>
            <a:ext cx="9156900" cy="1011600"/>
          </a:xfrm>
          <a:prstGeom prst="rect">
            <a:avLst/>
          </a:prstGeom>
          <a:solidFill>
            <a:schemeClr val="accent1"/>
          </a:solidFill>
          <a:ln>
            <a:noFill/>
          </a:ln>
        </p:spPr>
        <p:txBody>
          <a:bodyPr spcFirstLastPara="1" wrap="square" lIns="457200" tIns="91440"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and pass. Be prepared for kids </a:t>
            </a:r>
            <a:br>
              <a:rPr lang="en-US" dirty="0">
                <a:solidFill>
                  <a:srgbClr val="FFFFFF"/>
                </a:solidFill>
              </a:rPr>
            </a:br>
            <a:r>
              <a:rPr lang="en-US" dirty="0">
                <a:solidFill>
                  <a:srgbClr val="FFFFFF"/>
                </a:solidFill>
              </a:rPr>
              <a:t>to swerve and turn unpredictably.</a:t>
            </a:r>
            <a:endParaRPr sz="1800" dirty="0">
              <a:solidFill>
                <a:srgbClr val="FFFFFF"/>
              </a:solidFill>
            </a:endParaRPr>
          </a:p>
        </p:txBody>
      </p:sp>
      <p:sp>
        <p:nvSpPr>
          <p:cNvPr id="27" name="Google Shape;108;p15">
            <a:extLst>
              <a:ext uri="{FF2B5EF4-FFF2-40B4-BE49-F238E27FC236}">
                <a16:creationId xmlns:a16="http://schemas.microsoft.com/office/drawing/2014/main" id="{62EC6A98-717D-4D68-9F0B-07C1E6FDB056}"/>
              </a:ext>
            </a:extLst>
          </p:cNvPr>
          <p:cNvSpPr txBox="1"/>
          <p:nvPr/>
        </p:nvSpPr>
        <p:spPr>
          <a:xfrm>
            <a:off x="0" y="4673600"/>
            <a:ext cx="9156900" cy="1175044"/>
          </a:xfrm>
          <a:prstGeom prst="rect">
            <a:avLst/>
          </a:prstGeom>
          <a:noFill/>
          <a:ln>
            <a:noFill/>
          </a:ln>
        </p:spPr>
        <p:txBody>
          <a:bodyPr spcFirstLastPara="1" wrap="square" lIns="457200" tIns="91425" rIns="457200" bIns="91425" anchor="ctr" anchorCtr="0">
            <a:noAutofit/>
          </a:bodyPr>
          <a:lstStyle/>
          <a:p>
            <a:pPr lvl="0">
              <a:buClr>
                <a:schemeClr val="lt1"/>
              </a:buClr>
            </a:pPr>
            <a:r>
              <a:rPr lang="en-US" sz="2000" b="1" dirty="0"/>
              <a:t>Make it fun:</a:t>
            </a:r>
            <a:r>
              <a:rPr lang="en-US" sz="2000" dirty="0"/>
              <a:t> </a:t>
            </a:r>
            <a:r>
              <a:rPr lang="en-US" dirty="0"/>
              <a:t>Tally successes, give more points for the center ball going between the front and back wheels. Stand next to the balls or run by to simulate traffic and the need for this maneuver. </a:t>
            </a:r>
            <a:endParaRPr sz="1050" dirty="0"/>
          </a:p>
        </p:txBody>
      </p:sp>
      <p:sp>
        <p:nvSpPr>
          <p:cNvPr id="28" name="Google Shape;110;p15">
            <a:extLst>
              <a:ext uri="{FF2B5EF4-FFF2-40B4-BE49-F238E27FC236}">
                <a16:creationId xmlns:a16="http://schemas.microsoft.com/office/drawing/2014/main" id="{1D1AB85C-89F5-4E27-9BAA-61A14878209C}"/>
              </a:ext>
            </a:extLst>
          </p:cNvPr>
          <p:cNvSpPr txBox="1"/>
          <p:nvPr/>
        </p:nvSpPr>
        <p:spPr>
          <a:xfrm>
            <a:off x="0" y="822960"/>
            <a:ext cx="9144000" cy="749808"/>
          </a:xfrm>
          <a:prstGeom prst="rect">
            <a:avLst/>
          </a:prstGeom>
          <a:solidFill>
            <a:schemeClr val="accent2">
              <a:lumMod val="20000"/>
              <a:lumOff val="80000"/>
            </a:schemeClr>
          </a:solidFill>
          <a:ln>
            <a:noFill/>
          </a:ln>
        </p:spPr>
        <p:txBody>
          <a:bodyPr spcFirstLastPara="1" wrap="square" lIns="914400" tIns="91425" rIns="457200" bIns="91425" anchor="t" anchorCtr="0">
            <a:noAutofit/>
          </a:bodyPr>
          <a:lstStyle/>
          <a:p>
            <a:pPr lvl="0">
              <a:buClr>
                <a:schemeClr val="lt1"/>
              </a:buClr>
            </a:pPr>
            <a:r>
              <a:rPr lang="en-US" sz="2000" b="1" dirty="0"/>
              <a:t>Crash avoidance: </a:t>
            </a:r>
            <a:r>
              <a:rPr lang="en-US" dirty="0"/>
              <a:t>Maintain control of your bicycle, avoid a sudden swerve into traffic ride in as straight of line as possible.</a:t>
            </a:r>
          </a:p>
        </p:txBody>
      </p:sp>
      <p:sp>
        <p:nvSpPr>
          <p:cNvPr id="30" name="Isosceles Triangle 29">
            <a:extLst>
              <a:ext uri="{FF2B5EF4-FFF2-40B4-BE49-F238E27FC236}">
                <a16:creationId xmlns:a16="http://schemas.microsoft.com/office/drawing/2014/main" id="{548A2812-7AEC-4356-B9DC-D39C9CFA2EBD}"/>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imeline&#10;&#10;Description automatically generated">
            <a:extLst>
              <a:ext uri="{FF2B5EF4-FFF2-40B4-BE49-F238E27FC236}">
                <a16:creationId xmlns:a16="http://schemas.microsoft.com/office/drawing/2014/main" id="{9DD242A8-26B3-4B74-BD6B-94DB94CCFF3E}"/>
              </a:ext>
            </a:extLst>
          </p:cNvPr>
          <p:cNvPicPr>
            <a:picLocks noChangeAspect="1"/>
          </p:cNvPicPr>
          <p:nvPr/>
        </p:nvPicPr>
        <p:blipFill>
          <a:blip r:embed="rId3"/>
          <a:stretch>
            <a:fillRect/>
          </a:stretch>
        </p:blipFill>
        <p:spPr>
          <a:xfrm>
            <a:off x="477523" y="3149600"/>
            <a:ext cx="6758609" cy="1463040"/>
          </a:xfrm>
          <a:prstGeom prst="rect">
            <a:avLst/>
          </a:prstGeom>
        </p:spPr>
      </p:pic>
      <p:sp>
        <p:nvSpPr>
          <p:cNvPr id="29" name="Google Shape;111;p15">
            <a:extLst>
              <a:ext uri="{FF2B5EF4-FFF2-40B4-BE49-F238E27FC236}">
                <a16:creationId xmlns:a16="http://schemas.microsoft.com/office/drawing/2014/main" id="{18172963-F2B4-451D-AB57-FC14F953AEFB}"/>
              </a:ext>
            </a:extLst>
          </p:cNvPr>
          <p:cNvSpPr txBox="1"/>
          <p:nvPr/>
        </p:nvSpPr>
        <p:spPr>
          <a:xfrm>
            <a:off x="6697652" y="3149600"/>
            <a:ext cx="1653868" cy="1463008"/>
          </a:xfrm>
          <a:prstGeom prst="rect">
            <a:avLst/>
          </a:prstGeom>
          <a:solidFill>
            <a:schemeClr val="bg2"/>
          </a:solidFill>
          <a:ln>
            <a:noFill/>
          </a:ln>
        </p:spPr>
        <p:txBody>
          <a:bodyPr spcFirstLastPara="1" wrap="square" lIns="274320" tIns="182880" rIns="274320" bIns="182880" anchor="ctr" anchorCtr="0">
            <a:noAutofit/>
          </a:bodyPr>
          <a:lstStyle/>
          <a:p>
            <a:pPr lvl="0">
              <a:buClr>
                <a:schemeClr val="dk1"/>
              </a:buClr>
              <a:buSzPts val="1100"/>
            </a:pPr>
            <a:r>
              <a:rPr lang="en-US" i="1" dirty="0"/>
              <a:t>Practice the motion without the balls first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3" name="Google Shape;209;p27">
            <a:extLst>
              <a:ext uri="{FF2B5EF4-FFF2-40B4-BE49-F238E27FC236}">
                <a16:creationId xmlns:a16="http://schemas.microsoft.com/office/drawing/2014/main" id="{8FFF4A5A-3234-4AE5-B40B-76BB6F59125C}"/>
              </a:ext>
            </a:extLst>
          </p:cNvPr>
          <p:cNvSpPr txBox="1"/>
          <p:nvPr/>
        </p:nvSpPr>
        <p:spPr>
          <a:xfrm>
            <a:off x="0" y="2743200"/>
            <a:ext cx="9144000" cy="137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2"/>
                </a:solidFill>
                <a:effectLst>
                  <a:outerShdw blurRad="50800" dist="38100" dir="2700000" algn="tl" rotWithShape="0">
                    <a:prstClr val="black">
                      <a:alpha val="40000"/>
                    </a:prstClr>
                  </a:outerShdw>
                </a:effectLst>
              </a:rPr>
              <a:t>Station 4</a:t>
            </a:r>
          </a:p>
          <a:p>
            <a:pPr algn="ctr"/>
            <a:r>
              <a:rPr lang="en-US" sz="2400" b="1" cap="all" dirty="0">
                <a:solidFill>
                  <a:srgbClr val="FF0000"/>
                </a:solidFill>
              </a:rPr>
              <a:t>Skill to develop: </a:t>
            </a:r>
            <a:r>
              <a:rPr lang="en-US" sz="2400" dirty="0">
                <a:solidFill>
                  <a:srgbClr val="FF0000"/>
                </a:solidFill>
              </a:rPr>
              <a:t>Stop and look all ways </a:t>
            </a:r>
            <a:br>
              <a:rPr lang="en-US" sz="2400" dirty="0">
                <a:solidFill>
                  <a:srgbClr val="FF0000"/>
                </a:solidFill>
              </a:rPr>
            </a:br>
            <a:r>
              <a:rPr lang="en-US" sz="2400" dirty="0">
                <a:solidFill>
                  <a:srgbClr val="FF0000"/>
                </a:solidFill>
              </a:rPr>
              <a:t>before entering the road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 name="Google Shape;146;p21">
            <a:extLst>
              <a:ext uri="{FF2B5EF4-FFF2-40B4-BE49-F238E27FC236}">
                <a16:creationId xmlns:a16="http://schemas.microsoft.com/office/drawing/2014/main" id="{7B54D2D8-C386-42F2-9458-150D0201488B}"/>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5" name="Google Shape;147;p21">
            <a:extLst>
              <a:ext uri="{FF2B5EF4-FFF2-40B4-BE49-F238E27FC236}">
                <a16:creationId xmlns:a16="http://schemas.microsoft.com/office/drawing/2014/main" id="{7D66A1C4-BC68-493C-990E-6810F15DE16E}"/>
              </a:ext>
            </a:extLst>
          </p:cNvPr>
          <p:cNvSpPr txBox="1"/>
          <p:nvPr/>
        </p:nvSpPr>
        <p:spPr>
          <a:xfrm>
            <a:off x="0" y="1737360"/>
            <a:ext cx="9144000" cy="3319463"/>
          </a:xfrm>
          <a:prstGeom prst="rect">
            <a:avLst/>
          </a:prstGeom>
          <a:noFill/>
          <a:ln>
            <a:noFill/>
          </a:ln>
        </p:spPr>
        <p:txBody>
          <a:bodyPr spcFirstLastPara="1" wrap="square" lIns="731520" tIns="45700" rIns="457200" bIns="45700" anchor="t" anchorCtr="0">
            <a:noAutofit/>
          </a:bodyPr>
          <a:lstStyle/>
          <a:p>
            <a:pPr lvl="0">
              <a:tabLst>
                <a:tab pos="2743200" algn="l"/>
                <a:tab pos="3657600" algn="l"/>
              </a:tabLst>
            </a:pPr>
            <a:r>
              <a:rPr lang="en-US" sz="2000" b="1" dirty="0">
                <a:solidFill>
                  <a:schemeClr val="tx2"/>
                </a:solidFill>
              </a:rPr>
              <a:t>Driveway or Midblock Rideout</a:t>
            </a:r>
          </a:p>
          <a:p>
            <a:pPr lvl="0">
              <a:tabLst>
                <a:tab pos="2743200" algn="l"/>
                <a:tab pos="3657600" algn="l"/>
              </a:tabLst>
            </a:pPr>
            <a:r>
              <a:rPr lang="en-US" sz="2000" b="1" dirty="0">
                <a:solidFill>
                  <a:schemeClr val="tx2"/>
                </a:solidFill>
              </a:rPr>
              <a:t>12%</a:t>
            </a:r>
            <a:r>
              <a:rPr lang="en-US" sz="2000" dirty="0">
                <a:solidFill>
                  <a:schemeClr val="tx2"/>
                </a:solidFill>
              </a:rPr>
              <a:t> of crashes	</a:t>
            </a:r>
            <a:r>
              <a:rPr lang="en-US" sz="2000" b="1" dirty="0">
                <a:solidFill>
                  <a:schemeClr val="tx2"/>
                </a:solidFill>
              </a:rPr>
              <a:t>22%</a:t>
            </a:r>
            <a:r>
              <a:rPr lang="en-US" sz="2000" dirty="0">
                <a:solidFill>
                  <a:schemeClr val="tx2"/>
                </a:solidFill>
              </a:rPr>
              <a:t> incapacitating or fatal</a:t>
            </a:r>
          </a:p>
          <a:p>
            <a:pPr>
              <a:tabLst>
                <a:tab pos="2743200" algn="l"/>
                <a:tab pos="3657600" algn="l"/>
              </a:tabLst>
            </a:pPr>
            <a:r>
              <a:rPr lang="en-US" sz="2000" b="1" cap="all" dirty="0">
                <a:solidFill>
                  <a:srgbClr val="FF0000"/>
                </a:solidFill>
              </a:rPr>
              <a:t>Skill to develop: </a:t>
            </a:r>
            <a:r>
              <a:rPr lang="en-US" sz="2000" dirty="0">
                <a:solidFill>
                  <a:srgbClr val="FF0000"/>
                </a:solidFill>
              </a:rPr>
              <a:t>Stop and look all ways before entering the road</a:t>
            </a:r>
          </a:p>
          <a:p>
            <a:pPr lvl="0">
              <a:tabLst>
                <a:tab pos="2743200" algn="l"/>
                <a:tab pos="3657600" algn="l"/>
              </a:tabLst>
            </a:pPr>
            <a:endParaRPr lang="en-US" sz="2000" dirty="0">
              <a:solidFill>
                <a:schemeClr val="tx2"/>
              </a:solidFill>
            </a:endParaRPr>
          </a:p>
          <a:p>
            <a:pPr lvl="0">
              <a:tabLst>
                <a:tab pos="2743200" algn="l"/>
                <a:tab pos="3657600" algn="l"/>
              </a:tabLst>
            </a:pPr>
            <a:r>
              <a:rPr lang="en-US" sz="2000" b="1" dirty="0">
                <a:solidFill>
                  <a:schemeClr val="tx2"/>
                </a:solidFill>
              </a:rPr>
              <a:t>Stop Sign/Signal Rideout</a:t>
            </a:r>
          </a:p>
          <a:p>
            <a:pPr lvl="0">
              <a:tabLst>
                <a:tab pos="2743200" algn="l"/>
                <a:tab pos="3657600" algn="l"/>
              </a:tabLst>
            </a:pPr>
            <a:r>
              <a:rPr lang="en-US" sz="2000" b="1" dirty="0">
                <a:solidFill>
                  <a:schemeClr val="tx2"/>
                </a:solidFill>
              </a:rPr>
              <a:t>17%</a:t>
            </a:r>
            <a:r>
              <a:rPr lang="en-US" sz="2000" dirty="0">
                <a:solidFill>
                  <a:schemeClr val="tx2"/>
                </a:solidFill>
              </a:rPr>
              <a:t> of crashes	</a:t>
            </a:r>
            <a:r>
              <a:rPr lang="en-US" sz="2000" b="1" dirty="0">
                <a:solidFill>
                  <a:schemeClr val="tx2"/>
                </a:solidFill>
              </a:rPr>
              <a:t>20%</a:t>
            </a:r>
            <a:r>
              <a:rPr lang="en-US" sz="2000" dirty="0">
                <a:solidFill>
                  <a:schemeClr val="tx2"/>
                </a:solidFill>
              </a:rPr>
              <a:t> incapacitating or fatal</a:t>
            </a:r>
          </a:p>
          <a:p>
            <a:pPr lvl="0">
              <a:tabLst>
                <a:tab pos="2743200" algn="l"/>
                <a:tab pos="3657600" algn="l"/>
              </a:tabLst>
            </a:pPr>
            <a:endParaRPr lang="en-US" sz="2000" b="1" dirty="0">
              <a:solidFill>
                <a:schemeClr val="tx2"/>
              </a:solidFill>
            </a:endParaRPr>
          </a:p>
          <a:p>
            <a:pPr lvl="0">
              <a:tabLst>
                <a:tab pos="2743200" algn="l"/>
                <a:tab pos="3657600" algn="l"/>
              </a:tabLst>
            </a:pPr>
            <a:r>
              <a:rPr lang="en-US" sz="2000" b="1" dirty="0">
                <a:solidFill>
                  <a:schemeClr val="tx2"/>
                </a:solidFill>
              </a:rPr>
              <a:t>Sudden Swerve	</a:t>
            </a:r>
          </a:p>
          <a:p>
            <a:pPr lvl="0">
              <a:tabLst>
                <a:tab pos="2743200" algn="l"/>
                <a:tab pos="3657600" algn="l"/>
              </a:tabLst>
            </a:pPr>
            <a:r>
              <a:rPr lang="en-US" sz="2000" b="1" dirty="0">
                <a:solidFill>
                  <a:schemeClr val="tx2"/>
                </a:solidFill>
              </a:rPr>
              <a:t>7%</a:t>
            </a:r>
            <a:r>
              <a:rPr lang="en-US" sz="2000" dirty="0">
                <a:solidFill>
                  <a:schemeClr val="tx2"/>
                </a:solidFill>
              </a:rPr>
              <a:t> of crashes	</a:t>
            </a:r>
            <a:r>
              <a:rPr lang="en-US" sz="2000" b="1" dirty="0">
                <a:solidFill>
                  <a:schemeClr val="tx2"/>
                </a:solidFill>
              </a:rPr>
              <a:t>25%</a:t>
            </a:r>
            <a:r>
              <a:rPr lang="en-US" sz="2000" dirty="0">
                <a:solidFill>
                  <a:schemeClr val="tx2"/>
                </a:solidFill>
              </a:rPr>
              <a:t> incapacitating or fatal</a:t>
            </a:r>
          </a:p>
        </p:txBody>
      </p:sp>
      <p:sp>
        <p:nvSpPr>
          <p:cNvPr id="6" name="Google Shape;250;p32">
            <a:extLst>
              <a:ext uri="{FF2B5EF4-FFF2-40B4-BE49-F238E27FC236}">
                <a16:creationId xmlns:a16="http://schemas.microsoft.com/office/drawing/2014/main" id="{F92D8566-DD21-44D4-9B58-50281905EE76}"/>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82" name="Google Shape;482;p53"/>
          <p:cNvPicPr preferRelativeResize="0"/>
          <p:nvPr/>
        </p:nvPicPr>
        <p:blipFill rotWithShape="1">
          <a:blip r:embed="rId3">
            <a:alphaModFix/>
          </a:blip>
          <a:srcRect l="13914" r="20273"/>
          <a:stretch/>
        </p:blipFill>
        <p:spPr>
          <a:xfrm>
            <a:off x="3259255" y="1795465"/>
            <a:ext cx="2926804" cy="3335335"/>
          </a:xfrm>
          <a:prstGeom prst="rect">
            <a:avLst/>
          </a:prstGeom>
          <a:noFill/>
          <a:ln>
            <a:noFill/>
          </a:ln>
        </p:spPr>
      </p:pic>
      <p:sp>
        <p:nvSpPr>
          <p:cNvPr id="9" name="Google Shape;228;p30">
            <a:extLst>
              <a:ext uri="{FF2B5EF4-FFF2-40B4-BE49-F238E27FC236}">
                <a16:creationId xmlns:a16="http://schemas.microsoft.com/office/drawing/2014/main" id="{4D666AD9-82D8-4BB4-891E-B23E42621CBA}"/>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4: Driveway/Mid-Block Pullout Skills</a:t>
            </a:r>
            <a:endParaRPr sz="3200" b="1" dirty="0">
              <a:solidFill>
                <a:schemeClr val="accent2"/>
              </a:solidFill>
              <a:effectLst>
                <a:outerShdw blurRad="50800" dist="38100" dir="2700000" algn="tl" rotWithShape="0">
                  <a:prstClr val="black">
                    <a:alpha val="40000"/>
                  </a:prstClr>
                </a:outerShdw>
              </a:effectLst>
            </a:endParaRPr>
          </a:p>
        </p:txBody>
      </p:sp>
      <p:sp>
        <p:nvSpPr>
          <p:cNvPr id="10" name="Google Shape;96;p14">
            <a:extLst>
              <a:ext uri="{FF2B5EF4-FFF2-40B4-BE49-F238E27FC236}">
                <a16:creationId xmlns:a16="http://schemas.microsoft.com/office/drawing/2014/main" id="{8AA238B4-9D10-42FA-BE92-668F80C2EE41}"/>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lnSpc>
                <a:spcPts val="2000"/>
              </a:lnSpc>
            </a:pPr>
            <a:r>
              <a:rPr lang="en-US" sz="2000" b="1" dirty="0">
                <a:solidFill>
                  <a:srgbClr val="FFFFFF"/>
                </a:solidFill>
              </a:rPr>
              <a:t>Drivers: </a:t>
            </a:r>
            <a:r>
              <a:rPr lang="en-US" dirty="0">
                <a:solidFill>
                  <a:srgbClr val="FFFFFF"/>
                </a:solidFill>
              </a:rPr>
              <a:t>Slow down. Expect kids to be everywhere. Kids often feel safe when they </a:t>
            </a:r>
            <a:br>
              <a:rPr lang="en-US" dirty="0">
                <a:solidFill>
                  <a:srgbClr val="FFFFFF"/>
                </a:solidFill>
              </a:rPr>
            </a:br>
            <a:r>
              <a:rPr lang="en-US" dirty="0">
                <a:solidFill>
                  <a:srgbClr val="FFFFFF"/>
                </a:solidFill>
              </a:rPr>
              <a:t>can’t be seen, between parked cars or behind bushes, away from the road entrance. </a:t>
            </a:r>
          </a:p>
          <a:p>
            <a:pPr lvl="0">
              <a:lnSpc>
                <a:spcPts val="2000"/>
              </a:lnSpc>
            </a:pPr>
            <a:r>
              <a:rPr lang="en-US" dirty="0">
                <a:solidFill>
                  <a:srgbClr val="FFFFFF"/>
                </a:solidFill>
              </a:rPr>
              <a:t>Know that younger kids often follow far behind older kids onto the street.</a:t>
            </a:r>
          </a:p>
        </p:txBody>
      </p:sp>
      <p:sp>
        <p:nvSpPr>
          <p:cNvPr id="11" name="Google Shape;95;p14">
            <a:extLst>
              <a:ext uri="{FF2B5EF4-FFF2-40B4-BE49-F238E27FC236}">
                <a16:creationId xmlns:a16="http://schemas.microsoft.com/office/drawing/2014/main" id="{222F0DEA-89C8-4E45-916A-C7EE8E452828}"/>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r>
              <a:rPr lang="en-US" dirty="0">
                <a:solidFill>
                  <a:schemeClr val="tx2"/>
                </a:solidFill>
              </a:rPr>
              <a:t>Riding into traffic. Stop completely, enter the road into the proper lane position, be predictable, learn driver habits. </a:t>
            </a:r>
          </a:p>
        </p:txBody>
      </p:sp>
      <p:sp>
        <p:nvSpPr>
          <p:cNvPr id="12" name="Isosceles Triangle 11">
            <a:extLst>
              <a:ext uri="{FF2B5EF4-FFF2-40B4-BE49-F238E27FC236}">
                <a16:creationId xmlns:a16="http://schemas.microsoft.com/office/drawing/2014/main" id="{BF6F6A75-BBC0-4D01-8CDB-62AA2D4B4DD5}"/>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97;p14">
            <a:extLst>
              <a:ext uri="{FF2B5EF4-FFF2-40B4-BE49-F238E27FC236}">
                <a16:creationId xmlns:a16="http://schemas.microsoft.com/office/drawing/2014/main" id="{F14F38FE-0C29-42DF-8E2B-79E8777F594B}"/>
              </a:ext>
            </a:extLst>
          </p:cNvPr>
          <p:cNvSpPr txBox="1"/>
          <p:nvPr/>
        </p:nvSpPr>
        <p:spPr>
          <a:xfrm flipH="1">
            <a:off x="484900" y="1575360"/>
            <a:ext cx="2584900" cy="427104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marL="182880" lvl="0" indent="-182880">
              <a:spcAft>
                <a:spcPts val="600"/>
              </a:spcAft>
              <a:buFont typeface="Wingdings" panose="05000000000000000000" pitchFamily="2" charset="2"/>
              <a:buChar char="§"/>
            </a:pPr>
            <a:r>
              <a:rPr lang="en-US" dirty="0">
                <a:solidFill>
                  <a:schemeClr val="tx2"/>
                </a:solidFill>
              </a:rPr>
              <a:t>Let kids say when they think it is safe to go, but their grown ups make the final decision</a:t>
            </a:r>
          </a:p>
          <a:p>
            <a:pPr marL="182880" lvl="0" indent="-182880">
              <a:spcAft>
                <a:spcPts val="600"/>
              </a:spcAft>
              <a:buFont typeface="Wingdings" panose="05000000000000000000" pitchFamily="2" charset="2"/>
              <a:buChar char="§"/>
            </a:pPr>
            <a:r>
              <a:rPr lang="en-US" dirty="0">
                <a:solidFill>
                  <a:schemeClr val="tx2"/>
                </a:solidFill>
              </a:rPr>
              <a:t>Stop, with 2 feet on the ground, in a place where they can easily see all traffic</a:t>
            </a:r>
          </a:p>
          <a:p>
            <a:pPr marL="182880" lvl="0" indent="-182880">
              <a:spcAft>
                <a:spcPts val="600"/>
              </a:spcAft>
              <a:buFont typeface="Wingdings" panose="05000000000000000000" pitchFamily="2" charset="2"/>
              <a:buChar char="§"/>
            </a:pPr>
            <a:r>
              <a:rPr lang="en-US" dirty="0">
                <a:solidFill>
                  <a:schemeClr val="tx2"/>
                </a:solidFill>
              </a:rPr>
              <a:t>Pull out carefully along right side of the road about 3 feet from the curb without swerving into the traffic lane</a:t>
            </a:r>
          </a:p>
        </p:txBody>
      </p:sp>
      <p:sp>
        <p:nvSpPr>
          <p:cNvPr id="14" name="Google Shape;98;p14">
            <a:extLst>
              <a:ext uri="{FF2B5EF4-FFF2-40B4-BE49-F238E27FC236}">
                <a16:creationId xmlns:a16="http://schemas.microsoft.com/office/drawing/2014/main" id="{7151ACFB-F257-4A9A-8167-787939DE19A4}"/>
              </a:ext>
            </a:extLst>
          </p:cNvPr>
          <p:cNvSpPr txBox="1"/>
          <p:nvPr/>
        </p:nvSpPr>
        <p:spPr>
          <a:xfrm>
            <a:off x="6451701" y="1647946"/>
            <a:ext cx="2488504" cy="40583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Slowly pull up close to the road entrance and stop completely </a:t>
            </a:r>
          </a:p>
          <a:p>
            <a:pPr marL="182880" lvl="0" indent="-182880">
              <a:spcAft>
                <a:spcPts val="600"/>
              </a:spcAft>
              <a:buFont typeface="Wingdings" panose="05000000000000000000" pitchFamily="2" charset="2"/>
              <a:buChar char="§"/>
            </a:pPr>
            <a:r>
              <a:rPr lang="en-US" dirty="0">
                <a:solidFill>
                  <a:schemeClr val="tx2"/>
                </a:solidFill>
              </a:rPr>
              <a:t>Make sure you have a clear view of all traffic and you can be seen</a:t>
            </a:r>
          </a:p>
          <a:p>
            <a:pPr marL="182880" lvl="0" indent="-182880">
              <a:spcAft>
                <a:spcPts val="600"/>
              </a:spcAft>
              <a:buFont typeface="Wingdings" panose="05000000000000000000" pitchFamily="2" charset="2"/>
              <a:buChar char="§"/>
            </a:pPr>
            <a:r>
              <a:rPr lang="en-US" dirty="0">
                <a:solidFill>
                  <a:schemeClr val="tx2"/>
                </a:solidFill>
              </a:rPr>
              <a:t>Go only when cars </a:t>
            </a:r>
            <a:br>
              <a:rPr lang="en-US" dirty="0">
                <a:solidFill>
                  <a:schemeClr val="tx2"/>
                </a:solidFill>
              </a:rPr>
            </a:br>
            <a:r>
              <a:rPr lang="en-US" dirty="0">
                <a:solidFill>
                  <a:schemeClr val="tx2"/>
                </a:solidFill>
              </a:rPr>
              <a:t>will have enough time to stop if you pull out too far</a:t>
            </a:r>
          </a:p>
          <a:p>
            <a:pPr marL="182880" lvl="0" indent="-182880">
              <a:spcAft>
                <a:spcPts val="600"/>
              </a:spcAft>
              <a:buFont typeface="Wingdings" panose="05000000000000000000" pitchFamily="2" charset="2"/>
              <a:buChar char="§"/>
            </a:pPr>
            <a:r>
              <a:rPr lang="en-US" dirty="0">
                <a:solidFill>
                  <a:schemeClr val="tx2"/>
                </a:solidFill>
              </a:rPr>
              <a:t>Thumbs up and </a:t>
            </a:r>
            <a:br>
              <a:rPr lang="en-US" dirty="0">
                <a:solidFill>
                  <a:schemeClr val="tx2"/>
                </a:solidFill>
              </a:rPr>
            </a:br>
            <a:r>
              <a:rPr lang="en-US" dirty="0">
                <a:solidFill>
                  <a:schemeClr val="tx2"/>
                </a:solidFill>
              </a:rPr>
              <a:t>thank you wave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504" name="Google Shape;504;p55" descr="M:\DESIGN\Traffic\PHOTOS\Arthur\MapGraphics\ENTERST.BMP"/>
          <p:cNvPicPr preferRelativeResize="0"/>
          <p:nvPr/>
        </p:nvPicPr>
        <p:blipFill rotWithShape="1">
          <a:blip r:embed="rId3">
            <a:alphaModFix/>
          </a:blip>
          <a:srcRect/>
          <a:stretch/>
        </p:blipFill>
        <p:spPr>
          <a:xfrm rot="-5400000">
            <a:off x="6144810" y="2939492"/>
            <a:ext cx="2767500" cy="2773800"/>
          </a:xfrm>
          <a:prstGeom prst="rect">
            <a:avLst/>
          </a:prstGeom>
          <a:noFill/>
          <a:ln>
            <a:noFill/>
          </a:ln>
        </p:spPr>
      </p:pic>
      <p:sp>
        <p:nvSpPr>
          <p:cNvPr id="12" name="Google Shape;105;p15">
            <a:extLst>
              <a:ext uri="{FF2B5EF4-FFF2-40B4-BE49-F238E27FC236}">
                <a16:creationId xmlns:a16="http://schemas.microsoft.com/office/drawing/2014/main" id="{9F017671-C8C7-40EC-B6AA-13882FA8B6B0}"/>
              </a:ext>
            </a:extLst>
          </p:cNvPr>
          <p:cNvSpPr txBox="1"/>
          <p:nvPr/>
        </p:nvSpPr>
        <p:spPr>
          <a:xfrm>
            <a:off x="0" y="182880"/>
            <a:ext cx="9144000" cy="64140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ln w="0"/>
                <a:solidFill>
                  <a:schemeClr val="accent2"/>
                </a:solidFill>
                <a:effectLst>
                  <a:outerShdw blurRad="38100" dist="19050" dir="2700000" algn="tl" rotWithShape="0">
                    <a:schemeClr val="dk1">
                      <a:alpha val="40000"/>
                    </a:schemeClr>
                  </a:outerShdw>
                </a:effectLst>
              </a:rPr>
              <a:t>Station 4: Driveway/Mid-Block Pullout – Activity</a:t>
            </a:r>
          </a:p>
          <a:p>
            <a:pPr lvl="0">
              <a:buClr>
                <a:srgbClr val="FFFF00"/>
              </a:buClr>
            </a:pPr>
            <a:endParaRPr lang="en-US" sz="3200" b="1" dirty="0">
              <a:ln w="0"/>
              <a:solidFill>
                <a:schemeClr val="accent2"/>
              </a:solidFill>
              <a:effectLst>
                <a:outerShdw blurRad="38100" dist="19050" dir="2700000" algn="tl" rotWithShape="0">
                  <a:schemeClr val="dk1">
                    <a:alpha val="40000"/>
                  </a:schemeClr>
                </a:outerShdw>
              </a:effectLst>
            </a:endParaRPr>
          </a:p>
        </p:txBody>
      </p:sp>
      <p:sp>
        <p:nvSpPr>
          <p:cNvPr id="13" name="Google Shape;106;p15">
            <a:extLst>
              <a:ext uri="{FF2B5EF4-FFF2-40B4-BE49-F238E27FC236}">
                <a16:creationId xmlns:a16="http://schemas.microsoft.com/office/drawing/2014/main" id="{D64EB76D-7BD0-45D7-9857-ED9D6F98948C}"/>
              </a:ext>
            </a:extLst>
          </p:cNvPr>
          <p:cNvSpPr txBox="1"/>
          <p:nvPr/>
        </p:nvSpPr>
        <p:spPr>
          <a:xfrm>
            <a:off x="4504" y="1594898"/>
            <a:ext cx="3124775" cy="2987262"/>
          </a:xfrm>
          <a:prstGeom prst="rect">
            <a:avLst/>
          </a:prstGeom>
          <a:noFill/>
          <a:ln>
            <a:noFill/>
          </a:ln>
        </p:spPr>
        <p:txBody>
          <a:bodyPr spcFirstLastPara="1" wrap="square" lIns="457200" tIns="45700" rIns="457200" bIns="45700" anchor="ctr" anchorCtr="0">
            <a:noAutofit/>
          </a:bodyPr>
          <a:lstStyle/>
          <a:p>
            <a:pPr marL="0" marR="0" lvl="0" indent="0" algn="l" rtl="0">
              <a:lnSpc>
                <a:spcPct val="100000"/>
              </a:lnSpc>
              <a:spcBef>
                <a:spcPts val="0"/>
              </a:spcBef>
              <a:spcAft>
                <a:spcPts val="600"/>
              </a:spcAft>
              <a:buClr>
                <a:schemeClr val="lt1"/>
              </a:buClr>
              <a:buFont typeface="Arial"/>
              <a:buNone/>
            </a:pPr>
            <a:r>
              <a:rPr lang="en-US" sz="2000" b="1" dirty="0"/>
              <a:t>Helper: </a:t>
            </a:r>
          </a:p>
          <a:p>
            <a:pPr marL="182880" lvl="0" indent="-182880">
              <a:spcAft>
                <a:spcPts val="600"/>
              </a:spcAft>
              <a:buFont typeface="Wingdings" panose="05000000000000000000" pitchFamily="2" charset="2"/>
              <a:buChar char="§"/>
            </a:pPr>
            <a:r>
              <a:rPr lang="en-US" dirty="0">
                <a:solidFill>
                  <a:schemeClr val="tx2"/>
                </a:solidFill>
              </a:rPr>
              <a:t>Make sure that </a:t>
            </a:r>
            <a:br>
              <a:rPr lang="en-US" dirty="0">
                <a:solidFill>
                  <a:schemeClr val="tx2"/>
                </a:solidFill>
              </a:rPr>
            </a:br>
            <a:r>
              <a:rPr lang="en-US" dirty="0">
                <a:solidFill>
                  <a:schemeClr val="tx2"/>
                </a:solidFill>
              </a:rPr>
              <a:t>kids stop completely when preparing to enter any road</a:t>
            </a:r>
          </a:p>
          <a:p>
            <a:pPr marL="182880" lvl="0" indent="-182880">
              <a:spcAft>
                <a:spcPts val="600"/>
              </a:spcAft>
              <a:buFont typeface="Wingdings" panose="05000000000000000000" pitchFamily="2" charset="2"/>
              <a:buChar char="§"/>
            </a:pPr>
            <a:r>
              <a:rPr lang="en-US" dirty="0">
                <a:solidFill>
                  <a:schemeClr val="tx2"/>
                </a:solidFill>
              </a:rPr>
              <a:t>Look Left-Right and Left again</a:t>
            </a:r>
          </a:p>
          <a:p>
            <a:pPr marL="182880" lvl="0" indent="-182880">
              <a:spcAft>
                <a:spcPts val="600"/>
              </a:spcAft>
              <a:buFont typeface="Wingdings" panose="05000000000000000000" pitchFamily="2" charset="2"/>
              <a:buChar char="§"/>
            </a:pPr>
            <a:r>
              <a:rPr lang="en-US" dirty="0">
                <a:solidFill>
                  <a:schemeClr val="tx2"/>
                </a:solidFill>
              </a:rPr>
              <a:t>Timing varies, judging speed is difficult</a:t>
            </a:r>
          </a:p>
        </p:txBody>
      </p:sp>
      <p:sp>
        <p:nvSpPr>
          <p:cNvPr id="14" name="Google Shape;107;p15">
            <a:extLst>
              <a:ext uri="{FF2B5EF4-FFF2-40B4-BE49-F238E27FC236}">
                <a16:creationId xmlns:a16="http://schemas.microsoft.com/office/drawing/2014/main" id="{D51FD27A-9689-4AC3-848E-14EE6415A85D}"/>
              </a:ext>
            </a:extLst>
          </p:cNvPr>
          <p:cNvSpPr txBox="1"/>
          <p:nvPr/>
        </p:nvSpPr>
        <p:spPr>
          <a:xfrm>
            <a:off x="0" y="5846400"/>
            <a:ext cx="9156900" cy="1011600"/>
          </a:xfrm>
          <a:prstGeom prst="rect">
            <a:avLst/>
          </a:prstGeom>
          <a:solidFill>
            <a:schemeClr val="accent1"/>
          </a:solidFill>
          <a:ln>
            <a:noFill/>
          </a:ln>
        </p:spPr>
        <p:txBody>
          <a:bodyPr spcFirstLastPara="1" wrap="square" lIns="457200" tIns="91440" rIns="457200" bIns="91425" anchor="ctr" anchorCtr="0">
            <a:noAutofit/>
          </a:bodyPr>
          <a:lstStyle/>
          <a:p>
            <a:pPr lvl="0">
              <a:lnSpc>
                <a:spcPts val="2000"/>
              </a:lnSpc>
            </a:pPr>
            <a:r>
              <a:rPr lang="en-US" sz="2000" b="1" dirty="0">
                <a:solidFill>
                  <a:srgbClr val="FFFFFF"/>
                </a:solidFill>
              </a:rPr>
              <a:t>Drivers: </a:t>
            </a:r>
            <a:r>
              <a:rPr lang="en-US" dirty="0">
                <a:solidFill>
                  <a:srgbClr val="FFFFFF"/>
                </a:solidFill>
              </a:rPr>
              <a:t>Slow down. Expect kids to be everywhere. Kids often feel safe when they </a:t>
            </a:r>
            <a:br>
              <a:rPr lang="en-US" dirty="0">
                <a:solidFill>
                  <a:srgbClr val="FFFFFF"/>
                </a:solidFill>
              </a:rPr>
            </a:br>
            <a:r>
              <a:rPr lang="en-US" dirty="0">
                <a:solidFill>
                  <a:srgbClr val="FFFFFF"/>
                </a:solidFill>
              </a:rPr>
              <a:t>can’t be seen, between parked cars or behind bushes, away from the road entrance. </a:t>
            </a:r>
          </a:p>
          <a:p>
            <a:pPr lvl="0">
              <a:lnSpc>
                <a:spcPts val="2000"/>
              </a:lnSpc>
            </a:pPr>
            <a:r>
              <a:rPr lang="en-US" dirty="0">
                <a:solidFill>
                  <a:srgbClr val="FFFFFF"/>
                </a:solidFill>
              </a:rPr>
              <a:t>Know that younger kids often follow far behind older kids onto the street.</a:t>
            </a:r>
            <a:endParaRPr sz="1800" dirty="0">
              <a:solidFill>
                <a:srgbClr val="FFFFFF"/>
              </a:solidFill>
            </a:endParaRPr>
          </a:p>
        </p:txBody>
      </p:sp>
      <p:sp>
        <p:nvSpPr>
          <p:cNvPr id="15" name="Google Shape;108;p15">
            <a:extLst>
              <a:ext uri="{FF2B5EF4-FFF2-40B4-BE49-F238E27FC236}">
                <a16:creationId xmlns:a16="http://schemas.microsoft.com/office/drawing/2014/main" id="{882556A5-07F0-4B36-826E-020A414C52FC}"/>
              </a:ext>
            </a:extLst>
          </p:cNvPr>
          <p:cNvSpPr txBox="1"/>
          <p:nvPr/>
        </p:nvSpPr>
        <p:spPr>
          <a:xfrm>
            <a:off x="0" y="4439920"/>
            <a:ext cx="6258560" cy="1408724"/>
          </a:xfrm>
          <a:prstGeom prst="rect">
            <a:avLst/>
          </a:prstGeom>
          <a:noFill/>
          <a:ln>
            <a:noFill/>
          </a:ln>
        </p:spPr>
        <p:txBody>
          <a:bodyPr spcFirstLastPara="1" wrap="square" lIns="457200" tIns="91425" rIns="457200" bIns="91425" anchor="ctr" anchorCtr="0">
            <a:noAutofit/>
          </a:bodyPr>
          <a:lstStyle/>
          <a:p>
            <a:pPr lvl="0">
              <a:buClr>
                <a:schemeClr val="lt1"/>
              </a:buClr>
            </a:pPr>
            <a:r>
              <a:rPr lang="en-US" sz="2000" b="1" dirty="0"/>
              <a:t>Make it fun:</a:t>
            </a:r>
            <a:r>
              <a:rPr lang="en-US" sz="2000" dirty="0"/>
              <a:t> </a:t>
            </a:r>
            <a:r>
              <a:rPr lang="en-US" dirty="0"/>
              <a:t>Use real vehicles parked to block the view. While you are driving, show kids how it can be difficult to see. have kids help watch for others playing in driveways or parks and alert you to possible Mid-Block Pullouts.</a:t>
            </a:r>
            <a:endParaRPr sz="1050" dirty="0"/>
          </a:p>
        </p:txBody>
      </p:sp>
      <p:sp>
        <p:nvSpPr>
          <p:cNvPr id="16" name="Google Shape;110;p15">
            <a:extLst>
              <a:ext uri="{FF2B5EF4-FFF2-40B4-BE49-F238E27FC236}">
                <a16:creationId xmlns:a16="http://schemas.microsoft.com/office/drawing/2014/main" id="{814B03CB-29E1-45D1-82C6-3A364054B1A2}"/>
              </a:ext>
            </a:extLst>
          </p:cNvPr>
          <p:cNvSpPr txBox="1"/>
          <p:nvPr/>
        </p:nvSpPr>
        <p:spPr>
          <a:xfrm>
            <a:off x="0" y="822960"/>
            <a:ext cx="9144000" cy="749808"/>
          </a:xfrm>
          <a:prstGeom prst="rect">
            <a:avLst/>
          </a:prstGeom>
          <a:solidFill>
            <a:schemeClr val="accent2">
              <a:lumMod val="20000"/>
              <a:lumOff val="80000"/>
            </a:schemeClr>
          </a:solidFill>
          <a:ln>
            <a:noFill/>
          </a:ln>
        </p:spPr>
        <p:txBody>
          <a:bodyPr spcFirstLastPara="1" wrap="square" lIns="914400" tIns="91425" rIns="457200" bIns="91425" anchor="t" anchorCtr="0">
            <a:noAutofit/>
          </a:bodyPr>
          <a:lstStyle/>
          <a:p>
            <a:pPr lvl="0">
              <a:buClr>
                <a:schemeClr val="lt1"/>
              </a:buClr>
            </a:pPr>
            <a:r>
              <a:rPr lang="en-US" sz="2000" b="1" dirty="0"/>
              <a:t>Crash avoidance: </a:t>
            </a:r>
            <a:r>
              <a:rPr lang="en-US" dirty="0"/>
              <a:t>Do not enter the road when traffic is approaching. Be seen and predictable, do not swerve into traffic lanes, stay 3 feet from the curb. </a:t>
            </a:r>
          </a:p>
        </p:txBody>
      </p:sp>
      <p:sp>
        <p:nvSpPr>
          <p:cNvPr id="17" name="Google Shape;111;p15">
            <a:extLst>
              <a:ext uri="{FF2B5EF4-FFF2-40B4-BE49-F238E27FC236}">
                <a16:creationId xmlns:a16="http://schemas.microsoft.com/office/drawing/2014/main" id="{FE670B14-D8ED-4BB3-93F6-EB3835C86C37}"/>
              </a:ext>
            </a:extLst>
          </p:cNvPr>
          <p:cNvSpPr txBox="1"/>
          <p:nvPr/>
        </p:nvSpPr>
        <p:spPr>
          <a:xfrm>
            <a:off x="5938460" y="1648664"/>
            <a:ext cx="3307140" cy="1330584"/>
          </a:xfrm>
          <a:prstGeom prst="rect">
            <a:avLst/>
          </a:prstGeom>
          <a:noFill/>
          <a:ln>
            <a:noFill/>
          </a:ln>
        </p:spPr>
        <p:txBody>
          <a:bodyPr spcFirstLastPara="1" wrap="square" lIns="274320" tIns="182880" rIns="274320" bIns="182880" anchor="ctr" anchorCtr="0">
            <a:noAutofit/>
          </a:bodyPr>
          <a:lstStyle/>
          <a:p>
            <a:pPr lvl="0">
              <a:buClr>
                <a:schemeClr val="dk1"/>
              </a:buClr>
              <a:buSzPts val="1100"/>
            </a:pPr>
            <a:r>
              <a:rPr lang="en-US" i="1" dirty="0"/>
              <a:t>Use a driveway on a quiet street, or a path that spills out of a park into the street. </a:t>
            </a:r>
          </a:p>
          <a:p>
            <a:pPr lvl="0">
              <a:buClr>
                <a:schemeClr val="dk1"/>
              </a:buClr>
              <a:buSzPts val="1100"/>
            </a:pPr>
            <a:r>
              <a:rPr lang="en-US" i="1" dirty="0"/>
              <a:t>The more realistic the better!</a:t>
            </a:r>
          </a:p>
        </p:txBody>
      </p:sp>
      <p:sp>
        <p:nvSpPr>
          <p:cNvPr id="18" name="Isosceles Triangle 17">
            <a:extLst>
              <a:ext uri="{FF2B5EF4-FFF2-40B4-BE49-F238E27FC236}">
                <a16:creationId xmlns:a16="http://schemas.microsoft.com/office/drawing/2014/main" id="{3F5B66A5-5112-4389-9357-430C188624EF}"/>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7401E8-5DC8-4326-B699-4ABA7EF663F6}"/>
              </a:ext>
            </a:extLst>
          </p:cNvPr>
          <p:cNvSpPr/>
          <p:nvPr/>
        </p:nvSpPr>
        <p:spPr>
          <a:xfrm>
            <a:off x="2925610" y="1709026"/>
            <a:ext cx="2885910" cy="2739211"/>
          </a:xfrm>
          <a:prstGeom prst="rect">
            <a:avLst/>
          </a:prstGeom>
        </p:spPr>
        <p:txBody>
          <a:bodyPr wrap="square">
            <a:spAutoFit/>
          </a:bodyPr>
          <a:lstStyle/>
          <a:p>
            <a:pPr marL="182880" lvl="0" indent="-182880">
              <a:spcAft>
                <a:spcPts val="600"/>
              </a:spcAft>
              <a:buFont typeface="Wingdings" panose="05000000000000000000" pitchFamily="2" charset="2"/>
              <a:buChar char="§"/>
            </a:pPr>
            <a:r>
              <a:rPr lang="en-US" dirty="0">
                <a:solidFill>
                  <a:schemeClr val="tx2"/>
                </a:solidFill>
              </a:rPr>
              <a:t>Teach kids to wait their turn &amp; not pull out when one driver motions it is ok</a:t>
            </a:r>
          </a:p>
          <a:p>
            <a:pPr marL="182880" lvl="0" indent="-182880">
              <a:spcAft>
                <a:spcPts val="600"/>
              </a:spcAft>
              <a:buFont typeface="Wingdings" panose="05000000000000000000" pitchFamily="2" charset="2"/>
              <a:buChar char="§"/>
            </a:pPr>
            <a:r>
              <a:rPr lang="en-US" dirty="0">
                <a:solidFill>
                  <a:schemeClr val="tx2"/>
                </a:solidFill>
              </a:rPr>
              <a:t>Show kids the difference of waiting where they can see and be seen vs hiding where they may feel safe</a:t>
            </a:r>
          </a:p>
          <a:p>
            <a:pPr marL="182880" lvl="0" indent="-182880">
              <a:spcAft>
                <a:spcPts val="600"/>
              </a:spcAft>
              <a:buFont typeface="Wingdings" panose="05000000000000000000" pitchFamily="2" charset="2"/>
              <a:buChar char="§"/>
            </a:pPr>
            <a:r>
              <a:rPr lang="en-US" dirty="0">
                <a:solidFill>
                  <a:schemeClr val="tx2"/>
                </a:solidFill>
              </a:rPr>
              <a:t>Discuss driver habits, </a:t>
            </a:r>
            <a:br>
              <a:rPr lang="en-US" dirty="0">
                <a:solidFill>
                  <a:schemeClr val="tx2"/>
                </a:solidFill>
              </a:rPr>
            </a:br>
            <a:r>
              <a:rPr lang="en-US" dirty="0">
                <a:solidFill>
                  <a:schemeClr val="tx2"/>
                </a:solidFill>
              </a:rPr>
              <a:t>good AND bad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3" name="Google Shape;209;p27">
            <a:extLst>
              <a:ext uri="{FF2B5EF4-FFF2-40B4-BE49-F238E27FC236}">
                <a16:creationId xmlns:a16="http://schemas.microsoft.com/office/drawing/2014/main" id="{664E9733-A94E-4C39-AF7F-756636BCB8F7}"/>
              </a:ext>
            </a:extLst>
          </p:cNvPr>
          <p:cNvSpPr txBox="1"/>
          <p:nvPr/>
        </p:nvSpPr>
        <p:spPr>
          <a:xfrm>
            <a:off x="0" y="2743200"/>
            <a:ext cx="9144000" cy="137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2"/>
                </a:solidFill>
                <a:effectLst>
                  <a:outerShdw blurRad="50800" dist="38100" dir="2700000" algn="tl" rotWithShape="0">
                    <a:prstClr val="black">
                      <a:alpha val="40000"/>
                    </a:prstClr>
                  </a:outerShdw>
                </a:effectLst>
              </a:rPr>
              <a:t>Station 5</a:t>
            </a:r>
          </a:p>
          <a:p>
            <a:pPr algn="ctr"/>
            <a:r>
              <a:rPr lang="en-US" sz="2400" b="1" cap="all" dirty="0" err="1">
                <a:solidFill>
                  <a:srgbClr val="FF0000"/>
                </a:solidFill>
              </a:rPr>
              <a:t>SkillS</a:t>
            </a:r>
            <a:r>
              <a:rPr lang="en-US" sz="2400" b="1" cap="all" dirty="0">
                <a:solidFill>
                  <a:srgbClr val="FF0000"/>
                </a:solidFill>
              </a:rPr>
              <a:t> to develop: </a:t>
            </a:r>
            <a:br>
              <a:rPr lang="en-US" sz="2400" b="1" cap="all" dirty="0">
                <a:solidFill>
                  <a:srgbClr val="FF0000"/>
                </a:solidFill>
              </a:rPr>
            </a:br>
            <a:r>
              <a:rPr lang="en-US" sz="2400" dirty="0">
                <a:solidFill>
                  <a:srgbClr val="FF0000"/>
                </a:solidFill>
              </a:rPr>
              <a:t>Learn signs – Communicate with </a:t>
            </a:r>
            <a:br>
              <a:rPr lang="en-US" sz="2400" dirty="0">
                <a:solidFill>
                  <a:srgbClr val="FF0000"/>
                </a:solidFill>
              </a:rPr>
            </a:br>
            <a:r>
              <a:rPr lang="en-US" sz="2400" dirty="0">
                <a:solidFill>
                  <a:srgbClr val="FF0000"/>
                </a:solidFill>
              </a:rPr>
              <a:t>other road users – Be predictable</a:t>
            </a:r>
          </a:p>
          <a:p>
            <a:pPr marL="0" lvl="0" indent="0" algn="ctr" rtl="0">
              <a:spcBef>
                <a:spcPts val="0"/>
              </a:spcBef>
              <a:spcAft>
                <a:spcPts val="0"/>
              </a:spcAft>
              <a:buNone/>
            </a:pPr>
            <a:endParaRPr lang="en-US" sz="7200" b="1" dirty="0">
              <a:solidFill>
                <a:schemeClr val="accent2"/>
              </a:solidFill>
              <a:effectLst>
                <a:outerShdw blurRad="50800" dist="38100" dir="2700000" algn="tl" rotWithShape="0">
                  <a:prstClr val="black">
                    <a:alpha val="4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8"/>
          <p:cNvSpPr txBox="1"/>
          <p:nvPr/>
        </p:nvSpPr>
        <p:spPr>
          <a:xfrm>
            <a:off x="457200" y="2271932"/>
            <a:ext cx="8229600" cy="2533468"/>
          </a:xfrm>
          <a:prstGeom prst="rect">
            <a:avLst/>
          </a:prstGeom>
          <a:noFill/>
          <a:ln>
            <a:noFill/>
          </a:ln>
        </p:spPr>
        <p:txBody>
          <a:bodyPr spcFirstLastPara="1" wrap="square" lIns="91425" tIns="45700" rIns="91425" bIns="45700" anchor="t" anchorCtr="0">
            <a:noAutofit/>
          </a:bodyPr>
          <a:lstStyle/>
          <a:p>
            <a:pPr marL="0" marR="0" lvl="0" indent="0" algn="ctr" rtl="0">
              <a:lnSpc>
                <a:spcPct val="200000"/>
              </a:lnSpc>
              <a:spcBef>
                <a:spcPts val="0"/>
              </a:spcBef>
              <a:spcAft>
                <a:spcPts val="0"/>
              </a:spcAft>
              <a:buClr>
                <a:schemeClr val="lt1"/>
              </a:buClr>
              <a:buFont typeface="Arial"/>
              <a:buNone/>
            </a:pPr>
            <a:r>
              <a:rPr lang="en-US" sz="3200" b="1" dirty="0">
                <a:solidFill>
                  <a:schemeClr val="tx2"/>
                </a:solidFill>
              </a:rPr>
              <a:t>Special thanks to the City of Appleton</a:t>
            </a:r>
            <a:endParaRPr sz="3200" b="1" dirty="0">
              <a:solidFill>
                <a:schemeClr val="tx2"/>
              </a:solidFill>
            </a:endParaRPr>
          </a:p>
          <a:p>
            <a:pPr marL="0" marR="0" lvl="0" indent="0" algn="ctr" rtl="0">
              <a:spcBef>
                <a:spcPts val="0"/>
              </a:spcBef>
              <a:spcAft>
                <a:spcPts val="0"/>
              </a:spcAft>
              <a:buClr>
                <a:schemeClr val="lt1"/>
              </a:buClr>
              <a:buFont typeface="Arial"/>
              <a:buNone/>
            </a:pPr>
            <a:r>
              <a:rPr lang="en-US" sz="2800" dirty="0">
                <a:solidFill>
                  <a:schemeClr val="tx2"/>
                </a:solidFill>
              </a:rPr>
              <a:t>for your cooperation and support </a:t>
            </a:r>
            <a:br>
              <a:rPr lang="en-US" sz="2800" dirty="0">
                <a:solidFill>
                  <a:schemeClr val="tx2"/>
                </a:solidFill>
              </a:rPr>
            </a:br>
            <a:r>
              <a:rPr lang="en-US" sz="2800" dirty="0">
                <a:solidFill>
                  <a:schemeClr val="tx2"/>
                </a:solidFill>
              </a:rPr>
              <a:t>and for being such a great bike friendly city!</a:t>
            </a:r>
            <a:endParaRPr sz="2800" dirty="0">
              <a:solidFill>
                <a:schemeClr val="tx2"/>
              </a:solidFill>
            </a:endParaRPr>
          </a:p>
        </p:txBody>
      </p:sp>
      <p:sp>
        <p:nvSpPr>
          <p:cNvPr id="5" name="Google Shape;101;p15">
            <a:extLst>
              <a:ext uri="{FF2B5EF4-FFF2-40B4-BE49-F238E27FC236}">
                <a16:creationId xmlns:a16="http://schemas.microsoft.com/office/drawing/2014/main" id="{B3A6966B-95CE-4CA8-B0A9-BDEA182D62DD}"/>
              </a:ext>
            </a:extLst>
          </p:cNvPr>
          <p:cNvSpPr txBox="1"/>
          <p:nvPr/>
        </p:nvSpPr>
        <p:spPr>
          <a:xfrm>
            <a:off x="0" y="182880"/>
            <a:ext cx="9144000" cy="643958"/>
          </a:xfrm>
          <a:prstGeom prst="rect">
            <a:avLst/>
          </a:prstGeom>
          <a:noFill/>
          <a:ln>
            <a:noFill/>
          </a:ln>
        </p:spPr>
        <p:txBody>
          <a:bodyPr spcFirstLastPara="1" wrap="square" lIns="457200" tIns="45700" rIns="91425" bIns="45700" anchor="t" anchorCtr="0">
            <a:noAutofit/>
          </a:bodyPr>
          <a:lstStyle/>
          <a:p>
            <a:pPr marL="0" marR="0" lvl="0" indent="0" rtl="0">
              <a:lnSpc>
                <a:spcPct val="100000"/>
              </a:lnSpc>
              <a:spcBef>
                <a:spcPts val="0"/>
              </a:spcBef>
              <a:spcAft>
                <a:spcPts val="0"/>
              </a:spcAft>
              <a:buClr>
                <a:srgbClr val="FFFF00"/>
              </a:buClr>
              <a:buFont typeface="Arial"/>
              <a:buNone/>
            </a:pPr>
            <a:r>
              <a:rPr lang="en-US" sz="3200" b="1" dirty="0">
                <a:solidFill>
                  <a:schemeClr val="accent2"/>
                </a:solidFill>
                <a:effectLst>
                  <a:outerShdw blurRad="50800" dist="38100" dir="2700000" algn="tl" rotWithShape="0">
                    <a:prstClr val="black">
                      <a:alpha val="40000"/>
                    </a:prstClr>
                  </a:outerShdw>
                </a:effectLst>
              </a:rPr>
              <a:t>Teaching Safe Bicycling</a:t>
            </a:r>
            <a:endParaRPr sz="3200" b="1" dirty="0">
              <a:solidFill>
                <a:schemeClr val="accent2"/>
              </a:solidFill>
              <a:effectLst>
                <a:outerShdw blurRad="50800" dist="38100" dir="2700000" algn="tl" rotWithShape="0">
                  <a:prstClr val="black">
                    <a:alpha val="40000"/>
                  </a:prstClr>
                </a:outerShdw>
              </a:effectLst>
            </a:endParaRPr>
          </a:p>
        </p:txBody>
      </p:sp>
      <p:sp>
        <p:nvSpPr>
          <p:cNvPr id="6" name="Rectangle 5">
            <a:extLst>
              <a:ext uri="{FF2B5EF4-FFF2-40B4-BE49-F238E27FC236}">
                <a16:creationId xmlns:a16="http://schemas.microsoft.com/office/drawing/2014/main" id="{760E2556-D70B-407C-88D8-E56E8C8C310D}"/>
              </a:ext>
            </a:extLst>
          </p:cNvPr>
          <p:cNvSpPr/>
          <p:nvPr/>
        </p:nvSpPr>
        <p:spPr>
          <a:xfrm>
            <a:off x="0" y="822960"/>
            <a:ext cx="9144000" cy="749808"/>
          </a:xfrm>
          <a:prstGeom prst="rect">
            <a:avLst/>
          </a:prstGeom>
          <a:solidFill>
            <a:schemeClr val="accent2">
              <a:lumMod val="20000"/>
              <a:lumOff val="80000"/>
            </a:schemeClr>
          </a:solidFill>
        </p:spPr>
        <p:txBody>
          <a:bodyPr wrap="square" lIns="914400" rIns="457200" anchor="ctr" anchorCtr="0">
            <a:spAutoFit/>
          </a:bodyPr>
          <a:lstStyle/>
          <a:p>
            <a:r>
              <a:rPr lang="en-US" dirty="0"/>
              <a:t>Activities and tips designed to help teach children the skills they need to avoid the most common and severe crashes involving children on bicycles and people driving.</a:t>
            </a:r>
          </a:p>
        </p:txBody>
      </p:sp>
      <p:sp>
        <p:nvSpPr>
          <p:cNvPr id="7" name="Isosceles Triangle 6">
            <a:extLst>
              <a:ext uri="{FF2B5EF4-FFF2-40B4-BE49-F238E27FC236}">
                <a16:creationId xmlns:a16="http://schemas.microsoft.com/office/drawing/2014/main" id="{F4037056-1567-4934-ADDA-E9FC8D755BFF}"/>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50;p32">
            <a:extLst>
              <a:ext uri="{FF2B5EF4-FFF2-40B4-BE49-F238E27FC236}">
                <a16:creationId xmlns:a16="http://schemas.microsoft.com/office/drawing/2014/main" id="{77C84E2D-82B7-48EA-AE7C-D3C061ACD17A}"/>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r>
              <a:rPr lang="en-US" dirty="0">
                <a:solidFill>
                  <a:schemeClr val="bg2"/>
                </a:solidFill>
              </a:rPr>
              <a:t>This series of 8 two-minute videos is based on our </a:t>
            </a:r>
            <a:br>
              <a:rPr lang="en-US" dirty="0">
                <a:solidFill>
                  <a:schemeClr val="bg2"/>
                </a:solidFill>
              </a:rPr>
            </a:br>
            <a:r>
              <a:rPr lang="en-US" dirty="0">
                <a:solidFill>
                  <a:schemeClr val="bg2"/>
                </a:solidFill>
              </a:rPr>
              <a:t>8 hour </a:t>
            </a:r>
            <a:r>
              <a:rPr lang="en-US" i="1" dirty="0">
                <a:solidFill>
                  <a:schemeClr val="bg2"/>
                </a:solidFill>
              </a:rPr>
              <a:t>Teaching Safe Bicycling Train the Trainer</a:t>
            </a:r>
            <a:r>
              <a:rPr lang="en-US" dirty="0">
                <a:solidFill>
                  <a:schemeClr val="bg2"/>
                </a:solidFill>
              </a:rPr>
              <a:t> class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 name="Google Shape;146;p21">
            <a:extLst>
              <a:ext uri="{FF2B5EF4-FFF2-40B4-BE49-F238E27FC236}">
                <a16:creationId xmlns:a16="http://schemas.microsoft.com/office/drawing/2014/main" id="{ECCD2116-6AE2-4B81-9E50-B5860A6EB054}"/>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6" name="Google Shape;147;p21">
            <a:extLst>
              <a:ext uri="{FF2B5EF4-FFF2-40B4-BE49-F238E27FC236}">
                <a16:creationId xmlns:a16="http://schemas.microsoft.com/office/drawing/2014/main" id="{AFF746F7-CDB5-40B9-8987-52E80901DD54}"/>
              </a:ext>
            </a:extLst>
          </p:cNvPr>
          <p:cNvSpPr txBox="1"/>
          <p:nvPr/>
        </p:nvSpPr>
        <p:spPr>
          <a:xfrm>
            <a:off x="0" y="1737360"/>
            <a:ext cx="9144000" cy="3319463"/>
          </a:xfrm>
          <a:prstGeom prst="rect">
            <a:avLst/>
          </a:prstGeom>
          <a:noFill/>
          <a:ln>
            <a:noFill/>
          </a:ln>
        </p:spPr>
        <p:txBody>
          <a:bodyPr spcFirstLastPara="1" wrap="square" lIns="731520" tIns="45700" rIns="457200" bIns="45700" anchor="t" anchorCtr="0">
            <a:noAutofit/>
          </a:bodyPr>
          <a:lstStyle/>
          <a:p>
            <a:pPr lvl="0">
              <a:tabLst>
                <a:tab pos="2743200" algn="l"/>
                <a:tab pos="3657600" algn="l"/>
              </a:tabLst>
            </a:pPr>
            <a:r>
              <a:rPr lang="en-US" sz="2000" dirty="0">
                <a:solidFill>
                  <a:schemeClr val="tx2"/>
                </a:solidFill>
              </a:rPr>
              <a:t>Bicyclist – </a:t>
            </a:r>
            <a:r>
              <a:rPr lang="en-US" sz="2000" b="1" dirty="0">
                <a:solidFill>
                  <a:schemeClr val="tx2"/>
                </a:solidFill>
              </a:rPr>
              <a:t>Driveway or Midblock Rideout</a:t>
            </a:r>
          </a:p>
          <a:p>
            <a:pPr lvl="0">
              <a:tabLst>
                <a:tab pos="2743200" algn="l"/>
                <a:tab pos="3657600" algn="l"/>
              </a:tabLst>
            </a:pPr>
            <a:r>
              <a:rPr lang="en-US" sz="2000" b="1" dirty="0">
                <a:solidFill>
                  <a:schemeClr val="tx2"/>
                </a:solidFill>
              </a:rPr>
              <a:t>12%</a:t>
            </a:r>
            <a:r>
              <a:rPr lang="en-US" sz="2000" dirty="0">
                <a:solidFill>
                  <a:schemeClr val="tx2"/>
                </a:solidFill>
              </a:rPr>
              <a:t> of crashes	</a:t>
            </a:r>
            <a:r>
              <a:rPr lang="en-US" sz="2000" b="1" dirty="0">
                <a:solidFill>
                  <a:schemeClr val="tx2"/>
                </a:solidFill>
              </a:rPr>
              <a:t>22%</a:t>
            </a:r>
            <a:r>
              <a:rPr lang="en-US" sz="2000" dirty="0">
                <a:solidFill>
                  <a:schemeClr val="tx2"/>
                </a:solidFill>
              </a:rPr>
              <a:t> incapacitating or fatal</a:t>
            </a:r>
          </a:p>
          <a:p>
            <a:pPr lvl="0">
              <a:tabLst>
                <a:tab pos="2743200" algn="l"/>
                <a:tab pos="3657600" algn="l"/>
              </a:tabLst>
            </a:pPr>
            <a:endParaRPr lang="en-US" sz="2000"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Stop Sign/Signal Rideout</a:t>
            </a:r>
          </a:p>
          <a:p>
            <a:pPr lvl="0">
              <a:tabLst>
                <a:tab pos="2743200" algn="l"/>
                <a:tab pos="3657600" algn="l"/>
              </a:tabLst>
            </a:pPr>
            <a:r>
              <a:rPr lang="en-US" sz="2000" b="1" dirty="0">
                <a:solidFill>
                  <a:schemeClr val="tx2"/>
                </a:solidFill>
              </a:rPr>
              <a:t>17%</a:t>
            </a:r>
            <a:r>
              <a:rPr lang="en-US" sz="2000" dirty="0">
                <a:solidFill>
                  <a:schemeClr val="tx2"/>
                </a:solidFill>
              </a:rPr>
              <a:t> of crashes	</a:t>
            </a:r>
            <a:r>
              <a:rPr lang="en-US" sz="2000" b="1" dirty="0">
                <a:solidFill>
                  <a:schemeClr val="tx2"/>
                </a:solidFill>
              </a:rPr>
              <a:t>20%</a:t>
            </a:r>
            <a:r>
              <a:rPr lang="en-US" sz="2000" dirty="0">
                <a:solidFill>
                  <a:schemeClr val="tx2"/>
                </a:solidFill>
              </a:rPr>
              <a:t> incapacitating or fatal</a:t>
            </a:r>
          </a:p>
          <a:p>
            <a:pPr>
              <a:tabLst>
                <a:tab pos="2743200" algn="l"/>
                <a:tab pos="3657600" algn="l"/>
              </a:tabLst>
            </a:pPr>
            <a:r>
              <a:rPr lang="en-US" sz="2000" b="1" cap="all" dirty="0" err="1">
                <a:solidFill>
                  <a:srgbClr val="FF0000"/>
                </a:solidFill>
              </a:rPr>
              <a:t>SkillS</a:t>
            </a:r>
            <a:r>
              <a:rPr lang="en-US" sz="2000" b="1" cap="all" dirty="0">
                <a:solidFill>
                  <a:srgbClr val="FF0000"/>
                </a:solidFill>
              </a:rPr>
              <a:t> to develop: </a:t>
            </a:r>
            <a:r>
              <a:rPr lang="en-US" sz="2000" dirty="0">
                <a:solidFill>
                  <a:srgbClr val="FF0000"/>
                </a:solidFill>
              </a:rPr>
              <a:t>Learn signs – Communicate with </a:t>
            </a:r>
            <a:br>
              <a:rPr lang="en-US" sz="2000" dirty="0">
                <a:solidFill>
                  <a:srgbClr val="FF0000"/>
                </a:solidFill>
              </a:rPr>
            </a:br>
            <a:r>
              <a:rPr lang="en-US" sz="2000" dirty="0">
                <a:solidFill>
                  <a:srgbClr val="FF0000"/>
                </a:solidFill>
              </a:rPr>
              <a:t>other road users – Be predictable</a:t>
            </a:r>
          </a:p>
          <a:p>
            <a:pPr lvl="0">
              <a:tabLst>
                <a:tab pos="2743200" algn="l"/>
                <a:tab pos="3657600" algn="l"/>
              </a:tabLst>
            </a:pPr>
            <a:endParaRPr lang="en-US" sz="2000" b="1"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Sudden Swerve	</a:t>
            </a:r>
          </a:p>
          <a:p>
            <a:pPr lvl="0">
              <a:tabLst>
                <a:tab pos="2743200" algn="l"/>
                <a:tab pos="3657600" algn="l"/>
              </a:tabLst>
            </a:pPr>
            <a:r>
              <a:rPr lang="en-US" sz="2000" b="1" dirty="0">
                <a:solidFill>
                  <a:schemeClr val="tx2"/>
                </a:solidFill>
              </a:rPr>
              <a:t>7%</a:t>
            </a:r>
            <a:r>
              <a:rPr lang="en-US" sz="2000" dirty="0">
                <a:solidFill>
                  <a:schemeClr val="tx2"/>
                </a:solidFill>
              </a:rPr>
              <a:t> of crashes	</a:t>
            </a:r>
            <a:r>
              <a:rPr lang="en-US" sz="2000" b="1" dirty="0">
                <a:solidFill>
                  <a:schemeClr val="tx2"/>
                </a:solidFill>
              </a:rPr>
              <a:t>25%</a:t>
            </a:r>
            <a:r>
              <a:rPr lang="en-US" sz="2000" dirty="0">
                <a:solidFill>
                  <a:schemeClr val="tx2"/>
                </a:solidFill>
              </a:rPr>
              <a:t> incapacitating or fatal</a:t>
            </a:r>
          </a:p>
        </p:txBody>
      </p:sp>
      <p:sp>
        <p:nvSpPr>
          <p:cNvPr id="7" name="Google Shape;250;p32">
            <a:extLst>
              <a:ext uri="{FF2B5EF4-FFF2-40B4-BE49-F238E27FC236}">
                <a16:creationId xmlns:a16="http://schemas.microsoft.com/office/drawing/2014/main" id="{D619A047-CAC5-46A4-8437-853A5FB3166E}"/>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3" name="Picture 2" descr="Road Trip Bingo graphic of road signs">
            <a:extLst>
              <a:ext uri="{FF2B5EF4-FFF2-40B4-BE49-F238E27FC236}">
                <a16:creationId xmlns:a16="http://schemas.microsoft.com/office/drawing/2014/main" id="{7413877B-C331-49C8-9997-109E022EC7B4}"/>
              </a:ext>
            </a:extLst>
          </p:cNvPr>
          <p:cNvPicPr>
            <a:picLocks noChangeAspect="1"/>
          </p:cNvPicPr>
          <p:nvPr/>
        </p:nvPicPr>
        <p:blipFill>
          <a:blip r:embed="rId3"/>
          <a:stretch>
            <a:fillRect/>
          </a:stretch>
        </p:blipFill>
        <p:spPr>
          <a:xfrm>
            <a:off x="2904740" y="1673542"/>
            <a:ext cx="3410719" cy="4087178"/>
          </a:xfrm>
          <a:prstGeom prst="rect">
            <a:avLst/>
          </a:prstGeom>
        </p:spPr>
      </p:pic>
      <p:sp>
        <p:nvSpPr>
          <p:cNvPr id="8" name="Google Shape;228;p30">
            <a:extLst>
              <a:ext uri="{FF2B5EF4-FFF2-40B4-BE49-F238E27FC236}">
                <a16:creationId xmlns:a16="http://schemas.microsoft.com/office/drawing/2014/main" id="{760B908B-F4B0-4930-9F7B-43DBF8DAA3CB}"/>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5: Traffic Signs &amp; Intersections Skills</a:t>
            </a:r>
          </a:p>
          <a:p>
            <a:pPr marL="0" marR="0" lvl="0" indent="0" rtl="0">
              <a:lnSpc>
                <a:spcPct val="100000"/>
              </a:lnSpc>
              <a:spcBef>
                <a:spcPts val="0"/>
              </a:spcBef>
              <a:spcAft>
                <a:spcPts val="0"/>
              </a:spcAft>
              <a:buClr>
                <a:srgbClr val="FFFF00"/>
              </a:buClr>
              <a:buFont typeface="Arial"/>
              <a:buNone/>
            </a:pPr>
            <a:endParaRPr sz="3200" b="1" dirty="0">
              <a:solidFill>
                <a:schemeClr val="accent2"/>
              </a:solidFill>
              <a:effectLst>
                <a:outerShdw blurRad="50800" dist="38100" dir="2700000" algn="tl" rotWithShape="0">
                  <a:prstClr val="black">
                    <a:alpha val="40000"/>
                  </a:prstClr>
                </a:outerShdw>
              </a:effectLst>
            </a:endParaRPr>
          </a:p>
        </p:txBody>
      </p:sp>
      <p:sp>
        <p:nvSpPr>
          <p:cNvPr id="9" name="Google Shape;96;p14">
            <a:extLst>
              <a:ext uri="{FF2B5EF4-FFF2-40B4-BE49-F238E27FC236}">
                <a16:creationId xmlns:a16="http://schemas.microsoft.com/office/drawing/2014/main" id="{236F7CBF-DE9A-4B9A-91A1-2BF1B6A305D9}"/>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lnSpc>
                <a:spcPts val="2000"/>
              </a:lnSpc>
            </a:pPr>
            <a:r>
              <a:rPr lang="en-US" sz="2000" b="1" dirty="0">
                <a:solidFill>
                  <a:srgbClr val="FFFFFF"/>
                </a:solidFill>
              </a:rPr>
              <a:t>Drivers: </a:t>
            </a:r>
            <a:r>
              <a:rPr lang="en-US" dirty="0">
                <a:solidFill>
                  <a:srgbClr val="FFFFFF"/>
                </a:solidFill>
              </a:rPr>
              <a:t>Slow down, know that children do not understand or have experience with traffic rules of habits. Please do NOT stop in the middle of the street and motion for </a:t>
            </a:r>
            <a:br>
              <a:rPr lang="en-US" dirty="0">
                <a:solidFill>
                  <a:srgbClr val="FFFFFF"/>
                </a:solidFill>
              </a:rPr>
            </a:br>
            <a:r>
              <a:rPr lang="en-US" dirty="0">
                <a:solidFill>
                  <a:srgbClr val="FFFFFF"/>
                </a:solidFill>
              </a:rPr>
              <a:t>kids to cross.</a:t>
            </a:r>
          </a:p>
        </p:txBody>
      </p:sp>
      <p:sp>
        <p:nvSpPr>
          <p:cNvPr id="10" name="Google Shape;95;p14">
            <a:extLst>
              <a:ext uri="{FF2B5EF4-FFF2-40B4-BE49-F238E27FC236}">
                <a16:creationId xmlns:a16="http://schemas.microsoft.com/office/drawing/2014/main" id="{5BA14FC8-64B4-4B09-86A8-AD7EB9574AE7}"/>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r>
              <a:rPr lang="en-US" dirty="0">
                <a:solidFill>
                  <a:schemeClr val="tx2"/>
                </a:solidFill>
              </a:rPr>
              <a:t>Learn traffic signs and lights, colors and shapes. Learn communication with other road users. Be ready in your power pedal at every stop!</a:t>
            </a:r>
          </a:p>
        </p:txBody>
      </p:sp>
      <p:sp>
        <p:nvSpPr>
          <p:cNvPr id="11" name="Isosceles Triangle 10">
            <a:extLst>
              <a:ext uri="{FF2B5EF4-FFF2-40B4-BE49-F238E27FC236}">
                <a16:creationId xmlns:a16="http://schemas.microsoft.com/office/drawing/2014/main" id="{61D4BAD5-1477-47F0-A651-60226D86BE4B}"/>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97;p14">
            <a:extLst>
              <a:ext uri="{FF2B5EF4-FFF2-40B4-BE49-F238E27FC236}">
                <a16:creationId xmlns:a16="http://schemas.microsoft.com/office/drawing/2014/main" id="{66D840CC-78EF-467E-B68A-25F9B8F7C5A4}"/>
              </a:ext>
            </a:extLst>
          </p:cNvPr>
          <p:cNvSpPr txBox="1"/>
          <p:nvPr/>
        </p:nvSpPr>
        <p:spPr>
          <a:xfrm flipH="1">
            <a:off x="457200" y="1569720"/>
            <a:ext cx="2142560" cy="427668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lvl="0">
              <a:spcAft>
                <a:spcPts val="600"/>
              </a:spcAft>
            </a:pPr>
            <a:r>
              <a:rPr lang="en-US" dirty="0">
                <a:solidFill>
                  <a:schemeClr val="tx2"/>
                </a:solidFill>
              </a:rPr>
              <a:t>When do we stop at </a:t>
            </a:r>
            <a:br>
              <a:rPr lang="en-US" dirty="0">
                <a:solidFill>
                  <a:schemeClr val="tx2"/>
                </a:solidFill>
              </a:rPr>
            </a:br>
            <a:r>
              <a:rPr lang="en-US" dirty="0">
                <a:solidFill>
                  <a:schemeClr val="tx2"/>
                </a:solidFill>
              </a:rPr>
              <a:t>a stop sign? </a:t>
            </a:r>
            <a:r>
              <a:rPr lang="en-US" b="1" dirty="0">
                <a:solidFill>
                  <a:schemeClr val="tx2"/>
                </a:solidFill>
              </a:rPr>
              <a:t>ALWAYS</a:t>
            </a:r>
            <a:endParaRPr lang="en-US" dirty="0">
              <a:solidFill>
                <a:schemeClr val="tx2"/>
              </a:solidFill>
            </a:endParaRPr>
          </a:p>
          <a:p>
            <a:pPr lvl="0"/>
            <a:r>
              <a:rPr lang="en-US" dirty="0">
                <a:solidFill>
                  <a:schemeClr val="tx2"/>
                </a:solidFill>
              </a:rPr>
              <a:t>Look all 4 ways:</a:t>
            </a:r>
          </a:p>
          <a:p>
            <a:pPr marL="182880" lvl="0" indent="-182880">
              <a:buFont typeface="Wingdings" panose="05000000000000000000" pitchFamily="2" charset="2"/>
              <a:buChar char="§"/>
            </a:pPr>
            <a:r>
              <a:rPr lang="en-US" dirty="0">
                <a:solidFill>
                  <a:schemeClr val="tx2"/>
                </a:solidFill>
              </a:rPr>
              <a:t>Left</a:t>
            </a:r>
          </a:p>
          <a:p>
            <a:pPr marL="182880" lvl="0" indent="-182880">
              <a:buFont typeface="Wingdings" panose="05000000000000000000" pitchFamily="2" charset="2"/>
              <a:buChar char="§"/>
            </a:pPr>
            <a:r>
              <a:rPr lang="en-US" dirty="0">
                <a:solidFill>
                  <a:schemeClr val="tx2"/>
                </a:solidFill>
              </a:rPr>
              <a:t>Right</a:t>
            </a:r>
          </a:p>
          <a:p>
            <a:pPr marL="182880" lvl="0" indent="-182880">
              <a:buFont typeface="Wingdings" panose="05000000000000000000" pitchFamily="2" charset="2"/>
              <a:buChar char="§"/>
            </a:pPr>
            <a:r>
              <a:rPr lang="en-US" dirty="0">
                <a:solidFill>
                  <a:schemeClr val="tx2"/>
                </a:solidFill>
              </a:rPr>
              <a:t>In front</a:t>
            </a:r>
          </a:p>
          <a:p>
            <a:pPr marL="182880" lvl="0" indent="-182880">
              <a:spcAft>
                <a:spcPts val="600"/>
              </a:spcAft>
              <a:buFont typeface="Wingdings" panose="05000000000000000000" pitchFamily="2" charset="2"/>
              <a:buChar char="§"/>
            </a:pPr>
            <a:r>
              <a:rPr lang="en-US" dirty="0">
                <a:solidFill>
                  <a:schemeClr val="tx2"/>
                </a:solidFill>
              </a:rPr>
              <a:t>Behind</a:t>
            </a:r>
          </a:p>
          <a:p>
            <a:pPr lvl="0">
              <a:spcAft>
                <a:spcPts val="600"/>
              </a:spcAft>
            </a:pPr>
            <a:r>
              <a:rPr lang="en-US" dirty="0">
                <a:solidFill>
                  <a:schemeClr val="tx2"/>
                </a:solidFill>
              </a:rPr>
              <a:t>Wave to make sure </a:t>
            </a:r>
            <a:br>
              <a:rPr lang="en-US" dirty="0">
                <a:solidFill>
                  <a:schemeClr val="tx2"/>
                </a:solidFill>
              </a:rPr>
            </a:br>
            <a:r>
              <a:rPr lang="en-US" dirty="0">
                <a:solidFill>
                  <a:schemeClr val="tx2"/>
                </a:solidFill>
              </a:rPr>
              <a:t>they see you. They will wave back if they do!</a:t>
            </a:r>
          </a:p>
          <a:p>
            <a:pPr lvl="0">
              <a:spcAft>
                <a:spcPts val="600"/>
              </a:spcAft>
            </a:pPr>
            <a:r>
              <a:rPr lang="en-US" dirty="0">
                <a:solidFill>
                  <a:schemeClr val="tx2"/>
                </a:solidFill>
              </a:rPr>
              <a:t>Take turns with </a:t>
            </a:r>
            <a:br>
              <a:rPr lang="en-US" dirty="0">
                <a:solidFill>
                  <a:schemeClr val="tx2"/>
                </a:solidFill>
              </a:rPr>
            </a:br>
            <a:r>
              <a:rPr lang="en-US" dirty="0">
                <a:solidFill>
                  <a:schemeClr val="tx2"/>
                </a:solidFill>
              </a:rPr>
              <a:t>other vehicles.</a:t>
            </a:r>
          </a:p>
        </p:txBody>
      </p:sp>
      <p:sp>
        <p:nvSpPr>
          <p:cNvPr id="13" name="Google Shape;98;p14">
            <a:extLst>
              <a:ext uri="{FF2B5EF4-FFF2-40B4-BE49-F238E27FC236}">
                <a16:creationId xmlns:a16="http://schemas.microsoft.com/office/drawing/2014/main" id="{C69E0F7B-9867-4032-9F18-34F837FC5769}"/>
              </a:ext>
            </a:extLst>
          </p:cNvPr>
          <p:cNvSpPr txBox="1"/>
          <p:nvPr/>
        </p:nvSpPr>
        <p:spPr>
          <a:xfrm>
            <a:off x="6516600" y="1569720"/>
            <a:ext cx="2360520" cy="435926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It is important to make eye contact with others driving</a:t>
            </a:r>
          </a:p>
          <a:p>
            <a:pPr marL="182880" lvl="0" indent="-182880">
              <a:spcAft>
                <a:spcPts val="600"/>
              </a:spcAft>
              <a:buFont typeface="Wingdings" panose="05000000000000000000" pitchFamily="2" charset="2"/>
              <a:buChar char="§"/>
            </a:pPr>
            <a:r>
              <a:rPr lang="en-US" dirty="0">
                <a:solidFill>
                  <a:schemeClr val="tx2"/>
                </a:solidFill>
              </a:rPr>
              <a:t>If one person motions you to go, still look all 4 ways before going</a:t>
            </a:r>
          </a:p>
          <a:p>
            <a:pPr marL="182880" lvl="0" indent="-182880">
              <a:spcAft>
                <a:spcPts val="600"/>
              </a:spcAft>
              <a:buFont typeface="Wingdings" panose="05000000000000000000" pitchFamily="2" charset="2"/>
              <a:buChar char="§"/>
            </a:pPr>
            <a:r>
              <a:rPr lang="en-US" dirty="0">
                <a:solidFill>
                  <a:schemeClr val="tx2"/>
                </a:solidFill>
              </a:rPr>
              <a:t>Lane positioning – protect your space </a:t>
            </a:r>
            <a:br>
              <a:rPr lang="en-US" dirty="0">
                <a:solidFill>
                  <a:schemeClr val="tx2"/>
                </a:solidFill>
              </a:rPr>
            </a:br>
            <a:r>
              <a:rPr lang="en-US" dirty="0">
                <a:solidFill>
                  <a:schemeClr val="tx2"/>
                </a:solidFill>
              </a:rPr>
              <a:t>– don’t hide</a:t>
            </a:r>
          </a:p>
          <a:p>
            <a:pPr marL="182880" lvl="0" indent="-182880">
              <a:spcAft>
                <a:spcPts val="600"/>
              </a:spcAft>
              <a:buFont typeface="Wingdings" panose="05000000000000000000" pitchFamily="2" charset="2"/>
              <a:buChar char="§"/>
            </a:pPr>
            <a:r>
              <a:rPr lang="en-US" dirty="0">
                <a:solidFill>
                  <a:schemeClr val="tx2"/>
                </a:solidFill>
              </a:rPr>
              <a:t>Thumbs up and thank you wave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7" name="Google Shape;557;p61" descr="M:\DESIGN\Traffic\PHOTOS\Arthur\MapGraphics\RideoutStopSign.JPG"/>
          <p:cNvPicPr preferRelativeResize="0"/>
          <p:nvPr/>
        </p:nvPicPr>
        <p:blipFill rotWithShape="1">
          <a:blip r:embed="rId3">
            <a:alphaModFix/>
          </a:blip>
          <a:srcRect l="11650" t="13547" r="21175" b="2968"/>
          <a:stretch/>
        </p:blipFill>
        <p:spPr>
          <a:xfrm>
            <a:off x="488476" y="2139696"/>
            <a:ext cx="3675092" cy="2653291"/>
          </a:xfrm>
          <a:prstGeom prst="rect">
            <a:avLst/>
          </a:prstGeom>
          <a:noFill/>
          <a:ln>
            <a:noFill/>
          </a:ln>
        </p:spPr>
      </p:pic>
      <p:sp>
        <p:nvSpPr>
          <p:cNvPr id="10" name="Google Shape;105;p15">
            <a:extLst>
              <a:ext uri="{FF2B5EF4-FFF2-40B4-BE49-F238E27FC236}">
                <a16:creationId xmlns:a16="http://schemas.microsoft.com/office/drawing/2014/main" id="{ADE7CED0-A156-4995-9972-656D24291441}"/>
              </a:ext>
            </a:extLst>
          </p:cNvPr>
          <p:cNvSpPr txBox="1"/>
          <p:nvPr/>
        </p:nvSpPr>
        <p:spPr>
          <a:xfrm>
            <a:off x="0" y="182880"/>
            <a:ext cx="9144000" cy="64140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ln w="0"/>
                <a:solidFill>
                  <a:schemeClr val="accent2"/>
                </a:solidFill>
                <a:effectLst>
                  <a:outerShdw blurRad="38100" dist="19050" dir="2700000" algn="tl" rotWithShape="0">
                    <a:schemeClr val="dk1">
                      <a:alpha val="40000"/>
                    </a:schemeClr>
                  </a:outerShdw>
                </a:effectLst>
              </a:rPr>
              <a:t>Station 5: Traffic Signs &amp; Intersections Activity</a:t>
            </a:r>
          </a:p>
        </p:txBody>
      </p:sp>
      <p:sp>
        <p:nvSpPr>
          <p:cNvPr id="12" name="Google Shape;107;p15">
            <a:extLst>
              <a:ext uri="{FF2B5EF4-FFF2-40B4-BE49-F238E27FC236}">
                <a16:creationId xmlns:a16="http://schemas.microsoft.com/office/drawing/2014/main" id="{E7AC9715-D85B-41A7-A061-D84F4E761574}"/>
              </a:ext>
            </a:extLst>
          </p:cNvPr>
          <p:cNvSpPr txBox="1"/>
          <p:nvPr/>
        </p:nvSpPr>
        <p:spPr>
          <a:xfrm>
            <a:off x="0" y="5846400"/>
            <a:ext cx="9156900" cy="1011600"/>
          </a:xfrm>
          <a:prstGeom prst="rect">
            <a:avLst/>
          </a:prstGeom>
          <a:solidFill>
            <a:schemeClr val="accent1"/>
          </a:solidFill>
          <a:ln>
            <a:noFill/>
          </a:ln>
        </p:spPr>
        <p:txBody>
          <a:bodyPr spcFirstLastPara="1" wrap="square" lIns="457200" tIns="91440" rIns="457200" bIns="91425" anchor="ctr" anchorCtr="0">
            <a:noAutofit/>
          </a:bodyPr>
          <a:lstStyle/>
          <a:p>
            <a:pPr lvl="0"/>
            <a:r>
              <a:rPr lang="en-US" sz="2000" b="1" dirty="0">
                <a:solidFill>
                  <a:srgbClr val="FFFFFF"/>
                </a:solidFill>
              </a:rPr>
              <a:t>Drivers: </a:t>
            </a:r>
            <a:r>
              <a:rPr lang="en-US" dirty="0">
                <a:solidFill>
                  <a:srgbClr val="FFFFFF"/>
                </a:solidFill>
              </a:rPr>
              <a:t>Slow down, know that children do not understand or have experience with traffic rules of habits, protect them while they are learning. Expect kids to be everywhere. Please DO NOT stop in the middle of the street and motion for kids to cross.</a:t>
            </a:r>
          </a:p>
        </p:txBody>
      </p:sp>
      <p:sp>
        <p:nvSpPr>
          <p:cNvPr id="13" name="Google Shape;108;p15">
            <a:extLst>
              <a:ext uri="{FF2B5EF4-FFF2-40B4-BE49-F238E27FC236}">
                <a16:creationId xmlns:a16="http://schemas.microsoft.com/office/drawing/2014/main" id="{5E3D8F77-788A-4D94-9660-F38C1DE37A5D}"/>
              </a:ext>
            </a:extLst>
          </p:cNvPr>
          <p:cNvSpPr txBox="1"/>
          <p:nvPr/>
        </p:nvSpPr>
        <p:spPr>
          <a:xfrm>
            <a:off x="0" y="4864608"/>
            <a:ext cx="9156900" cy="984036"/>
          </a:xfrm>
          <a:prstGeom prst="rect">
            <a:avLst/>
          </a:prstGeom>
          <a:noFill/>
          <a:ln>
            <a:noFill/>
          </a:ln>
        </p:spPr>
        <p:txBody>
          <a:bodyPr spcFirstLastPara="1" wrap="square" lIns="457200" tIns="91425" rIns="457200" bIns="91425" anchor="ctr" anchorCtr="0">
            <a:noAutofit/>
          </a:bodyPr>
          <a:lstStyle/>
          <a:p>
            <a:pPr lvl="0">
              <a:buClr>
                <a:schemeClr val="lt1"/>
              </a:buClr>
            </a:pPr>
            <a:r>
              <a:rPr lang="en-US" sz="2000" b="1" dirty="0"/>
              <a:t>Make it fun:</a:t>
            </a:r>
            <a:r>
              <a:rPr lang="en-US" sz="2000" dirty="0"/>
              <a:t> </a:t>
            </a:r>
            <a:r>
              <a:rPr lang="en-US" dirty="0"/>
              <a:t>Have an advanced child “break the rules” let the kids talk about what happens. Talk about where they are going on their bikes. Talk about what they will </a:t>
            </a:r>
            <a:br>
              <a:rPr lang="en-US" dirty="0"/>
            </a:br>
            <a:r>
              <a:rPr lang="en-US" dirty="0"/>
              <a:t>bring along and how they will carry it. </a:t>
            </a:r>
          </a:p>
        </p:txBody>
      </p:sp>
      <p:sp>
        <p:nvSpPr>
          <p:cNvPr id="14" name="Google Shape;110;p15">
            <a:extLst>
              <a:ext uri="{FF2B5EF4-FFF2-40B4-BE49-F238E27FC236}">
                <a16:creationId xmlns:a16="http://schemas.microsoft.com/office/drawing/2014/main" id="{34581BB9-10E1-46CB-ACB4-1B69390C8D78}"/>
              </a:ext>
            </a:extLst>
          </p:cNvPr>
          <p:cNvSpPr txBox="1"/>
          <p:nvPr/>
        </p:nvSpPr>
        <p:spPr>
          <a:xfrm>
            <a:off x="0" y="822960"/>
            <a:ext cx="9144000" cy="749808"/>
          </a:xfrm>
          <a:prstGeom prst="rect">
            <a:avLst/>
          </a:prstGeom>
          <a:solidFill>
            <a:schemeClr val="accent2">
              <a:lumMod val="20000"/>
              <a:lumOff val="80000"/>
            </a:schemeClr>
          </a:solidFill>
          <a:ln>
            <a:noFill/>
          </a:ln>
        </p:spPr>
        <p:txBody>
          <a:bodyPr spcFirstLastPara="1" wrap="square" lIns="365760" tIns="91425" rIns="274320" bIns="91425" anchor="t" anchorCtr="0">
            <a:noAutofit/>
          </a:bodyPr>
          <a:lstStyle/>
          <a:p>
            <a:pPr lvl="0">
              <a:buClr>
                <a:schemeClr val="lt1"/>
              </a:buClr>
            </a:pPr>
            <a:r>
              <a:rPr lang="en-US" sz="2000" b="1" dirty="0"/>
              <a:t>Crash avoidance: </a:t>
            </a:r>
            <a:r>
              <a:rPr lang="en-US" dirty="0"/>
              <a:t>Understand traffic and driver habits, pedal predictably. Practice good habits at quiet intersections to develop confidence for busier intersections with more lanes. </a:t>
            </a:r>
            <a:endParaRPr dirty="0"/>
          </a:p>
        </p:txBody>
      </p:sp>
      <p:sp>
        <p:nvSpPr>
          <p:cNvPr id="15" name="Google Shape;111;p15">
            <a:extLst>
              <a:ext uri="{FF2B5EF4-FFF2-40B4-BE49-F238E27FC236}">
                <a16:creationId xmlns:a16="http://schemas.microsoft.com/office/drawing/2014/main" id="{636F31F2-5D15-45BE-8D8E-EAE0CDBC01D7}"/>
              </a:ext>
            </a:extLst>
          </p:cNvPr>
          <p:cNvSpPr txBox="1"/>
          <p:nvPr/>
        </p:nvSpPr>
        <p:spPr>
          <a:xfrm>
            <a:off x="488476" y="1692210"/>
            <a:ext cx="3675092" cy="648654"/>
          </a:xfrm>
          <a:prstGeom prst="rect">
            <a:avLst/>
          </a:prstGeom>
          <a:solidFill>
            <a:schemeClr val="bg2"/>
          </a:solidFill>
          <a:ln>
            <a:noFill/>
          </a:ln>
        </p:spPr>
        <p:txBody>
          <a:bodyPr spcFirstLastPara="1" wrap="square" lIns="182880" tIns="182880" rIns="182880" bIns="182880" anchor="ctr" anchorCtr="0">
            <a:noAutofit/>
          </a:bodyPr>
          <a:lstStyle/>
          <a:p>
            <a:pPr lvl="0">
              <a:buClr>
                <a:schemeClr val="dk1"/>
              </a:buClr>
              <a:buSzPts val="1100"/>
            </a:pPr>
            <a:r>
              <a:rPr lang="en-US" sz="1600" i="1" dirty="0"/>
              <a:t>Use a quiet neighborhood intersection, recruit families to be “drivers”</a:t>
            </a:r>
          </a:p>
        </p:txBody>
      </p:sp>
      <p:sp>
        <p:nvSpPr>
          <p:cNvPr id="17" name="Google Shape;106;p15">
            <a:extLst>
              <a:ext uri="{FF2B5EF4-FFF2-40B4-BE49-F238E27FC236}">
                <a16:creationId xmlns:a16="http://schemas.microsoft.com/office/drawing/2014/main" id="{515ADA65-5DAF-481B-80C6-09FC1D8D12B9}"/>
              </a:ext>
            </a:extLst>
          </p:cNvPr>
          <p:cNvSpPr txBox="1"/>
          <p:nvPr/>
        </p:nvSpPr>
        <p:spPr>
          <a:xfrm>
            <a:off x="3819364" y="1710669"/>
            <a:ext cx="3124775" cy="2987262"/>
          </a:xfrm>
          <a:prstGeom prst="rect">
            <a:avLst/>
          </a:prstGeom>
          <a:noFill/>
          <a:ln>
            <a:noFill/>
          </a:ln>
        </p:spPr>
        <p:txBody>
          <a:bodyPr spcFirstLastPara="1" wrap="square" lIns="457200" tIns="45700" rIns="457200" bIns="45700" anchor="ctr" anchorCtr="0">
            <a:noAutofit/>
          </a:bodyPr>
          <a:lstStyle/>
          <a:p>
            <a:pPr marL="0" marR="0" lvl="0" indent="0" algn="l" rtl="0">
              <a:lnSpc>
                <a:spcPct val="100000"/>
              </a:lnSpc>
              <a:spcBef>
                <a:spcPts val="0"/>
              </a:spcBef>
              <a:spcAft>
                <a:spcPts val="600"/>
              </a:spcAft>
              <a:buClr>
                <a:schemeClr val="lt1"/>
              </a:buClr>
              <a:buFont typeface="Arial"/>
              <a:buNone/>
            </a:pPr>
            <a:r>
              <a:rPr lang="en-US" sz="2000" b="1" dirty="0"/>
              <a:t>Helper: </a:t>
            </a:r>
          </a:p>
          <a:p>
            <a:pPr marL="182880" lvl="0" indent="-182880">
              <a:spcAft>
                <a:spcPts val="600"/>
              </a:spcAft>
              <a:buFont typeface="Wingdings" panose="05000000000000000000" pitchFamily="2" charset="2"/>
              <a:buChar char="§"/>
            </a:pPr>
            <a:r>
              <a:rPr lang="en-US" dirty="0">
                <a:solidFill>
                  <a:schemeClr val="tx2"/>
                </a:solidFill>
              </a:rPr>
              <a:t>Chalk a safe 4 way stop intersection </a:t>
            </a:r>
            <a:br>
              <a:rPr lang="en-US" dirty="0">
                <a:solidFill>
                  <a:schemeClr val="tx2"/>
                </a:solidFill>
              </a:rPr>
            </a:br>
            <a:r>
              <a:rPr lang="en-US" dirty="0">
                <a:solidFill>
                  <a:schemeClr val="tx2"/>
                </a:solidFill>
              </a:rPr>
              <a:t>with 2 lane roads</a:t>
            </a:r>
          </a:p>
          <a:p>
            <a:pPr marL="182880" lvl="0" indent="-182880">
              <a:spcAft>
                <a:spcPts val="600"/>
              </a:spcAft>
              <a:buFont typeface="Wingdings" panose="05000000000000000000" pitchFamily="2" charset="2"/>
              <a:buChar char="§"/>
            </a:pPr>
            <a:r>
              <a:rPr lang="en-US" dirty="0">
                <a:solidFill>
                  <a:schemeClr val="tx2"/>
                </a:solidFill>
              </a:rPr>
              <a:t>Demonstrate and help each kid practice</a:t>
            </a:r>
          </a:p>
          <a:p>
            <a:pPr marL="182880" lvl="0" indent="-182880">
              <a:spcAft>
                <a:spcPts val="600"/>
              </a:spcAft>
              <a:buFont typeface="Wingdings" panose="05000000000000000000" pitchFamily="2" charset="2"/>
              <a:buChar char="§"/>
            </a:pPr>
            <a:r>
              <a:rPr lang="en-US" dirty="0">
                <a:solidFill>
                  <a:schemeClr val="tx2"/>
                </a:solidFill>
              </a:rPr>
              <a:t>Then have kids walk and communicate </a:t>
            </a:r>
            <a:br>
              <a:rPr lang="en-US" dirty="0">
                <a:solidFill>
                  <a:schemeClr val="tx2"/>
                </a:solidFill>
              </a:rPr>
            </a:br>
            <a:r>
              <a:rPr lang="en-US" dirty="0">
                <a:solidFill>
                  <a:schemeClr val="tx2"/>
                </a:solidFill>
              </a:rPr>
              <a:t>on their own while using hand signals</a:t>
            </a:r>
          </a:p>
        </p:txBody>
      </p:sp>
      <p:sp>
        <p:nvSpPr>
          <p:cNvPr id="18" name="Rectangle 17">
            <a:extLst>
              <a:ext uri="{FF2B5EF4-FFF2-40B4-BE49-F238E27FC236}">
                <a16:creationId xmlns:a16="http://schemas.microsoft.com/office/drawing/2014/main" id="{0A3CE9D9-18F1-48BF-9CFE-6AA65E1AB9DA}"/>
              </a:ext>
            </a:extLst>
          </p:cNvPr>
          <p:cNvSpPr/>
          <p:nvPr/>
        </p:nvSpPr>
        <p:spPr>
          <a:xfrm>
            <a:off x="6494352" y="1615613"/>
            <a:ext cx="2578527" cy="3093154"/>
          </a:xfrm>
          <a:prstGeom prst="rect">
            <a:avLst/>
          </a:prstGeom>
        </p:spPr>
        <p:txBody>
          <a:bodyPr wrap="square">
            <a:spAutoFit/>
          </a:bodyPr>
          <a:lstStyle/>
          <a:p>
            <a:pPr marL="182880" lvl="0" indent="-182880">
              <a:spcAft>
                <a:spcPts val="600"/>
              </a:spcAft>
              <a:buFont typeface="Wingdings" panose="05000000000000000000" pitchFamily="2" charset="2"/>
              <a:buChar char="§"/>
            </a:pPr>
            <a:r>
              <a:rPr lang="en-US" dirty="0">
                <a:solidFill>
                  <a:schemeClr val="tx2"/>
                </a:solidFill>
              </a:rPr>
              <a:t>Next have kids bikes practice together </a:t>
            </a:r>
          </a:p>
          <a:p>
            <a:pPr marL="182880" lvl="0" indent="-182880">
              <a:spcAft>
                <a:spcPts val="600"/>
              </a:spcAft>
              <a:buFont typeface="Wingdings" panose="05000000000000000000" pitchFamily="2" charset="2"/>
              <a:buChar char="§"/>
            </a:pPr>
            <a:r>
              <a:rPr lang="en-US" dirty="0">
                <a:solidFill>
                  <a:schemeClr val="tx2"/>
                </a:solidFill>
              </a:rPr>
              <a:t>Let kids make their own decisions when to go</a:t>
            </a:r>
          </a:p>
          <a:p>
            <a:pPr marL="182880" lvl="0" indent="-182880">
              <a:spcAft>
                <a:spcPts val="600"/>
              </a:spcAft>
              <a:buFont typeface="Wingdings" panose="05000000000000000000" pitchFamily="2" charset="2"/>
              <a:buChar char="§"/>
            </a:pPr>
            <a:r>
              <a:rPr lang="en-US" dirty="0">
                <a:solidFill>
                  <a:schemeClr val="tx2"/>
                </a:solidFill>
              </a:rPr>
              <a:t>Help them clarify their communications</a:t>
            </a:r>
          </a:p>
          <a:p>
            <a:pPr marL="182880" lvl="0" indent="-182880">
              <a:spcAft>
                <a:spcPts val="600"/>
              </a:spcAft>
              <a:buFont typeface="Wingdings" panose="05000000000000000000" pitchFamily="2" charset="2"/>
              <a:buChar char="§"/>
            </a:pPr>
            <a:r>
              <a:rPr lang="en-US" dirty="0">
                <a:solidFill>
                  <a:schemeClr val="tx2"/>
                </a:solidFill>
              </a:rPr>
              <a:t>Make sure kids learn from “crashes” that happen in this safe low speed activity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3" name="Google Shape;209;p27">
            <a:extLst>
              <a:ext uri="{FF2B5EF4-FFF2-40B4-BE49-F238E27FC236}">
                <a16:creationId xmlns:a16="http://schemas.microsoft.com/office/drawing/2014/main" id="{B1655AF2-DFED-477E-A2BE-4F849F34538C}"/>
              </a:ext>
            </a:extLst>
          </p:cNvPr>
          <p:cNvSpPr txBox="1"/>
          <p:nvPr/>
        </p:nvSpPr>
        <p:spPr>
          <a:xfrm>
            <a:off x="0" y="2743200"/>
            <a:ext cx="9144000" cy="137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2"/>
                </a:solidFill>
                <a:effectLst>
                  <a:outerShdw blurRad="50800" dist="38100" dir="2700000" algn="tl" rotWithShape="0">
                    <a:prstClr val="black">
                      <a:alpha val="40000"/>
                    </a:prstClr>
                  </a:outerShdw>
                </a:effectLst>
              </a:rPr>
              <a:t>Station 6</a:t>
            </a:r>
          </a:p>
          <a:p>
            <a:pPr algn="ctr"/>
            <a:r>
              <a:rPr lang="en-US" sz="2400" b="1" cap="all" dirty="0">
                <a:solidFill>
                  <a:srgbClr val="FF0000"/>
                </a:solidFill>
              </a:rPr>
              <a:t>Skill to develop: </a:t>
            </a:r>
            <a:br>
              <a:rPr lang="en-US" sz="2400" b="1" cap="all" dirty="0">
                <a:solidFill>
                  <a:srgbClr val="FF0000"/>
                </a:solidFill>
              </a:rPr>
            </a:br>
            <a:r>
              <a:rPr lang="en-US" sz="2400" dirty="0">
                <a:solidFill>
                  <a:srgbClr val="FF0000"/>
                </a:solidFill>
              </a:rPr>
              <a:t>Scan behind – Communicate with </a:t>
            </a:r>
            <a:br>
              <a:rPr lang="en-US" sz="2400" dirty="0">
                <a:solidFill>
                  <a:srgbClr val="FF0000"/>
                </a:solidFill>
              </a:rPr>
            </a:br>
            <a:r>
              <a:rPr lang="en-US" sz="2400" dirty="0">
                <a:solidFill>
                  <a:srgbClr val="FF0000"/>
                </a:solidFill>
              </a:rPr>
              <a:t>other road users – Be predictable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 name="Google Shape;146;p21">
            <a:extLst>
              <a:ext uri="{FF2B5EF4-FFF2-40B4-BE49-F238E27FC236}">
                <a16:creationId xmlns:a16="http://schemas.microsoft.com/office/drawing/2014/main" id="{A6605F08-EFA8-4A19-9E05-88A73ECB097E}"/>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6" name="Google Shape;147;p21">
            <a:extLst>
              <a:ext uri="{FF2B5EF4-FFF2-40B4-BE49-F238E27FC236}">
                <a16:creationId xmlns:a16="http://schemas.microsoft.com/office/drawing/2014/main" id="{EB9E0A9C-91E1-4A91-A99D-F6F6A31988FA}"/>
              </a:ext>
            </a:extLst>
          </p:cNvPr>
          <p:cNvSpPr txBox="1"/>
          <p:nvPr/>
        </p:nvSpPr>
        <p:spPr>
          <a:xfrm>
            <a:off x="0" y="1737360"/>
            <a:ext cx="9144000" cy="3319463"/>
          </a:xfrm>
          <a:prstGeom prst="rect">
            <a:avLst/>
          </a:prstGeom>
          <a:noFill/>
          <a:ln>
            <a:noFill/>
          </a:ln>
        </p:spPr>
        <p:txBody>
          <a:bodyPr spcFirstLastPara="1" wrap="square" lIns="731520" tIns="45700" rIns="457200" bIns="45700" anchor="t" anchorCtr="0">
            <a:noAutofit/>
          </a:bodyPr>
          <a:lstStyle/>
          <a:p>
            <a:pPr lvl="0">
              <a:tabLst>
                <a:tab pos="2743200" algn="l"/>
                <a:tab pos="3657600" algn="l"/>
              </a:tabLst>
            </a:pPr>
            <a:r>
              <a:rPr lang="en-US" sz="2000" dirty="0">
                <a:solidFill>
                  <a:schemeClr val="tx2"/>
                </a:solidFill>
              </a:rPr>
              <a:t>Bicyclist – </a:t>
            </a:r>
            <a:r>
              <a:rPr lang="en-US" sz="2000" b="1" dirty="0">
                <a:solidFill>
                  <a:schemeClr val="tx2"/>
                </a:solidFill>
              </a:rPr>
              <a:t>Driveway or Midblock Rideout</a:t>
            </a:r>
          </a:p>
          <a:p>
            <a:pPr lvl="0">
              <a:tabLst>
                <a:tab pos="2743200" algn="l"/>
                <a:tab pos="3657600" algn="l"/>
              </a:tabLst>
            </a:pPr>
            <a:r>
              <a:rPr lang="en-US" sz="2000" b="1" dirty="0">
                <a:solidFill>
                  <a:schemeClr val="tx2"/>
                </a:solidFill>
              </a:rPr>
              <a:t>12%</a:t>
            </a:r>
            <a:r>
              <a:rPr lang="en-US" sz="2000" dirty="0">
                <a:solidFill>
                  <a:schemeClr val="tx2"/>
                </a:solidFill>
              </a:rPr>
              <a:t> of crashes	</a:t>
            </a:r>
            <a:r>
              <a:rPr lang="en-US" sz="2000" b="1" dirty="0">
                <a:solidFill>
                  <a:schemeClr val="tx2"/>
                </a:solidFill>
              </a:rPr>
              <a:t>22%</a:t>
            </a:r>
            <a:r>
              <a:rPr lang="en-US" sz="2000" dirty="0">
                <a:solidFill>
                  <a:schemeClr val="tx2"/>
                </a:solidFill>
              </a:rPr>
              <a:t> incapacitating or fatal</a:t>
            </a:r>
          </a:p>
          <a:p>
            <a:pPr lvl="0">
              <a:tabLst>
                <a:tab pos="2743200" algn="l"/>
                <a:tab pos="3657600" algn="l"/>
              </a:tabLst>
            </a:pPr>
            <a:endParaRPr lang="en-US" sz="2000"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Stop Sign/Signal Rideout</a:t>
            </a:r>
          </a:p>
          <a:p>
            <a:pPr lvl="0">
              <a:tabLst>
                <a:tab pos="2743200" algn="l"/>
                <a:tab pos="3657600" algn="l"/>
              </a:tabLst>
            </a:pPr>
            <a:r>
              <a:rPr lang="en-US" sz="2000" b="1" dirty="0">
                <a:solidFill>
                  <a:schemeClr val="tx2"/>
                </a:solidFill>
              </a:rPr>
              <a:t>17%</a:t>
            </a:r>
            <a:r>
              <a:rPr lang="en-US" sz="2000" dirty="0">
                <a:solidFill>
                  <a:schemeClr val="tx2"/>
                </a:solidFill>
              </a:rPr>
              <a:t> of crashes	</a:t>
            </a:r>
            <a:r>
              <a:rPr lang="en-US" sz="2000" b="1" dirty="0">
                <a:solidFill>
                  <a:schemeClr val="tx2"/>
                </a:solidFill>
              </a:rPr>
              <a:t>20%</a:t>
            </a:r>
            <a:r>
              <a:rPr lang="en-US" sz="2000" dirty="0">
                <a:solidFill>
                  <a:schemeClr val="tx2"/>
                </a:solidFill>
              </a:rPr>
              <a:t> incapacitating or fatal</a:t>
            </a:r>
          </a:p>
          <a:p>
            <a:pPr>
              <a:tabLst>
                <a:tab pos="2743200" algn="l"/>
                <a:tab pos="3657600" algn="l"/>
              </a:tabLst>
            </a:pPr>
            <a:r>
              <a:rPr lang="en-US" sz="2000" b="1" cap="all" dirty="0">
                <a:solidFill>
                  <a:srgbClr val="FF0000"/>
                </a:solidFill>
              </a:rPr>
              <a:t>Skill to develop: </a:t>
            </a:r>
            <a:r>
              <a:rPr lang="en-US" sz="2000" dirty="0">
                <a:solidFill>
                  <a:srgbClr val="FF0000"/>
                </a:solidFill>
              </a:rPr>
              <a:t>Scan behind – Communicate with </a:t>
            </a:r>
            <a:br>
              <a:rPr lang="en-US" sz="2000" dirty="0">
                <a:solidFill>
                  <a:srgbClr val="FF0000"/>
                </a:solidFill>
              </a:rPr>
            </a:br>
            <a:r>
              <a:rPr lang="en-US" sz="2000" dirty="0">
                <a:solidFill>
                  <a:srgbClr val="FF0000"/>
                </a:solidFill>
              </a:rPr>
              <a:t>other road users – Be predictable</a:t>
            </a:r>
          </a:p>
          <a:p>
            <a:pPr lvl="0">
              <a:tabLst>
                <a:tab pos="2743200" algn="l"/>
                <a:tab pos="3657600" algn="l"/>
              </a:tabLst>
            </a:pPr>
            <a:endParaRPr lang="en-US" sz="2000" b="1"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Sudden Swerve	</a:t>
            </a:r>
          </a:p>
          <a:p>
            <a:pPr lvl="0">
              <a:tabLst>
                <a:tab pos="2743200" algn="l"/>
                <a:tab pos="3657600" algn="l"/>
              </a:tabLst>
            </a:pPr>
            <a:r>
              <a:rPr lang="en-US" sz="2000" b="1" dirty="0">
                <a:solidFill>
                  <a:schemeClr val="tx2"/>
                </a:solidFill>
              </a:rPr>
              <a:t>7%</a:t>
            </a:r>
            <a:r>
              <a:rPr lang="en-US" sz="2000" dirty="0">
                <a:solidFill>
                  <a:schemeClr val="tx2"/>
                </a:solidFill>
              </a:rPr>
              <a:t> of crashes	</a:t>
            </a:r>
            <a:r>
              <a:rPr lang="en-US" sz="2000" b="1" dirty="0">
                <a:solidFill>
                  <a:schemeClr val="tx2"/>
                </a:solidFill>
              </a:rPr>
              <a:t>25%</a:t>
            </a:r>
            <a:r>
              <a:rPr lang="en-US" sz="2000" dirty="0">
                <a:solidFill>
                  <a:schemeClr val="tx2"/>
                </a:solidFill>
              </a:rPr>
              <a:t> incapacitating or fatal</a:t>
            </a:r>
          </a:p>
        </p:txBody>
      </p:sp>
      <p:sp>
        <p:nvSpPr>
          <p:cNvPr id="7" name="Google Shape;250;p32">
            <a:extLst>
              <a:ext uri="{FF2B5EF4-FFF2-40B4-BE49-F238E27FC236}">
                <a16:creationId xmlns:a16="http://schemas.microsoft.com/office/drawing/2014/main" id="{AEAEDE4C-BF8A-432F-A4C7-DEC6FC3344FA}"/>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8" name="Google Shape;588;p65"/>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Lst>
          </a:blip>
          <a:srcRect l="37396" t="12748" r="37496" b="19633"/>
          <a:stretch/>
        </p:blipFill>
        <p:spPr>
          <a:xfrm>
            <a:off x="3278635" y="1701475"/>
            <a:ext cx="2639002" cy="3998050"/>
          </a:xfrm>
          <a:prstGeom prst="rect">
            <a:avLst/>
          </a:prstGeom>
          <a:noFill/>
          <a:ln>
            <a:noFill/>
          </a:ln>
        </p:spPr>
      </p:pic>
      <p:sp>
        <p:nvSpPr>
          <p:cNvPr id="8" name="Google Shape;228;p30">
            <a:extLst>
              <a:ext uri="{FF2B5EF4-FFF2-40B4-BE49-F238E27FC236}">
                <a16:creationId xmlns:a16="http://schemas.microsoft.com/office/drawing/2014/main" id="{2AFC3FA5-4645-46BD-B3D8-5ECD115F4373}"/>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6: You Go First Skills</a:t>
            </a:r>
          </a:p>
        </p:txBody>
      </p:sp>
      <p:sp>
        <p:nvSpPr>
          <p:cNvPr id="9" name="Google Shape;96;p14">
            <a:extLst>
              <a:ext uri="{FF2B5EF4-FFF2-40B4-BE49-F238E27FC236}">
                <a16:creationId xmlns:a16="http://schemas.microsoft.com/office/drawing/2014/main" id="{0DA30A11-33A4-4E30-A020-25EB0E263551}"/>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lnSpc>
                <a:spcPts val="2000"/>
              </a:lnSpc>
            </a:pPr>
            <a:r>
              <a:rPr lang="en-US" sz="2000" b="1" dirty="0">
                <a:solidFill>
                  <a:srgbClr val="FFFFFF"/>
                </a:solidFill>
              </a:rPr>
              <a:t>Drivers: </a:t>
            </a:r>
            <a:r>
              <a:rPr lang="en-US" dirty="0">
                <a:solidFill>
                  <a:srgbClr val="FFFFFF"/>
                </a:solidFill>
              </a:rPr>
              <a:t>Slow down, allow safe space for kids to move over, they often do not look before moving around obstacles. People biking should not have to stop and wait while you pass from behind.</a:t>
            </a:r>
          </a:p>
        </p:txBody>
      </p:sp>
      <p:sp>
        <p:nvSpPr>
          <p:cNvPr id="10" name="Google Shape;95;p14">
            <a:extLst>
              <a:ext uri="{FF2B5EF4-FFF2-40B4-BE49-F238E27FC236}">
                <a16:creationId xmlns:a16="http://schemas.microsoft.com/office/drawing/2014/main" id="{86901DBD-3218-49EC-8281-DC0D781B4F94}"/>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r>
              <a:rPr lang="en-US" dirty="0">
                <a:solidFill>
                  <a:schemeClr val="tx2"/>
                </a:solidFill>
              </a:rPr>
              <a:t>Sudden swerve. Maintain control of your bicycle pedal predictably in as straight a line as possible and share the road respectfully.</a:t>
            </a:r>
          </a:p>
        </p:txBody>
      </p:sp>
      <p:sp>
        <p:nvSpPr>
          <p:cNvPr id="11" name="Isosceles Triangle 10">
            <a:extLst>
              <a:ext uri="{FF2B5EF4-FFF2-40B4-BE49-F238E27FC236}">
                <a16:creationId xmlns:a16="http://schemas.microsoft.com/office/drawing/2014/main" id="{7D9389BE-3C3C-4515-9A2B-1D48D1BDDB1A}"/>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97;p14">
            <a:extLst>
              <a:ext uri="{FF2B5EF4-FFF2-40B4-BE49-F238E27FC236}">
                <a16:creationId xmlns:a16="http://schemas.microsoft.com/office/drawing/2014/main" id="{67CF4F92-93E4-419D-886A-9FB20E05FFA1}"/>
              </a:ext>
            </a:extLst>
          </p:cNvPr>
          <p:cNvSpPr txBox="1"/>
          <p:nvPr/>
        </p:nvSpPr>
        <p:spPr>
          <a:xfrm flipH="1">
            <a:off x="457200" y="1714500"/>
            <a:ext cx="2339340" cy="3438434"/>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marL="182880" lvl="0" indent="-182880">
              <a:spcAft>
                <a:spcPts val="600"/>
              </a:spcAft>
              <a:buFont typeface="Wingdings" panose="05000000000000000000" pitchFamily="2" charset="2"/>
              <a:buChar char="§"/>
            </a:pPr>
            <a:r>
              <a:rPr lang="en-US" dirty="0">
                <a:solidFill>
                  <a:schemeClr val="tx2"/>
                </a:solidFill>
              </a:rPr>
              <a:t>Look behind you only move over if no cars are coming</a:t>
            </a:r>
          </a:p>
          <a:p>
            <a:pPr marL="182880" lvl="0" indent="-182880">
              <a:spcAft>
                <a:spcPts val="600"/>
              </a:spcAft>
              <a:buFont typeface="Wingdings" panose="05000000000000000000" pitchFamily="2" charset="2"/>
              <a:buChar char="§"/>
            </a:pPr>
            <a:r>
              <a:rPr lang="en-US" dirty="0">
                <a:solidFill>
                  <a:schemeClr val="tx2"/>
                </a:solidFill>
              </a:rPr>
              <a:t>Signal and look again</a:t>
            </a:r>
          </a:p>
          <a:p>
            <a:pPr marL="182880" lvl="0" indent="-182880">
              <a:spcAft>
                <a:spcPts val="600"/>
              </a:spcAft>
              <a:buFont typeface="Wingdings" panose="05000000000000000000" pitchFamily="2" charset="2"/>
              <a:buChar char="§"/>
            </a:pPr>
            <a:r>
              <a:rPr lang="en-US" dirty="0">
                <a:solidFill>
                  <a:schemeClr val="tx2"/>
                </a:solidFill>
              </a:rPr>
              <a:t>Stay 3 feet from the obstacle, do not pedal into oncoming traffic lanes</a:t>
            </a:r>
          </a:p>
          <a:p>
            <a:pPr marL="182880" lvl="0" indent="-182880">
              <a:spcAft>
                <a:spcPts val="600"/>
              </a:spcAft>
              <a:buFont typeface="Wingdings" panose="05000000000000000000" pitchFamily="2" charset="2"/>
              <a:buChar char="§"/>
            </a:pPr>
            <a:r>
              <a:rPr lang="en-US" dirty="0">
                <a:solidFill>
                  <a:schemeClr val="tx2"/>
                </a:solidFill>
              </a:rPr>
              <a:t>Smile at everyone!</a:t>
            </a:r>
          </a:p>
        </p:txBody>
      </p:sp>
      <p:sp>
        <p:nvSpPr>
          <p:cNvPr id="13" name="Google Shape;98;p14">
            <a:extLst>
              <a:ext uri="{FF2B5EF4-FFF2-40B4-BE49-F238E27FC236}">
                <a16:creationId xmlns:a16="http://schemas.microsoft.com/office/drawing/2014/main" id="{039C8C1E-DB2B-4EF0-B979-66AAA8FF9F87}"/>
              </a:ext>
            </a:extLst>
          </p:cNvPr>
          <p:cNvSpPr txBox="1"/>
          <p:nvPr/>
        </p:nvSpPr>
        <p:spPr>
          <a:xfrm>
            <a:off x="6319398" y="1714500"/>
            <a:ext cx="2103242" cy="35048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Look, look and signal, look signal and go if safe</a:t>
            </a:r>
          </a:p>
          <a:p>
            <a:pPr marL="182880" lvl="0" indent="-182880">
              <a:spcAft>
                <a:spcPts val="600"/>
              </a:spcAft>
              <a:buFont typeface="Wingdings" panose="05000000000000000000" pitchFamily="2" charset="2"/>
              <a:buChar char="§"/>
            </a:pPr>
            <a:r>
              <a:rPr lang="en-US" dirty="0">
                <a:solidFill>
                  <a:schemeClr val="tx2"/>
                </a:solidFill>
              </a:rPr>
              <a:t>Plan ahead, don’t get pinched out</a:t>
            </a:r>
          </a:p>
          <a:p>
            <a:pPr marL="182880" lvl="0" indent="-182880">
              <a:spcAft>
                <a:spcPts val="600"/>
              </a:spcAft>
              <a:buFont typeface="Wingdings" panose="05000000000000000000" pitchFamily="2" charset="2"/>
              <a:buChar char="§"/>
            </a:pPr>
            <a:r>
              <a:rPr lang="en-US" dirty="0">
                <a:solidFill>
                  <a:schemeClr val="tx2"/>
                </a:solidFill>
              </a:rPr>
              <a:t>Do not ride up the sidewalk and back </a:t>
            </a:r>
            <a:br>
              <a:rPr lang="en-US" dirty="0">
                <a:solidFill>
                  <a:schemeClr val="tx2"/>
                </a:solidFill>
              </a:rPr>
            </a:br>
            <a:r>
              <a:rPr lang="en-US" dirty="0">
                <a:solidFill>
                  <a:schemeClr val="tx2"/>
                </a:solidFill>
              </a:rPr>
              <a:t>into the street</a:t>
            </a:r>
          </a:p>
          <a:p>
            <a:pPr marL="182880" lvl="0" indent="-182880">
              <a:spcAft>
                <a:spcPts val="600"/>
              </a:spcAft>
              <a:buFont typeface="Wingdings" panose="05000000000000000000" pitchFamily="2" charset="2"/>
              <a:buChar char="§"/>
            </a:pPr>
            <a:r>
              <a:rPr lang="en-US" dirty="0">
                <a:solidFill>
                  <a:schemeClr val="tx2"/>
                </a:solidFill>
              </a:rPr>
              <a:t>Thumbs up and </a:t>
            </a:r>
            <a:br>
              <a:rPr lang="en-US" dirty="0">
                <a:solidFill>
                  <a:schemeClr val="tx2"/>
                </a:solidFill>
              </a:rPr>
            </a:br>
            <a:r>
              <a:rPr lang="en-US" dirty="0">
                <a:solidFill>
                  <a:schemeClr val="tx2"/>
                </a:solidFill>
              </a:rPr>
              <a:t>thank you wave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6" name="Google Shape;606;p67"/>
          <p:cNvSpPr txBox="1"/>
          <p:nvPr/>
        </p:nvSpPr>
        <p:spPr>
          <a:xfrm>
            <a:off x="0" y="1833575"/>
            <a:ext cx="9144000" cy="8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p:txBody>
      </p:sp>
      <p:sp>
        <p:nvSpPr>
          <p:cNvPr id="31" name="Google Shape;105;p15">
            <a:extLst>
              <a:ext uri="{FF2B5EF4-FFF2-40B4-BE49-F238E27FC236}">
                <a16:creationId xmlns:a16="http://schemas.microsoft.com/office/drawing/2014/main" id="{2D0515FA-DF62-44B8-AA06-14B6F8443717}"/>
              </a:ext>
            </a:extLst>
          </p:cNvPr>
          <p:cNvSpPr txBox="1"/>
          <p:nvPr/>
        </p:nvSpPr>
        <p:spPr>
          <a:xfrm>
            <a:off x="0" y="182880"/>
            <a:ext cx="9144000" cy="64140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ln w="0"/>
                <a:solidFill>
                  <a:schemeClr val="accent2"/>
                </a:solidFill>
                <a:effectLst>
                  <a:outerShdw blurRad="38100" dist="19050" dir="2700000" algn="tl" rotWithShape="0">
                    <a:schemeClr val="dk1">
                      <a:alpha val="40000"/>
                    </a:schemeClr>
                  </a:outerShdw>
                </a:effectLst>
              </a:rPr>
              <a:t>Station 6: You Go First Activity</a:t>
            </a:r>
          </a:p>
        </p:txBody>
      </p:sp>
      <p:sp>
        <p:nvSpPr>
          <p:cNvPr id="32" name="Google Shape;106;p15">
            <a:extLst>
              <a:ext uri="{FF2B5EF4-FFF2-40B4-BE49-F238E27FC236}">
                <a16:creationId xmlns:a16="http://schemas.microsoft.com/office/drawing/2014/main" id="{6F3D6554-6115-486D-ACFE-63F9AE47441C}"/>
              </a:ext>
            </a:extLst>
          </p:cNvPr>
          <p:cNvSpPr txBox="1"/>
          <p:nvPr/>
        </p:nvSpPr>
        <p:spPr>
          <a:xfrm>
            <a:off x="0" y="1572768"/>
            <a:ext cx="9156900" cy="1152144"/>
          </a:xfrm>
          <a:prstGeom prst="rect">
            <a:avLst/>
          </a:prstGeom>
          <a:noFill/>
          <a:ln>
            <a:noFill/>
          </a:ln>
        </p:spPr>
        <p:txBody>
          <a:bodyPr spcFirstLastPara="1" wrap="square" lIns="457200" tIns="45700" rIns="457200" bIns="45700" anchor="ctr" anchorCtr="0">
            <a:noAutofit/>
          </a:bodyPr>
          <a:lstStyle/>
          <a:p>
            <a:pPr lvl="0">
              <a:spcAft>
                <a:spcPts val="600"/>
              </a:spcAft>
              <a:buClr>
                <a:schemeClr val="lt1"/>
              </a:buClr>
            </a:pPr>
            <a:r>
              <a:rPr lang="en-US" sz="2000" b="1" dirty="0"/>
              <a:t>Helper: </a:t>
            </a:r>
            <a:r>
              <a:rPr lang="en-US" dirty="0"/>
              <a:t>Kids love this and get good at it quickly!</a:t>
            </a:r>
          </a:p>
          <a:p>
            <a:pPr lvl="0">
              <a:spcAft>
                <a:spcPts val="600"/>
              </a:spcAft>
              <a:buClr>
                <a:schemeClr val="lt1"/>
              </a:buClr>
            </a:pPr>
            <a:r>
              <a:rPr lang="en-US" sz="2000" b="1" dirty="0"/>
              <a:t>Challenge: </a:t>
            </a:r>
            <a:r>
              <a:rPr lang="en-US" dirty="0"/>
              <a:t>Kids do not do this consistently; they have trouble in groups and </a:t>
            </a:r>
            <a:br>
              <a:rPr lang="en-US" dirty="0"/>
            </a:br>
            <a:r>
              <a:rPr lang="en-US" dirty="0"/>
              <a:t>with any distractions. Mix it up and practice on all rides so they develop habits.</a:t>
            </a:r>
            <a:endParaRPr lang="en-US" sz="1600" dirty="0"/>
          </a:p>
        </p:txBody>
      </p:sp>
      <p:sp>
        <p:nvSpPr>
          <p:cNvPr id="33" name="Google Shape;107;p15">
            <a:extLst>
              <a:ext uri="{FF2B5EF4-FFF2-40B4-BE49-F238E27FC236}">
                <a16:creationId xmlns:a16="http://schemas.microsoft.com/office/drawing/2014/main" id="{706E68D1-E564-4206-96A9-E1BCF17F3127}"/>
              </a:ext>
            </a:extLst>
          </p:cNvPr>
          <p:cNvSpPr txBox="1"/>
          <p:nvPr/>
        </p:nvSpPr>
        <p:spPr>
          <a:xfrm>
            <a:off x="0" y="5846400"/>
            <a:ext cx="9156900" cy="1011600"/>
          </a:xfrm>
          <a:prstGeom prst="rect">
            <a:avLst/>
          </a:prstGeom>
          <a:solidFill>
            <a:schemeClr val="accent1"/>
          </a:solidFill>
          <a:ln>
            <a:noFill/>
          </a:ln>
        </p:spPr>
        <p:txBody>
          <a:bodyPr spcFirstLastPara="1" wrap="square" lIns="457200" tIns="91440"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and pass. Be prepared for kids to swerve and turn unpredictably.</a:t>
            </a:r>
            <a:endParaRPr sz="1800" dirty="0">
              <a:solidFill>
                <a:srgbClr val="FFFFFF"/>
              </a:solidFill>
            </a:endParaRPr>
          </a:p>
        </p:txBody>
      </p:sp>
      <p:sp>
        <p:nvSpPr>
          <p:cNvPr id="34" name="Google Shape;108;p15">
            <a:extLst>
              <a:ext uri="{FF2B5EF4-FFF2-40B4-BE49-F238E27FC236}">
                <a16:creationId xmlns:a16="http://schemas.microsoft.com/office/drawing/2014/main" id="{8BD6FDD6-E761-467F-9C60-CF61E14B33C7}"/>
              </a:ext>
            </a:extLst>
          </p:cNvPr>
          <p:cNvSpPr txBox="1"/>
          <p:nvPr/>
        </p:nvSpPr>
        <p:spPr>
          <a:xfrm>
            <a:off x="0" y="5010912"/>
            <a:ext cx="9156900" cy="837732"/>
          </a:xfrm>
          <a:prstGeom prst="rect">
            <a:avLst/>
          </a:prstGeom>
          <a:noFill/>
          <a:ln>
            <a:noFill/>
          </a:ln>
        </p:spPr>
        <p:txBody>
          <a:bodyPr spcFirstLastPara="1" wrap="square" lIns="457200" tIns="91425" rIns="457200" bIns="91425" anchor="ctr" anchorCtr="0">
            <a:noAutofit/>
          </a:bodyPr>
          <a:lstStyle/>
          <a:p>
            <a:pPr lvl="0">
              <a:buClr>
                <a:schemeClr val="lt1"/>
              </a:buClr>
            </a:pPr>
            <a:r>
              <a:rPr lang="en-US" sz="2000" b="1" dirty="0"/>
              <a:t>Make it fun:</a:t>
            </a:r>
            <a:r>
              <a:rPr lang="en-US" sz="2000" dirty="0"/>
              <a:t> </a:t>
            </a:r>
            <a:r>
              <a:rPr lang="en-US" dirty="0"/>
              <a:t>Practice with “driver” running, sometimes let them go, sometimes pinch them out! </a:t>
            </a:r>
            <a:endParaRPr sz="1050" dirty="0"/>
          </a:p>
        </p:txBody>
      </p:sp>
      <p:sp>
        <p:nvSpPr>
          <p:cNvPr id="35" name="Google Shape;110;p15">
            <a:extLst>
              <a:ext uri="{FF2B5EF4-FFF2-40B4-BE49-F238E27FC236}">
                <a16:creationId xmlns:a16="http://schemas.microsoft.com/office/drawing/2014/main" id="{F13A6E5D-D5F0-41E8-989A-FE0F7E2D5FE9}"/>
              </a:ext>
            </a:extLst>
          </p:cNvPr>
          <p:cNvSpPr txBox="1"/>
          <p:nvPr/>
        </p:nvSpPr>
        <p:spPr>
          <a:xfrm>
            <a:off x="0" y="822960"/>
            <a:ext cx="9144000" cy="749808"/>
          </a:xfrm>
          <a:prstGeom prst="rect">
            <a:avLst/>
          </a:prstGeom>
          <a:solidFill>
            <a:schemeClr val="accent2">
              <a:lumMod val="20000"/>
              <a:lumOff val="80000"/>
            </a:schemeClr>
          </a:solidFill>
          <a:ln>
            <a:noFill/>
          </a:ln>
        </p:spPr>
        <p:txBody>
          <a:bodyPr spcFirstLastPara="1" wrap="square" lIns="457200" tIns="91425" rIns="365760" bIns="91425" anchor="t" anchorCtr="0">
            <a:noAutofit/>
          </a:bodyPr>
          <a:lstStyle/>
          <a:p>
            <a:pPr lvl="0">
              <a:buClr>
                <a:schemeClr val="lt1"/>
              </a:buClr>
            </a:pPr>
            <a:r>
              <a:rPr lang="en-US" sz="2000" b="1" dirty="0"/>
              <a:t>Crash avoidance: </a:t>
            </a:r>
            <a:r>
              <a:rPr lang="en-US" dirty="0"/>
              <a:t>Before you signal, always look into traffic for a safe time to move out of your predictable pattern. Scanning practice develops the habit of looking before going.</a:t>
            </a:r>
            <a:endParaRPr dirty="0"/>
          </a:p>
        </p:txBody>
      </p:sp>
      <p:sp>
        <p:nvSpPr>
          <p:cNvPr id="36" name="Google Shape;111;p15">
            <a:extLst>
              <a:ext uri="{FF2B5EF4-FFF2-40B4-BE49-F238E27FC236}">
                <a16:creationId xmlns:a16="http://schemas.microsoft.com/office/drawing/2014/main" id="{C88686BF-E493-4928-AA8B-34406998861A}"/>
              </a:ext>
            </a:extLst>
          </p:cNvPr>
          <p:cNvSpPr txBox="1"/>
          <p:nvPr/>
        </p:nvSpPr>
        <p:spPr>
          <a:xfrm>
            <a:off x="5834346" y="2724912"/>
            <a:ext cx="2039654" cy="2286000"/>
          </a:xfrm>
          <a:prstGeom prst="rect">
            <a:avLst/>
          </a:prstGeom>
          <a:solidFill>
            <a:schemeClr val="bg2"/>
          </a:solidFill>
          <a:ln>
            <a:noFill/>
          </a:ln>
        </p:spPr>
        <p:txBody>
          <a:bodyPr spcFirstLastPara="1" wrap="square" lIns="274320" tIns="182880" rIns="274320" bIns="182880" anchor="ctr" anchorCtr="0">
            <a:noAutofit/>
          </a:bodyPr>
          <a:lstStyle/>
          <a:p>
            <a:pPr lvl="0">
              <a:buClr>
                <a:schemeClr val="dk1"/>
              </a:buClr>
              <a:buSzPts val="1100"/>
            </a:pPr>
            <a:r>
              <a:rPr lang="en-US" i="1" dirty="0"/>
              <a:t>80-foot-long course, 20 feet to begin pedaling, mark actions and decisions about every 20 feet</a:t>
            </a:r>
          </a:p>
        </p:txBody>
      </p:sp>
      <p:pic>
        <p:nvPicPr>
          <p:cNvPr id="5" name="Picture 4" descr="A picture containing timeline&#10;&#10;Description automatically generated">
            <a:extLst>
              <a:ext uri="{FF2B5EF4-FFF2-40B4-BE49-F238E27FC236}">
                <a16:creationId xmlns:a16="http://schemas.microsoft.com/office/drawing/2014/main" id="{7CD25D62-6762-4FB8-A43E-2C532CFF1160}"/>
              </a:ext>
            </a:extLst>
          </p:cNvPr>
          <p:cNvPicPr>
            <a:picLocks noChangeAspect="1"/>
          </p:cNvPicPr>
          <p:nvPr/>
        </p:nvPicPr>
        <p:blipFill>
          <a:blip r:embed="rId3"/>
          <a:stretch>
            <a:fillRect/>
          </a:stretch>
        </p:blipFill>
        <p:spPr>
          <a:xfrm>
            <a:off x="485083" y="2724912"/>
            <a:ext cx="5495188"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3" name="Google Shape;209;p27">
            <a:extLst>
              <a:ext uri="{FF2B5EF4-FFF2-40B4-BE49-F238E27FC236}">
                <a16:creationId xmlns:a16="http://schemas.microsoft.com/office/drawing/2014/main" id="{6C06D2A3-D94D-4103-AC04-8D8ED7D676A7}"/>
              </a:ext>
            </a:extLst>
          </p:cNvPr>
          <p:cNvSpPr txBox="1"/>
          <p:nvPr/>
        </p:nvSpPr>
        <p:spPr>
          <a:xfrm>
            <a:off x="0" y="2743200"/>
            <a:ext cx="9144000" cy="137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2"/>
                </a:solidFill>
                <a:effectLst>
                  <a:outerShdw blurRad="50800" dist="38100" dir="2700000" algn="tl" rotWithShape="0">
                    <a:prstClr val="black">
                      <a:alpha val="40000"/>
                    </a:prstClr>
                  </a:outerShdw>
                </a:effectLst>
              </a:rPr>
              <a:t>Station 7</a:t>
            </a:r>
          </a:p>
          <a:p>
            <a:pPr algn="ctr"/>
            <a:r>
              <a:rPr lang="en-US" sz="2400" b="1" cap="all" dirty="0">
                <a:solidFill>
                  <a:srgbClr val="FF0000"/>
                </a:solidFill>
              </a:rPr>
              <a:t>Skill to develop: </a:t>
            </a:r>
            <a:br>
              <a:rPr lang="en-US" sz="2400" b="1" cap="all" dirty="0">
                <a:solidFill>
                  <a:srgbClr val="FF0000"/>
                </a:solidFill>
              </a:rPr>
            </a:br>
            <a:r>
              <a:rPr lang="en-US" sz="2400" dirty="0">
                <a:solidFill>
                  <a:srgbClr val="FF0000"/>
                </a:solidFill>
              </a:rPr>
              <a:t>Balance – Avoid hazards without swerving into traffic</a:t>
            </a:r>
            <a:br>
              <a:rPr lang="en-US" sz="2400" dirty="0">
                <a:solidFill>
                  <a:srgbClr val="FF0000"/>
                </a:solidFill>
              </a:rPr>
            </a:br>
            <a:r>
              <a:rPr lang="en-US" sz="2400" dirty="0">
                <a:solidFill>
                  <a:srgbClr val="FF0000"/>
                </a:solidFill>
              </a:rPr>
              <a:t>practice until reaction is instinctive</a:t>
            </a:r>
          </a:p>
          <a:p>
            <a:pPr marL="0" lvl="0" indent="0" algn="ctr" rtl="0">
              <a:spcBef>
                <a:spcPts val="0"/>
              </a:spcBef>
              <a:spcAft>
                <a:spcPts val="0"/>
              </a:spcAft>
              <a:buNone/>
            </a:pPr>
            <a:endParaRPr sz="7200" b="1" dirty="0">
              <a:solidFill>
                <a:schemeClr val="accent2"/>
              </a:solidFill>
              <a:effectLst>
                <a:outerShdw blurRad="50800" dist="38100" dir="2700000" algn="tl" rotWithShape="0">
                  <a:prstClr val="black">
                    <a:alpha val="4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4" name="Google Shape;146;p21">
            <a:extLst>
              <a:ext uri="{FF2B5EF4-FFF2-40B4-BE49-F238E27FC236}">
                <a16:creationId xmlns:a16="http://schemas.microsoft.com/office/drawing/2014/main" id="{3A414289-9124-4CE5-BB91-7669300FDD71}"/>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5" name="Google Shape;147;p21">
            <a:extLst>
              <a:ext uri="{FF2B5EF4-FFF2-40B4-BE49-F238E27FC236}">
                <a16:creationId xmlns:a16="http://schemas.microsoft.com/office/drawing/2014/main" id="{46707442-86CE-4494-A729-8E7AB3623030}"/>
              </a:ext>
            </a:extLst>
          </p:cNvPr>
          <p:cNvSpPr txBox="1"/>
          <p:nvPr/>
        </p:nvSpPr>
        <p:spPr>
          <a:xfrm>
            <a:off x="0" y="1737360"/>
            <a:ext cx="9144000" cy="3319463"/>
          </a:xfrm>
          <a:prstGeom prst="rect">
            <a:avLst/>
          </a:prstGeom>
          <a:noFill/>
          <a:ln>
            <a:noFill/>
          </a:ln>
        </p:spPr>
        <p:txBody>
          <a:bodyPr spcFirstLastPara="1" wrap="square" lIns="731520" tIns="45700" rIns="457200" bIns="45700" anchor="t" anchorCtr="0">
            <a:noAutofit/>
          </a:bodyPr>
          <a:lstStyle/>
          <a:p>
            <a:pPr lvl="0">
              <a:tabLst>
                <a:tab pos="2743200" algn="l"/>
                <a:tab pos="3657600" algn="l"/>
              </a:tabLst>
            </a:pPr>
            <a:r>
              <a:rPr lang="en-US" sz="2000" dirty="0">
                <a:solidFill>
                  <a:schemeClr val="tx2"/>
                </a:solidFill>
              </a:rPr>
              <a:t>Bicyclist – </a:t>
            </a:r>
            <a:r>
              <a:rPr lang="en-US" sz="2000" b="1" dirty="0">
                <a:solidFill>
                  <a:schemeClr val="tx2"/>
                </a:solidFill>
              </a:rPr>
              <a:t>Driveway or Midblock Rideout</a:t>
            </a:r>
          </a:p>
          <a:p>
            <a:pPr lvl="0">
              <a:tabLst>
                <a:tab pos="2743200" algn="l"/>
                <a:tab pos="3657600" algn="l"/>
              </a:tabLst>
            </a:pPr>
            <a:r>
              <a:rPr lang="en-US" sz="2000" b="1" dirty="0">
                <a:solidFill>
                  <a:schemeClr val="tx2"/>
                </a:solidFill>
              </a:rPr>
              <a:t>12%</a:t>
            </a:r>
            <a:r>
              <a:rPr lang="en-US" sz="2000" dirty="0">
                <a:solidFill>
                  <a:schemeClr val="tx2"/>
                </a:solidFill>
              </a:rPr>
              <a:t> of crashes	</a:t>
            </a:r>
            <a:r>
              <a:rPr lang="en-US" sz="2000" b="1" dirty="0">
                <a:solidFill>
                  <a:schemeClr val="tx2"/>
                </a:solidFill>
              </a:rPr>
              <a:t>22%</a:t>
            </a:r>
            <a:r>
              <a:rPr lang="en-US" sz="2000" dirty="0">
                <a:solidFill>
                  <a:schemeClr val="tx2"/>
                </a:solidFill>
              </a:rPr>
              <a:t> incapacitating or fatal</a:t>
            </a:r>
          </a:p>
          <a:p>
            <a:pPr lvl="0">
              <a:tabLst>
                <a:tab pos="2743200" algn="l"/>
                <a:tab pos="3657600" algn="l"/>
              </a:tabLst>
            </a:pPr>
            <a:endParaRPr lang="en-US" sz="2000"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Stop Sign/Signal Rideout</a:t>
            </a:r>
          </a:p>
          <a:p>
            <a:pPr lvl="0">
              <a:tabLst>
                <a:tab pos="2743200" algn="l"/>
                <a:tab pos="3657600" algn="l"/>
              </a:tabLst>
            </a:pPr>
            <a:r>
              <a:rPr lang="en-US" sz="2000" b="1" dirty="0">
                <a:solidFill>
                  <a:schemeClr val="tx2"/>
                </a:solidFill>
              </a:rPr>
              <a:t>17%</a:t>
            </a:r>
            <a:r>
              <a:rPr lang="en-US" sz="2000" dirty="0">
                <a:solidFill>
                  <a:schemeClr val="tx2"/>
                </a:solidFill>
              </a:rPr>
              <a:t> of crashes	</a:t>
            </a:r>
            <a:r>
              <a:rPr lang="en-US" sz="2000" b="1" dirty="0">
                <a:solidFill>
                  <a:schemeClr val="tx2"/>
                </a:solidFill>
              </a:rPr>
              <a:t>20%</a:t>
            </a:r>
            <a:r>
              <a:rPr lang="en-US" sz="2000" dirty="0">
                <a:solidFill>
                  <a:schemeClr val="tx2"/>
                </a:solidFill>
              </a:rPr>
              <a:t> incapacitating or fatal</a:t>
            </a:r>
          </a:p>
          <a:p>
            <a:pPr>
              <a:tabLst>
                <a:tab pos="2743200" algn="l"/>
                <a:tab pos="3657600" algn="l"/>
              </a:tabLst>
            </a:pPr>
            <a:r>
              <a:rPr lang="en-US" sz="2000" b="1" cap="all" dirty="0">
                <a:solidFill>
                  <a:srgbClr val="FF0000"/>
                </a:solidFill>
              </a:rPr>
              <a:t>Skill to develop: </a:t>
            </a:r>
            <a:r>
              <a:rPr lang="en-US" sz="2000" dirty="0">
                <a:solidFill>
                  <a:srgbClr val="FF0000"/>
                </a:solidFill>
              </a:rPr>
              <a:t>Balance skills, avoid hazards while staying out of traffic, practice until reaction is instinctive</a:t>
            </a:r>
          </a:p>
          <a:p>
            <a:pPr lvl="0">
              <a:tabLst>
                <a:tab pos="2743200" algn="l"/>
                <a:tab pos="3657600" algn="l"/>
              </a:tabLst>
            </a:pPr>
            <a:endParaRPr lang="en-US" sz="2000" b="1" dirty="0">
              <a:solidFill>
                <a:schemeClr val="tx2"/>
              </a:solidFill>
            </a:endParaRPr>
          </a:p>
          <a:p>
            <a:pPr lvl="0">
              <a:tabLst>
                <a:tab pos="2743200" algn="l"/>
                <a:tab pos="3657600" algn="l"/>
              </a:tabLst>
            </a:pPr>
            <a:r>
              <a:rPr lang="en-US" sz="2000" dirty="0">
                <a:solidFill>
                  <a:schemeClr val="tx2"/>
                </a:solidFill>
              </a:rPr>
              <a:t>Bicyclist – </a:t>
            </a:r>
            <a:r>
              <a:rPr lang="en-US" sz="2000" b="1" dirty="0">
                <a:solidFill>
                  <a:schemeClr val="tx2"/>
                </a:solidFill>
              </a:rPr>
              <a:t>Sudden Swerve	</a:t>
            </a:r>
          </a:p>
          <a:p>
            <a:pPr lvl="0">
              <a:tabLst>
                <a:tab pos="2743200" algn="l"/>
                <a:tab pos="3657600" algn="l"/>
              </a:tabLst>
            </a:pPr>
            <a:r>
              <a:rPr lang="en-US" sz="2000" b="1" dirty="0">
                <a:solidFill>
                  <a:schemeClr val="tx2"/>
                </a:solidFill>
              </a:rPr>
              <a:t>7%</a:t>
            </a:r>
            <a:r>
              <a:rPr lang="en-US" sz="2000" dirty="0">
                <a:solidFill>
                  <a:schemeClr val="tx2"/>
                </a:solidFill>
              </a:rPr>
              <a:t> of crashes	</a:t>
            </a:r>
            <a:r>
              <a:rPr lang="en-US" sz="2000" b="1" dirty="0">
                <a:solidFill>
                  <a:schemeClr val="tx2"/>
                </a:solidFill>
              </a:rPr>
              <a:t>25%</a:t>
            </a:r>
            <a:r>
              <a:rPr lang="en-US" sz="2000" dirty="0">
                <a:solidFill>
                  <a:schemeClr val="tx2"/>
                </a:solidFill>
              </a:rPr>
              <a:t> incapacitating or fatal</a:t>
            </a:r>
          </a:p>
        </p:txBody>
      </p:sp>
      <p:sp>
        <p:nvSpPr>
          <p:cNvPr id="6" name="Google Shape;250;p32">
            <a:extLst>
              <a:ext uri="{FF2B5EF4-FFF2-40B4-BE49-F238E27FC236}">
                <a16:creationId xmlns:a16="http://schemas.microsoft.com/office/drawing/2014/main" id="{2B71816E-7C3E-41C5-8E75-81370EB96B5D}"/>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60" name="Google Shape;660;p71"/>
          <p:cNvPicPr preferRelativeResize="0"/>
          <p:nvPr/>
        </p:nvPicPr>
        <p:blipFill>
          <a:blip r:embed="rId3">
            <a:alphaModFix/>
            <a:extLst>
              <a:ext uri="{BEBA8EAE-BF5A-486C-A8C5-ECC9F3942E4B}">
                <a14:imgProps xmlns:a14="http://schemas.microsoft.com/office/drawing/2010/main">
                  <a14:imgLayer r:embed="rId4">
                    <a14:imgEffect>
                      <a14:sharpenSoften amount="20000"/>
                    </a14:imgEffect>
                    <a14:imgEffect>
                      <a14:brightnessContrast bright="5000" contrast="2000"/>
                    </a14:imgEffect>
                  </a14:imgLayer>
                </a14:imgProps>
              </a:ext>
            </a:extLst>
          </a:blip>
          <a:stretch>
            <a:fillRect/>
          </a:stretch>
        </p:blipFill>
        <p:spPr>
          <a:xfrm>
            <a:off x="3092566" y="1710487"/>
            <a:ext cx="2958869" cy="3946601"/>
          </a:xfrm>
          <a:prstGeom prst="rect">
            <a:avLst/>
          </a:prstGeom>
          <a:noFill/>
          <a:ln>
            <a:noFill/>
          </a:ln>
        </p:spPr>
      </p:pic>
      <p:sp>
        <p:nvSpPr>
          <p:cNvPr id="8" name="Google Shape;228;p30">
            <a:extLst>
              <a:ext uri="{FF2B5EF4-FFF2-40B4-BE49-F238E27FC236}">
                <a16:creationId xmlns:a16="http://schemas.microsoft.com/office/drawing/2014/main" id="{2F0C1BA9-7D9F-43EE-A4EE-D6F69C18488F}"/>
              </a:ext>
            </a:extLst>
          </p:cNvPr>
          <p:cNvSpPr txBox="1"/>
          <p:nvPr/>
        </p:nvSpPr>
        <p:spPr>
          <a:xfrm>
            <a:off x="0" y="182880"/>
            <a:ext cx="9144000" cy="64008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solidFill>
                  <a:schemeClr val="accent2"/>
                </a:solidFill>
                <a:effectLst>
                  <a:outerShdw blurRad="50800" dist="38100" dir="2700000" algn="tl" rotWithShape="0">
                    <a:prstClr val="black">
                      <a:alpha val="40000"/>
                    </a:prstClr>
                  </a:outerShdw>
                </a:effectLst>
              </a:rPr>
              <a:t>Station 7: Balance Skills</a:t>
            </a:r>
            <a:endParaRPr sz="3200" b="1" dirty="0">
              <a:solidFill>
                <a:schemeClr val="accent2"/>
              </a:solidFill>
              <a:effectLst>
                <a:outerShdw blurRad="50800" dist="38100" dir="2700000" algn="tl" rotWithShape="0">
                  <a:prstClr val="black">
                    <a:alpha val="40000"/>
                  </a:prstClr>
                </a:outerShdw>
              </a:effectLst>
            </a:endParaRPr>
          </a:p>
        </p:txBody>
      </p:sp>
      <p:sp>
        <p:nvSpPr>
          <p:cNvPr id="9" name="Google Shape;96;p14">
            <a:extLst>
              <a:ext uri="{FF2B5EF4-FFF2-40B4-BE49-F238E27FC236}">
                <a16:creationId xmlns:a16="http://schemas.microsoft.com/office/drawing/2014/main" id="{65DA9EBA-882F-4810-B704-C7F59E281C02}"/>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457200" bIns="91425" anchor="ctr" anchorCtr="0">
            <a:noAutofit/>
          </a:bodyPr>
          <a:lstStyle/>
          <a:p>
            <a:pPr lvl="0">
              <a:lnSpc>
                <a:spcPts val="2000"/>
              </a:lnSpc>
            </a:pPr>
            <a:r>
              <a:rPr lang="en-US" sz="2000" b="1" dirty="0">
                <a:solidFill>
                  <a:srgbClr val="FFFFFF"/>
                </a:solidFill>
              </a:rPr>
              <a:t>Drivers: </a:t>
            </a:r>
            <a:r>
              <a:rPr lang="en-US" dirty="0">
                <a:solidFill>
                  <a:srgbClr val="FFFFFF"/>
                </a:solidFill>
              </a:rPr>
              <a:t>Slow down, wait until it is safe to move over and pass. Allow a minimum of</a:t>
            </a:r>
            <a:br>
              <a:rPr lang="en-US" dirty="0">
                <a:solidFill>
                  <a:srgbClr val="FFFFFF"/>
                </a:solidFill>
              </a:rPr>
            </a:br>
            <a:r>
              <a:rPr lang="en-US" dirty="0">
                <a:solidFill>
                  <a:srgbClr val="FFFFFF"/>
                </a:solidFill>
              </a:rPr>
              <a:t>3 feet between the right most part of your can and the left-most part of the bicycle. </a:t>
            </a:r>
            <a:br>
              <a:rPr lang="en-US" dirty="0">
                <a:solidFill>
                  <a:srgbClr val="FFFFFF"/>
                </a:solidFill>
              </a:rPr>
            </a:br>
            <a:r>
              <a:rPr lang="en-US" dirty="0">
                <a:solidFill>
                  <a:srgbClr val="FFFFFF"/>
                </a:solidFill>
              </a:rPr>
              <a:t>Be prepared for kids to swerve and turn unpredictably.</a:t>
            </a:r>
          </a:p>
        </p:txBody>
      </p:sp>
      <p:sp>
        <p:nvSpPr>
          <p:cNvPr id="10" name="Google Shape;95;p14">
            <a:extLst>
              <a:ext uri="{FF2B5EF4-FFF2-40B4-BE49-F238E27FC236}">
                <a16:creationId xmlns:a16="http://schemas.microsoft.com/office/drawing/2014/main" id="{E73F87AA-20CE-4EA2-9388-2918D697A1E5}"/>
              </a:ext>
            </a:extLst>
          </p:cNvPr>
          <p:cNvSpPr txBox="1"/>
          <p:nvPr/>
        </p:nvSpPr>
        <p:spPr>
          <a:xfrm>
            <a:off x="-1" y="822960"/>
            <a:ext cx="9143999" cy="752400"/>
          </a:xfrm>
          <a:prstGeom prst="rect">
            <a:avLst/>
          </a:prstGeom>
          <a:solidFill>
            <a:schemeClr val="accent2">
              <a:lumMod val="20000"/>
              <a:lumOff val="80000"/>
            </a:schemeClr>
          </a:solidFill>
          <a:ln>
            <a:noFill/>
          </a:ln>
        </p:spPr>
        <p:txBody>
          <a:bodyPr spcFirstLastPara="1" wrap="square" lIns="914400" tIns="45700" rIns="457200" bIns="45700" anchor="ctr" anchorCtr="0">
            <a:noAutofit/>
          </a:bodyPr>
          <a:lstStyle/>
          <a:p>
            <a:pPr>
              <a:buClr>
                <a:schemeClr val="lt1"/>
              </a:buClr>
            </a:pPr>
            <a:r>
              <a:rPr lang="en-US" sz="2000" b="1" dirty="0"/>
              <a:t>Crash avoidance:</a:t>
            </a:r>
            <a:r>
              <a:rPr lang="en-US" sz="2000" dirty="0"/>
              <a:t> </a:t>
            </a:r>
            <a:r>
              <a:rPr lang="en-US" dirty="0">
                <a:solidFill>
                  <a:schemeClr val="tx2"/>
                </a:solidFill>
              </a:rPr>
              <a:t>Sudden swerve, maintaining control of your bicycle and development of instinctive reaction.</a:t>
            </a:r>
          </a:p>
        </p:txBody>
      </p:sp>
      <p:sp>
        <p:nvSpPr>
          <p:cNvPr id="11" name="Isosceles Triangle 10">
            <a:extLst>
              <a:ext uri="{FF2B5EF4-FFF2-40B4-BE49-F238E27FC236}">
                <a16:creationId xmlns:a16="http://schemas.microsoft.com/office/drawing/2014/main" id="{F31FE065-305B-48BE-823F-451B4D8406C5}"/>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97;p14">
            <a:extLst>
              <a:ext uri="{FF2B5EF4-FFF2-40B4-BE49-F238E27FC236}">
                <a16:creationId xmlns:a16="http://schemas.microsoft.com/office/drawing/2014/main" id="{A5E69135-4AE2-4FFC-A0C8-5356AD5402BF}"/>
              </a:ext>
            </a:extLst>
          </p:cNvPr>
          <p:cNvSpPr txBox="1"/>
          <p:nvPr/>
        </p:nvSpPr>
        <p:spPr>
          <a:xfrm flipH="1">
            <a:off x="457199" y="1689100"/>
            <a:ext cx="2170201" cy="404498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solidFill>
              </a:rPr>
              <a:t>Beginners:</a:t>
            </a:r>
            <a:r>
              <a:rPr lang="en-US" sz="2000" dirty="0">
                <a:solidFill>
                  <a:schemeClr val="tx1"/>
                </a:solidFill>
              </a:rPr>
              <a:t> </a:t>
            </a:r>
            <a:endParaRPr dirty="0">
              <a:solidFill>
                <a:schemeClr val="tx1"/>
              </a:solidFill>
            </a:endParaRPr>
          </a:p>
          <a:p>
            <a:pPr marL="182880" lvl="0" indent="-182880">
              <a:spcAft>
                <a:spcPts val="600"/>
              </a:spcAft>
              <a:buFont typeface="Wingdings" panose="05000000000000000000" pitchFamily="2" charset="2"/>
              <a:buChar char="§"/>
            </a:pPr>
            <a:r>
              <a:rPr lang="en-US" dirty="0">
                <a:solidFill>
                  <a:schemeClr val="tx2"/>
                </a:solidFill>
              </a:rPr>
              <a:t>Kids have fun with and learn these skills quickly </a:t>
            </a:r>
          </a:p>
          <a:p>
            <a:pPr marL="182880" lvl="0" indent="-182880">
              <a:spcAft>
                <a:spcPts val="600"/>
              </a:spcAft>
              <a:buFont typeface="Wingdings" panose="05000000000000000000" pitchFamily="2" charset="2"/>
              <a:buChar char="§"/>
            </a:pPr>
            <a:r>
              <a:rPr lang="en-US" dirty="0">
                <a:solidFill>
                  <a:schemeClr val="tx2"/>
                </a:solidFill>
              </a:rPr>
              <a:t>Smaller bikes </a:t>
            </a:r>
            <a:br>
              <a:rPr lang="en-US" dirty="0">
                <a:solidFill>
                  <a:schemeClr val="tx2"/>
                </a:solidFill>
              </a:rPr>
            </a:br>
            <a:r>
              <a:rPr lang="en-US" dirty="0">
                <a:solidFill>
                  <a:schemeClr val="tx2"/>
                </a:solidFill>
              </a:rPr>
              <a:t>help new riders</a:t>
            </a:r>
          </a:p>
          <a:p>
            <a:pPr marL="182880" lvl="0" indent="-182880">
              <a:spcAft>
                <a:spcPts val="600"/>
              </a:spcAft>
              <a:buFont typeface="Wingdings" panose="05000000000000000000" pitchFamily="2" charset="2"/>
              <a:buChar char="§"/>
            </a:pPr>
            <a:r>
              <a:rPr lang="en-US" dirty="0">
                <a:solidFill>
                  <a:schemeClr val="tx2"/>
                </a:solidFill>
              </a:rPr>
              <a:t>Learning from </a:t>
            </a:r>
            <a:br>
              <a:rPr lang="en-US" dirty="0">
                <a:solidFill>
                  <a:schemeClr val="tx2"/>
                </a:solidFill>
              </a:rPr>
            </a:br>
            <a:r>
              <a:rPr lang="en-US" dirty="0">
                <a:solidFill>
                  <a:schemeClr val="tx2"/>
                </a:solidFill>
              </a:rPr>
              <a:t>their mistakes strengthens familiarity with their bike</a:t>
            </a:r>
          </a:p>
          <a:p>
            <a:pPr marL="182880" lvl="0" indent="-182880">
              <a:spcAft>
                <a:spcPts val="600"/>
              </a:spcAft>
              <a:buFont typeface="Wingdings" panose="05000000000000000000" pitchFamily="2" charset="2"/>
              <a:buChar char="§"/>
            </a:pPr>
            <a:r>
              <a:rPr lang="en-US" dirty="0">
                <a:solidFill>
                  <a:schemeClr val="tx2"/>
                </a:solidFill>
              </a:rPr>
              <a:t>Smile while </a:t>
            </a:r>
            <a:br>
              <a:rPr lang="en-US" dirty="0">
                <a:solidFill>
                  <a:schemeClr val="tx2"/>
                </a:solidFill>
              </a:rPr>
            </a:br>
            <a:r>
              <a:rPr lang="en-US" dirty="0">
                <a:solidFill>
                  <a:schemeClr val="tx2"/>
                </a:solidFill>
              </a:rPr>
              <a:t>you pedal!</a:t>
            </a:r>
          </a:p>
        </p:txBody>
      </p:sp>
      <p:sp>
        <p:nvSpPr>
          <p:cNvPr id="13" name="Google Shape;98;p14">
            <a:extLst>
              <a:ext uri="{FF2B5EF4-FFF2-40B4-BE49-F238E27FC236}">
                <a16:creationId xmlns:a16="http://schemas.microsoft.com/office/drawing/2014/main" id="{707BE50E-722B-4F61-9B06-8CA0A6CA361C}"/>
              </a:ext>
            </a:extLst>
          </p:cNvPr>
          <p:cNvSpPr txBox="1"/>
          <p:nvPr/>
        </p:nvSpPr>
        <p:spPr>
          <a:xfrm>
            <a:off x="6516600" y="1689100"/>
            <a:ext cx="2170200" cy="40449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t>Advanced: </a:t>
            </a:r>
            <a:endParaRPr sz="2000" b="1" dirty="0"/>
          </a:p>
          <a:p>
            <a:pPr marL="182880" lvl="0" indent="-182880">
              <a:spcAft>
                <a:spcPts val="600"/>
              </a:spcAft>
              <a:buFont typeface="Wingdings" panose="05000000000000000000" pitchFamily="2" charset="2"/>
              <a:buChar char="§"/>
            </a:pPr>
            <a:r>
              <a:rPr lang="en-US" dirty="0">
                <a:solidFill>
                  <a:schemeClr val="tx2"/>
                </a:solidFill>
              </a:rPr>
              <a:t>Ride the drills </a:t>
            </a:r>
            <a:br>
              <a:rPr lang="en-US" dirty="0">
                <a:solidFill>
                  <a:schemeClr val="tx2"/>
                </a:solidFill>
              </a:rPr>
            </a:br>
            <a:r>
              <a:rPr lang="en-US" dirty="0">
                <a:solidFill>
                  <a:schemeClr val="tx2"/>
                </a:solidFill>
              </a:rPr>
              <a:t>from both directions</a:t>
            </a:r>
          </a:p>
          <a:p>
            <a:pPr marL="182880" lvl="0" indent="-182880">
              <a:spcAft>
                <a:spcPts val="600"/>
              </a:spcAft>
              <a:buFont typeface="Wingdings" panose="05000000000000000000" pitchFamily="2" charset="2"/>
              <a:buChar char="§"/>
            </a:pPr>
            <a:r>
              <a:rPr lang="en-US" dirty="0">
                <a:solidFill>
                  <a:schemeClr val="tx2"/>
                </a:solidFill>
              </a:rPr>
              <a:t>Put two riders in the drill at the same time</a:t>
            </a:r>
          </a:p>
          <a:p>
            <a:pPr marL="182880" lvl="0" indent="-182880">
              <a:spcAft>
                <a:spcPts val="600"/>
              </a:spcAft>
              <a:buFont typeface="Wingdings" panose="05000000000000000000" pitchFamily="2" charset="2"/>
              <a:buChar char="§"/>
            </a:pPr>
            <a:r>
              <a:rPr lang="en-US" dirty="0">
                <a:solidFill>
                  <a:schemeClr val="tx2"/>
                </a:solidFill>
              </a:rPr>
              <a:t>Pedal while </a:t>
            </a:r>
            <a:br>
              <a:rPr lang="en-US" dirty="0">
                <a:solidFill>
                  <a:schemeClr val="tx2"/>
                </a:solidFill>
              </a:rPr>
            </a:br>
            <a:r>
              <a:rPr lang="en-US" dirty="0">
                <a:solidFill>
                  <a:schemeClr val="tx2"/>
                </a:solidFill>
              </a:rPr>
              <a:t>looking up, incorporate distractions</a:t>
            </a:r>
          </a:p>
          <a:p>
            <a:pPr marL="182880" lvl="0" indent="-182880">
              <a:spcAft>
                <a:spcPts val="600"/>
              </a:spcAft>
              <a:buFont typeface="Wingdings" panose="05000000000000000000" pitchFamily="2" charset="2"/>
              <a:buChar char="§"/>
            </a:pPr>
            <a:r>
              <a:rPr lang="en-US" dirty="0">
                <a:solidFill>
                  <a:schemeClr val="tx2"/>
                </a:solidFill>
              </a:rPr>
              <a:t>Ride drills </a:t>
            </a:r>
            <a:br>
              <a:rPr lang="en-US" dirty="0">
                <a:solidFill>
                  <a:schemeClr val="tx2"/>
                </a:solidFill>
              </a:rPr>
            </a:br>
            <a:r>
              <a:rPr lang="en-US" dirty="0">
                <a:solidFill>
                  <a:schemeClr val="tx2"/>
                </a:solidFill>
              </a:rPr>
              <a:t>one handed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9"/>
          <p:cNvPicPr preferRelativeResize="0">
            <a:picLocks noChangeAspect="1"/>
          </p:cNvPicPr>
          <p:nvPr/>
        </p:nvPicPr>
        <p:blipFill rotWithShape="1">
          <a:blip r:embed="rId3">
            <a:alphaModFix/>
          </a:blip>
          <a:stretch/>
        </p:blipFill>
        <p:spPr>
          <a:xfrm>
            <a:off x="182231" y="2345024"/>
            <a:ext cx="8766969" cy="4297680"/>
          </a:xfrm>
          <a:prstGeom prst="rect">
            <a:avLst/>
          </a:prstGeom>
          <a:noFill/>
          <a:ln>
            <a:noFill/>
          </a:ln>
        </p:spPr>
      </p:pic>
      <p:sp>
        <p:nvSpPr>
          <p:cNvPr id="134" name="Google Shape;134;p19"/>
          <p:cNvSpPr txBox="1"/>
          <p:nvPr/>
        </p:nvSpPr>
        <p:spPr>
          <a:xfrm>
            <a:off x="0" y="182880"/>
            <a:ext cx="9144000" cy="1176600"/>
          </a:xfrm>
          <a:prstGeom prst="rect">
            <a:avLst/>
          </a:prstGeom>
          <a:noFill/>
          <a:ln>
            <a:noFill/>
          </a:ln>
        </p:spPr>
        <p:txBody>
          <a:bodyPr spcFirstLastPara="1" wrap="square" lIns="457200" tIns="91425" rIns="91425" bIns="91425" anchor="t" anchorCtr="0">
            <a:noAutofit/>
          </a:bodyPr>
          <a:lstStyle/>
          <a:p>
            <a:pPr lvl="0"/>
            <a:r>
              <a:rPr lang="en-US" sz="3200" b="1" dirty="0">
                <a:solidFill>
                  <a:schemeClr val="accent2"/>
                </a:solidFill>
                <a:effectLst>
                  <a:outerShdw blurRad="50800" dist="38100" dir="2700000" algn="tl" rotWithShape="0">
                    <a:prstClr val="black">
                      <a:alpha val="40000"/>
                    </a:prstClr>
                  </a:outerShdw>
                </a:effectLst>
              </a:rPr>
              <a:t>Kids moving slowly on bikes have a similar speed as a pedestrian</a:t>
            </a:r>
          </a:p>
        </p:txBody>
      </p:sp>
      <p:sp>
        <p:nvSpPr>
          <p:cNvPr id="6" name="Rectangle 5">
            <a:extLst>
              <a:ext uri="{FF2B5EF4-FFF2-40B4-BE49-F238E27FC236}">
                <a16:creationId xmlns:a16="http://schemas.microsoft.com/office/drawing/2014/main" id="{7CE08CCA-AE1F-41D5-9B17-1E22BF4AA531}"/>
              </a:ext>
            </a:extLst>
          </p:cNvPr>
          <p:cNvSpPr/>
          <p:nvPr/>
        </p:nvSpPr>
        <p:spPr>
          <a:xfrm>
            <a:off x="0" y="1361892"/>
            <a:ext cx="9144000" cy="822960"/>
          </a:xfrm>
          <a:prstGeom prst="rect">
            <a:avLst/>
          </a:prstGeom>
          <a:solidFill>
            <a:schemeClr val="accent2">
              <a:lumMod val="20000"/>
              <a:lumOff val="80000"/>
            </a:schemeClr>
          </a:solidFill>
        </p:spPr>
        <p:txBody>
          <a:bodyPr wrap="square" lIns="914400" rIns="457200" anchor="ctr" anchorCtr="0">
            <a:spAutoFit/>
          </a:bodyPr>
          <a:lstStyle/>
          <a:p>
            <a:r>
              <a:rPr lang="en-US" sz="2200" b="1" dirty="0">
                <a:solidFill>
                  <a:schemeClr val="tx2"/>
                </a:solidFill>
              </a:rPr>
              <a:t>Pedestrian’s chance of being killed if being hit by a motor vehicle</a:t>
            </a:r>
          </a:p>
        </p:txBody>
      </p:sp>
      <p:sp>
        <p:nvSpPr>
          <p:cNvPr id="7" name="Isosceles Triangle 6">
            <a:extLst>
              <a:ext uri="{FF2B5EF4-FFF2-40B4-BE49-F238E27FC236}">
                <a16:creationId xmlns:a16="http://schemas.microsoft.com/office/drawing/2014/main" id="{CD02B041-05E7-453D-AC2E-116917228245}"/>
              </a:ext>
            </a:extLst>
          </p:cNvPr>
          <p:cNvSpPr>
            <a:spLocks noChangeAspect="1"/>
          </p:cNvSpPr>
          <p:nvPr/>
        </p:nvSpPr>
        <p:spPr>
          <a:xfrm rot="5400000">
            <a:off x="365760" y="1548716"/>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93" name="Google Shape;693;p73"/>
          <p:cNvPicPr preferRelativeResize="0">
            <a:picLocks noChangeAspect="1"/>
          </p:cNvPicPr>
          <p:nvPr/>
        </p:nvPicPr>
        <p:blipFill rotWithShape="1">
          <a:blip r:embed="rId3">
            <a:alphaModFix/>
          </a:blip>
          <a:srcRect l="17162" t="18528" r="15630" b="19585"/>
          <a:stretch/>
        </p:blipFill>
        <p:spPr>
          <a:xfrm>
            <a:off x="4665725" y="1682494"/>
            <a:ext cx="1702369" cy="1371600"/>
          </a:xfrm>
          <a:prstGeom prst="rect">
            <a:avLst/>
          </a:prstGeom>
          <a:noFill/>
          <a:ln>
            <a:noFill/>
          </a:ln>
        </p:spPr>
      </p:pic>
      <p:sp>
        <p:nvSpPr>
          <p:cNvPr id="24" name="Google Shape;105;p15">
            <a:extLst>
              <a:ext uri="{FF2B5EF4-FFF2-40B4-BE49-F238E27FC236}">
                <a16:creationId xmlns:a16="http://schemas.microsoft.com/office/drawing/2014/main" id="{2248C44C-283F-4642-8806-5C4A538E3BB6}"/>
              </a:ext>
            </a:extLst>
          </p:cNvPr>
          <p:cNvSpPr txBox="1"/>
          <p:nvPr/>
        </p:nvSpPr>
        <p:spPr>
          <a:xfrm>
            <a:off x="0" y="182880"/>
            <a:ext cx="9144000" cy="641400"/>
          </a:xfrm>
          <a:prstGeom prst="rect">
            <a:avLst/>
          </a:prstGeom>
          <a:noFill/>
          <a:ln>
            <a:noFill/>
          </a:ln>
        </p:spPr>
        <p:txBody>
          <a:bodyPr spcFirstLastPara="1" wrap="square" lIns="457200" tIns="45700" rIns="91425" bIns="45700" anchor="t" anchorCtr="0">
            <a:noAutofit/>
          </a:bodyPr>
          <a:lstStyle/>
          <a:p>
            <a:pPr lvl="0">
              <a:buClr>
                <a:srgbClr val="FFFF00"/>
              </a:buClr>
            </a:pPr>
            <a:r>
              <a:rPr lang="en-US" sz="3200" b="1" dirty="0">
                <a:ln w="0"/>
                <a:solidFill>
                  <a:schemeClr val="accent2"/>
                </a:solidFill>
                <a:effectLst>
                  <a:outerShdw blurRad="38100" dist="19050" dir="2700000" algn="tl" rotWithShape="0">
                    <a:schemeClr val="dk1">
                      <a:alpha val="40000"/>
                    </a:schemeClr>
                  </a:outerShdw>
                </a:effectLst>
              </a:rPr>
              <a:t>Station 7: Balance Skills Activity</a:t>
            </a:r>
          </a:p>
        </p:txBody>
      </p:sp>
      <p:sp>
        <p:nvSpPr>
          <p:cNvPr id="25" name="Google Shape;106;p15">
            <a:extLst>
              <a:ext uri="{FF2B5EF4-FFF2-40B4-BE49-F238E27FC236}">
                <a16:creationId xmlns:a16="http://schemas.microsoft.com/office/drawing/2014/main" id="{13D489FB-E7DE-4A76-9B43-C8FFD02ABB17}"/>
              </a:ext>
            </a:extLst>
          </p:cNvPr>
          <p:cNvSpPr txBox="1"/>
          <p:nvPr/>
        </p:nvSpPr>
        <p:spPr>
          <a:xfrm>
            <a:off x="0" y="1572768"/>
            <a:ext cx="4876800" cy="1856232"/>
          </a:xfrm>
          <a:prstGeom prst="rect">
            <a:avLst/>
          </a:prstGeom>
          <a:noFill/>
          <a:ln>
            <a:noFill/>
          </a:ln>
        </p:spPr>
        <p:txBody>
          <a:bodyPr spcFirstLastPara="1" wrap="square" lIns="457200" tIns="45700" rIns="457200" bIns="45700" anchor="ctr" anchorCtr="0">
            <a:noAutofit/>
          </a:bodyPr>
          <a:lstStyle/>
          <a:p>
            <a:pPr lvl="0">
              <a:spcAft>
                <a:spcPts val="600"/>
              </a:spcAft>
              <a:buClr>
                <a:schemeClr val="lt1"/>
              </a:buClr>
            </a:pPr>
            <a:r>
              <a:rPr lang="en-US" sz="2000" b="1" dirty="0"/>
              <a:t>Helper: </a:t>
            </a:r>
            <a:r>
              <a:rPr lang="en-US" dirty="0"/>
              <a:t>Give lots of positive feedback and encourage new riders. Help them learn from their mistakes, ask questions, walk through improvements. Notice the kids ability and offer additional challenges when they master a skill.</a:t>
            </a:r>
          </a:p>
        </p:txBody>
      </p:sp>
      <p:sp>
        <p:nvSpPr>
          <p:cNvPr id="26" name="Google Shape;107;p15">
            <a:extLst>
              <a:ext uri="{FF2B5EF4-FFF2-40B4-BE49-F238E27FC236}">
                <a16:creationId xmlns:a16="http://schemas.microsoft.com/office/drawing/2014/main" id="{C6B10F2C-2DC4-4F1B-92BB-788EA2B6DE8D}"/>
              </a:ext>
            </a:extLst>
          </p:cNvPr>
          <p:cNvSpPr txBox="1"/>
          <p:nvPr/>
        </p:nvSpPr>
        <p:spPr>
          <a:xfrm>
            <a:off x="0" y="5846400"/>
            <a:ext cx="9156900" cy="1011600"/>
          </a:xfrm>
          <a:prstGeom prst="rect">
            <a:avLst/>
          </a:prstGeom>
          <a:solidFill>
            <a:schemeClr val="accent1"/>
          </a:solidFill>
          <a:ln>
            <a:noFill/>
          </a:ln>
        </p:spPr>
        <p:txBody>
          <a:bodyPr spcFirstLastPara="1" wrap="square" lIns="457200" tIns="91440" rIns="457200" bIns="91425" anchor="ctr" anchorCtr="0">
            <a:noAutofit/>
          </a:bodyPr>
          <a:lstStyle/>
          <a:p>
            <a:pPr lvl="0"/>
            <a:r>
              <a:rPr lang="en-US" sz="2000" b="1" dirty="0">
                <a:solidFill>
                  <a:srgbClr val="FFFFFF"/>
                </a:solidFill>
              </a:rPr>
              <a:t>Drivers: </a:t>
            </a:r>
            <a:r>
              <a:rPr lang="en-US" dirty="0">
                <a:solidFill>
                  <a:srgbClr val="FFFFFF"/>
                </a:solidFill>
              </a:rPr>
              <a:t>Slow down, wait until it is safe to move over and pass. Be prepared for kids to swerve and turn unpredictably.</a:t>
            </a:r>
            <a:endParaRPr sz="1800" dirty="0">
              <a:solidFill>
                <a:srgbClr val="FFFFFF"/>
              </a:solidFill>
            </a:endParaRPr>
          </a:p>
        </p:txBody>
      </p:sp>
      <p:sp>
        <p:nvSpPr>
          <p:cNvPr id="27" name="Google Shape;108;p15">
            <a:extLst>
              <a:ext uri="{FF2B5EF4-FFF2-40B4-BE49-F238E27FC236}">
                <a16:creationId xmlns:a16="http://schemas.microsoft.com/office/drawing/2014/main" id="{0DA43300-55BA-4EE0-8D5D-F4D71767A205}"/>
              </a:ext>
            </a:extLst>
          </p:cNvPr>
          <p:cNvSpPr txBox="1"/>
          <p:nvPr/>
        </p:nvSpPr>
        <p:spPr>
          <a:xfrm>
            <a:off x="0" y="5079828"/>
            <a:ext cx="9156900" cy="768816"/>
          </a:xfrm>
          <a:prstGeom prst="rect">
            <a:avLst/>
          </a:prstGeom>
          <a:noFill/>
          <a:ln>
            <a:noFill/>
          </a:ln>
        </p:spPr>
        <p:txBody>
          <a:bodyPr spcFirstLastPara="1" wrap="square" lIns="457200" tIns="91425" rIns="457200" bIns="91425" anchor="ctr" anchorCtr="0">
            <a:noAutofit/>
          </a:bodyPr>
          <a:lstStyle/>
          <a:p>
            <a:pPr lvl="0">
              <a:buClr>
                <a:schemeClr val="lt1"/>
              </a:buClr>
            </a:pPr>
            <a:r>
              <a:rPr lang="en-US" sz="2000" b="1" dirty="0"/>
              <a:t>Make it fun:</a:t>
            </a:r>
            <a:r>
              <a:rPr lang="en-US" sz="2000" dirty="0"/>
              <a:t> </a:t>
            </a:r>
            <a:r>
              <a:rPr lang="en-US" dirty="0"/>
              <a:t>Time kids and have contests. Intentionally distract kids, stand close </a:t>
            </a:r>
            <a:br>
              <a:rPr lang="en-US" dirty="0"/>
            </a:br>
            <a:r>
              <a:rPr lang="en-US" dirty="0"/>
              <a:t>to the edge of the drill area, hold up fingers for them to count, add an obstacle.</a:t>
            </a:r>
            <a:endParaRPr sz="1050" dirty="0"/>
          </a:p>
        </p:txBody>
      </p:sp>
      <p:sp>
        <p:nvSpPr>
          <p:cNvPr id="28" name="Google Shape;110;p15">
            <a:extLst>
              <a:ext uri="{FF2B5EF4-FFF2-40B4-BE49-F238E27FC236}">
                <a16:creationId xmlns:a16="http://schemas.microsoft.com/office/drawing/2014/main" id="{D878D447-5D1A-4623-8A32-E03131776EF9}"/>
              </a:ext>
            </a:extLst>
          </p:cNvPr>
          <p:cNvSpPr txBox="1"/>
          <p:nvPr/>
        </p:nvSpPr>
        <p:spPr>
          <a:xfrm>
            <a:off x="0" y="822960"/>
            <a:ext cx="9144000" cy="749808"/>
          </a:xfrm>
          <a:prstGeom prst="rect">
            <a:avLst/>
          </a:prstGeom>
          <a:solidFill>
            <a:schemeClr val="accent2">
              <a:lumMod val="20000"/>
              <a:lumOff val="80000"/>
            </a:schemeClr>
          </a:solidFill>
          <a:ln>
            <a:noFill/>
          </a:ln>
        </p:spPr>
        <p:txBody>
          <a:bodyPr spcFirstLastPara="1" wrap="square" lIns="914400" tIns="91425" rIns="457200" bIns="91425" anchor="t" anchorCtr="0">
            <a:noAutofit/>
          </a:bodyPr>
          <a:lstStyle/>
          <a:p>
            <a:pPr lvl="0">
              <a:buClr>
                <a:schemeClr val="lt1"/>
              </a:buClr>
            </a:pPr>
            <a:r>
              <a:rPr lang="en-US" sz="2000" b="1" dirty="0"/>
              <a:t>Crash avoidance: </a:t>
            </a:r>
            <a:r>
              <a:rPr lang="en-US" dirty="0"/>
              <a:t>Sudden swerve, maintaining control of your bicycle and development of instinctive reaction.</a:t>
            </a:r>
            <a:endParaRPr dirty="0"/>
          </a:p>
        </p:txBody>
      </p:sp>
      <p:sp>
        <p:nvSpPr>
          <p:cNvPr id="30" name="Isosceles Triangle 29">
            <a:extLst>
              <a:ext uri="{FF2B5EF4-FFF2-40B4-BE49-F238E27FC236}">
                <a16:creationId xmlns:a16="http://schemas.microsoft.com/office/drawing/2014/main" id="{89B8A56B-7AAE-4D9D-9360-6A3C7A4823FC}"/>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1D4929-BD0C-4FD5-A14A-A51AB8C86604}"/>
              </a:ext>
            </a:extLst>
          </p:cNvPr>
          <p:cNvPicPr>
            <a:picLocks noChangeAspect="1"/>
          </p:cNvPicPr>
          <p:nvPr/>
        </p:nvPicPr>
        <p:blipFill>
          <a:blip r:embed="rId4"/>
          <a:stretch>
            <a:fillRect/>
          </a:stretch>
        </p:blipFill>
        <p:spPr>
          <a:xfrm>
            <a:off x="3421982" y="3433908"/>
            <a:ext cx="4610421" cy="1645920"/>
          </a:xfrm>
          <a:prstGeom prst="rect">
            <a:avLst/>
          </a:prstGeom>
        </p:spPr>
      </p:pic>
      <p:pic>
        <p:nvPicPr>
          <p:cNvPr id="5" name="Picture 4">
            <a:extLst>
              <a:ext uri="{FF2B5EF4-FFF2-40B4-BE49-F238E27FC236}">
                <a16:creationId xmlns:a16="http://schemas.microsoft.com/office/drawing/2014/main" id="{91911A93-6005-43D1-AC50-C0C38EB8304B}"/>
              </a:ext>
            </a:extLst>
          </p:cNvPr>
          <p:cNvPicPr>
            <a:picLocks noChangeAspect="1"/>
          </p:cNvPicPr>
          <p:nvPr/>
        </p:nvPicPr>
        <p:blipFill>
          <a:blip r:embed="rId5"/>
          <a:stretch>
            <a:fillRect/>
          </a:stretch>
        </p:blipFill>
        <p:spPr>
          <a:xfrm>
            <a:off x="480842" y="3637058"/>
            <a:ext cx="2695174" cy="1446192"/>
          </a:xfrm>
          <a:prstGeom prst="rect">
            <a:avLst/>
          </a:prstGeom>
        </p:spPr>
      </p:pic>
      <p:sp>
        <p:nvSpPr>
          <p:cNvPr id="29" name="Google Shape;111;p15">
            <a:extLst>
              <a:ext uri="{FF2B5EF4-FFF2-40B4-BE49-F238E27FC236}">
                <a16:creationId xmlns:a16="http://schemas.microsoft.com/office/drawing/2014/main" id="{306FE84B-9D2F-46AA-8524-0EE6F70417DC}"/>
              </a:ext>
            </a:extLst>
          </p:cNvPr>
          <p:cNvSpPr txBox="1"/>
          <p:nvPr/>
        </p:nvSpPr>
        <p:spPr>
          <a:xfrm>
            <a:off x="480842" y="3404617"/>
            <a:ext cx="2695174" cy="320040"/>
          </a:xfrm>
          <a:prstGeom prst="rect">
            <a:avLst/>
          </a:prstGeom>
          <a:solidFill>
            <a:schemeClr val="bg2"/>
          </a:solidFill>
          <a:ln>
            <a:noFill/>
          </a:ln>
        </p:spPr>
        <p:txBody>
          <a:bodyPr spcFirstLastPara="1" wrap="square" lIns="274320" tIns="182880" rIns="274320" bIns="182880" anchor="ctr" anchorCtr="0">
            <a:noAutofit/>
          </a:bodyPr>
          <a:lstStyle/>
          <a:p>
            <a:pPr marL="0" lvl="0" indent="0" algn="ctr" rtl="0">
              <a:spcBef>
                <a:spcPts val="0"/>
              </a:spcBef>
              <a:spcAft>
                <a:spcPts val="0"/>
              </a:spcAft>
              <a:buClr>
                <a:schemeClr val="dk1"/>
              </a:buClr>
              <a:buSzPts val="1100"/>
              <a:buFont typeface="Arial"/>
              <a:buNone/>
            </a:pPr>
            <a:r>
              <a:rPr lang="en-US" b="1" dirty="0">
                <a:solidFill>
                  <a:schemeClr val="accent2"/>
                </a:solidFill>
              </a:rPr>
              <a:t>Figure Eight (8)</a:t>
            </a:r>
            <a:endParaRPr sz="1600" b="1" dirty="0">
              <a:solidFill>
                <a:schemeClr val="accent2"/>
              </a:solidFill>
            </a:endParaRPr>
          </a:p>
        </p:txBody>
      </p:sp>
      <p:sp>
        <p:nvSpPr>
          <p:cNvPr id="35" name="Google Shape;111;p15">
            <a:extLst>
              <a:ext uri="{FF2B5EF4-FFF2-40B4-BE49-F238E27FC236}">
                <a16:creationId xmlns:a16="http://schemas.microsoft.com/office/drawing/2014/main" id="{FAE6C5B6-9798-4FF8-ADFC-10E528A3616E}"/>
              </a:ext>
            </a:extLst>
          </p:cNvPr>
          <p:cNvSpPr txBox="1"/>
          <p:nvPr/>
        </p:nvSpPr>
        <p:spPr>
          <a:xfrm>
            <a:off x="3421982" y="3172900"/>
            <a:ext cx="4610420" cy="346245"/>
          </a:xfrm>
          <a:prstGeom prst="rect">
            <a:avLst/>
          </a:prstGeom>
          <a:solidFill>
            <a:schemeClr val="bg2"/>
          </a:solidFill>
          <a:ln>
            <a:noFill/>
          </a:ln>
        </p:spPr>
        <p:txBody>
          <a:bodyPr spcFirstLastPara="1" wrap="square" lIns="274320" tIns="182880" rIns="274320" bIns="182880" anchor="ctr" anchorCtr="0">
            <a:noAutofit/>
          </a:bodyPr>
          <a:lstStyle/>
          <a:p>
            <a:pPr marL="0" lvl="0" indent="0" algn="ctr" rtl="0">
              <a:spcBef>
                <a:spcPts val="0"/>
              </a:spcBef>
              <a:spcAft>
                <a:spcPts val="0"/>
              </a:spcAft>
              <a:buClr>
                <a:schemeClr val="dk1"/>
              </a:buClr>
              <a:buSzPts val="1100"/>
              <a:buFont typeface="Arial"/>
              <a:buNone/>
            </a:pPr>
            <a:r>
              <a:rPr lang="en-US" b="1" dirty="0">
                <a:solidFill>
                  <a:schemeClr val="accent2"/>
                </a:solidFill>
              </a:rPr>
              <a:t>Tight Turn</a:t>
            </a:r>
            <a:endParaRPr sz="1600" b="1" dirty="0">
              <a:solidFill>
                <a:schemeClr val="accent2"/>
              </a:solidFill>
            </a:endParaRPr>
          </a:p>
        </p:txBody>
      </p:sp>
      <p:sp>
        <p:nvSpPr>
          <p:cNvPr id="36" name="Google Shape;111;p15">
            <a:extLst>
              <a:ext uri="{FF2B5EF4-FFF2-40B4-BE49-F238E27FC236}">
                <a16:creationId xmlns:a16="http://schemas.microsoft.com/office/drawing/2014/main" id="{726E3F68-4D44-4B7E-BE62-5AF15DA66066}"/>
              </a:ext>
            </a:extLst>
          </p:cNvPr>
          <p:cNvSpPr txBox="1"/>
          <p:nvPr/>
        </p:nvSpPr>
        <p:spPr>
          <a:xfrm>
            <a:off x="6368094" y="1682494"/>
            <a:ext cx="1922466" cy="1371600"/>
          </a:xfrm>
          <a:prstGeom prst="rect">
            <a:avLst/>
          </a:prstGeom>
          <a:solidFill>
            <a:schemeClr val="bg2"/>
          </a:solidFill>
          <a:ln>
            <a:noFill/>
          </a:ln>
        </p:spPr>
        <p:txBody>
          <a:bodyPr spcFirstLastPara="1" wrap="square" lIns="182880" tIns="182880" rIns="182880" bIns="182880" anchor="ctr" anchorCtr="0">
            <a:noAutofit/>
          </a:bodyPr>
          <a:lstStyle/>
          <a:p>
            <a:pPr marL="0" lvl="0" indent="0" rtl="0">
              <a:spcBef>
                <a:spcPts val="0"/>
              </a:spcBef>
              <a:spcAft>
                <a:spcPts val="0"/>
              </a:spcAft>
              <a:buClr>
                <a:schemeClr val="dk1"/>
              </a:buClr>
              <a:buSzPts val="1100"/>
              <a:buFont typeface="Arial"/>
              <a:buNone/>
            </a:pPr>
            <a:r>
              <a:rPr lang="en-US" b="1" dirty="0">
                <a:solidFill>
                  <a:schemeClr val="accent2"/>
                </a:solidFill>
              </a:rPr>
              <a:t>Slow Race</a:t>
            </a:r>
          </a:p>
          <a:p>
            <a:pPr lvl="0">
              <a:buClr>
                <a:schemeClr val="dk1"/>
              </a:buClr>
              <a:buSzPts val="1100"/>
            </a:pPr>
            <a:r>
              <a:rPr lang="en-US" sz="1600" i="1" dirty="0"/>
              <a:t>3-foot-wide lanes. Stay in your lane, touch the ground and you are out.</a:t>
            </a:r>
            <a:endParaRPr sz="1600" i="1"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6"/>
          <p:cNvSpPr txBox="1"/>
          <p:nvPr/>
        </p:nvSpPr>
        <p:spPr>
          <a:xfrm>
            <a:off x="457200" y="2042926"/>
            <a:ext cx="5570706" cy="387342"/>
          </a:xfrm>
          <a:prstGeom prst="rect">
            <a:avLst/>
          </a:prstGeom>
          <a:noFill/>
          <a:ln>
            <a:noFill/>
          </a:ln>
        </p:spPr>
        <p:txBody>
          <a:bodyPr spcFirstLastPara="1" wrap="square" lIns="457200" tIns="45700" rIns="91425" bIns="45700" numCol="3" anchor="t" anchorCtr="0">
            <a:noAutofit/>
          </a:bodyPr>
          <a:lstStyle/>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r>
              <a:rPr kumimoji="0" lang="en-US" sz="2000" b="1" i="0" u="none" strike="noStrike" kern="1200" cap="none" spc="0" normalizeH="0" baseline="0" noProof="0" dirty="0">
                <a:ln>
                  <a:noFill/>
                </a:ln>
                <a:solidFill>
                  <a:srgbClr val="3D3D3D"/>
                </a:solidFill>
                <a:effectLst/>
                <a:uLnTx/>
                <a:uFillTx/>
                <a:latin typeface="Calibri"/>
                <a:ea typeface="+mn-ea"/>
                <a:cs typeface="+mn-cs"/>
              </a:rPr>
              <a:t>The </a:t>
            </a:r>
            <a:r>
              <a:rPr kumimoji="0" lang="en-US" sz="2000" b="1" i="0" u="none" strike="noStrike" kern="1200" cap="none" spc="0" normalizeH="0" baseline="0" noProof="0" dirty="0" err="1">
                <a:ln>
                  <a:noFill/>
                </a:ln>
                <a:solidFill>
                  <a:srgbClr val="3D3D3D"/>
                </a:solidFill>
                <a:effectLst/>
                <a:uLnTx/>
                <a:uFillTx/>
                <a:latin typeface="Calibri"/>
                <a:ea typeface="+mn-ea"/>
                <a:cs typeface="+mn-cs"/>
              </a:rPr>
              <a:t>Rockstars</a:t>
            </a:r>
            <a:endParaRPr kumimoji="0" lang="en-US" sz="2000" b="1" i="0" u="none" strike="noStrike" kern="1200" cap="none" spc="0" normalizeH="0" baseline="0" noProof="0" dirty="0">
              <a:ln>
                <a:noFill/>
              </a:ln>
              <a:solidFill>
                <a:srgbClr val="3D3D3D"/>
              </a:solidFill>
              <a:effectLst/>
              <a:uLnTx/>
              <a:uFillTx/>
              <a:latin typeface="Calibri"/>
              <a:ea typeface="+mn-ea"/>
              <a:cs typeface="+mn-cs"/>
            </a:endParaRPr>
          </a:p>
        </p:txBody>
      </p:sp>
      <p:sp>
        <p:nvSpPr>
          <p:cNvPr id="5" name="Google Shape;101;p15">
            <a:extLst>
              <a:ext uri="{FF2B5EF4-FFF2-40B4-BE49-F238E27FC236}">
                <a16:creationId xmlns:a16="http://schemas.microsoft.com/office/drawing/2014/main" id="{EBA48C5F-63C9-44D8-ADAD-B45CDA96A0A2}"/>
              </a:ext>
            </a:extLst>
          </p:cNvPr>
          <p:cNvSpPr txBox="1"/>
          <p:nvPr/>
        </p:nvSpPr>
        <p:spPr>
          <a:xfrm>
            <a:off x="0" y="182880"/>
            <a:ext cx="9144000" cy="643958"/>
          </a:xfrm>
          <a:prstGeom prst="rect">
            <a:avLst/>
          </a:prstGeom>
          <a:noFill/>
          <a:ln>
            <a:noFill/>
          </a:ln>
        </p:spPr>
        <p:txBody>
          <a:bodyPr spcFirstLastPara="1" wrap="square" lIns="457200"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00"/>
              </a:buClr>
              <a:buSzTx/>
              <a:buFont typeface="Arial"/>
              <a:buNone/>
              <a:tabLst/>
              <a:defRPr/>
            </a:pPr>
            <a:r>
              <a:rPr kumimoji="0" lang="en-US" sz="3200" b="1" i="0" u="none" strike="noStrike" kern="1200" cap="none" spc="0" normalizeH="0" baseline="0" noProof="0" dirty="0">
                <a:ln>
                  <a:noFill/>
                </a:ln>
                <a:solidFill>
                  <a:srgbClr val="1C4890"/>
                </a:solidFill>
                <a:effectLst>
                  <a:outerShdw blurRad="50800" dist="38100" dir="2700000" algn="tl" rotWithShape="0">
                    <a:prstClr val="black">
                      <a:alpha val="40000"/>
                    </a:prstClr>
                  </a:outerShdw>
                </a:effectLst>
                <a:uLnTx/>
                <a:uFillTx/>
                <a:latin typeface="Calibri"/>
                <a:ea typeface="+mn-ea"/>
                <a:cs typeface="+mn-cs"/>
              </a:rPr>
              <a:t>Teaching Safe Bicycling</a:t>
            </a:r>
            <a:endParaRPr kumimoji="0" sz="3200" b="1" i="0" u="none" strike="noStrike" kern="1200" cap="none" spc="0" normalizeH="0" baseline="0" noProof="0" dirty="0">
              <a:ln>
                <a:noFill/>
              </a:ln>
              <a:solidFill>
                <a:srgbClr val="1C4890"/>
              </a:solidFill>
              <a:effectLst>
                <a:outerShdw blurRad="50800" dist="38100" dir="2700000" algn="tl" rotWithShape="0">
                  <a:prstClr val="black">
                    <a:alpha val="40000"/>
                  </a:prstClr>
                </a:outerShdw>
              </a:effectLst>
              <a:uLnTx/>
              <a:uFillTx/>
              <a:latin typeface="Calibri"/>
              <a:ea typeface="+mn-ea"/>
              <a:cs typeface="+mn-cs"/>
            </a:endParaRPr>
          </a:p>
        </p:txBody>
      </p:sp>
      <p:sp>
        <p:nvSpPr>
          <p:cNvPr id="6" name="Rectangle 5">
            <a:extLst>
              <a:ext uri="{FF2B5EF4-FFF2-40B4-BE49-F238E27FC236}">
                <a16:creationId xmlns:a16="http://schemas.microsoft.com/office/drawing/2014/main" id="{AC23D841-94B6-434E-848C-FC2477DCB2FC}"/>
              </a:ext>
            </a:extLst>
          </p:cNvPr>
          <p:cNvSpPr/>
          <p:nvPr/>
        </p:nvSpPr>
        <p:spPr>
          <a:xfrm>
            <a:off x="0" y="822960"/>
            <a:ext cx="9144000" cy="749808"/>
          </a:xfrm>
          <a:prstGeom prst="rect">
            <a:avLst/>
          </a:prstGeom>
          <a:solidFill>
            <a:schemeClr val="accent2">
              <a:lumMod val="20000"/>
              <a:lumOff val="80000"/>
            </a:schemeClr>
          </a:solidFill>
        </p:spPr>
        <p:txBody>
          <a:bodyPr wrap="square" lIns="914400" rIns="4572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3D3D"/>
                </a:solidFill>
                <a:effectLst/>
                <a:uLnTx/>
                <a:uFillTx/>
                <a:latin typeface="Calibri"/>
                <a:ea typeface="+mn-ea"/>
                <a:cs typeface="+mn-cs"/>
              </a:rPr>
              <a:t>Activities and tips designed to help teach children the skills they need to avoid the most common and severe crashes involving children on bicycles and people driving.</a:t>
            </a:r>
          </a:p>
        </p:txBody>
      </p:sp>
      <p:sp>
        <p:nvSpPr>
          <p:cNvPr id="7" name="Isosceles Triangle 6">
            <a:extLst>
              <a:ext uri="{FF2B5EF4-FFF2-40B4-BE49-F238E27FC236}">
                <a16:creationId xmlns:a16="http://schemas.microsoft.com/office/drawing/2014/main" id="{42D7FE12-E15E-46BC-B8D5-FAC6E10C01F6}"/>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5E6DA"/>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B6FFCB8-620B-43E7-A42F-6F90E6E3F984}"/>
              </a:ext>
            </a:extLst>
          </p:cNvPr>
          <p:cNvSpPr/>
          <p:nvPr/>
        </p:nvSpPr>
        <p:spPr>
          <a:xfrm>
            <a:off x="457200" y="4427732"/>
            <a:ext cx="9144000" cy="707886"/>
          </a:xfrm>
          <a:prstGeom prst="rect">
            <a:avLst/>
          </a:prstGeom>
        </p:spPr>
        <p:txBody>
          <a:bodyPr wrap="square" lIns="457200" numCol="5">
            <a:spAutoFit/>
          </a:bodyPr>
          <a:lstStyle/>
          <a:p>
            <a:pPr marL="0" marR="0" lvl="0" indent="0" algn="l" defTabSz="914400" rtl="0" eaLnBrk="1" fontAlgn="auto" latinLnBrk="0" hangingPunct="1">
              <a:lnSpc>
                <a:spcPct val="100000"/>
              </a:lnSpc>
              <a:spcBef>
                <a:spcPts val="0"/>
              </a:spcBef>
              <a:spcAft>
                <a:spcPts val="0"/>
              </a:spcAft>
              <a:buClr>
                <a:srgbClr val="E5E6DA"/>
              </a:buClr>
              <a:buSzTx/>
              <a:buFontTx/>
              <a:buNone/>
              <a:tabLst/>
              <a:defRPr/>
            </a:pPr>
            <a:r>
              <a:rPr kumimoji="0" lang="en-US" sz="2000" b="1" i="0" u="none" strike="noStrike" kern="1200" cap="none" spc="0" normalizeH="0" baseline="0" noProof="0" dirty="0">
                <a:ln>
                  <a:noFill/>
                </a:ln>
                <a:solidFill>
                  <a:srgbClr val="3D3D3D"/>
                </a:solidFill>
                <a:effectLst/>
                <a:uLnTx/>
                <a:uFillTx/>
                <a:latin typeface="Calibri"/>
                <a:ea typeface="+mn-ea"/>
                <a:cs typeface="+mn-cs"/>
              </a:rPr>
              <a:t>Our parent volunteers</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s-ES" sz="2000" b="0" i="0" u="none" strike="noStrike" kern="1200" cap="none" spc="0" normalizeH="0" baseline="0" noProof="0" dirty="0">
                <a:ln>
                  <a:noFill/>
                </a:ln>
                <a:solidFill>
                  <a:srgbClr val="3D3D3D"/>
                </a:solidFill>
                <a:effectLst/>
                <a:uLnTx/>
                <a:uFillTx/>
                <a:latin typeface="Calibri"/>
                <a:ea typeface="+mn-ea"/>
                <a:cs typeface="+mn-cs"/>
              </a:rPr>
              <a:t>Emily</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s-ES" sz="2000" b="0" i="0" u="none" strike="noStrike" kern="1200" cap="none" spc="0" normalizeH="0" baseline="0" noProof="0" dirty="0">
                <a:ln>
                  <a:noFill/>
                </a:ln>
                <a:solidFill>
                  <a:srgbClr val="3D3D3D"/>
                </a:solidFill>
                <a:effectLst/>
                <a:uLnTx/>
                <a:uFillTx/>
                <a:latin typeface="Calibri"/>
                <a:ea typeface="+mn-ea"/>
                <a:cs typeface="+mn-cs"/>
              </a:rPr>
              <a:t>Jessica</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s-ES" sz="2000" b="0" i="0" u="none" strike="noStrike" kern="1200" cap="none" spc="0" normalizeH="0" baseline="0" noProof="0" dirty="0" err="1">
                <a:ln>
                  <a:noFill/>
                </a:ln>
                <a:solidFill>
                  <a:srgbClr val="3D3D3D"/>
                </a:solidFill>
                <a:effectLst/>
                <a:uLnTx/>
                <a:uFillTx/>
                <a:latin typeface="Calibri"/>
                <a:ea typeface="+mn-ea"/>
                <a:cs typeface="+mn-cs"/>
              </a:rPr>
              <a:t>LeRoy</a:t>
            </a:r>
            <a:endParaRPr kumimoji="0" lang="es-ES" sz="2000" b="0" i="0" u="none" strike="noStrike" kern="1200" cap="none" spc="0" normalizeH="0" baseline="0" noProof="0" dirty="0">
              <a:ln>
                <a:noFill/>
              </a:ln>
              <a:solidFill>
                <a:srgbClr val="3D3D3D"/>
              </a:solidFill>
              <a:effectLst/>
              <a:uLnTx/>
              <a:uFillTx/>
              <a:latin typeface="Calibri"/>
              <a:ea typeface="+mn-ea"/>
              <a:cs typeface="+mn-cs"/>
            </a:endParaRP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s-ES" sz="2000" b="0" i="0" u="none" strike="noStrike" kern="1200" cap="none" spc="0" normalizeH="0" baseline="0" noProof="0" dirty="0">
                <a:ln>
                  <a:noFill/>
                </a:ln>
                <a:solidFill>
                  <a:srgbClr val="3D3D3D"/>
                </a:solidFill>
                <a:effectLst/>
                <a:uLnTx/>
                <a:uFillTx/>
                <a:latin typeface="Calibri"/>
                <a:ea typeface="+mn-ea"/>
                <a:cs typeface="+mn-cs"/>
              </a:rPr>
              <a:t>Liz</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s-ES" sz="2000" b="0" i="0" u="none" strike="noStrike" kern="1200" cap="none" spc="0" normalizeH="0" baseline="0" noProof="0" dirty="0">
                <a:ln>
                  <a:noFill/>
                </a:ln>
                <a:solidFill>
                  <a:srgbClr val="3D3D3D"/>
                </a:solidFill>
                <a:effectLst/>
                <a:uLnTx/>
                <a:uFillTx/>
                <a:latin typeface="Calibri"/>
                <a:ea typeface="+mn-ea"/>
                <a:cs typeface="+mn-cs"/>
              </a:rPr>
              <a:t>Rachel </a:t>
            </a:r>
          </a:p>
        </p:txBody>
      </p:sp>
      <p:sp>
        <p:nvSpPr>
          <p:cNvPr id="11" name="Google Shape;250;p32">
            <a:extLst>
              <a:ext uri="{FF2B5EF4-FFF2-40B4-BE49-F238E27FC236}">
                <a16:creationId xmlns:a16="http://schemas.microsoft.com/office/drawing/2014/main" id="{7894C498-A463-46BA-B01F-91DD359E15E7}"/>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This series of 8 two-minute videos is based on our </a:t>
            </a:r>
            <a:br>
              <a:rPr kumimoji="0" lang="en-US" sz="1800" b="0" i="0" u="none" strike="noStrike" kern="1200" cap="none" spc="0" normalizeH="0" baseline="0" noProof="0" dirty="0">
                <a:ln>
                  <a:noFill/>
                </a:ln>
                <a:solidFill>
                  <a:srgbClr val="FFFFFF"/>
                </a:solidFill>
                <a:effectLst/>
                <a:uLnTx/>
                <a:uFillTx/>
                <a:latin typeface="Calibri"/>
                <a:ea typeface="+mn-ea"/>
                <a:cs typeface="+mn-cs"/>
              </a:rPr>
            </a:br>
            <a:r>
              <a:rPr kumimoji="0" lang="en-US" sz="1800" b="0" i="0" u="none" strike="noStrike" kern="1200" cap="none" spc="0" normalizeH="0" baseline="0" noProof="0" dirty="0">
                <a:ln>
                  <a:noFill/>
                </a:ln>
                <a:solidFill>
                  <a:srgbClr val="FFFFFF"/>
                </a:solidFill>
                <a:effectLst/>
                <a:uLnTx/>
                <a:uFillTx/>
                <a:latin typeface="Calibri"/>
                <a:ea typeface="+mn-ea"/>
                <a:cs typeface="+mn-cs"/>
              </a:rPr>
              <a:t>8 hour </a:t>
            </a:r>
            <a:r>
              <a:rPr kumimoji="0" lang="en-US" sz="1800" b="0" i="1" u="none" strike="noStrike" kern="1200" cap="none" spc="0" normalizeH="0" baseline="0" noProof="0" dirty="0">
                <a:ln>
                  <a:noFill/>
                </a:ln>
                <a:solidFill>
                  <a:srgbClr val="FFFFFF"/>
                </a:solidFill>
                <a:effectLst/>
                <a:uLnTx/>
                <a:uFillTx/>
                <a:latin typeface="Calibri"/>
                <a:ea typeface="+mn-ea"/>
                <a:cs typeface="+mn-cs"/>
              </a:rPr>
              <a:t>Teaching Safe Bicycling Train the Trainer</a:t>
            </a:r>
            <a:r>
              <a:rPr kumimoji="0" lang="en-US" sz="1800" b="0" i="0" u="none" strike="noStrike" kern="1200" cap="none" spc="0" normalizeH="0" baseline="0" noProof="0" dirty="0">
                <a:ln>
                  <a:noFill/>
                </a:ln>
                <a:solidFill>
                  <a:srgbClr val="FFFFFF"/>
                </a:solidFill>
                <a:effectLst/>
                <a:uLnTx/>
                <a:uFillTx/>
                <a:latin typeface="Calibri"/>
                <a:ea typeface="+mn-ea"/>
                <a:cs typeface="+mn-cs"/>
              </a:rPr>
              <a:t> class</a:t>
            </a:r>
          </a:p>
        </p:txBody>
      </p:sp>
      <p:sp>
        <p:nvSpPr>
          <p:cNvPr id="2" name="Rectangle 1">
            <a:extLst>
              <a:ext uri="{FF2B5EF4-FFF2-40B4-BE49-F238E27FC236}">
                <a16:creationId xmlns:a16="http://schemas.microsoft.com/office/drawing/2014/main" id="{2681129F-0C95-4931-9B44-AEF8ABA4F7DF}"/>
              </a:ext>
            </a:extLst>
          </p:cNvPr>
          <p:cNvSpPr>
            <a:spLocks noChangeAspect="1"/>
          </p:cNvSpPr>
          <p:nvPr/>
        </p:nvSpPr>
        <p:spPr>
          <a:xfrm>
            <a:off x="2551815" y="2103120"/>
            <a:ext cx="5297958" cy="1920240"/>
          </a:xfrm>
          <a:prstGeom prst="rect">
            <a:avLst/>
          </a:prstGeom>
        </p:spPr>
        <p:txBody>
          <a:bodyPr wrap="square" numCol="3">
            <a:spAutoFit/>
          </a:bodyPr>
          <a:lstStyle/>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Anika</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err="1">
                <a:ln>
                  <a:noFill/>
                </a:ln>
                <a:solidFill>
                  <a:srgbClr val="3D3D3D"/>
                </a:solidFill>
                <a:effectLst/>
                <a:uLnTx/>
                <a:uFillTx/>
                <a:latin typeface="Calibri"/>
                <a:ea typeface="+mn-ea"/>
                <a:cs typeface="+mn-cs"/>
              </a:rPr>
              <a:t>Annaleah</a:t>
            </a:r>
            <a:endParaRPr kumimoji="0" lang="en-US" sz="2000" b="0" i="0" u="none" strike="noStrike" kern="1200" cap="none" spc="0" normalizeH="0" baseline="0" noProof="0" dirty="0">
              <a:ln>
                <a:noFill/>
              </a:ln>
              <a:solidFill>
                <a:srgbClr val="3D3D3D"/>
              </a:solidFill>
              <a:effectLst/>
              <a:uLnTx/>
              <a:uFillTx/>
              <a:latin typeface="Calibri"/>
              <a:ea typeface="+mn-ea"/>
              <a:cs typeface="+mn-cs"/>
            </a:endParaRP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err="1">
                <a:ln>
                  <a:noFill/>
                </a:ln>
                <a:solidFill>
                  <a:srgbClr val="3D3D3D"/>
                </a:solidFill>
                <a:effectLst/>
                <a:uLnTx/>
                <a:uFillTx/>
                <a:latin typeface="Calibri"/>
                <a:ea typeface="+mn-ea"/>
                <a:cs typeface="+mn-cs"/>
              </a:rPr>
              <a:t>Ashyra</a:t>
            </a:r>
            <a:endParaRPr kumimoji="0" lang="en-US" sz="2000" b="0" i="0" u="none" strike="noStrike" kern="1200" cap="none" spc="0" normalizeH="0" baseline="0" noProof="0" dirty="0">
              <a:ln>
                <a:noFill/>
              </a:ln>
              <a:solidFill>
                <a:srgbClr val="3D3D3D"/>
              </a:solidFill>
              <a:effectLst/>
              <a:uLnTx/>
              <a:uFillTx/>
              <a:latin typeface="Calibri"/>
              <a:ea typeface="+mn-ea"/>
              <a:cs typeface="+mn-cs"/>
            </a:endParaRP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Athena</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Auggie</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3D3D3D"/>
              </a:solidFill>
              <a:effectLst/>
              <a:uLnTx/>
              <a:uFillTx/>
              <a:latin typeface="Calibri"/>
              <a:ea typeface="+mn-ea"/>
              <a:cs typeface="+mn-cs"/>
            </a:endParaRP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Edith</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Evan</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Julius</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Lydia</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Malachi</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3D3D3D"/>
              </a:solidFill>
              <a:effectLst/>
              <a:uLnTx/>
              <a:uFillTx/>
              <a:latin typeface="Calibri"/>
              <a:ea typeface="+mn-ea"/>
              <a:cs typeface="+mn-cs"/>
            </a:endParaRP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Marcus</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Mason</a:t>
            </a:r>
          </a:p>
          <a:p>
            <a:pPr marL="640080" marR="0" lvl="2"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Wren</a:t>
            </a:r>
          </a:p>
        </p:txBody>
      </p:sp>
    </p:spTree>
    <p:extLst>
      <p:ext uri="{BB962C8B-B14F-4D97-AF65-F5344CB8AC3E}">
        <p14:creationId xmlns:p14="http://schemas.microsoft.com/office/powerpoint/2010/main" val="391803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p:nvPr/>
        </p:nvSpPr>
        <p:spPr>
          <a:xfrm>
            <a:off x="182880" y="2059097"/>
            <a:ext cx="8605736" cy="3041373"/>
          </a:xfrm>
          <a:prstGeom prst="rect">
            <a:avLst/>
          </a:prstGeom>
          <a:noFill/>
          <a:ln>
            <a:noFill/>
          </a:ln>
        </p:spPr>
        <p:txBody>
          <a:bodyPr spcFirstLastPara="1" wrap="square" lIns="731520" tIns="45700" rIns="457200" bIns="45700" numCol="2" anchor="t" anchorCtr="0">
            <a:noAutofit/>
          </a:bodyPr>
          <a:lstStyle/>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r>
              <a:rPr kumimoji="0" lang="en-US" sz="2000" b="1" i="0" u="none" strike="noStrike" kern="1200" cap="none" spc="0" normalizeH="0" baseline="0" noProof="0" dirty="0">
                <a:ln>
                  <a:noFill/>
                </a:ln>
                <a:solidFill>
                  <a:srgbClr val="3D3D3D"/>
                </a:solidFill>
                <a:effectLst/>
                <a:uLnTx/>
                <a:uFillTx/>
                <a:latin typeface="Calibri"/>
                <a:ea typeface="+mn-ea"/>
                <a:cs typeface="+mn-cs"/>
              </a:rPr>
              <a:t>Photography and Edits</a:t>
            </a:r>
            <a:endParaRPr kumimoji="0" sz="2000" b="1" i="0" u="none" strike="noStrike" kern="1200" cap="none" spc="0" normalizeH="0" baseline="0" noProof="0" dirty="0">
              <a:ln>
                <a:noFill/>
              </a:ln>
              <a:solidFill>
                <a:srgbClr val="3D3D3D"/>
              </a:solidFill>
              <a:effectLst/>
              <a:uLnTx/>
              <a:uFillTx/>
              <a:latin typeface="Calibri"/>
              <a:ea typeface="+mn-ea"/>
              <a:cs typeface="+mn-cs"/>
            </a:endParaRPr>
          </a:p>
          <a:p>
            <a:pPr marL="182880" marR="0" lvl="0"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Lauren </a:t>
            </a:r>
            <a:r>
              <a:rPr kumimoji="0" lang="en-US" sz="2000" b="0" i="0" u="none" strike="noStrike" kern="1200" cap="none" spc="0" normalizeH="0" baseline="0" noProof="0" dirty="0" err="1">
                <a:ln>
                  <a:noFill/>
                </a:ln>
                <a:solidFill>
                  <a:srgbClr val="3D3D3D"/>
                </a:solidFill>
                <a:effectLst/>
                <a:uLnTx/>
                <a:uFillTx/>
                <a:latin typeface="Calibri"/>
                <a:ea typeface="+mn-ea"/>
                <a:cs typeface="+mn-cs"/>
              </a:rPr>
              <a:t>Gilmeister</a:t>
            </a:r>
            <a:endParaRPr kumimoji="0" sz="2000" b="0" i="0" u="none" strike="noStrike" kern="1200" cap="none" spc="0" normalizeH="0" baseline="0" noProof="0" dirty="0">
              <a:ln>
                <a:noFill/>
              </a:ln>
              <a:solidFill>
                <a:srgbClr val="3D3D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endParaRPr kumimoji="0" sz="2000" b="0" i="0" u="none" strike="noStrike" kern="1200" cap="none" spc="0" normalizeH="0" baseline="0" noProof="0" dirty="0">
              <a:ln>
                <a:noFill/>
              </a:ln>
              <a:solidFill>
                <a:srgbClr val="3D3D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r>
              <a:rPr kumimoji="0" lang="en-US" sz="2000" b="1" i="0" u="none" strike="noStrike" kern="1200" cap="none" spc="0" normalizeH="0" baseline="0" noProof="0" dirty="0">
                <a:ln>
                  <a:noFill/>
                </a:ln>
                <a:solidFill>
                  <a:srgbClr val="3D3D3D"/>
                </a:solidFill>
                <a:effectLst/>
                <a:uLnTx/>
                <a:uFillTx/>
                <a:latin typeface="Calibri"/>
                <a:ea typeface="+mn-ea"/>
                <a:cs typeface="+mn-cs"/>
              </a:rPr>
              <a:t>Photography and Location</a:t>
            </a:r>
            <a:endParaRPr kumimoji="0" sz="2000" b="1" i="0" u="none" strike="noStrike" kern="1200" cap="none" spc="0" normalizeH="0" baseline="0" noProof="0" dirty="0">
              <a:ln>
                <a:noFill/>
              </a:ln>
              <a:solidFill>
                <a:srgbClr val="3D3D3D"/>
              </a:solidFill>
              <a:effectLst/>
              <a:uLnTx/>
              <a:uFillTx/>
              <a:latin typeface="Calibri"/>
              <a:ea typeface="+mn-ea"/>
              <a:cs typeface="+mn-cs"/>
            </a:endParaRPr>
          </a:p>
          <a:p>
            <a:pPr marL="182880" marR="0" lvl="0"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Margaret and Elizabeth</a:t>
            </a:r>
            <a:br>
              <a:rPr kumimoji="0" lang="en-US" sz="2000" b="0" i="0" u="none" strike="noStrike" kern="1200" cap="none" spc="0" normalizeH="0" baseline="0" noProof="0" dirty="0">
                <a:ln>
                  <a:noFill/>
                </a:ln>
                <a:solidFill>
                  <a:srgbClr val="3D3D3D"/>
                </a:solidFill>
                <a:effectLst/>
                <a:uLnTx/>
                <a:uFillTx/>
                <a:latin typeface="Calibri"/>
                <a:ea typeface="+mn-ea"/>
                <a:cs typeface="+mn-cs"/>
              </a:rPr>
            </a:br>
            <a:r>
              <a:rPr kumimoji="0" lang="en-US" sz="2000" b="0" i="0" u="none" strike="noStrike" kern="1200" cap="none" spc="0" normalizeH="0" baseline="0" noProof="0" dirty="0">
                <a:ln>
                  <a:noFill/>
                </a:ln>
                <a:solidFill>
                  <a:srgbClr val="3D3D3D"/>
                </a:solidFill>
                <a:effectLst/>
                <a:uLnTx/>
                <a:uFillTx/>
                <a:latin typeface="Calibri"/>
                <a:ea typeface="+mn-ea"/>
                <a:cs typeface="+mn-cs"/>
              </a:rPr>
              <a:t>City of Appleton</a:t>
            </a:r>
            <a:endParaRPr kumimoji="0" sz="2000" b="0" i="0" u="none" strike="noStrike" kern="1200" cap="none" spc="0" normalizeH="0" baseline="0" noProof="0" dirty="0">
              <a:ln>
                <a:noFill/>
              </a:ln>
              <a:solidFill>
                <a:srgbClr val="3D3D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endParaRPr kumimoji="0" sz="2000" b="0" i="0" u="none" strike="noStrike" kern="1200" cap="none" spc="0" normalizeH="0" baseline="0" noProof="0" dirty="0">
              <a:ln>
                <a:noFill/>
              </a:ln>
              <a:solidFill>
                <a:srgbClr val="3D3D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r>
              <a:rPr kumimoji="0" lang="en-US" sz="2000" b="1" i="0" u="none" strike="noStrike" kern="1200" cap="none" spc="0" normalizeH="0" baseline="0" noProof="0" dirty="0">
                <a:ln>
                  <a:noFill/>
                </a:ln>
                <a:solidFill>
                  <a:srgbClr val="3D3D3D"/>
                </a:solidFill>
                <a:effectLst/>
                <a:uLnTx/>
                <a:uFillTx/>
                <a:latin typeface="Calibri"/>
                <a:ea typeface="+mn-ea"/>
                <a:cs typeface="+mn-cs"/>
              </a:rPr>
              <a:t>Voice</a:t>
            </a:r>
          </a:p>
          <a:p>
            <a:pPr marL="182880" marR="0" lvl="0"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Bill Finn</a:t>
            </a:r>
            <a:endParaRPr kumimoji="0" sz="2000" b="0" i="0" u="none" strike="noStrike" kern="1200" cap="none" spc="0" normalizeH="0" baseline="0" noProof="0" dirty="0">
              <a:ln>
                <a:noFill/>
              </a:ln>
              <a:solidFill>
                <a:srgbClr val="3D3D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r>
              <a:rPr kumimoji="0" lang="en-US" sz="2000" b="1" i="0" u="none" strike="noStrike" kern="1200" cap="none" spc="0" normalizeH="0" baseline="0" noProof="0" dirty="0">
                <a:ln>
                  <a:noFill/>
                </a:ln>
                <a:solidFill>
                  <a:srgbClr val="3D3D3D"/>
                </a:solidFill>
                <a:effectLst/>
                <a:uLnTx/>
                <a:uFillTx/>
                <a:latin typeface="Calibri"/>
                <a:ea typeface="+mn-ea"/>
                <a:cs typeface="+mn-cs"/>
              </a:rPr>
              <a:t>Content Development and Voice</a:t>
            </a:r>
            <a:endParaRPr kumimoji="0" sz="2000" b="1" i="0" u="none" strike="noStrike" kern="1200" cap="none" spc="0" normalizeH="0" baseline="0" noProof="0" dirty="0">
              <a:ln>
                <a:noFill/>
              </a:ln>
              <a:solidFill>
                <a:srgbClr val="3D3D3D"/>
              </a:solidFill>
              <a:effectLst/>
              <a:uLnTx/>
              <a:uFillTx/>
              <a:latin typeface="Calibri"/>
              <a:ea typeface="+mn-ea"/>
              <a:cs typeface="+mn-cs"/>
            </a:endParaRPr>
          </a:p>
          <a:p>
            <a:pPr marL="182880" marR="0" lvl="0"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Michelle Bachaus</a:t>
            </a:r>
            <a:br>
              <a:rPr kumimoji="0" lang="en-US" sz="2000" b="0" i="0" u="none" strike="noStrike" kern="1200" cap="none" spc="0" normalizeH="0" baseline="0" noProof="0" dirty="0">
                <a:ln>
                  <a:noFill/>
                </a:ln>
                <a:solidFill>
                  <a:srgbClr val="3D3D3D"/>
                </a:solidFill>
                <a:effectLst/>
                <a:uLnTx/>
                <a:uFillTx/>
                <a:latin typeface="Calibri"/>
                <a:ea typeface="+mn-ea"/>
                <a:cs typeface="+mn-cs"/>
              </a:rPr>
            </a:br>
            <a:r>
              <a:rPr kumimoji="0" lang="en-US" sz="2000" b="0" i="0" u="none" strike="noStrike" kern="1200" cap="none" spc="0" normalizeH="0" baseline="0" noProof="0" dirty="0">
                <a:ln>
                  <a:noFill/>
                </a:ln>
                <a:solidFill>
                  <a:srgbClr val="3D3D3D"/>
                </a:solidFill>
                <a:effectLst/>
                <a:uLnTx/>
                <a:uFillTx/>
                <a:latin typeface="Calibri"/>
                <a:ea typeface="+mn-ea"/>
                <a:cs typeface="+mn-cs"/>
              </a:rPr>
              <a:t>Wisconsin Bike Fed </a:t>
            </a:r>
            <a:br>
              <a:rPr kumimoji="0" lang="en-US" sz="2000" b="0" i="0" u="none" strike="noStrike" kern="1200" cap="none" spc="0" normalizeH="0" baseline="0" noProof="0" dirty="0">
                <a:ln>
                  <a:noFill/>
                </a:ln>
                <a:solidFill>
                  <a:srgbClr val="3D3D3D"/>
                </a:solidFill>
                <a:effectLst/>
                <a:uLnTx/>
                <a:uFillTx/>
                <a:latin typeface="Calibri"/>
                <a:ea typeface="+mn-ea"/>
                <a:cs typeface="+mn-cs"/>
              </a:rPr>
            </a:br>
            <a:r>
              <a:rPr kumimoji="0" lang="en-US" sz="2000" b="0" i="0" u="none" strike="noStrike" kern="1200" cap="none" spc="0" normalizeH="0" baseline="0" noProof="0" dirty="0">
                <a:ln>
                  <a:noFill/>
                </a:ln>
                <a:solidFill>
                  <a:srgbClr val="3D3D3D"/>
                </a:solidFill>
                <a:effectLst/>
                <a:uLnTx/>
                <a:uFillTx/>
                <a:latin typeface="Calibri"/>
                <a:ea typeface="+mn-ea"/>
                <a:cs typeface="+mn-cs"/>
              </a:rPr>
              <a:t>– Appleton Office </a:t>
            </a:r>
          </a:p>
          <a:p>
            <a:pPr marL="182880" marR="0" lvl="0"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err="1">
                <a:ln>
                  <a:noFill/>
                </a:ln>
                <a:solidFill>
                  <a:srgbClr val="3D3D3D"/>
                </a:solidFill>
                <a:effectLst/>
                <a:uLnTx/>
                <a:uFillTx/>
                <a:latin typeface="Calibri"/>
                <a:ea typeface="+mn-ea"/>
                <a:cs typeface="+mn-cs"/>
              </a:rPr>
              <a:t>Chrys</a:t>
            </a:r>
            <a:r>
              <a:rPr kumimoji="0" lang="en-US" sz="2000" b="0" i="0" u="none" strike="noStrike" kern="1200" cap="none" spc="0" normalizeH="0" baseline="0" noProof="0" dirty="0">
                <a:ln>
                  <a:noFill/>
                </a:ln>
                <a:solidFill>
                  <a:srgbClr val="3D3D3D"/>
                </a:solidFill>
                <a:effectLst/>
                <a:uLnTx/>
                <a:uFillTx/>
                <a:latin typeface="Calibri"/>
                <a:ea typeface="+mn-ea"/>
                <a:cs typeface="+mn-cs"/>
              </a:rPr>
              <a:t> </a:t>
            </a:r>
            <a:r>
              <a:rPr kumimoji="0" lang="en-US" sz="2000" b="0" i="0" u="none" strike="noStrike" kern="1200" cap="none" spc="0" normalizeH="0" baseline="0" noProof="0" dirty="0" err="1">
                <a:ln>
                  <a:noFill/>
                </a:ln>
                <a:solidFill>
                  <a:srgbClr val="3D3D3D"/>
                </a:solidFill>
                <a:effectLst/>
                <a:uLnTx/>
                <a:uFillTx/>
                <a:latin typeface="Calibri"/>
                <a:ea typeface="+mn-ea"/>
                <a:cs typeface="+mn-cs"/>
              </a:rPr>
              <a:t>DePas</a:t>
            </a:r>
            <a:endParaRPr kumimoji="0" lang="en-US" sz="2000" b="0" i="0" u="none" strike="noStrike" kern="1200" cap="none" spc="0" normalizeH="0" baseline="0" noProof="0" dirty="0">
              <a:ln>
                <a:noFill/>
              </a:ln>
              <a:solidFill>
                <a:srgbClr val="3D3D3D"/>
              </a:solidFill>
              <a:effectLst/>
              <a:uLnTx/>
              <a:uFillTx/>
              <a:latin typeface="Calibri"/>
              <a:ea typeface="+mn-ea"/>
              <a:cs typeface="+mn-cs"/>
            </a:endParaRPr>
          </a:p>
          <a:p>
            <a:pPr marL="182880" marR="0" lvl="0"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3D3D3D"/>
                </a:solidFill>
                <a:effectLst/>
                <a:uLnTx/>
                <a:uFillTx/>
                <a:latin typeface="Calibri"/>
                <a:ea typeface="+mn-ea"/>
                <a:cs typeface="+mn-cs"/>
              </a:rPr>
              <a:t>Bike Fed Staff</a:t>
            </a:r>
            <a:endParaRPr kumimoji="0" sz="2000" b="0" i="0" u="none" strike="noStrike" kern="1200" cap="none" spc="0" normalizeH="0" baseline="0" noProof="0" dirty="0">
              <a:ln>
                <a:noFill/>
              </a:ln>
              <a:solidFill>
                <a:srgbClr val="3D3D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endParaRPr kumimoji="0" sz="2000" b="0" i="0" u="none" strike="noStrike" kern="1200" cap="none" spc="0" normalizeH="0" baseline="0" noProof="0" dirty="0">
              <a:ln>
                <a:noFill/>
              </a:ln>
              <a:solidFill>
                <a:srgbClr val="3D3D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E5E6DA"/>
              </a:buClr>
              <a:buSzTx/>
              <a:buFont typeface="Arial"/>
              <a:buNone/>
              <a:tabLst/>
              <a:defRPr/>
            </a:pPr>
            <a:r>
              <a:rPr kumimoji="0" lang="en-US" sz="2000" b="1" i="0" u="none" strike="noStrike" kern="1200" cap="none" spc="0" normalizeH="0" baseline="0" noProof="0" dirty="0">
                <a:ln>
                  <a:noFill/>
                </a:ln>
                <a:solidFill>
                  <a:srgbClr val="3D3D3D"/>
                </a:solidFill>
                <a:effectLst/>
                <a:uLnTx/>
                <a:uFillTx/>
                <a:latin typeface="Calibri"/>
                <a:ea typeface="+mn-ea"/>
                <a:cs typeface="+mn-cs"/>
              </a:rPr>
              <a:t>Painting – Intro/Outro</a:t>
            </a:r>
            <a:endParaRPr kumimoji="0" sz="2000" b="1" i="0" u="none" strike="noStrike" kern="1200" cap="none" spc="0" normalizeH="0" baseline="0" noProof="0" dirty="0">
              <a:ln>
                <a:noFill/>
              </a:ln>
              <a:solidFill>
                <a:srgbClr val="3D3D3D"/>
              </a:solidFill>
              <a:effectLst/>
              <a:uLnTx/>
              <a:uFillTx/>
              <a:latin typeface="Calibri"/>
              <a:ea typeface="+mn-ea"/>
              <a:cs typeface="+mn-cs"/>
            </a:endParaRPr>
          </a:p>
          <a:p>
            <a:pPr marL="182880" marR="0" lvl="0" indent="-182880" algn="l" defTabSz="914400" rtl="0" eaLnBrk="1" fontAlgn="auto" latinLnBrk="0" hangingPunct="1">
              <a:lnSpc>
                <a:spcPct val="100000"/>
              </a:lnSpc>
              <a:spcBef>
                <a:spcPts val="0"/>
              </a:spcBef>
              <a:spcAft>
                <a:spcPts val="0"/>
              </a:spcAft>
              <a:buClr>
                <a:srgbClr val="3D3D3D"/>
              </a:buClr>
              <a:buSzTx/>
              <a:buFont typeface="Wingdings" panose="05000000000000000000" pitchFamily="2" charset="2"/>
              <a:buChar char="§"/>
              <a:tabLst/>
              <a:defRPr/>
            </a:pPr>
            <a:r>
              <a:rPr kumimoji="0" lang="en-US" sz="2000" b="0" i="0" u="none" strike="noStrike" kern="1200" cap="none" spc="0" normalizeH="0" baseline="0" noProof="0" dirty="0" err="1">
                <a:ln>
                  <a:noFill/>
                </a:ln>
                <a:solidFill>
                  <a:srgbClr val="3D3D3D"/>
                </a:solidFill>
                <a:effectLst/>
                <a:uLnTx/>
                <a:uFillTx/>
                <a:latin typeface="Calibri"/>
                <a:ea typeface="+mn-ea"/>
                <a:cs typeface="+mn-cs"/>
              </a:rPr>
              <a:t>Chrys</a:t>
            </a:r>
            <a:r>
              <a:rPr kumimoji="0" lang="en-US" sz="2000" b="0" i="0" u="none" strike="noStrike" kern="1200" cap="none" spc="0" normalizeH="0" baseline="0" noProof="0" dirty="0">
                <a:ln>
                  <a:noFill/>
                </a:ln>
                <a:solidFill>
                  <a:srgbClr val="3D3D3D"/>
                </a:solidFill>
                <a:effectLst/>
                <a:uLnTx/>
                <a:uFillTx/>
                <a:latin typeface="Calibri"/>
                <a:ea typeface="+mn-ea"/>
                <a:cs typeface="+mn-cs"/>
              </a:rPr>
              <a:t> </a:t>
            </a:r>
            <a:r>
              <a:rPr kumimoji="0" lang="en-US" sz="2000" b="0" i="0" u="none" strike="noStrike" kern="1200" cap="none" spc="0" normalizeH="0" baseline="0" noProof="0" dirty="0" err="1">
                <a:ln>
                  <a:noFill/>
                </a:ln>
                <a:solidFill>
                  <a:srgbClr val="3D3D3D"/>
                </a:solidFill>
                <a:effectLst/>
                <a:uLnTx/>
                <a:uFillTx/>
                <a:latin typeface="Calibri"/>
                <a:ea typeface="+mn-ea"/>
                <a:cs typeface="+mn-cs"/>
              </a:rPr>
              <a:t>DePas</a:t>
            </a:r>
            <a:endParaRPr kumimoji="0" sz="2000" b="0" i="0" u="none" strike="noStrike" kern="1200" cap="none" spc="0" normalizeH="0" baseline="0" noProof="0" dirty="0">
              <a:ln>
                <a:noFill/>
              </a:ln>
              <a:solidFill>
                <a:srgbClr val="3D3D3D"/>
              </a:solidFill>
              <a:effectLst/>
              <a:uLnTx/>
              <a:uFillTx/>
              <a:latin typeface="Calibri"/>
              <a:ea typeface="+mn-ea"/>
              <a:cs typeface="+mn-cs"/>
            </a:endParaRPr>
          </a:p>
        </p:txBody>
      </p:sp>
      <p:sp>
        <p:nvSpPr>
          <p:cNvPr id="5" name="Google Shape;101;p15">
            <a:extLst>
              <a:ext uri="{FF2B5EF4-FFF2-40B4-BE49-F238E27FC236}">
                <a16:creationId xmlns:a16="http://schemas.microsoft.com/office/drawing/2014/main" id="{6EAE6732-506B-48F4-A2AF-4D8E53AEFCD6}"/>
              </a:ext>
            </a:extLst>
          </p:cNvPr>
          <p:cNvSpPr txBox="1"/>
          <p:nvPr/>
        </p:nvSpPr>
        <p:spPr>
          <a:xfrm>
            <a:off x="0" y="182880"/>
            <a:ext cx="9144000" cy="643958"/>
          </a:xfrm>
          <a:prstGeom prst="rect">
            <a:avLst/>
          </a:prstGeom>
          <a:noFill/>
          <a:ln>
            <a:noFill/>
          </a:ln>
        </p:spPr>
        <p:txBody>
          <a:bodyPr spcFirstLastPara="1" wrap="square" lIns="457200"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00"/>
              </a:buClr>
              <a:buSzTx/>
              <a:buFont typeface="Arial"/>
              <a:buNone/>
              <a:tabLst/>
              <a:defRPr/>
            </a:pPr>
            <a:r>
              <a:rPr kumimoji="0" lang="en-US" sz="3200" b="1" i="0" u="none" strike="noStrike" kern="1200" cap="none" spc="0" normalizeH="0" baseline="0" noProof="0" dirty="0">
                <a:ln>
                  <a:noFill/>
                </a:ln>
                <a:solidFill>
                  <a:srgbClr val="1C4890"/>
                </a:solidFill>
                <a:effectLst>
                  <a:outerShdw blurRad="50800" dist="38100" dir="2700000" algn="tl" rotWithShape="0">
                    <a:prstClr val="black">
                      <a:alpha val="40000"/>
                    </a:prstClr>
                  </a:outerShdw>
                </a:effectLst>
                <a:uLnTx/>
                <a:uFillTx/>
                <a:latin typeface="Calibri"/>
                <a:ea typeface="+mn-ea"/>
                <a:cs typeface="+mn-cs"/>
              </a:rPr>
              <a:t>Teaching Safe Bicycling</a:t>
            </a:r>
            <a:endParaRPr kumimoji="0" sz="3200" b="1" i="0" u="none" strike="noStrike" kern="1200" cap="none" spc="0" normalizeH="0" baseline="0" noProof="0" dirty="0">
              <a:ln>
                <a:noFill/>
              </a:ln>
              <a:solidFill>
                <a:srgbClr val="1C4890"/>
              </a:solidFill>
              <a:effectLst>
                <a:outerShdw blurRad="50800" dist="38100" dir="2700000" algn="tl" rotWithShape="0">
                  <a:prstClr val="black">
                    <a:alpha val="40000"/>
                  </a:prstClr>
                </a:outerShdw>
              </a:effectLst>
              <a:uLnTx/>
              <a:uFillTx/>
              <a:latin typeface="Calibri"/>
              <a:ea typeface="+mn-ea"/>
              <a:cs typeface="+mn-cs"/>
            </a:endParaRPr>
          </a:p>
        </p:txBody>
      </p:sp>
      <p:sp>
        <p:nvSpPr>
          <p:cNvPr id="6" name="Rectangle 5">
            <a:extLst>
              <a:ext uri="{FF2B5EF4-FFF2-40B4-BE49-F238E27FC236}">
                <a16:creationId xmlns:a16="http://schemas.microsoft.com/office/drawing/2014/main" id="{28AFBFF7-E417-4656-A21A-7C751DC2CCFD}"/>
              </a:ext>
            </a:extLst>
          </p:cNvPr>
          <p:cNvSpPr/>
          <p:nvPr/>
        </p:nvSpPr>
        <p:spPr>
          <a:xfrm>
            <a:off x="0" y="822960"/>
            <a:ext cx="9144000" cy="749808"/>
          </a:xfrm>
          <a:prstGeom prst="rect">
            <a:avLst/>
          </a:prstGeom>
          <a:solidFill>
            <a:schemeClr val="accent2">
              <a:lumMod val="20000"/>
              <a:lumOff val="80000"/>
            </a:schemeClr>
          </a:solidFill>
        </p:spPr>
        <p:txBody>
          <a:bodyPr wrap="square" lIns="914400" rIns="4572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3D3D"/>
                </a:solidFill>
                <a:effectLst/>
                <a:uLnTx/>
                <a:uFillTx/>
                <a:latin typeface="Calibri"/>
                <a:ea typeface="+mn-ea"/>
                <a:cs typeface="+mn-cs"/>
              </a:rPr>
              <a:t>Activities and tips designed to help teach children the skills they need to avoid the most common and severe crashes involving children on bicycles and people driving.</a:t>
            </a:r>
          </a:p>
        </p:txBody>
      </p:sp>
      <p:sp>
        <p:nvSpPr>
          <p:cNvPr id="7" name="Isosceles Triangle 6">
            <a:extLst>
              <a:ext uri="{FF2B5EF4-FFF2-40B4-BE49-F238E27FC236}">
                <a16:creationId xmlns:a16="http://schemas.microsoft.com/office/drawing/2014/main" id="{6B24A774-ADB0-4411-9991-14B9E91149F0}"/>
              </a:ext>
            </a:extLst>
          </p:cNvPr>
          <p:cNvSpPr>
            <a:spLocks noChangeAspect="1"/>
          </p:cNvSpPr>
          <p:nvPr/>
        </p:nvSpPr>
        <p:spPr>
          <a:xfrm rot="5400000">
            <a:off x="365760" y="1005840"/>
            <a:ext cx="457200" cy="457200"/>
          </a:xfrm>
          <a:prstGeom prst="triangle">
            <a:avLst/>
          </a:prstGeom>
          <a:solidFill>
            <a:schemeClr val="accent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5E6DA"/>
              </a:solidFill>
              <a:effectLst/>
              <a:uLnTx/>
              <a:uFillTx/>
              <a:latin typeface="Calibri"/>
              <a:ea typeface="+mn-ea"/>
              <a:cs typeface="+mn-cs"/>
            </a:endParaRPr>
          </a:p>
        </p:txBody>
      </p:sp>
      <p:sp>
        <p:nvSpPr>
          <p:cNvPr id="8" name="Google Shape;250;p32">
            <a:extLst>
              <a:ext uri="{FF2B5EF4-FFF2-40B4-BE49-F238E27FC236}">
                <a16:creationId xmlns:a16="http://schemas.microsoft.com/office/drawing/2014/main" id="{1467785A-9D91-44AF-BAF2-6E8C3A3D25B2}"/>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This series of 8 two-minute videos is based on our </a:t>
            </a:r>
            <a:br>
              <a:rPr kumimoji="0" lang="en-US" sz="1800" b="0" i="0" u="none" strike="noStrike" kern="1200" cap="none" spc="0" normalizeH="0" baseline="0" noProof="0" dirty="0">
                <a:ln>
                  <a:noFill/>
                </a:ln>
                <a:solidFill>
                  <a:srgbClr val="FFFFFF"/>
                </a:solidFill>
                <a:effectLst/>
                <a:uLnTx/>
                <a:uFillTx/>
                <a:latin typeface="Calibri"/>
                <a:ea typeface="+mn-ea"/>
                <a:cs typeface="+mn-cs"/>
              </a:rPr>
            </a:br>
            <a:r>
              <a:rPr kumimoji="0" lang="en-US" sz="1800" b="0" i="0" u="none" strike="noStrike" kern="1200" cap="none" spc="0" normalizeH="0" baseline="0" noProof="0" dirty="0">
                <a:ln>
                  <a:noFill/>
                </a:ln>
                <a:solidFill>
                  <a:srgbClr val="FFFFFF"/>
                </a:solidFill>
                <a:effectLst/>
                <a:uLnTx/>
                <a:uFillTx/>
                <a:latin typeface="Calibri"/>
                <a:ea typeface="+mn-ea"/>
                <a:cs typeface="+mn-cs"/>
              </a:rPr>
              <a:t>8 hour </a:t>
            </a:r>
            <a:r>
              <a:rPr kumimoji="0" lang="en-US" sz="1800" b="0" i="1" u="none" strike="noStrike" kern="1200" cap="none" spc="0" normalizeH="0" baseline="0" noProof="0" dirty="0">
                <a:ln>
                  <a:noFill/>
                </a:ln>
                <a:solidFill>
                  <a:srgbClr val="FFFFFF"/>
                </a:solidFill>
                <a:effectLst/>
                <a:uLnTx/>
                <a:uFillTx/>
                <a:latin typeface="Calibri"/>
                <a:ea typeface="+mn-ea"/>
                <a:cs typeface="+mn-cs"/>
              </a:rPr>
              <a:t>Teaching Safe Bicycling Train the Trainer</a:t>
            </a:r>
            <a:r>
              <a:rPr kumimoji="0" lang="en-US" sz="1800" b="0" i="0" u="none" strike="noStrike" kern="1200" cap="none" spc="0" normalizeH="0" baseline="0" noProof="0" dirty="0">
                <a:ln>
                  <a:noFill/>
                </a:ln>
                <a:solidFill>
                  <a:srgbClr val="FFFFFF"/>
                </a:solidFill>
                <a:effectLst/>
                <a:uLnTx/>
                <a:uFillTx/>
                <a:latin typeface="Calibri"/>
                <a:ea typeface="+mn-ea"/>
                <a:cs typeface="+mn-cs"/>
              </a:rPr>
              <a:t> class</a:t>
            </a:r>
          </a:p>
        </p:txBody>
      </p:sp>
    </p:spTree>
    <p:extLst>
      <p:ext uri="{BB962C8B-B14F-4D97-AF65-F5344CB8AC3E}">
        <p14:creationId xmlns:p14="http://schemas.microsoft.com/office/powerpoint/2010/main" val="76895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p:nvPr/>
        </p:nvSpPr>
        <p:spPr>
          <a:xfrm>
            <a:off x="0" y="2743200"/>
            <a:ext cx="9144000" cy="1810512"/>
          </a:xfrm>
          <a:prstGeom prst="rect">
            <a:avLst/>
          </a:prstGeom>
          <a:noFill/>
          <a:ln>
            <a:noFill/>
          </a:ln>
        </p:spPr>
        <p:txBody>
          <a:bodyPr spcFirstLastPara="1" wrap="square" lIns="91425" tIns="91425" rIns="91425" bIns="91425" anchor="ctr" anchorCtr="0">
            <a:noAutofit/>
          </a:bodyPr>
          <a:lstStyle/>
          <a:p>
            <a:pPr lvl="0" algn="ctr"/>
            <a:r>
              <a:rPr lang="en-US" sz="4800" b="1" dirty="0">
                <a:solidFill>
                  <a:schemeClr val="accent2"/>
                </a:solidFill>
                <a:effectLst>
                  <a:outerShdw blurRad="50800" dist="38100" dir="2700000" algn="tl" rotWithShape="0">
                    <a:prstClr val="black">
                      <a:alpha val="40000"/>
                    </a:prstClr>
                  </a:outerShdw>
                </a:effectLst>
              </a:rPr>
              <a:t>Pre-Ride Safety</a:t>
            </a:r>
          </a:p>
          <a:p>
            <a:pPr lvl="0" algn="ctr"/>
            <a:r>
              <a:rPr lang="en-US" sz="3600" dirty="0">
                <a:solidFill>
                  <a:srgbClr val="474746"/>
                </a:solidFill>
              </a:rPr>
              <a:t>Helmet Fit and Basic </a:t>
            </a:r>
            <a:br>
              <a:rPr lang="en-US" sz="3600" dirty="0">
                <a:solidFill>
                  <a:srgbClr val="474746"/>
                </a:solidFill>
              </a:rPr>
            </a:br>
            <a:r>
              <a:rPr lang="en-US" sz="3600" dirty="0">
                <a:solidFill>
                  <a:srgbClr val="474746"/>
                </a:solidFill>
              </a:rPr>
              <a:t>Bike Maintenance Check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147" name="Google Shape;147;p21"/>
          <p:cNvSpPr txBox="1"/>
          <p:nvPr/>
        </p:nvSpPr>
        <p:spPr>
          <a:xfrm>
            <a:off x="0" y="1491835"/>
            <a:ext cx="9144000" cy="4444145"/>
          </a:xfrm>
          <a:prstGeom prst="rect">
            <a:avLst/>
          </a:prstGeom>
          <a:noFill/>
          <a:ln>
            <a:noFill/>
          </a:ln>
        </p:spPr>
        <p:txBody>
          <a:bodyPr spcFirstLastPara="1" wrap="square" lIns="457200" tIns="45700" rIns="457200" bIns="45700" anchor="t" anchorCtr="0">
            <a:noAutofit/>
          </a:bodyPr>
          <a:lstStyle/>
          <a:p>
            <a:pPr lvl="0">
              <a:tabLst>
                <a:tab pos="2743200" algn="l"/>
                <a:tab pos="3657600" algn="l"/>
              </a:tabLst>
            </a:pPr>
            <a:r>
              <a:rPr lang="en-US" sz="2000" b="1" i="0" u="none" strike="noStrike" cap="none" dirty="0">
                <a:solidFill>
                  <a:schemeClr val="tx2"/>
                </a:solidFill>
              </a:rPr>
              <a:t>Driveway or Midblock Rideout</a:t>
            </a:r>
            <a:endParaRPr sz="2000" b="1" i="0" u="none" strike="noStrike" cap="none" dirty="0">
              <a:solidFill>
                <a:schemeClr val="tx2"/>
              </a:solidFill>
            </a:endParaRPr>
          </a:p>
          <a:p>
            <a:pPr marL="0" marR="0" lvl="0" indent="0" rtl="0">
              <a:spcBef>
                <a:spcPts val="0"/>
              </a:spcBef>
              <a:spcAft>
                <a:spcPts val="0"/>
              </a:spcAft>
              <a:buNone/>
              <a:tabLst>
                <a:tab pos="2743200" algn="l"/>
                <a:tab pos="3657600" algn="l"/>
              </a:tabLst>
            </a:pPr>
            <a:r>
              <a:rPr lang="en-US" sz="2000" b="1" i="0" u="none" strike="noStrike" cap="none" dirty="0">
                <a:solidFill>
                  <a:schemeClr val="tx2"/>
                </a:solidFill>
              </a:rPr>
              <a:t>12%</a:t>
            </a:r>
            <a:r>
              <a:rPr lang="en-US" sz="2000" i="0" u="none" strike="noStrike" cap="none" dirty="0">
                <a:solidFill>
                  <a:schemeClr val="tx2"/>
                </a:solidFill>
              </a:rPr>
              <a:t> of crashes	</a:t>
            </a:r>
            <a:r>
              <a:rPr lang="en-US" sz="2000" b="1" dirty="0">
                <a:solidFill>
                  <a:schemeClr val="tx2"/>
                </a:solidFill>
              </a:rPr>
              <a:t>22%</a:t>
            </a:r>
            <a:r>
              <a:rPr lang="en-US" sz="2000" dirty="0">
                <a:solidFill>
                  <a:schemeClr val="tx2"/>
                </a:solidFill>
              </a:rPr>
              <a:t> incapacitating or fatal</a:t>
            </a:r>
            <a:endParaRPr sz="2000" dirty="0">
              <a:solidFill>
                <a:schemeClr val="tx2"/>
              </a:solidFill>
            </a:endParaRPr>
          </a:p>
          <a:p>
            <a:pPr marL="0" marR="0" lvl="0" indent="0" rtl="0">
              <a:spcBef>
                <a:spcPts val="0"/>
              </a:spcBef>
              <a:spcAft>
                <a:spcPts val="0"/>
              </a:spcAft>
              <a:buNone/>
              <a:tabLst>
                <a:tab pos="2743200" algn="l"/>
                <a:tab pos="3657600" algn="l"/>
              </a:tabLst>
            </a:pPr>
            <a:endParaRPr sz="2000" dirty="0">
              <a:solidFill>
                <a:schemeClr val="tx2"/>
              </a:solidFill>
            </a:endParaRPr>
          </a:p>
          <a:p>
            <a:pPr lvl="0">
              <a:tabLst>
                <a:tab pos="2743200" algn="l"/>
                <a:tab pos="3657600" algn="l"/>
              </a:tabLst>
            </a:pPr>
            <a:r>
              <a:rPr lang="en-US" sz="2000" b="1" i="0" u="none" strike="noStrike" cap="none" dirty="0">
                <a:solidFill>
                  <a:schemeClr val="tx2"/>
                </a:solidFill>
              </a:rPr>
              <a:t>Stop Sign/Signal Rideout</a:t>
            </a:r>
            <a:endParaRPr sz="2000" b="1" dirty="0">
              <a:solidFill>
                <a:schemeClr val="tx2"/>
              </a:solidFill>
            </a:endParaRPr>
          </a:p>
          <a:p>
            <a:pPr marL="0" marR="0" lvl="0" indent="0" rtl="0">
              <a:spcBef>
                <a:spcPts val="0"/>
              </a:spcBef>
              <a:spcAft>
                <a:spcPts val="0"/>
              </a:spcAft>
              <a:buNone/>
              <a:tabLst>
                <a:tab pos="2743200" algn="l"/>
                <a:tab pos="3657600" algn="l"/>
              </a:tabLst>
            </a:pPr>
            <a:r>
              <a:rPr lang="en-US" sz="2000" b="1" i="0" u="none" strike="noStrike" cap="none" dirty="0">
                <a:solidFill>
                  <a:schemeClr val="tx2"/>
                </a:solidFill>
              </a:rPr>
              <a:t>17%</a:t>
            </a:r>
            <a:r>
              <a:rPr lang="en-US" sz="2000" i="0" u="none" strike="noStrike" cap="none" dirty="0">
                <a:solidFill>
                  <a:schemeClr val="tx2"/>
                </a:solidFill>
              </a:rPr>
              <a:t> of crashes	</a:t>
            </a:r>
            <a:r>
              <a:rPr lang="en-US" sz="2000" b="1" dirty="0">
                <a:solidFill>
                  <a:schemeClr val="tx2"/>
                </a:solidFill>
              </a:rPr>
              <a:t>20%</a:t>
            </a:r>
            <a:r>
              <a:rPr lang="en-US" sz="2000" dirty="0">
                <a:solidFill>
                  <a:schemeClr val="tx2"/>
                </a:solidFill>
              </a:rPr>
              <a:t> incapacitating or fatal</a:t>
            </a:r>
            <a:endParaRPr sz="2000" dirty="0">
              <a:solidFill>
                <a:schemeClr val="tx2"/>
              </a:solidFill>
            </a:endParaRPr>
          </a:p>
          <a:p>
            <a:pPr marL="0" marR="0" lvl="0" indent="0" rtl="0">
              <a:spcBef>
                <a:spcPts val="0"/>
              </a:spcBef>
              <a:spcAft>
                <a:spcPts val="0"/>
              </a:spcAft>
              <a:buNone/>
              <a:tabLst>
                <a:tab pos="2743200" algn="l"/>
                <a:tab pos="3657600" algn="l"/>
              </a:tabLst>
            </a:pPr>
            <a:endParaRPr sz="2000" b="1" dirty="0">
              <a:solidFill>
                <a:schemeClr val="tx2"/>
              </a:solidFill>
            </a:endParaRPr>
          </a:p>
          <a:p>
            <a:pPr lvl="0">
              <a:tabLst>
                <a:tab pos="2743200" algn="l"/>
                <a:tab pos="3657600" algn="l"/>
              </a:tabLst>
            </a:pPr>
            <a:r>
              <a:rPr lang="en-US" sz="2000" b="1" i="0" u="none" strike="noStrike" cap="none" dirty="0">
                <a:solidFill>
                  <a:schemeClr val="tx2"/>
                </a:solidFill>
              </a:rPr>
              <a:t>Sudden Swerve	</a:t>
            </a:r>
            <a:endParaRPr sz="2000" b="1" dirty="0">
              <a:solidFill>
                <a:schemeClr val="tx2"/>
              </a:solidFill>
            </a:endParaRPr>
          </a:p>
          <a:p>
            <a:pPr marL="0" marR="0" lvl="0" indent="0" rtl="0">
              <a:spcBef>
                <a:spcPts val="0"/>
              </a:spcBef>
              <a:spcAft>
                <a:spcPts val="0"/>
              </a:spcAft>
              <a:buNone/>
              <a:tabLst>
                <a:tab pos="2743200" algn="l"/>
                <a:tab pos="3657600" algn="l"/>
              </a:tabLst>
            </a:pPr>
            <a:r>
              <a:rPr lang="en-US" sz="2000" b="1" i="0" u="none" strike="noStrike" cap="none" dirty="0">
                <a:solidFill>
                  <a:schemeClr val="tx2"/>
                </a:solidFill>
              </a:rPr>
              <a:t>7%</a:t>
            </a:r>
            <a:r>
              <a:rPr lang="en-US" sz="2000" i="0" u="none" strike="noStrike" cap="none" dirty="0">
                <a:solidFill>
                  <a:schemeClr val="tx2"/>
                </a:solidFill>
              </a:rPr>
              <a:t> of crashes	</a:t>
            </a:r>
            <a:r>
              <a:rPr lang="en-US" sz="2000" b="1" dirty="0">
                <a:solidFill>
                  <a:schemeClr val="tx2"/>
                </a:solidFill>
              </a:rPr>
              <a:t>25%</a:t>
            </a:r>
            <a:r>
              <a:rPr lang="en-US" sz="2000" dirty="0">
                <a:solidFill>
                  <a:schemeClr val="tx2"/>
                </a:solidFill>
              </a:rPr>
              <a:t> incapacitating or fatal</a:t>
            </a:r>
          </a:p>
          <a:p>
            <a:pPr lvl="0">
              <a:tabLst>
                <a:tab pos="3657600" algn="l"/>
              </a:tabLst>
            </a:pPr>
            <a:endParaRPr lang="en-US" sz="2000" dirty="0">
              <a:solidFill>
                <a:schemeClr val="tx2"/>
              </a:solidFill>
            </a:endParaRPr>
          </a:p>
          <a:p>
            <a:pPr lvl="0">
              <a:tabLst>
                <a:tab pos="3657600" algn="l"/>
              </a:tabLst>
            </a:pPr>
            <a:r>
              <a:rPr lang="en-US" sz="2000" b="1" cap="all" dirty="0">
                <a:solidFill>
                  <a:srgbClr val="FF0000"/>
                </a:solidFill>
              </a:rPr>
              <a:t>Skills to develop: </a:t>
            </a:r>
          </a:p>
          <a:p>
            <a:pPr lvl="0">
              <a:spcAft>
                <a:spcPts val="600"/>
              </a:spcAft>
              <a:tabLst>
                <a:tab pos="3657600" algn="l"/>
              </a:tabLst>
            </a:pPr>
            <a:r>
              <a:rPr lang="en-US" sz="2000" b="1" dirty="0">
                <a:solidFill>
                  <a:srgbClr val="FF0000"/>
                </a:solidFill>
              </a:rPr>
              <a:t>Helmet Fit</a:t>
            </a:r>
            <a:r>
              <a:rPr lang="en-US" sz="2000" dirty="0">
                <a:solidFill>
                  <a:srgbClr val="FF0000"/>
                </a:solidFill>
              </a:rPr>
              <a:t> – A helmet that fits properly will protect you if a crash does happen. </a:t>
            </a:r>
          </a:p>
          <a:p>
            <a:pPr lvl="0">
              <a:spcAft>
                <a:spcPts val="600"/>
              </a:spcAft>
              <a:tabLst>
                <a:tab pos="3657600" algn="l"/>
              </a:tabLst>
            </a:pPr>
            <a:r>
              <a:rPr lang="en-US" sz="2000" b="1" dirty="0">
                <a:solidFill>
                  <a:srgbClr val="FF0000"/>
                </a:solidFill>
              </a:rPr>
              <a:t>ABC Quick Check </a:t>
            </a:r>
            <a:r>
              <a:rPr lang="en-US" sz="2000" dirty="0">
                <a:solidFill>
                  <a:srgbClr val="FF0000"/>
                </a:solidFill>
              </a:rPr>
              <a:t>– Will make sure your bicycle is working properly and </a:t>
            </a:r>
            <a:br>
              <a:rPr lang="en-US" sz="2000" dirty="0">
                <a:solidFill>
                  <a:srgbClr val="FF0000"/>
                </a:solidFill>
              </a:rPr>
            </a:br>
            <a:r>
              <a:rPr lang="en-US" sz="2000" dirty="0">
                <a:solidFill>
                  <a:srgbClr val="FF0000"/>
                </a:solidFill>
              </a:rPr>
              <a:t>able to respond to your reactions.</a:t>
            </a:r>
          </a:p>
        </p:txBody>
      </p:sp>
      <p:sp>
        <p:nvSpPr>
          <p:cNvPr id="5" name="Google Shape;250;p32">
            <a:extLst>
              <a:ext uri="{FF2B5EF4-FFF2-40B4-BE49-F238E27FC236}">
                <a16:creationId xmlns:a16="http://schemas.microsoft.com/office/drawing/2014/main" id="{6507ADC8-E393-496B-AD3C-FD29F3C220CD}"/>
              </a:ext>
            </a:extLst>
          </p:cNvPr>
          <p:cNvSpPr txBox="1"/>
          <p:nvPr/>
        </p:nvSpPr>
        <p:spPr>
          <a:xfrm>
            <a:off x="0" y="5846400"/>
            <a:ext cx="9144000" cy="1011600"/>
          </a:xfrm>
          <a:prstGeom prst="rect">
            <a:avLst/>
          </a:prstGeom>
          <a:solidFill>
            <a:schemeClr val="accent1"/>
          </a:solidFill>
          <a:ln>
            <a:noFill/>
          </a:ln>
        </p:spPr>
        <p:txBody>
          <a:bodyPr spcFirstLastPara="1" wrap="square" lIns="457200" tIns="91425" rIns="91425" bIns="91425" anchor="ctr" anchorCtr="0">
            <a:noAutofit/>
          </a:bodyPr>
          <a:lstStyle/>
          <a:p>
            <a:pPr lvl="0">
              <a:tabLst>
                <a:tab pos="3657600" algn="l"/>
              </a:tabLst>
            </a:pPr>
            <a:r>
              <a:rPr lang="en-US" sz="2000" b="1" dirty="0">
                <a:solidFill>
                  <a:schemeClr val="bg2"/>
                </a:solidFill>
              </a:rPr>
              <a:t>Wrong way riding is not a separate crash type, </a:t>
            </a:r>
            <a:br>
              <a:rPr lang="en-US" sz="2000" b="1" dirty="0">
                <a:solidFill>
                  <a:schemeClr val="bg2"/>
                </a:solidFill>
              </a:rPr>
            </a:br>
            <a:r>
              <a:rPr lang="en-US" sz="2000" b="1" dirty="0">
                <a:solidFill>
                  <a:schemeClr val="bg2"/>
                </a:solidFill>
              </a:rPr>
              <a:t>but is a contributing factor in many crashes.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p:nvPr/>
        </p:nvSpPr>
        <p:spPr>
          <a:xfrm>
            <a:off x="0" y="182880"/>
            <a:ext cx="9144000" cy="731520"/>
          </a:xfrm>
          <a:prstGeom prst="rect">
            <a:avLst/>
          </a:prstGeom>
          <a:noFill/>
          <a:ln>
            <a:noFill/>
          </a:ln>
        </p:spPr>
        <p:txBody>
          <a:bodyPr spcFirstLastPara="1" wrap="square" lIns="457200" tIns="91425" rIns="91425" bIns="91425" anchor="ctr" anchorCtr="0">
            <a:noAutofit/>
          </a:bodyPr>
          <a:lstStyle/>
          <a:p>
            <a:pPr marL="0" lvl="0" indent="0" rtl="0">
              <a:spcBef>
                <a:spcPts val="0"/>
              </a:spcBef>
              <a:spcAft>
                <a:spcPts val="0"/>
              </a:spcAft>
              <a:buNone/>
            </a:pPr>
            <a:r>
              <a:rPr lang="en-US" sz="3200" b="1" dirty="0">
                <a:solidFill>
                  <a:schemeClr val="accent2"/>
                </a:solidFill>
                <a:effectLst>
                  <a:outerShdw blurRad="50800" dist="38100" dir="2700000" algn="tl" rotWithShape="0">
                    <a:prstClr val="black">
                      <a:alpha val="40000"/>
                    </a:prstClr>
                  </a:outerShdw>
                </a:effectLst>
              </a:rPr>
              <a:t>Helmet Fit</a:t>
            </a:r>
            <a:endParaRPr sz="3200" b="1" dirty="0">
              <a:solidFill>
                <a:schemeClr val="accent2"/>
              </a:solidFill>
              <a:effectLst>
                <a:outerShdw blurRad="50800" dist="38100" dir="2700000" algn="tl" rotWithShape="0">
                  <a:prstClr val="black">
                    <a:alpha val="40000"/>
                  </a:prstClr>
                </a:outerShdw>
              </a:effectLst>
            </a:endParaRPr>
          </a:p>
        </p:txBody>
      </p:sp>
      <p:pic>
        <p:nvPicPr>
          <p:cNvPr id="160" name="Google Shape;160;p23"/>
          <p:cNvPicPr preferRelativeResize="0"/>
          <p:nvPr/>
        </p:nvPicPr>
        <p:blipFill>
          <a:blip r:embed="rId3">
            <a:alphaModFix/>
            <a:extLst>
              <a:ext uri="{BEBA8EAE-BF5A-486C-A8C5-ECC9F3942E4B}">
                <a14:imgProps xmlns:a14="http://schemas.microsoft.com/office/drawing/2010/main">
                  <a14:imgLayer r:embed="rId4">
                    <a14:imgEffect>
                      <a14:brightnessContrast bright="10000" contrast="10000"/>
                    </a14:imgEffect>
                  </a14:imgLayer>
                </a14:imgProps>
              </a:ext>
            </a:extLst>
          </a:blip>
          <a:stretch>
            <a:fillRect/>
          </a:stretch>
        </p:blipFill>
        <p:spPr>
          <a:xfrm>
            <a:off x="3521810" y="990900"/>
            <a:ext cx="2372750" cy="1779569"/>
          </a:xfrm>
          <a:prstGeom prst="rect">
            <a:avLst/>
          </a:prstGeom>
          <a:noFill/>
          <a:ln>
            <a:noFill/>
          </a:ln>
        </p:spPr>
      </p:pic>
      <p:pic>
        <p:nvPicPr>
          <p:cNvPr id="161" name="Google Shape;161;p23"/>
          <p:cNvPicPr preferRelativeResize="0"/>
          <p:nvPr/>
        </p:nvPicPr>
        <p:blipFill>
          <a:blip r:embed="rId5">
            <a:alphaModFix/>
            <a:extLst>
              <a:ext uri="{BEBA8EAE-BF5A-486C-A8C5-ECC9F3942E4B}">
                <a14:imgProps xmlns:a14="http://schemas.microsoft.com/office/drawing/2010/main">
                  <a14:imgLayer r:embed="rId6">
                    <a14:imgEffect>
                      <a14:brightnessContrast bright="10000" contrast="10000"/>
                    </a14:imgEffect>
                  </a14:imgLayer>
                </a14:imgProps>
              </a:ext>
            </a:extLst>
          </a:blip>
          <a:stretch>
            <a:fillRect/>
          </a:stretch>
        </p:blipFill>
        <p:spPr>
          <a:xfrm>
            <a:off x="3521819" y="2932547"/>
            <a:ext cx="2372732" cy="1779576"/>
          </a:xfrm>
          <a:prstGeom prst="rect">
            <a:avLst/>
          </a:prstGeom>
          <a:noFill/>
          <a:ln>
            <a:noFill/>
          </a:ln>
        </p:spPr>
      </p:pic>
      <p:pic>
        <p:nvPicPr>
          <p:cNvPr id="162" name="Google Shape;162;p23"/>
          <p:cNvPicPr preferRelativeResize="0"/>
          <p:nvPr/>
        </p:nvPicPr>
        <p:blipFill>
          <a:blip r:embed="rId7">
            <a:alphaModFix/>
            <a:extLst>
              <a:ext uri="{BEBA8EAE-BF5A-486C-A8C5-ECC9F3942E4B}">
                <a14:imgProps xmlns:a14="http://schemas.microsoft.com/office/drawing/2010/main">
                  <a14:imgLayer r:embed="rId8">
                    <a14:imgEffect>
                      <a14:brightnessContrast bright="10000" contrast="10000"/>
                    </a14:imgEffect>
                  </a14:imgLayer>
                </a14:imgProps>
              </a:ext>
            </a:extLst>
          </a:blip>
          <a:stretch>
            <a:fillRect/>
          </a:stretch>
        </p:blipFill>
        <p:spPr>
          <a:xfrm>
            <a:off x="3521810" y="4874200"/>
            <a:ext cx="2372750" cy="1779556"/>
          </a:xfrm>
          <a:prstGeom prst="rect">
            <a:avLst/>
          </a:prstGeom>
          <a:noFill/>
          <a:ln>
            <a:noFill/>
          </a:ln>
        </p:spPr>
      </p:pic>
      <p:sp>
        <p:nvSpPr>
          <p:cNvPr id="163" name="Google Shape;163;p23"/>
          <p:cNvSpPr txBox="1"/>
          <p:nvPr/>
        </p:nvSpPr>
        <p:spPr>
          <a:xfrm>
            <a:off x="-10725" y="1251625"/>
            <a:ext cx="1005840" cy="121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1"/>
                </a:solidFill>
                <a:effectLst>
                  <a:glow rad="76200">
                    <a:schemeClr val="bg2">
                      <a:alpha val="80000"/>
                    </a:schemeClr>
                  </a:glow>
                </a:effectLst>
              </a:rPr>
              <a:t>2</a:t>
            </a:r>
            <a:endParaRPr sz="7200" b="1" dirty="0">
              <a:solidFill>
                <a:schemeClr val="accent1"/>
              </a:solidFill>
              <a:effectLst>
                <a:glow rad="76200">
                  <a:schemeClr val="bg2">
                    <a:alpha val="80000"/>
                  </a:schemeClr>
                </a:glow>
              </a:effectLst>
            </a:endParaRPr>
          </a:p>
        </p:txBody>
      </p:sp>
      <p:sp>
        <p:nvSpPr>
          <p:cNvPr id="164" name="Google Shape;164;p23"/>
          <p:cNvSpPr txBox="1"/>
          <p:nvPr/>
        </p:nvSpPr>
        <p:spPr>
          <a:xfrm>
            <a:off x="-10725" y="3204650"/>
            <a:ext cx="1005840" cy="121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chemeClr val="accent1"/>
                </a:solidFill>
                <a:effectLst>
                  <a:glow rad="76200">
                    <a:schemeClr val="bg2">
                      <a:alpha val="80000"/>
                    </a:schemeClr>
                  </a:glow>
                </a:effectLst>
              </a:rPr>
              <a:t>2</a:t>
            </a:r>
            <a:endParaRPr sz="7200" b="1" dirty="0">
              <a:solidFill>
                <a:schemeClr val="accent1"/>
              </a:solidFill>
              <a:effectLst>
                <a:glow rad="76200">
                  <a:schemeClr val="bg2">
                    <a:alpha val="80000"/>
                  </a:schemeClr>
                </a:glow>
              </a:effectLst>
            </a:endParaRPr>
          </a:p>
        </p:txBody>
      </p:sp>
      <p:sp>
        <p:nvSpPr>
          <p:cNvPr id="165" name="Google Shape;165;p23"/>
          <p:cNvSpPr txBox="1"/>
          <p:nvPr/>
        </p:nvSpPr>
        <p:spPr>
          <a:xfrm>
            <a:off x="-10725" y="5157675"/>
            <a:ext cx="1005840" cy="121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accent1"/>
                </a:solidFill>
                <a:effectLst>
                  <a:glow rad="76200">
                    <a:schemeClr val="bg2">
                      <a:alpha val="80000"/>
                    </a:schemeClr>
                  </a:glow>
                </a:effectLst>
              </a:rPr>
              <a:t>2</a:t>
            </a:r>
            <a:endParaRPr sz="7200" b="1">
              <a:solidFill>
                <a:schemeClr val="accent1"/>
              </a:solidFill>
              <a:effectLst>
                <a:glow rad="76200">
                  <a:schemeClr val="bg2">
                    <a:alpha val="80000"/>
                  </a:schemeClr>
                </a:glow>
              </a:effectLst>
            </a:endParaRPr>
          </a:p>
        </p:txBody>
      </p:sp>
      <p:sp>
        <p:nvSpPr>
          <p:cNvPr id="166" name="Google Shape;166;p23"/>
          <p:cNvSpPr txBox="1"/>
          <p:nvPr/>
        </p:nvSpPr>
        <p:spPr>
          <a:xfrm>
            <a:off x="6011145" y="992980"/>
            <a:ext cx="2926080" cy="17235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dirty="0">
                <a:solidFill>
                  <a:schemeClr val="tx2"/>
                </a:solidFill>
              </a:rPr>
              <a:t>Helmet should not be tipped back, or it will not protect your head and face properly.</a:t>
            </a:r>
            <a:endParaRPr dirty="0">
              <a:solidFill>
                <a:schemeClr val="tx2"/>
              </a:solidFill>
            </a:endParaRPr>
          </a:p>
          <a:p>
            <a:pPr marL="0" lvl="0" indent="0" algn="l" rtl="0">
              <a:spcBef>
                <a:spcPts val="0"/>
              </a:spcBef>
              <a:spcAft>
                <a:spcPts val="600"/>
              </a:spcAft>
              <a:buNone/>
            </a:pPr>
            <a:r>
              <a:rPr lang="en-US" dirty="0">
                <a:solidFill>
                  <a:schemeClr val="tx2"/>
                </a:solidFill>
              </a:rPr>
              <a:t>It will also be very uncomfortable.</a:t>
            </a:r>
            <a:endParaRPr dirty="0">
              <a:solidFill>
                <a:schemeClr val="tx2"/>
              </a:solidFill>
            </a:endParaRPr>
          </a:p>
        </p:txBody>
      </p:sp>
      <p:pic>
        <p:nvPicPr>
          <p:cNvPr id="168" name="Google Shape;168;p23"/>
          <p:cNvPicPr preferRelativeResize="0"/>
          <p:nvPr/>
        </p:nvPicPr>
        <p:blipFill>
          <a:blip r:embed="rId9">
            <a:alphaModFix/>
          </a:blip>
          <a:stretch>
            <a:fillRect/>
          </a:stretch>
        </p:blipFill>
        <p:spPr>
          <a:xfrm rot="5400000" flipH="1">
            <a:off x="7934623" y="1903134"/>
            <a:ext cx="847110" cy="847110"/>
          </a:xfrm>
          <a:prstGeom prst="rect">
            <a:avLst/>
          </a:prstGeom>
          <a:noFill/>
          <a:ln>
            <a:noFill/>
          </a:ln>
        </p:spPr>
      </p:pic>
      <p:cxnSp>
        <p:nvCxnSpPr>
          <p:cNvPr id="169" name="Google Shape;169;p23"/>
          <p:cNvCxnSpPr/>
          <p:nvPr/>
        </p:nvCxnSpPr>
        <p:spPr>
          <a:xfrm>
            <a:off x="7955015" y="2066700"/>
            <a:ext cx="612900" cy="573600"/>
          </a:xfrm>
          <a:prstGeom prst="straightConnector1">
            <a:avLst/>
          </a:prstGeom>
          <a:noFill/>
          <a:ln w="50800" cap="flat" cmpd="sng">
            <a:solidFill>
              <a:srgbClr val="FF0000"/>
            </a:solidFill>
            <a:prstDash val="solid"/>
            <a:round/>
            <a:headEnd type="none" w="med" len="med"/>
            <a:tailEnd type="none" w="med" len="med"/>
          </a:ln>
        </p:spPr>
      </p:cxnSp>
      <p:cxnSp>
        <p:nvCxnSpPr>
          <p:cNvPr id="170" name="Google Shape;170;p23"/>
          <p:cNvCxnSpPr>
            <a:cxnSpLocks/>
          </p:cNvCxnSpPr>
          <p:nvPr/>
        </p:nvCxnSpPr>
        <p:spPr>
          <a:xfrm flipH="1">
            <a:off x="7975964" y="1988550"/>
            <a:ext cx="650451" cy="655650"/>
          </a:xfrm>
          <a:prstGeom prst="straightConnector1">
            <a:avLst/>
          </a:prstGeom>
          <a:noFill/>
          <a:ln w="50800" cap="flat" cmpd="sng">
            <a:solidFill>
              <a:srgbClr val="FF0000"/>
            </a:solidFill>
            <a:prstDash val="solid"/>
            <a:round/>
            <a:headEnd type="none" w="med" len="med"/>
            <a:tailEnd type="none" w="med" len="med"/>
          </a:ln>
        </p:spPr>
      </p:cxnSp>
      <p:sp>
        <p:nvSpPr>
          <p:cNvPr id="171" name="Google Shape;171;p23"/>
          <p:cNvSpPr txBox="1"/>
          <p:nvPr/>
        </p:nvSpPr>
        <p:spPr>
          <a:xfrm>
            <a:off x="6011145" y="2933550"/>
            <a:ext cx="2372700" cy="17235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dirty="0">
                <a:solidFill>
                  <a:schemeClr val="tx2"/>
                </a:solidFill>
              </a:rPr>
              <a:t>The </a:t>
            </a:r>
            <a:r>
              <a:rPr lang="en-US" b="1" dirty="0">
                <a:solidFill>
                  <a:schemeClr val="tx2"/>
                </a:solidFill>
              </a:rPr>
              <a:t>2 plastic pieces </a:t>
            </a:r>
            <a:br>
              <a:rPr lang="en-US" dirty="0">
                <a:solidFill>
                  <a:schemeClr val="tx2"/>
                </a:solidFill>
              </a:rPr>
            </a:br>
            <a:r>
              <a:rPr lang="en-US" dirty="0">
                <a:solidFill>
                  <a:schemeClr val="tx2"/>
                </a:solidFill>
              </a:rPr>
              <a:t>on the sides should </a:t>
            </a:r>
            <a:br>
              <a:rPr lang="en-US" dirty="0">
                <a:solidFill>
                  <a:schemeClr val="tx2"/>
                </a:solidFill>
              </a:rPr>
            </a:br>
            <a:r>
              <a:rPr lang="en-US" dirty="0">
                <a:solidFill>
                  <a:schemeClr val="tx2"/>
                </a:solidFill>
              </a:rPr>
              <a:t>not be below the chin. </a:t>
            </a:r>
            <a:endParaRPr dirty="0">
              <a:solidFill>
                <a:schemeClr val="tx2"/>
              </a:solidFill>
            </a:endParaRPr>
          </a:p>
          <a:p>
            <a:pPr marL="0" lvl="0" indent="0" algn="l" rtl="0">
              <a:spcBef>
                <a:spcPts val="0"/>
              </a:spcBef>
              <a:spcAft>
                <a:spcPts val="600"/>
              </a:spcAft>
              <a:buNone/>
            </a:pPr>
            <a:r>
              <a:rPr lang="en-US" dirty="0">
                <a:solidFill>
                  <a:schemeClr val="tx2"/>
                </a:solidFill>
              </a:rPr>
              <a:t>This does not hold </a:t>
            </a:r>
            <a:br>
              <a:rPr lang="en-US" dirty="0">
                <a:solidFill>
                  <a:schemeClr val="tx2"/>
                </a:solidFill>
              </a:rPr>
            </a:br>
            <a:r>
              <a:rPr lang="en-US" dirty="0">
                <a:solidFill>
                  <a:schemeClr val="tx2"/>
                </a:solidFill>
              </a:rPr>
              <a:t>the helmet in place.</a:t>
            </a:r>
            <a:endParaRPr dirty="0">
              <a:solidFill>
                <a:schemeClr val="tx2"/>
              </a:solidFill>
            </a:endParaRPr>
          </a:p>
        </p:txBody>
      </p:sp>
      <p:cxnSp>
        <p:nvCxnSpPr>
          <p:cNvPr id="172" name="Google Shape;172;p23"/>
          <p:cNvCxnSpPr>
            <a:cxnSpLocks/>
          </p:cNvCxnSpPr>
          <p:nvPr/>
        </p:nvCxnSpPr>
        <p:spPr>
          <a:xfrm flipV="1">
            <a:off x="2529191" y="3631137"/>
            <a:ext cx="1387813" cy="175620"/>
          </a:xfrm>
          <a:prstGeom prst="straightConnector1">
            <a:avLst/>
          </a:prstGeom>
          <a:noFill/>
          <a:ln w="50800" cap="flat" cmpd="sng">
            <a:solidFill>
              <a:schemeClr val="accent1"/>
            </a:solidFill>
            <a:prstDash val="solid"/>
            <a:round/>
            <a:headEnd type="none" w="med" len="med"/>
            <a:tailEnd type="triangle" w="lg" len="med"/>
          </a:ln>
          <a:effectLst>
            <a:glow rad="50800">
              <a:schemeClr val="bg2">
                <a:alpha val="80000"/>
              </a:schemeClr>
            </a:glow>
          </a:effectLst>
        </p:spPr>
      </p:cxnSp>
      <p:cxnSp>
        <p:nvCxnSpPr>
          <p:cNvPr id="173" name="Google Shape;173;p23"/>
          <p:cNvCxnSpPr>
            <a:cxnSpLocks/>
          </p:cNvCxnSpPr>
          <p:nvPr/>
        </p:nvCxnSpPr>
        <p:spPr>
          <a:xfrm flipH="1" flipV="1">
            <a:off x="5181600" y="3818279"/>
            <a:ext cx="828149" cy="264579"/>
          </a:xfrm>
          <a:prstGeom prst="straightConnector1">
            <a:avLst/>
          </a:prstGeom>
          <a:noFill/>
          <a:ln w="50800" cap="flat" cmpd="sng">
            <a:solidFill>
              <a:srgbClr val="FF0000"/>
            </a:solidFill>
            <a:prstDash val="solid"/>
            <a:round/>
            <a:headEnd type="none" w="med" len="med"/>
            <a:tailEnd type="triangle" w="lg" len="med"/>
          </a:ln>
          <a:effectLst>
            <a:glow rad="50800">
              <a:schemeClr val="bg2">
                <a:alpha val="80000"/>
              </a:schemeClr>
            </a:glow>
          </a:effectLst>
        </p:spPr>
      </p:cxnSp>
      <p:sp>
        <p:nvSpPr>
          <p:cNvPr id="174" name="Google Shape;174;p23"/>
          <p:cNvSpPr txBox="1"/>
          <p:nvPr/>
        </p:nvSpPr>
        <p:spPr>
          <a:xfrm>
            <a:off x="914400" y="914400"/>
            <a:ext cx="2470826"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tx2"/>
                </a:solidFill>
              </a:rPr>
              <a:t>Helmet should be level. </a:t>
            </a:r>
            <a:r>
              <a:rPr lang="en-US" b="1" dirty="0">
                <a:solidFill>
                  <a:schemeClr val="tx2"/>
                </a:solidFill>
              </a:rPr>
              <a:t>2 fingers </a:t>
            </a:r>
            <a:r>
              <a:rPr lang="en-US" dirty="0">
                <a:solidFill>
                  <a:schemeClr val="tx2"/>
                </a:solidFill>
              </a:rPr>
              <a:t>touching the helmet and the eyebrow at the same time</a:t>
            </a:r>
            <a:endParaRPr dirty="0">
              <a:solidFill>
                <a:schemeClr val="tx2"/>
              </a:solidFill>
            </a:endParaRPr>
          </a:p>
        </p:txBody>
      </p:sp>
      <p:pic>
        <p:nvPicPr>
          <p:cNvPr id="175" name="Google Shape;175;p23"/>
          <p:cNvPicPr preferRelativeResize="0"/>
          <p:nvPr/>
        </p:nvPicPr>
        <p:blipFill>
          <a:blip r:embed="rId10">
            <a:alphaModFix/>
          </a:blip>
          <a:stretch>
            <a:fillRect/>
          </a:stretch>
        </p:blipFill>
        <p:spPr>
          <a:xfrm>
            <a:off x="2188068" y="2021708"/>
            <a:ext cx="702601" cy="802972"/>
          </a:xfrm>
          <a:prstGeom prst="rect">
            <a:avLst/>
          </a:prstGeom>
          <a:noFill/>
          <a:ln>
            <a:noFill/>
          </a:ln>
          <a:effectLst/>
        </p:spPr>
      </p:pic>
      <p:sp>
        <p:nvSpPr>
          <p:cNvPr id="176" name="Google Shape;176;p23"/>
          <p:cNvSpPr txBox="1"/>
          <p:nvPr/>
        </p:nvSpPr>
        <p:spPr>
          <a:xfrm>
            <a:off x="914400" y="3017520"/>
            <a:ext cx="2555132" cy="19235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dirty="0">
                <a:solidFill>
                  <a:schemeClr val="tx2"/>
                </a:solidFill>
              </a:rPr>
              <a:t>The </a:t>
            </a:r>
            <a:r>
              <a:rPr lang="en-US" b="1" dirty="0">
                <a:solidFill>
                  <a:schemeClr val="tx2"/>
                </a:solidFill>
              </a:rPr>
              <a:t>2 plastic pieces</a:t>
            </a:r>
            <a:r>
              <a:rPr lang="en-US" dirty="0">
                <a:solidFill>
                  <a:schemeClr val="tx2"/>
                </a:solidFill>
              </a:rPr>
              <a:t> on the sides should be just below the ears.</a:t>
            </a:r>
            <a:endParaRPr dirty="0">
              <a:solidFill>
                <a:schemeClr val="tx2"/>
              </a:solidFill>
            </a:endParaRPr>
          </a:p>
          <a:p>
            <a:pPr marL="0" lvl="0" indent="0" algn="l" rtl="0">
              <a:spcBef>
                <a:spcPts val="0"/>
              </a:spcBef>
              <a:buNone/>
            </a:pPr>
            <a:r>
              <a:rPr lang="en-US" b="1" dirty="0">
                <a:solidFill>
                  <a:schemeClr val="tx2"/>
                </a:solidFill>
              </a:rPr>
              <a:t>Straps:</a:t>
            </a:r>
          </a:p>
          <a:p>
            <a:pPr marL="182880" lvl="1"/>
            <a:r>
              <a:rPr lang="en-US" dirty="0">
                <a:solidFill>
                  <a:schemeClr val="tx2"/>
                </a:solidFill>
              </a:rPr>
              <a:t>Front = up &amp; down</a:t>
            </a:r>
            <a:endParaRPr dirty="0">
              <a:solidFill>
                <a:schemeClr val="tx2"/>
              </a:solidFill>
            </a:endParaRPr>
          </a:p>
          <a:p>
            <a:pPr marL="182880" lvl="1"/>
            <a:r>
              <a:rPr lang="en-US" dirty="0">
                <a:solidFill>
                  <a:schemeClr val="tx2"/>
                </a:solidFill>
              </a:rPr>
              <a:t>Back = front &amp; back</a:t>
            </a:r>
            <a:endParaRPr dirty="0">
              <a:solidFill>
                <a:schemeClr val="tx2"/>
              </a:solidFill>
            </a:endParaRPr>
          </a:p>
        </p:txBody>
      </p:sp>
      <p:sp>
        <p:nvSpPr>
          <p:cNvPr id="177" name="Google Shape;177;p23"/>
          <p:cNvSpPr txBox="1"/>
          <p:nvPr/>
        </p:nvSpPr>
        <p:spPr>
          <a:xfrm>
            <a:off x="914400" y="5227000"/>
            <a:ext cx="23727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b="1" dirty="0">
                <a:solidFill>
                  <a:schemeClr val="tx2"/>
                </a:solidFill>
              </a:rPr>
              <a:t>2 fingers</a:t>
            </a:r>
            <a:r>
              <a:rPr lang="en-US" dirty="0">
                <a:solidFill>
                  <a:schemeClr val="tx2"/>
                </a:solidFill>
              </a:rPr>
              <a:t> should fit under the chin strap.</a:t>
            </a:r>
            <a:endParaRPr dirty="0">
              <a:solidFill>
                <a:schemeClr val="tx2"/>
              </a:solidFill>
            </a:endParaRPr>
          </a:p>
          <a:p>
            <a:pPr marL="0" lvl="0" indent="0" algn="l" rtl="0">
              <a:spcBef>
                <a:spcPts val="0"/>
              </a:spcBef>
              <a:spcAft>
                <a:spcPts val="600"/>
              </a:spcAft>
              <a:buNone/>
            </a:pPr>
            <a:r>
              <a:rPr lang="en-US" dirty="0">
                <a:solidFill>
                  <a:schemeClr val="tx2"/>
                </a:solidFill>
              </a:rPr>
              <a:t>Flat, not up and down.</a:t>
            </a:r>
            <a:endParaRPr dirty="0">
              <a:solidFill>
                <a:schemeClr val="tx2"/>
              </a:solidFill>
            </a:endParaRPr>
          </a:p>
        </p:txBody>
      </p:sp>
      <p:sp>
        <p:nvSpPr>
          <p:cNvPr id="178" name="Google Shape;178;p23"/>
          <p:cNvSpPr txBox="1"/>
          <p:nvPr/>
        </p:nvSpPr>
        <p:spPr>
          <a:xfrm>
            <a:off x="6009749" y="4888400"/>
            <a:ext cx="2790541"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tx2"/>
                </a:solidFill>
              </a:rPr>
              <a:t>If the </a:t>
            </a:r>
            <a:r>
              <a:rPr lang="en-US" b="1" dirty="0">
                <a:solidFill>
                  <a:schemeClr val="tx2"/>
                </a:solidFill>
              </a:rPr>
              <a:t>2 fingers</a:t>
            </a:r>
            <a:r>
              <a:rPr lang="en-US" dirty="0">
                <a:solidFill>
                  <a:schemeClr val="tx2"/>
                </a:solidFill>
              </a:rPr>
              <a:t> can be turned up and down, </a:t>
            </a:r>
            <a:br>
              <a:rPr lang="en-US" dirty="0">
                <a:solidFill>
                  <a:schemeClr val="tx2"/>
                </a:solidFill>
              </a:rPr>
            </a:br>
            <a:r>
              <a:rPr lang="en-US" dirty="0">
                <a:solidFill>
                  <a:schemeClr val="tx2"/>
                </a:solidFill>
              </a:rPr>
              <a:t>the chin strap is too loose.</a:t>
            </a:r>
            <a:endParaRPr dirty="0">
              <a:solidFill>
                <a:schemeClr val="tx2"/>
              </a:solidFill>
            </a:endParaRPr>
          </a:p>
        </p:txBody>
      </p:sp>
      <p:cxnSp>
        <p:nvCxnSpPr>
          <p:cNvPr id="179" name="Google Shape;179;p23"/>
          <p:cNvCxnSpPr>
            <a:cxnSpLocks/>
          </p:cNvCxnSpPr>
          <p:nvPr/>
        </p:nvCxnSpPr>
        <p:spPr>
          <a:xfrm>
            <a:off x="3001239" y="5741788"/>
            <a:ext cx="1925075" cy="51784"/>
          </a:xfrm>
          <a:prstGeom prst="straightConnector1">
            <a:avLst/>
          </a:prstGeom>
          <a:noFill/>
          <a:ln w="50800" cap="flat" cmpd="sng">
            <a:solidFill>
              <a:schemeClr val="accent1"/>
            </a:solidFill>
            <a:prstDash val="solid"/>
            <a:round/>
            <a:headEnd type="none" w="med" len="med"/>
            <a:tailEnd type="triangle" w="lg" len="med"/>
          </a:ln>
          <a:effectLst>
            <a:glow rad="50800">
              <a:schemeClr val="bg2">
                <a:alpha val="80000"/>
              </a:schemeClr>
            </a:glow>
          </a:effectLst>
        </p:spPr>
      </p:cxnSp>
      <p:cxnSp>
        <p:nvCxnSpPr>
          <p:cNvPr id="180" name="Google Shape;180;p23"/>
          <p:cNvCxnSpPr>
            <a:cxnSpLocks/>
          </p:cNvCxnSpPr>
          <p:nvPr/>
        </p:nvCxnSpPr>
        <p:spPr>
          <a:xfrm flipH="1">
            <a:off x="4299626" y="5126723"/>
            <a:ext cx="1710124" cy="376742"/>
          </a:xfrm>
          <a:prstGeom prst="straightConnector1">
            <a:avLst/>
          </a:prstGeom>
          <a:noFill/>
          <a:ln w="50800" cap="flat" cmpd="sng">
            <a:solidFill>
              <a:srgbClr val="FF0000"/>
            </a:solidFill>
            <a:prstDash val="solid"/>
            <a:round/>
            <a:headEnd type="none" w="med" len="med"/>
            <a:tailEnd type="triangle" w="lg" len="med"/>
          </a:ln>
          <a:effectLst>
            <a:glow rad="50800">
              <a:schemeClr val="bg2">
                <a:alpha val="80000"/>
              </a:schemeClr>
            </a:glow>
          </a:effectLst>
        </p:spPr>
      </p:cxnSp>
      <p:pic>
        <p:nvPicPr>
          <p:cNvPr id="24" name="Google Shape;168;p23">
            <a:extLst>
              <a:ext uri="{FF2B5EF4-FFF2-40B4-BE49-F238E27FC236}">
                <a16:creationId xmlns:a16="http://schemas.microsoft.com/office/drawing/2014/main" id="{B4920E73-DF6F-4ED9-9B3E-669A148A8371}"/>
              </a:ext>
            </a:extLst>
          </p:cNvPr>
          <p:cNvPicPr preferRelativeResize="0"/>
          <p:nvPr/>
        </p:nvPicPr>
        <p:blipFill>
          <a:blip r:embed="rId9">
            <a:alphaModFix/>
          </a:blip>
          <a:stretch>
            <a:fillRect/>
          </a:stretch>
        </p:blipFill>
        <p:spPr>
          <a:xfrm rot="5400000" flipH="1">
            <a:off x="1168036" y="2057086"/>
            <a:ext cx="847110" cy="8471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p:nvPr/>
        </p:nvSpPr>
        <p:spPr>
          <a:xfrm>
            <a:off x="0" y="0"/>
            <a:ext cx="9144000" cy="1511808"/>
          </a:xfrm>
          <a:prstGeom prst="rect">
            <a:avLst/>
          </a:prstGeom>
          <a:noFill/>
          <a:ln>
            <a:noFill/>
          </a:ln>
        </p:spPr>
        <p:txBody>
          <a:bodyPr spcFirstLastPara="1" wrap="square" lIns="457200" tIns="91425" rIns="91425" bIns="91425" anchor="ctr" anchorCtr="0">
            <a:noAutofit/>
          </a:bodyPr>
          <a:lstStyle/>
          <a:p>
            <a:pPr marL="0" lvl="0" indent="0" rtl="0">
              <a:spcBef>
                <a:spcPts val="0"/>
              </a:spcBef>
              <a:spcAft>
                <a:spcPts val="0"/>
              </a:spcAft>
              <a:buNone/>
            </a:pPr>
            <a:r>
              <a:rPr lang="en-US" sz="3200" b="1" dirty="0">
                <a:solidFill>
                  <a:schemeClr val="accent2"/>
                </a:solidFill>
                <a:effectLst>
                  <a:outerShdw blurRad="50800" dist="38100" dir="2700000" algn="tl" rotWithShape="0">
                    <a:prstClr val="black">
                      <a:alpha val="40000"/>
                    </a:prstClr>
                  </a:outerShdw>
                </a:effectLst>
              </a:rPr>
              <a:t>ABC Quick Check</a:t>
            </a:r>
          </a:p>
          <a:p>
            <a:pPr marL="0" lvl="0" indent="0" rtl="0">
              <a:spcBef>
                <a:spcPts val="0"/>
              </a:spcBef>
              <a:spcAft>
                <a:spcPts val="0"/>
              </a:spcAft>
              <a:buNone/>
            </a:pPr>
            <a:r>
              <a:rPr lang="en-US" sz="3200" dirty="0">
                <a:solidFill>
                  <a:schemeClr val="accent2"/>
                </a:solidFill>
                <a:effectLst>
                  <a:outerShdw blurRad="50800" dist="38100" dir="2700000" algn="tl" rotWithShape="0">
                    <a:prstClr val="black">
                      <a:alpha val="40000"/>
                    </a:prstClr>
                  </a:outerShdw>
                </a:effectLst>
              </a:rPr>
              <a:t>—Check each time before you ride.</a:t>
            </a:r>
            <a:endParaRPr sz="3200" dirty="0">
              <a:solidFill>
                <a:schemeClr val="accent2"/>
              </a:solidFill>
              <a:effectLst>
                <a:outerShdw blurRad="50800" dist="38100" dir="2700000" algn="tl" rotWithShape="0">
                  <a:prstClr val="black">
                    <a:alpha val="40000"/>
                  </a:prstClr>
                </a:outerShdw>
              </a:effectLst>
            </a:endParaRPr>
          </a:p>
        </p:txBody>
      </p:sp>
      <p:pic>
        <p:nvPicPr>
          <p:cNvPr id="5" name="Picture 4">
            <a:extLst>
              <a:ext uri="{FF2B5EF4-FFF2-40B4-BE49-F238E27FC236}">
                <a16:creationId xmlns:a16="http://schemas.microsoft.com/office/drawing/2014/main" id="{B6F0ADBC-9BEA-4358-8CE0-2E881FC99BC3}"/>
              </a:ext>
            </a:extLst>
          </p:cNvPr>
          <p:cNvPicPr>
            <a:picLocks noChangeAspect="1"/>
          </p:cNvPicPr>
          <p:nvPr/>
        </p:nvPicPr>
        <p:blipFill>
          <a:blip r:embed="rId3"/>
          <a:stretch>
            <a:fillRect/>
          </a:stretch>
        </p:blipFill>
        <p:spPr>
          <a:xfrm>
            <a:off x="785462" y="1642352"/>
            <a:ext cx="7573076" cy="4597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6;p21">
            <a:extLst>
              <a:ext uri="{FF2B5EF4-FFF2-40B4-BE49-F238E27FC236}">
                <a16:creationId xmlns:a16="http://schemas.microsoft.com/office/drawing/2014/main" id="{BC428A99-C009-49F9-889F-A63302A34DA8}"/>
              </a:ext>
            </a:extLst>
          </p:cNvPr>
          <p:cNvSpPr txBox="1"/>
          <p:nvPr/>
        </p:nvSpPr>
        <p:spPr>
          <a:xfrm>
            <a:off x="0" y="182880"/>
            <a:ext cx="9144000" cy="1190700"/>
          </a:xfrm>
          <a:prstGeom prst="rect">
            <a:avLst/>
          </a:prstGeom>
          <a:noFill/>
          <a:ln>
            <a:noFill/>
          </a:ln>
        </p:spPr>
        <p:txBody>
          <a:bodyPr spcFirstLastPara="1" wrap="square" lIns="457200" tIns="0" rIns="91425" bIns="0" anchor="ctr" anchorCtr="0">
            <a:noAutofit/>
          </a:bodyPr>
          <a:lstStyle/>
          <a:p>
            <a:pPr lvl="0">
              <a:buClr>
                <a:srgbClr val="FFCC66"/>
              </a:buClr>
            </a:pPr>
            <a:r>
              <a:rPr lang="en-US" sz="3200" b="1" dirty="0">
                <a:solidFill>
                  <a:schemeClr val="accent2"/>
                </a:solidFill>
                <a:effectLst>
                  <a:outerShdw blurRad="50800" dist="38100" dir="2700000" algn="tl" rotWithShape="0">
                    <a:prstClr val="black">
                      <a:alpha val="40000"/>
                    </a:prstClr>
                  </a:outerShdw>
                </a:effectLst>
              </a:rPr>
              <a:t>Most common and severe crash types and</a:t>
            </a:r>
          </a:p>
          <a:p>
            <a:pPr lvl="0">
              <a:buClr>
                <a:srgbClr val="FFCC66"/>
              </a:buClr>
            </a:pPr>
            <a:r>
              <a:rPr lang="en-US" sz="3200" b="1" dirty="0">
                <a:solidFill>
                  <a:schemeClr val="accent2"/>
                </a:solidFill>
                <a:effectLst>
                  <a:outerShdw blurRad="50800" dist="38100" dir="2700000" algn="tl" rotWithShape="0">
                    <a:prstClr val="black">
                      <a:alpha val="40000"/>
                    </a:prstClr>
                  </a:outerShdw>
                </a:effectLst>
              </a:rPr>
              <a:t>skills needed to avoid them</a:t>
            </a:r>
          </a:p>
        </p:txBody>
      </p:sp>
      <p:sp>
        <p:nvSpPr>
          <p:cNvPr id="3" name="Google Shape;147;p21">
            <a:extLst>
              <a:ext uri="{FF2B5EF4-FFF2-40B4-BE49-F238E27FC236}">
                <a16:creationId xmlns:a16="http://schemas.microsoft.com/office/drawing/2014/main" id="{95021187-2466-4CC5-99D6-5D16B2D474A1}"/>
              </a:ext>
            </a:extLst>
          </p:cNvPr>
          <p:cNvSpPr txBox="1"/>
          <p:nvPr/>
        </p:nvSpPr>
        <p:spPr>
          <a:xfrm>
            <a:off x="0" y="1373581"/>
            <a:ext cx="9144000" cy="5484420"/>
          </a:xfrm>
          <a:prstGeom prst="rect">
            <a:avLst/>
          </a:prstGeom>
          <a:noFill/>
          <a:ln>
            <a:noFill/>
          </a:ln>
        </p:spPr>
        <p:txBody>
          <a:bodyPr spcFirstLastPara="1" wrap="square" lIns="457200" tIns="45700" rIns="457200" bIns="45700" anchor="t" anchorCtr="0">
            <a:noAutofit/>
          </a:bodyPr>
          <a:lstStyle/>
          <a:p>
            <a:pPr lvl="0">
              <a:tabLst>
                <a:tab pos="2286000" algn="l"/>
              </a:tabLst>
            </a:pPr>
            <a:r>
              <a:rPr lang="en-US" b="1" i="0" u="none" strike="noStrike" cap="none" dirty="0">
                <a:solidFill>
                  <a:schemeClr val="tx2"/>
                </a:solidFill>
              </a:rPr>
              <a:t>Driveway or Midblock Rideout</a:t>
            </a:r>
            <a:endParaRPr b="1" i="0" u="none" strike="noStrike" cap="none" dirty="0">
              <a:solidFill>
                <a:schemeClr val="tx2"/>
              </a:solidFill>
            </a:endParaRPr>
          </a:p>
          <a:p>
            <a:pPr marL="0" marR="0" lvl="0" indent="0" rtl="0">
              <a:spcBef>
                <a:spcPts val="0"/>
              </a:spcBef>
              <a:spcAft>
                <a:spcPts val="0"/>
              </a:spcAft>
              <a:buNone/>
              <a:tabLst>
                <a:tab pos="2286000" algn="l"/>
              </a:tabLst>
            </a:pPr>
            <a:r>
              <a:rPr lang="en-US" b="1" i="0" u="none" strike="noStrike" cap="none" dirty="0">
                <a:solidFill>
                  <a:schemeClr val="tx2"/>
                </a:solidFill>
              </a:rPr>
              <a:t>12%</a:t>
            </a:r>
            <a:r>
              <a:rPr lang="en-US" i="0" u="none" strike="noStrike" cap="none" dirty="0">
                <a:solidFill>
                  <a:schemeClr val="tx2"/>
                </a:solidFill>
              </a:rPr>
              <a:t> of crashes	</a:t>
            </a:r>
            <a:r>
              <a:rPr lang="en-US" b="1" dirty="0">
                <a:solidFill>
                  <a:schemeClr val="tx2"/>
                </a:solidFill>
              </a:rPr>
              <a:t>22%</a:t>
            </a:r>
            <a:r>
              <a:rPr lang="en-US" dirty="0">
                <a:solidFill>
                  <a:schemeClr val="tx2"/>
                </a:solidFill>
              </a:rPr>
              <a:t> incapacitating or fatal</a:t>
            </a:r>
          </a:p>
          <a:p>
            <a:pPr marL="0" lvl="1">
              <a:tabLst>
                <a:tab pos="3657600" algn="l"/>
              </a:tabLst>
            </a:pPr>
            <a:r>
              <a:rPr lang="en-US" sz="1600" b="1" dirty="0">
                <a:solidFill>
                  <a:srgbClr val="FF0000"/>
                </a:solidFill>
              </a:rPr>
              <a:t>SKILL TO DEVELOP:</a:t>
            </a:r>
            <a:r>
              <a:rPr lang="en-US" sz="1600" dirty="0">
                <a:solidFill>
                  <a:srgbClr val="FF0000"/>
                </a:solidFill>
              </a:rPr>
              <a:t> </a:t>
            </a:r>
          </a:p>
          <a:p>
            <a:pPr lvl="1" indent="-182880">
              <a:buFont typeface="Arial" panose="020B0604020202020204" pitchFamily="34" charset="0"/>
              <a:buChar char="•"/>
              <a:tabLst>
                <a:tab pos="3657600" algn="l"/>
              </a:tabLst>
            </a:pPr>
            <a:r>
              <a:rPr lang="en-US" sz="1600" b="1" dirty="0">
                <a:solidFill>
                  <a:srgbClr val="FF0000"/>
                </a:solidFill>
              </a:rPr>
              <a:t>Stop and look all ways before entering the road: </a:t>
            </a:r>
            <a:r>
              <a:rPr lang="en-US" sz="1600" dirty="0">
                <a:solidFill>
                  <a:srgbClr val="FF0000"/>
                </a:solidFill>
              </a:rPr>
              <a:t>Station 4</a:t>
            </a:r>
            <a:endParaRPr sz="1600" dirty="0">
              <a:solidFill>
                <a:srgbClr val="FF0000"/>
              </a:solidFill>
            </a:endParaRPr>
          </a:p>
          <a:p>
            <a:pPr lvl="0">
              <a:spcBef>
                <a:spcPts val="600"/>
              </a:spcBef>
              <a:tabLst>
                <a:tab pos="2286000" algn="l"/>
              </a:tabLst>
            </a:pPr>
            <a:r>
              <a:rPr lang="en-US" b="1" i="0" u="none" strike="noStrike" cap="none" dirty="0">
                <a:solidFill>
                  <a:schemeClr val="tx2"/>
                </a:solidFill>
              </a:rPr>
              <a:t>Stop Sign/Signal Rideout</a:t>
            </a:r>
            <a:endParaRPr b="1" dirty="0">
              <a:solidFill>
                <a:schemeClr val="tx2"/>
              </a:solidFill>
            </a:endParaRPr>
          </a:p>
          <a:p>
            <a:pPr marL="0" marR="0" lvl="0" indent="0" rtl="0">
              <a:spcBef>
                <a:spcPts val="0"/>
              </a:spcBef>
              <a:spcAft>
                <a:spcPts val="0"/>
              </a:spcAft>
              <a:buNone/>
              <a:tabLst>
                <a:tab pos="2286000" algn="l"/>
              </a:tabLst>
            </a:pPr>
            <a:r>
              <a:rPr lang="en-US" b="1" i="0" u="none" strike="noStrike" cap="none" dirty="0">
                <a:solidFill>
                  <a:schemeClr val="tx2"/>
                </a:solidFill>
              </a:rPr>
              <a:t>17%</a:t>
            </a:r>
            <a:r>
              <a:rPr lang="en-US" i="0" u="none" strike="noStrike" cap="none" dirty="0">
                <a:solidFill>
                  <a:schemeClr val="tx2"/>
                </a:solidFill>
              </a:rPr>
              <a:t> of crashes	</a:t>
            </a:r>
            <a:r>
              <a:rPr lang="en-US" b="1" dirty="0">
                <a:solidFill>
                  <a:schemeClr val="tx2"/>
                </a:solidFill>
              </a:rPr>
              <a:t>20%</a:t>
            </a:r>
            <a:r>
              <a:rPr lang="en-US" dirty="0">
                <a:solidFill>
                  <a:schemeClr val="tx2"/>
                </a:solidFill>
              </a:rPr>
              <a:t> incapacitating or fatal</a:t>
            </a:r>
          </a:p>
          <a:p>
            <a:pPr marL="0" lvl="1">
              <a:tabLst>
                <a:tab pos="3657600" algn="l"/>
              </a:tabLst>
            </a:pPr>
            <a:r>
              <a:rPr lang="en-US" sz="1600" b="1" dirty="0">
                <a:solidFill>
                  <a:srgbClr val="FF0000"/>
                </a:solidFill>
              </a:rPr>
              <a:t>SKILLS TO DEVELOP:</a:t>
            </a:r>
            <a:r>
              <a:rPr lang="en-US" sz="1600" dirty="0">
                <a:solidFill>
                  <a:srgbClr val="FF0000"/>
                </a:solidFill>
              </a:rPr>
              <a:t> </a:t>
            </a:r>
          </a:p>
          <a:p>
            <a:pPr lvl="1" indent="-182880">
              <a:buFont typeface="Arial" panose="020B0604020202020204" pitchFamily="34" charset="0"/>
              <a:buChar char="•"/>
            </a:pPr>
            <a:r>
              <a:rPr lang="en-US" sz="1600" b="1" dirty="0">
                <a:solidFill>
                  <a:srgbClr val="FF0000"/>
                </a:solidFill>
              </a:rPr>
              <a:t>Effective stopping and controlled starting: </a:t>
            </a:r>
            <a:r>
              <a:rPr lang="en-US" sz="1600" dirty="0">
                <a:solidFill>
                  <a:srgbClr val="FF0000"/>
                </a:solidFill>
              </a:rPr>
              <a:t>Station 1</a:t>
            </a:r>
          </a:p>
          <a:p>
            <a:pPr lvl="1" indent="-182880">
              <a:buFont typeface="Arial" panose="020B0604020202020204" pitchFamily="34" charset="0"/>
              <a:buChar char="•"/>
            </a:pPr>
            <a:r>
              <a:rPr lang="en-US" sz="1600" b="1" dirty="0">
                <a:solidFill>
                  <a:srgbClr val="FF0000"/>
                </a:solidFill>
              </a:rPr>
              <a:t>Learn signs – Communicate with other road users – Be predictable: </a:t>
            </a:r>
            <a:r>
              <a:rPr lang="en-US" sz="1600" dirty="0">
                <a:solidFill>
                  <a:srgbClr val="FF0000"/>
                </a:solidFill>
              </a:rPr>
              <a:t>Station 5</a:t>
            </a:r>
          </a:p>
          <a:p>
            <a:pPr lvl="1" indent="-182880">
              <a:buFont typeface="Arial" panose="020B0604020202020204" pitchFamily="34" charset="0"/>
              <a:buChar char="•"/>
            </a:pPr>
            <a:r>
              <a:rPr lang="en-US" sz="1600" b="1" dirty="0">
                <a:solidFill>
                  <a:srgbClr val="FF0000"/>
                </a:solidFill>
              </a:rPr>
              <a:t>Scan behind – Communicate with other road users – Be predictable: </a:t>
            </a:r>
            <a:r>
              <a:rPr lang="en-US" sz="1600" dirty="0">
                <a:solidFill>
                  <a:srgbClr val="FF0000"/>
                </a:solidFill>
              </a:rPr>
              <a:t>Station 6</a:t>
            </a:r>
          </a:p>
          <a:p>
            <a:pPr lvl="1" indent="-182880">
              <a:spcAft>
                <a:spcPts val="400"/>
              </a:spcAft>
              <a:buFont typeface="Arial" panose="020B0604020202020204" pitchFamily="34" charset="0"/>
              <a:buChar char="•"/>
            </a:pPr>
            <a:r>
              <a:rPr lang="en-US" sz="1600" b="1" dirty="0">
                <a:solidFill>
                  <a:srgbClr val="FF0000"/>
                </a:solidFill>
              </a:rPr>
              <a:t>Balance – Avoid hazards without swerving into traffic: </a:t>
            </a:r>
            <a:r>
              <a:rPr lang="en-US" sz="1600" dirty="0">
                <a:solidFill>
                  <a:srgbClr val="FF0000"/>
                </a:solidFill>
              </a:rPr>
              <a:t>Station 7</a:t>
            </a:r>
            <a:endParaRPr sz="1600" dirty="0">
              <a:solidFill>
                <a:srgbClr val="FF0000"/>
              </a:solidFill>
            </a:endParaRPr>
          </a:p>
          <a:p>
            <a:pPr lvl="0">
              <a:spcBef>
                <a:spcPts val="600"/>
              </a:spcBef>
              <a:tabLst>
                <a:tab pos="2286000" algn="l"/>
              </a:tabLst>
            </a:pPr>
            <a:r>
              <a:rPr lang="en-US" b="1" i="0" u="none" strike="noStrike" cap="none" dirty="0">
                <a:solidFill>
                  <a:schemeClr val="tx2"/>
                </a:solidFill>
              </a:rPr>
              <a:t>Sudden Swerve	</a:t>
            </a:r>
            <a:endParaRPr b="1" dirty="0">
              <a:solidFill>
                <a:schemeClr val="tx2"/>
              </a:solidFill>
            </a:endParaRPr>
          </a:p>
          <a:p>
            <a:pPr marL="0" marR="0" lvl="0" indent="0" rtl="0">
              <a:spcBef>
                <a:spcPts val="0"/>
              </a:spcBef>
              <a:spcAft>
                <a:spcPts val="0"/>
              </a:spcAft>
              <a:buNone/>
              <a:tabLst>
                <a:tab pos="2286000" algn="l"/>
              </a:tabLst>
            </a:pPr>
            <a:r>
              <a:rPr lang="en-US" b="1" i="0" u="none" strike="noStrike" cap="none" dirty="0">
                <a:solidFill>
                  <a:schemeClr val="tx2"/>
                </a:solidFill>
              </a:rPr>
              <a:t>7%</a:t>
            </a:r>
            <a:r>
              <a:rPr lang="en-US" i="0" u="none" strike="noStrike" cap="none" dirty="0">
                <a:solidFill>
                  <a:schemeClr val="tx2"/>
                </a:solidFill>
              </a:rPr>
              <a:t> of crashes	</a:t>
            </a:r>
            <a:r>
              <a:rPr lang="en-US" b="1" dirty="0">
                <a:solidFill>
                  <a:schemeClr val="tx2"/>
                </a:solidFill>
              </a:rPr>
              <a:t>25%</a:t>
            </a:r>
            <a:r>
              <a:rPr lang="en-US" dirty="0">
                <a:solidFill>
                  <a:schemeClr val="tx2"/>
                </a:solidFill>
              </a:rPr>
              <a:t> incapacitating or fatal</a:t>
            </a:r>
          </a:p>
          <a:p>
            <a:pPr marL="0" lvl="1">
              <a:tabLst>
                <a:tab pos="3657600" algn="l"/>
              </a:tabLst>
            </a:pPr>
            <a:r>
              <a:rPr lang="en-US" sz="1600" b="1" dirty="0">
                <a:solidFill>
                  <a:srgbClr val="FF0000"/>
                </a:solidFill>
              </a:rPr>
              <a:t>SKILLS TO DEVELOP:</a:t>
            </a:r>
            <a:r>
              <a:rPr lang="en-US" sz="1600" dirty="0">
                <a:solidFill>
                  <a:srgbClr val="FF0000"/>
                </a:solidFill>
              </a:rPr>
              <a:t> </a:t>
            </a:r>
          </a:p>
          <a:p>
            <a:pPr lvl="1" indent="-182880">
              <a:buFont typeface="Arial" panose="020B0604020202020204" pitchFamily="34" charset="0"/>
              <a:buChar char="•"/>
            </a:pPr>
            <a:r>
              <a:rPr lang="en-US" sz="1600" b="1" dirty="0">
                <a:solidFill>
                  <a:srgbClr val="FF0000"/>
                </a:solidFill>
              </a:rPr>
              <a:t>Effective stopping and controlled starting: </a:t>
            </a:r>
            <a:r>
              <a:rPr lang="en-US" sz="1600" dirty="0">
                <a:solidFill>
                  <a:srgbClr val="FF0000"/>
                </a:solidFill>
              </a:rPr>
              <a:t>Station 1</a:t>
            </a:r>
          </a:p>
          <a:p>
            <a:pPr lvl="1" indent="-182880">
              <a:buFont typeface="Arial" panose="020B0604020202020204" pitchFamily="34" charset="0"/>
              <a:buChar char="•"/>
            </a:pPr>
            <a:r>
              <a:rPr lang="en-US" sz="1600" b="1" dirty="0">
                <a:solidFill>
                  <a:srgbClr val="FF0000"/>
                </a:solidFill>
              </a:rPr>
              <a:t>Signaling and Scanning: </a:t>
            </a:r>
            <a:r>
              <a:rPr lang="en-US" sz="1600" dirty="0">
                <a:solidFill>
                  <a:srgbClr val="FF0000"/>
                </a:solidFill>
              </a:rPr>
              <a:t>Station 2</a:t>
            </a:r>
          </a:p>
          <a:p>
            <a:pPr lvl="1" indent="-182880">
              <a:spcAft>
                <a:spcPts val="400"/>
              </a:spcAft>
              <a:buFont typeface="Arial" panose="020B0604020202020204" pitchFamily="34" charset="0"/>
              <a:buChar char="•"/>
            </a:pPr>
            <a:r>
              <a:rPr lang="en-US" sz="1600" b="1" dirty="0">
                <a:solidFill>
                  <a:srgbClr val="FF0000"/>
                </a:solidFill>
              </a:rPr>
              <a:t>Straight Line Riding: </a:t>
            </a:r>
            <a:r>
              <a:rPr lang="en-US" sz="1600" dirty="0">
                <a:solidFill>
                  <a:srgbClr val="FF0000"/>
                </a:solidFill>
              </a:rPr>
              <a:t>Station 3</a:t>
            </a:r>
          </a:p>
        </p:txBody>
      </p:sp>
      <p:sp>
        <p:nvSpPr>
          <p:cNvPr id="4" name="Google Shape;250;p32">
            <a:extLst>
              <a:ext uri="{FF2B5EF4-FFF2-40B4-BE49-F238E27FC236}">
                <a16:creationId xmlns:a16="http://schemas.microsoft.com/office/drawing/2014/main" id="{BF143C38-558F-4BCC-8DA2-BF2B6309CA39}"/>
              </a:ext>
            </a:extLst>
          </p:cNvPr>
          <p:cNvSpPr txBox="1"/>
          <p:nvPr/>
        </p:nvSpPr>
        <p:spPr>
          <a:xfrm>
            <a:off x="0" y="6217920"/>
            <a:ext cx="9144000" cy="640080"/>
          </a:xfrm>
          <a:prstGeom prst="rect">
            <a:avLst/>
          </a:prstGeom>
          <a:solidFill>
            <a:schemeClr val="accent1"/>
          </a:solidFill>
          <a:ln>
            <a:noFill/>
          </a:ln>
        </p:spPr>
        <p:txBody>
          <a:bodyPr spcFirstLastPara="1" wrap="square" lIns="457200" tIns="91425" rIns="91425" bIns="91425" anchor="ctr" anchorCtr="0">
            <a:noAutofit/>
          </a:bodyPr>
          <a:lstStyle/>
          <a:p>
            <a:pPr lvl="0"/>
            <a:r>
              <a:rPr lang="en-US" dirty="0">
                <a:solidFill>
                  <a:schemeClr val="bg2"/>
                </a:solidFill>
              </a:rPr>
              <a:t>All skills should be practiced until they are instinctive. </a:t>
            </a:r>
          </a:p>
        </p:txBody>
      </p:sp>
    </p:spTree>
    <p:extLst>
      <p:ext uri="{BB962C8B-B14F-4D97-AF65-F5344CB8AC3E}">
        <p14:creationId xmlns:p14="http://schemas.microsoft.com/office/powerpoint/2010/main" val="318948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ikeFedTheme">
  <a:themeElements>
    <a:clrScheme name="Custom 2">
      <a:dk1>
        <a:srgbClr val="3D3D3D"/>
      </a:dk1>
      <a:lt1>
        <a:srgbClr val="E5E6DA"/>
      </a:lt1>
      <a:dk2>
        <a:srgbClr val="3D3D3D"/>
      </a:dk2>
      <a:lt2>
        <a:srgbClr val="FFFFFF"/>
      </a:lt2>
      <a:accent1>
        <a:srgbClr val="057F3E"/>
      </a:accent1>
      <a:accent2>
        <a:srgbClr val="1C4890"/>
      </a:accent2>
      <a:accent3>
        <a:srgbClr val="72A67F"/>
      </a:accent3>
      <a:accent4>
        <a:srgbClr val="939685"/>
      </a:accent4>
      <a:accent5>
        <a:srgbClr val="96A1AA"/>
      </a:accent5>
      <a:accent6>
        <a:srgbClr val="A99E8A"/>
      </a:accent6>
      <a:hlink>
        <a:srgbClr val="1C4890"/>
      </a:hlink>
      <a:folHlink>
        <a:srgbClr val="057F3E"/>
      </a:folHlink>
    </a:clrScheme>
    <a:fontScheme name="BikeFe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keFedTheme" id="{C973FF9E-D995-4875-BBD7-71311264CA6D}" vid="{6BEBFAB7-329F-495A-BFBE-D9FF3403FB8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835</TotalTime>
  <Words>7633</Words>
  <Application>Microsoft Office PowerPoint</Application>
  <PresentationFormat>On-screen Show (4:3)</PresentationFormat>
  <Paragraphs>647</Paragraphs>
  <Slides>42</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Times New Roman</vt:lpstr>
      <vt:lpstr>Wingdings</vt:lpstr>
      <vt:lpstr>BikeFedTheme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 WANDA L</dc:creator>
  <cp:lastModifiedBy>Little, Wanda L - DOT</cp:lastModifiedBy>
  <cp:revision>108</cp:revision>
  <dcterms:modified xsi:type="dcterms:W3CDTF">2021-01-08T21:34:45Z</dcterms:modified>
</cp:coreProperties>
</file>