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10"/>
  </p:notesMasterIdLst>
  <p:handoutMasterIdLst>
    <p:handoutMasterId r:id="rId11"/>
  </p:handoutMasterIdLst>
  <p:sldIdLst>
    <p:sldId id="318" r:id="rId2"/>
    <p:sldId id="319" r:id="rId3"/>
    <p:sldId id="320" r:id="rId4"/>
    <p:sldId id="321" r:id="rId5"/>
    <p:sldId id="322" r:id="rId6"/>
    <p:sldId id="323" r:id="rId7"/>
    <p:sldId id="324" r:id="rId8"/>
    <p:sldId id="32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Bachaus" initials="MB" lastIdx="5" clrIdx="0">
    <p:extLst>
      <p:ext uri="{19B8F6BF-5375-455C-9EA6-DF929625EA0E}">
        <p15:presenceInfo xmlns:p15="http://schemas.microsoft.com/office/powerpoint/2012/main" userId="Michelle Bacha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4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68" autoAdjust="0"/>
    <p:restoredTop sz="96710" autoAdjust="0"/>
  </p:normalViewPr>
  <p:slideViewPr>
    <p:cSldViewPr snapToGrid="0">
      <p:cViewPr varScale="1">
        <p:scale>
          <a:sx n="81" d="100"/>
          <a:sy n="81" d="100"/>
        </p:scale>
        <p:origin x="104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368B9D-B364-44BF-A618-28290D9C30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C358B7-1C28-4440-9A6B-6257EBD567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08E74-842A-440A-9192-80F0521512A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D8227F-FDD6-4DFB-8B6C-000BDB318B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D9BC5D-BF25-4410-BE85-E96CC33BC5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F9908-B385-4B26-9F53-D18ACC347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1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457200" marR="0" lvl="1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914400" marR="0" lvl="2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371600" marR="0" lvl="3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1828800" marR="0" lvl="4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286000" marR="0" lvl="5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marR="0" lvl="6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572000" marR="0" lvl="7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6400800" marR="0" lvl="8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af85a56d0_0_3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/>
          </a:p>
        </p:txBody>
      </p:sp>
      <p:sp>
        <p:nvSpPr>
          <p:cNvPr id="122" name="Google Shape;122;g9af85a56d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3" name="Google Shape;123;g9af85a56d0_0_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Children often do not know the best way to use their brakes to stop quickly and effectively. 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We make a game of it by having them stop as close to a line as possible</a:t>
            </a:r>
            <a:r>
              <a:rPr lang="en-US" sz="1800" b="0" i="0" u="none" strike="noStrike" cap="none"/>
              <a:t> and marking how close they are to show their progress as they try new techniques.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With coaster (foot) brakes they like to skid.  But sliding friction is 1) lower than rolling friction, thus skidding takes longer to stop</a:t>
            </a:r>
            <a:r>
              <a:rPr lang="en-US" sz="1800"/>
              <a:t> and 2) </a:t>
            </a:r>
            <a:r>
              <a:rPr lang="en-US" sz="1800" b="0" i="0" u="none" strike="noStrike" cap="none"/>
              <a:t>the bike is out of control and usually no longer traveling in a straight line.  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To stop a bike with coaster brakes without skidding, push back on the pedals in a circular motion using even pressure rather than jamming down on the pedals as hard as you can.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With caliper (hand) brakes, children often rely on the rear brake alone. They are afraid of using the front brake too hard and going over the handlebars</a:t>
            </a:r>
            <a:r>
              <a:rPr lang="en-US" sz="1800"/>
              <a:t>, but </a:t>
            </a:r>
            <a:r>
              <a:rPr lang="en-US" sz="1800" b="0" i="0" u="none" strike="noStrike" cap="none"/>
              <a:t>the front brake has the most stopping power.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The best way to  stop with caliper / hand brakes is to use both the front and rear brakes together.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The front brake provides the stopping power and the rear brake provides stability.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If the rear wheel starts to skid, ease up on the </a:t>
            </a:r>
            <a:r>
              <a:rPr lang="en-US" sz="1800" b="0" i="1" u="none" strike="noStrike" cap="none"/>
              <a:t>front brake</a:t>
            </a:r>
            <a:r>
              <a:rPr lang="en-US" sz="1800" b="0" i="0" u="none" strike="noStrike" cap="none"/>
              <a:t>.  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Advanced: 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The hover: Slightly lift your body off the seat, straighten your arms and, without raising your body, push your weight over your back wheel.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Begin practicing at slow speeds.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We like to practice these in sequence so children can see that what they are learning actually works.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Stop as close to the line as possible without going over: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1st with the right brake only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2nd with both brakes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3rd we teach then add the hover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79667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af85a56d0_0_3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/>
          </a:p>
        </p:txBody>
      </p:sp>
      <p:sp>
        <p:nvSpPr>
          <p:cNvPr id="122" name="Google Shape;122;g9af85a56d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3" name="Google Shape;123;g9af85a56d0_0_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Children often do not know the best way to use their brakes to stop quickly and effectively. 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We make a game of it by having them stop as close to a line as possible</a:t>
            </a:r>
            <a:r>
              <a:rPr lang="en-US" sz="1800" b="0" i="0" u="none" strike="noStrike" cap="none"/>
              <a:t> and marking how close they are to show their progress as they try new techniques.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With coaster (foot) brakes they like to skid.  But sliding friction is 1) lower than rolling friction, thus skidding takes longer to stop</a:t>
            </a:r>
            <a:r>
              <a:rPr lang="en-US" sz="1800"/>
              <a:t> and 2) </a:t>
            </a:r>
            <a:r>
              <a:rPr lang="en-US" sz="1800" b="0" i="0" u="none" strike="noStrike" cap="none"/>
              <a:t>the bike is out of control and usually no longer traveling in a straight line.  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To stop a bike with coaster brakes without skidding, push back on the pedals in a circular motion using even pressure rather than jamming down on the pedals as hard as you can.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With caliper (hand) brakes, children often rely on the rear brake alone. They are afraid of using the front brake too hard and going over the handlebars</a:t>
            </a:r>
            <a:r>
              <a:rPr lang="en-US" sz="1800"/>
              <a:t>, but </a:t>
            </a:r>
            <a:r>
              <a:rPr lang="en-US" sz="1800" b="0" i="0" u="none" strike="noStrike" cap="none"/>
              <a:t>the front brake has the most stopping power.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The best way to  stop with caliper / hand brakes is to use both the front and rear brakes together.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The front brake provides the stopping power and the rear brake provides stability.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If the rear wheel starts to skid, ease up on the </a:t>
            </a:r>
            <a:r>
              <a:rPr lang="en-US" sz="1800" b="0" i="1" u="none" strike="noStrike" cap="none"/>
              <a:t>front brake</a:t>
            </a:r>
            <a:r>
              <a:rPr lang="en-US" sz="1800" b="0" i="0" u="none" strike="noStrike" cap="none"/>
              <a:t>.  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Advanced: 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The hover: Slightly lift your body off the seat, straighten your arms and, without raising your body, push your weight over your back wheel.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Begin practicing at slow speeds.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We like to practice these in sequence so children can see that what they are learning actually works.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Stop as close to the line as possible without going over: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1st with the right brake only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2nd with both brakes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3rd we teach then add the hover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991853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af85a56d0_0_3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/>
          </a:p>
        </p:txBody>
      </p:sp>
      <p:sp>
        <p:nvSpPr>
          <p:cNvPr id="122" name="Google Shape;122;g9af85a56d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3" name="Google Shape;123;g9af85a56d0_0_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Children often do not know the best way to use their brakes to stop quickly and effectively. 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We make a game of it by having them stop as close to a line as possible</a:t>
            </a:r>
            <a:r>
              <a:rPr lang="en-US" sz="1800" b="0" i="0" u="none" strike="noStrike" cap="none"/>
              <a:t> and marking how close they are to show their progress as they try new techniques.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With coaster (foot) brakes they like to skid.  But sliding friction is 1) lower than rolling friction, thus skidding takes longer to stop</a:t>
            </a:r>
            <a:r>
              <a:rPr lang="en-US" sz="1800"/>
              <a:t> and 2) </a:t>
            </a:r>
            <a:r>
              <a:rPr lang="en-US" sz="1800" b="0" i="0" u="none" strike="noStrike" cap="none"/>
              <a:t>the bike is out of control and usually no longer traveling in a straight line.  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To stop a bike with coaster brakes without skidding, push back on the pedals in a circular motion using even pressure rather than jamming down on the pedals as hard as you can.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With caliper (hand) brakes, children often rely on the rear brake alone. They are afraid of using the front brake too hard and going over the handlebars</a:t>
            </a:r>
            <a:r>
              <a:rPr lang="en-US" sz="1800"/>
              <a:t>, but </a:t>
            </a:r>
            <a:r>
              <a:rPr lang="en-US" sz="1800" b="0" i="0" u="none" strike="noStrike" cap="none"/>
              <a:t>the front brake has the most stopping power.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The best way to  stop with caliper / hand brakes is to use both the front and rear brakes together.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The front brake provides the stopping power and the rear brake provides stability.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If the rear wheel starts to skid, ease up on the </a:t>
            </a:r>
            <a:r>
              <a:rPr lang="en-US" sz="1800" b="0" i="1" u="none" strike="noStrike" cap="none"/>
              <a:t>front brake</a:t>
            </a:r>
            <a:r>
              <a:rPr lang="en-US" sz="1800" b="0" i="0" u="none" strike="noStrike" cap="none"/>
              <a:t>.  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Advanced: 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The hover: Slightly lift your body off the seat, straighten your arms and, without raising your body, push your weight over your back wheel.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Begin practicing at slow speeds.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We like to practice these in sequence so children can see that what they are learning actually works.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Stop as close to the line as possible without going over: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1st with the right brake only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2nd with both brakes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3rd we teach then add the hover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88052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af85a56d0_0_3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/>
          </a:p>
        </p:txBody>
      </p:sp>
      <p:sp>
        <p:nvSpPr>
          <p:cNvPr id="122" name="Google Shape;122;g9af85a56d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3" name="Google Shape;123;g9af85a56d0_0_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Children often do not know the best way to use their brakes to stop quickly and effectively. 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We make a game of it by having them stop as close to a line as possible</a:t>
            </a:r>
            <a:r>
              <a:rPr lang="en-US" sz="1800" b="0" i="0" u="none" strike="noStrike" cap="none"/>
              <a:t> and marking how close they are to show their progress as they try new techniques.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With coaster (foot) brakes they like to skid.  But sliding friction is 1) lower than rolling friction, thus skidding takes longer to stop</a:t>
            </a:r>
            <a:r>
              <a:rPr lang="en-US" sz="1800"/>
              <a:t> and 2) </a:t>
            </a:r>
            <a:r>
              <a:rPr lang="en-US" sz="1800" b="0" i="0" u="none" strike="noStrike" cap="none"/>
              <a:t>the bike is out of control and usually no longer traveling in a straight line.  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To stop a bike with coaster brakes without skidding, push back on the pedals in a circular motion using even pressure rather than jamming down on the pedals as hard as you can.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With caliper (hand) brakes, children often rely on the rear brake alone. They are afraid of using the front brake too hard and going over the handlebars</a:t>
            </a:r>
            <a:r>
              <a:rPr lang="en-US" sz="1800"/>
              <a:t>, but </a:t>
            </a:r>
            <a:r>
              <a:rPr lang="en-US" sz="1800" b="0" i="0" u="none" strike="noStrike" cap="none"/>
              <a:t>the front brake has the most stopping power.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The best way to  stop with caliper / hand brakes is to use both the front and rear brakes together.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The front brake provides the stopping power and the rear brake provides stability.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If the rear wheel starts to skid, ease up on the </a:t>
            </a:r>
            <a:r>
              <a:rPr lang="en-US" sz="1800" b="0" i="1" u="none" strike="noStrike" cap="none"/>
              <a:t>front brake</a:t>
            </a:r>
            <a:r>
              <a:rPr lang="en-US" sz="1800" b="0" i="0" u="none" strike="noStrike" cap="none"/>
              <a:t>.  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Advanced: 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The hover: Slightly lift your body off the seat, straighten your arms and, without raising your body, push your weight over your back wheel.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Begin practicing at slow speeds.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We like to practice these in sequence so children can see that what they are learning actually works.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Stop as close to the line as possible without going over: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1st with the right brake only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2nd with both brakes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3rd we teach then add the hover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576071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af85a56d0_0_3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/>
          </a:p>
        </p:txBody>
      </p:sp>
      <p:sp>
        <p:nvSpPr>
          <p:cNvPr id="122" name="Google Shape;122;g9af85a56d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3" name="Google Shape;123;g9af85a56d0_0_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Children often do not know the best way to use their brakes to stop quickly and effectively. 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We make a game of it by having them stop as close to a line as possible</a:t>
            </a:r>
            <a:r>
              <a:rPr lang="en-US" sz="1800" b="0" i="0" u="none" strike="noStrike" cap="none"/>
              <a:t> and marking how close they are to show their progress as they try new techniques.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With coaster (foot) brakes they like to skid.  But sliding friction is 1) lower than rolling friction, thus skidding takes longer to stop</a:t>
            </a:r>
            <a:r>
              <a:rPr lang="en-US" sz="1800"/>
              <a:t> and 2) </a:t>
            </a:r>
            <a:r>
              <a:rPr lang="en-US" sz="1800" b="0" i="0" u="none" strike="noStrike" cap="none"/>
              <a:t>the bike is out of control and usually no longer traveling in a straight line.  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To stop a bike with coaster brakes without skidding, push back on the pedals in a circular motion using even pressure rather than jamming down on the pedals as hard as you can.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With caliper (hand) brakes, children often rely on the rear brake alone. They are afraid of using the front brake too hard and going over the handlebars</a:t>
            </a:r>
            <a:r>
              <a:rPr lang="en-US" sz="1800"/>
              <a:t>, but </a:t>
            </a:r>
            <a:r>
              <a:rPr lang="en-US" sz="1800" b="0" i="0" u="none" strike="noStrike" cap="none"/>
              <a:t>the front brake has the most stopping power.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The best way to  stop with caliper / hand brakes is to use both the front and rear brakes together.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The front brake provides the stopping power and the rear brake provides stability.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If the rear wheel starts to skid, ease up on the </a:t>
            </a:r>
            <a:r>
              <a:rPr lang="en-US" sz="1800" b="0" i="1" u="none" strike="noStrike" cap="none"/>
              <a:t>front brake</a:t>
            </a:r>
            <a:r>
              <a:rPr lang="en-US" sz="1800" b="0" i="0" u="none" strike="noStrike" cap="none"/>
              <a:t>.  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Advanced: 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The hover: Slightly lift your body off the seat, straighten your arms and, without raising your body, push your weight over your back wheel.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Begin practicing at slow speeds.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We like to practice these in sequence so children can see that what they are learning actually works.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Stop as close to the line as possible without going over: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1st with the right brake only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2nd with both brakes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3rd we teach then add the hover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23257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9af85a56d0_0_30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</a:pPr>
            <a:fld id="{00000000-1234-1234-1234-123412341234}" type="slidenum">
              <a:rPr lang="en-US" sz="2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/>
          </a:p>
        </p:txBody>
      </p:sp>
      <p:sp>
        <p:nvSpPr>
          <p:cNvPr id="122" name="Google Shape;122;g9af85a56d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3" name="Google Shape;123;g9af85a56d0_0_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Children often do not know the best way to use their brakes to stop quickly and effectively. 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We make a game of it by having them stop as close to a line as possible</a:t>
            </a:r>
            <a:r>
              <a:rPr lang="en-US" sz="1800" b="0" i="0" u="none" strike="noStrike" cap="none"/>
              <a:t> and marking how close they are to show their progress as they try new techniques.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With coaster (foot) brakes they like to skid.  But sliding friction is 1) lower than rolling friction, thus skidding takes longer to stop</a:t>
            </a:r>
            <a:r>
              <a:rPr lang="en-US" sz="1800"/>
              <a:t> and 2) </a:t>
            </a:r>
            <a:r>
              <a:rPr lang="en-US" sz="1800" b="0" i="0" u="none" strike="noStrike" cap="none"/>
              <a:t>the bike is out of control and usually no longer traveling in a straight line.  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To stop a bike with coaster brakes without skidding, push back on the pedals in a circular motion using even pressure rather than jamming down on the pedals as hard as you can.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With caliper (hand) brakes, children often rely on the rear brake alone. They are afraid of using the front brake too hard and going over the handlebars</a:t>
            </a:r>
            <a:r>
              <a:rPr lang="en-US" sz="1800"/>
              <a:t>, but </a:t>
            </a:r>
            <a:r>
              <a:rPr lang="en-US" sz="1800" b="0" i="0" u="none" strike="noStrike" cap="none"/>
              <a:t>the front brake has the most stopping power.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The best way to  stop with caliper / hand brakes is to use both the front and rear brakes together.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The front brake provides the stopping power and the rear brake provides stability.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If the rear wheel starts to skid, ease up on the </a:t>
            </a:r>
            <a:r>
              <a:rPr lang="en-US" sz="1800" b="0" i="1" u="none" strike="noStrike" cap="none"/>
              <a:t>front brake</a:t>
            </a:r>
            <a:r>
              <a:rPr lang="en-US" sz="1800" b="0" i="0" u="none" strike="noStrike" cap="none"/>
              <a:t>.  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Advanced: 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The hover: Slightly lift your body off the seat, straighten your arms and, without raising your body, push your weight over your back wheel.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 b="0" i="0" u="none" strike="noStrike" cap="none"/>
              <a:t>Begin practicing at slow speeds.</a:t>
            </a:r>
            <a:endParaRPr sz="1800" b="0" i="0" u="none" strike="noStrike" cap="none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We like to practice these in sequence so children can see that what they are learning actually works.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Stop as close to the line as possible without going over: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1st with the right brake only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2nd with both brakes</a:t>
            </a:r>
            <a:endParaRPr sz="180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Font typeface="Arial"/>
              <a:buNone/>
            </a:pPr>
            <a:r>
              <a:rPr lang="en-US" sz="1800"/>
              <a:t>3rd we teach then add the hover</a:t>
            </a: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202225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24400" y="1371600"/>
            <a:ext cx="7019600" cy="297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50"/>
          </a:p>
        </p:txBody>
      </p:sp>
      <p:sp>
        <p:nvSpPr>
          <p:cNvPr id="10" name="Rectangle 9"/>
          <p:cNvSpPr/>
          <p:nvPr/>
        </p:nvSpPr>
        <p:spPr>
          <a:xfrm>
            <a:off x="2124400" y="4462272"/>
            <a:ext cx="7019600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2381399" y="1943842"/>
            <a:ext cx="6375047" cy="2387600"/>
          </a:xfrm>
        </p:spPr>
        <p:txBody>
          <a:bodyPr anchor="b"/>
          <a:lstStyle>
            <a:lvl1pPr algn="l">
              <a:lnSpc>
                <a:spcPct val="90000"/>
              </a:lnSpc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81399" y="4538660"/>
            <a:ext cx="6375047" cy="865321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2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2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5343503" y="3384990"/>
            <a:ext cx="6858000" cy="891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5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 rot="5400000">
            <a:off x="4785352" y="2914977"/>
            <a:ext cx="6857433" cy="1028615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9761" y="462249"/>
            <a:ext cx="1028165" cy="57147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3649" y="462249"/>
            <a:ext cx="7269816" cy="571471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3650" y="6356351"/>
            <a:ext cx="147896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86780" y="6356351"/>
            <a:ext cx="426584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76792" y="6356351"/>
            <a:ext cx="1476674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1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7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inv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26614" y="-20637"/>
            <a:ext cx="5486400" cy="434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50"/>
          </a:p>
        </p:txBody>
      </p:sp>
      <p:sp>
        <p:nvSpPr>
          <p:cNvPr id="9" name="Rectangle 8"/>
          <p:cNvSpPr/>
          <p:nvPr/>
        </p:nvSpPr>
        <p:spPr>
          <a:xfrm>
            <a:off x="2626614" y="4462272"/>
            <a:ext cx="54864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">
          <a:xfrm>
            <a:off x="2878511" y="658347"/>
            <a:ext cx="4948098" cy="3664417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75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8511" y="4589464"/>
            <a:ext cx="494809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02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0120" y="2194560"/>
            <a:ext cx="3367278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526" y="2194560"/>
            <a:ext cx="3370068" cy="3986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43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0" y="1828457"/>
            <a:ext cx="3367278" cy="8306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0120" y="2743195"/>
            <a:ext cx="3367278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4316" y="1828457"/>
            <a:ext cx="3367278" cy="8306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14316" y="2743195"/>
            <a:ext cx="3367278" cy="34337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45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3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6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968863" y="2465295"/>
            <a:ext cx="2876156" cy="3711669"/>
          </a:xfrm>
        </p:spPr>
        <p:txBody>
          <a:bodyPr>
            <a:normAutofit/>
          </a:bodyPr>
          <a:lstStyle>
            <a:lvl1pPr marL="0" indent="0">
              <a:spcBef>
                <a:spcPts val="1125"/>
              </a:spcBef>
              <a:buNone/>
              <a:defRPr sz="16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>
          <a:xfrm>
            <a:off x="4139173" y="2465295"/>
            <a:ext cx="3880878" cy="3711669"/>
          </a:xfrm>
        </p:spPr>
        <p:txBody>
          <a:bodyPr>
            <a:normAutofit/>
          </a:bodyPr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07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225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8864" y="2465294"/>
            <a:ext cx="2876156" cy="3711669"/>
          </a:xfrm>
        </p:spPr>
        <p:txBody>
          <a:bodyPr>
            <a:normAutofit/>
          </a:bodyPr>
          <a:lstStyle>
            <a:lvl1pPr marL="0" indent="0">
              <a:buNone/>
              <a:defRPr sz="16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139173" y="1828456"/>
            <a:ext cx="4042421" cy="5029544"/>
          </a:xfrm>
        </p:spPr>
        <p:txBody>
          <a:bodyPr tIns="13716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526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47472"/>
            <a:ext cx="9141714" cy="1188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0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0" y="457201"/>
            <a:ext cx="9141714" cy="13712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960120" y="466344"/>
            <a:ext cx="7221474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120" y="2190749"/>
            <a:ext cx="7221474" cy="398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60121" y="6356351"/>
            <a:ext cx="14789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39080" y="6356351"/>
            <a:ext cx="4265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4920" y="6356351"/>
            <a:ext cx="14766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161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5000"/>
        </a:lnSpc>
        <a:spcBef>
          <a:spcPct val="0"/>
        </a:spcBef>
        <a:buNone/>
        <a:defRPr sz="225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1125"/>
        </a:spcBef>
        <a:buFont typeface="Wingdings" panose="05000000000000000000" pitchFamily="2" charset="2"/>
        <a:buChar char="§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225"/>
        </a:spcBef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225"/>
        </a:spcBef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dot2016-auth-prod.wi.gov/Pages/about-wisdot/newsroom/news-rel/032321covidrelief.aspx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/>
        </p:nvSpPr>
        <p:spPr>
          <a:xfrm>
            <a:off x="822960" y="1857864"/>
            <a:ext cx="6156960" cy="3053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With this TSB series of two-minute videos you will learn:</a:t>
            </a:r>
          </a:p>
          <a:p>
            <a:pPr marL="182880" indent="-18288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The most common and severe crash types involving </a:t>
            </a:r>
            <a:br>
              <a:rPr lang="en-US" sz="20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kids on bikes and people driving.</a:t>
            </a:r>
          </a:p>
          <a:p>
            <a:pPr marL="182880" indent="-18288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The skills to avoid these crashes.</a:t>
            </a:r>
          </a:p>
          <a:p>
            <a:pPr marL="182880" indent="-18288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2"/>
                </a:solidFill>
              </a:rPr>
              <a:t>Practice activities to master these skills.</a:t>
            </a:r>
            <a:endParaRPr lang="en-US" sz="2000" dirty="0"/>
          </a:p>
        </p:txBody>
      </p:sp>
      <p:sp>
        <p:nvSpPr>
          <p:cNvPr id="5" name="Google Shape;101;p15">
            <a:extLst>
              <a:ext uri="{FF2B5EF4-FFF2-40B4-BE49-F238E27FC236}">
                <a16:creationId xmlns:a16="http://schemas.microsoft.com/office/drawing/2014/main" id="{B3A6966B-95CE-4CA8-B0A9-BDEA182D62DD}"/>
              </a:ext>
            </a:extLst>
          </p:cNvPr>
          <p:cNvSpPr txBox="1"/>
          <p:nvPr/>
        </p:nvSpPr>
        <p:spPr>
          <a:xfrm>
            <a:off x="0" y="91440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TEACHING SAFE BICYCLING</a:t>
            </a:r>
            <a:endParaRPr sz="3200" b="1" dirty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0E2556-D70B-407C-88D8-E56E8C8C310D}"/>
              </a:ext>
            </a:extLst>
          </p:cNvPr>
          <p:cNvSpPr/>
          <p:nvPr/>
        </p:nvSpPr>
        <p:spPr>
          <a:xfrm>
            <a:off x="0" y="731520"/>
            <a:ext cx="9144000" cy="7498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0" rIns="457200" anchor="ctr" anchorCtr="0">
            <a:spAutoFit/>
          </a:bodyPr>
          <a:lstStyle/>
          <a:p>
            <a:r>
              <a:rPr lang="en-US" dirty="0"/>
              <a:t>Activities and tips designed to help teach children the skills they need to avoid the most common and severe crashes involving children on bicycles and people driving.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F4037056-1567-4934-ADDA-E9FC8D755BFF}"/>
              </a:ext>
            </a:extLst>
          </p:cNvPr>
          <p:cNvSpPr>
            <a:spLocks noChangeAspect="1"/>
          </p:cNvSpPr>
          <p:nvPr/>
        </p:nvSpPr>
        <p:spPr>
          <a:xfrm rot="5400000">
            <a:off x="365760" y="877824"/>
            <a:ext cx="457200" cy="457200"/>
          </a:xfrm>
          <a:prstGeom prst="triangle">
            <a:avLst/>
          </a:prstGeom>
          <a:solidFill>
            <a:schemeClr val="accent2"/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250;p32">
            <a:extLst>
              <a:ext uri="{FF2B5EF4-FFF2-40B4-BE49-F238E27FC236}">
                <a16:creationId xmlns:a16="http://schemas.microsoft.com/office/drawing/2014/main" id="{77C84E2D-82B7-48EA-AE7C-D3C061ACD17A}"/>
              </a:ext>
            </a:extLst>
          </p:cNvPr>
          <p:cNvSpPr txBox="1"/>
          <p:nvPr/>
        </p:nvSpPr>
        <p:spPr>
          <a:xfrm>
            <a:off x="0" y="5846400"/>
            <a:ext cx="9144000" cy="101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00" tIns="91425" rIns="91425" bIns="91425" anchor="ctr" anchorCtr="0">
            <a:noAutofit/>
          </a:bodyPr>
          <a:lstStyle/>
          <a:p>
            <a:pPr lvl="0"/>
            <a:r>
              <a:rPr lang="en-US" dirty="0">
                <a:solidFill>
                  <a:schemeClr val="bg2"/>
                </a:solidFill>
              </a:rPr>
              <a:t>This series of two-minute videos is based on the </a:t>
            </a:r>
            <a:r>
              <a:rPr lang="en-US" dirty="0" err="1">
                <a:solidFill>
                  <a:schemeClr val="bg2"/>
                </a:solidFill>
              </a:rPr>
              <a:t>BikeFed</a:t>
            </a:r>
            <a:r>
              <a:rPr lang="en-US" dirty="0">
                <a:solidFill>
                  <a:schemeClr val="bg2"/>
                </a:solidFill>
              </a:rPr>
              <a:t>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i="1" dirty="0">
                <a:solidFill>
                  <a:schemeClr val="bg2"/>
                </a:solidFill>
              </a:rPr>
              <a:t>TEACHING SAFE BICYLING Train the Trainer</a:t>
            </a:r>
            <a:r>
              <a:rPr lang="en-US" dirty="0">
                <a:solidFill>
                  <a:schemeClr val="bg2"/>
                </a:solidFill>
              </a:rPr>
              <a:t> class</a:t>
            </a:r>
          </a:p>
        </p:txBody>
      </p:sp>
    </p:spTree>
    <p:extLst>
      <p:ext uri="{BB962C8B-B14F-4D97-AF65-F5344CB8AC3E}">
        <p14:creationId xmlns:p14="http://schemas.microsoft.com/office/powerpoint/2010/main" val="236282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1;p15">
            <a:extLst>
              <a:ext uri="{FF2B5EF4-FFF2-40B4-BE49-F238E27FC236}">
                <a16:creationId xmlns:a16="http://schemas.microsoft.com/office/drawing/2014/main" id="{B3A6966B-95CE-4CA8-B0A9-BDEA182D62DD}"/>
              </a:ext>
            </a:extLst>
          </p:cNvPr>
          <p:cNvSpPr txBox="1"/>
          <p:nvPr/>
        </p:nvSpPr>
        <p:spPr>
          <a:xfrm>
            <a:off x="0" y="91440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Links to TEACHING SAFE BICYCLING video series</a:t>
            </a:r>
            <a:endParaRPr sz="3200" b="1" dirty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0E2556-D70B-407C-88D8-E56E8C8C310D}"/>
              </a:ext>
            </a:extLst>
          </p:cNvPr>
          <p:cNvSpPr>
            <a:spLocks/>
          </p:cNvSpPr>
          <p:nvPr/>
        </p:nvSpPr>
        <p:spPr>
          <a:xfrm>
            <a:off x="0" y="731520"/>
            <a:ext cx="9144000" cy="7498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0" rIns="457200" anchor="ctr" anchorCtr="0">
            <a:spAutoFit/>
          </a:bodyPr>
          <a:lstStyle/>
          <a:p>
            <a:r>
              <a:rPr lang="en-US" dirty="0">
                <a:solidFill>
                  <a:srgbClr val="3D3D3D"/>
                </a:solidFill>
              </a:rPr>
              <a:t>Lessons and demonstrations of how to set up and teach beginning and advanced skills. Give parents the confidence to encourage kids to go by bike</a:t>
            </a:r>
            <a:r>
              <a:rPr lang="en-US" dirty="0"/>
              <a:t>.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F4037056-1567-4934-ADDA-E9FC8D755BFF}"/>
              </a:ext>
            </a:extLst>
          </p:cNvPr>
          <p:cNvSpPr>
            <a:spLocks noChangeAspect="1"/>
          </p:cNvSpPr>
          <p:nvPr/>
        </p:nvSpPr>
        <p:spPr>
          <a:xfrm rot="5400000">
            <a:off x="365760" y="877824"/>
            <a:ext cx="457200" cy="457200"/>
          </a:xfrm>
          <a:prstGeom prst="triangle">
            <a:avLst/>
          </a:prstGeom>
          <a:solidFill>
            <a:schemeClr val="accent2"/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250;p32">
            <a:extLst>
              <a:ext uri="{FF2B5EF4-FFF2-40B4-BE49-F238E27FC236}">
                <a16:creationId xmlns:a16="http://schemas.microsoft.com/office/drawing/2014/main" id="{77C84E2D-82B7-48EA-AE7C-D3C061ACD17A}"/>
              </a:ext>
            </a:extLst>
          </p:cNvPr>
          <p:cNvSpPr txBox="1"/>
          <p:nvPr/>
        </p:nvSpPr>
        <p:spPr>
          <a:xfrm>
            <a:off x="0" y="5846400"/>
            <a:ext cx="9144000" cy="101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00" tIns="91425" rIns="91425" bIns="91425" anchor="ctr" anchorCtr="0">
            <a:noAutofit/>
          </a:bodyPr>
          <a:lstStyle/>
          <a:p>
            <a:pPr lvl="0"/>
            <a:r>
              <a:rPr lang="en-US" dirty="0">
                <a:solidFill>
                  <a:schemeClr val="bg2"/>
                </a:solidFill>
              </a:rPr>
              <a:t>This series of two-minute videos is based on the </a:t>
            </a:r>
            <a:r>
              <a:rPr lang="en-US" dirty="0" err="1">
                <a:solidFill>
                  <a:schemeClr val="bg2"/>
                </a:solidFill>
              </a:rPr>
              <a:t>BikeFed</a:t>
            </a:r>
            <a:r>
              <a:rPr lang="en-US" dirty="0">
                <a:solidFill>
                  <a:schemeClr val="bg2"/>
                </a:solidFill>
              </a:rPr>
              <a:t>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i="1" dirty="0">
                <a:solidFill>
                  <a:schemeClr val="bg2"/>
                </a:solidFill>
              </a:rPr>
              <a:t>TEACHING SAFE BICYLING Train the Trainer</a:t>
            </a:r>
            <a:r>
              <a:rPr lang="en-US" dirty="0">
                <a:solidFill>
                  <a:schemeClr val="bg2"/>
                </a:solidFill>
              </a:rPr>
              <a:t> class</a:t>
            </a:r>
          </a:p>
        </p:txBody>
      </p:sp>
      <p:graphicFrame>
        <p:nvGraphicFramePr>
          <p:cNvPr id="9" name="Table 2">
            <a:extLst>
              <a:ext uri="{FF2B5EF4-FFF2-40B4-BE49-F238E27FC236}">
                <a16:creationId xmlns:a16="http://schemas.microsoft.com/office/drawing/2014/main" id="{B2042353-109D-4D3F-AE81-872AD1F6A5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309807"/>
              </p:ext>
            </p:extLst>
          </p:nvPr>
        </p:nvGraphicFramePr>
        <p:xfrm>
          <a:off x="317446" y="1996541"/>
          <a:ext cx="8509108" cy="2979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7277">
                  <a:extLst>
                    <a:ext uri="{9D8B030D-6E8A-4147-A177-3AD203B41FA5}">
                      <a16:colId xmlns:a16="http://schemas.microsoft.com/office/drawing/2014/main" val="1972341079"/>
                    </a:ext>
                  </a:extLst>
                </a:gridCol>
                <a:gridCol w="2127277">
                  <a:extLst>
                    <a:ext uri="{9D8B030D-6E8A-4147-A177-3AD203B41FA5}">
                      <a16:colId xmlns:a16="http://schemas.microsoft.com/office/drawing/2014/main" val="1087144686"/>
                    </a:ext>
                  </a:extLst>
                </a:gridCol>
                <a:gridCol w="2127277">
                  <a:extLst>
                    <a:ext uri="{9D8B030D-6E8A-4147-A177-3AD203B41FA5}">
                      <a16:colId xmlns:a16="http://schemas.microsoft.com/office/drawing/2014/main" val="1827588291"/>
                    </a:ext>
                  </a:extLst>
                </a:gridCol>
                <a:gridCol w="2127277">
                  <a:extLst>
                    <a:ext uri="{9D8B030D-6E8A-4147-A177-3AD203B41FA5}">
                      <a16:colId xmlns:a16="http://schemas.microsoft.com/office/drawing/2014/main" val="3554468170"/>
                    </a:ext>
                  </a:extLst>
                </a:gridCol>
              </a:tblGrid>
              <a:tr h="1489901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rgbClr val="474746"/>
                          </a:solidFill>
                          <a:latin typeface="+mn-lt"/>
                        </a:rPr>
                        <a:t>Pre-ride safety</a:t>
                      </a:r>
                    </a:p>
                  </a:txBody>
                  <a:tcPr marT="182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474746"/>
                          </a:solidFill>
                        </a:rPr>
                        <a:t>Station 1</a:t>
                      </a:r>
                    </a:p>
                    <a:p>
                      <a:r>
                        <a:rPr lang="en-US" sz="1800" b="0" dirty="0">
                          <a:solidFill>
                            <a:srgbClr val="474746"/>
                          </a:solidFill>
                        </a:rPr>
                        <a:t>Power Pedal and Controlled Braking</a:t>
                      </a:r>
                    </a:p>
                    <a:p>
                      <a:endParaRPr lang="en-US" sz="1800" b="0" dirty="0">
                        <a:solidFill>
                          <a:srgbClr val="474746"/>
                        </a:solidFill>
                        <a:latin typeface="+mn-lt"/>
                      </a:endParaRPr>
                    </a:p>
                  </a:txBody>
                  <a:tcPr marT="182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474746"/>
                          </a:solidFill>
                        </a:rPr>
                        <a:t>Station 2</a:t>
                      </a:r>
                    </a:p>
                    <a:p>
                      <a:r>
                        <a:rPr lang="en-US" sz="1800" b="0" dirty="0">
                          <a:solidFill>
                            <a:srgbClr val="474746"/>
                          </a:solidFill>
                        </a:rPr>
                        <a:t>Signals and Scanning</a:t>
                      </a:r>
                    </a:p>
                    <a:p>
                      <a:endParaRPr lang="en-US" sz="1800" b="0" dirty="0">
                        <a:solidFill>
                          <a:srgbClr val="474746"/>
                        </a:solidFill>
                        <a:latin typeface="+mn-lt"/>
                      </a:endParaRPr>
                    </a:p>
                  </a:txBody>
                  <a:tcPr marT="182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474746"/>
                          </a:solidFill>
                        </a:rPr>
                        <a:t>Station 3</a:t>
                      </a:r>
                    </a:p>
                    <a:p>
                      <a:r>
                        <a:rPr lang="en-US" sz="1800" b="0" dirty="0">
                          <a:solidFill>
                            <a:srgbClr val="474746"/>
                          </a:solidFill>
                        </a:rPr>
                        <a:t>Obstacle Avoidance</a:t>
                      </a:r>
                    </a:p>
                    <a:p>
                      <a:r>
                        <a:rPr lang="en-US" sz="1800" b="0" dirty="0">
                          <a:solidFill>
                            <a:srgbClr val="474746"/>
                          </a:solidFill>
                        </a:rPr>
                        <a:t>Slalom and Rock Dodge</a:t>
                      </a:r>
                      <a:endParaRPr lang="en-US" sz="1800" b="0" dirty="0">
                        <a:solidFill>
                          <a:srgbClr val="474746"/>
                        </a:solidFill>
                        <a:latin typeface="+mn-lt"/>
                      </a:endParaRPr>
                    </a:p>
                  </a:txBody>
                  <a:tcPr marT="182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7533356"/>
                  </a:ext>
                </a:extLst>
              </a:tr>
              <a:tr h="1489901"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474746"/>
                          </a:solidFill>
                        </a:rPr>
                        <a:t>Station 4</a:t>
                      </a:r>
                    </a:p>
                    <a:p>
                      <a:r>
                        <a:rPr lang="en-US" sz="1800" b="0" dirty="0">
                          <a:solidFill>
                            <a:srgbClr val="474746"/>
                          </a:solidFill>
                        </a:rPr>
                        <a:t>Driveways and</a:t>
                      </a:r>
                    </a:p>
                    <a:p>
                      <a:r>
                        <a:rPr lang="en-US" sz="1800" b="0" dirty="0">
                          <a:solidFill>
                            <a:srgbClr val="474746"/>
                          </a:solidFill>
                        </a:rPr>
                        <a:t>Mid-block pullout</a:t>
                      </a:r>
                    </a:p>
                  </a:txBody>
                  <a:tcPr marT="182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474746"/>
                          </a:solidFill>
                        </a:rPr>
                        <a:t>Station 5</a:t>
                      </a:r>
                    </a:p>
                    <a:p>
                      <a:r>
                        <a:rPr lang="en-US" sz="1800" b="0" dirty="0">
                          <a:solidFill>
                            <a:srgbClr val="474746"/>
                          </a:solidFill>
                        </a:rPr>
                        <a:t>Traffic Signs and </a:t>
                      </a:r>
                    </a:p>
                    <a:p>
                      <a:r>
                        <a:rPr lang="en-US" sz="1800" b="0" dirty="0">
                          <a:solidFill>
                            <a:srgbClr val="474746"/>
                          </a:solidFill>
                        </a:rPr>
                        <a:t>Intersections</a:t>
                      </a:r>
                    </a:p>
                  </a:txBody>
                  <a:tcPr marT="182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474746"/>
                          </a:solidFill>
                        </a:rPr>
                        <a:t>Station 6</a:t>
                      </a:r>
                    </a:p>
                    <a:p>
                      <a:r>
                        <a:rPr lang="en-US" sz="1800" b="0" dirty="0">
                          <a:solidFill>
                            <a:srgbClr val="474746"/>
                          </a:solidFill>
                        </a:rPr>
                        <a:t>Communication</a:t>
                      </a:r>
                    </a:p>
                    <a:p>
                      <a:r>
                        <a:rPr lang="en-US" sz="1800" b="0" dirty="0">
                          <a:solidFill>
                            <a:srgbClr val="474746"/>
                          </a:solidFill>
                        </a:rPr>
                        <a:t>You Go First</a:t>
                      </a:r>
                    </a:p>
                  </a:txBody>
                  <a:tcPr marT="182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>
                          <a:solidFill>
                            <a:srgbClr val="474746"/>
                          </a:solidFill>
                        </a:rPr>
                        <a:t>Station 7</a:t>
                      </a:r>
                    </a:p>
                    <a:p>
                      <a:r>
                        <a:rPr lang="en-US" sz="1800" b="0" dirty="0">
                          <a:solidFill>
                            <a:srgbClr val="474746"/>
                          </a:solidFill>
                        </a:rPr>
                        <a:t>Balance Skills</a:t>
                      </a:r>
                    </a:p>
                  </a:txBody>
                  <a:tcPr marT="1828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1743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641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/>
        </p:nvSpPr>
        <p:spPr>
          <a:xfrm>
            <a:off x="865632" y="1742040"/>
            <a:ext cx="7821168" cy="3890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</a:rPr>
              <a:t>Learning to share the road respectfully keeps kids safe</a:t>
            </a:r>
          </a:p>
          <a:p>
            <a:pPr marL="182880" indent="-18288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Children lack understanding of the world around them. They do not have the experience to comprehend how others will react to their actions. </a:t>
            </a:r>
          </a:p>
          <a:p>
            <a:pPr marL="182880" indent="-18288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Rules of the road and common driving habits have never been taught.</a:t>
            </a:r>
          </a:p>
          <a:p>
            <a:pPr marL="182880" indent="-18288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Children have been told to not talk to or even make eye contact with strangers.</a:t>
            </a:r>
          </a:p>
          <a:p>
            <a:pPr marL="182880" indent="-18288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Biking on sidewalks and trails is thought to be risk free.</a:t>
            </a:r>
          </a:p>
          <a:p>
            <a:pPr marL="182880" indent="-18288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Children feel safer if they are not seen.</a:t>
            </a:r>
          </a:p>
          <a:p>
            <a:pPr marL="182880" indent="-18288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Biking skills should be explained as they relate to real life scenarios.</a:t>
            </a:r>
          </a:p>
          <a:p>
            <a:pPr marL="182880" indent="-18288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Practice to proficiency (think swim lessons).</a:t>
            </a:r>
          </a:p>
          <a:p>
            <a:pPr marL="182880" indent="-18288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Strong biking skills develop confident and responsible leaders.</a:t>
            </a:r>
          </a:p>
        </p:txBody>
      </p:sp>
      <p:sp>
        <p:nvSpPr>
          <p:cNvPr id="5" name="Google Shape;101;p15">
            <a:extLst>
              <a:ext uri="{FF2B5EF4-FFF2-40B4-BE49-F238E27FC236}">
                <a16:creationId xmlns:a16="http://schemas.microsoft.com/office/drawing/2014/main" id="{B3A6966B-95CE-4CA8-B0A9-BDEA182D62DD}"/>
              </a:ext>
            </a:extLst>
          </p:cNvPr>
          <p:cNvSpPr txBox="1"/>
          <p:nvPr/>
        </p:nvSpPr>
        <p:spPr>
          <a:xfrm>
            <a:off x="0" y="91440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lvl="0">
              <a:buClr>
                <a:srgbClr val="FFFF00"/>
              </a:buClr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Why is bike safety for children different?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endParaRPr sz="3200" b="1" dirty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0E2556-D70B-407C-88D8-E56E8C8C310D}"/>
              </a:ext>
            </a:extLst>
          </p:cNvPr>
          <p:cNvSpPr/>
          <p:nvPr/>
        </p:nvSpPr>
        <p:spPr>
          <a:xfrm>
            <a:off x="0" y="731520"/>
            <a:ext cx="9144000" cy="7498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0" rIns="457200" anchor="ctr" anchorCtr="0">
            <a:spAutoFit/>
          </a:bodyPr>
          <a:lstStyle/>
          <a:p>
            <a:r>
              <a:rPr lang="en-US" dirty="0"/>
              <a:t>Kids are not small adults. Children’s bicycle crashes are different from adult crashes.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F4037056-1567-4934-ADDA-E9FC8D755BFF}"/>
              </a:ext>
            </a:extLst>
          </p:cNvPr>
          <p:cNvSpPr>
            <a:spLocks noChangeAspect="1"/>
          </p:cNvSpPr>
          <p:nvPr/>
        </p:nvSpPr>
        <p:spPr>
          <a:xfrm rot="5400000">
            <a:off x="365760" y="877824"/>
            <a:ext cx="457200" cy="457200"/>
          </a:xfrm>
          <a:prstGeom prst="triangle">
            <a:avLst/>
          </a:prstGeom>
          <a:solidFill>
            <a:schemeClr val="accent2"/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250;p32">
            <a:extLst>
              <a:ext uri="{FF2B5EF4-FFF2-40B4-BE49-F238E27FC236}">
                <a16:creationId xmlns:a16="http://schemas.microsoft.com/office/drawing/2014/main" id="{77C84E2D-82B7-48EA-AE7C-D3C061ACD17A}"/>
              </a:ext>
            </a:extLst>
          </p:cNvPr>
          <p:cNvSpPr txBox="1"/>
          <p:nvPr/>
        </p:nvSpPr>
        <p:spPr>
          <a:xfrm>
            <a:off x="0" y="5846400"/>
            <a:ext cx="9144000" cy="101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00" tIns="91425" rIns="91425" bIns="91425" anchor="ctr" anchorCtr="0">
            <a:noAutofit/>
          </a:bodyPr>
          <a:lstStyle/>
          <a:p>
            <a:pPr lvl="0"/>
            <a:r>
              <a:rPr lang="en-US" dirty="0">
                <a:solidFill>
                  <a:schemeClr val="bg2"/>
                </a:solidFill>
              </a:rPr>
              <a:t>This series of two-minute videos is based on the </a:t>
            </a:r>
            <a:r>
              <a:rPr lang="en-US" dirty="0" err="1">
                <a:solidFill>
                  <a:schemeClr val="bg2"/>
                </a:solidFill>
              </a:rPr>
              <a:t>BikeFed</a:t>
            </a:r>
            <a:r>
              <a:rPr lang="en-US" dirty="0">
                <a:solidFill>
                  <a:schemeClr val="bg2"/>
                </a:solidFill>
              </a:rPr>
              <a:t>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i="1" dirty="0">
                <a:solidFill>
                  <a:schemeClr val="bg2"/>
                </a:solidFill>
              </a:rPr>
              <a:t>TEACHING SAFE BICYLING Train the Trainer</a:t>
            </a:r>
            <a:r>
              <a:rPr lang="en-US" dirty="0">
                <a:solidFill>
                  <a:schemeClr val="bg2"/>
                </a:solidFill>
              </a:rPr>
              <a:t> class</a:t>
            </a:r>
          </a:p>
        </p:txBody>
      </p:sp>
    </p:spTree>
    <p:extLst>
      <p:ext uri="{BB962C8B-B14F-4D97-AF65-F5344CB8AC3E}">
        <p14:creationId xmlns:p14="http://schemas.microsoft.com/office/powerpoint/2010/main" val="188387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/>
        </p:nvSpPr>
        <p:spPr>
          <a:xfrm>
            <a:off x="493776" y="1644504"/>
            <a:ext cx="8314944" cy="389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spcCol="27432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</a:rPr>
              <a:t>Learning and Life Experiences</a:t>
            </a:r>
          </a:p>
          <a:p>
            <a:pPr marL="182880" indent="-18288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A bicycle give a sense of power</a:t>
            </a:r>
          </a:p>
          <a:p>
            <a:pPr marL="182880" indent="-18288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“Follow the Leader” mentality – Peer pressure riding in groups</a:t>
            </a:r>
          </a:p>
          <a:p>
            <a:pPr marL="182880" indent="-18288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Child’s world is a mix of fantasy and reality</a:t>
            </a:r>
          </a:p>
          <a:p>
            <a:pPr marL="182880" indent="-18288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Sense of danger is not developed</a:t>
            </a:r>
          </a:p>
          <a:p>
            <a:pPr marL="182880" indent="-18288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Vehicles seem less threatening than they should be</a:t>
            </a:r>
          </a:p>
          <a:p>
            <a:pPr marL="182880" indent="-18288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Children concentrate on one thing at a time, and they are easily distracted and forget</a:t>
            </a:r>
          </a:p>
          <a:p>
            <a:pPr marL="182880" indent="-18288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Road signs, symbols, rules must be followed but children have no accumulated knowledge</a:t>
            </a:r>
          </a:p>
          <a:p>
            <a:pPr marL="182880" indent="-18288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Belief that off the street means away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from danger</a:t>
            </a:r>
          </a:p>
          <a:p>
            <a:pPr>
              <a:spcAft>
                <a:spcPts val="600"/>
              </a:spcAft>
            </a:pPr>
            <a:endParaRPr lang="en-US" sz="2000" b="1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</a:rPr>
              <a:t>See and Hear Differently</a:t>
            </a:r>
          </a:p>
          <a:p>
            <a:pPr marL="182880" indent="-18288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Kids are unpredictable, reacting to situations</a:t>
            </a:r>
          </a:p>
          <a:p>
            <a:pPr marL="182880" indent="-18288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Not able to judge speed, distance</a:t>
            </a:r>
          </a:p>
          <a:p>
            <a:pPr marL="182880" indent="-18288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Lack confidence and strength to act on decisions in a split second</a:t>
            </a:r>
          </a:p>
          <a:p>
            <a:pPr marL="182880" indent="-18288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Belief that vehicle reaction time is immediate or like their own</a:t>
            </a:r>
          </a:p>
          <a:p>
            <a:pPr marL="182880" indent="-18288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Hearing is unable to immediately locate the direction of a sound</a:t>
            </a:r>
          </a:p>
          <a:p>
            <a:pPr marL="182880" indent="-18288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Field of vision is narrower – up to 30 percent</a:t>
            </a:r>
          </a:p>
          <a:p>
            <a:pPr marL="182880" indent="-18288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Belief that they see the car, so the driver </a:t>
            </a:r>
            <a:br>
              <a:rPr lang="en-US" sz="1600" dirty="0">
                <a:solidFill>
                  <a:schemeClr val="tx2"/>
                </a:solidFill>
              </a:rPr>
            </a:br>
            <a:r>
              <a:rPr lang="en-US" sz="1600" dirty="0">
                <a:solidFill>
                  <a:schemeClr val="tx2"/>
                </a:solidFill>
              </a:rPr>
              <a:t>sees them</a:t>
            </a:r>
          </a:p>
          <a:p>
            <a:pPr marL="182880" indent="-182880">
              <a:spcAft>
                <a:spcPts val="2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A child can not relate lessons and skills to real life scenarios they do not understand</a:t>
            </a:r>
          </a:p>
          <a:p>
            <a:pPr>
              <a:spcAft>
                <a:spcPts val="200"/>
              </a:spcAft>
            </a:pP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5" name="Google Shape;101;p15">
            <a:extLst>
              <a:ext uri="{FF2B5EF4-FFF2-40B4-BE49-F238E27FC236}">
                <a16:creationId xmlns:a16="http://schemas.microsoft.com/office/drawing/2014/main" id="{B3A6966B-95CE-4CA8-B0A9-BDEA182D62DD}"/>
              </a:ext>
            </a:extLst>
          </p:cNvPr>
          <p:cNvSpPr txBox="1"/>
          <p:nvPr/>
        </p:nvSpPr>
        <p:spPr>
          <a:xfrm>
            <a:off x="0" y="91440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lvl="0">
              <a:buClr>
                <a:srgbClr val="FFFF00"/>
              </a:buClr>
            </a:pPr>
            <a:r>
              <a:rPr lang="en-US" sz="32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What influences a child’s ability to learn?</a:t>
            </a:r>
          </a:p>
          <a:p>
            <a:pPr lvl="0">
              <a:buClr>
                <a:srgbClr val="FFFF00"/>
              </a:buClr>
            </a:pPr>
            <a:endParaRPr lang="en-US" sz="3200" b="1" dirty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Font typeface="Arial"/>
              <a:buNone/>
            </a:pPr>
            <a:endParaRPr sz="3200" b="1" dirty="0">
              <a:solidFill>
                <a:schemeClr val="accent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0E2556-D70B-407C-88D8-E56E8C8C310D}"/>
              </a:ext>
            </a:extLst>
          </p:cNvPr>
          <p:cNvSpPr/>
          <p:nvPr/>
        </p:nvSpPr>
        <p:spPr>
          <a:xfrm>
            <a:off x="0" y="731520"/>
            <a:ext cx="9144000" cy="7498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0" rIns="457200" anchor="ctr" anchorCtr="0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D3D3D"/>
                </a:solidFill>
              </a:rPr>
              <a:t>Children develop cognitively and physically at their own pace. </a:t>
            </a:r>
          </a:p>
          <a:p>
            <a:pPr>
              <a:defRPr/>
            </a:pPr>
            <a:r>
              <a:rPr lang="en-US" dirty="0">
                <a:solidFill>
                  <a:srgbClr val="3D3D3D"/>
                </a:solidFill>
              </a:rPr>
              <a:t>Teach them by example, encourage them to ride, help them practice to proficiency.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F4037056-1567-4934-ADDA-E9FC8D755BFF}"/>
              </a:ext>
            </a:extLst>
          </p:cNvPr>
          <p:cNvSpPr>
            <a:spLocks noChangeAspect="1"/>
          </p:cNvSpPr>
          <p:nvPr/>
        </p:nvSpPr>
        <p:spPr>
          <a:xfrm rot="5400000">
            <a:off x="365760" y="877824"/>
            <a:ext cx="457200" cy="457200"/>
          </a:xfrm>
          <a:prstGeom prst="triangle">
            <a:avLst/>
          </a:prstGeom>
          <a:solidFill>
            <a:schemeClr val="accent2"/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250;p32">
            <a:extLst>
              <a:ext uri="{FF2B5EF4-FFF2-40B4-BE49-F238E27FC236}">
                <a16:creationId xmlns:a16="http://schemas.microsoft.com/office/drawing/2014/main" id="{77C84E2D-82B7-48EA-AE7C-D3C061ACD17A}"/>
              </a:ext>
            </a:extLst>
          </p:cNvPr>
          <p:cNvSpPr txBox="1"/>
          <p:nvPr/>
        </p:nvSpPr>
        <p:spPr>
          <a:xfrm>
            <a:off x="0" y="5846400"/>
            <a:ext cx="9144000" cy="101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00" tIns="91425" rIns="91425" bIns="91425" anchor="ctr" anchorCtr="0">
            <a:noAutofit/>
          </a:bodyPr>
          <a:lstStyle/>
          <a:p>
            <a:pPr lvl="0"/>
            <a:r>
              <a:rPr lang="en-US" dirty="0">
                <a:solidFill>
                  <a:schemeClr val="bg2"/>
                </a:solidFill>
              </a:rPr>
              <a:t>This series of two-minute videos is based on the </a:t>
            </a:r>
            <a:r>
              <a:rPr lang="en-US" dirty="0" err="1">
                <a:solidFill>
                  <a:schemeClr val="bg2"/>
                </a:solidFill>
              </a:rPr>
              <a:t>BikeFed</a:t>
            </a:r>
            <a:r>
              <a:rPr lang="en-US" dirty="0">
                <a:solidFill>
                  <a:schemeClr val="bg2"/>
                </a:solidFill>
              </a:rPr>
              <a:t>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i="1" dirty="0">
                <a:solidFill>
                  <a:schemeClr val="bg2"/>
                </a:solidFill>
              </a:rPr>
              <a:t>TEACHING SAFE BICYLING Train the Trainer</a:t>
            </a:r>
            <a:r>
              <a:rPr lang="en-US" dirty="0">
                <a:solidFill>
                  <a:schemeClr val="bg2"/>
                </a:solidFill>
              </a:rPr>
              <a:t> class</a:t>
            </a:r>
          </a:p>
        </p:txBody>
      </p:sp>
    </p:spTree>
    <p:extLst>
      <p:ext uri="{BB962C8B-B14F-4D97-AF65-F5344CB8AC3E}">
        <p14:creationId xmlns:p14="http://schemas.microsoft.com/office/powerpoint/2010/main" val="264853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/>
        </p:nvSpPr>
        <p:spPr>
          <a:xfrm>
            <a:off x="890016" y="1742040"/>
            <a:ext cx="7089648" cy="3890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</a:rPr>
              <a:t>Help families feel confident. Biking changes your community!</a:t>
            </a:r>
          </a:p>
          <a:p>
            <a:pPr marL="182880" indent="-18288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Add the QR codes along trails and paths</a:t>
            </a:r>
          </a:p>
          <a:p>
            <a:pPr marL="182880" indent="-18288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Chalk or paint the practice activities where families will use them</a:t>
            </a:r>
          </a:p>
          <a:p>
            <a:pPr marL="182880" indent="-18288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Get the word out! Talk about it, digital communications, social media, website link, weekly features</a:t>
            </a:r>
          </a:p>
          <a:p>
            <a:pPr marL="182880" indent="-18288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Involve schools, businesses and clubs</a:t>
            </a:r>
          </a:p>
          <a:p>
            <a:pPr marL="182880" indent="-18288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Introduce with rides</a:t>
            </a:r>
          </a:p>
          <a:p>
            <a:pPr marL="182880" indent="-18288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Participate in Bike Week</a:t>
            </a:r>
          </a:p>
          <a:p>
            <a:pPr>
              <a:spcAft>
                <a:spcPts val="600"/>
              </a:spcAft>
            </a:pPr>
            <a:r>
              <a:rPr lang="en-US" b="1" dirty="0">
                <a:solidFill>
                  <a:srgbClr val="3D3D3D"/>
                </a:solidFill>
              </a:rPr>
              <a:t>Follow up, involve stakeholders to support your efforts</a:t>
            </a:r>
            <a:endParaRPr lang="en-US" dirty="0">
              <a:solidFill>
                <a:srgbClr val="3D3D3D"/>
              </a:solidFill>
            </a:endParaRPr>
          </a:p>
        </p:txBody>
      </p:sp>
      <p:sp>
        <p:nvSpPr>
          <p:cNvPr id="5" name="Google Shape;101;p15">
            <a:extLst>
              <a:ext uri="{FF2B5EF4-FFF2-40B4-BE49-F238E27FC236}">
                <a16:creationId xmlns:a16="http://schemas.microsoft.com/office/drawing/2014/main" id="{B3A6966B-95CE-4CA8-B0A9-BDEA182D62DD}"/>
              </a:ext>
            </a:extLst>
          </p:cNvPr>
          <p:cNvSpPr txBox="1"/>
          <p:nvPr/>
        </p:nvSpPr>
        <p:spPr>
          <a:xfrm>
            <a:off x="0" y="91440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lvl="0">
              <a:buClr>
                <a:srgbClr val="FFFF00"/>
              </a:buClr>
            </a:pPr>
            <a:r>
              <a:rPr lang="en-US" sz="31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How to use TEACHING SAFE BICYCLING video series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0E2556-D70B-407C-88D8-E56E8C8C310D}"/>
              </a:ext>
            </a:extLst>
          </p:cNvPr>
          <p:cNvSpPr/>
          <p:nvPr/>
        </p:nvSpPr>
        <p:spPr>
          <a:xfrm>
            <a:off x="0" y="731520"/>
            <a:ext cx="9144000" cy="7498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0" rIns="457200" anchor="ctr" anchorCtr="0">
            <a:spAutoFit/>
          </a:bodyPr>
          <a:lstStyle/>
          <a:p>
            <a:r>
              <a:rPr lang="en-US" dirty="0"/>
              <a:t>Share the QR codes. Offer link to the printable materials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F4037056-1567-4934-ADDA-E9FC8D755BFF}"/>
              </a:ext>
            </a:extLst>
          </p:cNvPr>
          <p:cNvSpPr>
            <a:spLocks noChangeAspect="1"/>
          </p:cNvSpPr>
          <p:nvPr/>
        </p:nvSpPr>
        <p:spPr>
          <a:xfrm rot="5400000">
            <a:off x="365760" y="877824"/>
            <a:ext cx="457200" cy="457200"/>
          </a:xfrm>
          <a:prstGeom prst="triangle">
            <a:avLst/>
          </a:prstGeom>
          <a:solidFill>
            <a:schemeClr val="accent2"/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250;p32">
            <a:extLst>
              <a:ext uri="{FF2B5EF4-FFF2-40B4-BE49-F238E27FC236}">
                <a16:creationId xmlns:a16="http://schemas.microsoft.com/office/drawing/2014/main" id="{77C84E2D-82B7-48EA-AE7C-D3C061ACD17A}"/>
              </a:ext>
            </a:extLst>
          </p:cNvPr>
          <p:cNvSpPr txBox="1"/>
          <p:nvPr/>
        </p:nvSpPr>
        <p:spPr>
          <a:xfrm>
            <a:off x="0" y="5846400"/>
            <a:ext cx="9144000" cy="101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00" tIns="91425" rIns="91425" bIns="91425" anchor="ctr" anchorCtr="0">
            <a:noAutofit/>
          </a:bodyPr>
          <a:lstStyle/>
          <a:p>
            <a:pPr lvl="0"/>
            <a:r>
              <a:rPr lang="en-US" dirty="0">
                <a:solidFill>
                  <a:schemeClr val="bg2"/>
                </a:solidFill>
              </a:rPr>
              <a:t>This series of two-minute videos is based on the </a:t>
            </a:r>
            <a:r>
              <a:rPr lang="en-US" dirty="0" err="1">
                <a:solidFill>
                  <a:schemeClr val="bg2"/>
                </a:solidFill>
              </a:rPr>
              <a:t>BikeFed</a:t>
            </a:r>
            <a:r>
              <a:rPr lang="en-US" dirty="0">
                <a:solidFill>
                  <a:schemeClr val="bg2"/>
                </a:solidFill>
              </a:rPr>
              <a:t>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i="1" dirty="0">
                <a:solidFill>
                  <a:schemeClr val="bg2"/>
                </a:solidFill>
              </a:rPr>
              <a:t>TEACHING SAFE BICYLING Train the Trainer</a:t>
            </a:r>
            <a:r>
              <a:rPr lang="en-US" dirty="0">
                <a:solidFill>
                  <a:schemeClr val="bg2"/>
                </a:solidFill>
              </a:rPr>
              <a:t> class</a:t>
            </a:r>
          </a:p>
        </p:txBody>
      </p:sp>
    </p:spTree>
    <p:extLst>
      <p:ext uri="{BB962C8B-B14F-4D97-AF65-F5344CB8AC3E}">
        <p14:creationId xmlns:p14="http://schemas.microsoft.com/office/powerpoint/2010/main" val="213488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/>
        </p:nvSpPr>
        <p:spPr>
          <a:xfrm>
            <a:off x="890016" y="1742040"/>
            <a:ext cx="7089648" cy="3890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solidFill>
                  <a:schemeClr val="tx2"/>
                </a:solidFill>
              </a:rPr>
              <a:t>Kids learning to share the road respectfully is good for everyone</a:t>
            </a:r>
          </a:p>
          <a:p>
            <a:pPr marL="182880" indent="-18288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Riding safely builds respect with others on the road.</a:t>
            </a:r>
          </a:p>
          <a:p>
            <a:pPr marL="182880" indent="-18288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Building a sense of community and belonging</a:t>
            </a:r>
          </a:p>
          <a:p>
            <a:pPr marL="182880" indent="-18288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Active children are healthier</a:t>
            </a:r>
          </a:p>
          <a:p>
            <a:pPr marL="182880" indent="-18288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Learning skills for avoiding crashes keeps kids safe</a:t>
            </a:r>
          </a:p>
          <a:p>
            <a:pPr marL="182880" indent="-18288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Going by bike is good for the environment</a:t>
            </a:r>
          </a:p>
          <a:p>
            <a:pPr marL="182880" indent="-18288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Bicycles can fit into any budget </a:t>
            </a:r>
          </a:p>
          <a:p>
            <a:pPr marL="182880" indent="-18288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Mobility develops a sense of adventure</a:t>
            </a:r>
          </a:p>
          <a:p>
            <a:pPr marL="182880" indent="-18288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2"/>
                </a:solidFill>
              </a:rPr>
              <a:t>Bike trips support local businesses</a:t>
            </a:r>
          </a:p>
        </p:txBody>
      </p:sp>
      <p:sp>
        <p:nvSpPr>
          <p:cNvPr id="5" name="Google Shape;101;p15">
            <a:extLst>
              <a:ext uri="{FF2B5EF4-FFF2-40B4-BE49-F238E27FC236}">
                <a16:creationId xmlns:a16="http://schemas.microsoft.com/office/drawing/2014/main" id="{B3A6966B-95CE-4CA8-B0A9-BDEA182D62DD}"/>
              </a:ext>
            </a:extLst>
          </p:cNvPr>
          <p:cNvSpPr txBox="1"/>
          <p:nvPr/>
        </p:nvSpPr>
        <p:spPr>
          <a:xfrm>
            <a:off x="0" y="91440"/>
            <a:ext cx="9144000" cy="731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t" anchorCtr="0">
            <a:noAutofit/>
          </a:bodyPr>
          <a:lstStyle/>
          <a:p>
            <a:pPr lvl="0">
              <a:buClr>
                <a:srgbClr val="FFFF00"/>
              </a:buClr>
            </a:pPr>
            <a:r>
              <a:rPr lang="en-US" sz="31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Professionals working together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0E2556-D70B-407C-88D8-E56E8C8C310D}"/>
              </a:ext>
            </a:extLst>
          </p:cNvPr>
          <p:cNvSpPr/>
          <p:nvPr/>
        </p:nvSpPr>
        <p:spPr>
          <a:xfrm>
            <a:off x="0" y="731520"/>
            <a:ext cx="9144000" cy="7498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400" rIns="457200" anchor="ctr" anchorCtr="0">
            <a:noAutofit/>
          </a:bodyPr>
          <a:lstStyle/>
          <a:p>
            <a:r>
              <a:rPr lang="en-US" dirty="0"/>
              <a:t>Keeping kids safe and healthy with great reasons to ride their bikes! </a:t>
            </a:r>
          </a:p>
        </p:txBody>
      </p: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F4037056-1567-4934-ADDA-E9FC8D755BFF}"/>
              </a:ext>
            </a:extLst>
          </p:cNvPr>
          <p:cNvSpPr>
            <a:spLocks noChangeAspect="1"/>
          </p:cNvSpPr>
          <p:nvPr/>
        </p:nvSpPr>
        <p:spPr>
          <a:xfrm rot="5400000">
            <a:off x="365760" y="877824"/>
            <a:ext cx="457200" cy="457200"/>
          </a:xfrm>
          <a:prstGeom prst="triangle">
            <a:avLst/>
          </a:prstGeom>
          <a:solidFill>
            <a:schemeClr val="accent2"/>
          </a:solidFill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250;p32">
            <a:extLst>
              <a:ext uri="{FF2B5EF4-FFF2-40B4-BE49-F238E27FC236}">
                <a16:creationId xmlns:a16="http://schemas.microsoft.com/office/drawing/2014/main" id="{77C84E2D-82B7-48EA-AE7C-D3C061ACD17A}"/>
              </a:ext>
            </a:extLst>
          </p:cNvPr>
          <p:cNvSpPr txBox="1"/>
          <p:nvPr/>
        </p:nvSpPr>
        <p:spPr>
          <a:xfrm>
            <a:off x="0" y="5846400"/>
            <a:ext cx="9144000" cy="101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200" tIns="91425" rIns="91425" bIns="91425" anchor="ctr" anchorCtr="0">
            <a:noAutofit/>
          </a:bodyPr>
          <a:lstStyle/>
          <a:p>
            <a:pPr lvl="0"/>
            <a:r>
              <a:rPr lang="en-US" dirty="0">
                <a:solidFill>
                  <a:schemeClr val="bg2"/>
                </a:solidFill>
              </a:rPr>
              <a:t>This series of two-minute videos is based on the </a:t>
            </a:r>
            <a:r>
              <a:rPr lang="en-US" dirty="0" err="1">
                <a:solidFill>
                  <a:schemeClr val="bg2"/>
                </a:solidFill>
              </a:rPr>
              <a:t>BikeFed</a:t>
            </a:r>
            <a:r>
              <a:rPr lang="en-US" dirty="0">
                <a:solidFill>
                  <a:schemeClr val="bg2"/>
                </a:solidFill>
              </a:rPr>
              <a:t>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i="1" dirty="0">
                <a:solidFill>
                  <a:schemeClr val="bg2"/>
                </a:solidFill>
              </a:rPr>
              <a:t>TEACHING SAFE BICYLING Train the Trainer</a:t>
            </a:r>
            <a:r>
              <a:rPr lang="en-US" dirty="0">
                <a:solidFill>
                  <a:schemeClr val="bg2"/>
                </a:solidFill>
              </a:rPr>
              <a:t> class</a:t>
            </a:r>
          </a:p>
        </p:txBody>
      </p:sp>
    </p:spTree>
    <p:extLst>
      <p:ext uri="{BB962C8B-B14F-4D97-AF65-F5344CB8AC3E}">
        <p14:creationId xmlns:p14="http://schemas.microsoft.com/office/powerpoint/2010/main" val="22640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C5CE151C-99CB-42EB-A0F2-C1AF7BF78A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164591"/>
              </p:ext>
            </p:extLst>
          </p:nvPr>
        </p:nvGraphicFramePr>
        <p:xfrm>
          <a:off x="142043" y="657616"/>
          <a:ext cx="8859915" cy="56325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3305">
                  <a:extLst>
                    <a:ext uri="{9D8B030D-6E8A-4147-A177-3AD203B41FA5}">
                      <a16:colId xmlns:a16="http://schemas.microsoft.com/office/drawing/2014/main" val="237684826"/>
                    </a:ext>
                  </a:extLst>
                </a:gridCol>
                <a:gridCol w="2953305">
                  <a:extLst>
                    <a:ext uri="{9D8B030D-6E8A-4147-A177-3AD203B41FA5}">
                      <a16:colId xmlns:a16="http://schemas.microsoft.com/office/drawing/2014/main" val="4132407496"/>
                    </a:ext>
                  </a:extLst>
                </a:gridCol>
                <a:gridCol w="2953305">
                  <a:extLst>
                    <a:ext uri="{9D8B030D-6E8A-4147-A177-3AD203B41FA5}">
                      <a16:colId xmlns:a16="http://schemas.microsoft.com/office/drawing/2014/main" val="3209406718"/>
                    </a:ext>
                  </a:extLst>
                </a:gridCol>
              </a:tblGrid>
              <a:tr h="171606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1280960"/>
                  </a:ext>
                </a:extLst>
              </a:tr>
              <a:tr h="20417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2172953"/>
                  </a:ext>
                </a:extLst>
              </a:tr>
              <a:tr h="18747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496826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7F5B86D-9D9F-446F-910C-60748C2FC226}"/>
              </a:ext>
            </a:extLst>
          </p:cNvPr>
          <p:cNvSpPr txBox="1"/>
          <p:nvPr/>
        </p:nvSpPr>
        <p:spPr>
          <a:xfrm>
            <a:off x="73152" y="134112"/>
            <a:ext cx="282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Notes: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10CDEF0-AE4A-4B4C-82FC-042658D59F81}"/>
              </a:ext>
            </a:extLst>
          </p:cNvPr>
          <p:cNvGrpSpPr/>
          <p:nvPr/>
        </p:nvGrpSpPr>
        <p:grpSpPr>
          <a:xfrm>
            <a:off x="645850" y="905522"/>
            <a:ext cx="7852300" cy="4967613"/>
            <a:chOff x="2189825" y="905522"/>
            <a:chExt cx="7852300" cy="496761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60DD8FB-B50B-4601-98F2-375A11029753}"/>
                </a:ext>
              </a:extLst>
            </p:cNvPr>
            <p:cNvSpPr txBox="1"/>
            <p:nvPr/>
          </p:nvSpPr>
          <p:spPr>
            <a:xfrm>
              <a:off x="5638800" y="2974019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93899D4-D66C-4BCA-96FB-DE7DCAF5CB9F}"/>
                </a:ext>
              </a:extLst>
            </p:cNvPr>
            <p:cNvSpPr txBox="1"/>
            <p:nvPr/>
          </p:nvSpPr>
          <p:spPr>
            <a:xfrm>
              <a:off x="2189825" y="905522"/>
              <a:ext cx="18021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Health Dept</a:t>
              </a:r>
            </a:p>
            <a:p>
              <a:r>
                <a:rPr lang="en-US" dirty="0"/>
                <a:t>Kurt Eggebrecht</a:t>
              </a:r>
            </a:p>
            <a:p>
              <a:r>
                <a:rPr lang="en-US" dirty="0"/>
                <a:t>Appleton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A776234-8DE6-4127-841E-28799C9C6316}"/>
                </a:ext>
              </a:extLst>
            </p:cNvPr>
            <p:cNvSpPr txBox="1"/>
            <p:nvPr/>
          </p:nvSpPr>
          <p:spPr>
            <a:xfrm>
              <a:off x="5049096" y="905522"/>
              <a:ext cx="158030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Equity</a:t>
              </a:r>
            </a:p>
            <a:p>
              <a:r>
                <a:rPr lang="en-US" dirty="0"/>
                <a:t>Mayor </a:t>
              </a:r>
              <a:r>
                <a:rPr lang="en-US" dirty="0" err="1"/>
                <a:t>Genrich</a:t>
              </a:r>
              <a:endParaRPr lang="en-US" dirty="0"/>
            </a:p>
            <a:p>
              <a:r>
                <a:rPr lang="en-US" dirty="0"/>
                <a:t>Green Bay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95F1F52-8104-4807-938E-0A9BB34DF406}"/>
                </a:ext>
              </a:extLst>
            </p:cNvPr>
            <p:cNvSpPr txBox="1"/>
            <p:nvPr/>
          </p:nvSpPr>
          <p:spPr>
            <a:xfrm>
              <a:off x="8080159" y="905522"/>
              <a:ext cx="158030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Transportation</a:t>
              </a:r>
            </a:p>
            <a:p>
              <a:r>
                <a:rPr lang="en-US" dirty="0"/>
                <a:t>John Rider</a:t>
              </a:r>
            </a:p>
            <a:p>
              <a:r>
                <a:rPr lang="en-US" dirty="0"/>
                <a:t>Madison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675C975-8DDA-4C9F-B8DE-494367C82FDA}"/>
                </a:ext>
              </a:extLst>
            </p:cNvPr>
            <p:cNvSpPr txBox="1"/>
            <p:nvPr/>
          </p:nvSpPr>
          <p:spPr>
            <a:xfrm>
              <a:off x="2189825" y="2828835"/>
              <a:ext cx="253013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Social &amp; Community Mayor </a:t>
              </a:r>
              <a:r>
                <a:rPr lang="en-US" dirty="0" err="1"/>
                <a:t>Merkes</a:t>
              </a:r>
              <a:endParaRPr lang="en-US" dirty="0"/>
            </a:p>
            <a:p>
              <a:r>
                <a:rPr lang="en-US" dirty="0"/>
                <a:t>Menasha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18FEF22-A884-490E-8261-E41E287A84B1}"/>
                </a:ext>
              </a:extLst>
            </p:cNvPr>
            <p:cNvSpPr txBox="1"/>
            <p:nvPr/>
          </p:nvSpPr>
          <p:spPr>
            <a:xfrm>
              <a:off x="5791200" y="3126419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1EFECEC-2D49-4BFB-87E6-8ECFDBE7F2F4}"/>
                </a:ext>
              </a:extLst>
            </p:cNvPr>
            <p:cNvSpPr txBox="1"/>
            <p:nvPr/>
          </p:nvSpPr>
          <p:spPr>
            <a:xfrm>
              <a:off x="5943600" y="3278819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C98F55-17A3-4191-9325-886AD4DFCB3D}"/>
                </a:ext>
              </a:extLst>
            </p:cNvPr>
            <p:cNvSpPr txBox="1"/>
            <p:nvPr/>
          </p:nvSpPr>
          <p:spPr>
            <a:xfrm>
              <a:off x="4668546" y="2327688"/>
              <a:ext cx="2908175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dirty="0"/>
                <a:t>VIDEO</a:t>
              </a:r>
            </a:p>
            <a:p>
              <a:r>
                <a:rPr lang="en-US" sz="1200" dirty="0"/>
                <a:t>A network of support </a:t>
              </a:r>
            </a:p>
            <a:p>
              <a:r>
                <a:rPr lang="en-US" sz="1200" dirty="0"/>
                <a:t>helping families </a:t>
              </a:r>
            </a:p>
            <a:p>
              <a:r>
                <a:rPr lang="en-US" sz="1200" dirty="0"/>
                <a:t>enjoy their communities</a:t>
              </a:r>
            </a:p>
            <a:p>
              <a:r>
                <a:rPr lang="en-US" sz="1200" dirty="0"/>
                <a:t>strengthen their health and </a:t>
              </a:r>
            </a:p>
            <a:p>
              <a:r>
                <a:rPr lang="en-US" sz="1200" dirty="0"/>
                <a:t>appreciate the beauty of Wisconsin</a:t>
              </a:r>
            </a:p>
            <a:p>
              <a:r>
                <a:rPr lang="en-US" sz="1200" dirty="0"/>
                <a:t>together on two wheels </a:t>
              </a:r>
              <a:endParaRPr lang="en-US" sz="54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B7EEC8-A8F6-47ED-8D6E-BF8C7C0515BE}"/>
                </a:ext>
              </a:extLst>
            </p:cNvPr>
            <p:cNvSpPr txBox="1"/>
            <p:nvPr/>
          </p:nvSpPr>
          <p:spPr>
            <a:xfrm>
              <a:off x="8092740" y="2828835"/>
              <a:ext cx="18820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Safety</a:t>
              </a:r>
            </a:p>
            <a:p>
              <a:r>
                <a:rPr lang="en-US" dirty="0"/>
                <a:t>Clint Police Dept</a:t>
              </a:r>
            </a:p>
            <a:p>
              <a:r>
                <a:rPr lang="en-US" dirty="0"/>
                <a:t>Neenah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813380-1F4C-4F37-BB46-245CF1508122}"/>
                </a:ext>
              </a:extLst>
            </p:cNvPr>
            <p:cNvSpPr txBox="1"/>
            <p:nvPr/>
          </p:nvSpPr>
          <p:spPr>
            <a:xfrm>
              <a:off x="2189827" y="4949805"/>
              <a:ext cx="19619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Park &amp; Recreation</a:t>
              </a:r>
            </a:p>
            <a:p>
              <a:r>
                <a:rPr lang="en-US" dirty="0"/>
                <a:t>Elizabeth</a:t>
              </a:r>
            </a:p>
            <a:p>
              <a:r>
                <a:rPr lang="en-US" dirty="0"/>
                <a:t>Appleton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AF1758-AF31-4895-B448-1B47BC274825}"/>
                </a:ext>
              </a:extLst>
            </p:cNvPr>
            <p:cNvSpPr txBox="1"/>
            <p:nvPr/>
          </p:nvSpPr>
          <p:spPr>
            <a:xfrm>
              <a:off x="5048436" y="4949805"/>
              <a:ext cx="244135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Economic Development</a:t>
              </a:r>
            </a:p>
            <a:p>
              <a:endParaRPr lang="en-US" dirty="0"/>
            </a:p>
            <a:p>
              <a:r>
                <a:rPr lang="en-US" dirty="0"/>
                <a:t>La Crosse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9E89EDA-EEEC-4030-BB5F-22D0A2872623}"/>
                </a:ext>
              </a:extLst>
            </p:cNvPr>
            <p:cNvSpPr txBox="1"/>
            <p:nvPr/>
          </p:nvSpPr>
          <p:spPr>
            <a:xfrm>
              <a:off x="8080160" y="4900927"/>
              <a:ext cx="19619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Environment</a:t>
              </a:r>
            </a:p>
            <a:p>
              <a:r>
                <a:rPr lang="en-US" dirty="0"/>
                <a:t>Jeremy </a:t>
              </a:r>
              <a:r>
                <a:rPr lang="en-US" dirty="0" err="1"/>
                <a:t>Grangert</a:t>
              </a:r>
              <a:endParaRPr lang="en-US" dirty="0"/>
            </a:p>
            <a:p>
              <a:r>
                <a:rPr lang="en-US" dirty="0" err="1"/>
                <a:t>Eau</a:t>
              </a:r>
              <a:r>
                <a:rPr lang="en-US" dirty="0"/>
                <a:t> Claire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184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F5B86D-9D9F-446F-910C-60748C2FC226}"/>
              </a:ext>
            </a:extLst>
          </p:cNvPr>
          <p:cNvSpPr txBox="1"/>
          <p:nvPr/>
        </p:nvSpPr>
        <p:spPr>
          <a:xfrm>
            <a:off x="73152" y="134112"/>
            <a:ext cx="282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Notes: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4F1F11D-9625-49AA-BA16-5753E4BE2A90}"/>
              </a:ext>
            </a:extLst>
          </p:cNvPr>
          <p:cNvSpPr/>
          <p:nvPr/>
        </p:nvSpPr>
        <p:spPr>
          <a:xfrm>
            <a:off x="2286000" y="199783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Watercolor background</a:t>
            </a:r>
          </a:p>
          <a:p>
            <a:r>
              <a:rPr lang="en-US" dirty="0"/>
              <a:t>VIDEO with links to start the series</a:t>
            </a:r>
          </a:p>
          <a:p>
            <a:endParaRPr lang="en-US" dirty="0"/>
          </a:p>
          <a:p>
            <a:r>
              <a:rPr lang="en-US" dirty="0"/>
              <a:t>For more information and resources please visit: (NEED LINKS)</a:t>
            </a:r>
          </a:p>
          <a:p>
            <a:endParaRPr lang="en-US" dirty="0"/>
          </a:p>
          <a:p>
            <a:r>
              <a:rPr lang="en-US" dirty="0"/>
              <a:t>The Wisconsin Bike Fed  - Online &amp; printable resources, classes</a:t>
            </a:r>
          </a:p>
          <a:p>
            <a:endParaRPr lang="en-US" dirty="0"/>
          </a:p>
          <a:p>
            <a:r>
              <a:rPr lang="en-US" dirty="0"/>
              <a:t>The Wisconsin Dept of Transportation – </a:t>
            </a:r>
            <a:r>
              <a:rPr lang="en-US" dirty="0">
                <a:hlinkClick r:id="rId2"/>
              </a:rPr>
              <a:t>WisconsinDOT.gov/</a:t>
            </a:r>
            <a:r>
              <a:rPr lang="en-US" dirty="0" err="1">
                <a:hlinkClick r:id="rId2"/>
              </a:rPr>
              <a:t>BikeSafety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0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ikeFedTheme">
  <a:themeElements>
    <a:clrScheme name="Custom 2">
      <a:dk1>
        <a:srgbClr val="3D3D3D"/>
      </a:dk1>
      <a:lt1>
        <a:srgbClr val="E5E6DA"/>
      </a:lt1>
      <a:dk2>
        <a:srgbClr val="3D3D3D"/>
      </a:dk2>
      <a:lt2>
        <a:srgbClr val="FFFFFF"/>
      </a:lt2>
      <a:accent1>
        <a:srgbClr val="057F3E"/>
      </a:accent1>
      <a:accent2>
        <a:srgbClr val="1C4890"/>
      </a:accent2>
      <a:accent3>
        <a:srgbClr val="72A67F"/>
      </a:accent3>
      <a:accent4>
        <a:srgbClr val="939685"/>
      </a:accent4>
      <a:accent5>
        <a:srgbClr val="96A1AA"/>
      </a:accent5>
      <a:accent6>
        <a:srgbClr val="A99E8A"/>
      </a:accent6>
      <a:hlink>
        <a:srgbClr val="1C4890"/>
      </a:hlink>
      <a:folHlink>
        <a:srgbClr val="057F3E"/>
      </a:folHlink>
    </a:clrScheme>
    <a:fontScheme name="BikeFe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ikeFedTheme" id="{C973FF9E-D995-4875-BBD7-71311264CA6D}" vid="{6BEBFAB7-329F-495A-BFBE-D9FF3403FB88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3761</TotalTime>
  <Words>2753</Words>
  <Application>Microsoft Office PowerPoint</Application>
  <PresentationFormat>On-screen Show (4:3)</PresentationFormat>
  <Paragraphs>277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BikeFedTheme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LITTLE, WANDA L</dc:creator>
  <cp:lastModifiedBy>Knowles, Mae - DOT</cp:lastModifiedBy>
  <cp:revision>206</cp:revision>
  <dcterms:modified xsi:type="dcterms:W3CDTF">2021-03-25T19:22:38Z</dcterms:modified>
</cp:coreProperties>
</file>