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0"/>
  </p:notesMasterIdLst>
  <p:sldIdLst>
    <p:sldId id="304" r:id="rId2"/>
    <p:sldId id="305" r:id="rId3"/>
    <p:sldId id="307" r:id="rId4"/>
    <p:sldId id="309" r:id="rId5"/>
    <p:sldId id="310" r:id="rId6"/>
    <p:sldId id="311" r:id="rId7"/>
    <p:sldId id="313" r:id="rId8"/>
    <p:sldId id="31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Bachaus" initials="MB" lastIdx="5" clrIdx="0">
    <p:extLst>
      <p:ext uri="{19B8F6BF-5375-455C-9EA6-DF929625EA0E}">
        <p15:presenceInfo xmlns:p15="http://schemas.microsoft.com/office/powerpoint/2012/main" userId="Michelle Bach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6710" autoAdjust="0"/>
  </p:normalViewPr>
  <p:slideViewPr>
    <p:cSldViewPr snapToGrid="0">
      <p:cViewPr varScale="1">
        <p:scale>
          <a:sx n="125" d="100"/>
          <a:sy n="125"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942b580bd2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942b580bd2_0_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g942b580bd2_0_4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42b580bd2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g942b580bd2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942b580bd2_0_5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80604c2016_1_9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3</a:t>
            </a:fld>
            <a:endParaRPr/>
          </a:p>
        </p:txBody>
      </p:sp>
      <p:sp>
        <p:nvSpPr>
          <p:cNvPr id="580" name="Google Shape;580;g80604c2016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81" name="Google Shape;581;g80604c2016_1_9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0604c2016_1_8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4</a:t>
            </a:fld>
            <a:endParaRPr/>
          </a:p>
        </p:txBody>
      </p:sp>
      <p:sp>
        <p:nvSpPr>
          <p:cNvPr id="599" name="Google Shape;599;g80604c2016_1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00" name="Google Shape;600;g80604c2016_1_8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942b580bd2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942b580bd2_0_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g942b580bd2_0_5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942b580bd2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9" name="Google Shape;639;g942b580bd2_0_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942b580bd2_0_6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0604c2016_1_11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7</a:t>
            </a:fld>
            <a:endParaRPr/>
          </a:p>
        </p:txBody>
      </p:sp>
      <p:sp>
        <p:nvSpPr>
          <p:cNvPr id="652" name="Google Shape;652;g80604c2016_1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53" name="Google Shape;653;g80604c2016_1_11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80604c2016_1_10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8</a:t>
            </a:fld>
            <a:endParaRPr/>
          </a:p>
        </p:txBody>
      </p:sp>
      <p:sp>
        <p:nvSpPr>
          <p:cNvPr id="671" name="Google Shape;671;g80604c2016_1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72" name="Google Shape;672;g80604c2016_1_105: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124400" y="1371600"/>
            <a:ext cx="70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0" name="Rectangle 9"/>
          <p:cNvSpPr/>
          <p:nvPr/>
        </p:nvSpPr>
        <p:spPr>
          <a:xfrm>
            <a:off x="2124400" y="4462272"/>
            <a:ext cx="7019600"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ctrTitle"/>
          </p:nvPr>
        </p:nvSpPr>
        <p:spPr bwMode="black">
          <a:xfrm>
            <a:off x="2381399" y="1943842"/>
            <a:ext cx="6375047" cy="2387600"/>
          </a:xfrm>
        </p:spPr>
        <p:txBody>
          <a:bodyPr anchor="b"/>
          <a:lstStyle>
            <a:lvl1pPr algn="l">
              <a:lnSpc>
                <a:spcPct val="90000"/>
              </a:lnSpc>
              <a:defRPr sz="45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2381399" y="4538660"/>
            <a:ext cx="6375047" cy="865321"/>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endParaRPr lang="en-US"/>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312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26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5343503" y="3384990"/>
            <a:ext cx="68580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4785352" y="2914977"/>
            <a:ext cx="6857433" cy="1028615"/>
          </a:xfrm>
          <a:prstGeom prst="rect">
            <a:avLst/>
          </a:prstGeom>
        </p:spPr>
      </p:pic>
      <p:sp>
        <p:nvSpPr>
          <p:cNvPr id="2" name="Vertical Title 1"/>
          <p:cNvSpPr>
            <a:spLocks noGrp="1"/>
          </p:cNvSpPr>
          <p:nvPr>
            <p:ph type="title" orient="vert"/>
          </p:nvPr>
        </p:nvSpPr>
        <p:spPr>
          <a:xfrm>
            <a:off x="7699761" y="462249"/>
            <a:ext cx="1028165"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83649" y="462249"/>
            <a:ext cx="7269816"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283650" y="6356351"/>
            <a:ext cx="1478960" cy="365125"/>
          </a:xfrm>
        </p:spPr>
        <p:txBody>
          <a:bodyPr/>
          <a:lstStyle/>
          <a:p>
            <a:endParaRPr lang="en-US"/>
          </a:p>
        </p:txBody>
      </p:sp>
      <p:sp>
        <p:nvSpPr>
          <p:cNvPr id="5" name="Footer Placeholder 4"/>
          <p:cNvSpPr>
            <a:spLocks noGrp="1"/>
          </p:cNvSpPr>
          <p:nvPr>
            <p:ph type="ftr" sz="quarter" idx="11"/>
          </p:nvPr>
        </p:nvSpPr>
        <p:spPr>
          <a:xfrm>
            <a:off x="1786780" y="6356351"/>
            <a:ext cx="4265840" cy="365125"/>
          </a:xfrm>
        </p:spPr>
        <p:txBody>
          <a:bodyPr/>
          <a:lstStyle/>
          <a:p>
            <a:endParaRPr lang="en-US"/>
          </a:p>
        </p:txBody>
      </p:sp>
      <p:sp>
        <p:nvSpPr>
          <p:cNvPr id="6" name="Slide Number Placeholder 5"/>
          <p:cNvSpPr>
            <a:spLocks noGrp="1"/>
          </p:cNvSpPr>
          <p:nvPr>
            <p:ph type="sldNum" sz="quarter" idx="12"/>
          </p:nvPr>
        </p:nvSpPr>
        <p:spPr>
          <a:xfrm>
            <a:off x="6076792" y="6356351"/>
            <a:ext cx="1476674"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7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63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626614" y="-20637"/>
            <a:ext cx="5486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9" name="Rectangle 8"/>
          <p:cNvSpPr/>
          <p:nvPr/>
        </p:nvSpPr>
        <p:spPr>
          <a:xfrm>
            <a:off x="2626614" y="4462272"/>
            <a:ext cx="54864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title"/>
          </p:nvPr>
        </p:nvSpPr>
        <p:spPr bwMode="black">
          <a:xfrm>
            <a:off x="2878511" y="658347"/>
            <a:ext cx="4948098" cy="3664417"/>
          </a:xfrm>
        </p:spPr>
        <p:txBody>
          <a:bodyPr anchor="b">
            <a:normAutofit/>
          </a:bodyPr>
          <a:lstStyle>
            <a:lvl1pPr>
              <a:lnSpc>
                <a:spcPct val="90000"/>
              </a:lnSpc>
              <a:defRPr sz="375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2878511" y="4589464"/>
            <a:ext cx="4948099" cy="1500187"/>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80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60120" y="2194560"/>
            <a:ext cx="336727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11526" y="2194560"/>
            <a:ext cx="337006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4843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960120"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60120"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14316"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14316"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24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3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6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2"/>
          <p:cNvSpPr>
            <a:spLocks noGrp="1"/>
          </p:cNvSpPr>
          <p:nvPr>
            <p:ph type="body" sz="half" idx="2"/>
          </p:nvPr>
        </p:nvSpPr>
        <p:spPr>
          <a:xfrm>
            <a:off x="968863" y="2465295"/>
            <a:ext cx="2876156" cy="3711669"/>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3"/>
          <p:cNvSpPr>
            <a:spLocks noGrp="1"/>
          </p:cNvSpPr>
          <p:nvPr>
            <p:ph idx="1"/>
          </p:nvPr>
        </p:nvSpPr>
        <p:spPr>
          <a:xfrm>
            <a:off x="4139173" y="2465295"/>
            <a:ext cx="3880878" cy="3711669"/>
          </a:xfrm>
        </p:spPr>
        <p:txBody>
          <a:bodyPr>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90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3"/>
          <p:cNvSpPr>
            <a:spLocks noGrp="1"/>
          </p:cNvSpPr>
          <p:nvPr>
            <p:ph type="body" sz="half" idx="2"/>
          </p:nvPr>
        </p:nvSpPr>
        <p:spPr>
          <a:xfrm>
            <a:off x="968864" y="2465294"/>
            <a:ext cx="2876156" cy="3711669"/>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39173" y="1828456"/>
            <a:ext cx="4042421" cy="5029544"/>
          </a:xfrm>
        </p:spPr>
        <p:txBody>
          <a:bodyPr tIns="13716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47526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9141714"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1"/>
            <a:ext cx="9141714" cy="1371257"/>
          </a:xfrm>
          <a:prstGeom prst="rect">
            <a:avLst/>
          </a:prstGeom>
        </p:spPr>
      </p:pic>
      <p:sp>
        <p:nvSpPr>
          <p:cNvPr id="2" name="Title Placeholder 1"/>
          <p:cNvSpPr>
            <a:spLocks noGrp="1"/>
          </p:cNvSpPr>
          <p:nvPr>
            <p:ph type="title"/>
          </p:nvPr>
        </p:nvSpPr>
        <p:spPr bwMode="black">
          <a:xfrm>
            <a:off x="960120" y="466344"/>
            <a:ext cx="7221474"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60120" y="2190749"/>
            <a:ext cx="7221474"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60121" y="6356351"/>
            <a:ext cx="1478960" cy="365125"/>
          </a:xfrm>
          <a:prstGeom prst="rect">
            <a:avLst/>
          </a:prstGeom>
        </p:spPr>
        <p:txBody>
          <a:bodyPr vert="horz" lIns="91440" tIns="45720" rIns="91440" bIns="45720" rtlCol="0" anchor="ct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2439080" y="6356351"/>
            <a:ext cx="4265840" cy="365125"/>
          </a:xfrm>
          <a:prstGeom prst="rect">
            <a:avLst/>
          </a:prstGeom>
        </p:spPr>
        <p:txBody>
          <a:bodyPr vert="horz" lIns="91440" tIns="45720" rIns="91440" bIns="45720" rtlCol="0" anchor="ct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6704920" y="6356351"/>
            <a:ext cx="1476674" cy="365125"/>
          </a:xfrm>
          <a:prstGeom prst="rect">
            <a:avLst/>
          </a:prstGeom>
        </p:spPr>
        <p:txBody>
          <a:bodyPr vert="horz" lIns="91440" tIns="45720" rIns="91440" bIns="45720" rtlCol="0" anchor="ctr"/>
          <a:lstStyle>
            <a:lvl1pPr algn="r">
              <a:defRPr sz="900" baseline="0">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461612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5000"/>
        </a:lnSpc>
        <a:spcBef>
          <a:spcPct val="0"/>
        </a:spcBef>
        <a:buNone/>
        <a:defRPr sz="225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3" name="Google Shape;209;p27">
            <a:extLst>
              <a:ext uri="{FF2B5EF4-FFF2-40B4-BE49-F238E27FC236}">
                <a16:creationId xmlns:a16="http://schemas.microsoft.com/office/drawing/2014/main" id="{B1655AF2-DFED-477E-A2BE-4F849F34538C}"/>
              </a:ext>
            </a:extLst>
          </p:cNvPr>
          <p:cNvSpPr txBox="1"/>
          <p:nvPr/>
        </p:nvSpPr>
        <p:spPr>
          <a:xfrm>
            <a:off x="0" y="2093976"/>
            <a:ext cx="9144000" cy="26700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solidFill>
                  <a:schemeClr val="accent2"/>
                </a:solidFill>
                <a:effectLst>
                  <a:outerShdw blurRad="50800" dist="38100" dir="2700000" algn="tl" rotWithShape="0">
                    <a:prstClr val="black">
                      <a:alpha val="40000"/>
                    </a:prstClr>
                  </a:outerShdw>
                </a:effectLst>
              </a:rPr>
              <a:t>Station 6</a:t>
            </a:r>
          </a:p>
          <a:p>
            <a:pPr algn="ctr"/>
            <a:r>
              <a:rPr lang="en-US" sz="3200" b="1" cap="all" dirty="0" err="1">
                <a:solidFill>
                  <a:srgbClr val="FF0000"/>
                </a:solidFill>
              </a:rPr>
              <a:t>SkillS</a:t>
            </a:r>
            <a:r>
              <a:rPr lang="en-US" sz="3200" b="1" cap="all" dirty="0">
                <a:solidFill>
                  <a:srgbClr val="FF0000"/>
                </a:solidFill>
              </a:rPr>
              <a:t> to develop: </a:t>
            </a:r>
            <a:br>
              <a:rPr lang="en-US" sz="3200" b="1" cap="all" dirty="0">
                <a:solidFill>
                  <a:srgbClr val="FF0000"/>
                </a:solidFill>
              </a:rPr>
            </a:br>
            <a:r>
              <a:rPr lang="en-US" sz="3200" dirty="0">
                <a:solidFill>
                  <a:srgbClr val="FF0000"/>
                </a:solidFill>
              </a:rPr>
              <a:t>Scan behind – Communicate with </a:t>
            </a:r>
            <a:br>
              <a:rPr lang="en-US" sz="3200" dirty="0">
                <a:solidFill>
                  <a:srgbClr val="FF0000"/>
                </a:solidFill>
              </a:rPr>
            </a:br>
            <a:r>
              <a:rPr lang="en-US" sz="3200" dirty="0">
                <a:solidFill>
                  <a:srgbClr val="FF0000"/>
                </a:solidFill>
              </a:rPr>
              <a:t>other road users – Be predictable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 name="Google Shape;146;p21">
            <a:extLst>
              <a:ext uri="{FF2B5EF4-FFF2-40B4-BE49-F238E27FC236}">
                <a16:creationId xmlns:a16="http://schemas.microsoft.com/office/drawing/2014/main" id="{A6605F08-EFA8-4A19-9E05-88A73ECB097E}"/>
              </a:ext>
            </a:extLst>
          </p:cNvPr>
          <p:cNvSpPr txBox="1"/>
          <p:nvPr/>
        </p:nvSpPr>
        <p:spPr>
          <a:xfrm>
            <a:off x="0" y="0"/>
            <a:ext cx="9144000" cy="1097280"/>
          </a:xfrm>
          <a:prstGeom prst="rect">
            <a:avLst/>
          </a:prstGeom>
          <a:noFill/>
          <a:ln>
            <a:noFill/>
          </a:ln>
        </p:spPr>
        <p:txBody>
          <a:bodyPr spcFirstLastPara="1" wrap="square" lIns="457200" tIns="0" rIns="91425" bIns="0" anchor="ctr" anchorCtr="0">
            <a:noAutofit/>
          </a:bodyPr>
          <a:lstStyle/>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Most common and severe crash types and</a:t>
            </a:r>
          </a:p>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skills needed to avoid them</a:t>
            </a:r>
          </a:p>
        </p:txBody>
      </p:sp>
      <p:sp>
        <p:nvSpPr>
          <p:cNvPr id="6" name="Google Shape;147;p21">
            <a:extLst>
              <a:ext uri="{FF2B5EF4-FFF2-40B4-BE49-F238E27FC236}">
                <a16:creationId xmlns:a16="http://schemas.microsoft.com/office/drawing/2014/main" id="{EB9E0A9C-91E1-4A91-A99D-F6F6A31988FA}"/>
              </a:ext>
            </a:extLst>
          </p:cNvPr>
          <p:cNvSpPr txBox="1"/>
          <p:nvPr/>
        </p:nvSpPr>
        <p:spPr>
          <a:xfrm>
            <a:off x="0" y="1280160"/>
            <a:ext cx="9144000" cy="3722407"/>
          </a:xfrm>
          <a:prstGeom prst="rect">
            <a:avLst/>
          </a:prstGeom>
          <a:noFill/>
          <a:ln>
            <a:noFill/>
          </a:ln>
        </p:spPr>
        <p:txBody>
          <a:bodyPr spcFirstLastPara="1" wrap="square" lIns="731520" tIns="45700" rIns="457200" bIns="45700" anchor="t" anchorCtr="0">
            <a:noAutofit/>
          </a:bodyPr>
          <a:lstStyle/>
          <a:p>
            <a:pPr lvl="0">
              <a:tabLst>
                <a:tab pos="2743200" algn="l"/>
                <a:tab pos="3657600" algn="l"/>
              </a:tabLst>
            </a:pPr>
            <a:r>
              <a:rPr lang="en-US" sz="2000" b="1" dirty="0">
                <a:solidFill>
                  <a:schemeClr val="tx2"/>
                </a:solidFill>
              </a:rPr>
              <a:t>Driveway or Midblock Rideout</a:t>
            </a:r>
          </a:p>
          <a:p>
            <a:pPr lvl="0">
              <a:tabLst>
                <a:tab pos="2743200" algn="l"/>
                <a:tab pos="3657600" algn="l"/>
              </a:tabLst>
            </a:pPr>
            <a:r>
              <a:rPr lang="en-US" sz="2000" b="1" dirty="0">
                <a:solidFill>
                  <a:schemeClr val="tx2"/>
                </a:solidFill>
              </a:rPr>
              <a:t>12%</a:t>
            </a:r>
            <a:r>
              <a:rPr lang="en-US" sz="2000" dirty="0">
                <a:solidFill>
                  <a:schemeClr val="tx2"/>
                </a:solidFill>
              </a:rPr>
              <a:t> of crashes; </a:t>
            </a:r>
            <a:r>
              <a:rPr lang="en-US" sz="2000" b="1" dirty="0">
                <a:solidFill>
                  <a:schemeClr val="tx2"/>
                </a:solidFill>
              </a:rPr>
              <a:t>22%</a:t>
            </a:r>
            <a:r>
              <a:rPr lang="en-US" sz="2000" dirty="0">
                <a:solidFill>
                  <a:schemeClr val="tx2"/>
                </a:solidFill>
              </a:rPr>
              <a:t> incapacitating or fatal</a:t>
            </a:r>
          </a:p>
          <a:p>
            <a:pPr lvl="0">
              <a:tabLst>
                <a:tab pos="2743200" algn="l"/>
                <a:tab pos="3657600" algn="l"/>
              </a:tabLst>
            </a:pPr>
            <a:endParaRPr lang="en-US" sz="2000" dirty="0">
              <a:solidFill>
                <a:schemeClr val="tx2"/>
              </a:solidFill>
            </a:endParaRPr>
          </a:p>
          <a:p>
            <a:pPr lvl="0">
              <a:tabLst>
                <a:tab pos="2743200" algn="l"/>
                <a:tab pos="3657600" algn="l"/>
              </a:tabLst>
            </a:pPr>
            <a:r>
              <a:rPr lang="en-US" sz="2000" b="1" dirty="0">
                <a:solidFill>
                  <a:schemeClr val="tx2"/>
                </a:solidFill>
              </a:rPr>
              <a:t>Stop Sign/Signal Rideout</a:t>
            </a:r>
          </a:p>
          <a:p>
            <a:pPr lvl="0">
              <a:tabLst>
                <a:tab pos="2743200" algn="l"/>
                <a:tab pos="3657600" algn="l"/>
              </a:tabLst>
            </a:pPr>
            <a:r>
              <a:rPr lang="en-US" sz="2000" b="1" dirty="0">
                <a:solidFill>
                  <a:schemeClr val="tx2"/>
                </a:solidFill>
              </a:rPr>
              <a:t>17%</a:t>
            </a:r>
            <a:r>
              <a:rPr lang="en-US" sz="2000" dirty="0">
                <a:solidFill>
                  <a:schemeClr val="tx2"/>
                </a:solidFill>
              </a:rPr>
              <a:t> of crashes; </a:t>
            </a:r>
            <a:r>
              <a:rPr lang="en-US" sz="2000" b="1" dirty="0">
                <a:solidFill>
                  <a:schemeClr val="tx2"/>
                </a:solidFill>
              </a:rPr>
              <a:t>20%</a:t>
            </a:r>
            <a:r>
              <a:rPr lang="en-US" sz="2000" dirty="0">
                <a:solidFill>
                  <a:schemeClr val="tx2"/>
                </a:solidFill>
              </a:rPr>
              <a:t> incapacitating or fatal</a:t>
            </a:r>
          </a:p>
          <a:p>
            <a:pPr>
              <a:tabLst>
                <a:tab pos="2743200" algn="l"/>
                <a:tab pos="3657600" algn="l"/>
              </a:tabLst>
            </a:pPr>
            <a:r>
              <a:rPr lang="en-US" sz="2000" b="1" cap="all" dirty="0" err="1">
                <a:solidFill>
                  <a:srgbClr val="FF0000"/>
                </a:solidFill>
              </a:rPr>
              <a:t>SkillS</a:t>
            </a:r>
            <a:r>
              <a:rPr lang="en-US" sz="2000" b="1" cap="all" dirty="0">
                <a:solidFill>
                  <a:srgbClr val="FF0000"/>
                </a:solidFill>
              </a:rPr>
              <a:t> to develop: </a:t>
            </a:r>
            <a:r>
              <a:rPr lang="en-US" sz="2000" dirty="0">
                <a:solidFill>
                  <a:srgbClr val="FF0000"/>
                </a:solidFill>
              </a:rPr>
              <a:t>Scan behind – Communicate with </a:t>
            </a:r>
            <a:br>
              <a:rPr lang="en-US" sz="2000" dirty="0">
                <a:solidFill>
                  <a:srgbClr val="FF0000"/>
                </a:solidFill>
              </a:rPr>
            </a:br>
            <a:r>
              <a:rPr lang="en-US" sz="2000" dirty="0">
                <a:solidFill>
                  <a:srgbClr val="FF0000"/>
                </a:solidFill>
              </a:rPr>
              <a:t>other road users – Be predictable</a:t>
            </a:r>
          </a:p>
          <a:p>
            <a:pPr lvl="0">
              <a:tabLst>
                <a:tab pos="2743200" algn="l"/>
                <a:tab pos="3657600" algn="l"/>
              </a:tabLst>
            </a:pPr>
            <a:endParaRPr lang="en-US" sz="2000" b="1" dirty="0">
              <a:solidFill>
                <a:schemeClr val="tx2"/>
              </a:solidFill>
            </a:endParaRPr>
          </a:p>
          <a:p>
            <a:pPr lvl="0">
              <a:tabLst>
                <a:tab pos="2743200" algn="l"/>
                <a:tab pos="3657600" algn="l"/>
              </a:tabLst>
            </a:pPr>
            <a:r>
              <a:rPr lang="en-US" sz="2000" b="1" dirty="0">
                <a:solidFill>
                  <a:schemeClr val="tx2"/>
                </a:solidFill>
              </a:rPr>
              <a:t>Sudden Swerve	</a:t>
            </a:r>
          </a:p>
          <a:p>
            <a:pPr lvl="0">
              <a:tabLst>
                <a:tab pos="2743200" algn="l"/>
                <a:tab pos="3657600" algn="l"/>
              </a:tabLst>
            </a:pPr>
            <a:r>
              <a:rPr lang="en-US" sz="2000" b="1" dirty="0">
                <a:solidFill>
                  <a:schemeClr val="tx2"/>
                </a:solidFill>
              </a:rPr>
              <a:t>7%</a:t>
            </a:r>
            <a:r>
              <a:rPr lang="en-US" sz="2000" dirty="0">
                <a:solidFill>
                  <a:schemeClr val="tx2"/>
                </a:solidFill>
              </a:rPr>
              <a:t> of crashes; </a:t>
            </a:r>
            <a:r>
              <a:rPr lang="en-US" sz="2000" b="1" dirty="0">
                <a:solidFill>
                  <a:schemeClr val="tx2"/>
                </a:solidFill>
              </a:rPr>
              <a:t>25%</a:t>
            </a:r>
            <a:r>
              <a:rPr lang="en-US" sz="2000" dirty="0">
                <a:solidFill>
                  <a:schemeClr val="tx2"/>
                </a:solidFill>
              </a:rPr>
              <a:t> incapacitating or fatal</a:t>
            </a:r>
          </a:p>
          <a:p>
            <a:pPr>
              <a:tabLst>
                <a:tab pos="2743200" algn="l"/>
                <a:tab pos="3657600" algn="l"/>
              </a:tabLst>
            </a:pPr>
            <a:r>
              <a:rPr lang="en-US" sz="2000" b="1" cap="all" dirty="0">
                <a:solidFill>
                  <a:srgbClr val="FF0000"/>
                </a:solidFill>
              </a:rPr>
              <a:t>Skill to develop: </a:t>
            </a:r>
            <a:r>
              <a:rPr lang="en-US" sz="2000" dirty="0">
                <a:solidFill>
                  <a:srgbClr val="FF0000"/>
                </a:solidFill>
              </a:rPr>
              <a:t>Straight line riding</a:t>
            </a:r>
          </a:p>
          <a:p>
            <a:pPr lvl="0">
              <a:tabLst>
                <a:tab pos="2743200" algn="l"/>
                <a:tab pos="3657600" algn="l"/>
              </a:tabLst>
            </a:pPr>
            <a:endParaRPr lang="en-US" sz="2000" dirty="0">
              <a:solidFill>
                <a:schemeClr val="tx2"/>
              </a:solidFill>
            </a:endParaRPr>
          </a:p>
          <a:p>
            <a:pPr lvl="0">
              <a:tabLst>
                <a:tab pos="2743200" algn="l"/>
                <a:tab pos="3657600" algn="l"/>
              </a:tabLst>
            </a:pPr>
            <a:endParaRPr lang="en-US" sz="2000" dirty="0">
              <a:solidFill>
                <a:schemeClr val="tx2"/>
              </a:solidFill>
            </a:endParaRPr>
          </a:p>
        </p:txBody>
      </p:sp>
      <p:sp>
        <p:nvSpPr>
          <p:cNvPr id="7" name="Google Shape;250;p32">
            <a:extLst>
              <a:ext uri="{FF2B5EF4-FFF2-40B4-BE49-F238E27FC236}">
                <a16:creationId xmlns:a16="http://schemas.microsoft.com/office/drawing/2014/main" id="{AEAEDE4C-BF8A-432F-A4C7-DEC6FC3344FA}"/>
              </a:ext>
            </a:extLst>
          </p:cNvPr>
          <p:cNvSpPr txBox="1"/>
          <p:nvPr/>
        </p:nvSpPr>
        <p:spPr>
          <a:xfrm>
            <a:off x="0" y="5853834"/>
            <a:ext cx="9144000" cy="1011600"/>
          </a:xfrm>
          <a:prstGeom prst="rect">
            <a:avLst/>
          </a:prstGeom>
          <a:solidFill>
            <a:schemeClr val="accent1"/>
          </a:solidFill>
          <a:ln>
            <a:noFill/>
          </a:ln>
        </p:spPr>
        <p:txBody>
          <a:bodyPr spcFirstLastPara="1" wrap="square" lIns="457200" tIns="91425" rIns="91425" bIns="91425" anchor="ctr" anchorCtr="0">
            <a:noAutofit/>
          </a:bodyPr>
          <a:lstStyle/>
          <a:p>
            <a:pPr lvl="0">
              <a:tabLst>
                <a:tab pos="3657600" algn="l"/>
              </a:tabLst>
            </a:pPr>
            <a:r>
              <a:rPr lang="en-US" sz="2000" b="1" dirty="0">
                <a:solidFill>
                  <a:schemeClr val="bg2"/>
                </a:solidFill>
              </a:rPr>
              <a:t>Wrong way riding is not a separate crash type, </a:t>
            </a:r>
            <a:br>
              <a:rPr lang="en-US" sz="2000" b="1" dirty="0">
                <a:solidFill>
                  <a:schemeClr val="bg2"/>
                </a:solidFill>
              </a:rPr>
            </a:br>
            <a:r>
              <a:rPr lang="en-US" sz="2000" b="1" dirty="0">
                <a:solidFill>
                  <a:schemeClr val="bg2"/>
                </a:solidFill>
              </a:rPr>
              <a:t>but is a contributing factor in many crashes.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8" name="Google Shape;588;p65"/>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a14:imgEffect>
                  </a14:imgLayer>
                </a14:imgProps>
              </a:ext>
            </a:extLst>
          </a:blip>
          <a:srcRect l="37396" t="12748" r="37496" b="19633"/>
          <a:stretch/>
        </p:blipFill>
        <p:spPr>
          <a:xfrm>
            <a:off x="3144523" y="1701475"/>
            <a:ext cx="2639002" cy="3998050"/>
          </a:xfrm>
          <a:prstGeom prst="rect">
            <a:avLst/>
          </a:prstGeom>
          <a:noFill/>
          <a:ln>
            <a:noFill/>
          </a:ln>
        </p:spPr>
      </p:pic>
      <p:sp>
        <p:nvSpPr>
          <p:cNvPr id="8" name="Google Shape;228;p30">
            <a:extLst>
              <a:ext uri="{FF2B5EF4-FFF2-40B4-BE49-F238E27FC236}">
                <a16:creationId xmlns:a16="http://schemas.microsoft.com/office/drawing/2014/main" id="{2AFC3FA5-4645-46BD-B3D8-5ECD115F4373}"/>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solidFill>
                  <a:schemeClr val="accent2"/>
                </a:solidFill>
                <a:effectLst>
                  <a:outerShdw blurRad="50800" dist="38100" dir="2700000" algn="tl" rotWithShape="0">
                    <a:prstClr val="black">
                      <a:alpha val="40000"/>
                    </a:prstClr>
                  </a:outerShdw>
                </a:effectLst>
              </a:rPr>
              <a:t>Station 6: You Go First skills</a:t>
            </a:r>
          </a:p>
        </p:txBody>
      </p:sp>
      <p:sp>
        <p:nvSpPr>
          <p:cNvPr id="9" name="Google Shape;96;p14">
            <a:extLst>
              <a:ext uri="{FF2B5EF4-FFF2-40B4-BE49-F238E27FC236}">
                <a16:creationId xmlns:a16="http://schemas.microsoft.com/office/drawing/2014/main" id="{0DA30A11-33A4-4E30-A020-25EB0E263551}"/>
              </a:ext>
            </a:extLst>
          </p:cNvPr>
          <p:cNvSpPr txBox="1"/>
          <p:nvPr/>
        </p:nvSpPr>
        <p:spPr>
          <a:xfrm>
            <a:off x="0" y="5853834"/>
            <a:ext cx="9144000" cy="1011600"/>
          </a:xfrm>
          <a:prstGeom prst="rect">
            <a:avLst/>
          </a:prstGeom>
          <a:solidFill>
            <a:schemeClr val="accent1"/>
          </a:solidFill>
          <a:ln>
            <a:noFill/>
          </a:ln>
        </p:spPr>
        <p:txBody>
          <a:bodyPr spcFirstLastPara="1" wrap="square" lIns="457200" tIns="91425" rIns="457200" bIns="91425" anchor="ctr" anchorCtr="0">
            <a:noAutofit/>
          </a:bodyPr>
          <a:lstStyle/>
          <a:p>
            <a:pPr lvl="0">
              <a:lnSpc>
                <a:spcPts val="2000"/>
              </a:lnSpc>
            </a:pPr>
            <a:r>
              <a:rPr lang="en-US" sz="2000" b="1" dirty="0">
                <a:solidFill>
                  <a:srgbClr val="FFFFFF"/>
                </a:solidFill>
              </a:rPr>
              <a:t>Drivers: </a:t>
            </a:r>
            <a:r>
              <a:rPr lang="en-US" dirty="0">
                <a:solidFill>
                  <a:srgbClr val="FFFFFF"/>
                </a:solidFill>
              </a:rPr>
              <a:t>Slow down, allow safe space for kids to move over, they often do not look before moving around obstacles. People biking should not have to stop and wait while you pass from behind.</a:t>
            </a:r>
          </a:p>
        </p:txBody>
      </p:sp>
      <p:sp>
        <p:nvSpPr>
          <p:cNvPr id="10" name="Google Shape;95;p14">
            <a:extLst>
              <a:ext uri="{FF2B5EF4-FFF2-40B4-BE49-F238E27FC236}">
                <a16:creationId xmlns:a16="http://schemas.microsoft.com/office/drawing/2014/main" id="{86901DBD-3218-49EC-8281-DC0D781B4F94}"/>
              </a:ext>
            </a:extLst>
          </p:cNvPr>
          <p:cNvSpPr txBox="1"/>
          <p:nvPr/>
        </p:nvSpPr>
        <p:spPr>
          <a:xfrm>
            <a:off x="-1"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a:buClr>
                <a:schemeClr val="lt1"/>
              </a:buClr>
            </a:pPr>
            <a:r>
              <a:rPr lang="en-US" sz="2000" b="1" dirty="0"/>
              <a:t>Crash avoidance:</a:t>
            </a:r>
            <a:r>
              <a:rPr lang="en-US" sz="2000" dirty="0"/>
              <a:t> </a:t>
            </a:r>
            <a:r>
              <a:rPr lang="en-US" dirty="0"/>
              <a:t>Do not s</a:t>
            </a:r>
            <a:r>
              <a:rPr lang="en-US" dirty="0">
                <a:solidFill>
                  <a:schemeClr val="tx2"/>
                </a:solidFill>
              </a:rPr>
              <a:t>uddenly swerve around obstacles. Control your bicycle pedal predictably in as straight a line as possible. Share the road respectfully.</a:t>
            </a:r>
          </a:p>
        </p:txBody>
      </p:sp>
      <p:sp>
        <p:nvSpPr>
          <p:cNvPr id="11" name="Isosceles Triangle 10">
            <a:extLst>
              <a:ext uri="{FF2B5EF4-FFF2-40B4-BE49-F238E27FC236}">
                <a16:creationId xmlns:a16="http://schemas.microsoft.com/office/drawing/2014/main" id="{7D9389BE-3C3C-4515-9A2B-1D48D1BDDB1A}"/>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7;p14">
            <a:extLst>
              <a:ext uri="{FF2B5EF4-FFF2-40B4-BE49-F238E27FC236}">
                <a16:creationId xmlns:a16="http://schemas.microsoft.com/office/drawing/2014/main" id="{67CF4F92-93E4-419D-886A-9FB20E05FFA1}"/>
              </a:ext>
            </a:extLst>
          </p:cNvPr>
          <p:cNvSpPr txBox="1"/>
          <p:nvPr/>
        </p:nvSpPr>
        <p:spPr>
          <a:xfrm flipH="1">
            <a:off x="537014" y="1592990"/>
            <a:ext cx="2639002" cy="401958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p>
          <a:p>
            <a:pPr marL="182880" lvl="0" indent="-182880">
              <a:spcAft>
                <a:spcPts val="600"/>
              </a:spcAft>
              <a:buFont typeface="Wingdings" panose="05000000000000000000" pitchFamily="2" charset="2"/>
              <a:buChar char="§"/>
            </a:pPr>
            <a:r>
              <a:rPr lang="en-US" dirty="0">
                <a:solidFill>
                  <a:schemeClr val="tx2"/>
                </a:solidFill>
              </a:rPr>
              <a:t>Plan ahead. Look as </a:t>
            </a:r>
            <a:br>
              <a:rPr lang="en-US" dirty="0">
                <a:solidFill>
                  <a:schemeClr val="tx2"/>
                </a:solidFill>
              </a:rPr>
            </a:br>
            <a:r>
              <a:rPr lang="en-US" dirty="0">
                <a:solidFill>
                  <a:schemeClr val="tx2"/>
                </a:solidFill>
              </a:rPr>
              <a:t>far as you can see at where you are going</a:t>
            </a:r>
          </a:p>
          <a:p>
            <a:pPr marL="182880" lvl="0" indent="-182880">
              <a:spcAft>
                <a:spcPts val="600"/>
              </a:spcAft>
              <a:buFont typeface="Wingdings" panose="05000000000000000000" pitchFamily="2" charset="2"/>
              <a:buChar char="§"/>
            </a:pPr>
            <a:r>
              <a:rPr lang="en-US" dirty="0">
                <a:solidFill>
                  <a:schemeClr val="tx2"/>
                </a:solidFill>
              </a:rPr>
              <a:t>Before passing, look behind you. Only move over if no cars are coming</a:t>
            </a:r>
          </a:p>
          <a:p>
            <a:pPr marL="182880" lvl="0" indent="-182880">
              <a:spcAft>
                <a:spcPts val="600"/>
              </a:spcAft>
              <a:buFont typeface="Wingdings" panose="05000000000000000000" pitchFamily="2" charset="2"/>
              <a:buChar char="§"/>
            </a:pPr>
            <a:r>
              <a:rPr lang="en-US" dirty="0">
                <a:solidFill>
                  <a:schemeClr val="tx2"/>
                </a:solidFill>
              </a:rPr>
              <a:t>Signal and look again</a:t>
            </a:r>
          </a:p>
          <a:p>
            <a:pPr marL="182880" lvl="0" indent="-182880">
              <a:spcAft>
                <a:spcPts val="600"/>
              </a:spcAft>
              <a:buFont typeface="Wingdings" panose="05000000000000000000" pitchFamily="2" charset="2"/>
              <a:buChar char="§"/>
            </a:pPr>
            <a:r>
              <a:rPr lang="en-US" dirty="0">
                <a:solidFill>
                  <a:schemeClr val="tx2"/>
                </a:solidFill>
              </a:rPr>
              <a:t>Stay three feet from any obstacle. Do not move over in front of cars</a:t>
            </a:r>
          </a:p>
          <a:p>
            <a:pPr marL="182880" lvl="0" indent="-182880">
              <a:spcAft>
                <a:spcPts val="600"/>
              </a:spcAft>
              <a:buFont typeface="Wingdings" panose="05000000000000000000" pitchFamily="2" charset="2"/>
              <a:buChar char="§"/>
            </a:pPr>
            <a:r>
              <a:rPr lang="en-US" dirty="0">
                <a:solidFill>
                  <a:schemeClr val="tx2"/>
                </a:solidFill>
              </a:rPr>
              <a:t>Smile at everyone!</a:t>
            </a:r>
          </a:p>
        </p:txBody>
      </p:sp>
      <p:sp>
        <p:nvSpPr>
          <p:cNvPr id="13" name="Google Shape;98;p14">
            <a:extLst>
              <a:ext uri="{FF2B5EF4-FFF2-40B4-BE49-F238E27FC236}">
                <a16:creationId xmlns:a16="http://schemas.microsoft.com/office/drawing/2014/main" id="{039C8C1E-DB2B-4EF0-B979-66AAA8FF9F87}"/>
              </a:ext>
            </a:extLst>
          </p:cNvPr>
          <p:cNvSpPr txBox="1"/>
          <p:nvPr/>
        </p:nvSpPr>
        <p:spPr>
          <a:xfrm>
            <a:off x="5984201" y="1592990"/>
            <a:ext cx="2923015" cy="41004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marL="182880" lvl="0" indent="-182880">
              <a:spcAft>
                <a:spcPts val="600"/>
              </a:spcAft>
              <a:buFont typeface="Wingdings" panose="05000000000000000000" pitchFamily="2" charset="2"/>
              <a:buChar char="§"/>
            </a:pPr>
            <a:r>
              <a:rPr lang="en-US" dirty="0">
                <a:solidFill>
                  <a:schemeClr val="tx2"/>
                </a:solidFill>
              </a:rPr>
              <a:t>Look, look and signal, </a:t>
            </a:r>
            <a:br>
              <a:rPr lang="en-US" dirty="0">
                <a:solidFill>
                  <a:schemeClr val="tx2"/>
                </a:solidFill>
              </a:rPr>
            </a:br>
            <a:r>
              <a:rPr lang="en-US" dirty="0">
                <a:solidFill>
                  <a:schemeClr val="tx2"/>
                </a:solidFill>
              </a:rPr>
              <a:t>look signal and go if safe</a:t>
            </a:r>
          </a:p>
          <a:p>
            <a:pPr marL="182880" lvl="0" indent="-182880">
              <a:spcAft>
                <a:spcPts val="600"/>
              </a:spcAft>
              <a:buFont typeface="Wingdings" panose="05000000000000000000" pitchFamily="2" charset="2"/>
              <a:buChar char="§"/>
            </a:pPr>
            <a:r>
              <a:rPr lang="en-US" dirty="0">
                <a:solidFill>
                  <a:schemeClr val="tx2"/>
                </a:solidFill>
              </a:rPr>
              <a:t>Plan ahead. Don’t get pinched out</a:t>
            </a:r>
          </a:p>
          <a:p>
            <a:pPr marL="182880" lvl="0" indent="-182880">
              <a:spcAft>
                <a:spcPts val="600"/>
              </a:spcAft>
              <a:buFont typeface="Wingdings" panose="05000000000000000000" pitchFamily="2" charset="2"/>
              <a:buChar char="§"/>
            </a:pPr>
            <a:r>
              <a:rPr lang="en-US" dirty="0">
                <a:solidFill>
                  <a:schemeClr val="tx2"/>
                </a:solidFill>
              </a:rPr>
              <a:t>Practice judging distance and speed of vehicles</a:t>
            </a:r>
          </a:p>
          <a:p>
            <a:pPr marL="182880" lvl="0" indent="-182880">
              <a:spcAft>
                <a:spcPts val="600"/>
              </a:spcAft>
              <a:buFont typeface="Wingdings" panose="05000000000000000000" pitchFamily="2" charset="2"/>
              <a:buChar char="§"/>
            </a:pPr>
            <a:r>
              <a:rPr lang="en-US" dirty="0">
                <a:solidFill>
                  <a:schemeClr val="tx2"/>
                </a:solidFill>
              </a:rPr>
              <a:t>Do not ride up the sidewalk and back </a:t>
            </a:r>
            <a:br>
              <a:rPr lang="en-US" dirty="0">
                <a:solidFill>
                  <a:schemeClr val="tx2"/>
                </a:solidFill>
              </a:rPr>
            </a:br>
            <a:r>
              <a:rPr lang="en-US" dirty="0">
                <a:solidFill>
                  <a:schemeClr val="tx2"/>
                </a:solidFill>
              </a:rPr>
              <a:t>into the street</a:t>
            </a:r>
          </a:p>
          <a:p>
            <a:pPr marL="182880" lvl="0" indent="-182880">
              <a:spcAft>
                <a:spcPts val="600"/>
              </a:spcAft>
              <a:buFont typeface="Wingdings" panose="05000000000000000000" pitchFamily="2" charset="2"/>
              <a:buChar char="§"/>
            </a:pPr>
            <a:r>
              <a:rPr lang="en-US" dirty="0">
                <a:solidFill>
                  <a:schemeClr val="tx2"/>
                </a:solidFill>
              </a:rPr>
              <a:t>Thumbs up and thank you wave. Earn the respect of people driving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6" name="Google Shape;606;p67"/>
          <p:cNvSpPr txBox="1"/>
          <p:nvPr/>
        </p:nvSpPr>
        <p:spPr>
          <a:xfrm>
            <a:off x="0" y="1833575"/>
            <a:ext cx="9144000" cy="86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endParaRPr sz="1800">
              <a:solidFill>
                <a:srgbClr val="FFFFFF"/>
              </a:solidFill>
            </a:endParaRPr>
          </a:p>
        </p:txBody>
      </p:sp>
      <p:sp>
        <p:nvSpPr>
          <p:cNvPr id="31" name="Google Shape;105;p15">
            <a:extLst>
              <a:ext uri="{FF2B5EF4-FFF2-40B4-BE49-F238E27FC236}">
                <a16:creationId xmlns:a16="http://schemas.microsoft.com/office/drawing/2014/main" id="{2D0515FA-DF62-44B8-AA06-14B6F8443717}"/>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ln w="0"/>
                <a:solidFill>
                  <a:schemeClr val="accent2"/>
                </a:solidFill>
                <a:effectLst>
                  <a:outerShdw blurRad="38100" dist="19050" dir="2700000" algn="tl" rotWithShape="0">
                    <a:schemeClr val="dk1">
                      <a:alpha val="40000"/>
                    </a:schemeClr>
                  </a:outerShdw>
                </a:effectLst>
              </a:rPr>
              <a:t>Station 6: You Go First activity</a:t>
            </a:r>
          </a:p>
        </p:txBody>
      </p:sp>
      <p:sp>
        <p:nvSpPr>
          <p:cNvPr id="32" name="Google Shape;106;p15">
            <a:extLst>
              <a:ext uri="{FF2B5EF4-FFF2-40B4-BE49-F238E27FC236}">
                <a16:creationId xmlns:a16="http://schemas.microsoft.com/office/drawing/2014/main" id="{6F3D6554-6115-486D-ACFE-63F9AE47441C}"/>
              </a:ext>
            </a:extLst>
          </p:cNvPr>
          <p:cNvSpPr txBox="1"/>
          <p:nvPr/>
        </p:nvSpPr>
        <p:spPr>
          <a:xfrm>
            <a:off x="0" y="1475109"/>
            <a:ext cx="9156900" cy="1350663"/>
          </a:xfrm>
          <a:prstGeom prst="rect">
            <a:avLst/>
          </a:prstGeom>
          <a:noFill/>
          <a:ln>
            <a:noFill/>
          </a:ln>
        </p:spPr>
        <p:txBody>
          <a:bodyPr spcFirstLastPara="1" wrap="square" lIns="457200" tIns="45700" rIns="457200" bIns="45700" anchor="ctr" anchorCtr="0">
            <a:noAutofit/>
          </a:bodyPr>
          <a:lstStyle/>
          <a:p>
            <a:pPr lvl="0">
              <a:spcAft>
                <a:spcPts val="200"/>
              </a:spcAft>
              <a:buClr>
                <a:schemeClr val="lt1"/>
              </a:buClr>
            </a:pPr>
            <a:r>
              <a:rPr lang="en-US" dirty="0"/>
              <a:t>Stand behind the child, let them start pedaling three feet from the curb. Run from behind pretending to be a car.</a:t>
            </a:r>
          </a:p>
          <a:p>
            <a:pPr lvl="0">
              <a:spcAft>
                <a:spcPts val="200"/>
              </a:spcAft>
              <a:buClr>
                <a:schemeClr val="lt1"/>
              </a:buClr>
            </a:pPr>
            <a:r>
              <a:rPr lang="en-US" dirty="0"/>
              <a:t>The “driver” should simulate scenarios, sometimes let them go, sometimes pinch them out, sometimes distracted! </a:t>
            </a:r>
          </a:p>
        </p:txBody>
      </p:sp>
      <p:sp>
        <p:nvSpPr>
          <p:cNvPr id="33" name="Google Shape;107;p15">
            <a:extLst>
              <a:ext uri="{FF2B5EF4-FFF2-40B4-BE49-F238E27FC236}">
                <a16:creationId xmlns:a16="http://schemas.microsoft.com/office/drawing/2014/main" id="{706E68D1-E564-4206-96A9-E1BCF17F3127}"/>
              </a:ext>
            </a:extLst>
          </p:cNvPr>
          <p:cNvSpPr txBox="1"/>
          <p:nvPr/>
        </p:nvSpPr>
        <p:spPr>
          <a:xfrm>
            <a:off x="0" y="5853834"/>
            <a:ext cx="9156900" cy="1011600"/>
          </a:xfrm>
          <a:prstGeom prst="rect">
            <a:avLst/>
          </a:prstGeom>
          <a:solidFill>
            <a:schemeClr val="accent1"/>
          </a:solidFill>
          <a:ln>
            <a:noFill/>
          </a:ln>
        </p:spPr>
        <p:txBody>
          <a:bodyPr spcFirstLastPara="1" wrap="square" lIns="457200" tIns="91440" rIns="457200" bIns="91425" anchor="ctr" anchorCtr="0">
            <a:noAutofit/>
          </a:bodyPr>
          <a:lstStyle/>
          <a:p>
            <a:pPr lvl="0"/>
            <a:r>
              <a:rPr lang="en-US" sz="2000" b="1" dirty="0">
                <a:solidFill>
                  <a:srgbClr val="FFFFFF"/>
                </a:solidFill>
              </a:rPr>
              <a:t>Drivers: </a:t>
            </a:r>
            <a:r>
              <a:rPr lang="en-US" dirty="0">
                <a:solidFill>
                  <a:srgbClr val="FFFFFF"/>
                </a:solidFill>
              </a:rPr>
              <a:t>Slow down, wait until it is safe to move over and pass. Be prepared for kids to swerve and turn unpredictably.</a:t>
            </a:r>
            <a:endParaRPr sz="1800" dirty="0">
              <a:solidFill>
                <a:srgbClr val="FFFFFF"/>
              </a:solidFill>
            </a:endParaRPr>
          </a:p>
        </p:txBody>
      </p:sp>
      <p:sp>
        <p:nvSpPr>
          <p:cNvPr id="34" name="Google Shape;108;p15">
            <a:extLst>
              <a:ext uri="{FF2B5EF4-FFF2-40B4-BE49-F238E27FC236}">
                <a16:creationId xmlns:a16="http://schemas.microsoft.com/office/drawing/2014/main" id="{8BD6FDD6-E761-467F-9C60-CF61E14B33C7}"/>
              </a:ext>
            </a:extLst>
          </p:cNvPr>
          <p:cNvSpPr txBox="1"/>
          <p:nvPr/>
        </p:nvSpPr>
        <p:spPr>
          <a:xfrm>
            <a:off x="0" y="5117662"/>
            <a:ext cx="9156900" cy="706307"/>
          </a:xfrm>
          <a:prstGeom prst="rect">
            <a:avLst/>
          </a:prstGeom>
          <a:noFill/>
          <a:ln>
            <a:noFill/>
          </a:ln>
        </p:spPr>
        <p:txBody>
          <a:bodyPr spcFirstLastPara="1" wrap="square" lIns="457200" tIns="91425" rIns="457200" bIns="91425" anchor="ctr" anchorCtr="0">
            <a:noAutofit/>
          </a:bodyPr>
          <a:lstStyle/>
          <a:p>
            <a:pPr>
              <a:buClr>
                <a:schemeClr val="lt1"/>
              </a:buClr>
            </a:pPr>
            <a:r>
              <a:rPr lang="en-US" sz="2000" b="1" dirty="0"/>
              <a:t>Make it fun:</a:t>
            </a:r>
            <a:r>
              <a:rPr lang="en-US" sz="2000" dirty="0"/>
              <a:t> </a:t>
            </a:r>
            <a:r>
              <a:rPr lang="en-US" dirty="0"/>
              <a:t>Kids love this and learn quickly but do not do it consistently. They have trouble in groups and with any distractions. Practice on all rides to become proficient.</a:t>
            </a:r>
          </a:p>
        </p:txBody>
      </p:sp>
      <p:sp>
        <p:nvSpPr>
          <p:cNvPr id="35" name="Google Shape;110;p15">
            <a:extLst>
              <a:ext uri="{FF2B5EF4-FFF2-40B4-BE49-F238E27FC236}">
                <a16:creationId xmlns:a16="http://schemas.microsoft.com/office/drawing/2014/main" id="{F13A6E5D-D5F0-41E8-989A-FE0F7E2D5FE9}"/>
              </a:ext>
            </a:extLst>
          </p:cNvPr>
          <p:cNvSpPr txBox="1"/>
          <p:nvPr/>
        </p:nvSpPr>
        <p:spPr>
          <a:xfrm>
            <a:off x="0" y="731520"/>
            <a:ext cx="9144000" cy="749808"/>
          </a:xfrm>
          <a:prstGeom prst="rect">
            <a:avLst/>
          </a:prstGeom>
          <a:solidFill>
            <a:schemeClr val="accent2">
              <a:lumMod val="20000"/>
              <a:lumOff val="80000"/>
            </a:schemeClr>
          </a:solidFill>
          <a:ln>
            <a:noFill/>
          </a:ln>
        </p:spPr>
        <p:txBody>
          <a:bodyPr spcFirstLastPara="1" wrap="square" lIns="457200" tIns="91425" rIns="365760" bIns="91425" anchor="t" anchorCtr="0">
            <a:noAutofit/>
          </a:bodyPr>
          <a:lstStyle/>
          <a:p>
            <a:pPr lvl="1">
              <a:buClr>
                <a:schemeClr val="lt1"/>
              </a:buClr>
            </a:pPr>
            <a:r>
              <a:rPr lang="en-US" sz="2000" b="1" dirty="0"/>
              <a:t>Crash avoidance: </a:t>
            </a:r>
            <a:r>
              <a:rPr lang="en-US" dirty="0"/>
              <a:t>Before you signal, always look behind into traffic for a safe time to move out of your predictable pattern. Scanning is a very important skill to master.</a:t>
            </a:r>
            <a:endParaRPr dirty="0"/>
          </a:p>
        </p:txBody>
      </p:sp>
      <p:sp>
        <p:nvSpPr>
          <p:cNvPr id="36" name="Google Shape;111;p15">
            <a:extLst>
              <a:ext uri="{FF2B5EF4-FFF2-40B4-BE49-F238E27FC236}">
                <a16:creationId xmlns:a16="http://schemas.microsoft.com/office/drawing/2014/main" id="{C88686BF-E493-4928-AA8B-34406998861A}"/>
              </a:ext>
            </a:extLst>
          </p:cNvPr>
          <p:cNvSpPr txBox="1"/>
          <p:nvPr/>
        </p:nvSpPr>
        <p:spPr>
          <a:xfrm>
            <a:off x="485083" y="4614672"/>
            <a:ext cx="8366760" cy="396240"/>
          </a:xfrm>
          <a:prstGeom prst="rect">
            <a:avLst/>
          </a:prstGeom>
          <a:solidFill>
            <a:schemeClr val="bg2"/>
          </a:solidFill>
          <a:ln>
            <a:noFill/>
          </a:ln>
        </p:spPr>
        <p:txBody>
          <a:bodyPr spcFirstLastPara="1" wrap="square" lIns="274320" tIns="182880" rIns="274320" bIns="182880" anchor="ctr" anchorCtr="0">
            <a:noAutofit/>
          </a:bodyPr>
          <a:lstStyle/>
          <a:p>
            <a:pPr lvl="0">
              <a:buClr>
                <a:schemeClr val="dk1"/>
              </a:buClr>
              <a:buSzPts val="1100"/>
            </a:pPr>
            <a:r>
              <a:rPr lang="en-US" sz="1600" i="1" dirty="0"/>
              <a:t>It is important to make this course long enough to teach how early kids should begin looking.</a:t>
            </a:r>
          </a:p>
        </p:txBody>
      </p:sp>
      <p:sp>
        <p:nvSpPr>
          <p:cNvPr id="10" name="Isosceles Triangle 9">
            <a:extLst>
              <a:ext uri="{FF2B5EF4-FFF2-40B4-BE49-F238E27FC236}">
                <a16:creationId xmlns:a16="http://schemas.microsoft.com/office/drawing/2014/main" id="{2FD4CCB4-C385-4A69-ACFA-C07BF28AD113}"/>
              </a:ext>
            </a:extLst>
          </p:cNvPr>
          <p:cNvSpPr>
            <a:spLocks noChangeAspect="1"/>
          </p:cNvSpPr>
          <p:nvPr/>
        </p:nvSpPr>
        <p:spPr>
          <a:xfrm rot="5400000">
            <a:off x="197078" y="881548"/>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imeline&#10;&#10;Description automatically generated">
            <a:extLst>
              <a:ext uri="{FF2B5EF4-FFF2-40B4-BE49-F238E27FC236}">
                <a16:creationId xmlns:a16="http://schemas.microsoft.com/office/drawing/2014/main" id="{F1FDA9AC-6DC6-4F55-9D0B-3175C8D19377}"/>
              </a:ext>
            </a:extLst>
          </p:cNvPr>
          <p:cNvPicPr>
            <a:picLocks noChangeAspect="1"/>
          </p:cNvPicPr>
          <p:nvPr/>
        </p:nvPicPr>
        <p:blipFill>
          <a:blip r:embed="rId3"/>
          <a:stretch>
            <a:fillRect/>
          </a:stretch>
        </p:blipFill>
        <p:spPr>
          <a:xfrm>
            <a:off x="485083" y="2825773"/>
            <a:ext cx="8366760" cy="1825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3" name="Google Shape;209;p27">
            <a:extLst>
              <a:ext uri="{FF2B5EF4-FFF2-40B4-BE49-F238E27FC236}">
                <a16:creationId xmlns:a16="http://schemas.microsoft.com/office/drawing/2014/main" id="{6C06D2A3-D94D-4103-AC04-8D8ED7D676A7}"/>
              </a:ext>
            </a:extLst>
          </p:cNvPr>
          <p:cNvSpPr txBox="1"/>
          <p:nvPr/>
        </p:nvSpPr>
        <p:spPr>
          <a:xfrm>
            <a:off x="0" y="1898904"/>
            <a:ext cx="9144000" cy="30601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solidFill>
                  <a:schemeClr val="accent2"/>
                </a:solidFill>
                <a:effectLst>
                  <a:outerShdw blurRad="50800" dist="38100" dir="2700000" algn="tl" rotWithShape="0">
                    <a:prstClr val="black">
                      <a:alpha val="40000"/>
                    </a:prstClr>
                  </a:outerShdw>
                </a:effectLst>
              </a:rPr>
              <a:t>Station 7</a:t>
            </a:r>
          </a:p>
          <a:p>
            <a:pPr algn="ctr"/>
            <a:r>
              <a:rPr lang="en-US" sz="3200" b="1" cap="all" dirty="0">
                <a:solidFill>
                  <a:srgbClr val="FF0000"/>
                </a:solidFill>
              </a:rPr>
              <a:t>Skill to develop: </a:t>
            </a:r>
            <a:br>
              <a:rPr lang="en-US" sz="3200" b="1" cap="all" dirty="0">
                <a:solidFill>
                  <a:srgbClr val="FF0000"/>
                </a:solidFill>
              </a:rPr>
            </a:br>
            <a:r>
              <a:rPr lang="en-US" sz="3200" dirty="0">
                <a:solidFill>
                  <a:srgbClr val="FF0000"/>
                </a:solidFill>
              </a:rPr>
              <a:t>Balance – Avoid hazards </a:t>
            </a:r>
            <a:br>
              <a:rPr lang="en-US" sz="3200" dirty="0">
                <a:solidFill>
                  <a:srgbClr val="FF0000"/>
                </a:solidFill>
              </a:rPr>
            </a:br>
            <a:r>
              <a:rPr lang="en-US" sz="3200" dirty="0">
                <a:solidFill>
                  <a:srgbClr val="FF0000"/>
                </a:solidFill>
              </a:rPr>
              <a:t>without swerving into traffic </a:t>
            </a:r>
            <a:br>
              <a:rPr lang="en-US" sz="3200" dirty="0">
                <a:solidFill>
                  <a:srgbClr val="FF0000"/>
                </a:solidFill>
              </a:rPr>
            </a:br>
            <a:r>
              <a:rPr lang="en-US" sz="3200" i="1" dirty="0">
                <a:solidFill>
                  <a:srgbClr val="FF0000"/>
                </a:solidFill>
              </a:rPr>
              <a:t>practice until reaction is instinctive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4" name="Google Shape;146;p21">
            <a:extLst>
              <a:ext uri="{FF2B5EF4-FFF2-40B4-BE49-F238E27FC236}">
                <a16:creationId xmlns:a16="http://schemas.microsoft.com/office/drawing/2014/main" id="{3A414289-9124-4CE5-BB91-7669300FDD71}"/>
              </a:ext>
            </a:extLst>
          </p:cNvPr>
          <p:cNvSpPr txBox="1"/>
          <p:nvPr/>
        </p:nvSpPr>
        <p:spPr>
          <a:xfrm>
            <a:off x="0" y="0"/>
            <a:ext cx="9144000" cy="1097280"/>
          </a:xfrm>
          <a:prstGeom prst="rect">
            <a:avLst/>
          </a:prstGeom>
          <a:noFill/>
          <a:ln>
            <a:noFill/>
          </a:ln>
        </p:spPr>
        <p:txBody>
          <a:bodyPr spcFirstLastPara="1" wrap="square" lIns="457200" tIns="0" rIns="91425" bIns="0" anchor="ctr" anchorCtr="0">
            <a:noAutofit/>
          </a:bodyPr>
          <a:lstStyle/>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Most common and severe crash types and</a:t>
            </a:r>
          </a:p>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skills needed to avoid them</a:t>
            </a:r>
          </a:p>
        </p:txBody>
      </p:sp>
      <p:sp>
        <p:nvSpPr>
          <p:cNvPr id="5" name="Google Shape;147;p21">
            <a:extLst>
              <a:ext uri="{FF2B5EF4-FFF2-40B4-BE49-F238E27FC236}">
                <a16:creationId xmlns:a16="http://schemas.microsoft.com/office/drawing/2014/main" id="{46707442-86CE-4494-A729-8E7AB3623030}"/>
              </a:ext>
            </a:extLst>
          </p:cNvPr>
          <p:cNvSpPr txBox="1"/>
          <p:nvPr/>
        </p:nvSpPr>
        <p:spPr>
          <a:xfrm>
            <a:off x="0" y="1280160"/>
            <a:ext cx="9144000" cy="4304112"/>
          </a:xfrm>
          <a:prstGeom prst="rect">
            <a:avLst/>
          </a:prstGeom>
          <a:noFill/>
          <a:ln>
            <a:noFill/>
          </a:ln>
        </p:spPr>
        <p:txBody>
          <a:bodyPr spcFirstLastPara="1" wrap="square" lIns="731520" tIns="45700" rIns="457200" bIns="45700" anchor="t" anchorCtr="0">
            <a:noAutofit/>
          </a:bodyPr>
          <a:lstStyle/>
          <a:p>
            <a:pPr lvl="0">
              <a:tabLst>
                <a:tab pos="2743200" algn="l"/>
                <a:tab pos="3657600" algn="l"/>
              </a:tabLst>
            </a:pPr>
            <a:r>
              <a:rPr lang="en-US" sz="2000" b="1" dirty="0">
                <a:solidFill>
                  <a:schemeClr val="tx2"/>
                </a:solidFill>
              </a:rPr>
              <a:t>Driveway or Midblock Rideout</a:t>
            </a:r>
          </a:p>
          <a:p>
            <a:pPr lvl="0">
              <a:tabLst>
                <a:tab pos="2743200" algn="l"/>
                <a:tab pos="3657600" algn="l"/>
              </a:tabLst>
            </a:pPr>
            <a:r>
              <a:rPr lang="en-US" sz="2000" b="1" dirty="0">
                <a:solidFill>
                  <a:schemeClr val="tx2"/>
                </a:solidFill>
              </a:rPr>
              <a:t>12%</a:t>
            </a:r>
            <a:r>
              <a:rPr lang="en-US" sz="2000" dirty="0">
                <a:solidFill>
                  <a:schemeClr val="tx2"/>
                </a:solidFill>
              </a:rPr>
              <a:t> of crashes; </a:t>
            </a:r>
            <a:r>
              <a:rPr lang="en-US" sz="2000" b="1" dirty="0">
                <a:solidFill>
                  <a:schemeClr val="tx2"/>
                </a:solidFill>
              </a:rPr>
              <a:t>22%</a:t>
            </a:r>
            <a:r>
              <a:rPr lang="en-US" sz="2000" dirty="0">
                <a:solidFill>
                  <a:schemeClr val="tx2"/>
                </a:solidFill>
              </a:rPr>
              <a:t> incapacitating or fatal</a:t>
            </a:r>
          </a:p>
          <a:p>
            <a:pPr lvl="0">
              <a:tabLst>
                <a:tab pos="2743200" algn="l"/>
                <a:tab pos="3657600" algn="l"/>
              </a:tabLst>
            </a:pPr>
            <a:endParaRPr lang="en-US" sz="2000" dirty="0">
              <a:solidFill>
                <a:schemeClr val="tx2"/>
              </a:solidFill>
            </a:endParaRPr>
          </a:p>
          <a:p>
            <a:pPr lvl="0">
              <a:tabLst>
                <a:tab pos="2743200" algn="l"/>
                <a:tab pos="3657600" algn="l"/>
              </a:tabLst>
            </a:pPr>
            <a:r>
              <a:rPr lang="en-US" sz="2000" b="1" dirty="0">
                <a:solidFill>
                  <a:schemeClr val="tx2"/>
                </a:solidFill>
              </a:rPr>
              <a:t>Stop Sign/Signal Rideout</a:t>
            </a:r>
          </a:p>
          <a:p>
            <a:pPr lvl="0">
              <a:tabLst>
                <a:tab pos="2743200" algn="l"/>
                <a:tab pos="3657600" algn="l"/>
              </a:tabLst>
            </a:pPr>
            <a:r>
              <a:rPr lang="en-US" sz="2000" b="1" dirty="0">
                <a:solidFill>
                  <a:schemeClr val="tx2"/>
                </a:solidFill>
              </a:rPr>
              <a:t>17%</a:t>
            </a:r>
            <a:r>
              <a:rPr lang="en-US" sz="2000" dirty="0">
                <a:solidFill>
                  <a:schemeClr val="tx2"/>
                </a:solidFill>
              </a:rPr>
              <a:t> of crashes; </a:t>
            </a:r>
            <a:r>
              <a:rPr lang="en-US" sz="2000" b="1" dirty="0">
                <a:solidFill>
                  <a:schemeClr val="tx2"/>
                </a:solidFill>
              </a:rPr>
              <a:t>20%</a:t>
            </a:r>
            <a:r>
              <a:rPr lang="en-US" sz="2000" dirty="0">
                <a:solidFill>
                  <a:schemeClr val="tx2"/>
                </a:solidFill>
              </a:rPr>
              <a:t> incapacitating or fatal</a:t>
            </a:r>
          </a:p>
          <a:p>
            <a:pPr>
              <a:tabLst>
                <a:tab pos="2743200" algn="l"/>
                <a:tab pos="3657600" algn="l"/>
              </a:tabLst>
            </a:pPr>
            <a:r>
              <a:rPr lang="en-US" sz="2000" b="1" cap="all" dirty="0">
                <a:solidFill>
                  <a:srgbClr val="FF0000"/>
                </a:solidFill>
              </a:rPr>
              <a:t>Skill to develop: </a:t>
            </a:r>
            <a:r>
              <a:rPr lang="en-US" sz="2000" dirty="0">
                <a:solidFill>
                  <a:srgbClr val="FF0000"/>
                </a:solidFill>
              </a:rPr>
              <a:t>Balance skills, avoid hazards while staying out of traffic, practice until reaction is instinctive</a:t>
            </a:r>
          </a:p>
          <a:p>
            <a:pPr lvl="0">
              <a:tabLst>
                <a:tab pos="2743200" algn="l"/>
                <a:tab pos="3657600" algn="l"/>
              </a:tabLst>
            </a:pPr>
            <a:endParaRPr lang="en-US" sz="2000" b="1" dirty="0">
              <a:solidFill>
                <a:schemeClr val="tx2"/>
              </a:solidFill>
            </a:endParaRPr>
          </a:p>
          <a:p>
            <a:pPr lvl="0">
              <a:tabLst>
                <a:tab pos="2743200" algn="l"/>
                <a:tab pos="3657600" algn="l"/>
              </a:tabLst>
            </a:pPr>
            <a:r>
              <a:rPr lang="en-US" sz="2000" b="1" dirty="0">
                <a:solidFill>
                  <a:schemeClr val="tx2"/>
                </a:solidFill>
              </a:rPr>
              <a:t>Sudden Swerve	</a:t>
            </a:r>
          </a:p>
          <a:p>
            <a:pPr lvl="0">
              <a:tabLst>
                <a:tab pos="2743200" algn="l"/>
                <a:tab pos="3657600" algn="l"/>
              </a:tabLst>
            </a:pPr>
            <a:r>
              <a:rPr lang="en-US" sz="2000" b="1" dirty="0">
                <a:solidFill>
                  <a:schemeClr val="tx2"/>
                </a:solidFill>
              </a:rPr>
              <a:t>7%</a:t>
            </a:r>
            <a:r>
              <a:rPr lang="en-US" sz="2000" dirty="0">
                <a:solidFill>
                  <a:schemeClr val="tx2"/>
                </a:solidFill>
              </a:rPr>
              <a:t> of crashes; </a:t>
            </a:r>
            <a:r>
              <a:rPr lang="en-US" sz="2000" b="1" dirty="0">
                <a:solidFill>
                  <a:schemeClr val="tx2"/>
                </a:solidFill>
              </a:rPr>
              <a:t>25%</a:t>
            </a:r>
            <a:r>
              <a:rPr lang="en-US" sz="2000" dirty="0">
                <a:solidFill>
                  <a:schemeClr val="tx2"/>
                </a:solidFill>
              </a:rPr>
              <a:t> incapacitating or fatal</a:t>
            </a:r>
          </a:p>
          <a:p>
            <a:pPr>
              <a:tabLst>
                <a:tab pos="2743200" algn="l"/>
                <a:tab pos="3657600" algn="l"/>
              </a:tabLst>
            </a:pPr>
            <a:r>
              <a:rPr lang="en-US" sz="2000" b="1" cap="all" dirty="0">
                <a:solidFill>
                  <a:srgbClr val="FF0000"/>
                </a:solidFill>
              </a:rPr>
              <a:t>Skill to develop: </a:t>
            </a:r>
            <a:r>
              <a:rPr lang="en-US" sz="2000" dirty="0">
                <a:solidFill>
                  <a:srgbClr val="FF0000"/>
                </a:solidFill>
              </a:rPr>
              <a:t>Balance skills, avoid hazards while staying out of traffic, practice until reaction is instinctive</a:t>
            </a:r>
            <a:endParaRPr lang="en-US" sz="2000" dirty="0">
              <a:solidFill>
                <a:schemeClr val="tx2"/>
              </a:solidFill>
            </a:endParaRPr>
          </a:p>
          <a:p>
            <a:pPr lvl="0">
              <a:tabLst>
                <a:tab pos="2743200" algn="l"/>
                <a:tab pos="3657600" algn="l"/>
              </a:tabLst>
            </a:pPr>
            <a:endParaRPr lang="en-US" sz="2000" dirty="0">
              <a:solidFill>
                <a:schemeClr val="tx2"/>
              </a:solidFill>
            </a:endParaRPr>
          </a:p>
        </p:txBody>
      </p:sp>
      <p:sp>
        <p:nvSpPr>
          <p:cNvPr id="6" name="Google Shape;250;p32">
            <a:extLst>
              <a:ext uri="{FF2B5EF4-FFF2-40B4-BE49-F238E27FC236}">
                <a16:creationId xmlns:a16="http://schemas.microsoft.com/office/drawing/2014/main" id="{2B71816E-7C3E-41C5-8E75-81370EB96B5D}"/>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91425" bIns="91425" anchor="ctr" anchorCtr="0">
            <a:noAutofit/>
          </a:bodyPr>
          <a:lstStyle/>
          <a:p>
            <a:pPr lvl="0">
              <a:tabLst>
                <a:tab pos="3657600" algn="l"/>
              </a:tabLst>
            </a:pPr>
            <a:r>
              <a:rPr lang="en-US" sz="2000" b="1" dirty="0">
                <a:solidFill>
                  <a:schemeClr val="bg2"/>
                </a:solidFill>
              </a:rPr>
              <a:t>Wrong way riding is not a separate crash type, </a:t>
            </a:r>
            <a:br>
              <a:rPr lang="en-US" sz="2000" b="1" dirty="0">
                <a:solidFill>
                  <a:schemeClr val="bg2"/>
                </a:solidFill>
              </a:rPr>
            </a:br>
            <a:r>
              <a:rPr lang="en-US" sz="2000" b="1" dirty="0">
                <a:solidFill>
                  <a:schemeClr val="bg2"/>
                </a:solidFill>
              </a:rPr>
              <a:t>but is a contributing factor in many crashes.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8" name="Google Shape;228;p30">
            <a:extLst>
              <a:ext uri="{FF2B5EF4-FFF2-40B4-BE49-F238E27FC236}">
                <a16:creationId xmlns:a16="http://schemas.microsoft.com/office/drawing/2014/main" id="{2F0C1BA9-7D9F-43EE-A4EE-D6F69C18488F}"/>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solidFill>
                  <a:schemeClr val="accent2"/>
                </a:solidFill>
                <a:effectLst>
                  <a:outerShdw blurRad="50800" dist="38100" dir="2700000" algn="tl" rotWithShape="0">
                    <a:prstClr val="black">
                      <a:alpha val="40000"/>
                    </a:prstClr>
                  </a:outerShdw>
                </a:effectLst>
              </a:rPr>
              <a:t>Station 7: Balance skills</a:t>
            </a:r>
            <a:endParaRPr sz="3200" b="1" dirty="0">
              <a:solidFill>
                <a:schemeClr val="accent2"/>
              </a:solidFill>
              <a:effectLst>
                <a:outerShdw blurRad="50800" dist="38100" dir="2700000" algn="tl" rotWithShape="0">
                  <a:prstClr val="black">
                    <a:alpha val="40000"/>
                  </a:prstClr>
                </a:outerShdw>
              </a:effectLst>
            </a:endParaRPr>
          </a:p>
        </p:txBody>
      </p:sp>
      <p:sp>
        <p:nvSpPr>
          <p:cNvPr id="9" name="Google Shape;96;p14">
            <a:extLst>
              <a:ext uri="{FF2B5EF4-FFF2-40B4-BE49-F238E27FC236}">
                <a16:creationId xmlns:a16="http://schemas.microsoft.com/office/drawing/2014/main" id="{65DA9EBA-882F-4810-B704-C7F59E281C02}"/>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457200" bIns="91425" anchor="ctr" anchorCtr="0">
            <a:noAutofit/>
          </a:bodyPr>
          <a:lstStyle/>
          <a:p>
            <a:pPr lvl="0">
              <a:lnSpc>
                <a:spcPts val="2000"/>
              </a:lnSpc>
            </a:pPr>
            <a:r>
              <a:rPr lang="en-US" sz="2000" b="1" dirty="0">
                <a:solidFill>
                  <a:srgbClr val="FFFFFF"/>
                </a:solidFill>
              </a:rPr>
              <a:t>Drivers: </a:t>
            </a:r>
            <a:r>
              <a:rPr lang="en-US" dirty="0">
                <a:solidFill>
                  <a:srgbClr val="FFFFFF"/>
                </a:solidFill>
              </a:rPr>
              <a:t>Slow down, wait until it is safe to move over and pass. Allow a minimum of</a:t>
            </a:r>
            <a:br>
              <a:rPr lang="en-US" dirty="0">
                <a:solidFill>
                  <a:srgbClr val="FFFFFF"/>
                </a:solidFill>
              </a:rPr>
            </a:br>
            <a:r>
              <a:rPr lang="en-US" dirty="0">
                <a:solidFill>
                  <a:srgbClr val="FFFFFF"/>
                </a:solidFill>
              </a:rPr>
              <a:t>three feet between the right most part of your can and the left-most part of the bicycle. </a:t>
            </a:r>
            <a:br>
              <a:rPr lang="en-US" dirty="0">
                <a:solidFill>
                  <a:srgbClr val="FFFFFF"/>
                </a:solidFill>
              </a:rPr>
            </a:br>
            <a:r>
              <a:rPr lang="en-US" dirty="0">
                <a:solidFill>
                  <a:srgbClr val="FFFFFF"/>
                </a:solidFill>
              </a:rPr>
              <a:t>Be prepared for kids to swerve and turn unpredictably.</a:t>
            </a:r>
          </a:p>
        </p:txBody>
      </p:sp>
      <p:sp>
        <p:nvSpPr>
          <p:cNvPr id="10" name="Google Shape;95;p14">
            <a:extLst>
              <a:ext uri="{FF2B5EF4-FFF2-40B4-BE49-F238E27FC236}">
                <a16:creationId xmlns:a16="http://schemas.microsoft.com/office/drawing/2014/main" id="{E73F87AA-20CE-4EA2-9388-2918D697A1E5}"/>
              </a:ext>
            </a:extLst>
          </p:cNvPr>
          <p:cNvSpPr txBox="1"/>
          <p:nvPr/>
        </p:nvSpPr>
        <p:spPr>
          <a:xfrm>
            <a:off x="-1"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a:buClr>
                <a:schemeClr val="lt1"/>
              </a:buClr>
            </a:pPr>
            <a:r>
              <a:rPr lang="en-US" sz="2000" b="1" dirty="0"/>
              <a:t>Crash avoidance:</a:t>
            </a:r>
            <a:r>
              <a:rPr lang="en-US" sz="2000" dirty="0"/>
              <a:t> </a:t>
            </a:r>
            <a:r>
              <a:rPr lang="en-US" dirty="0">
                <a:solidFill>
                  <a:schemeClr val="tx2"/>
                </a:solidFill>
              </a:rPr>
              <a:t>Sudden swerve. Maintaining control </a:t>
            </a:r>
            <a:br>
              <a:rPr lang="en-US" dirty="0">
                <a:solidFill>
                  <a:schemeClr val="tx2"/>
                </a:solidFill>
              </a:rPr>
            </a:br>
            <a:r>
              <a:rPr lang="en-US" dirty="0">
                <a:solidFill>
                  <a:schemeClr val="tx2"/>
                </a:solidFill>
              </a:rPr>
              <a:t>of your bicycle and development of instinctive reaction.</a:t>
            </a:r>
          </a:p>
        </p:txBody>
      </p:sp>
      <p:sp>
        <p:nvSpPr>
          <p:cNvPr id="11" name="Isosceles Triangle 10">
            <a:extLst>
              <a:ext uri="{FF2B5EF4-FFF2-40B4-BE49-F238E27FC236}">
                <a16:creationId xmlns:a16="http://schemas.microsoft.com/office/drawing/2014/main" id="{F31FE065-305B-48BE-823F-451B4D8406C5}"/>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7;p14">
            <a:extLst>
              <a:ext uri="{FF2B5EF4-FFF2-40B4-BE49-F238E27FC236}">
                <a16:creationId xmlns:a16="http://schemas.microsoft.com/office/drawing/2014/main" id="{A5E69135-4AE2-4FFC-A0C8-5356AD5402BF}"/>
              </a:ext>
            </a:extLst>
          </p:cNvPr>
          <p:cNvSpPr txBox="1"/>
          <p:nvPr/>
        </p:nvSpPr>
        <p:spPr>
          <a:xfrm flipH="1">
            <a:off x="877940" y="1597660"/>
            <a:ext cx="2285884" cy="404498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endParaRPr lang="en-US" dirty="0">
              <a:solidFill>
                <a:schemeClr val="tx1"/>
              </a:solidFill>
            </a:endParaRPr>
          </a:p>
          <a:p>
            <a:pPr marL="182880" lvl="0" indent="-182880">
              <a:spcAft>
                <a:spcPts val="600"/>
              </a:spcAft>
              <a:buFont typeface="Wingdings" panose="05000000000000000000" pitchFamily="2" charset="2"/>
              <a:buChar char="§"/>
            </a:pPr>
            <a:r>
              <a:rPr lang="en-US" dirty="0">
                <a:solidFill>
                  <a:schemeClr val="tx2"/>
                </a:solidFill>
              </a:rPr>
              <a:t>Kids have fun with and learn these skills quickly </a:t>
            </a:r>
          </a:p>
          <a:p>
            <a:pPr marL="182880" lvl="0" indent="-182880">
              <a:spcAft>
                <a:spcPts val="600"/>
              </a:spcAft>
              <a:buFont typeface="Wingdings" panose="05000000000000000000" pitchFamily="2" charset="2"/>
              <a:buChar char="§"/>
            </a:pPr>
            <a:r>
              <a:rPr lang="en-US" dirty="0">
                <a:solidFill>
                  <a:schemeClr val="tx2"/>
                </a:solidFill>
              </a:rPr>
              <a:t>Smaller bikes help new riders</a:t>
            </a:r>
          </a:p>
          <a:p>
            <a:pPr marL="182880" lvl="0" indent="-182880">
              <a:spcAft>
                <a:spcPts val="600"/>
              </a:spcAft>
              <a:buFont typeface="Wingdings" panose="05000000000000000000" pitchFamily="2" charset="2"/>
              <a:buChar char="§"/>
            </a:pPr>
            <a:r>
              <a:rPr lang="en-US" dirty="0">
                <a:solidFill>
                  <a:schemeClr val="tx2"/>
                </a:solidFill>
              </a:rPr>
              <a:t>Learning from </a:t>
            </a:r>
            <a:br>
              <a:rPr lang="en-US" dirty="0">
                <a:solidFill>
                  <a:schemeClr val="tx2"/>
                </a:solidFill>
              </a:rPr>
            </a:br>
            <a:r>
              <a:rPr lang="en-US" dirty="0">
                <a:solidFill>
                  <a:schemeClr val="tx2"/>
                </a:solidFill>
              </a:rPr>
              <a:t>their mistakes strengthens familiarity with </a:t>
            </a:r>
            <a:br>
              <a:rPr lang="en-US" dirty="0">
                <a:solidFill>
                  <a:schemeClr val="tx2"/>
                </a:solidFill>
              </a:rPr>
            </a:br>
            <a:r>
              <a:rPr lang="en-US" dirty="0">
                <a:solidFill>
                  <a:schemeClr val="tx2"/>
                </a:solidFill>
              </a:rPr>
              <a:t>their bike</a:t>
            </a:r>
          </a:p>
          <a:p>
            <a:pPr marL="182880" lvl="0" indent="-182880">
              <a:spcAft>
                <a:spcPts val="600"/>
              </a:spcAft>
              <a:buFont typeface="Wingdings" panose="05000000000000000000" pitchFamily="2" charset="2"/>
              <a:buChar char="§"/>
            </a:pPr>
            <a:r>
              <a:rPr lang="en-US" dirty="0">
                <a:solidFill>
                  <a:schemeClr val="tx2"/>
                </a:solidFill>
              </a:rPr>
              <a:t>Smile while you pedal!</a:t>
            </a:r>
          </a:p>
        </p:txBody>
      </p:sp>
      <p:sp>
        <p:nvSpPr>
          <p:cNvPr id="13" name="Google Shape;98;p14">
            <a:extLst>
              <a:ext uri="{FF2B5EF4-FFF2-40B4-BE49-F238E27FC236}">
                <a16:creationId xmlns:a16="http://schemas.microsoft.com/office/drawing/2014/main" id="{707BE50E-722B-4F61-9B06-8CA0A6CA361C}"/>
              </a:ext>
            </a:extLst>
          </p:cNvPr>
          <p:cNvSpPr txBox="1"/>
          <p:nvPr/>
        </p:nvSpPr>
        <p:spPr>
          <a:xfrm>
            <a:off x="3758687" y="1597660"/>
            <a:ext cx="2544578" cy="40449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marL="182880" lvl="0" indent="-182880">
              <a:spcAft>
                <a:spcPts val="600"/>
              </a:spcAft>
              <a:buFont typeface="Wingdings" panose="05000000000000000000" pitchFamily="2" charset="2"/>
              <a:buChar char="§"/>
            </a:pPr>
            <a:r>
              <a:rPr lang="en-US" dirty="0">
                <a:solidFill>
                  <a:schemeClr val="tx2"/>
                </a:solidFill>
              </a:rPr>
              <a:t>Ride the balance activities from both directions</a:t>
            </a:r>
          </a:p>
          <a:p>
            <a:pPr marL="182880" lvl="0" indent="-182880">
              <a:spcAft>
                <a:spcPts val="600"/>
              </a:spcAft>
              <a:buFont typeface="Wingdings" panose="05000000000000000000" pitchFamily="2" charset="2"/>
              <a:buChar char="§"/>
            </a:pPr>
            <a:r>
              <a:rPr lang="en-US" dirty="0">
                <a:solidFill>
                  <a:schemeClr val="tx2"/>
                </a:solidFill>
              </a:rPr>
              <a:t>Put two riders in the activity at the same time</a:t>
            </a:r>
          </a:p>
          <a:p>
            <a:pPr marL="182880" lvl="0" indent="-182880">
              <a:spcAft>
                <a:spcPts val="600"/>
              </a:spcAft>
              <a:buFont typeface="Wingdings" panose="05000000000000000000" pitchFamily="2" charset="2"/>
              <a:buChar char="§"/>
            </a:pPr>
            <a:r>
              <a:rPr lang="en-US" dirty="0">
                <a:solidFill>
                  <a:schemeClr val="tx2"/>
                </a:solidFill>
              </a:rPr>
              <a:t>Pedal while looking up, incorporated distractions</a:t>
            </a:r>
          </a:p>
          <a:p>
            <a:pPr marL="182880" lvl="0" indent="-182880">
              <a:spcAft>
                <a:spcPts val="600"/>
              </a:spcAft>
              <a:buFont typeface="Wingdings" panose="05000000000000000000" pitchFamily="2" charset="2"/>
              <a:buChar char="§"/>
            </a:pPr>
            <a:r>
              <a:rPr lang="en-US" dirty="0">
                <a:solidFill>
                  <a:schemeClr val="tx2"/>
                </a:solidFill>
              </a:rPr>
              <a:t>Ride drills one handed</a:t>
            </a:r>
          </a:p>
          <a:p>
            <a:pPr marL="182880" lvl="0" indent="-182880">
              <a:spcAft>
                <a:spcPts val="600"/>
              </a:spcAft>
              <a:buFont typeface="Wingdings" panose="05000000000000000000" pitchFamily="2" charset="2"/>
              <a:buChar char="§"/>
            </a:pPr>
            <a:r>
              <a:rPr lang="en-US" dirty="0">
                <a:solidFill>
                  <a:schemeClr val="tx2"/>
                </a:solidFill>
              </a:rPr>
              <a:t>Imagine hazards and reacting to them</a:t>
            </a:r>
          </a:p>
        </p:txBody>
      </p:sp>
      <p:grpSp>
        <p:nvGrpSpPr>
          <p:cNvPr id="2" name="Group 1">
            <a:extLst>
              <a:ext uri="{FF2B5EF4-FFF2-40B4-BE49-F238E27FC236}">
                <a16:creationId xmlns:a16="http://schemas.microsoft.com/office/drawing/2014/main" id="{16BD9ED2-6B33-4A1B-868B-B0363E515116}"/>
              </a:ext>
            </a:extLst>
          </p:cNvPr>
          <p:cNvGrpSpPr/>
          <p:nvPr/>
        </p:nvGrpSpPr>
        <p:grpSpPr>
          <a:xfrm>
            <a:off x="6717792" y="247433"/>
            <a:ext cx="1828800" cy="5435421"/>
            <a:chOff x="6949440" y="247433"/>
            <a:chExt cx="1828800" cy="5435421"/>
          </a:xfrm>
        </p:grpSpPr>
        <p:pic>
          <p:nvPicPr>
            <p:cNvPr id="14" name="Picture 13">
              <a:extLst>
                <a:ext uri="{FF2B5EF4-FFF2-40B4-BE49-F238E27FC236}">
                  <a16:creationId xmlns:a16="http://schemas.microsoft.com/office/drawing/2014/main" id="{3BC8D309-A5B9-4823-86BA-964F3E1B3E1C}"/>
                </a:ext>
              </a:extLst>
            </p:cNvPr>
            <p:cNvPicPr>
              <a:picLocks noChangeAspect="1"/>
            </p:cNvPicPr>
            <p:nvPr/>
          </p:nvPicPr>
          <p:blipFill>
            <a:blip r:embed="rId3"/>
            <a:stretch>
              <a:fillRect/>
            </a:stretch>
          </p:blipFill>
          <p:spPr>
            <a:xfrm rot="5400000">
              <a:off x="5302495" y="2207109"/>
              <a:ext cx="5122690" cy="1828800"/>
            </a:xfrm>
            <a:prstGeom prst="rect">
              <a:avLst/>
            </a:prstGeom>
          </p:spPr>
        </p:pic>
        <p:sp>
          <p:nvSpPr>
            <p:cNvPr id="15" name="Google Shape;111;p15">
              <a:extLst>
                <a:ext uri="{FF2B5EF4-FFF2-40B4-BE49-F238E27FC236}">
                  <a16:creationId xmlns:a16="http://schemas.microsoft.com/office/drawing/2014/main" id="{7717A4D3-A4B8-4567-BF8B-FC5AF9D2562F}"/>
                </a:ext>
              </a:extLst>
            </p:cNvPr>
            <p:cNvSpPr txBox="1"/>
            <p:nvPr/>
          </p:nvSpPr>
          <p:spPr>
            <a:xfrm>
              <a:off x="6949440" y="247433"/>
              <a:ext cx="1828800" cy="346245"/>
            </a:xfrm>
            <a:prstGeom prst="rect">
              <a:avLst/>
            </a:prstGeom>
            <a:solidFill>
              <a:schemeClr val="bg2"/>
            </a:solidFill>
            <a:ln>
              <a:noFill/>
            </a:ln>
          </p:spPr>
          <p:txBody>
            <a:bodyPr spcFirstLastPara="1" wrap="square" lIns="274320" tIns="182880" rIns="274320" bIns="182880" anchor="ctr" anchorCtr="0">
              <a:noAutofit/>
            </a:bodyPr>
            <a:lstStyle/>
            <a:p>
              <a:pPr marL="0" lvl="0" indent="0" algn="ctr" rtl="0">
                <a:spcBef>
                  <a:spcPts val="0"/>
                </a:spcBef>
                <a:spcAft>
                  <a:spcPts val="0"/>
                </a:spcAft>
                <a:buClr>
                  <a:schemeClr val="dk1"/>
                </a:buClr>
                <a:buSzPts val="1100"/>
                <a:buFont typeface="Arial"/>
                <a:buNone/>
              </a:pPr>
              <a:r>
                <a:rPr lang="en-US" sz="1600" b="1" dirty="0">
                  <a:solidFill>
                    <a:schemeClr val="accent2"/>
                  </a:solidFill>
                </a:rPr>
                <a:t>Tight Turn Bay</a:t>
              </a:r>
              <a:endParaRPr sz="1600" b="1" dirty="0">
                <a:solidFill>
                  <a:schemeClr val="accent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14" name="Google Shape;111;p15">
            <a:extLst>
              <a:ext uri="{FF2B5EF4-FFF2-40B4-BE49-F238E27FC236}">
                <a16:creationId xmlns:a16="http://schemas.microsoft.com/office/drawing/2014/main" id="{7C66CF19-FBFE-4AFB-9F91-0BD9F5FEE76B}"/>
              </a:ext>
            </a:extLst>
          </p:cNvPr>
          <p:cNvSpPr txBox="1"/>
          <p:nvPr/>
        </p:nvSpPr>
        <p:spPr>
          <a:xfrm>
            <a:off x="3992879" y="2524814"/>
            <a:ext cx="4846320" cy="411483"/>
          </a:xfrm>
          <a:prstGeom prst="rect">
            <a:avLst/>
          </a:prstGeom>
          <a:solidFill>
            <a:schemeClr val="bg2"/>
          </a:solidFill>
          <a:ln>
            <a:noFill/>
          </a:ln>
        </p:spPr>
        <p:txBody>
          <a:bodyPr spcFirstLastPara="1" wrap="square" lIns="274320" tIns="182880" rIns="274320" bIns="182880" anchor="ctr" anchorCtr="0">
            <a:noAutofit/>
          </a:bodyPr>
          <a:lstStyle/>
          <a:p>
            <a:pPr marL="0" lvl="0" indent="0" algn="ctr" rtl="0">
              <a:spcBef>
                <a:spcPts val="0"/>
              </a:spcBef>
              <a:spcAft>
                <a:spcPts val="0"/>
              </a:spcAft>
              <a:buClr>
                <a:schemeClr val="dk1"/>
              </a:buClr>
              <a:buSzPts val="1100"/>
              <a:buFont typeface="Arial"/>
              <a:buNone/>
            </a:pPr>
            <a:r>
              <a:rPr lang="en-US" b="1" dirty="0">
                <a:solidFill>
                  <a:schemeClr val="accent2"/>
                </a:solidFill>
              </a:rPr>
              <a:t>Slow Race</a:t>
            </a:r>
            <a:endParaRPr sz="1600" b="1" dirty="0">
              <a:solidFill>
                <a:schemeClr val="accent2"/>
              </a:solidFill>
            </a:endParaRPr>
          </a:p>
        </p:txBody>
      </p:sp>
      <p:sp>
        <p:nvSpPr>
          <p:cNvPr id="24" name="Google Shape;105;p15">
            <a:extLst>
              <a:ext uri="{FF2B5EF4-FFF2-40B4-BE49-F238E27FC236}">
                <a16:creationId xmlns:a16="http://schemas.microsoft.com/office/drawing/2014/main" id="{2248C44C-283F-4642-8806-5C4A538E3BB6}"/>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ln w="0"/>
                <a:solidFill>
                  <a:schemeClr val="accent2"/>
                </a:solidFill>
                <a:effectLst>
                  <a:outerShdw blurRad="38100" dist="19050" dir="2700000" algn="tl" rotWithShape="0">
                    <a:schemeClr val="dk1">
                      <a:alpha val="40000"/>
                    </a:schemeClr>
                  </a:outerShdw>
                </a:effectLst>
              </a:rPr>
              <a:t>Station 7: Balance Skills Activity</a:t>
            </a:r>
          </a:p>
        </p:txBody>
      </p:sp>
      <p:sp>
        <p:nvSpPr>
          <p:cNvPr id="25" name="Google Shape;106;p15">
            <a:extLst>
              <a:ext uri="{FF2B5EF4-FFF2-40B4-BE49-F238E27FC236}">
                <a16:creationId xmlns:a16="http://schemas.microsoft.com/office/drawing/2014/main" id="{13D489FB-E7DE-4A76-9B43-C8FFD02ABB17}"/>
              </a:ext>
            </a:extLst>
          </p:cNvPr>
          <p:cNvSpPr txBox="1"/>
          <p:nvPr/>
        </p:nvSpPr>
        <p:spPr>
          <a:xfrm>
            <a:off x="0" y="1469136"/>
            <a:ext cx="9144000" cy="1045242"/>
          </a:xfrm>
          <a:prstGeom prst="rect">
            <a:avLst/>
          </a:prstGeom>
          <a:noFill/>
          <a:ln>
            <a:noFill/>
          </a:ln>
        </p:spPr>
        <p:txBody>
          <a:bodyPr spcFirstLastPara="1" wrap="square" lIns="457200" tIns="45700" rIns="457200" bIns="45700" anchor="ctr" anchorCtr="0">
            <a:noAutofit/>
          </a:bodyPr>
          <a:lstStyle/>
          <a:p>
            <a:pPr lvl="0">
              <a:spcAft>
                <a:spcPts val="600"/>
              </a:spcAft>
              <a:buClr>
                <a:schemeClr val="lt1"/>
              </a:buClr>
            </a:pPr>
            <a:r>
              <a:rPr lang="en-US" dirty="0"/>
              <a:t>Give lots of positive feedback and encourage new riders. Help them understand that mistakes help them get better, ask questions, walk through improvements. Notice each child’s ability and offer additional challenges when they begin mastering a skill.</a:t>
            </a:r>
          </a:p>
        </p:txBody>
      </p:sp>
      <p:sp>
        <p:nvSpPr>
          <p:cNvPr id="26" name="Google Shape;107;p15">
            <a:extLst>
              <a:ext uri="{FF2B5EF4-FFF2-40B4-BE49-F238E27FC236}">
                <a16:creationId xmlns:a16="http://schemas.microsoft.com/office/drawing/2014/main" id="{C6B10F2C-2DC4-4F1B-92BB-788EA2B6DE8D}"/>
              </a:ext>
            </a:extLst>
          </p:cNvPr>
          <p:cNvSpPr txBox="1"/>
          <p:nvPr/>
        </p:nvSpPr>
        <p:spPr>
          <a:xfrm>
            <a:off x="0" y="5846400"/>
            <a:ext cx="9156900" cy="1011600"/>
          </a:xfrm>
          <a:prstGeom prst="rect">
            <a:avLst/>
          </a:prstGeom>
          <a:solidFill>
            <a:schemeClr val="accent1"/>
          </a:solidFill>
          <a:ln>
            <a:noFill/>
          </a:ln>
        </p:spPr>
        <p:txBody>
          <a:bodyPr spcFirstLastPara="1" wrap="square" lIns="457200" tIns="91440" rIns="457200" bIns="91425" anchor="ctr" anchorCtr="0">
            <a:noAutofit/>
          </a:bodyPr>
          <a:lstStyle/>
          <a:p>
            <a:pPr lvl="0"/>
            <a:r>
              <a:rPr lang="en-US" sz="2000" b="1" dirty="0">
                <a:solidFill>
                  <a:srgbClr val="FFFFFF"/>
                </a:solidFill>
              </a:rPr>
              <a:t>Drivers: </a:t>
            </a:r>
            <a:r>
              <a:rPr lang="en-US" dirty="0">
                <a:solidFill>
                  <a:srgbClr val="FFFFFF"/>
                </a:solidFill>
              </a:rPr>
              <a:t>Slow down, wait until it is safe to move over and pass. Prepare for kids to swerve and turn unpredictably, expect the unexpected. Be patient and understanding.</a:t>
            </a:r>
            <a:endParaRPr sz="1800" dirty="0">
              <a:solidFill>
                <a:srgbClr val="FFFFFF"/>
              </a:solidFill>
            </a:endParaRPr>
          </a:p>
        </p:txBody>
      </p:sp>
      <p:sp>
        <p:nvSpPr>
          <p:cNvPr id="27" name="Google Shape;108;p15">
            <a:extLst>
              <a:ext uri="{FF2B5EF4-FFF2-40B4-BE49-F238E27FC236}">
                <a16:creationId xmlns:a16="http://schemas.microsoft.com/office/drawing/2014/main" id="{0DA43300-55BA-4EE0-8D5D-F4D71767A205}"/>
              </a:ext>
            </a:extLst>
          </p:cNvPr>
          <p:cNvSpPr txBox="1"/>
          <p:nvPr/>
        </p:nvSpPr>
        <p:spPr>
          <a:xfrm>
            <a:off x="0" y="5051077"/>
            <a:ext cx="9156900" cy="797567"/>
          </a:xfrm>
          <a:prstGeom prst="rect">
            <a:avLst/>
          </a:prstGeom>
          <a:noFill/>
          <a:ln>
            <a:noFill/>
          </a:ln>
        </p:spPr>
        <p:txBody>
          <a:bodyPr spcFirstLastPara="1" wrap="square" lIns="457200" tIns="91425" rIns="457200" bIns="91425" anchor="ctr" anchorCtr="0">
            <a:noAutofit/>
          </a:bodyPr>
          <a:lstStyle/>
          <a:p>
            <a:pPr lvl="0">
              <a:buClr>
                <a:schemeClr val="lt1"/>
              </a:buClr>
            </a:pPr>
            <a:r>
              <a:rPr lang="en-US" b="1" dirty="0"/>
              <a:t>Make it fun:</a:t>
            </a:r>
            <a:r>
              <a:rPr lang="en-US" dirty="0"/>
              <a:t> Time kids and have contests. Intentionally distract kids, stand close </a:t>
            </a:r>
            <a:br>
              <a:rPr lang="en-US" dirty="0"/>
            </a:br>
            <a:r>
              <a:rPr lang="en-US" dirty="0"/>
              <a:t>to the edge of the activity area, hold up fingers for them to count, add an obstacle.</a:t>
            </a:r>
            <a:endParaRPr dirty="0"/>
          </a:p>
        </p:txBody>
      </p:sp>
      <p:sp>
        <p:nvSpPr>
          <p:cNvPr id="28" name="Google Shape;110;p15">
            <a:extLst>
              <a:ext uri="{FF2B5EF4-FFF2-40B4-BE49-F238E27FC236}">
                <a16:creationId xmlns:a16="http://schemas.microsoft.com/office/drawing/2014/main" id="{D878D447-5D1A-4623-8A32-E03131776EF9}"/>
              </a:ext>
            </a:extLst>
          </p:cNvPr>
          <p:cNvSpPr txBox="1"/>
          <p:nvPr/>
        </p:nvSpPr>
        <p:spPr>
          <a:xfrm>
            <a:off x="0" y="731520"/>
            <a:ext cx="9144000" cy="749808"/>
          </a:xfrm>
          <a:prstGeom prst="rect">
            <a:avLst/>
          </a:prstGeom>
          <a:solidFill>
            <a:schemeClr val="accent2">
              <a:lumMod val="20000"/>
              <a:lumOff val="80000"/>
            </a:schemeClr>
          </a:solidFill>
          <a:ln>
            <a:noFill/>
          </a:ln>
        </p:spPr>
        <p:txBody>
          <a:bodyPr spcFirstLastPara="1" wrap="square" lIns="914400" tIns="91425" rIns="457200" bIns="91425" anchor="t" anchorCtr="0">
            <a:noAutofit/>
          </a:bodyPr>
          <a:lstStyle/>
          <a:p>
            <a:pPr lvl="0">
              <a:buClr>
                <a:schemeClr val="lt1"/>
              </a:buClr>
            </a:pPr>
            <a:r>
              <a:rPr lang="en-US" sz="2000" b="1" dirty="0"/>
              <a:t>Crash avoidance: </a:t>
            </a:r>
            <a:r>
              <a:rPr lang="en-US" dirty="0"/>
              <a:t>Sudden swerve. Maintaining control of your bicycle and development of instinctive reaction.</a:t>
            </a:r>
            <a:endParaRPr dirty="0"/>
          </a:p>
        </p:txBody>
      </p:sp>
      <p:sp>
        <p:nvSpPr>
          <p:cNvPr id="30" name="Isosceles Triangle 29">
            <a:extLst>
              <a:ext uri="{FF2B5EF4-FFF2-40B4-BE49-F238E27FC236}">
                <a16:creationId xmlns:a16="http://schemas.microsoft.com/office/drawing/2014/main" id="{89B8A56B-7AAE-4D9D-9360-6A3C7A4823FC}"/>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911A93-6005-43D1-AC50-C0C38EB8304B}"/>
              </a:ext>
            </a:extLst>
          </p:cNvPr>
          <p:cNvPicPr>
            <a:picLocks noChangeAspect="1"/>
          </p:cNvPicPr>
          <p:nvPr/>
        </p:nvPicPr>
        <p:blipFill>
          <a:blip r:embed="rId3"/>
          <a:stretch>
            <a:fillRect/>
          </a:stretch>
        </p:blipFill>
        <p:spPr>
          <a:xfrm>
            <a:off x="178498" y="2936298"/>
            <a:ext cx="3657600" cy="2091939"/>
          </a:xfrm>
          <a:prstGeom prst="rect">
            <a:avLst/>
          </a:prstGeom>
        </p:spPr>
      </p:pic>
      <p:sp>
        <p:nvSpPr>
          <p:cNvPr id="29" name="Google Shape;111;p15">
            <a:extLst>
              <a:ext uri="{FF2B5EF4-FFF2-40B4-BE49-F238E27FC236}">
                <a16:creationId xmlns:a16="http://schemas.microsoft.com/office/drawing/2014/main" id="{306FE84B-9D2F-46AA-8524-0EE6F70417DC}"/>
              </a:ext>
            </a:extLst>
          </p:cNvPr>
          <p:cNvSpPr txBox="1"/>
          <p:nvPr/>
        </p:nvSpPr>
        <p:spPr>
          <a:xfrm>
            <a:off x="178497" y="2524814"/>
            <a:ext cx="3657600" cy="411484"/>
          </a:xfrm>
          <a:prstGeom prst="rect">
            <a:avLst/>
          </a:prstGeom>
          <a:solidFill>
            <a:schemeClr val="bg2"/>
          </a:solidFill>
          <a:ln>
            <a:noFill/>
          </a:ln>
        </p:spPr>
        <p:txBody>
          <a:bodyPr spcFirstLastPara="1" wrap="square" lIns="274320" tIns="182880" rIns="274320" bIns="182880" anchor="ctr" anchorCtr="1">
            <a:noAutofit/>
          </a:bodyPr>
          <a:lstStyle/>
          <a:p>
            <a:pPr marL="0" lvl="0" indent="0" algn="ctr" rtl="0">
              <a:spcBef>
                <a:spcPts val="0"/>
              </a:spcBef>
              <a:spcAft>
                <a:spcPts val="0"/>
              </a:spcAft>
              <a:buClr>
                <a:schemeClr val="dk1"/>
              </a:buClr>
              <a:buSzPts val="1100"/>
              <a:buFont typeface="Arial"/>
              <a:buNone/>
            </a:pPr>
            <a:r>
              <a:rPr lang="en-US" b="1" dirty="0">
                <a:solidFill>
                  <a:schemeClr val="accent2"/>
                </a:solidFill>
              </a:rPr>
              <a:t>Figure Eights</a:t>
            </a:r>
            <a:endParaRPr sz="1600" b="1" dirty="0">
              <a:solidFill>
                <a:schemeClr val="accent2"/>
              </a:solidFill>
            </a:endParaRPr>
          </a:p>
        </p:txBody>
      </p:sp>
      <p:sp>
        <p:nvSpPr>
          <p:cNvPr id="36" name="Google Shape;111;p15">
            <a:extLst>
              <a:ext uri="{FF2B5EF4-FFF2-40B4-BE49-F238E27FC236}">
                <a16:creationId xmlns:a16="http://schemas.microsoft.com/office/drawing/2014/main" id="{726E3F68-4D44-4B7E-BE62-5AF15DA66066}"/>
              </a:ext>
            </a:extLst>
          </p:cNvPr>
          <p:cNvSpPr txBox="1"/>
          <p:nvPr/>
        </p:nvSpPr>
        <p:spPr>
          <a:xfrm>
            <a:off x="5736336" y="2844855"/>
            <a:ext cx="3102864" cy="2194560"/>
          </a:xfrm>
          <a:prstGeom prst="rect">
            <a:avLst/>
          </a:prstGeom>
          <a:solidFill>
            <a:schemeClr val="bg2"/>
          </a:solidFill>
          <a:ln>
            <a:noFill/>
          </a:ln>
        </p:spPr>
        <p:txBody>
          <a:bodyPr spcFirstLastPara="1" wrap="square" lIns="182880" tIns="182880" rIns="182880" bIns="182880" anchor="ctr" anchorCtr="0">
            <a:noAutofit/>
          </a:bodyPr>
          <a:lstStyle/>
          <a:p>
            <a:pPr marL="182880" lvl="0" indent="-182880">
              <a:spcAft>
                <a:spcPts val="400"/>
              </a:spcAft>
              <a:buClr>
                <a:schemeClr val="dk1"/>
              </a:buClr>
              <a:buSzPts val="1100"/>
              <a:buFont typeface="Wingdings" panose="05000000000000000000" pitchFamily="2" charset="2"/>
              <a:buChar char="§"/>
            </a:pPr>
            <a:r>
              <a:rPr lang="en-US" sz="1600" i="1" dirty="0"/>
              <a:t>Draw several 3-foot-wide and 10-foot-long lanes, with start and finish lines, like a track.</a:t>
            </a:r>
          </a:p>
          <a:p>
            <a:pPr marL="182880" lvl="0" indent="-182880">
              <a:spcAft>
                <a:spcPts val="400"/>
              </a:spcAft>
              <a:buClr>
                <a:schemeClr val="dk1"/>
              </a:buClr>
              <a:buSzPts val="1100"/>
              <a:buFont typeface="Wingdings" panose="05000000000000000000" pitchFamily="2" charset="2"/>
              <a:buChar char="§"/>
            </a:pPr>
            <a:r>
              <a:rPr lang="en-US" sz="1600" i="1" dirty="0"/>
              <a:t>Pedal as slowly as possible.</a:t>
            </a:r>
          </a:p>
          <a:p>
            <a:pPr marL="182880" lvl="0" indent="-182880">
              <a:spcAft>
                <a:spcPts val="400"/>
              </a:spcAft>
              <a:buClr>
                <a:schemeClr val="dk1"/>
              </a:buClr>
              <a:buSzPts val="1100"/>
              <a:buFont typeface="Wingdings" panose="05000000000000000000" pitchFamily="2" charset="2"/>
              <a:buChar char="§"/>
            </a:pPr>
            <a:r>
              <a:rPr lang="en-US" sz="1600" i="1" dirty="0"/>
              <a:t>Leave your lane or touch the ground and you are out.</a:t>
            </a:r>
          </a:p>
          <a:p>
            <a:pPr marL="182880" indent="-182880">
              <a:spcAft>
                <a:spcPts val="400"/>
              </a:spcAft>
              <a:buClr>
                <a:schemeClr val="dk1"/>
              </a:buClr>
              <a:buSzPts val="1100"/>
              <a:buFont typeface="Wingdings" panose="05000000000000000000" pitchFamily="2" charset="2"/>
              <a:buChar char="§"/>
            </a:pPr>
            <a:r>
              <a:rPr lang="en-US" sz="1600" i="1" dirty="0">
                <a:solidFill>
                  <a:srgbClr val="474746"/>
                </a:solidFill>
              </a:rPr>
              <a:t>The last one to cross the </a:t>
            </a:r>
            <a:br>
              <a:rPr lang="en-US" sz="1600" i="1" dirty="0">
                <a:solidFill>
                  <a:srgbClr val="474746"/>
                </a:solidFill>
              </a:rPr>
            </a:br>
            <a:r>
              <a:rPr lang="en-US" sz="1600" i="1" dirty="0">
                <a:solidFill>
                  <a:srgbClr val="474746"/>
                </a:solidFill>
              </a:rPr>
              <a:t>finish line wins!</a:t>
            </a:r>
          </a:p>
        </p:txBody>
      </p:sp>
      <p:pic>
        <p:nvPicPr>
          <p:cNvPr id="693" name="Google Shape;693;p73"/>
          <p:cNvPicPr>
            <a:picLocks noChangeAspect="1"/>
          </p:cNvPicPr>
          <p:nvPr/>
        </p:nvPicPr>
        <p:blipFill rotWithShape="1">
          <a:blip r:embed="rId4">
            <a:alphaModFix/>
          </a:blip>
          <a:srcRect l="24763" t="19057" r="24763" b="19057"/>
          <a:stretch/>
        </p:blipFill>
        <p:spPr>
          <a:xfrm>
            <a:off x="3990143" y="2844325"/>
            <a:ext cx="1813249" cy="2194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keFedTheme">
  <a:themeElements>
    <a:clrScheme name="Custom 2">
      <a:dk1>
        <a:srgbClr val="3D3D3D"/>
      </a:dk1>
      <a:lt1>
        <a:srgbClr val="E5E6DA"/>
      </a:lt1>
      <a:dk2>
        <a:srgbClr val="3D3D3D"/>
      </a:dk2>
      <a:lt2>
        <a:srgbClr val="FFFFFF"/>
      </a:lt2>
      <a:accent1>
        <a:srgbClr val="057F3E"/>
      </a:accent1>
      <a:accent2>
        <a:srgbClr val="1C4890"/>
      </a:accent2>
      <a:accent3>
        <a:srgbClr val="72A67F"/>
      </a:accent3>
      <a:accent4>
        <a:srgbClr val="939685"/>
      </a:accent4>
      <a:accent5>
        <a:srgbClr val="96A1AA"/>
      </a:accent5>
      <a:accent6>
        <a:srgbClr val="A99E8A"/>
      </a:accent6>
      <a:hlink>
        <a:srgbClr val="1C4890"/>
      </a:hlink>
      <a:folHlink>
        <a:srgbClr val="057F3E"/>
      </a:folHlink>
    </a:clrScheme>
    <a:fontScheme name="BikeF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keFedTheme" id="{C973FF9E-D995-4875-BBD7-71311264CA6D}" vid="{6BEBFAB7-329F-495A-BFBE-D9FF3403FB8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4845</TotalTime>
  <Words>1246</Words>
  <Application>Microsoft Office PowerPoint</Application>
  <PresentationFormat>On-screen Show (4:3)</PresentationFormat>
  <Paragraphs>95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BikeFedTheme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WANDA L</dc:creator>
  <cp:lastModifiedBy>Little, Wanda L - DOT</cp:lastModifiedBy>
  <cp:revision>198</cp:revision>
  <dcterms:modified xsi:type="dcterms:W3CDTF">2021-03-23T16:15:37Z</dcterms:modified>
</cp:coreProperties>
</file>