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Lst>
  <p:notesMasterIdLst>
    <p:notesMasterId r:id="rId10"/>
  </p:notesMasterIdLst>
  <p:sldIdLst>
    <p:sldId id="292" r:id="rId2"/>
    <p:sldId id="293" r:id="rId3"/>
    <p:sldId id="295" r:id="rId4"/>
    <p:sldId id="297" r:id="rId5"/>
    <p:sldId id="298" r:id="rId6"/>
    <p:sldId id="299" r:id="rId7"/>
    <p:sldId id="301" r:id="rId8"/>
    <p:sldId id="30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Bachaus" initials="MB" lastIdx="5" clrIdx="0">
    <p:extLst>
      <p:ext uri="{19B8F6BF-5375-455C-9EA6-DF929625EA0E}">
        <p15:presenceInfo xmlns:p15="http://schemas.microsoft.com/office/powerpoint/2012/main" userId="Michelle Bachau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474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168" autoAdjust="0"/>
    <p:restoredTop sz="96710" autoAdjust="0"/>
  </p:normalViewPr>
  <p:slideViewPr>
    <p:cSldViewPr snapToGrid="0">
      <p:cViewPr varScale="1">
        <p:scale>
          <a:sx n="125" d="100"/>
          <a:sy n="125" d="100"/>
        </p:scale>
        <p:origin x="32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88900" algn="l" rtl="0">
              <a:lnSpc>
                <a:spcPct val="100000"/>
              </a:lnSpc>
              <a:spcBef>
                <a:spcPts val="0"/>
              </a:spcBef>
              <a:spcAft>
                <a:spcPts val="0"/>
              </a:spcAft>
              <a:buSzPts val="1400"/>
              <a:buChar char="●"/>
              <a:defRPr/>
            </a:lvl1pPr>
            <a:lvl2pPr marL="457200" marR="0" lvl="1" indent="-88900" algn="l" rtl="0">
              <a:lnSpc>
                <a:spcPct val="100000"/>
              </a:lnSpc>
              <a:spcBef>
                <a:spcPts val="0"/>
              </a:spcBef>
              <a:spcAft>
                <a:spcPts val="0"/>
              </a:spcAft>
              <a:buSzPts val="1400"/>
              <a:buChar char="○"/>
              <a:defRPr/>
            </a:lvl2pPr>
            <a:lvl3pPr marL="914400" marR="0" lvl="2" indent="-88900" algn="l" rtl="0">
              <a:lnSpc>
                <a:spcPct val="100000"/>
              </a:lnSpc>
              <a:spcBef>
                <a:spcPts val="0"/>
              </a:spcBef>
              <a:spcAft>
                <a:spcPts val="0"/>
              </a:spcAft>
              <a:buSzPts val="1400"/>
              <a:buChar char="■"/>
              <a:defRPr/>
            </a:lvl3pPr>
            <a:lvl4pPr marL="1371600" marR="0" lvl="3" indent="-88900" algn="l" rtl="0">
              <a:lnSpc>
                <a:spcPct val="100000"/>
              </a:lnSpc>
              <a:spcBef>
                <a:spcPts val="0"/>
              </a:spcBef>
              <a:spcAft>
                <a:spcPts val="0"/>
              </a:spcAft>
              <a:buSzPts val="1400"/>
              <a:buChar char="●"/>
              <a:defRPr/>
            </a:lvl4pPr>
            <a:lvl5pPr marL="1828800" marR="0" lvl="4" indent="-88900" algn="l" rtl="0">
              <a:lnSpc>
                <a:spcPct val="100000"/>
              </a:lnSpc>
              <a:spcBef>
                <a:spcPts val="0"/>
              </a:spcBef>
              <a:spcAft>
                <a:spcPts val="0"/>
              </a:spcAft>
              <a:buSzPts val="1400"/>
              <a:buChar char="○"/>
              <a:defRPr/>
            </a:lvl5pPr>
            <a:lvl6pPr marL="2286000" marR="0" lvl="5" indent="-88900" algn="l" rtl="0">
              <a:lnSpc>
                <a:spcPct val="100000"/>
              </a:lnSpc>
              <a:spcBef>
                <a:spcPts val="0"/>
              </a:spcBef>
              <a:spcAft>
                <a:spcPts val="0"/>
              </a:spcAft>
              <a:buSzPts val="1400"/>
              <a:buChar char="■"/>
              <a:defRPr/>
            </a:lvl6pPr>
            <a:lvl7pPr marL="3200400" marR="0" lvl="6" indent="-88900" algn="l" rtl="0">
              <a:lnSpc>
                <a:spcPct val="100000"/>
              </a:lnSpc>
              <a:spcBef>
                <a:spcPts val="0"/>
              </a:spcBef>
              <a:spcAft>
                <a:spcPts val="0"/>
              </a:spcAft>
              <a:buSzPts val="1400"/>
              <a:buChar char="●"/>
              <a:defRPr/>
            </a:lvl7pPr>
            <a:lvl8pPr marL="4572000" marR="0" lvl="7" indent="-88900" algn="l" rtl="0">
              <a:lnSpc>
                <a:spcPct val="100000"/>
              </a:lnSpc>
              <a:spcBef>
                <a:spcPts val="0"/>
              </a:spcBef>
              <a:spcAft>
                <a:spcPts val="0"/>
              </a:spcAft>
              <a:buSzPts val="1400"/>
              <a:buChar char="○"/>
              <a:defRPr/>
            </a:lvl8pPr>
            <a:lvl9pPr marL="6400800" marR="0" lvl="8" indent="-88900" algn="l" rtl="0">
              <a:lnSpc>
                <a:spcPct val="100000"/>
              </a:lnSpc>
              <a:spcBef>
                <a:spcPts val="0"/>
              </a:spcBef>
              <a:spcAft>
                <a:spcPts val="0"/>
              </a:spcAft>
              <a:buSzPts val="1400"/>
              <a:buChar char="■"/>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91425" rIns="91425" bIns="91425" anchor="t" anchorCtr="0">
            <a:noAutofit/>
          </a:bodyPr>
          <a:lstStyle>
            <a:lvl1pPr marL="0" marR="0" lvl="0" indent="-88900" algn="l" rtl="0">
              <a:lnSpc>
                <a:spcPct val="100000"/>
              </a:lnSpc>
              <a:spcBef>
                <a:spcPts val="0"/>
              </a:spcBef>
              <a:spcAft>
                <a:spcPts val="0"/>
              </a:spcAft>
              <a:buSzPts val="1400"/>
              <a:buChar char="●"/>
              <a:defRPr/>
            </a:lvl1pPr>
            <a:lvl2pPr marL="457200" marR="0" lvl="1" indent="-88900" algn="l" rtl="0">
              <a:lnSpc>
                <a:spcPct val="100000"/>
              </a:lnSpc>
              <a:spcBef>
                <a:spcPts val="0"/>
              </a:spcBef>
              <a:spcAft>
                <a:spcPts val="0"/>
              </a:spcAft>
              <a:buSzPts val="1400"/>
              <a:buChar char="○"/>
              <a:defRPr/>
            </a:lvl2pPr>
            <a:lvl3pPr marL="914400" marR="0" lvl="2" indent="-88900" algn="l" rtl="0">
              <a:lnSpc>
                <a:spcPct val="100000"/>
              </a:lnSpc>
              <a:spcBef>
                <a:spcPts val="0"/>
              </a:spcBef>
              <a:spcAft>
                <a:spcPts val="0"/>
              </a:spcAft>
              <a:buSzPts val="1400"/>
              <a:buChar char="■"/>
              <a:defRPr/>
            </a:lvl3pPr>
            <a:lvl4pPr marL="1371600" marR="0" lvl="3" indent="-88900" algn="l" rtl="0">
              <a:lnSpc>
                <a:spcPct val="100000"/>
              </a:lnSpc>
              <a:spcBef>
                <a:spcPts val="0"/>
              </a:spcBef>
              <a:spcAft>
                <a:spcPts val="0"/>
              </a:spcAft>
              <a:buSzPts val="1400"/>
              <a:buChar char="●"/>
              <a:defRPr/>
            </a:lvl4pPr>
            <a:lvl5pPr marL="1828800" marR="0" lvl="4" indent="-88900" algn="l" rtl="0">
              <a:lnSpc>
                <a:spcPct val="100000"/>
              </a:lnSpc>
              <a:spcBef>
                <a:spcPts val="0"/>
              </a:spcBef>
              <a:spcAft>
                <a:spcPts val="0"/>
              </a:spcAft>
              <a:buSzPts val="1400"/>
              <a:buChar char="○"/>
              <a:defRPr/>
            </a:lvl5pPr>
            <a:lvl6pPr marL="2286000" marR="0" lvl="5" indent="-88900" algn="l" rtl="0">
              <a:lnSpc>
                <a:spcPct val="100000"/>
              </a:lnSpc>
              <a:spcBef>
                <a:spcPts val="0"/>
              </a:spcBef>
              <a:spcAft>
                <a:spcPts val="0"/>
              </a:spcAft>
              <a:buSzPts val="1400"/>
              <a:buChar char="■"/>
              <a:defRPr/>
            </a:lvl6pPr>
            <a:lvl7pPr marL="3200400" marR="0" lvl="6" indent="-88900" algn="l" rtl="0">
              <a:lnSpc>
                <a:spcPct val="100000"/>
              </a:lnSpc>
              <a:spcBef>
                <a:spcPts val="0"/>
              </a:spcBef>
              <a:spcAft>
                <a:spcPts val="0"/>
              </a:spcAft>
              <a:buSzPts val="1400"/>
              <a:buChar char="●"/>
              <a:defRPr/>
            </a:lvl7pPr>
            <a:lvl8pPr marL="4572000" marR="0" lvl="7" indent="-88900" algn="l" rtl="0">
              <a:lnSpc>
                <a:spcPct val="100000"/>
              </a:lnSpc>
              <a:spcBef>
                <a:spcPts val="0"/>
              </a:spcBef>
              <a:spcAft>
                <a:spcPts val="0"/>
              </a:spcAft>
              <a:buSzPts val="1400"/>
              <a:buChar char="○"/>
              <a:defRPr/>
            </a:lvl8pPr>
            <a:lvl9pPr marL="6400800" marR="0" lvl="8" indent="-88900" algn="l" rtl="0">
              <a:lnSpc>
                <a:spcPct val="100000"/>
              </a:lnSpc>
              <a:spcBef>
                <a:spcPts val="0"/>
              </a:spcBef>
              <a:spcAft>
                <a:spcPts val="0"/>
              </a:spcAft>
              <a:buSzPts val="1400"/>
              <a:buChar char="■"/>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91425" rIns="91425" bIns="91425" anchor="b" anchorCtr="0">
            <a:noAutofit/>
          </a:bodyPr>
          <a:lstStyle>
            <a:lvl1pPr marL="0" marR="0" lvl="0" indent="-88900" algn="l" rtl="0">
              <a:lnSpc>
                <a:spcPct val="100000"/>
              </a:lnSpc>
              <a:spcBef>
                <a:spcPts val="0"/>
              </a:spcBef>
              <a:spcAft>
                <a:spcPts val="0"/>
              </a:spcAft>
              <a:buSzPts val="1400"/>
              <a:buChar char="●"/>
              <a:defRPr/>
            </a:lvl1pPr>
            <a:lvl2pPr marL="457200" marR="0" lvl="1" indent="-88900" algn="l" rtl="0">
              <a:lnSpc>
                <a:spcPct val="100000"/>
              </a:lnSpc>
              <a:spcBef>
                <a:spcPts val="0"/>
              </a:spcBef>
              <a:spcAft>
                <a:spcPts val="0"/>
              </a:spcAft>
              <a:buSzPts val="1400"/>
              <a:buChar char="○"/>
              <a:defRPr/>
            </a:lvl2pPr>
            <a:lvl3pPr marL="914400" marR="0" lvl="2" indent="-88900" algn="l" rtl="0">
              <a:lnSpc>
                <a:spcPct val="100000"/>
              </a:lnSpc>
              <a:spcBef>
                <a:spcPts val="0"/>
              </a:spcBef>
              <a:spcAft>
                <a:spcPts val="0"/>
              </a:spcAft>
              <a:buSzPts val="1400"/>
              <a:buChar char="■"/>
              <a:defRPr/>
            </a:lvl3pPr>
            <a:lvl4pPr marL="1371600" marR="0" lvl="3" indent="-88900" algn="l" rtl="0">
              <a:lnSpc>
                <a:spcPct val="100000"/>
              </a:lnSpc>
              <a:spcBef>
                <a:spcPts val="0"/>
              </a:spcBef>
              <a:spcAft>
                <a:spcPts val="0"/>
              </a:spcAft>
              <a:buSzPts val="1400"/>
              <a:buChar char="●"/>
              <a:defRPr/>
            </a:lvl4pPr>
            <a:lvl5pPr marL="1828800" marR="0" lvl="4" indent="-88900" algn="l" rtl="0">
              <a:lnSpc>
                <a:spcPct val="100000"/>
              </a:lnSpc>
              <a:spcBef>
                <a:spcPts val="0"/>
              </a:spcBef>
              <a:spcAft>
                <a:spcPts val="0"/>
              </a:spcAft>
              <a:buSzPts val="1400"/>
              <a:buChar char="○"/>
              <a:defRPr/>
            </a:lvl5pPr>
            <a:lvl6pPr marL="2286000" marR="0" lvl="5" indent="-88900" algn="l" rtl="0">
              <a:lnSpc>
                <a:spcPct val="100000"/>
              </a:lnSpc>
              <a:spcBef>
                <a:spcPts val="0"/>
              </a:spcBef>
              <a:spcAft>
                <a:spcPts val="0"/>
              </a:spcAft>
              <a:buSzPts val="1400"/>
              <a:buChar char="■"/>
              <a:defRPr/>
            </a:lvl6pPr>
            <a:lvl7pPr marL="3200400" marR="0" lvl="6" indent="-88900" algn="l" rtl="0">
              <a:lnSpc>
                <a:spcPct val="100000"/>
              </a:lnSpc>
              <a:spcBef>
                <a:spcPts val="0"/>
              </a:spcBef>
              <a:spcAft>
                <a:spcPts val="0"/>
              </a:spcAft>
              <a:buSzPts val="1400"/>
              <a:buChar char="●"/>
              <a:defRPr/>
            </a:lvl7pPr>
            <a:lvl8pPr marL="4572000" marR="0" lvl="7" indent="-88900" algn="l" rtl="0">
              <a:lnSpc>
                <a:spcPct val="100000"/>
              </a:lnSpc>
              <a:spcBef>
                <a:spcPts val="0"/>
              </a:spcBef>
              <a:spcAft>
                <a:spcPts val="0"/>
              </a:spcAft>
              <a:buSzPts val="1400"/>
              <a:buChar char="○"/>
              <a:defRPr/>
            </a:lvl8pPr>
            <a:lvl9pPr marL="6400800" marR="0" lvl="8" indent="-88900" algn="l" rtl="0">
              <a:lnSpc>
                <a:spcPct val="100000"/>
              </a:lnSpc>
              <a:spcBef>
                <a:spcPts val="0"/>
              </a:spcBef>
              <a:spcAft>
                <a:spcPts val="0"/>
              </a:spcAft>
              <a:buSzPts val="1400"/>
              <a:buChar char="■"/>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942b580bd2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942b580bd2_0_26: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g942b580bd2_0_26: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sz="14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942b580bd2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0" name="Google Shape;460;g942b580bd2_0_3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g942b580bd2_0_31: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80604c2016_1_33: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3</a:t>
            </a:fld>
            <a:endParaRPr/>
          </a:p>
        </p:txBody>
      </p:sp>
      <p:sp>
        <p:nvSpPr>
          <p:cNvPr id="473" name="Google Shape;473;g80604c2016_1_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474" name="Google Shape;474;g80604c2016_1_33: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Another major cause of bicycle crashes for children is the unexpected left turn or sudden left swerve.  </a:t>
            </a:r>
            <a:endParaRPr/>
          </a:p>
          <a:p>
            <a:pPr marL="0" marR="0" lvl="0" indent="0" algn="l" rtl="0">
              <a:spcBef>
                <a:spcPts val="900"/>
              </a:spcBef>
              <a:spcAft>
                <a:spcPts val="0"/>
              </a:spcAft>
              <a:buFont typeface="Arial"/>
              <a:buNone/>
            </a:pPr>
            <a:r>
              <a:rPr lang="en-US" sz="1800" b="0" i="0" u="none" strike="noStrike" cap="none"/>
              <a:t>The child forgets to look being him/her for traffic before turning left into a driveway or at an intersection, or before moving further left on the road to avoid a hazard.  </a:t>
            </a:r>
            <a:r>
              <a:rPr lang="en-US" sz="1800"/>
              <a:t>Scanning t</a:t>
            </a:r>
            <a:r>
              <a:rPr lang="en-US" sz="1800" b="0" i="0" u="none" strike="noStrike" cap="none"/>
              <a:t>eaches them how to look behind them for traffic while riding a straight line.  Most children quickly pick up this skill.</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80604c2016_1_44: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4</a:t>
            </a:fld>
            <a:endParaRPr/>
          </a:p>
        </p:txBody>
      </p:sp>
      <p:sp>
        <p:nvSpPr>
          <p:cNvPr id="493" name="Google Shape;493;g80604c2016_1_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494" name="Google Shape;494;g80604c2016_1_44: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Another major cause of bicycle crashes for children is the unexpected left turn or sudden left swerve.  </a:t>
            </a:r>
            <a:endParaRPr/>
          </a:p>
          <a:p>
            <a:pPr marL="0" marR="0" lvl="0" indent="0" algn="l" rtl="0">
              <a:spcBef>
                <a:spcPts val="900"/>
              </a:spcBef>
              <a:spcAft>
                <a:spcPts val="0"/>
              </a:spcAft>
              <a:buFont typeface="Arial"/>
              <a:buNone/>
            </a:pPr>
            <a:r>
              <a:rPr lang="en-US" sz="1800" b="0" i="0" u="none" strike="noStrike" cap="none"/>
              <a:t>The child forgets to look being him/her for traffic before turning left into a driveway or at an intersection, or before moving further left on the road to avoid a hazard.  </a:t>
            </a:r>
            <a:r>
              <a:rPr lang="en-US" sz="1800"/>
              <a:t>Scanning t</a:t>
            </a:r>
            <a:r>
              <a:rPr lang="en-US" sz="1800" b="0" i="0" u="none" strike="noStrike" cap="none"/>
              <a:t>eaches them how to look behind them for traffic while riding a straight line.  Most children quickly pick up this skill.</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942b580bd2_0_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942b580bd2_0_37:notes"/>
          <p:cNvSpPr txBox="1">
            <a:spLocks noGrp="1"/>
          </p:cNvSpPr>
          <p:nvPr>
            <p:ph type="body" idx="1"/>
          </p:nvPr>
        </p:nvSpPr>
        <p:spPr>
          <a:xfrm>
            <a:off x="914400" y="4343400"/>
            <a:ext cx="5029200"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g942b580bd2_0_37: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sz="1400">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942b580bd2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14" name="Google Shape;514;g942b580bd2_0_4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5" name="Google Shape;515;g942b580bd2_0_42: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80604c2016_1_70: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7</a:t>
            </a:fld>
            <a:endParaRPr/>
          </a:p>
        </p:txBody>
      </p:sp>
      <p:sp>
        <p:nvSpPr>
          <p:cNvPr id="527" name="Google Shape;527;g80604c2016_1_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528" name="Google Shape;528;g80604c2016_1_70: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Another major cause of bicycle crashes for children is the unexpected left turn or sudden left swerve.  </a:t>
            </a:r>
            <a:endParaRPr/>
          </a:p>
          <a:p>
            <a:pPr marL="0" marR="0" lvl="0" indent="0" algn="l" rtl="0">
              <a:spcBef>
                <a:spcPts val="900"/>
              </a:spcBef>
              <a:spcAft>
                <a:spcPts val="0"/>
              </a:spcAft>
              <a:buFont typeface="Arial"/>
              <a:buNone/>
            </a:pPr>
            <a:r>
              <a:rPr lang="en-US" sz="1800" b="0" i="0" u="none" strike="noStrike" cap="none"/>
              <a:t>The child forgets to look being him/her for traffic before turning left into a driveway or at an intersection, or before moving further left on the road to avoid a hazard.  </a:t>
            </a:r>
            <a:r>
              <a:rPr lang="en-US" sz="1800"/>
              <a:t>Scanning t</a:t>
            </a:r>
            <a:r>
              <a:rPr lang="en-US" sz="1800" b="0" i="0" u="none" strike="noStrike" cap="none"/>
              <a:t>eaches them how to look behind them for traffic while riding a straight line.  Most children quickly pick up this skill.</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80604c2016_1_57: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Font typeface="Times New Roman"/>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8</a:t>
            </a:fld>
            <a:endParaRPr/>
          </a:p>
        </p:txBody>
      </p:sp>
      <p:sp>
        <p:nvSpPr>
          <p:cNvPr id="548" name="Google Shape;548;g80604c2016_1_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549" name="Google Shape;549;g80604c2016_1_57:notes"/>
          <p:cNvSpPr txBox="1">
            <a:spLocks noGrp="1"/>
          </p:cNvSpPr>
          <p:nvPr>
            <p:ph type="body" idx="1"/>
          </p:nvPr>
        </p:nvSpPr>
        <p:spPr>
          <a:xfrm>
            <a:off x="914400" y="4343400"/>
            <a:ext cx="5029200" cy="4114800"/>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US" sz="1800" b="0" i="0" u="none" strike="noStrike" cap="none"/>
              <a:t>Another major cause of bicycle crashes for children is the unexpected left turn or sudden left swerve.  </a:t>
            </a:r>
            <a:endParaRPr/>
          </a:p>
          <a:p>
            <a:pPr marL="0" marR="0" lvl="0" indent="0" algn="l" rtl="0">
              <a:spcBef>
                <a:spcPts val="900"/>
              </a:spcBef>
              <a:spcAft>
                <a:spcPts val="0"/>
              </a:spcAft>
              <a:buFont typeface="Arial"/>
              <a:buNone/>
            </a:pPr>
            <a:r>
              <a:rPr lang="en-US" sz="1800" b="0" i="0" u="none" strike="noStrike" cap="none"/>
              <a:t>The child forgets to look being him/her for traffic before turning left into a driveway or at an intersection, or before moving further left on the road to avoid a hazard.  </a:t>
            </a:r>
            <a:r>
              <a:rPr lang="en-US" sz="1800"/>
              <a:t>Scanning t</a:t>
            </a:r>
            <a:r>
              <a:rPr lang="en-US" sz="1800" b="0" i="0" u="none" strike="noStrike" cap="none"/>
              <a:t>eaches them how to look behind them for traffic while riding a straight line.  Most children quickly pick up this skill.</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124400" y="1371600"/>
            <a:ext cx="7019600"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50"/>
          </a:p>
        </p:txBody>
      </p:sp>
      <p:sp>
        <p:nvSpPr>
          <p:cNvPr id="10" name="Rectangle 9"/>
          <p:cNvSpPr/>
          <p:nvPr/>
        </p:nvSpPr>
        <p:spPr>
          <a:xfrm>
            <a:off x="2124400" y="4462272"/>
            <a:ext cx="7019600"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50"/>
          </a:p>
        </p:txBody>
      </p:sp>
      <p:sp>
        <p:nvSpPr>
          <p:cNvPr id="2" name="Title 1"/>
          <p:cNvSpPr>
            <a:spLocks noGrp="1"/>
          </p:cNvSpPr>
          <p:nvPr>
            <p:ph type="ctrTitle"/>
          </p:nvPr>
        </p:nvSpPr>
        <p:spPr bwMode="black">
          <a:xfrm>
            <a:off x="2381399" y="1943842"/>
            <a:ext cx="6375047" cy="2387600"/>
          </a:xfrm>
        </p:spPr>
        <p:txBody>
          <a:bodyPr anchor="b"/>
          <a:lstStyle>
            <a:lvl1pPr algn="l">
              <a:lnSpc>
                <a:spcPct val="90000"/>
              </a:lnSpc>
              <a:defRPr sz="4500" b="1">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2381399" y="4538660"/>
            <a:ext cx="6375047" cy="865321"/>
          </a:xfrm>
        </p:spPr>
        <p:txBody>
          <a:bodyPr/>
          <a:lstStyle>
            <a:lvl1pPr marL="0" indent="0" algn="l">
              <a:spcBef>
                <a:spcPts val="0"/>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a:p>
        </p:txBody>
      </p:sp>
      <p:sp>
        <p:nvSpPr>
          <p:cNvPr id="11" name="Date Placeholder 3"/>
          <p:cNvSpPr>
            <a:spLocks noGrp="1"/>
          </p:cNvSpPr>
          <p:nvPr>
            <p:ph type="dt" sz="half" idx="10"/>
          </p:nvPr>
        </p:nvSpPr>
        <p:spPr/>
        <p:txBody>
          <a:bodyPr/>
          <a:lstStyle>
            <a:lvl1pPr>
              <a:defRPr>
                <a:solidFill>
                  <a:schemeClr val="bg2"/>
                </a:solidFill>
              </a:defRPr>
            </a:lvl1pPr>
          </a:lstStyle>
          <a:p>
            <a:endParaRPr lang="en-US"/>
          </a:p>
        </p:txBody>
      </p:sp>
      <p:sp>
        <p:nvSpPr>
          <p:cNvPr id="12"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13" name="Slide Number Placeholder 5"/>
          <p:cNvSpPr>
            <a:spLocks noGrp="1"/>
          </p:cNvSpPr>
          <p:nvPr>
            <p:ph type="sldNum" sz="quarter" idx="12"/>
          </p:nvPr>
        </p:nvSpPr>
        <p:spPr/>
        <p:txBody>
          <a:bodyPr/>
          <a:lstStyle>
            <a:lvl1pPr>
              <a:defRPr>
                <a:solidFill>
                  <a:schemeClr val="bg2"/>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79312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02621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p:nvSpPr>
        <p:spPr>
          <a:xfrm rot="5400000">
            <a:off x="5343503" y="3384990"/>
            <a:ext cx="6858000" cy="8915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5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4785352" y="2914977"/>
            <a:ext cx="6857433" cy="1028615"/>
          </a:xfrm>
          <a:prstGeom prst="rect">
            <a:avLst/>
          </a:prstGeom>
        </p:spPr>
      </p:pic>
      <p:sp>
        <p:nvSpPr>
          <p:cNvPr id="2" name="Vertical Title 1"/>
          <p:cNvSpPr>
            <a:spLocks noGrp="1"/>
          </p:cNvSpPr>
          <p:nvPr>
            <p:ph type="title" orient="vert"/>
          </p:nvPr>
        </p:nvSpPr>
        <p:spPr>
          <a:xfrm>
            <a:off x="7699761" y="462249"/>
            <a:ext cx="1028165" cy="5714714"/>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283649" y="462249"/>
            <a:ext cx="7269816" cy="57147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a:xfrm>
            <a:off x="283650" y="6356351"/>
            <a:ext cx="1478960" cy="365125"/>
          </a:xfrm>
        </p:spPr>
        <p:txBody>
          <a:bodyPr/>
          <a:lstStyle/>
          <a:p>
            <a:endParaRPr lang="en-US"/>
          </a:p>
        </p:txBody>
      </p:sp>
      <p:sp>
        <p:nvSpPr>
          <p:cNvPr id="5" name="Footer Placeholder 4"/>
          <p:cNvSpPr>
            <a:spLocks noGrp="1"/>
          </p:cNvSpPr>
          <p:nvPr>
            <p:ph type="ftr" sz="quarter" idx="11"/>
          </p:nvPr>
        </p:nvSpPr>
        <p:spPr>
          <a:xfrm>
            <a:off x="1786780" y="6356351"/>
            <a:ext cx="4265840" cy="365125"/>
          </a:xfrm>
        </p:spPr>
        <p:txBody>
          <a:bodyPr/>
          <a:lstStyle/>
          <a:p>
            <a:endParaRPr lang="en-US"/>
          </a:p>
        </p:txBody>
      </p:sp>
      <p:sp>
        <p:nvSpPr>
          <p:cNvPr id="6" name="Slide Number Placeholder 5"/>
          <p:cNvSpPr>
            <a:spLocks noGrp="1"/>
          </p:cNvSpPr>
          <p:nvPr>
            <p:ph type="sldNum" sz="quarter" idx="12"/>
          </p:nvPr>
        </p:nvSpPr>
        <p:spPr>
          <a:xfrm>
            <a:off x="6076792" y="6356351"/>
            <a:ext cx="1476674" cy="365125"/>
          </a:xfrm>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0710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336374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2626614" y="-20637"/>
            <a:ext cx="54864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50"/>
          </a:p>
        </p:txBody>
      </p:sp>
      <p:sp>
        <p:nvSpPr>
          <p:cNvPr id="9" name="Rectangle 8"/>
          <p:cNvSpPr/>
          <p:nvPr/>
        </p:nvSpPr>
        <p:spPr>
          <a:xfrm>
            <a:off x="2626614" y="4462272"/>
            <a:ext cx="54864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50"/>
          </a:p>
        </p:txBody>
      </p:sp>
      <p:sp>
        <p:nvSpPr>
          <p:cNvPr id="2" name="Title 1"/>
          <p:cNvSpPr>
            <a:spLocks noGrp="1"/>
          </p:cNvSpPr>
          <p:nvPr>
            <p:ph type="title"/>
          </p:nvPr>
        </p:nvSpPr>
        <p:spPr bwMode="black">
          <a:xfrm>
            <a:off x="2878511" y="658347"/>
            <a:ext cx="4948098" cy="3664417"/>
          </a:xfrm>
        </p:spPr>
        <p:txBody>
          <a:bodyPr anchor="b">
            <a:normAutofit/>
          </a:bodyPr>
          <a:lstStyle>
            <a:lvl1pPr>
              <a:lnSpc>
                <a:spcPct val="90000"/>
              </a:lnSpc>
              <a:defRPr sz="3750" b="1">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2878511" y="4589464"/>
            <a:ext cx="4948099" cy="1500187"/>
          </a:xfrm>
        </p:spPr>
        <p:txBody>
          <a:bodyPr/>
          <a:lstStyle>
            <a:lvl1pPr marL="0" indent="0">
              <a:spcBef>
                <a:spcPts val="0"/>
              </a:spcBef>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bg2"/>
                </a:solidFill>
              </a:defRPr>
            </a:lvl1pPr>
          </a:lstStyle>
          <a:p>
            <a:endParaRPr lang="en-US"/>
          </a:p>
        </p:txBody>
      </p:sp>
      <p:sp>
        <p:nvSpPr>
          <p:cNvPr id="5" name="Footer Placeholder 4"/>
          <p:cNvSpPr>
            <a:spLocks noGrp="1"/>
          </p:cNvSpPr>
          <p:nvPr>
            <p:ph type="ftr" sz="quarter" idx="11"/>
          </p:nvPr>
        </p:nvSpPr>
        <p:spPr/>
        <p:txBody>
          <a:bodyPr/>
          <a:lstStyle>
            <a:lvl1pPr>
              <a:defRPr>
                <a:solidFill>
                  <a:schemeClr val="bg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7802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60120" y="2194560"/>
            <a:ext cx="3367278"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811526" y="2194560"/>
            <a:ext cx="3370068" cy="3986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48439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960120" y="1828457"/>
            <a:ext cx="3367278" cy="8306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960120" y="2743195"/>
            <a:ext cx="3367278" cy="3433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814316" y="1828457"/>
            <a:ext cx="3367278" cy="8306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14316" y="2743195"/>
            <a:ext cx="3367278" cy="34337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0245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09331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9963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2250"/>
            </a:lvl1pPr>
          </a:lstStyle>
          <a:p>
            <a:r>
              <a:rPr lang="en-US"/>
              <a:t>Click to edit Master title style</a:t>
            </a:r>
            <a:endParaRPr/>
          </a:p>
        </p:txBody>
      </p:sp>
      <p:sp>
        <p:nvSpPr>
          <p:cNvPr id="4" name="Text Placeholder 2"/>
          <p:cNvSpPr>
            <a:spLocks noGrp="1"/>
          </p:cNvSpPr>
          <p:nvPr>
            <p:ph type="body" sz="half" idx="2"/>
          </p:nvPr>
        </p:nvSpPr>
        <p:spPr>
          <a:xfrm>
            <a:off x="968863" y="2465295"/>
            <a:ext cx="2876156" cy="3711669"/>
          </a:xfrm>
        </p:spPr>
        <p:txBody>
          <a:bodyPr>
            <a:normAutofit/>
          </a:bodyPr>
          <a:lstStyle>
            <a:lvl1pPr marL="0" indent="0">
              <a:spcBef>
                <a:spcPts val="1125"/>
              </a:spcBef>
              <a:buNone/>
              <a:defRPr sz="16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Content Placeholder 3"/>
          <p:cNvSpPr>
            <a:spLocks noGrp="1"/>
          </p:cNvSpPr>
          <p:nvPr>
            <p:ph idx="1"/>
          </p:nvPr>
        </p:nvSpPr>
        <p:spPr>
          <a:xfrm>
            <a:off x="4139173" y="2465295"/>
            <a:ext cx="3880878" cy="3711669"/>
          </a:xfrm>
        </p:spPr>
        <p:txBody>
          <a:bodyPr>
            <a:normAutofit/>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3907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2250"/>
            </a:lvl1pPr>
          </a:lstStyle>
          <a:p>
            <a:r>
              <a:rPr lang="en-US"/>
              <a:t>Click to edit Master title style</a:t>
            </a:r>
            <a:endParaRPr/>
          </a:p>
        </p:txBody>
      </p:sp>
      <p:sp>
        <p:nvSpPr>
          <p:cNvPr id="4" name="Text Placeholder 3"/>
          <p:cNvSpPr>
            <a:spLocks noGrp="1"/>
          </p:cNvSpPr>
          <p:nvPr>
            <p:ph type="body" sz="half" idx="2"/>
          </p:nvPr>
        </p:nvSpPr>
        <p:spPr>
          <a:xfrm>
            <a:off x="968864" y="2465294"/>
            <a:ext cx="2876156" cy="3711669"/>
          </a:xfrm>
        </p:spPr>
        <p:txBody>
          <a:bodyPr>
            <a:normAutofit/>
          </a:bodyPr>
          <a:lstStyle>
            <a:lvl1pPr marL="0" indent="0">
              <a:buNone/>
              <a:defRPr sz="16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139173" y="1828456"/>
            <a:ext cx="4042421" cy="5029544"/>
          </a:xfrm>
        </p:spPr>
        <p:txBody>
          <a:bodyPr tIns="1371600">
            <a:normAutofit/>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solidFill>
                <a:srgbClr val="000000"/>
              </a:solidFill>
              <a:latin typeface="Arial"/>
              <a:ea typeface="Arial"/>
              <a:cs typeface="Arial"/>
              <a:sym typeface="Arial"/>
            </a:endParaRPr>
          </a:p>
        </p:txBody>
      </p:sp>
    </p:spTree>
    <p:extLst>
      <p:ext uri="{BB962C8B-B14F-4D97-AF65-F5344CB8AC3E}">
        <p14:creationId xmlns:p14="http://schemas.microsoft.com/office/powerpoint/2010/main" val="347526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9141714"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50"/>
          </a:p>
        </p:txBody>
      </p:sp>
      <p:pic>
        <p:nvPicPr>
          <p:cNvPr id="8" name="Picture 7"/>
          <p:cNvPicPr>
            <a:picLocks noChangeAspect="1"/>
          </p:cNvPicPr>
          <p:nvPr/>
        </p:nvPicPr>
        <p:blipFill>
          <a:blip r:embed="rId13">
            <a:extLst>
              <a:ext uri="{28A0092B-C50C-407E-A947-70E740481C1C}">
                <a14:useLocalDpi xmlns:a14="http://schemas.microsoft.com/office/drawing/2010/main" val="0"/>
              </a:ext>
            </a:extLst>
          </a:blip>
          <a:stretch>
            <a:fillRect/>
          </a:stretch>
        </p:blipFill>
        <p:spPr bwMode="invGray">
          <a:xfrm>
            <a:off x="0" y="457201"/>
            <a:ext cx="9141714" cy="1371257"/>
          </a:xfrm>
          <a:prstGeom prst="rect">
            <a:avLst/>
          </a:prstGeom>
        </p:spPr>
      </p:pic>
      <p:sp>
        <p:nvSpPr>
          <p:cNvPr id="2" name="Title Placeholder 1"/>
          <p:cNvSpPr>
            <a:spLocks noGrp="1"/>
          </p:cNvSpPr>
          <p:nvPr>
            <p:ph type="title"/>
          </p:nvPr>
        </p:nvSpPr>
        <p:spPr bwMode="black">
          <a:xfrm>
            <a:off x="960120" y="466344"/>
            <a:ext cx="7221474" cy="1362113"/>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960120" y="2190749"/>
            <a:ext cx="7221474" cy="39862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960121" y="6356351"/>
            <a:ext cx="1478960" cy="365125"/>
          </a:xfrm>
          <a:prstGeom prst="rect">
            <a:avLst/>
          </a:prstGeom>
        </p:spPr>
        <p:txBody>
          <a:bodyPr vert="horz" lIns="91440" tIns="45720" rIns="91440" bIns="45720" rtlCol="0" anchor="ctr"/>
          <a:lstStyle>
            <a:lvl1pPr algn="l">
              <a:defRPr sz="900" baseline="0">
                <a:solidFill>
                  <a:schemeClr val="tx1"/>
                </a:solidFill>
              </a:defRPr>
            </a:lvl1pPr>
          </a:lstStyle>
          <a:p>
            <a:endParaRPr lang="en-US"/>
          </a:p>
        </p:txBody>
      </p:sp>
      <p:sp>
        <p:nvSpPr>
          <p:cNvPr id="5" name="Footer Placeholder 4"/>
          <p:cNvSpPr>
            <a:spLocks noGrp="1"/>
          </p:cNvSpPr>
          <p:nvPr>
            <p:ph type="ftr" sz="quarter" idx="3"/>
          </p:nvPr>
        </p:nvSpPr>
        <p:spPr>
          <a:xfrm>
            <a:off x="2439080" y="6356351"/>
            <a:ext cx="4265840" cy="365125"/>
          </a:xfrm>
          <a:prstGeom prst="rect">
            <a:avLst/>
          </a:prstGeom>
        </p:spPr>
        <p:txBody>
          <a:bodyPr vert="horz" lIns="91440" tIns="45720" rIns="91440" bIns="45720" rtlCol="0" anchor="ctr"/>
          <a:lstStyle>
            <a:lvl1pPr algn="ctr">
              <a:defRPr sz="900" baseline="0">
                <a:solidFill>
                  <a:schemeClr val="tx1"/>
                </a:solidFill>
              </a:defRPr>
            </a:lvl1pPr>
          </a:lstStyle>
          <a:p>
            <a:endParaRPr lang="en-US"/>
          </a:p>
        </p:txBody>
      </p:sp>
      <p:sp>
        <p:nvSpPr>
          <p:cNvPr id="6" name="Slide Number Placeholder 5"/>
          <p:cNvSpPr>
            <a:spLocks noGrp="1"/>
          </p:cNvSpPr>
          <p:nvPr>
            <p:ph type="sldNum" sz="quarter" idx="4"/>
          </p:nvPr>
        </p:nvSpPr>
        <p:spPr>
          <a:xfrm>
            <a:off x="6704920" y="6356351"/>
            <a:ext cx="1476674" cy="365125"/>
          </a:xfrm>
          <a:prstGeom prst="rect">
            <a:avLst/>
          </a:prstGeom>
        </p:spPr>
        <p:txBody>
          <a:bodyPr vert="horz" lIns="91440" tIns="45720" rIns="91440" bIns="45720" rtlCol="0" anchor="ctr"/>
          <a:lstStyle>
            <a:lvl1pPr algn="r">
              <a:defRPr sz="900" baseline="0">
                <a:solidFill>
                  <a:schemeClr val="tx1"/>
                </a:solidFill>
              </a:defRPr>
            </a:lvl1pPr>
          </a:lstStyle>
          <a:p>
            <a:pPr marL="0" lvl="0" indent="0" algn="r" rtl="0">
              <a:spcBef>
                <a:spcPts val="0"/>
              </a:spcBef>
              <a:spcAft>
                <a:spcPts val="0"/>
              </a:spcAft>
              <a:buNone/>
            </a:pPr>
            <a:fld id="{00000000-1234-1234-1234-123412341234}" type="slidenum">
              <a:rPr lang="en-US" smtClean="0"/>
              <a:t>‹#›</a:t>
            </a:fld>
            <a:endParaRPr lang="en-US">
              <a:solidFill>
                <a:srgbClr val="000000"/>
              </a:solidFill>
              <a:latin typeface="Arial"/>
              <a:ea typeface="Arial"/>
              <a:cs typeface="Arial"/>
              <a:sym typeface="Arial"/>
            </a:endParaRPr>
          </a:p>
        </p:txBody>
      </p:sp>
    </p:spTree>
    <p:extLst>
      <p:ext uri="{BB962C8B-B14F-4D97-AF65-F5344CB8AC3E}">
        <p14:creationId xmlns:p14="http://schemas.microsoft.com/office/powerpoint/2010/main" val="246161270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685800" rtl="0" eaLnBrk="1" latinLnBrk="0" hangingPunct="1">
        <a:lnSpc>
          <a:spcPct val="95000"/>
        </a:lnSpc>
        <a:spcBef>
          <a:spcPct val="0"/>
        </a:spcBef>
        <a:buNone/>
        <a:defRPr sz="2250" kern="1200">
          <a:solidFill>
            <a:schemeClr val="bg1"/>
          </a:solidFill>
          <a:latin typeface="+mj-lt"/>
          <a:ea typeface="+mj-ea"/>
          <a:cs typeface="+mj-cs"/>
        </a:defRPr>
      </a:lvl1pPr>
    </p:titleStyle>
    <p:bodyStyle>
      <a:lvl1pPr marL="171450" indent="-171450" algn="l" defTabSz="685800" rtl="0" eaLnBrk="1" latinLnBrk="0" hangingPunct="1">
        <a:lnSpc>
          <a:spcPct val="100000"/>
        </a:lnSpc>
        <a:spcBef>
          <a:spcPts val="1125"/>
        </a:spcBef>
        <a:buFont typeface="Wingdings" panose="05000000000000000000" pitchFamily="2" charset="2"/>
        <a:buChar char="§"/>
        <a:defRPr sz="1650" kern="1200">
          <a:solidFill>
            <a:schemeClr val="tx1"/>
          </a:solidFill>
          <a:latin typeface="+mn-lt"/>
          <a:ea typeface="+mn-ea"/>
          <a:cs typeface="+mn-cs"/>
        </a:defRPr>
      </a:lvl1pPr>
      <a:lvl2pPr marL="514350" indent="-171450" algn="l" defTabSz="685800" rtl="0" eaLnBrk="1" latinLnBrk="0" hangingPunct="1">
        <a:lnSpc>
          <a:spcPct val="100000"/>
        </a:lnSpc>
        <a:spcBef>
          <a:spcPts val="225"/>
        </a:spcBef>
        <a:buFont typeface="Wingdings" panose="05000000000000000000" pitchFamily="2" charset="2"/>
        <a:buChar char="§"/>
        <a:defRPr sz="1500" kern="1200">
          <a:solidFill>
            <a:schemeClr val="tx1"/>
          </a:solidFill>
          <a:latin typeface="+mn-lt"/>
          <a:ea typeface="+mn-ea"/>
          <a:cs typeface="+mn-cs"/>
        </a:defRPr>
      </a:lvl2pPr>
      <a:lvl3pPr marL="857250" indent="-171450" algn="l" defTabSz="685800" rtl="0" eaLnBrk="1" latinLnBrk="0" hangingPunct="1">
        <a:lnSpc>
          <a:spcPct val="100000"/>
        </a:lnSpc>
        <a:spcBef>
          <a:spcPts val="225"/>
        </a:spcBef>
        <a:buFont typeface="Wingdings" panose="05000000000000000000" pitchFamily="2" charset="2"/>
        <a:buChar char="§"/>
        <a:defRPr sz="1350" kern="1200">
          <a:solidFill>
            <a:schemeClr val="tx1"/>
          </a:solidFill>
          <a:latin typeface="+mn-lt"/>
          <a:ea typeface="+mn-ea"/>
          <a:cs typeface="+mn-cs"/>
        </a:defRPr>
      </a:lvl3pPr>
      <a:lvl4pPr marL="12001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4pPr>
      <a:lvl5pPr marL="15430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5pPr>
      <a:lvl6pPr marL="18859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6pPr>
      <a:lvl7pPr marL="22288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7pPr>
      <a:lvl8pPr marL="25717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8pPr>
      <a:lvl9pPr marL="2914650" indent="-171450" algn="l" defTabSz="685800" rtl="0" eaLnBrk="1" latinLnBrk="0" hangingPunct="1">
        <a:lnSpc>
          <a:spcPct val="100000"/>
        </a:lnSpc>
        <a:spcBef>
          <a:spcPts val="0"/>
        </a:spcBef>
        <a:buFont typeface="Wingdings" panose="05000000000000000000" pitchFamily="2" charset="2"/>
        <a:buChar char="§"/>
        <a:defRPr sz="1200" kern="120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3" name="Google Shape;209;p27">
            <a:extLst>
              <a:ext uri="{FF2B5EF4-FFF2-40B4-BE49-F238E27FC236}">
                <a16:creationId xmlns:a16="http://schemas.microsoft.com/office/drawing/2014/main" id="{8FFF4A5A-3234-4AE5-B40B-76BB6F59125C}"/>
              </a:ext>
            </a:extLst>
          </p:cNvPr>
          <p:cNvSpPr txBox="1"/>
          <p:nvPr/>
        </p:nvSpPr>
        <p:spPr>
          <a:xfrm>
            <a:off x="0" y="2136648"/>
            <a:ext cx="9144000" cy="2584704"/>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6600" b="1" dirty="0">
                <a:solidFill>
                  <a:schemeClr val="accent2"/>
                </a:solidFill>
                <a:effectLst>
                  <a:outerShdw blurRad="50800" dist="38100" dir="2700000" algn="tl" rotWithShape="0">
                    <a:prstClr val="black">
                      <a:alpha val="40000"/>
                    </a:prstClr>
                  </a:outerShdw>
                </a:effectLst>
              </a:rPr>
              <a:t>Station 4</a:t>
            </a:r>
          </a:p>
          <a:p>
            <a:pPr algn="ctr"/>
            <a:r>
              <a:rPr lang="en-US" sz="3200" b="1" cap="all" dirty="0">
                <a:solidFill>
                  <a:srgbClr val="FF0000"/>
                </a:solidFill>
              </a:rPr>
              <a:t>Skill to develop: </a:t>
            </a:r>
            <a:br>
              <a:rPr lang="en-US" sz="3200" b="1" cap="all" dirty="0">
                <a:solidFill>
                  <a:srgbClr val="FF0000"/>
                </a:solidFill>
              </a:rPr>
            </a:br>
            <a:r>
              <a:rPr lang="en-US" sz="3200" dirty="0">
                <a:solidFill>
                  <a:srgbClr val="FF0000"/>
                </a:solidFill>
              </a:rPr>
              <a:t>Stop and look all ways </a:t>
            </a:r>
            <a:br>
              <a:rPr lang="en-US" sz="3200" dirty="0">
                <a:solidFill>
                  <a:srgbClr val="FF0000"/>
                </a:solidFill>
              </a:rPr>
            </a:br>
            <a:r>
              <a:rPr lang="en-US" sz="3200" dirty="0">
                <a:solidFill>
                  <a:srgbClr val="FF0000"/>
                </a:solidFill>
              </a:rPr>
              <a:t>before entering the road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 name="Google Shape;146;p21">
            <a:extLst>
              <a:ext uri="{FF2B5EF4-FFF2-40B4-BE49-F238E27FC236}">
                <a16:creationId xmlns:a16="http://schemas.microsoft.com/office/drawing/2014/main" id="{7B54D2D8-C386-42F2-9458-150D0201488B}"/>
              </a:ext>
            </a:extLst>
          </p:cNvPr>
          <p:cNvSpPr txBox="1"/>
          <p:nvPr/>
        </p:nvSpPr>
        <p:spPr>
          <a:xfrm>
            <a:off x="0" y="0"/>
            <a:ext cx="9144000" cy="1097280"/>
          </a:xfrm>
          <a:prstGeom prst="rect">
            <a:avLst/>
          </a:prstGeom>
          <a:noFill/>
          <a:ln>
            <a:noFill/>
          </a:ln>
        </p:spPr>
        <p:txBody>
          <a:bodyPr spcFirstLastPara="1" wrap="square" lIns="457200" tIns="0" rIns="91425" bIns="0" anchor="ctr" anchorCtr="0">
            <a:noAutofit/>
          </a:bodyPr>
          <a:lstStyle/>
          <a:p>
            <a:pPr lvl="0">
              <a:lnSpc>
                <a:spcPts val="3200"/>
              </a:lnSpc>
              <a:buClr>
                <a:srgbClr val="FFCC66"/>
              </a:buClr>
            </a:pPr>
            <a:r>
              <a:rPr lang="en-US" sz="3200" b="1" dirty="0">
                <a:solidFill>
                  <a:schemeClr val="accent2"/>
                </a:solidFill>
                <a:effectLst>
                  <a:outerShdw blurRad="50800" dist="38100" dir="2700000" algn="tl" rotWithShape="0">
                    <a:prstClr val="black">
                      <a:alpha val="40000"/>
                    </a:prstClr>
                  </a:outerShdw>
                </a:effectLst>
              </a:rPr>
              <a:t>Most common and severe crash types and</a:t>
            </a:r>
          </a:p>
          <a:p>
            <a:pPr lvl="0">
              <a:lnSpc>
                <a:spcPts val="3200"/>
              </a:lnSpc>
              <a:buClr>
                <a:srgbClr val="FFCC66"/>
              </a:buClr>
            </a:pPr>
            <a:r>
              <a:rPr lang="en-US" sz="3200" b="1" dirty="0">
                <a:solidFill>
                  <a:schemeClr val="accent2"/>
                </a:solidFill>
                <a:effectLst>
                  <a:outerShdw blurRad="50800" dist="38100" dir="2700000" algn="tl" rotWithShape="0">
                    <a:prstClr val="black">
                      <a:alpha val="40000"/>
                    </a:prstClr>
                  </a:outerShdw>
                </a:effectLst>
              </a:rPr>
              <a:t>skills needed to avoid them</a:t>
            </a:r>
          </a:p>
        </p:txBody>
      </p:sp>
      <p:sp>
        <p:nvSpPr>
          <p:cNvPr id="5" name="Google Shape;147;p21">
            <a:extLst>
              <a:ext uri="{FF2B5EF4-FFF2-40B4-BE49-F238E27FC236}">
                <a16:creationId xmlns:a16="http://schemas.microsoft.com/office/drawing/2014/main" id="{7D66A1C4-BC68-493C-990E-6810F15DE16E}"/>
              </a:ext>
            </a:extLst>
          </p:cNvPr>
          <p:cNvSpPr txBox="1"/>
          <p:nvPr/>
        </p:nvSpPr>
        <p:spPr>
          <a:xfrm>
            <a:off x="0" y="1280160"/>
            <a:ext cx="9144000" cy="3319463"/>
          </a:xfrm>
          <a:prstGeom prst="rect">
            <a:avLst/>
          </a:prstGeom>
          <a:noFill/>
          <a:ln>
            <a:noFill/>
          </a:ln>
        </p:spPr>
        <p:txBody>
          <a:bodyPr spcFirstLastPara="1" wrap="square" lIns="731520" tIns="45700" rIns="457200" bIns="45700" anchor="t" anchorCtr="0">
            <a:noAutofit/>
          </a:bodyPr>
          <a:lstStyle/>
          <a:p>
            <a:pPr lvl="0">
              <a:tabLst>
                <a:tab pos="2743200" algn="l"/>
                <a:tab pos="3657600" algn="l"/>
              </a:tabLst>
            </a:pPr>
            <a:r>
              <a:rPr lang="en-US" sz="2000" b="1" dirty="0">
                <a:solidFill>
                  <a:schemeClr val="tx2"/>
                </a:solidFill>
              </a:rPr>
              <a:t>Driveway or Midblock Rideout</a:t>
            </a:r>
          </a:p>
          <a:p>
            <a:pPr lvl="0">
              <a:tabLst>
                <a:tab pos="2743200" algn="l"/>
                <a:tab pos="3657600" algn="l"/>
              </a:tabLst>
            </a:pPr>
            <a:r>
              <a:rPr lang="en-US" sz="2000" b="1" dirty="0">
                <a:solidFill>
                  <a:schemeClr val="tx2"/>
                </a:solidFill>
              </a:rPr>
              <a:t>12%</a:t>
            </a:r>
            <a:r>
              <a:rPr lang="en-US" sz="2000" dirty="0">
                <a:solidFill>
                  <a:schemeClr val="tx2"/>
                </a:solidFill>
              </a:rPr>
              <a:t> of crashes; </a:t>
            </a:r>
            <a:r>
              <a:rPr lang="en-US" sz="2000" b="1" dirty="0">
                <a:solidFill>
                  <a:schemeClr val="tx2"/>
                </a:solidFill>
              </a:rPr>
              <a:t>22%</a:t>
            </a:r>
            <a:r>
              <a:rPr lang="en-US" sz="2000" dirty="0">
                <a:solidFill>
                  <a:schemeClr val="tx2"/>
                </a:solidFill>
              </a:rPr>
              <a:t> incapacitating or fatal</a:t>
            </a:r>
          </a:p>
          <a:p>
            <a:pPr>
              <a:tabLst>
                <a:tab pos="2743200" algn="l"/>
                <a:tab pos="3657600" algn="l"/>
              </a:tabLst>
            </a:pPr>
            <a:r>
              <a:rPr lang="en-US" sz="2000" b="1" cap="all" dirty="0">
                <a:solidFill>
                  <a:srgbClr val="FF0000"/>
                </a:solidFill>
              </a:rPr>
              <a:t>Skill to develop: </a:t>
            </a:r>
            <a:r>
              <a:rPr lang="en-US" sz="2000" dirty="0">
                <a:solidFill>
                  <a:srgbClr val="FF0000"/>
                </a:solidFill>
              </a:rPr>
              <a:t>Stop and look all ways before entering the road</a:t>
            </a:r>
          </a:p>
          <a:p>
            <a:pPr lvl="0">
              <a:tabLst>
                <a:tab pos="2743200" algn="l"/>
                <a:tab pos="3657600" algn="l"/>
              </a:tabLst>
            </a:pPr>
            <a:endParaRPr lang="en-US" sz="2000" dirty="0">
              <a:solidFill>
                <a:schemeClr val="tx2"/>
              </a:solidFill>
            </a:endParaRPr>
          </a:p>
          <a:p>
            <a:pPr lvl="0">
              <a:tabLst>
                <a:tab pos="2743200" algn="l"/>
                <a:tab pos="3657600" algn="l"/>
              </a:tabLst>
            </a:pPr>
            <a:r>
              <a:rPr lang="en-US" sz="2000" b="1" dirty="0">
                <a:solidFill>
                  <a:schemeClr val="tx2"/>
                </a:solidFill>
              </a:rPr>
              <a:t>Stop Sign/Signal Rideout</a:t>
            </a:r>
          </a:p>
          <a:p>
            <a:pPr lvl="0">
              <a:tabLst>
                <a:tab pos="2743200" algn="l"/>
                <a:tab pos="3657600" algn="l"/>
              </a:tabLst>
            </a:pPr>
            <a:r>
              <a:rPr lang="en-US" sz="2000" b="1" dirty="0">
                <a:solidFill>
                  <a:schemeClr val="tx2"/>
                </a:solidFill>
              </a:rPr>
              <a:t>17%</a:t>
            </a:r>
            <a:r>
              <a:rPr lang="en-US" sz="2000" dirty="0">
                <a:solidFill>
                  <a:schemeClr val="tx2"/>
                </a:solidFill>
              </a:rPr>
              <a:t> of crashes; </a:t>
            </a:r>
            <a:r>
              <a:rPr lang="en-US" sz="2000" b="1" dirty="0">
                <a:solidFill>
                  <a:schemeClr val="tx2"/>
                </a:solidFill>
              </a:rPr>
              <a:t>20%</a:t>
            </a:r>
            <a:r>
              <a:rPr lang="en-US" sz="2000" dirty="0">
                <a:solidFill>
                  <a:schemeClr val="tx2"/>
                </a:solidFill>
              </a:rPr>
              <a:t> incapacitating or fatal</a:t>
            </a:r>
          </a:p>
          <a:p>
            <a:pPr lvl="0">
              <a:tabLst>
                <a:tab pos="2743200" algn="l"/>
                <a:tab pos="3657600" algn="l"/>
              </a:tabLst>
            </a:pPr>
            <a:endParaRPr lang="en-US" sz="2000" b="1" dirty="0">
              <a:solidFill>
                <a:schemeClr val="tx2"/>
              </a:solidFill>
            </a:endParaRPr>
          </a:p>
          <a:p>
            <a:pPr lvl="0">
              <a:tabLst>
                <a:tab pos="2743200" algn="l"/>
                <a:tab pos="3657600" algn="l"/>
              </a:tabLst>
            </a:pPr>
            <a:r>
              <a:rPr lang="en-US" sz="2000" b="1" dirty="0">
                <a:solidFill>
                  <a:schemeClr val="tx2"/>
                </a:solidFill>
              </a:rPr>
              <a:t>Sudden Swerve	</a:t>
            </a:r>
          </a:p>
          <a:p>
            <a:pPr lvl="0">
              <a:tabLst>
                <a:tab pos="2743200" algn="l"/>
                <a:tab pos="3657600" algn="l"/>
              </a:tabLst>
            </a:pPr>
            <a:r>
              <a:rPr lang="en-US" sz="2000" b="1" dirty="0">
                <a:solidFill>
                  <a:schemeClr val="tx2"/>
                </a:solidFill>
              </a:rPr>
              <a:t>7%</a:t>
            </a:r>
            <a:r>
              <a:rPr lang="en-US" sz="2000" dirty="0">
                <a:solidFill>
                  <a:schemeClr val="tx2"/>
                </a:solidFill>
              </a:rPr>
              <a:t> of crashes; </a:t>
            </a:r>
            <a:r>
              <a:rPr lang="en-US" sz="2000" b="1" dirty="0">
                <a:solidFill>
                  <a:schemeClr val="tx2"/>
                </a:solidFill>
              </a:rPr>
              <a:t>25%</a:t>
            </a:r>
            <a:r>
              <a:rPr lang="en-US" sz="2000" dirty="0">
                <a:solidFill>
                  <a:schemeClr val="tx2"/>
                </a:solidFill>
              </a:rPr>
              <a:t> incapacitating or fatal</a:t>
            </a:r>
          </a:p>
        </p:txBody>
      </p:sp>
      <p:sp>
        <p:nvSpPr>
          <p:cNvPr id="6" name="Google Shape;250;p32">
            <a:extLst>
              <a:ext uri="{FF2B5EF4-FFF2-40B4-BE49-F238E27FC236}">
                <a16:creationId xmlns:a16="http://schemas.microsoft.com/office/drawing/2014/main" id="{F92D8566-DD21-44D4-9B58-50281905EE76}"/>
              </a:ext>
            </a:extLst>
          </p:cNvPr>
          <p:cNvSpPr txBox="1"/>
          <p:nvPr/>
        </p:nvSpPr>
        <p:spPr>
          <a:xfrm>
            <a:off x="0" y="5846400"/>
            <a:ext cx="9144000" cy="1011600"/>
          </a:xfrm>
          <a:prstGeom prst="rect">
            <a:avLst/>
          </a:prstGeom>
          <a:solidFill>
            <a:schemeClr val="accent1"/>
          </a:solidFill>
          <a:ln>
            <a:noFill/>
          </a:ln>
        </p:spPr>
        <p:txBody>
          <a:bodyPr spcFirstLastPara="1" wrap="square" lIns="457200" tIns="91425" rIns="91425" bIns="91425" anchor="ctr" anchorCtr="0">
            <a:noAutofit/>
          </a:bodyPr>
          <a:lstStyle/>
          <a:p>
            <a:pPr lvl="0">
              <a:tabLst>
                <a:tab pos="3657600" algn="l"/>
              </a:tabLst>
            </a:pPr>
            <a:r>
              <a:rPr lang="en-US" sz="2000" b="1" dirty="0">
                <a:solidFill>
                  <a:schemeClr val="bg2"/>
                </a:solidFill>
              </a:rPr>
              <a:t>Wrong way riding is not a separate crash type, </a:t>
            </a:r>
            <a:br>
              <a:rPr lang="en-US" sz="2000" b="1" dirty="0">
                <a:solidFill>
                  <a:schemeClr val="bg2"/>
                </a:solidFill>
              </a:rPr>
            </a:br>
            <a:r>
              <a:rPr lang="en-US" sz="2000" b="1" dirty="0">
                <a:solidFill>
                  <a:schemeClr val="bg2"/>
                </a:solidFill>
              </a:rPr>
              <a:t>but is a contributing factor in many crashes.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pic>
        <p:nvPicPr>
          <p:cNvPr id="482" name="Google Shape;482;p53"/>
          <p:cNvPicPr preferRelativeResize="0"/>
          <p:nvPr/>
        </p:nvPicPr>
        <p:blipFill rotWithShape="1">
          <a:blip r:embed="rId3">
            <a:alphaModFix/>
          </a:blip>
          <a:srcRect l="13914" r="20273"/>
          <a:stretch/>
        </p:blipFill>
        <p:spPr>
          <a:xfrm>
            <a:off x="3338503" y="1740601"/>
            <a:ext cx="2926804" cy="3335335"/>
          </a:xfrm>
          <a:prstGeom prst="rect">
            <a:avLst/>
          </a:prstGeom>
          <a:noFill/>
          <a:ln>
            <a:noFill/>
          </a:ln>
        </p:spPr>
      </p:pic>
      <p:sp>
        <p:nvSpPr>
          <p:cNvPr id="9" name="Google Shape;228;p30">
            <a:extLst>
              <a:ext uri="{FF2B5EF4-FFF2-40B4-BE49-F238E27FC236}">
                <a16:creationId xmlns:a16="http://schemas.microsoft.com/office/drawing/2014/main" id="{4D666AD9-82D8-4BB4-891E-B23E42621CBA}"/>
              </a:ext>
            </a:extLst>
          </p:cNvPr>
          <p:cNvSpPr txBox="1"/>
          <p:nvPr/>
        </p:nvSpPr>
        <p:spPr>
          <a:xfrm>
            <a:off x="0" y="91440"/>
            <a:ext cx="9144000" cy="731520"/>
          </a:xfrm>
          <a:prstGeom prst="rect">
            <a:avLst/>
          </a:prstGeom>
          <a:noFill/>
          <a:ln>
            <a:noFill/>
          </a:ln>
        </p:spPr>
        <p:txBody>
          <a:bodyPr spcFirstLastPara="1" wrap="square" lIns="457200" tIns="45700" rIns="91425" bIns="45700" anchor="t" anchorCtr="0">
            <a:noAutofit/>
          </a:bodyPr>
          <a:lstStyle/>
          <a:p>
            <a:pPr lvl="0">
              <a:buClr>
                <a:srgbClr val="FFFF00"/>
              </a:buClr>
            </a:pPr>
            <a:r>
              <a:rPr lang="en-US" sz="3200" b="1" dirty="0">
                <a:solidFill>
                  <a:schemeClr val="accent2"/>
                </a:solidFill>
                <a:effectLst>
                  <a:outerShdw blurRad="50800" dist="38100" dir="2700000" algn="tl" rotWithShape="0">
                    <a:prstClr val="black">
                      <a:alpha val="40000"/>
                    </a:prstClr>
                  </a:outerShdw>
                </a:effectLst>
              </a:rPr>
              <a:t>Station 4: Driveway/Mid-block pullout skills</a:t>
            </a:r>
            <a:endParaRPr sz="3200" b="1" dirty="0">
              <a:solidFill>
                <a:schemeClr val="accent2"/>
              </a:solidFill>
              <a:effectLst>
                <a:outerShdw blurRad="50800" dist="38100" dir="2700000" algn="tl" rotWithShape="0">
                  <a:prstClr val="black">
                    <a:alpha val="40000"/>
                  </a:prstClr>
                </a:outerShdw>
              </a:effectLst>
            </a:endParaRPr>
          </a:p>
        </p:txBody>
      </p:sp>
      <p:sp>
        <p:nvSpPr>
          <p:cNvPr id="10" name="Google Shape;96;p14">
            <a:extLst>
              <a:ext uri="{FF2B5EF4-FFF2-40B4-BE49-F238E27FC236}">
                <a16:creationId xmlns:a16="http://schemas.microsoft.com/office/drawing/2014/main" id="{8AA238B4-9D10-42FA-BE92-668F80C2EE41}"/>
              </a:ext>
            </a:extLst>
          </p:cNvPr>
          <p:cNvSpPr txBox="1"/>
          <p:nvPr/>
        </p:nvSpPr>
        <p:spPr>
          <a:xfrm>
            <a:off x="0" y="5846400"/>
            <a:ext cx="9144000" cy="1011600"/>
          </a:xfrm>
          <a:prstGeom prst="rect">
            <a:avLst/>
          </a:prstGeom>
          <a:solidFill>
            <a:schemeClr val="accent1"/>
          </a:solidFill>
          <a:ln>
            <a:noFill/>
          </a:ln>
        </p:spPr>
        <p:txBody>
          <a:bodyPr spcFirstLastPara="1" wrap="square" lIns="457200" tIns="91425" rIns="457200" bIns="91425" anchor="ctr" anchorCtr="0">
            <a:noAutofit/>
          </a:bodyPr>
          <a:lstStyle/>
          <a:p>
            <a:pPr lvl="0">
              <a:lnSpc>
                <a:spcPts val="2000"/>
              </a:lnSpc>
            </a:pPr>
            <a:r>
              <a:rPr lang="en-US" sz="2000" b="1" dirty="0">
                <a:solidFill>
                  <a:srgbClr val="FFFFFF"/>
                </a:solidFill>
              </a:rPr>
              <a:t>Drivers: </a:t>
            </a:r>
            <a:r>
              <a:rPr lang="en-US" dirty="0">
                <a:solidFill>
                  <a:srgbClr val="FFFFFF"/>
                </a:solidFill>
              </a:rPr>
              <a:t>Slow down. Expect kids to be everywhere. Kids often feel safe when they </a:t>
            </a:r>
            <a:br>
              <a:rPr lang="en-US" dirty="0">
                <a:solidFill>
                  <a:srgbClr val="FFFFFF"/>
                </a:solidFill>
              </a:rPr>
            </a:br>
            <a:r>
              <a:rPr lang="en-US" dirty="0">
                <a:solidFill>
                  <a:srgbClr val="FFFFFF"/>
                </a:solidFill>
              </a:rPr>
              <a:t>can’t be seen, between parked cars or behind bushes, away from the road entrance. </a:t>
            </a:r>
          </a:p>
          <a:p>
            <a:pPr lvl="0">
              <a:lnSpc>
                <a:spcPts val="2000"/>
              </a:lnSpc>
            </a:pPr>
            <a:r>
              <a:rPr lang="en-US" dirty="0">
                <a:solidFill>
                  <a:srgbClr val="FFFFFF"/>
                </a:solidFill>
              </a:rPr>
              <a:t>Know that younger kids often follow far behind older kids onto the street.</a:t>
            </a:r>
          </a:p>
        </p:txBody>
      </p:sp>
      <p:sp>
        <p:nvSpPr>
          <p:cNvPr id="11" name="Google Shape;95;p14">
            <a:extLst>
              <a:ext uri="{FF2B5EF4-FFF2-40B4-BE49-F238E27FC236}">
                <a16:creationId xmlns:a16="http://schemas.microsoft.com/office/drawing/2014/main" id="{222F0DEA-89C8-4E45-916A-C7EE8E452828}"/>
              </a:ext>
            </a:extLst>
          </p:cNvPr>
          <p:cNvSpPr txBox="1"/>
          <p:nvPr/>
        </p:nvSpPr>
        <p:spPr>
          <a:xfrm>
            <a:off x="-1" y="731520"/>
            <a:ext cx="9143999" cy="752400"/>
          </a:xfrm>
          <a:prstGeom prst="rect">
            <a:avLst/>
          </a:prstGeom>
          <a:solidFill>
            <a:schemeClr val="accent2">
              <a:lumMod val="20000"/>
              <a:lumOff val="80000"/>
            </a:schemeClr>
          </a:solidFill>
          <a:ln>
            <a:noFill/>
          </a:ln>
        </p:spPr>
        <p:txBody>
          <a:bodyPr spcFirstLastPara="1" wrap="square" lIns="914400" tIns="45700" rIns="457200" bIns="45700" anchor="ctr" anchorCtr="0">
            <a:noAutofit/>
          </a:bodyPr>
          <a:lstStyle/>
          <a:p>
            <a:pPr>
              <a:buClr>
                <a:schemeClr val="lt1"/>
              </a:buClr>
            </a:pPr>
            <a:r>
              <a:rPr lang="en-US" sz="2000" b="1" dirty="0"/>
              <a:t>Crash avoidance:</a:t>
            </a:r>
            <a:r>
              <a:rPr lang="en-US" sz="2000" dirty="0"/>
              <a:t> </a:t>
            </a:r>
            <a:r>
              <a:rPr lang="en-US" dirty="0">
                <a:solidFill>
                  <a:schemeClr val="tx2"/>
                </a:solidFill>
              </a:rPr>
              <a:t>Riding into traffic. Stop completely, enter the road into the proper lane position, be predictable, learn driver habits. </a:t>
            </a:r>
          </a:p>
        </p:txBody>
      </p:sp>
      <p:sp>
        <p:nvSpPr>
          <p:cNvPr id="12" name="Isosceles Triangle 11">
            <a:extLst>
              <a:ext uri="{FF2B5EF4-FFF2-40B4-BE49-F238E27FC236}">
                <a16:creationId xmlns:a16="http://schemas.microsoft.com/office/drawing/2014/main" id="{BF6F6A75-BBC0-4D01-8CDB-62AA2D4B4DD5}"/>
              </a:ext>
            </a:extLst>
          </p:cNvPr>
          <p:cNvSpPr>
            <a:spLocks noChangeAspect="1"/>
          </p:cNvSpPr>
          <p:nvPr/>
        </p:nvSpPr>
        <p:spPr>
          <a:xfrm rot="5400000">
            <a:off x="365760" y="877824"/>
            <a:ext cx="457200" cy="457200"/>
          </a:xfrm>
          <a:prstGeom prst="triangle">
            <a:avLst/>
          </a:prstGeom>
          <a:solidFill>
            <a:schemeClr val="accent2"/>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Google Shape;97;p14">
            <a:extLst>
              <a:ext uri="{FF2B5EF4-FFF2-40B4-BE49-F238E27FC236}">
                <a16:creationId xmlns:a16="http://schemas.microsoft.com/office/drawing/2014/main" id="{F14F38FE-0C29-42DF-8E2B-79E8777F594B}"/>
              </a:ext>
            </a:extLst>
          </p:cNvPr>
          <p:cNvSpPr txBox="1"/>
          <p:nvPr/>
        </p:nvSpPr>
        <p:spPr>
          <a:xfrm flipH="1">
            <a:off x="365759" y="1527002"/>
            <a:ext cx="2893493" cy="4271040"/>
          </a:xfrm>
          <a:prstGeom prst="rect">
            <a:avLst/>
          </a:prstGeom>
          <a:noFill/>
          <a:ln>
            <a:no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p>
            <a:pPr marL="0" lvl="0" indent="0" algn="l" rtl="0">
              <a:spcBef>
                <a:spcPts val="0"/>
              </a:spcBef>
              <a:spcAft>
                <a:spcPts val="0"/>
              </a:spcAft>
              <a:buNone/>
            </a:pPr>
            <a:r>
              <a:rPr lang="en-US" sz="2000" b="1" dirty="0">
                <a:solidFill>
                  <a:schemeClr val="tx1"/>
                </a:solidFill>
              </a:rPr>
              <a:t>Beginners:</a:t>
            </a:r>
            <a:r>
              <a:rPr lang="en-US" sz="2000" dirty="0">
                <a:solidFill>
                  <a:schemeClr val="tx1"/>
                </a:solidFill>
              </a:rPr>
              <a:t> </a:t>
            </a:r>
            <a:endParaRPr dirty="0">
              <a:solidFill>
                <a:schemeClr val="tx1"/>
              </a:solidFill>
            </a:endParaRPr>
          </a:p>
          <a:p>
            <a:pPr marL="182880" lvl="0" indent="-182880">
              <a:spcAft>
                <a:spcPts val="600"/>
              </a:spcAft>
              <a:buFont typeface="Wingdings" panose="05000000000000000000" pitchFamily="2" charset="2"/>
              <a:buChar char="§"/>
            </a:pPr>
            <a:r>
              <a:rPr lang="en-US" dirty="0">
                <a:solidFill>
                  <a:schemeClr val="tx2"/>
                </a:solidFill>
              </a:rPr>
              <a:t>Let kids say when they think it is safe to go, adults remove barrier and give verbal confirmation</a:t>
            </a:r>
          </a:p>
          <a:p>
            <a:pPr marL="182880" lvl="0" indent="-182880">
              <a:spcAft>
                <a:spcPts val="600"/>
              </a:spcAft>
              <a:buFont typeface="Wingdings" panose="05000000000000000000" pitchFamily="2" charset="2"/>
              <a:buChar char="§"/>
            </a:pPr>
            <a:r>
              <a:rPr lang="en-US" dirty="0">
                <a:solidFill>
                  <a:schemeClr val="tx2"/>
                </a:solidFill>
              </a:rPr>
              <a:t>Stop, with two feet on </a:t>
            </a:r>
            <a:br>
              <a:rPr lang="en-US" dirty="0">
                <a:solidFill>
                  <a:schemeClr val="tx2"/>
                </a:solidFill>
              </a:rPr>
            </a:br>
            <a:r>
              <a:rPr lang="en-US" dirty="0">
                <a:solidFill>
                  <a:schemeClr val="tx2"/>
                </a:solidFill>
              </a:rPr>
              <a:t>the ground, in a place where they can easily </a:t>
            </a:r>
            <a:br>
              <a:rPr lang="en-US" dirty="0">
                <a:solidFill>
                  <a:schemeClr val="tx2"/>
                </a:solidFill>
              </a:rPr>
            </a:br>
            <a:r>
              <a:rPr lang="en-US" dirty="0">
                <a:solidFill>
                  <a:schemeClr val="tx2"/>
                </a:solidFill>
              </a:rPr>
              <a:t>see all traffic</a:t>
            </a:r>
          </a:p>
          <a:p>
            <a:pPr marL="182880" lvl="0" indent="-182880">
              <a:spcAft>
                <a:spcPts val="600"/>
              </a:spcAft>
              <a:buFont typeface="Wingdings" panose="05000000000000000000" pitchFamily="2" charset="2"/>
              <a:buChar char="§"/>
            </a:pPr>
            <a:r>
              <a:rPr lang="en-US" dirty="0">
                <a:solidFill>
                  <a:schemeClr val="tx2"/>
                </a:solidFill>
              </a:rPr>
              <a:t>Pull out carefully along right side of the road about three feet from the curb without swerving into the traffic lane</a:t>
            </a:r>
          </a:p>
        </p:txBody>
      </p:sp>
      <p:sp>
        <p:nvSpPr>
          <p:cNvPr id="14" name="Google Shape;98;p14">
            <a:extLst>
              <a:ext uri="{FF2B5EF4-FFF2-40B4-BE49-F238E27FC236}">
                <a16:creationId xmlns:a16="http://schemas.microsoft.com/office/drawing/2014/main" id="{7151ACFB-F257-4A9A-8167-787939DE19A4}"/>
              </a:ext>
            </a:extLst>
          </p:cNvPr>
          <p:cNvSpPr txBox="1"/>
          <p:nvPr/>
        </p:nvSpPr>
        <p:spPr>
          <a:xfrm>
            <a:off x="6425184" y="1516372"/>
            <a:ext cx="2523744" cy="4268658"/>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dirty="0"/>
              <a:t>Advanced: </a:t>
            </a:r>
            <a:endParaRPr sz="2000" b="1" dirty="0"/>
          </a:p>
          <a:p>
            <a:pPr marL="182880" lvl="0" indent="-182880">
              <a:spcAft>
                <a:spcPts val="600"/>
              </a:spcAft>
              <a:buFont typeface="Wingdings" panose="05000000000000000000" pitchFamily="2" charset="2"/>
              <a:buChar char="§"/>
            </a:pPr>
            <a:r>
              <a:rPr lang="en-US" dirty="0">
                <a:solidFill>
                  <a:schemeClr val="tx2"/>
                </a:solidFill>
              </a:rPr>
              <a:t>Kids can decide in </a:t>
            </a:r>
            <a:br>
              <a:rPr lang="en-US" dirty="0">
                <a:solidFill>
                  <a:schemeClr val="tx2"/>
                </a:solidFill>
              </a:rPr>
            </a:br>
            <a:r>
              <a:rPr lang="en-US" dirty="0">
                <a:solidFill>
                  <a:schemeClr val="tx2"/>
                </a:solidFill>
              </a:rPr>
              <a:t>pairs if it is safe to go, adults give a verbal confirmation </a:t>
            </a:r>
          </a:p>
          <a:p>
            <a:pPr marL="182880" lvl="0" indent="-182880">
              <a:spcAft>
                <a:spcPts val="600"/>
              </a:spcAft>
              <a:buFont typeface="Wingdings" panose="05000000000000000000" pitchFamily="2" charset="2"/>
              <a:buChar char="§"/>
            </a:pPr>
            <a:r>
              <a:rPr lang="en-US" dirty="0">
                <a:solidFill>
                  <a:schemeClr val="tx2"/>
                </a:solidFill>
              </a:rPr>
              <a:t>Slowly pull up close </a:t>
            </a:r>
            <a:br>
              <a:rPr lang="en-US" dirty="0">
                <a:solidFill>
                  <a:schemeClr val="tx2"/>
                </a:solidFill>
              </a:rPr>
            </a:br>
            <a:r>
              <a:rPr lang="en-US" dirty="0">
                <a:solidFill>
                  <a:schemeClr val="tx2"/>
                </a:solidFill>
              </a:rPr>
              <a:t>to the road entrance with a clear view of </a:t>
            </a:r>
            <a:br>
              <a:rPr lang="en-US" dirty="0">
                <a:solidFill>
                  <a:schemeClr val="tx2"/>
                </a:solidFill>
              </a:rPr>
            </a:br>
            <a:r>
              <a:rPr lang="en-US" dirty="0">
                <a:solidFill>
                  <a:schemeClr val="tx2"/>
                </a:solidFill>
              </a:rPr>
              <a:t>all traffic. Can you </a:t>
            </a:r>
            <a:br>
              <a:rPr lang="en-US" dirty="0">
                <a:solidFill>
                  <a:schemeClr val="tx2"/>
                </a:solidFill>
              </a:rPr>
            </a:br>
            <a:r>
              <a:rPr lang="en-US" dirty="0">
                <a:solidFill>
                  <a:schemeClr val="tx2"/>
                </a:solidFill>
              </a:rPr>
              <a:t>be seen?</a:t>
            </a:r>
          </a:p>
          <a:p>
            <a:pPr marL="182880" lvl="0" indent="-182880">
              <a:spcAft>
                <a:spcPts val="600"/>
              </a:spcAft>
              <a:buFont typeface="Wingdings" panose="05000000000000000000" pitchFamily="2" charset="2"/>
              <a:buChar char="§"/>
            </a:pPr>
            <a:r>
              <a:rPr lang="en-US" dirty="0">
                <a:solidFill>
                  <a:schemeClr val="tx2"/>
                </a:solidFill>
              </a:rPr>
              <a:t>Pull out carefully </a:t>
            </a:r>
            <a:br>
              <a:rPr lang="en-US" dirty="0">
                <a:solidFill>
                  <a:schemeClr val="tx2"/>
                </a:solidFill>
              </a:rPr>
            </a:br>
            <a:r>
              <a:rPr lang="en-US" dirty="0">
                <a:solidFill>
                  <a:schemeClr val="tx2"/>
                </a:solidFill>
              </a:rPr>
              <a:t>into your lane</a:t>
            </a:r>
          </a:p>
          <a:p>
            <a:pPr marL="182880" lvl="0" indent="-182880">
              <a:spcAft>
                <a:spcPts val="600"/>
              </a:spcAft>
              <a:buFont typeface="Wingdings" panose="05000000000000000000" pitchFamily="2" charset="2"/>
              <a:buChar char="§"/>
            </a:pPr>
            <a:r>
              <a:rPr lang="en-US" dirty="0">
                <a:solidFill>
                  <a:schemeClr val="tx2"/>
                </a:solidFill>
              </a:rPr>
              <a:t>Thumbs up and </a:t>
            </a:r>
            <a:br>
              <a:rPr lang="en-US" dirty="0">
                <a:solidFill>
                  <a:schemeClr val="tx2"/>
                </a:solidFill>
              </a:rPr>
            </a:br>
            <a:r>
              <a:rPr lang="en-US" dirty="0">
                <a:solidFill>
                  <a:schemeClr val="tx2"/>
                </a:solidFill>
              </a:rPr>
              <a:t>thank you wave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pic>
        <p:nvPicPr>
          <p:cNvPr id="504" name="Google Shape;504;p55" descr="M:\DESIGN\Traffic\PHOTOS\Arthur\MapGraphics\ENTERST.BMP"/>
          <p:cNvPicPr preferRelativeResize="0"/>
          <p:nvPr/>
        </p:nvPicPr>
        <p:blipFill rotWithShape="1">
          <a:blip r:embed="rId3">
            <a:alphaModFix/>
          </a:blip>
          <a:srcRect/>
          <a:stretch/>
        </p:blipFill>
        <p:spPr>
          <a:xfrm rot="-5400000">
            <a:off x="3258546" y="2005198"/>
            <a:ext cx="2767500" cy="2773800"/>
          </a:xfrm>
          <a:prstGeom prst="rect">
            <a:avLst/>
          </a:prstGeom>
          <a:noFill/>
          <a:ln>
            <a:noFill/>
          </a:ln>
        </p:spPr>
      </p:pic>
      <p:sp>
        <p:nvSpPr>
          <p:cNvPr id="12" name="Google Shape;105;p15">
            <a:extLst>
              <a:ext uri="{FF2B5EF4-FFF2-40B4-BE49-F238E27FC236}">
                <a16:creationId xmlns:a16="http://schemas.microsoft.com/office/drawing/2014/main" id="{9F017671-C8C7-40EC-B6AA-13882FA8B6B0}"/>
              </a:ext>
            </a:extLst>
          </p:cNvPr>
          <p:cNvSpPr txBox="1"/>
          <p:nvPr/>
        </p:nvSpPr>
        <p:spPr>
          <a:xfrm>
            <a:off x="0" y="91440"/>
            <a:ext cx="9144000" cy="731520"/>
          </a:xfrm>
          <a:prstGeom prst="rect">
            <a:avLst/>
          </a:prstGeom>
          <a:noFill/>
          <a:ln>
            <a:noFill/>
          </a:ln>
        </p:spPr>
        <p:txBody>
          <a:bodyPr spcFirstLastPara="1" wrap="square" lIns="457200" tIns="45700" rIns="91425" bIns="45700" anchor="t" anchorCtr="0">
            <a:noAutofit/>
          </a:bodyPr>
          <a:lstStyle/>
          <a:p>
            <a:pPr lvl="0">
              <a:buClr>
                <a:srgbClr val="FFFF00"/>
              </a:buClr>
            </a:pPr>
            <a:r>
              <a:rPr lang="en-US" sz="3200" b="1" dirty="0">
                <a:ln w="0"/>
                <a:solidFill>
                  <a:schemeClr val="accent2"/>
                </a:solidFill>
                <a:effectLst>
                  <a:outerShdw blurRad="38100" dist="19050" dir="2700000" algn="tl" rotWithShape="0">
                    <a:schemeClr val="dk1">
                      <a:alpha val="40000"/>
                    </a:schemeClr>
                  </a:outerShdw>
                </a:effectLst>
              </a:rPr>
              <a:t>Station 4: Driveway/Mid-block pullout activity</a:t>
            </a:r>
          </a:p>
          <a:p>
            <a:pPr lvl="0">
              <a:buClr>
                <a:srgbClr val="FFFF00"/>
              </a:buClr>
            </a:pPr>
            <a:endParaRPr lang="en-US" sz="3200" b="1" dirty="0">
              <a:ln w="0"/>
              <a:solidFill>
                <a:schemeClr val="accent2"/>
              </a:solidFill>
              <a:effectLst>
                <a:outerShdw blurRad="38100" dist="19050" dir="2700000" algn="tl" rotWithShape="0">
                  <a:schemeClr val="dk1">
                    <a:alpha val="40000"/>
                  </a:schemeClr>
                </a:outerShdw>
              </a:effectLst>
            </a:endParaRPr>
          </a:p>
        </p:txBody>
      </p:sp>
      <p:sp>
        <p:nvSpPr>
          <p:cNvPr id="14" name="Google Shape;107;p15">
            <a:extLst>
              <a:ext uri="{FF2B5EF4-FFF2-40B4-BE49-F238E27FC236}">
                <a16:creationId xmlns:a16="http://schemas.microsoft.com/office/drawing/2014/main" id="{D51FD27A-9689-4AC3-848E-14EE6415A85D}"/>
              </a:ext>
            </a:extLst>
          </p:cNvPr>
          <p:cNvSpPr txBox="1"/>
          <p:nvPr/>
        </p:nvSpPr>
        <p:spPr>
          <a:xfrm>
            <a:off x="0" y="5846400"/>
            <a:ext cx="9156900" cy="1011600"/>
          </a:xfrm>
          <a:prstGeom prst="rect">
            <a:avLst/>
          </a:prstGeom>
          <a:solidFill>
            <a:schemeClr val="accent1"/>
          </a:solidFill>
          <a:ln>
            <a:noFill/>
          </a:ln>
        </p:spPr>
        <p:txBody>
          <a:bodyPr spcFirstLastPara="1" wrap="square" lIns="457200" tIns="91440" rIns="457200" bIns="91425" anchor="ctr" anchorCtr="0">
            <a:noAutofit/>
          </a:bodyPr>
          <a:lstStyle/>
          <a:p>
            <a:pPr lvl="0">
              <a:lnSpc>
                <a:spcPts val="2000"/>
              </a:lnSpc>
            </a:pPr>
            <a:r>
              <a:rPr lang="en-US" sz="2000" b="1" dirty="0">
                <a:solidFill>
                  <a:srgbClr val="FFFFFF"/>
                </a:solidFill>
              </a:rPr>
              <a:t>Drivers: </a:t>
            </a:r>
            <a:r>
              <a:rPr lang="en-US" dirty="0">
                <a:solidFill>
                  <a:srgbClr val="FFFFFF"/>
                </a:solidFill>
              </a:rPr>
              <a:t>Slow down. Expect kids to be everywhere. Kids often feel safe when they </a:t>
            </a:r>
            <a:br>
              <a:rPr lang="en-US" dirty="0">
                <a:solidFill>
                  <a:srgbClr val="FFFFFF"/>
                </a:solidFill>
              </a:rPr>
            </a:br>
            <a:r>
              <a:rPr lang="en-US" dirty="0">
                <a:solidFill>
                  <a:srgbClr val="FFFFFF"/>
                </a:solidFill>
              </a:rPr>
              <a:t>can’t be seen, between parked cars or behind bushes, away from the road entrance. </a:t>
            </a:r>
          </a:p>
          <a:p>
            <a:pPr lvl="0">
              <a:lnSpc>
                <a:spcPts val="2000"/>
              </a:lnSpc>
            </a:pPr>
            <a:r>
              <a:rPr lang="en-US" dirty="0">
                <a:solidFill>
                  <a:srgbClr val="FFFFFF"/>
                </a:solidFill>
              </a:rPr>
              <a:t>Know that younger kids often follow far behind older kids onto the street.</a:t>
            </a:r>
            <a:endParaRPr sz="1800" dirty="0">
              <a:solidFill>
                <a:srgbClr val="FFFFFF"/>
              </a:solidFill>
            </a:endParaRPr>
          </a:p>
        </p:txBody>
      </p:sp>
      <p:sp>
        <p:nvSpPr>
          <p:cNvPr id="15" name="Google Shape;108;p15">
            <a:extLst>
              <a:ext uri="{FF2B5EF4-FFF2-40B4-BE49-F238E27FC236}">
                <a16:creationId xmlns:a16="http://schemas.microsoft.com/office/drawing/2014/main" id="{882556A5-07F0-4B36-826E-020A414C52FC}"/>
              </a:ext>
            </a:extLst>
          </p:cNvPr>
          <p:cNvSpPr txBox="1"/>
          <p:nvPr/>
        </p:nvSpPr>
        <p:spPr>
          <a:xfrm>
            <a:off x="0" y="4837044"/>
            <a:ext cx="9139496" cy="1011600"/>
          </a:xfrm>
          <a:prstGeom prst="rect">
            <a:avLst/>
          </a:prstGeom>
          <a:noFill/>
          <a:ln>
            <a:noFill/>
          </a:ln>
        </p:spPr>
        <p:txBody>
          <a:bodyPr spcFirstLastPara="1" wrap="square" lIns="457200" tIns="91425" rIns="457200" bIns="91425" anchor="ctr" anchorCtr="0">
            <a:noAutofit/>
          </a:bodyPr>
          <a:lstStyle/>
          <a:p>
            <a:pPr lvl="0">
              <a:buClr>
                <a:schemeClr val="lt1"/>
              </a:buClr>
            </a:pPr>
            <a:r>
              <a:rPr lang="en-US" b="1" dirty="0"/>
              <a:t>Make it fun:</a:t>
            </a:r>
            <a:r>
              <a:rPr lang="en-US" dirty="0"/>
              <a:t> Use real vehicles parked to block the view. As a parent driving, show kids how it can be difficult to see. have kids help watch for others playing in driveways or parks and alert you to possible mid-block pullouts.</a:t>
            </a:r>
            <a:endParaRPr dirty="0"/>
          </a:p>
        </p:txBody>
      </p:sp>
      <p:sp>
        <p:nvSpPr>
          <p:cNvPr id="16" name="Google Shape;110;p15">
            <a:extLst>
              <a:ext uri="{FF2B5EF4-FFF2-40B4-BE49-F238E27FC236}">
                <a16:creationId xmlns:a16="http://schemas.microsoft.com/office/drawing/2014/main" id="{814B03CB-29E1-45D1-82C6-3A364054B1A2}"/>
              </a:ext>
            </a:extLst>
          </p:cNvPr>
          <p:cNvSpPr txBox="1"/>
          <p:nvPr/>
        </p:nvSpPr>
        <p:spPr>
          <a:xfrm>
            <a:off x="0" y="731520"/>
            <a:ext cx="9144000" cy="749808"/>
          </a:xfrm>
          <a:prstGeom prst="rect">
            <a:avLst/>
          </a:prstGeom>
          <a:solidFill>
            <a:schemeClr val="accent2">
              <a:lumMod val="20000"/>
              <a:lumOff val="80000"/>
            </a:schemeClr>
          </a:solidFill>
          <a:ln>
            <a:noFill/>
          </a:ln>
        </p:spPr>
        <p:txBody>
          <a:bodyPr spcFirstLastPara="1" wrap="square" lIns="914400" tIns="91425" rIns="457200" bIns="91425" anchor="t" anchorCtr="0">
            <a:noAutofit/>
          </a:bodyPr>
          <a:lstStyle/>
          <a:p>
            <a:pPr lvl="0">
              <a:buClr>
                <a:schemeClr val="lt1"/>
              </a:buClr>
            </a:pPr>
            <a:r>
              <a:rPr lang="en-US" sz="2000" b="1" dirty="0"/>
              <a:t>Crash avoidance: </a:t>
            </a:r>
            <a:r>
              <a:rPr lang="en-US" dirty="0"/>
              <a:t>Do not enter the road when traffic is approaching. Be seen and predictable, do not swerve into traffic lanes, stay three feet from the curb. </a:t>
            </a:r>
          </a:p>
        </p:txBody>
      </p:sp>
      <p:sp>
        <p:nvSpPr>
          <p:cNvPr id="17" name="Google Shape;111;p15">
            <a:extLst>
              <a:ext uri="{FF2B5EF4-FFF2-40B4-BE49-F238E27FC236}">
                <a16:creationId xmlns:a16="http://schemas.microsoft.com/office/drawing/2014/main" id="{FE670B14-D8ED-4BB3-93F6-EB3835C86C37}"/>
              </a:ext>
            </a:extLst>
          </p:cNvPr>
          <p:cNvSpPr txBox="1"/>
          <p:nvPr/>
        </p:nvSpPr>
        <p:spPr>
          <a:xfrm>
            <a:off x="0" y="1476134"/>
            <a:ext cx="9156900" cy="457200"/>
          </a:xfrm>
          <a:prstGeom prst="rect">
            <a:avLst/>
          </a:prstGeom>
          <a:noFill/>
          <a:ln>
            <a:noFill/>
          </a:ln>
        </p:spPr>
        <p:txBody>
          <a:bodyPr spcFirstLastPara="1" wrap="square" lIns="274320" tIns="182880" rIns="274320" bIns="182880" anchor="ctr" anchorCtr="0">
            <a:noAutofit/>
          </a:bodyPr>
          <a:lstStyle/>
          <a:p>
            <a:pPr lvl="0" algn="ctr">
              <a:buClr>
                <a:schemeClr val="dk1"/>
              </a:buClr>
              <a:buSzPts val="1100"/>
            </a:pPr>
            <a:r>
              <a:rPr lang="en-US" i="1" dirty="0"/>
              <a:t>Use a driveway on a quiet street, or a path that spills out of a park into the street. </a:t>
            </a:r>
          </a:p>
        </p:txBody>
      </p:sp>
      <p:sp>
        <p:nvSpPr>
          <p:cNvPr id="18" name="Isosceles Triangle 17">
            <a:extLst>
              <a:ext uri="{FF2B5EF4-FFF2-40B4-BE49-F238E27FC236}">
                <a16:creationId xmlns:a16="http://schemas.microsoft.com/office/drawing/2014/main" id="{3F5B66A5-5112-4389-9357-430C188624EF}"/>
              </a:ext>
            </a:extLst>
          </p:cNvPr>
          <p:cNvSpPr>
            <a:spLocks noChangeAspect="1"/>
          </p:cNvSpPr>
          <p:nvPr/>
        </p:nvSpPr>
        <p:spPr>
          <a:xfrm rot="5400000">
            <a:off x="365760" y="881548"/>
            <a:ext cx="457200" cy="457200"/>
          </a:xfrm>
          <a:prstGeom prst="triangle">
            <a:avLst/>
          </a:prstGeom>
          <a:solidFill>
            <a:schemeClr val="accent2"/>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97401E8-5DC8-4326-B699-4ABA7EF663F6}"/>
              </a:ext>
            </a:extLst>
          </p:cNvPr>
          <p:cNvSpPr/>
          <p:nvPr/>
        </p:nvSpPr>
        <p:spPr>
          <a:xfrm>
            <a:off x="6138101" y="1935196"/>
            <a:ext cx="2885910" cy="2816156"/>
          </a:xfrm>
          <a:prstGeom prst="rect">
            <a:avLst/>
          </a:prstGeom>
        </p:spPr>
        <p:txBody>
          <a:bodyPr wrap="square">
            <a:spAutoFit/>
          </a:bodyPr>
          <a:lstStyle/>
          <a:p>
            <a:pPr lvl="0">
              <a:spcAft>
                <a:spcPts val="600"/>
              </a:spcAft>
            </a:pPr>
            <a:r>
              <a:rPr lang="en-US" b="1" dirty="0">
                <a:solidFill>
                  <a:schemeClr val="tx2"/>
                </a:solidFill>
              </a:rPr>
              <a:t>Discuss:</a:t>
            </a:r>
          </a:p>
          <a:p>
            <a:pPr marL="182880" lvl="0" indent="-182880">
              <a:spcAft>
                <a:spcPts val="600"/>
              </a:spcAft>
              <a:buFont typeface="Wingdings" panose="05000000000000000000" pitchFamily="2" charset="2"/>
              <a:buChar char="§"/>
            </a:pPr>
            <a:r>
              <a:rPr lang="en-US" dirty="0">
                <a:solidFill>
                  <a:schemeClr val="tx2"/>
                </a:solidFill>
              </a:rPr>
              <a:t>Show kids the difference of waiting where they can see and be seen vs hiding where they may feel safe</a:t>
            </a:r>
          </a:p>
          <a:p>
            <a:pPr marL="182880" indent="-182880">
              <a:spcAft>
                <a:spcPts val="600"/>
              </a:spcAft>
              <a:buFont typeface="Wingdings" panose="05000000000000000000" pitchFamily="2" charset="2"/>
              <a:buChar char="§"/>
            </a:pPr>
            <a:r>
              <a:rPr lang="en-US" dirty="0">
                <a:solidFill>
                  <a:schemeClr val="tx2"/>
                </a:solidFill>
              </a:rPr>
              <a:t>Timing varies, judging speed is difficult</a:t>
            </a:r>
          </a:p>
          <a:p>
            <a:pPr marL="182880" lvl="0" indent="-182880">
              <a:spcAft>
                <a:spcPts val="600"/>
              </a:spcAft>
              <a:buFont typeface="Wingdings" panose="05000000000000000000" pitchFamily="2" charset="2"/>
              <a:buChar char="§"/>
            </a:pPr>
            <a:r>
              <a:rPr lang="en-US" dirty="0">
                <a:solidFill>
                  <a:schemeClr val="tx2"/>
                </a:solidFill>
              </a:rPr>
              <a:t>Discuss driver habits, </a:t>
            </a:r>
            <a:br>
              <a:rPr lang="en-US" dirty="0">
                <a:solidFill>
                  <a:schemeClr val="tx2"/>
                </a:solidFill>
              </a:rPr>
            </a:br>
            <a:r>
              <a:rPr lang="en-US" dirty="0">
                <a:solidFill>
                  <a:schemeClr val="tx2"/>
                </a:solidFill>
              </a:rPr>
              <a:t>good AND bad</a:t>
            </a:r>
          </a:p>
        </p:txBody>
      </p:sp>
      <p:sp>
        <p:nvSpPr>
          <p:cNvPr id="3" name="TextBox 2">
            <a:extLst>
              <a:ext uri="{FF2B5EF4-FFF2-40B4-BE49-F238E27FC236}">
                <a16:creationId xmlns:a16="http://schemas.microsoft.com/office/drawing/2014/main" id="{B26A576D-CC36-4323-A265-C9847C146A0B}"/>
              </a:ext>
            </a:extLst>
          </p:cNvPr>
          <p:cNvSpPr txBox="1"/>
          <p:nvPr/>
        </p:nvSpPr>
        <p:spPr>
          <a:xfrm>
            <a:off x="505968" y="1935196"/>
            <a:ext cx="2773800" cy="2970044"/>
          </a:xfrm>
          <a:prstGeom prst="rect">
            <a:avLst/>
          </a:prstGeom>
          <a:noFill/>
        </p:spPr>
        <p:txBody>
          <a:bodyPr wrap="square" rtlCol="0">
            <a:spAutoFit/>
          </a:bodyPr>
          <a:lstStyle/>
          <a:p>
            <a:pPr lvl="0">
              <a:spcAft>
                <a:spcPts val="600"/>
              </a:spcAft>
            </a:pPr>
            <a:r>
              <a:rPr lang="en-US" b="1" dirty="0">
                <a:solidFill>
                  <a:schemeClr val="tx2"/>
                </a:solidFill>
              </a:rPr>
              <a:t>Check to ensure:</a:t>
            </a:r>
          </a:p>
          <a:p>
            <a:pPr marL="182880" lvl="0" indent="-182880">
              <a:spcAft>
                <a:spcPts val="600"/>
              </a:spcAft>
              <a:buFont typeface="Wingdings" panose="05000000000000000000" pitchFamily="2" charset="2"/>
              <a:buChar char="§"/>
            </a:pPr>
            <a:r>
              <a:rPr lang="en-US" dirty="0">
                <a:solidFill>
                  <a:schemeClr val="tx2"/>
                </a:solidFill>
              </a:rPr>
              <a:t>A complete stop</a:t>
            </a:r>
          </a:p>
          <a:p>
            <a:pPr marL="182880" lvl="0" indent="-182880">
              <a:spcAft>
                <a:spcPts val="600"/>
              </a:spcAft>
              <a:buFont typeface="Wingdings" panose="05000000000000000000" pitchFamily="2" charset="2"/>
              <a:buChar char="§"/>
            </a:pPr>
            <a:r>
              <a:rPr lang="en-US" dirty="0">
                <a:solidFill>
                  <a:schemeClr val="tx2"/>
                </a:solidFill>
              </a:rPr>
              <a:t>Visibility of themselves</a:t>
            </a:r>
          </a:p>
          <a:p>
            <a:pPr marL="182880" lvl="0" indent="-182880">
              <a:spcAft>
                <a:spcPts val="600"/>
              </a:spcAft>
              <a:buFont typeface="Wingdings" panose="05000000000000000000" pitchFamily="2" charset="2"/>
              <a:buChar char="§"/>
            </a:pPr>
            <a:r>
              <a:rPr lang="en-US" dirty="0">
                <a:solidFill>
                  <a:schemeClr val="tx2"/>
                </a:solidFill>
              </a:rPr>
              <a:t>Sightlines to see vehicles</a:t>
            </a:r>
          </a:p>
          <a:p>
            <a:pPr marL="182880" lvl="0" indent="-182880">
              <a:spcAft>
                <a:spcPts val="600"/>
              </a:spcAft>
              <a:buFont typeface="Wingdings" panose="05000000000000000000" pitchFamily="2" charset="2"/>
              <a:buChar char="§"/>
            </a:pPr>
            <a:r>
              <a:rPr lang="en-US" dirty="0">
                <a:solidFill>
                  <a:schemeClr val="tx2"/>
                </a:solidFill>
              </a:rPr>
              <a:t>Look all ways: Left-right and left again, in front and behind</a:t>
            </a:r>
          </a:p>
          <a:p>
            <a:pPr marL="182880" lvl="0" indent="-182880">
              <a:spcAft>
                <a:spcPts val="600"/>
              </a:spcAft>
              <a:buFont typeface="Wingdings" panose="05000000000000000000" pitchFamily="2" charset="2"/>
              <a:buChar char="§"/>
            </a:pPr>
            <a:r>
              <a:rPr lang="en-US" dirty="0">
                <a:solidFill>
                  <a:schemeClr val="tx2"/>
                </a:solidFill>
              </a:rPr>
              <a:t>Don’t enter the road if one driver motions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3" name="Google Shape;209;p27">
            <a:extLst>
              <a:ext uri="{FF2B5EF4-FFF2-40B4-BE49-F238E27FC236}">
                <a16:creationId xmlns:a16="http://schemas.microsoft.com/office/drawing/2014/main" id="{664E9733-A94E-4C39-AF7F-756636BCB8F7}"/>
              </a:ext>
            </a:extLst>
          </p:cNvPr>
          <p:cNvSpPr txBox="1"/>
          <p:nvPr/>
        </p:nvSpPr>
        <p:spPr>
          <a:xfrm>
            <a:off x="0" y="2103120"/>
            <a:ext cx="9144000" cy="265176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6600" b="1" dirty="0">
                <a:solidFill>
                  <a:schemeClr val="accent2"/>
                </a:solidFill>
                <a:effectLst>
                  <a:outerShdw blurRad="50800" dist="38100" dir="2700000" algn="tl" rotWithShape="0">
                    <a:prstClr val="black">
                      <a:alpha val="40000"/>
                    </a:prstClr>
                  </a:outerShdw>
                </a:effectLst>
              </a:rPr>
              <a:t>Station 5</a:t>
            </a:r>
          </a:p>
          <a:p>
            <a:pPr algn="ctr"/>
            <a:r>
              <a:rPr lang="en-US" sz="3200" b="1" cap="all" dirty="0" err="1">
                <a:solidFill>
                  <a:srgbClr val="FF0000"/>
                </a:solidFill>
              </a:rPr>
              <a:t>SkillS</a:t>
            </a:r>
            <a:r>
              <a:rPr lang="en-US" sz="3200" b="1" cap="all" dirty="0">
                <a:solidFill>
                  <a:srgbClr val="FF0000"/>
                </a:solidFill>
              </a:rPr>
              <a:t> to develop: </a:t>
            </a:r>
            <a:br>
              <a:rPr lang="en-US" sz="3200" b="1" cap="all" dirty="0">
                <a:solidFill>
                  <a:srgbClr val="FF0000"/>
                </a:solidFill>
              </a:rPr>
            </a:br>
            <a:r>
              <a:rPr lang="en-US" sz="3200" dirty="0">
                <a:solidFill>
                  <a:srgbClr val="FF0000"/>
                </a:solidFill>
              </a:rPr>
              <a:t>Learn signs – Communicate with </a:t>
            </a:r>
            <a:br>
              <a:rPr lang="en-US" sz="3200" dirty="0">
                <a:solidFill>
                  <a:srgbClr val="FF0000"/>
                </a:solidFill>
              </a:rPr>
            </a:br>
            <a:r>
              <a:rPr lang="en-US" sz="3200" dirty="0">
                <a:solidFill>
                  <a:srgbClr val="FF0000"/>
                </a:solidFill>
              </a:rPr>
              <a:t>other road users – Be predictable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 name="Google Shape;146;p21">
            <a:extLst>
              <a:ext uri="{FF2B5EF4-FFF2-40B4-BE49-F238E27FC236}">
                <a16:creationId xmlns:a16="http://schemas.microsoft.com/office/drawing/2014/main" id="{ECCD2116-6AE2-4B81-9E50-B5860A6EB054}"/>
              </a:ext>
            </a:extLst>
          </p:cNvPr>
          <p:cNvSpPr txBox="1"/>
          <p:nvPr/>
        </p:nvSpPr>
        <p:spPr>
          <a:xfrm>
            <a:off x="0" y="0"/>
            <a:ext cx="9144000" cy="1097280"/>
          </a:xfrm>
          <a:prstGeom prst="rect">
            <a:avLst/>
          </a:prstGeom>
          <a:noFill/>
          <a:ln>
            <a:noFill/>
          </a:ln>
        </p:spPr>
        <p:txBody>
          <a:bodyPr spcFirstLastPara="1" wrap="square" lIns="457200" tIns="0" rIns="91425" bIns="0" anchor="ctr" anchorCtr="0">
            <a:noAutofit/>
          </a:bodyPr>
          <a:lstStyle/>
          <a:p>
            <a:pPr lvl="0">
              <a:lnSpc>
                <a:spcPts val="3200"/>
              </a:lnSpc>
              <a:buClr>
                <a:srgbClr val="FFCC66"/>
              </a:buClr>
            </a:pPr>
            <a:r>
              <a:rPr lang="en-US" sz="3200" b="1" dirty="0">
                <a:solidFill>
                  <a:schemeClr val="accent2"/>
                </a:solidFill>
                <a:effectLst>
                  <a:outerShdw blurRad="50800" dist="38100" dir="2700000" algn="tl" rotWithShape="0">
                    <a:prstClr val="black">
                      <a:alpha val="40000"/>
                    </a:prstClr>
                  </a:outerShdw>
                </a:effectLst>
              </a:rPr>
              <a:t>Most common and severe crash types and</a:t>
            </a:r>
          </a:p>
          <a:p>
            <a:pPr lvl="0">
              <a:lnSpc>
                <a:spcPts val="3200"/>
              </a:lnSpc>
              <a:buClr>
                <a:srgbClr val="FFCC66"/>
              </a:buClr>
            </a:pPr>
            <a:r>
              <a:rPr lang="en-US" sz="3200" b="1" dirty="0">
                <a:solidFill>
                  <a:schemeClr val="accent2"/>
                </a:solidFill>
                <a:effectLst>
                  <a:outerShdw blurRad="50800" dist="38100" dir="2700000" algn="tl" rotWithShape="0">
                    <a:prstClr val="black">
                      <a:alpha val="40000"/>
                    </a:prstClr>
                  </a:outerShdw>
                </a:effectLst>
              </a:rPr>
              <a:t>skills needed to avoid them</a:t>
            </a:r>
          </a:p>
        </p:txBody>
      </p:sp>
      <p:sp>
        <p:nvSpPr>
          <p:cNvPr id="6" name="Google Shape;147;p21">
            <a:extLst>
              <a:ext uri="{FF2B5EF4-FFF2-40B4-BE49-F238E27FC236}">
                <a16:creationId xmlns:a16="http://schemas.microsoft.com/office/drawing/2014/main" id="{AFF746F7-CDB5-40B9-8987-52E80901DD54}"/>
              </a:ext>
            </a:extLst>
          </p:cNvPr>
          <p:cNvSpPr txBox="1"/>
          <p:nvPr/>
        </p:nvSpPr>
        <p:spPr>
          <a:xfrm>
            <a:off x="0" y="1280160"/>
            <a:ext cx="9144000" cy="3319463"/>
          </a:xfrm>
          <a:prstGeom prst="rect">
            <a:avLst/>
          </a:prstGeom>
          <a:noFill/>
          <a:ln>
            <a:noFill/>
          </a:ln>
        </p:spPr>
        <p:txBody>
          <a:bodyPr spcFirstLastPara="1" wrap="square" lIns="731520" tIns="45700" rIns="457200" bIns="45700" anchor="t" anchorCtr="0">
            <a:noAutofit/>
          </a:bodyPr>
          <a:lstStyle/>
          <a:p>
            <a:pPr lvl="0">
              <a:tabLst>
                <a:tab pos="2743200" algn="l"/>
                <a:tab pos="3657600" algn="l"/>
              </a:tabLst>
            </a:pPr>
            <a:r>
              <a:rPr lang="en-US" sz="2000" b="1" dirty="0">
                <a:solidFill>
                  <a:schemeClr val="tx2"/>
                </a:solidFill>
              </a:rPr>
              <a:t>Driveway or Midblock Rideout</a:t>
            </a:r>
          </a:p>
          <a:p>
            <a:pPr lvl="0">
              <a:tabLst>
                <a:tab pos="2743200" algn="l"/>
                <a:tab pos="3657600" algn="l"/>
              </a:tabLst>
            </a:pPr>
            <a:r>
              <a:rPr lang="en-US" sz="2000" b="1" dirty="0">
                <a:solidFill>
                  <a:schemeClr val="tx2"/>
                </a:solidFill>
              </a:rPr>
              <a:t>12%</a:t>
            </a:r>
            <a:r>
              <a:rPr lang="en-US" sz="2000" dirty="0">
                <a:solidFill>
                  <a:schemeClr val="tx2"/>
                </a:solidFill>
              </a:rPr>
              <a:t> of crashes; </a:t>
            </a:r>
            <a:r>
              <a:rPr lang="en-US" sz="2000" b="1" dirty="0">
                <a:solidFill>
                  <a:schemeClr val="tx2"/>
                </a:solidFill>
              </a:rPr>
              <a:t>22%</a:t>
            </a:r>
            <a:r>
              <a:rPr lang="en-US" sz="2000" dirty="0">
                <a:solidFill>
                  <a:schemeClr val="tx2"/>
                </a:solidFill>
              </a:rPr>
              <a:t> incapacitating or fatal</a:t>
            </a:r>
          </a:p>
          <a:p>
            <a:pPr lvl="0">
              <a:tabLst>
                <a:tab pos="2743200" algn="l"/>
                <a:tab pos="3657600" algn="l"/>
              </a:tabLst>
            </a:pPr>
            <a:endParaRPr lang="en-US" sz="2000" dirty="0">
              <a:solidFill>
                <a:schemeClr val="tx2"/>
              </a:solidFill>
            </a:endParaRPr>
          </a:p>
          <a:p>
            <a:pPr lvl="0">
              <a:tabLst>
                <a:tab pos="2743200" algn="l"/>
                <a:tab pos="3657600" algn="l"/>
              </a:tabLst>
            </a:pPr>
            <a:r>
              <a:rPr lang="en-US" sz="2000" b="1" dirty="0">
                <a:solidFill>
                  <a:schemeClr val="tx2"/>
                </a:solidFill>
              </a:rPr>
              <a:t>Stop Sign/Signal Rideout</a:t>
            </a:r>
          </a:p>
          <a:p>
            <a:pPr lvl="0">
              <a:tabLst>
                <a:tab pos="2743200" algn="l"/>
                <a:tab pos="3657600" algn="l"/>
              </a:tabLst>
            </a:pPr>
            <a:r>
              <a:rPr lang="en-US" sz="2000" b="1" dirty="0">
                <a:solidFill>
                  <a:schemeClr val="tx2"/>
                </a:solidFill>
              </a:rPr>
              <a:t>17%</a:t>
            </a:r>
            <a:r>
              <a:rPr lang="en-US" sz="2000" dirty="0">
                <a:solidFill>
                  <a:schemeClr val="tx2"/>
                </a:solidFill>
              </a:rPr>
              <a:t> of crashes; </a:t>
            </a:r>
            <a:r>
              <a:rPr lang="en-US" sz="2000" b="1" dirty="0">
                <a:solidFill>
                  <a:schemeClr val="tx2"/>
                </a:solidFill>
              </a:rPr>
              <a:t>20%</a:t>
            </a:r>
            <a:r>
              <a:rPr lang="en-US" sz="2000" dirty="0">
                <a:solidFill>
                  <a:schemeClr val="tx2"/>
                </a:solidFill>
              </a:rPr>
              <a:t> incapacitating or fatal</a:t>
            </a:r>
          </a:p>
          <a:p>
            <a:pPr>
              <a:tabLst>
                <a:tab pos="2743200" algn="l"/>
                <a:tab pos="3657600" algn="l"/>
              </a:tabLst>
            </a:pPr>
            <a:r>
              <a:rPr lang="en-US" sz="2000" b="1" cap="all" dirty="0" err="1">
                <a:solidFill>
                  <a:srgbClr val="FF0000"/>
                </a:solidFill>
              </a:rPr>
              <a:t>SkillS</a:t>
            </a:r>
            <a:r>
              <a:rPr lang="en-US" sz="2000" b="1" cap="all" dirty="0">
                <a:solidFill>
                  <a:srgbClr val="FF0000"/>
                </a:solidFill>
              </a:rPr>
              <a:t> to develop: </a:t>
            </a:r>
            <a:r>
              <a:rPr lang="en-US" sz="2000" dirty="0">
                <a:solidFill>
                  <a:srgbClr val="FF0000"/>
                </a:solidFill>
              </a:rPr>
              <a:t>Learn signs – Communicate with </a:t>
            </a:r>
            <a:br>
              <a:rPr lang="en-US" sz="2000" dirty="0">
                <a:solidFill>
                  <a:srgbClr val="FF0000"/>
                </a:solidFill>
              </a:rPr>
            </a:br>
            <a:r>
              <a:rPr lang="en-US" sz="2000" dirty="0">
                <a:solidFill>
                  <a:srgbClr val="FF0000"/>
                </a:solidFill>
              </a:rPr>
              <a:t>other road users – Be predictable</a:t>
            </a:r>
          </a:p>
          <a:p>
            <a:pPr lvl="0">
              <a:tabLst>
                <a:tab pos="2743200" algn="l"/>
                <a:tab pos="3657600" algn="l"/>
              </a:tabLst>
            </a:pPr>
            <a:endParaRPr lang="en-US" sz="2000" b="1" dirty="0">
              <a:solidFill>
                <a:schemeClr val="tx2"/>
              </a:solidFill>
            </a:endParaRPr>
          </a:p>
          <a:p>
            <a:pPr lvl="0">
              <a:tabLst>
                <a:tab pos="2743200" algn="l"/>
                <a:tab pos="3657600" algn="l"/>
              </a:tabLst>
            </a:pPr>
            <a:r>
              <a:rPr lang="en-US" sz="2000" b="1" dirty="0">
                <a:solidFill>
                  <a:schemeClr val="tx2"/>
                </a:solidFill>
              </a:rPr>
              <a:t>Sudden Swerve	</a:t>
            </a:r>
          </a:p>
          <a:p>
            <a:pPr lvl="0">
              <a:tabLst>
                <a:tab pos="2743200" algn="l"/>
                <a:tab pos="3657600" algn="l"/>
              </a:tabLst>
            </a:pPr>
            <a:r>
              <a:rPr lang="en-US" sz="2000" b="1" dirty="0">
                <a:solidFill>
                  <a:schemeClr val="tx2"/>
                </a:solidFill>
              </a:rPr>
              <a:t>7%</a:t>
            </a:r>
            <a:r>
              <a:rPr lang="en-US" sz="2000" dirty="0">
                <a:solidFill>
                  <a:schemeClr val="tx2"/>
                </a:solidFill>
              </a:rPr>
              <a:t> of crashes; </a:t>
            </a:r>
            <a:r>
              <a:rPr lang="en-US" sz="2000" b="1" dirty="0">
                <a:solidFill>
                  <a:schemeClr val="tx2"/>
                </a:solidFill>
              </a:rPr>
              <a:t>25%</a:t>
            </a:r>
            <a:r>
              <a:rPr lang="en-US" sz="2000" dirty="0">
                <a:solidFill>
                  <a:schemeClr val="tx2"/>
                </a:solidFill>
              </a:rPr>
              <a:t> incapacitating or fatal</a:t>
            </a:r>
          </a:p>
        </p:txBody>
      </p:sp>
      <p:sp>
        <p:nvSpPr>
          <p:cNvPr id="7" name="Google Shape;250;p32">
            <a:extLst>
              <a:ext uri="{FF2B5EF4-FFF2-40B4-BE49-F238E27FC236}">
                <a16:creationId xmlns:a16="http://schemas.microsoft.com/office/drawing/2014/main" id="{D619A047-CAC5-46A4-8437-853A5FB3166E}"/>
              </a:ext>
            </a:extLst>
          </p:cNvPr>
          <p:cNvSpPr txBox="1"/>
          <p:nvPr/>
        </p:nvSpPr>
        <p:spPr>
          <a:xfrm>
            <a:off x="0" y="5846400"/>
            <a:ext cx="9144000" cy="1011600"/>
          </a:xfrm>
          <a:prstGeom prst="rect">
            <a:avLst/>
          </a:prstGeom>
          <a:solidFill>
            <a:schemeClr val="accent1"/>
          </a:solidFill>
          <a:ln>
            <a:noFill/>
          </a:ln>
        </p:spPr>
        <p:txBody>
          <a:bodyPr spcFirstLastPara="1" wrap="square" lIns="457200" tIns="91425" rIns="91425" bIns="91425" anchor="ctr" anchorCtr="0">
            <a:noAutofit/>
          </a:bodyPr>
          <a:lstStyle/>
          <a:p>
            <a:pPr lvl="0">
              <a:tabLst>
                <a:tab pos="3657600" algn="l"/>
              </a:tabLst>
            </a:pPr>
            <a:r>
              <a:rPr lang="en-US" sz="2000" b="1" dirty="0">
                <a:solidFill>
                  <a:schemeClr val="bg2"/>
                </a:solidFill>
              </a:rPr>
              <a:t>Wrong way riding is not a separate crash type, </a:t>
            </a:r>
            <a:br>
              <a:rPr lang="en-US" sz="2000" b="1" dirty="0">
                <a:solidFill>
                  <a:schemeClr val="bg2"/>
                </a:solidFill>
              </a:rPr>
            </a:br>
            <a:r>
              <a:rPr lang="en-US" sz="2000" b="1" dirty="0">
                <a:solidFill>
                  <a:schemeClr val="bg2"/>
                </a:solidFill>
              </a:rPr>
              <a:t>but is a contributing factor in many crashes.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pic>
        <p:nvPicPr>
          <p:cNvPr id="3" name="Picture 2" descr="Road Trip Bingo graphic of road signs">
            <a:extLst>
              <a:ext uri="{FF2B5EF4-FFF2-40B4-BE49-F238E27FC236}">
                <a16:creationId xmlns:a16="http://schemas.microsoft.com/office/drawing/2014/main" id="{7413877B-C331-49C8-9997-109E022EC7B4}"/>
              </a:ext>
            </a:extLst>
          </p:cNvPr>
          <p:cNvPicPr>
            <a:picLocks noChangeAspect="1"/>
          </p:cNvPicPr>
          <p:nvPr/>
        </p:nvPicPr>
        <p:blipFill>
          <a:blip r:embed="rId3"/>
          <a:stretch>
            <a:fillRect/>
          </a:stretch>
        </p:blipFill>
        <p:spPr>
          <a:xfrm>
            <a:off x="2904740" y="1618678"/>
            <a:ext cx="3410719" cy="4087178"/>
          </a:xfrm>
          <a:prstGeom prst="rect">
            <a:avLst/>
          </a:prstGeom>
        </p:spPr>
      </p:pic>
      <p:sp>
        <p:nvSpPr>
          <p:cNvPr id="8" name="Google Shape;228;p30">
            <a:extLst>
              <a:ext uri="{FF2B5EF4-FFF2-40B4-BE49-F238E27FC236}">
                <a16:creationId xmlns:a16="http://schemas.microsoft.com/office/drawing/2014/main" id="{760B908B-F4B0-4930-9F7B-43DBF8DAA3CB}"/>
              </a:ext>
            </a:extLst>
          </p:cNvPr>
          <p:cNvSpPr txBox="1"/>
          <p:nvPr/>
        </p:nvSpPr>
        <p:spPr>
          <a:xfrm>
            <a:off x="0" y="91440"/>
            <a:ext cx="9144000" cy="731520"/>
          </a:xfrm>
          <a:prstGeom prst="rect">
            <a:avLst/>
          </a:prstGeom>
          <a:noFill/>
          <a:ln>
            <a:noFill/>
          </a:ln>
        </p:spPr>
        <p:txBody>
          <a:bodyPr spcFirstLastPara="1" wrap="square" lIns="457200" tIns="45700" rIns="91425" bIns="45700" anchor="t" anchorCtr="0">
            <a:noAutofit/>
          </a:bodyPr>
          <a:lstStyle/>
          <a:p>
            <a:pPr lvl="0">
              <a:buClr>
                <a:srgbClr val="FFFF00"/>
              </a:buClr>
            </a:pPr>
            <a:r>
              <a:rPr lang="en-US" sz="3200" b="1" dirty="0">
                <a:solidFill>
                  <a:schemeClr val="accent2"/>
                </a:solidFill>
                <a:effectLst>
                  <a:outerShdw blurRad="50800" dist="38100" dir="2700000" algn="tl" rotWithShape="0">
                    <a:prstClr val="black">
                      <a:alpha val="40000"/>
                    </a:prstClr>
                  </a:outerShdw>
                </a:effectLst>
              </a:rPr>
              <a:t>Station 5: Traffic Signs and Intersections Skills</a:t>
            </a:r>
          </a:p>
          <a:p>
            <a:pPr marL="0" marR="0" lvl="0" indent="0" rtl="0">
              <a:lnSpc>
                <a:spcPct val="100000"/>
              </a:lnSpc>
              <a:spcBef>
                <a:spcPts val="0"/>
              </a:spcBef>
              <a:spcAft>
                <a:spcPts val="0"/>
              </a:spcAft>
              <a:buClr>
                <a:srgbClr val="FFFF00"/>
              </a:buClr>
              <a:buFont typeface="Arial"/>
              <a:buNone/>
            </a:pPr>
            <a:endParaRPr sz="3200" b="1" dirty="0">
              <a:solidFill>
                <a:schemeClr val="accent2"/>
              </a:solidFill>
              <a:effectLst>
                <a:outerShdw blurRad="50800" dist="38100" dir="2700000" algn="tl" rotWithShape="0">
                  <a:prstClr val="black">
                    <a:alpha val="40000"/>
                  </a:prstClr>
                </a:outerShdw>
              </a:effectLst>
            </a:endParaRPr>
          </a:p>
        </p:txBody>
      </p:sp>
      <p:sp>
        <p:nvSpPr>
          <p:cNvPr id="9" name="Google Shape;96;p14">
            <a:extLst>
              <a:ext uri="{FF2B5EF4-FFF2-40B4-BE49-F238E27FC236}">
                <a16:creationId xmlns:a16="http://schemas.microsoft.com/office/drawing/2014/main" id="{236F7CBF-DE9A-4B9A-91A1-2BF1B6A305D9}"/>
              </a:ext>
            </a:extLst>
          </p:cNvPr>
          <p:cNvSpPr txBox="1"/>
          <p:nvPr/>
        </p:nvSpPr>
        <p:spPr>
          <a:xfrm>
            <a:off x="-1" y="5846400"/>
            <a:ext cx="9144001" cy="1011600"/>
          </a:xfrm>
          <a:prstGeom prst="rect">
            <a:avLst/>
          </a:prstGeom>
          <a:solidFill>
            <a:schemeClr val="accent1"/>
          </a:solidFill>
          <a:ln>
            <a:noFill/>
          </a:ln>
        </p:spPr>
        <p:txBody>
          <a:bodyPr spcFirstLastPara="1" wrap="square" lIns="457200" tIns="91425" rIns="457200" bIns="91425" anchor="ctr" anchorCtr="0">
            <a:noAutofit/>
          </a:bodyPr>
          <a:lstStyle/>
          <a:p>
            <a:pPr lvl="0">
              <a:lnSpc>
                <a:spcPts val="2000"/>
              </a:lnSpc>
            </a:pPr>
            <a:r>
              <a:rPr lang="en-US" b="1" dirty="0">
                <a:solidFill>
                  <a:srgbClr val="FFFFFF"/>
                </a:solidFill>
              </a:rPr>
              <a:t>Drivers: </a:t>
            </a:r>
            <a:r>
              <a:rPr lang="en-US" dirty="0">
                <a:solidFill>
                  <a:srgbClr val="FFFFFF"/>
                </a:solidFill>
              </a:rPr>
              <a:t>Slow down, know that children do not understand or have experience with traffic rules or driving habits. Stop at all crosswalks. DO NOT stop in the middle of the street and motion for kids to cross.</a:t>
            </a:r>
          </a:p>
        </p:txBody>
      </p:sp>
      <p:sp>
        <p:nvSpPr>
          <p:cNvPr id="10" name="Google Shape;95;p14">
            <a:extLst>
              <a:ext uri="{FF2B5EF4-FFF2-40B4-BE49-F238E27FC236}">
                <a16:creationId xmlns:a16="http://schemas.microsoft.com/office/drawing/2014/main" id="{5BA14FC8-64B4-4B09-86A8-AD7EB9574AE7}"/>
              </a:ext>
            </a:extLst>
          </p:cNvPr>
          <p:cNvSpPr txBox="1"/>
          <p:nvPr/>
        </p:nvSpPr>
        <p:spPr>
          <a:xfrm>
            <a:off x="-1" y="731520"/>
            <a:ext cx="9143999" cy="752400"/>
          </a:xfrm>
          <a:prstGeom prst="rect">
            <a:avLst/>
          </a:prstGeom>
          <a:solidFill>
            <a:schemeClr val="accent2">
              <a:lumMod val="20000"/>
              <a:lumOff val="80000"/>
            </a:schemeClr>
          </a:solidFill>
          <a:ln>
            <a:noFill/>
          </a:ln>
        </p:spPr>
        <p:txBody>
          <a:bodyPr spcFirstLastPara="1" wrap="square" lIns="914400" tIns="45700" rIns="457200" bIns="45700" anchor="ctr" anchorCtr="0">
            <a:noAutofit/>
          </a:bodyPr>
          <a:lstStyle/>
          <a:p>
            <a:pPr>
              <a:buClr>
                <a:schemeClr val="lt1"/>
              </a:buClr>
            </a:pPr>
            <a:r>
              <a:rPr lang="en-US" sz="2000" b="1" dirty="0"/>
              <a:t>Crash avoidance:</a:t>
            </a:r>
            <a:r>
              <a:rPr lang="en-US" sz="2000" dirty="0"/>
              <a:t> </a:t>
            </a:r>
            <a:r>
              <a:rPr lang="en-US" dirty="0">
                <a:solidFill>
                  <a:schemeClr val="tx2"/>
                </a:solidFill>
              </a:rPr>
              <a:t>Learn traffic signs and lights, colors and shapes. Communicate with other road users. Be ready in your power pedal and always prepared to stop!</a:t>
            </a:r>
          </a:p>
        </p:txBody>
      </p:sp>
      <p:sp>
        <p:nvSpPr>
          <p:cNvPr id="11" name="Isosceles Triangle 10">
            <a:extLst>
              <a:ext uri="{FF2B5EF4-FFF2-40B4-BE49-F238E27FC236}">
                <a16:creationId xmlns:a16="http://schemas.microsoft.com/office/drawing/2014/main" id="{61D4BAD5-1477-47F0-A651-60226D86BE4B}"/>
              </a:ext>
            </a:extLst>
          </p:cNvPr>
          <p:cNvSpPr>
            <a:spLocks noChangeAspect="1"/>
          </p:cNvSpPr>
          <p:nvPr/>
        </p:nvSpPr>
        <p:spPr>
          <a:xfrm rot="5400000">
            <a:off x="365760" y="877824"/>
            <a:ext cx="457200" cy="457200"/>
          </a:xfrm>
          <a:prstGeom prst="triangle">
            <a:avLst/>
          </a:prstGeom>
          <a:solidFill>
            <a:schemeClr val="accent2"/>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97;p14">
            <a:extLst>
              <a:ext uri="{FF2B5EF4-FFF2-40B4-BE49-F238E27FC236}">
                <a16:creationId xmlns:a16="http://schemas.microsoft.com/office/drawing/2014/main" id="{66D840CC-78EF-467E-B68A-25F9B8F7C5A4}"/>
              </a:ext>
            </a:extLst>
          </p:cNvPr>
          <p:cNvSpPr txBox="1"/>
          <p:nvPr/>
        </p:nvSpPr>
        <p:spPr>
          <a:xfrm flipH="1">
            <a:off x="483948" y="1514856"/>
            <a:ext cx="2356787" cy="4276680"/>
          </a:xfrm>
          <a:prstGeom prst="rect">
            <a:avLst/>
          </a:prstGeom>
          <a:noFill/>
          <a:ln>
            <a:no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t" anchorCtr="0">
            <a:noAutofit/>
          </a:bodyPr>
          <a:lstStyle/>
          <a:p>
            <a:pPr marL="0" lvl="0" indent="0" algn="l" rtl="0">
              <a:spcBef>
                <a:spcPts val="0"/>
              </a:spcBef>
              <a:spcAft>
                <a:spcPts val="0"/>
              </a:spcAft>
              <a:buNone/>
            </a:pPr>
            <a:r>
              <a:rPr lang="en-US" sz="2000" b="1" dirty="0">
                <a:solidFill>
                  <a:schemeClr val="tx1"/>
                </a:solidFill>
              </a:rPr>
              <a:t>Beginners:</a:t>
            </a:r>
            <a:r>
              <a:rPr lang="en-US" sz="2000" dirty="0">
                <a:solidFill>
                  <a:schemeClr val="tx1"/>
                </a:solidFill>
              </a:rPr>
              <a:t> </a:t>
            </a:r>
            <a:endParaRPr dirty="0">
              <a:solidFill>
                <a:schemeClr val="tx1"/>
              </a:solidFill>
            </a:endParaRPr>
          </a:p>
          <a:p>
            <a:pPr lvl="0">
              <a:spcAft>
                <a:spcPts val="600"/>
              </a:spcAft>
            </a:pPr>
            <a:r>
              <a:rPr lang="en-US" dirty="0">
                <a:solidFill>
                  <a:schemeClr val="tx2"/>
                </a:solidFill>
              </a:rPr>
              <a:t>When do we stop at </a:t>
            </a:r>
            <a:br>
              <a:rPr lang="en-US" dirty="0">
                <a:solidFill>
                  <a:schemeClr val="tx2"/>
                </a:solidFill>
              </a:rPr>
            </a:br>
            <a:r>
              <a:rPr lang="en-US" dirty="0">
                <a:solidFill>
                  <a:schemeClr val="tx2"/>
                </a:solidFill>
              </a:rPr>
              <a:t>a stop sign? </a:t>
            </a:r>
            <a:r>
              <a:rPr lang="en-US" b="1" dirty="0">
                <a:solidFill>
                  <a:schemeClr val="tx2"/>
                </a:solidFill>
              </a:rPr>
              <a:t>ALWAYS</a:t>
            </a:r>
            <a:endParaRPr lang="en-US" dirty="0">
              <a:solidFill>
                <a:schemeClr val="tx2"/>
              </a:solidFill>
            </a:endParaRPr>
          </a:p>
          <a:p>
            <a:pPr lvl="0"/>
            <a:r>
              <a:rPr lang="en-US" dirty="0">
                <a:solidFill>
                  <a:schemeClr val="tx2"/>
                </a:solidFill>
              </a:rPr>
              <a:t>Look all 4 ways:</a:t>
            </a:r>
          </a:p>
          <a:p>
            <a:pPr lvl="1" indent="-182880">
              <a:buFont typeface="Wingdings" panose="05000000000000000000" pitchFamily="2" charset="2"/>
              <a:buChar char="§"/>
            </a:pPr>
            <a:r>
              <a:rPr lang="en-US" dirty="0">
                <a:solidFill>
                  <a:schemeClr val="tx2"/>
                </a:solidFill>
              </a:rPr>
              <a:t>Left</a:t>
            </a:r>
          </a:p>
          <a:p>
            <a:pPr lvl="1" indent="-182880">
              <a:buFont typeface="Wingdings" panose="05000000000000000000" pitchFamily="2" charset="2"/>
              <a:buChar char="§"/>
            </a:pPr>
            <a:r>
              <a:rPr lang="en-US" dirty="0">
                <a:solidFill>
                  <a:schemeClr val="tx2"/>
                </a:solidFill>
              </a:rPr>
              <a:t>Right</a:t>
            </a:r>
          </a:p>
          <a:p>
            <a:pPr lvl="1" indent="-182880">
              <a:buFont typeface="Wingdings" panose="05000000000000000000" pitchFamily="2" charset="2"/>
              <a:buChar char="§"/>
            </a:pPr>
            <a:r>
              <a:rPr lang="en-US" dirty="0">
                <a:solidFill>
                  <a:schemeClr val="tx2"/>
                </a:solidFill>
              </a:rPr>
              <a:t>In front</a:t>
            </a:r>
          </a:p>
          <a:p>
            <a:pPr lvl="1" indent="-182880">
              <a:spcAft>
                <a:spcPts val="600"/>
              </a:spcAft>
              <a:buFont typeface="Wingdings" panose="05000000000000000000" pitchFamily="2" charset="2"/>
              <a:buChar char="§"/>
            </a:pPr>
            <a:r>
              <a:rPr lang="en-US" dirty="0">
                <a:solidFill>
                  <a:schemeClr val="tx2"/>
                </a:solidFill>
              </a:rPr>
              <a:t>Behind</a:t>
            </a:r>
          </a:p>
          <a:p>
            <a:pPr lvl="0">
              <a:spcAft>
                <a:spcPts val="600"/>
              </a:spcAft>
            </a:pPr>
            <a:r>
              <a:rPr lang="en-US" dirty="0">
                <a:solidFill>
                  <a:schemeClr val="tx2"/>
                </a:solidFill>
              </a:rPr>
              <a:t>Wave to make sure </a:t>
            </a:r>
            <a:br>
              <a:rPr lang="en-US" dirty="0">
                <a:solidFill>
                  <a:schemeClr val="tx2"/>
                </a:solidFill>
              </a:rPr>
            </a:br>
            <a:r>
              <a:rPr lang="en-US" dirty="0">
                <a:solidFill>
                  <a:schemeClr val="tx2"/>
                </a:solidFill>
              </a:rPr>
              <a:t>they see you. They will wave back if they do!</a:t>
            </a:r>
          </a:p>
          <a:p>
            <a:pPr lvl="0">
              <a:spcAft>
                <a:spcPts val="600"/>
              </a:spcAft>
            </a:pPr>
            <a:r>
              <a:rPr lang="en-US" dirty="0">
                <a:solidFill>
                  <a:schemeClr val="tx2"/>
                </a:solidFill>
              </a:rPr>
              <a:t>Take turns with </a:t>
            </a:r>
            <a:br>
              <a:rPr lang="en-US" dirty="0">
                <a:solidFill>
                  <a:schemeClr val="tx2"/>
                </a:solidFill>
              </a:rPr>
            </a:br>
            <a:r>
              <a:rPr lang="en-US" dirty="0">
                <a:solidFill>
                  <a:schemeClr val="tx2"/>
                </a:solidFill>
              </a:rPr>
              <a:t>other vehicles</a:t>
            </a:r>
          </a:p>
        </p:txBody>
      </p:sp>
      <p:sp>
        <p:nvSpPr>
          <p:cNvPr id="13" name="Google Shape;98;p14">
            <a:extLst>
              <a:ext uri="{FF2B5EF4-FFF2-40B4-BE49-F238E27FC236}">
                <a16:creationId xmlns:a16="http://schemas.microsoft.com/office/drawing/2014/main" id="{C69E0F7B-9867-4032-9F18-34F837FC5769}"/>
              </a:ext>
            </a:extLst>
          </p:cNvPr>
          <p:cNvSpPr txBox="1"/>
          <p:nvPr/>
        </p:nvSpPr>
        <p:spPr>
          <a:xfrm>
            <a:off x="6516599" y="1514856"/>
            <a:ext cx="2503115" cy="4359269"/>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dirty="0"/>
              <a:t>Advanced: </a:t>
            </a:r>
            <a:endParaRPr sz="2000" b="1" dirty="0"/>
          </a:p>
          <a:p>
            <a:pPr lvl="0">
              <a:spcAft>
                <a:spcPts val="600"/>
              </a:spcAft>
            </a:pPr>
            <a:r>
              <a:rPr lang="en-US" dirty="0">
                <a:solidFill>
                  <a:schemeClr val="tx2"/>
                </a:solidFill>
              </a:rPr>
              <a:t>Make eye contact with others on the road</a:t>
            </a:r>
          </a:p>
          <a:p>
            <a:pPr lvl="0">
              <a:spcAft>
                <a:spcPts val="600"/>
              </a:spcAft>
            </a:pPr>
            <a:r>
              <a:rPr lang="en-US" dirty="0">
                <a:solidFill>
                  <a:schemeClr val="tx2"/>
                </a:solidFill>
              </a:rPr>
              <a:t>If one person motions you to go, still look all </a:t>
            </a:r>
            <a:br>
              <a:rPr lang="en-US" dirty="0">
                <a:solidFill>
                  <a:schemeClr val="tx2"/>
                </a:solidFill>
              </a:rPr>
            </a:br>
            <a:r>
              <a:rPr lang="en-US" dirty="0">
                <a:solidFill>
                  <a:schemeClr val="tx2"/>
                </a:solidFill>
              </a:rPr>
              <a:t>4 ways before going</a:t>
            </a:r>
          </a:p>
          <a:p>
            <a:pPr lvl="0">
              <a:spcAft>
                <a:spcPts val="600"/>
              </a:spcAft>
            </a:pPr>
            <a:r>
              <a:rPr lang="en-US" dirty="0">
                <a:solidFill>
                  <a:schemeClr val="tx2"/>
                </a:solidFill>
              </a:rPr>
              <a:t>Lane positioning – be visible in your space </a:t>
            </a:r>
          </a:p>
          <a:p>
            <a:pPr lvl="0">
              <a:spcAft>
                <a:spcPts val="600"/>
              </a:spcAft>
            </a:pPr>
            <a:r>
              <a:rPr lang="en-US" dirty="0">
                <a:solidFill>
                  <a:schemeClr val="tx2"/>
                </a:solidFill>
              </a:rPr>
              <a:t>Don’t hide or ride </a:t>
            </a:r>
            <a:br>
              <a:rPr lang="en-US" dirty="0">
                <a:solidFill>
                  <a:schemeClr val="tx2"/>
                </a:solidFill>
              </a:rPr>
            </a:br>
            <a:r>
              <a:rPr lang="en-US" dirty="0">
                <a:solidFill>
                  <a:schemeClr val="tx2"/>
                </a:solidFill>
              </a:rPr>
              <a:t>too close to the curb </a:t>
            </a:r>
            <a:br>
              <a:rPr lang="en-US" dirty="0">
                <a:solidFill>
                  <a:schemeClr val="tx2"/>
                </a:solidFill>
              </a:rPr>
            </a:br>
            <a:r>
              <a:rPr lang="en-US" dirty="0">
                <a:solidFill>
                  <a:schemeClr val="tx2"/>
                </a:solidFill>
              </a:rPr>
              <a:t>or hazards</a:t>
            </a:r>
          </a:p>
          <a:p>
            <a:pPr lvl="0">
              <a:spcAft>
                <a:spcPts val="600"/>
              </a:spcAft>
            </a:pPr>
            <a:r>
              <a:rPr lang="en-US" dirty="0">
                <a:solidFill>
                  <a:schemeClr val="tx2"/>
                </a:solidFill>
              </a:rPr>
              <a:t>Thumbs up and thank you wave!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pic>
        <p:nvPicPr>
          <p:cNvPr id="557" name="Google Shape;557;p61" descr="M:\DESIGN\Traffic\PHOTOS\Arthur\MapGraphics\RideoutStopSign.JPG"/>
          <p:cNvPicPr preferRelativeResize="0"/>
          <p:nvPr/>
        </p:nvPicPr>
        <p:blipFill rotWithShape="1">
          <a:blip r:embed="rId3">
            <a:alphaModFix/>
          </a:blip>
          <a:srcRect l="11650" t="13547" r="21175" b="2968"/>
          <a:stretch/>
        </p:blipFill>
        <p:spPr>
          <a:xfrm>
            <a:off x="2645664" y="2255647"/>
            <a:ext cx="3566185" cy="2621465"/>
          </a:xfrm>
          <a:prstGeom prst="rect">
            <a:avLst/>
          </a:prstGeom>
          <a:noFill/>
          <a:ln>
            <a:noFill/>
          </a:ln>
        </p:spPr>
      </p:pic>
      <p:sp>
        <p:nvSpPr>
          <p:cNvPr id="10" name="Google Shape;105;p15">
            <a:extLst>
              <a:ext uri="{FF2B5EF4-FFF2-40B4-BE49-F238E27FC236}">
                <a16:creationId xmlns:a16="http://schemas.microsoft.com/office/drawing/2014/main" id="{ADE7CED0-A156-4995-9972-656D24291441}"/>
              </a:ext>
            </a:extLst>
          </p:cNvPr>
          <p:cNvSpPr txBox="1"/>
          <p:nvPr/>
        </p:nvSpPr>
        <p:spPr>
          <a:xfrm>
            <a:off x="0" y="91440"/>
            <a:ext cx="9144000" cy="731520"/>
          </a:xfrm>
          <a:prstGeom prst="rect">
            <a:avLst/>
          </a:prstGeom>
          <a:noFill/>
          <a:ln>
            <a:noFill/>
          </a:ln>
        </p:spPr>
        <p:txBody>
          <a:bodyPr spcFirstLastPara="1" wrap="square" lIns="457200" tIns="45700" rIns="91425" bIns="45700" anchor="t" anchorCtr="0">
            <a:noAutofit/>
          </a:bodyPr>
          <a:lstStyle/>
          <a:p>
            <a:pPr lvl="0">
              <a:buClr>
                <a:srgbClr val="FFFF00"/>
              </a:buClr>
            </a:pPr>
            <a:r>
              <a:rPr lang="en-US" sz="3200" b="1" dirty="0">
                <a:ln w="0"/>
                <a:solidFill>
                  <a:schemeClr val="accent2"/>
                </a:solidFill>
                <a:effectLst>
                  <a:outerShdw blurRad="38100" dist="19050" dir="2700000" algn="tl" rotWithShape="0">
                    <a:schemeClr val="dk1">
                      <a:alpha val="40000"/>
                    </a:schemeClr>
                  </a:outerShdw>
                </a:effectLst>
              </a:rPr>
              <a:t>Station 5: Traffic signs and intersections activity</a:t>
            </a:r>
          </a:p>
        </p:txBody>
      </p:sp>
      <p:sp>
        <p:nvSpPr>
          <p:cNvPr id="12" name="Google Shape;107;p15">
            <a:extLst>
              <a:ext uri="{FF2B5EF4-FFF2-40B4-BE49-F238E27FC236}">
                <a16:creationId xmlns:a16="http://schemas.microsoft.com/office/drawing/2014/main" id="{E7AC9715-D85B-41A7-A061-D84F4E761574}"/>
              </a:ext>
            </a:extLst>
          </p:cNvPr>
          <p:cNvSpPr txBox="1"/>
          <p:nvPr/>
        </p:nvSpPr>
        <p:spPr>
          <a:xfrm>
            <a:off x="0" y="5846400"/>
            <a:ext cx="9156900" cy="1011600"/>
          </a:xfrm>
          <a:prstGeom prst="rect">
            <a:avLst/>
          </a:prstGeom>
          <a:solidFill>
            <a:schemeClr val="accent1"/>
          </a:solidFill>
          <a:ln>
            <a:noFill/>
          </a:ln>
        </p:spPr>
        <p:txBody>
          <a:bodyPr spcFirstLastPara="1" wrap="square" lIns="457200" tIns="91440" rIns="457200" bIns="91425" anchor="ctr" anchorCtr="0">
            <a:noAutofit/>
          </a:bodyPr>
          <a:lstStyle/>
          <a:p>
            <a:pPr lvl="0">
              <a:lnSpc>
                <a:spcPts val="2000"/>
              </a:lnSpc>
            </a:pPr>
            <a:r>
              <a:rPr lang="en-US" b="1" dirty="0">
                <a:solidFill>
                  <a:srgbClr val="FFFFFF"/>
                </a:solidFill>
              </a:rPr>
              <a:t>Drivers: </a:t>
            </a:r>
            <a:r>
              <a:rPr lang="en-US" dirty="0">
                <a:solidFill>
                  <a:srgbClr val="FFFFFF"/>
                </a:solidFill>
              </a:rPr>
              <a:t>Slow down, know that children do not understand or have experience with traffic rules of habits, protect them while they are learning. Expect kids to be everywhere. Please DO NOT stop in the middle of the street and motion for kids to cross.</a:t>
            </a:r>
          </a:p>
        </p:txBody>
      </p:sp>
      <p:sp>
        <p:nvSpPr>
          <p:cNvPr id="13" name="Google Shape;108;p15">
            <a:extLst>
              <a:ext uri="{FF2B5EF4-FFF2-40B4-BE49-F238E27FC236}">
                <a16:creationId xmlns:a16="http://schemas.microsoft.com/office/drawing/2014/main" id="{5E3D8F77-788A-4D94-9660-F38C1DE37A5D}"/>
              </a:ext>
            </a:extLst>
          </p:cNvPr>
          <p:cNvSpPr txBox="1"/>
          <p:nvPr/>
        </p:nvSpPr>
        <p:spPr>
          <a:xfrm>
            <a:off x="0" y="5029624"/>
            <a:ext cx="9144000" cy="800732"/>
          </a:xfrm>
          <a:prstGeom prst="rect">
            <a:avLst/>
          </a:prstGeom>
          <a:noFill/>
          <a:ln>
            <a:noFill/>
          </a:ln>
        </p:spPr>
        <p:txBody>
          <a:bodyPr spcFirstLastPara="1" wrap="square" lIns="274320" tIns="91425" rIns="274320" bIns="91425" anchor="ctr" anchorCtr="0">
            <a:noAutofit/>
          </a:bodyPr>
          <a:lstStyle/>
          <a:p>
            <a:pPr lvl="0">
              <a:buClr>
                <a:schemeClr val="lt1"/>
              </a:buClr>
            </a:pPr>
            <a:r>
              <a:rPr lang="en-US" b="1" dirty="0"/>
              <a:t>Make it fun:</a:t>
            </a:r>
            <a:r>
              <a:rPr lang="en-US" dirty="0"/>
              <a:t> Have an advanced child “break the rules” let the kids talk about what happens. Talk about where they can go on their bikes, what they will bring and how to carry it. </a:t>
            </a:r>
          </a:p>
        </p:txBody>
      </p:sp>
      <p:sp>
        <p:nvSpPr>
          <p:cNvPr id="14" name="Google Shape;110;p15">
            <a:extLst>
              <a:ext uri="{FF2B5EF4-FFF2-40B4-BE49-F238E27FC236}">
                <a16:creationId xmlns:a16="http://schemas.microsoft.com/office/drawing/2014/main" id="{34581BB9-10E1-46CB-ACB4-1B69390C8D78}"/>
              </a:ext>
            </a:extLst>
          </p:cNvPr>
          <p:cNvSpPr txBox="1"/>
          <p:nvPr/>
        </p:nvSpPr>
        <p:spPr>
          <a:xfrm>
            <a:off x="0" y="731520"/>
            <a:ext cx="9144000" cy="749808"/>
          </a:xfrm>
          <a:prstGeom prst="rect">
            <a:avLst/>
          </a:prstGeom>
          <a:solidFill>
            <a:schemeClr val="accent2">
              <a:lumMod val="20000"/>
              <a:lumOff val="80000"/>
            </a:schemeClr>
          </a:solidFill>
          <a:ln>
            <a:noFill/>
          </a:ln>
        </p:spPr>
        <p:txBody>
          <a:bodyPr spcFirstLastPara="1" wrap="square" lIns="365760" tIns="91425" rIns="274320" bIns="91425" anchor="t" anchorCtr="0">
            <a:noAutofit/>
          </a:bodyPr>
          <a:lstStyle/>
          <a:p>
            <a:pPr lvl="0">
              <a:buClr>
                <a:schemeClr val="lt1"/>
              </a:buClr>
            </a:pPr>
            <a:r>
              <a:rPr lang="en-US" sz="2000" b="1" dirty="0"/>
              <a:t>Crash avoidance: </a:t>
            </a:r>
            <a:r>
              <a:rPr lang="en-US" dirty="0"/>
              <a:t>Understand traffic and driver habits, pedal predictably. Practice good habits at quiet intersections to develop confidence for busier intersections with more lanes. </a:t>
            </a:r>
            <a:endParaRPr dirty="0"/>
          </a:p>
        </p:txBody>
      </p:sp>
      <p:sp>
        <p:nvSpPr>
          <p:cNvPr id="15" name="Google Shape;111;p15">
            <a:extLst>
              <a:ext uri="{FF2B5EF4-FFF2-40B4-BE49-F238E27FC236}">
                <a16:creationId xmlns:a16="http://schemas.microsoft.com/office/drawing/2014/main" id="{636F31F2-5D15-45BE-8D8E-EAE0CDBC01D7}"/>
              </a:ext>
            </a:extLst>
          </p:cNvPr>
          <p:cNvSpPr txBox="1"/>
          <p:nvPr/>
        </p:nvSpPr>
        <p:spPr>
          <a:xfrm>
            <a:off x="2645664" y="1591061"/>
            <a:ext cx="3566185" cy="664585"/>
          </a:xfrm>
          <a:prstGeom prst="rect">
            <a:avLst/>
          </a:prstGeom>
          <a:solidFill>
            <a:schemeClr val="bg2"/>
          </a:solidFill>
          <a:ln>
            <a:noFill/>
          </a:ln>
        </p:spPr>
        <p:txBody>
          <a:bodyPr spcFirstLastPara="1" wrap="square" lIns="182880" tIns="182880" rIns="182880" bIns="182880" anchor="ctr" anchorCtr="0">
            <a:noAutofit/>
          </a:bodyPr>
          <a:lstStyle/>
          <a:p>
            <a:pPr lvl="0" algn="ctr">
              <a:buClr>
                <a:schemeClr val="dk1"/>
              </a:buClr>
              <a:buSzPts val="1100"/>
            </a:pPr>
            <a:r>
              <a:rPr lang="en-US" sz="1600" i="1" dirty="0"/>
              <a:t>Use a quiet neighborhood intersection, recruit families to be “drivers”</a:t>
            </a:r>
          </a:p>
        </p:txBody>
      </p:sp>
      <p:sp>
        <p:nvSpPr>
          <p:cNvPr id="18" name="Rectangle 17">
            <a:extLst>
              <a:ext uri="{FF2B5EF4-FFF2-40B4-BE49-F238E27FC236}">
                <a16:creationId xmlns:a16="http://schemas.microsoft.com/office/drawing/2014/main" id="{0A3CE9D9-18F1-48BF-9CFE-6AA65E1AB9DA}"/>
              </a:ext>
            </a:extLst>
          </p:cNvPr>
          <p:cNvSpPr/>
          <p:nvPr/>
        </p:nvSpPr>
        <p:spPr>
          <a:xfrm>
            <a:off x="6300630" y="1574127"/>
            <a:ext cx="2599530" cy="3447098"/>
          </a:xfrm>
          <a:prstGeom prst="rect">
            <a:avLst/>
          </a:prstGeom>
        </p:spPr>
        <p:txBody>
          <a:bodyPr wrap="square">
            <a:spAutoFit/>
          </a:bodyPr>
          <a:lstStyle/>
          <a:p>
            <a:pPr lvl="0">
              <a:spcAft>
                <a:spcPts val="600"/>
              </a:spcAft>
            </a:pPr>
            <a:r>
              <a:rPr lang="en-US" sz="2000" b="1" dirty="0">
                <a:solidFill>
                  <a:schemeClr val="tx2"/>
                </a:solidFill>
              </a:rPr>
              <a:t>Teach</a:t>
            </a:r>
          </a:p>
          <a:p>
            <a:pPr marL="182880" lvl="0" indent="-182880">
              <a:spcAft>
                <a:spcPts val="600"/>
              </a:spcAft>
              <a:buFont typeface="Wingdings" panose="05000000000000000000" pitchFamily="2" charset="2"/>
              <a:buChar char="§"/>
            </a:pPr>
            <a:r>
              <a:rPr lang="en-US" dirty="0">
                <a:solidFill>
                  <a:schemeClr val="tx2"/>
                </a:solidFill>
              </a:rPr>
              <a:t>Have kids on bikes practice together </a:t>
            </a:r>
          </a:p>
          <a:p>
            <a:pPr marL="182880" lvl="0" indent="-182880">
              <a:spcAft>
                <a:spcPts val="600"/>
              </a:spcAft>
              <a:buFont typeface="Wingdings" panose="05000000000000000000" pitchFamily="2" charset="2"/>
              <a:buChar char="§"/>
            </a:pPr>
            <a:r>
              <a:rPr lang="en-US" dirty="0">
                <a:solidFill>
                  <a:schemeClr val="tx2"/>
                </a:solidFill>
              </a:rPr>
              <a:t>Let kids make their own decisions when to go</a:t>
            </a:r>
          </a:p>
          <a:p>
            <a:pPr marL="182880" lvl="0" indent="-182880">
              <a:spcAft>
                <a:spcPts val="600"/>
              </a:spcAft>
              <a:buFont typeface="Wingdings" panose="05000000000000000000" pitchFamily="2" charset="2"/>
              <a:buChar char="§"/>
            </a:pPr>
            <a:r>
              <a:rPr lang="en-US" dirty="0">
                <a:solidFill>
                  <a:schemeClr val="tx2"/>
                </a:solidFill>
              </a:rPr>
              <a:t>Help them clarify their communications</a:t>
            </a:r>
          </a:p>
          <a:p>
            <a:pPr marL="182880" lvl="0" indent="-182880">
              <a:spcAft>
                <a:spcPts val="600"/>
              </a:spcAft>
              <a:buFont typeface="Wingdings" panose="05000000000000000000" pitchFamily="2" charset="2"/>
              <a:buChar char="§"/>
            </a:pPr>
            <a:r>
              <a:rPr lang="en-US" dirty="0">
                <a:solidFill>
                  <a:schemeClr val="tx2"/>
                </a:solidFill>
              </a:rPr>
              <a:t>Make sure kids learn from “crashes” that happen in this safe low speed activity</a:t>
            </a:r>
          </a:p>
        </p:txBody>
      </p:sp>
      <p:sp>
        <p:nvSpPr>
          <p:cNvPr id="2" name="TextBox 1">
            <a:extLst>
              <a:ext uri="{FF2B5EF4-FFF2-40B4-BE49-F238E27FC236}">
                <a16:creationId xmlns:a16="http://schemas.microsoft.com/office/drawing/2014/main" id="{C4CB1A07-B5CE-4951-BBA6-05F972327EE0}"/>
              </a:ext>
            </a:extLst>
          </p:cNvPr>
          <p:cNvSpPr txBox="1"/>
          <p:nvPr/>
        </p:nvSpPr>
        <p:spPr>
          <a:xfrm>
            <a:off x="286989" y="1558824"/>
            <a:ext cx="2358675" cy="3400931"/>
          </a:xfrm>
          <a:prstGeom prst="rect">
            <a:avLst/>
          </a:prstGeom>
          <a:noFill/>
        </p:spPr>
        <p:txBody>
          <a:bodyPr wrap="square" rtlCol="0">
            <a:spAutoFit/>
          </a:bodyPr>
          <a:lstStyle/>
          <a:p>
            <a:pPr lvl="0">
              <a:spcAft>
                <a:spcPts val="600"/>
              </a:spcAft>
            </a:pPr>
            <a:r>
              <a:rPr lang="en-US" sz="2000" b="1" dirty="0">
                <a:solidFill>
                  <a:schemeClr val="tx2"/>
                </a:solidFill>
              </a:rPr>
              <a:t>Prepare</a:t>
            </a:r>
          </a:p>
          <a:p>
            <a:pPr marL="182880" lvl="0" indent="-182880">
              <a:spcAft>
                <a:spcPts val="600"/>
              </a:spcAft>
              <a:buFont typeface="Wingdings" panose="05000000000000000000" pitchFamily="2" charset="2"/>
              <a:buChar char="§"/>
            </a:pPr>
            <a:r>
              <a:rPr lang="en-US" dirty="0">
                <a:solidFill>
                  <a:schemeClr val="tx2"/>
                </a:solidFill>
              </a:rPr>
              <a:t>Chalk a safe four-way stop intersection </a:t>
            </a:r>
            <a:br>
              <a:rPr lang="en-US" dirty="0">
                <a:solidFill>
                  <a:schemeClr val="tx2"/>
                </a:solidFill>
              </a:rPr>
            </a:br>
            <a:r>
              <a:rPr lang="en-US" dirty="0">
                <a:solidFill>
                  <a:schemeClr val="tx2"/>
                </a:solidFill>
              </a:rPr>
              <a:t>with two-lane roads</a:t>
            </a:r>
          </a:p>
          <a:p>
            <a:pPr marL="182880" lvl="0" indent="-182880">
              <a:spcAft>
                <a:spcPts val="600"/>
              </a:spcAft>
              <a:buFont typeface="Wingdings" panose="05000000000000000000" pitchFamily="2" charset="2"/>
              <a:buChar char="§"/>
            </a:pPr>
            <a:r>
              <a:rPr lang="en-US" dirty="0">
                <a:solidFill>
                  <a:schemeClr val="tx2"/>
                </a:solidFill>
              </a:rPr>
              <a:t>Demonstrate and help each kid practice</a:t>
            </a:r>
          </a:p>
          <a:p>
            <a:pPr marL="182880" lvl="0" indent="-182880">
              <a:spcAft>
                <a:spcPts val="600"/>
              </a:spcAft>
              <a:buFont typeface="Wingdings" panose="05000000000000000000" pitchFamily="2" charset="2"/>
              <a:buChar char="§"/>
            </a:pPr>
            <a:r>
              <a:rPr lang="en-US" dirty="0">
                <a:solidFill>
                  <a:schemeClr val="tx2"/>
                </a:solidFill>
              </a:rPr>
              <a:t>Then have kids walk and communicate </a:t>
            </a:r>
            <a:br>
              <a:rPr lang="en-US" dirty="0">
                <a:solidFill>
                  <a:schemeClr val="tx2"/>
                </a:solidFill>
              </a:rPr>
            </a:br>
            <a:r>
              <a:rPr lang="en-US" dirty="0">
                <a:solidFill>
                  <a:schemeClr val="tx2"/>
                </a:solidFill>
              </a:rPr>
              <a:t>on their own while using hand signals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ikeFedTheme">
  <a:themeElements>
    <a:clrScheme name="Custom 2">
      <a:dk1>
        <a:srgbClr val="3D3D3D"/>
      </a:dk1>
      <a:lt1>
        <a:srgbClr val="E5E6DA"/>
      </a:lt1>
      <a:dk2>
        <a:srgbClr val="3D3D3D"/>
      </a:dk2>
      <a:lt2>
        <a:srgbClr val="FFFFFF"/>
      </a:lt2>
      <a:accent1>
        <a:srgbClr val="057F3E"/>
      </a:accent1>
      <a:accent2>
        <a:srgbClr val="1C4890"/>
      </a:accent2>
      <a:accent3>
        <a:srgbClr val="72A67F"/>
      </a:accent3>
      <a:accent4>
        <a:srgbClr val="939685"/>
      </a:accent4>
      <a:accent5>
        <a:srgbClr val="96A1AA"/>
      </a:accent5>
      <a:accent6>
        <a:srgbClr val="A99E8A"/>
      </a:accent6>
      <a:hlink>
        <a:srgbClr val="1C4890"/>
      </a:hlink>
      <a:folHlink>
        <a:srgbClr val="057F3E"/>
      </a:folHlink>
    </a:clrScheme>
    <a:fontScheme name="BikeFed">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ikeFedTheme" id="{C973FF9E-D995-4875-BBD7-71311264CA6D}" vid="{6BEBFAB7-329F-495A-BFBE-D9FF3403FB88}"/>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3686</TotalTime>
  <Words>1351</Words>
  <Application>Microsoft Office PowerPoint</Application>
  <PresentationFormat>On-screen Show (4:3)</PresentationFormat>
  <Paragraphs>105</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Times New Roman</vt:lpstr>
      <vt:lpstr>Wingdings</vt:lpstr>
      <vt:lpstr>BikeFedTheme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LITTLE, WANDA L</dc:creator>
  <cp:lastModifiedBy>Little, Wanda L - DOT</cp:lastModifiedBy>
  <cp:revision>195</cp:revision>
  <dcterms:modified xsi:type="dcterms:W3CDTF">2021-03-23T16:03:10Z</dcterms:modified>
</cp:coreProperties>
</file>