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8"/>
  </p:notesMasterIdLst>
  <p:sldIdLst>
    <p:sldId id="283" r:id="rId2"/>
    <p:sldId id="284" r:id="rId3"/>
    <p:sldId id="286" r:id="rId4"/>
    <p:sldId id="288" r:id="rId5"/>
    <p:sldId id="289" r:id="rId6"/>
    <p:sldId id="29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Bachaus" initials="MB" lastIdx="5" clrIdx="0">
    <p:extLst>
      <p:ext uri="{19B8F6BF-5375-455C-9EA6-DF929625EA0E}">
        <p15:presenceInfo xmlns:p15="http://schemas.microsoft.com/office/powerpoint/2012/main" userId="Michelle Bach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6710" autoAdjust="0"/>
  </p:normalViewPr>
  <p:slideViewPr>
    <p:cSldViewPr snapToGrid="0">
      <p:cViewPr>
        <p:scale>
          <a:sx n="125" d="100"/>
          <a:sy n="125"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42b580bd2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42b580bd2_0_2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g942b580bd2_0_2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42b580bd2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5" name="Google Shape;335;g942b580bd2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942b580bd2_0_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0604c2016_1_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3</a:t>
            </a:fld>
            <a:endParaRPr/>
          </a:p>
        </p:txBody>
      </p:sp>
      <p:sp>
        <p:nvSpPr>
          <p:cNvPr id="348" name="Google Shape;348;g80604c2016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49" name="Google Shape;349;g80604c2016_1_8: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5a436cf22_0_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4</a:t>
            </a:fld>
            <a:endParaRPr/>
          </a:p>
        </p:txBody>
      </p:sp>
      <p:sp>
        <p:nvSpPr>
          <p:cNvPr id="368" name="Google Shape;368;g85a436cf22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69" name="Google Shape;369;g85a436cf22_0_1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85a436cf22_0_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5</a:t>
            </a:fld>
            <a:endParaRPr/>
          </a:p>
        </p:txBody>
      </p:sp>
      <p:sp>
        <p:nvSpPr>
          <p:cNvPr id="407" name="Google Shape;407;g85a436cf2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08" name="Google Shape;408;g85a436cf22_0_0: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0604c2016_1_1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6</a:t>
            </a:fld>
            <a:endParaRPr/>
          </a:p>
        </p:txBody>
      </p:sp>
      <p:sp>
        <p:nvSpPr>
          <p:cNvPr id="427" name="Google Shape;427;g80604c2016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28" name="Google Shape;428;g80604c2016_1_1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124400" y="1371600"/>
            <a:ext cx="70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0" name="Rectangle 9"/>
          <p:cNvSpPr/>
          <p:nvPr/>
        </p:nvSpPr>
        <p:spPr>
          <a:xfrm>
            <a:off x="2124400" y="4462272"/>
            <a:ext cx="7019600"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ctrTitle"/>
          </p:nvPr>
        </p:nvSpPr>
        <p:spPr bwMode="black">
          <a:xfrm>
            <a:off x="2381399" y="1943842"/>
            <a:ext cx="6375047" cy="2387600"/>
          </a:xfrm>
        </p:spPr>
        <p:txBody>
          <a:bodyPr anchor="b"/>
          <a:lstStyle>
            <a:lvl1pPr algn="l">
              <a:lnSpc>
                <a:spcPct val="90000"/>
              </a:lnSpc>
              <a:defRPr sz="45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2381399" y="4538660"/>
            <a:ext cx="6375047" cy="865321"/>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endParaRPr lang="en-US"/>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312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26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5343503" y="3384990"/>
            <a:ext cx="68580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4785352" y="2914977"/>
            <a:ext cx="6857433" cy="1028615"/>
          </a:xfrm>
          <a:prstGeom prst="rect">
            <a:avLst/>
          </a:prstGeom>
        </p:spPr>
      </p:pic>
      <p:sp>
        <p:nvSpPr>
          <p:cNvPr id="2" name="Vertical Title 1"/>
          <p:cNvSpPr>
            <a:spLocks noGrp="1"/>
          </p:cNvSpPr>
          <p:nvPr>
            <p:ph type="title" orient="vert"/>
          </p:nvPr>
        </p:nvSpPr>
        <p:spPr>
          <a:xfrm>
            <a:off x="7699761" y="462249"/>
            <a:ext cx="1028165"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83649" y="462249"/>
            <a:ext cx="7269816"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283650" y="6356351"/>
            <a:ext cx="1478960" cy="365125"/>
          </a:xfrm>
        </p:spPr>
        <p:txBody>
          <a:bodyPr/>
          <a:lstStyle/>
          <a:p>
            <a:endParaRPr lang="en-US"/>
          </a:p>
        </p:txBody>
      </p:sp>
      <p:sp>
        <p:nvSpPr>
          <p:cNvPr id="5" name="Footer Placeholder 4"/>
          <p:cNvSpPr>
            <a:spLocks noGrp="1"/>
          </p:cNvSpPr>
          <p:nvPr>
            <p:ph type="ftr" sz="quarter" idx="11"/>
          </p:nvPr>
        </p:nvSpPr>
        <p:spPr>
          <a:xfrm>
            <a:off x="1786780" y="6356351"/>
            <a:ext cx="4265840" cy="365125"/>
          </a:xfrm>
        </p:spPr>
        <p:txBody>
          <a:bodyPr/>
          <a:lstStyle/>
          <a:p>
            <a:endParaRPr lang="en-US"/>
          </a:p>
        </p:txBody>
      </p:sp>
      <p:sp>
        <p:nvSpPr>
          <p:cNvPr id="6" name="Slide Number Placeholder 5"/>
          <p:cNvSpPr>
            <a:spLocks noGrp="1"/>
          </p:cNvSpPr>
          <p:nvPr>
            <p:ph type="sldNum" sz="quarter" idx="12"/>
          </p:nvPr>
        </p:nvSpPr>
        <p:spPr>
          <a:xfrm>
            <a:off x="6076792" y="6356351"/>
            <a:ext cx="1476674"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7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63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626614" y="-20637"/>
            <a:ext cx="5486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9" name="Rectangle 8"/>
          <p:cNvSpPr/>
          <p:nvPr/>
        </p:nvSpPr>
        <p:spPr>
          <a:xfrm>
            <a:off x="2626614" y="4462272"/>
            <a:ext cx="54864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title"/>
          </p:nvPr>
        </p:nvSpPr>
        <p:spPr bwMode="black">
          <a:xfrm>
            <a:off x="2878511" y="658347"/>
            <a:ext cx="4948098" cy="3664417"/>
          </a:xfrm>
        </p:spPr>
        <p:txBody>
          <a:bodyPr anchor="b">
            <a:normAutofit/>
          </a:bodyPr>
          <a:lstStyle>
            <a:lvl1pPr>
              <a:lnSpc>
                <a:spcPct val="90000"/>
              </a:lnSpc>
              <a:defRPr sz="375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2878511" y="4589464"/>
            <a:ext cx="4948099" cy="1500187"/>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80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60120" y="2194560"/>
            <a:ext cx="336727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11526" y="2194560"/>
            <a:ext cx="337006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4843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960120"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60120"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14316"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14316"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24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3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6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2"/>
          <p:cNvSpPr>
            <a:spLocks noGrp="1"/>
          </p:cNvSpPr>
          <p:nvPr>
            <p:ph type="body" sz="half" idx="2"/>
          </p:nvPr>
        </p:nvSpPr>
        <p:spPr>
          <a:xfrm>
            <a:off x="968863" y="2465295"/>
            <a:ext cx="2876156" cy="3711669"/>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3"/>
          <p:cNvSpPr>
            <a:spLocks noGrp="1"/>
          </p:cNvSpPr>
          <p:nvPr>
            <p:ph idx="1"/>
          </p:nvPr>
        </p:nvSpPr>
        <p:spPr>
          <a:xfrm>
            <a:off x="4139173" y="2465295"/>
            <a:ext cx="3880878" cy="3711669"/>
          </a:xfrm>
        </p:spPr>
        <p:txBody>
          <a:bodyPr>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90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3"/>
          <p:cNvSpPr>
            <a:spLocks noGrp="1"/>
          </p:cNvSpPr>
          <p:nvPr>
            <p:ph type="body" sz="half" idx="2"/>
          </p:nvPr>
        </p:nvSpPr>
        <p:spPr>
          <a:xfrm>
            <a:off x="968864" y="2465294"/>
            <a:ext cx="2876156" cy="3711669"/>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39173" y="1828456"/>
            <a:ext cx="4042421" cy="5029544"/>
          </a:xfrm>
        </p:spPr>
        <p:txBody>
          <a:bodyPr tIns="13716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47526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9141714"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1"/>
            <a:ext cx="9141714" cy="1371257"/>
          </a:xfrm>
          <a:prstGeom prst="rect">
            <a:avLst/>
          </a:prstGeom>
        </p:spPr>
      </p:pic>
      <p:sp>
        <p:nvSpPr>
          <p:cNvPr id="2" name="Title Placeholder 1"/>
          <p:cNvSpPr>
            <a:spLocks noGrp="1"/>
          </p:cNvSpPr>
          <p:nvPr>
            <p:ph type="title"/>
          </p:nvPr>
        </p:nvSpPr>
        <p:spPr bwMode="black">
          <a:xfrm>
            <a:off x="960120" y="466344"/>
            <a:ext cx="7221474"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60120" y="2190749"/>
            <a:ext cx="7221474"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60121" y="6356351"/>
            <a:ext cx="1478960" cy="365125"/>
          </a:xfrm>
          <a:prstGeom prst="rect">
            <a:avLst/>
          </a:prstGeom>
        </p:spPr>
        <p:txBody>
          <a:bodyPr vert="horz" lIns="91440" tIns="45720" rIns="91440" bIns="45720" rtlCol="0" anchor="ct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2439080" y="6356351"/>
            <a:ext cx="4265840" cy="365125"/>
          </a:xfrm>
          <a:prstGeom prst="rect">
            <a:avLst/>
          </a:prstGeom>
        </p:spPr>
        <p:txBody>
          <a:bodyPr vert="horz" lIns="91440" tIns="45720" rIns="91440" bIns="45720" rtlCol="0" anchor="ct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6704920" y="6356351"/>
            <a:ext cx="1476674" cy="365125"/>
          </a:xfrm>
          <a:prstGeom prst="rect">
            <a:avLst/>
          </a:prstGeom>
        </p:spPr>
        <p:txBody>
          <a:bodyPr vert="horz" lIns="91440" tIns="45720" rIns="91440" bIns="45720" rtlCol="0" anchor="ctr"/>
          <a:lstStyle>
            <a:lvl1pPr algn="r">
              <a:defRPr sz="900" baseline="0">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461612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5000"/>
        </a:lnSpc>
        <a:spcBef>
          <a:spcPct val="0"/>
        </a:spcBef>
        <a:buNone/>
        <a:defRPr sz="225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4" name="Google Shape;209;p27">
            <a:extLst>
              <a:ext uri="{FF2B5EF4-FFF2-40B4-BE49-F238E27FC236}">
                <a16:creationId xmlns:a16="http://schemas.microsoft.com/office/drawing/2014/main" id="{3A78DFD1-A98B-4B46-A0ED-BF6C9DD1EC69}"/>
              </a:ext>
            </a:extLst>
          </p:cNvPr>
          <p:cNvSpPr txBox="1"/>
          <p:nvPr/>
        </p:nvSpPr>
        <p:spPr>
          <a:xfrm>
            <a:off x="0" y="2366889"/>
            <a:ext cx="9144000" cy="212422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solidFill>
                  <a:schemeClr val="accent2"/>
                </a:solidFill>
                <a:effectLst>
                  <a:outerShdw blurRad="50800" dist="38100" dir="2700000" algn="tl" rotWithShape="0">
                    <a:prstClr val="black">
                      <a:alpha val="40000"/>
                    </a:prstClr>
                  </a:outerShdw>
                </a:effectLst>
              </a:rPr>
              <a:t>Station 3</a:t>
            </a:r>
          </a:p>
          <a:p>
            <a:pPr algn="ctr"/>
            <a:r>
              <a:rPr lang="en-US" sz="3200" b="1" cap="all" dirty="0">
                <a:solidFill>
                  <a:srgbClr val="FF0000"/>
                </a:solidFill>
              </a:rPr>
              <a:t>Skill to develop: </a:t>
            </a:r>
            <a:br>
              <a:rPr lang="en-US" sz="3200" b="1" cap="all" dirty="0">
                <a:solidFill>
                  <a:srgbClr val="FF0000"/>
                </a:solidFill>
              </a:rPr>
            </a:br>
            <a:r>
              <a:rPr lang="en-US" sz="3200" dirty="0">
                <a:solidFill>
                  <a:srgbClr val="FF0000"/>
                </a:solidFill>
              </a:rPr>
              <a:t>Straight Line Riding</a:t>
            </a:r>
            <a:endParaRPr sz="3200" b="1" dirty="0">
              <a:solidFill>
                <a:schemeClr val="accent2"/>
              </a:solidFill>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4" name="Google Shape;146;p21">
            <a:extLst>
              <a:ext uri="{FF2B5EF4-FFF2-40B4-BE49-F238E27FC236}">
                <a16:creationId xmlns:a16="http://schemas.microsoft.com/office/drawing/2014/main" id="{281A81E9-A54F-4FE5-AF17-E86646E637AA}"/>
              </a:ext>
            </a:extLst>
          </p:cNvPr>
          <p:cNvSpPr txBox="1"/>
          <p:nvPr/>
        </p:nvSpPr>
        <p:spPr>
          <a:xfrm>
            <a:off x="0" y="0"/>
            <a:ext cx="9144000" cy="1097280"/>
          </a:xfrm>
          <a:prstGeom prst="rect">
            <a:avLst/>
          </a:prstGeom>
          <a:noFill/>
          <a:ln>
            <a:noFill/>
          </a:ln>
        </p:spPr>
        <p:txBody>
          <a:bodyPr spcFirstLastPara="1" wrap="square" lIns="457200" tIns="0" rIns="91425" bIns="0" anchor="ctr" anchorCtr="0">
            <a:noAutofit/>
          </a:bodyPr>
          <a:lstStyle/>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Most common and severe crash types and</a:t>
            </a:r>
          </a:p>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skills needed to avoid them</a:t>
            </a:r>
          </a:p>
        </p:txBody>
      </p:sp>
      <p:sp>
        <p:nvSpPr>
          <p:cNvPr id="5" name="Google Shape;147;p21">
            <a:extLst>
              <a:ext uri="{FF2B5EF4-FFF2-40B4-BE49-F238E27FC236}">
                <a16:creationId xmlns:a16="http://schemas.microsoft.com/office/drawing/2014/main" id="{EF1427E0-0ED1-4131-9B67-27F4A5D8C79B}"/>
              </a:ext>
            </a:extLst>
          </p:cNvPr>
          <p:cNvSpPr txBox="1"/>
          <p:nvPr/>
        </p:nvSpPr>
        <p:spPr>
          <a:xfrm>
            <a:off x="0" y="1280160"/>
            <a:ext cx="9144000" cy="3319463"/>
          </a:xfrm>
          <a:prstGeom prst="rect">
            <a:avLst/>
          </a:prstGeom>
          <a:noFill/>
          <a:ln>
            <a:noFill/>
          </a:ln>
        </p:spPr>
        <p:txBody>
          <a:bodyPr spcFirstLastPara="1" wrap="square" lIns="731520" tIns="45700" rIns="457200" bIns="45700" anchor="t" anchorCtr="0">
            <a:noAutofit/>
          </a:bodyPr>
          <a:lstStyle/>
          <a:p>
            <a:pPr lvl="0">
              <a:tabLst>
                <a:tab pos="2743200" algn="l"/>
                <a:tab pos="3657600" algn="l"/>
              </a:tabLst>
            </a:pPr>
            <a:r>
              <a:rPr lang="en-US" sz="2000" b="1" dirty="0">
                <a:solidFill>
                  <a:schemeClr val="tx2"/>
                </a:solidFill>
              </a:rPr>
              <a:t>Driveway or Midblock Rideout</a:t>
            </a:r>
          </a:p>
          <a:p>
            <a:pPr lvl="0">
              <a:tabLst>
                <a:tab pos="2743200" algn="l"/>
                <a:tab pos="3657600" algn="l"/>
              </a:tabLst>
            </a:pPr>
            <a:r>
              <a:rPr lang="en-US" sz="2000" b="1" dirty="0">
                <a:solidFill>
                  <a:schemeClr val="tx2"/>
                </a:solidFill>
              </a:rPr>
              <a:t>12%</a:t>
            </a:r>
            <a:r>
              <a:rPr lang="en-US" sz="2000" dirty="0">
                <a:solidFill>
                  <a:schemeClr val="tx2"/>
                </a:solidFill>
              </a:rPr>
              <a:t> of crashes; </a:t>
            </a:r>
            <a:r>
              <a:rPr lang="en-US" sz="2000" b="1" dirty="0">
                <a:solidFill>
                  <a:schemeClr val="tx2"/>
                </a:solidFill>
              </a:rPr>
              <a:t>22%</a:t>
            </a:r>
            <a:r>
              <a:rPr lang="en-US" sz="2000" dirty="0">
                <a:solidFill>
                  <a:schemeClr val="tx2"/>
                </a:solidFill>
              </a:rPr>
              <a:t> incapacitating or fatal</a:t>
            </a:r>
          </a:p>
          <a:p>
            <a:pPr lvl="0">
              <a:tabLst>
                <a:tab pos="2743200" algn="l"/>
                <a:tab pos="3657600" algn="l"/>
              </a:tabLst>
            </a:pPr>
            <a:endParaRPr lang="en-US" sz="2000" dirty="0">
              <a:solidFill>
                <a:schemeClr val="tx2"/>
              </a:solidFill>
            </a:endParaRPr>
          </a:p>
          <a:p>
            <a:pPr lvl="0">
              <a:tabLst>
                <a:tab pos="2743200" algn="l"/>
                <a:tab pos="3657600" algn="l"/>
              </a:tabLst>
            </a:pPr>
            <a:r>
              <a:rPr lang="en-US" sz="2000" b="1" dirty="0">
                <a:solidFill>
                  <a:schemeClr val="tx2"/>
                </a:solidFill>
              </a:rPr>
              <a:t>Stop Sign/Signal Rideout</a:t>
            </a:r>
          </a:p>
          <a:p>
            <a:pPr lvl="0">
              <a:tabLst>
                <a:tab pos="2743200" algn="l"/>
                <a:tab pos="3657600" algn="l"/>
              </a:tabLst>
            </a:pPr>
            <a:r>
              <a:rPr lang="en-US" sz="2000" b="1" dirty="0">
                <a:solidFill>
                  <a:schemeClr val="tx2"/>
                </a:solidFill>
              </a:rPr>
              <a:t>17%</a:t>
            </a:r>
            <a:r>
              <a:rPr lang="en-US" sz="2000" dirty="0">
                <a:solidFill>
                  <a:schemeClr val="tx2"/>
                </a:solidFill>
              </a:rPr>
              <a:t> of crashes; </a:t>
            </a:r>
            <a:r>
              <a:rPr lang="en-US" sz="2000" b="1" dirty="0">
                <a:solidFill>
                  <a:schemeClr val="tx2"/>
                </a:solidFill>
              </a:rPr>
              <a:t>20%</a:t>
            </a:r>
            <a:r>
              <a:rPr lang="en-US" sz="2000" dirty="0">
                <a:solidFill>
                  <a:schemeClr val="tx2"/>
                </a:solidFill>
              </a:rPr>
              <a:t> incapacitating or fatal</a:t>
            </a:r>
          </a:p>
          <a:p>
            <a:pPr lvl="0">
              <a:tabLst>
                <a:tab pos="2743200" algn="l"/>
                <a:tab pos="3657600" algn="l"/>
              </a:tabLst>
            </a:pPr>
            <a:endParaRPr lang="en-US" sz="2000" b="1" dirty="0">
              <a:solidFill>
                <a:schemeClr val="tx2"/>
              </a:solidFill>
            </a:endParaRPr>
          </a:p>
          <a:p>
            <a:pPr lvl="0">
              <a:tabLst>
                <a:tab pos="2743200" algn="l"/>
                <a:tab pos="3657600" algn="l"/>
              </a:tabLst>
            </a:pPr>
            <a:r>
              <a:rPr lang="en-US" sz="2000" b="1" dirty="0">
                <a:solidFill>
                  <a:schemeClr val="tx2"/>
                </a:solidFill>
              </a:rPr>
              <a:t>Sudden Swerve	</a:t>
            </a:r>
          </a:p>
          <a:p>
            <a:pPr lvl="0">
              <a:tabLst>
                <a:tab pos="2743200" algn="l"/>
                <a:tab pos="3657600" algn="l"/>
              </a:tabLst>
            </a:pPr>
            <a:r>
              <a:rPr lang="en-US" sz="2000" b="1" dirty="0">
                <a:solidFill>
                  <a:schemeClr val="tx2"/>
                </a:solidFill>
              </a:rPr>
              <a:t>7%</a:t>
            </a:r>
            <a:r>
              <a:rPr lang="en-US" sz="2000" dirty="0">
                <a:solidFill>
                  <a:schemeClr val="tx2"/>
                </a:solidFill>
              </a:rPr>
              <a:t> of crashes; </a:t>
            </a:r>
            <a:r>
              <a:rPr lang="en-US" sz="2000" b="1" dirty="0">
                <a:solidFill>
                  <a:schemeClr val="tx2"/>
                </a:solidFill>
              </a:rPr>
              <a:t>25%</a:t>
            </a:r>
            <a:r>
              <a:rPr lang="en-US" sz="2000" dirty="0">
                <a:solidFill>
                  <a:schemeClr val="tx2"/>
                </a:solidFill>
              </a:rPr>
              <a:t> incapacitating or fatal</a:t>
            </a:r>
          </a:p>
          <a:p>
            <a:pPr lvl="0">
              <a:tabLst>
                <a:tab pos="3657600" algn="l"/>
              </a:tabLst>
            </a:pPr>
            <a:r>
              <a:rPr lang="en-US" sz="2000" b="1" cap="all" dirty="0">
                <a:solidFill>
                  <a:srgbClr val="FF0000"/>
                </a:solidFill>
              </a:rPr>
              <a:t>Skill to develop: </a:t>
            </a:r>
            <a:r>
              <a:rPr lang="en-US" sz="2000" dirty="0">
                <a:solidFill>
                  <a:srgbClr val="FF0000"/>
                </a:solidFill>
              </a:rPr>
              <a:t>Straight Line Riding</a:t>
            </a:r>
            <a:endParaRPr sz="2000" dirty="0">
              <a:solidFill>
                <a:srgbClr val="FF0000"/>
              </a:solidFill>
            </a:endParaRPr>
          </a:p>
        </p:txBody>
      </p:sp>
      <p:sp>
        <p:nvSpPr>
          <p:cNvPr id="6" name="Google Shape;250;p32">
            <a:extLst>
              <a:ext uri="{FF2B5EF4-FFF2-40B4-BE49-F238E27FC236}">
                <a16:creationId xmlns:a16="http://schemas.microsoft.com/office/drawing/2014/main" id="{55882AF3-F6C3-4B14-9624-80CEF5419AE8}"/>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91425" bIns="91425" anchor="ctr" anchorCtr="0">
            <a:noAutofit/>
          </a:bodyPr>
          <a:lstStyle/>
          <a:p>
            <a:pPr lvl="0">
              <a:tabLst>
                <a:tab pos="3657600" algn="l"/>
              </a:tabLst>
            </a:pPr>
            <a:r>
              <a:rPr lang="en-US" sz="2000" b="1" dirty="0">
                <a:solidFill>
                  <a:schemeClr val="bg2"/>
                </a:solidFill>
              </a:rPr>
              <a:t>Wrong way riding is not a separate crash type, </a:t>
            </a:r>
            <a:br>
              <a:rPr lang="en-US" sz="2000" b="1" dirty="0">
                <a:solidFill>
                  <a:schemeClr val="bg2"/>
                </a:solidFill>
              </a:rPr>
            </a:br>
            <a:r>
              <a:rPr lang="en-US" sz="2000" b="1" dirty="0">
                <a:solidFill>
                  <a:schemeClr val="bg2"/>
                </a:solidFill>
              </a:rPr>
              <a:t>but is a contributing factor in many crashes.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7" name="Google Shape;357;p44" descr="scan0030"/>
          <p:cNvPicPr preferRelativeResize="0"/>
          <p:nvPr/>
        </p:nvPicPr>
        <p:blipFill rotWithShape="1">
          <a:blip r:embed="rId3">
            <a:alphaModFix/>
            <a:extLst>
              <a:ext uri="{BEBA8EAE-BF5A-486C-A8C5-ECC9F3942E4B}">
                <a14:imgProps xmlns:a14="http://schemas.microsoft.com/office/drawing/2010/main">
                  <a14:imgLayer r:embed="rId4">
                    <a14:imgEffect>
                      <a14:sharpenSoften amount="10000"/>
                    </a14:imgEffect>
                    <a14:imgEffect>
                      <a14:brightnessContrast bright="6000" contrast="2000"/>
                    </a14:imgEffect>
                  </a14:imgLayer>
                </a14:imgProps>
              </a:ext>
            </a:extLst>
          </a:blip>
          <a:srcRect l="15008" t="374" r="48658" b="35039"/>
          <a:stretch/>
        </p:blipFill>
        <p:spPr>
          <a:xfrm>
            <a:off x="3230365" y="1821180"/>
            <a:ext cx="3214670" cy="3750854"/>
          </a:xfrm>
          <a:prstGeom prst="rect">
            <a:avLst/>
          </a:prstGeom>
          <a:noFill/>
          <a:ln>
            <a:noFill/>
          </a:ln>
        </p:spPr>
      </p:pic>
      <p:sp>
        <p:nvSpPr>
          <p:cNvPr id="9" name="Google Shape;228;p30">
            <a:extLst>
              <a:ext uri="{FF2B5EF4-FFF2-40B4-BE49-F238E27FC236}">
                <a16:creationId xmlns:a16="http://schemas.microsoft.com/office/drawing/2014/main" id="{8EC289D6-FDF4-450D-B376-CF8AEF2741EC}"/>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solidFill>
                  <a:schemeClr val="accent2"/>
                </a:solidFill>
                <a:effectLst>
                  <a:outerShdw blurRad="50800" dist="38100" dir="2700000" algn="tl" rotWithShape="0">
                    <a:prstClr val="black">
                      <a:alpha val="40000"/>
                    </a:prstClr>
                  </a:outerShdw>
                </a:effectLst>
              </a:rPr>
              <a:t>Station </a:t>
            </a:r>
            <a:r>
              <a:rPr lang="fr-FR" sz="3200" b="1" dirty="0">
                <a:solidFill>
                  <a:schemeClr val="accent2"/>
                </a:solidFill>
                <a:effectLst>
                  <a:outerShdw blurRad="50800" dist="38100" dir="2700000" algn="tl" rotWithShape="0">
                    <a:prstClr val="black">
                      <a:alpha val="40000"/>
                    </a:prstClr>
                  </a:outerShdw>
                </a:effectLst>
              </a:rPr>
              <a:t>3: Obstacle </a:t>
            </a:r>
            <a:r>
              <a:rPr lang="fr-FR" sz="3200" b="1" dirty="0" err="1">
                <a:solidFill>
                  <a:schemeClr val="accent2"/>
                </a:solidFill>
                <a:effectLst>
                  <a:outerShdw blurRad="50800" dist="38100" dir="2700000" algn="tl" rotWithShape="0">
                    <a:prstClr val="black">
                      <a:alpha val="40000"/>
                    </a:prstClr>
                  </a:outerShdw>
                </a:effectLst>
              </a:rPr>
              <a:t>avoidance</a:t>
            </a:r>
            <a:r>
              <a:rPr lang="fr-FR" sz="3200" b="1" dirty="0">
                <a:solidFill>
                  <a:schemeClr val="accent2"/>
                </a:solidFill>
                <a:effectLst>
                  <a:outerShdw blurRad="50800" dist="38100" dir="2700000" algn="tl" rotWithShape="0">
                    <a:prstClr val="black">
                      <a:alpha val="40000"/>
                    </a:prstClr>
                  </a:outerShdw>
                </a:effectLst>
              </a:rPr>
              <a:t> – Slalom </a:t>
            </a:r>
            <a:r>
              <a:rPr lang="fr-FR" sz="3200" b="1" dirty="0" err="1">
                <a:solidFill>
                  <a:schemeClr val="accent2"/>
                </a:solidFill>
                <a:effectLst>
                  <a:outerShdw blurRad="50800" dist="38100" dir="2700000" algn="tl" rotWithShape="0">
                    <a:prstClr val="black">
                      <a:alpha val="40000"/>
                    </a:prstClr>
                  </a:outerShdw>
                </a:effectLst>
              </a:rPr>
              <a:t>skills</a:t>
            </a:r>
            <a:endParaRPr sz="3200" b="1" dirty="0">
              <a:solidFill>
                <a:schemeClr val="accent2"/>
              </a:solidFill>
              <a:effectLst>
                <a:outerShdw blurRad="50800" dist="38100" dir="2700000" algn="tl" rotWithShape="0">
                  <a:prstClr val="black">
                    <a:alpha val="40000"/>
                  </a:prstClr>
                </a:outerShdw>
              </a:effectLst>
            </a:endParaRPr>
          </a:p>
        </p:txBody>
      </p:sp>
      <p:sp>
        <p:nvSpPr>
          <p:cNvPr id="10" name="Google Shape;96;p14">
            <a:extLst>
              <a:ext uri="{FF2B5EF4-FFF2-40B4-BE49-F238E27FC236}">
                <a16:creationId xmlns:a16="http://schemas.microsoft.com/office/drawing/2014/main" id="{8A98FF0F-CFD7-4903-9872-57F02412705C}"/>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457200" bIns="91425" anchor="ctr" anchorCtr="0">
            <a:noAutofit/>
          </a:bodyPr>
          <a:lstStyle/>
          <a:p>
            <a:pPr lvl="0"/>
            <a:r>
              <a:rPr lang="en-US" sz="2000" b="1" dirty="0">
                <a:solidFill>
                  <a:srgbClr val="FFFFFF"/>
                </a:solidFill>
              </a:rPr>
              <a:t>Drivers: </a:t>
            </a:r>
            <a:r>
              <a:rPr lang="en-US" dirty="0">
                <a:solidFill>
                  <a:srgbClr val="FFFFFF"/>
                </a:solidFill>
              </a:rPr>
              <a:t>Slow down, wait until it is safe to move over and pass, allowing a minimum of three feet. Be prepared for kids to swerve and turn unpredictably. </a:t>
            </a:r>
            <a:endParaRPr sz="1800" dirty="0">
              <a:solidFill>
                <a:srgbClr val="FFFFFF"/>
              </a:solidFill>
            </a:endParaRPr>
          </a:p>
        </p:txBody>
      </p:sp>
      <p:sp>
        <p:nvSpPr>
          <p:cNvPr id="11" name="Google Shape;95;p14">
            <a:extLst>
              <a:ext uri="{FF2B5EF4-FFF2-40B4-BE49-F238E27FC236}">
                <a16:creationId xmlns:a16="http://schemas.microsoft.com/office/drawing/2014/main" id="{0189858F-F65D-4C87-97D4-636F1892B413}"/>
              </a:ext>
            </a:extLst>
          </p:cNvPr>
          <p:cNvSpPr txBox="1"/>
          <p:nvPr/>
        </p:nvSpPr>
        <p:spPr>
          <a:xfrm>
            <a:off x="-1"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a:buClr>
                <a:schemeClr val="lt1"/>
              </a:buClr>
            </a:pPr>
            <a:r>
              <a:rPr lang="en-US" sz="2000" b="1" dirty="0"/>
              <a:t>Crash avoidance:</a:t>
            </a:r>
            <a:r>
              <a:rPr lang="en-US" sz="2000" dirty="0"/>
              <a:t> </a:t>
            </a:r>
            <a:r>
              <a:rPr lang="en-US" dirty="0">
                <a:solidFill>
                  <a:schemeClr val="tx2"/>
                </a:solidFill>
              </a:rPr>
              <a:t>Sudden swerve. Avoiding obstacles and maintaining control </a:t>
            </a:r>
            <a:br>
              <a:rPr lang="en-US" dirty="0">
                <a:solidFill>
                  <a:schemeClr val="tx2"/>
                </a:solidFill>
              </a:rPr>
            </a:br>
            <a:r>
              <a:rPr lang="en-US" dirty="0">
                <a:solidFill>
                  <a:schemeClr val="tx2"/>
                </a:solidFill>
              </a:rPr>
              <a:t>of your bicycle </a:t>
            </a:r>
            <a:r>
              <a:rPr lang="en-US" b="1" dirty="0">
                <a:solidFill>
                  <a:schemeClr val="tx2"/>
                </a:solidFill>
              </a:rPr>
              <a:t>when you see the obstacle coming </a:t>
            </a:r>
            <a:r>
              <a:rPr lang="en-US" dirty="0">
                <a:solidFill>
                  <a:schemeClr val="tx2"/>
                </a:solidFill>
              </a:rPr>
              <a:t>and are able to plan ahead.</a:t>
            </a:r>
          </a:p>
        </p:txBody>
      </p:sp>
      <p:sp>
        <p:nvSpPr>
          <p:cNvPr id="12" name="Isosceles Triangle 11">
            <a:extLst>
              <a:ext uri="{FF2B5EF4-FFF2-40B4-BE49-F238E27FC236}">
                <a16:creationId xmlns:a16="http://schemas.microsoft.com/office/drawing/2014/main" id="{AA8637ED-B35C-449A-9015-B09426734577}"/>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7;p14">
            <a:extLst>
              <a:ext uri="{FF2B5EF4-FFF2-40B4-BE49-F238E27FC236}">
                <a16:creationId xmlns:a16="http://schemas.microsoft.com/office/drawing/2014/main" id="{A49CD1AE-F0BB-437F-9BC4-8E7120A858E4}"/>
              </a:ext>
            </a:extLst>
          </p:cNvPr>
          <p:cNvSpPr txBox="1"/>
          <p:nvPr/>
        </p:nvSpPr>
        <p:spPr>
          <a:xfrm flipH="1">
            <a:off x="457200" y="1659134"/>
            <a:ext cx="2550850" cy="391290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endParaRPr dirty="0">
              <a:solidFill>
                <a:schemeClr val="tx1"/>
              </a:solidFill>
            </a:endParaRPr>
          </a:p>
          <a:p>
            <a:pPr marL="182880" lvl="0" indent="-182880">
              <a:spcAft>
                <a:spcPts val="600"/>
              </a:spcAft>
              <a:buFont typeface="Wingdings" panose="05000000000000000000" pitchFamily="2" charset="2"/>
              <a:buChar char="§"/>
            </a:pPr>
            <a:r>
              <a:rPr lang="en-US" dirty="0">
                <a:solidFill>
                  <a:schemeClr val="tx2"/>
                </a:solidFill>
              </a:rPr>
              <a:t>Focus far ahead, </a:t>
            </a:r>
            <a:br>
              <a:rPr lang="en-US" dirty="0">
                <a:solidFill>
                  <a:schemeClr val="tx2"/>
                </a:solidFill>
              </a:rPr>
            </a:br>
            <a:r>
              <a:rPr lang="en-US" dirty="0">
                <a:solidFill>
                  <a:schemeClr val="tx2"/>
                </a:solidFill>
              </a:rPr>
              <a:t>not on the obstacle</a:t>
            </a:r>
          </a:p>
          <a:p>
            <a:pPr marL="182880" lvl="0" indent="-182880">
              <a:spcAft>
                <a:spcPts val="600"/>
              </a:spcAft>
              <a:buFont typeface="Wingdings" panose="05000000000000000000" pitchFamily="2" charset="2"/>
              <a:buChar char="§"/>
            </a:pPr>
            <a:r>
              <a:rPr lang="en-US" dirty="0">
                <a:solidFill>
                  <a:schemeClr val="tx2"/>
                </a:solidFill>
              </a:rPr>
              <a:t>Start slow, but some speed makes this easier</a:t>
            </a:r>
          </a:p>
          <a:p>
            <a:pPr marL="182880" lvl="0" indent="-182880">
              <a:spcAft>
                <a:spcPts val="600"/>
              </a:spcAft>
              <a:buFont typeface="Wingdings" panose="05000000000000000000" pitchFamily="2" charset="2"/>
              <a:buChar char="§"/>
            </a:pPr>
            <a:r>
              <a:rPr lang="en-US" dirty="0">
                <a:solidFill>
                  <a:schemeClr val="tx2"/>
                </a:solidFill>
              </a:rPr>
              <a:t>Practice avoiding obstacles</a:t>
            </a:r>
          </a:p>
          <a:p>
            <a:pPr marL="182880" lvl="0" indent="-182880">
              <a:spcAft>
                <a:spcPts val="600"/>
              </a:spcAft>
              <a:buFont typeface="Wingdings" panose="05000000000000000000" pitchFamily="2" charset="2"/>
              <a:buChar char="§"/>
            </a:pPr>
            <a:r>
              <a:rPr lang="en-US" dirty="0">
                <a:solidFill>
                  <a:schemeClr val="tx2"/>
                </a:solidFill>
              </a:rPr>
              <a:t>Learn to recover </a:t>
            </a:r>
            <a:br>
              <a:rPr lang="en-US" dirty="0">
                <a:solidFill>
                  <a:schemeClr val="tx2"/>
                </a:solidFill>
              </a:rPr>
            </a:br>
            <a:r>
              <a:rPr lang="en-US" dirty="0">
                <a:solidFill>
                  <a:schemeClr val="tx2"/>
                </a:solidFill>
              </a:rPr>
              <a:t>from a sudden </a:t>
            </a:r>
            <a:br>
              <a:rPr lang="en-US" dirty="0">
                <a:solidFill>
                  <a:schemeClr val="tx2"/>
                </a:solidFill>
              </a:rPr>
            </a:br>
            <a:r>
              <a:rPr lang="en-US" dirty="0">
                <a:solidFill>
                  <a:schemeClr val="tx2"/>
                </a:solidFill>
              </a:rPr>
              <a:t>loss of control</a:t>
            </a:r>
            <a:br>
              <a:rPr lang="en-US" dirty="0">
                <a:solidFill>
                  <a:schemeClr val="tx2"/>
                </a:solidFill>
              </a:rPr>
            </a:br>
            <a:r>
              <a:rPr lang="en-US" b="1" dirty="0">
                <a:solidFill>
                  <a:schemeClr val="tx2"/>
                </a:solidFill>
              </a:rPr>
              <a:t>Mistakes are ok! </a:t>
            </a:r>
          </a:p>
          <a:p>
            <a:pPr lvl="0">
              <a:spcAft>
                <a:spcPts val="600"/>
              </a:spcAft>
            </a:pPr>
            <a:endParaRPr lang="en-US" dirty="0">
              <a:solidFill>
                <a:schemeClr val="tx2"/>
              </a:solidFill>
            </a:endParaRPr>
          </a:p>
        </p:txBody>
      </p:sp>
      <p:sp>
        <p:nvSpPr>
          <p:cNvPr id="14" name="Google Shape;98;p14">
            <a:extLst>
              <a:ext uri="{FF2B5EF4-FFF2-40B4-BE49-F238E27FC236}">
                <a16:creationId xmlns:a16="http://schemas.microsoft.com/office/drawing/2014/main" id="{244FD4C2-3DF3-408A-B090-1D55180DF38C}"/>
              </a:ext>
            </a:extLst>
          </p:cNvPr>
          <p:cNvSpPr txBox="1"/>
          <p:nvPr/>
        </p:nvSpPr>
        <p:spPr>
          <a:xfrm>
            <a:off x="6782818" y="1659134"/>
            <a:ext cx="1936520" cy="35048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marL="182880" lvl="0" indent="-182880">
              <a:spcAft>
                <a:spcPts val="600"/>
              </a:spcAft>
              <a:buFont typeface="Wingdings" panose="05000000000000000000" pitchFamily="2" charset="2"/>
              <a:buChar char="§"/>
            </a:pPr>
            <a:r>
              <a:rPr lang="en-US" dirty="0">
                <a:solidFill>
                  <a:schemeClr val="tx2"/>
                </a:solidFill>
              </a:rPr>
              <a:t>Lean to steer –  </a:t>
            </a:r>
            <a:r>
              <a:rPr lang="en-US" dirty="0">
                <a:solidFill>
                  <a:schemeClr val="tx2"/>
                </a:solidFill>
                <a:highlight>
                  <a:srgbClr val="FFFF00"/>
                </a:highlight>
              </a:rPr>
              <a:t>Don’t use your handlebars to steer your bicycle</a:t>
            </a:r>
          </a:p>
          <a:p>
            <a:pPr marL="182880" lvl="0" indent="-182880">
              <a:spcAft>
                <a:spcPts val="600"/>
              </a:spcAft>
              <a:buFont typeface="Wingdings" panose="05000000000000000000" pitchFamily="2" charset="2"/>
              <a:buChar char="§"/>
            </a:pPr>
            <a:r>
              <a:rPr lang="en-US" dirty="0">
                <a:solidFill>
                  <a:schemeClr val="tx2"/>
                </a:solidFill>
              </a:rPr>
              <a:t>Maintain as straight of line as possible</a:t>
            </a:r>
          </a:p>
          <a:p>
            <a:pPr marL="182880" lvl="0" indent="-182880">
              <a:spcAft>
                <a:spcPts val="600"/>
              </a:spcAft>
              <a:buFont typeface="Wingdings" panose="05000000000000000000" pitchFamily="2" charset="2"/>
              <a:buChar char="§"/>
            </a:pPr>
            <a:r>
              <a:rPr lang="en-US" dirty="0">
                <a:solidFill>
                  <a:schemeClr val="tx2"/>
                </a:solidFill>
              </a:rPr>
              <a:t>Scan and signal a turn at the end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6" name="Google Shape;105;p15">
            <a:extLst>
              <a:ext uri="{FF2B5EF4-FFF2-40B4-BE49-F238E27FC236}">
                <a16:creationId xmlns:a16="http://schemas.microsoft.com/office/drawing/2014/main" id="{A62701E7-4113-4322-8D15-A4E7B0684398}"/>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fr-FR" sz="3200" b="1" dirty="0">
                <a:ln w="0"/>
                <a:solidFill>
                  <a:schemeClr val="accent2"/>
                </a:solidFill>
                <a:effectLst>
                  <a:outerShdw blurRad="38100" dist="19050" dir="2700000" algn="tl" rotWithShape="0">
                    <a:schemeClr val="dk1">
                      <a:alpha val="40000"/>
                    </a:schemeClr>
                  </a:outerShdw>
                </a:effectLst>
              </a:rPr>
              <a:t>Station 3: Obstacle </a:t>
            </a:r>
            <a:r>
              <a:rPr lang="fr-FR" sz="3200" b="1" dirty="0" err="1">
                <a:ln w="0"/>
                <a:solidFill>
                  <a:schemeClr val="accent2"/>
                </a:solidFill>
                <a:effectLst>
                  <a:outerShdw blurRad="38100" dist="19050" dir="2700000" algn="tl" rotWithShape="0">
                    <a:schemeClr val="dk1">
                      <a:alpha val="40000"/>
                    </a:schemeClr>
                  </a:outerShdw>
                </a:effectLst>
              </a:rPr>
              <a:t>avoidance</a:t>
            </a:r>
            <a:r>
              <a:rPr lang="fr-FR" sz="3200" b="1" dirty="0">
                <a:ln w="0"/>
                <a:solidFill>
                  <a:schemeClr val="accent2"/>
                </a:solidFill>
                <a:effectLst>
                  <a:outerShdw blurRad="38100" dist="19050" dir="2700000" algn="tl" rotWithShape="0">
                    <a:schemeClr val="dk1">
                      <a:alpha val="40000"/>
                    </a:schemeClr>
                  </a:outerShdw>
                </a:effectLst>
              </a:rPr>
              <a:t> – Slalom </a:t>
            </a:r>
            <a:r>
              <a:rPr lang="fr-FR" sz="3200" b="1" dirty="0" err="1">
                <a:ln w="0"/>
                <a:solidFill>
                  <a:schemeClr val="accent2"/>
                </a:solidFill>
                <a:effectLst>
                  <a:outerShdw blurRad="38100" dist="19050" dir="2700000" algn="tl" rotWithShape="0">
                    <a:schemeClr val="dk1">
                      <a:alpha val="40000"/>
                    </a:schemeClr>
                  </a:outerShdw>
                </a:effectLst>
              </a:rPr>
              <a:t>activity</a:t>
            </a:r>
            <a:endParaRPr lang="fr-FR" sz="3200" b="1" dirty="0">
              <a:ln w="0"/>
              <a:solidFill>
                <a:schemeClr val="accent2"/>
              </a:solidFill>
              <a:effectLst>
                <a:outerShdw blurRad="38100" dist="19050" dir="2700000" algn="tl" rotWithShape="0">
                  <a:schemeClr val="dk1">
                    <a:alpha val="40000"/>
                  </a:schemeClr>
                </a:outerShdw>
              </a:effectLst>
            </a:endParaRPr>
          </a:p>
        </p:txBody>
      </p:sp>
      <p:sp>
        <p:nvSpPr>
          <p:cNvPr id="37" name="Google Shape;106;p15">
            <a:extLst>
              <a:ext uri="{FF2B5EF4-FFF2-40B4-BE49-F238E27FC236}">
                <a16:creationId xmlns:a16="http://schemas.microsoft.com/office/drawing/2014/main" id="{1E5E3E40-2E2E-4913-9389-4D8228D8B05C}"/>
              </a:ext>
            </a:extLst>
          </p:cNvPr>
          <p:cNvSpPr txBox="1"/>
          <p:nvPr/>
        </p:nvSpPr>
        <p:spPr>
          <a:xfrm>
            <a:off x="0" y="1572768"/>
            <a:ext cx="9156900" cy="1554480"/>
          </a:xfrm>
          <a:prstGeom prst="rect">
            <a:avLst/>
          </a:prstGeom>
          <a:noFill/>
          <a:ln>
            <a:noFill/>
          </a:ln>
        </p:spPr>
        <p:txBody>
          <a:bodyPr spcFirstLastPara="1" wrap="square" lIns="457200" tIns="45700" rIns="457200" bIns="45700" anchor="ctr" anchorCtr="0">
            <a:noAutofit/>
          </a:bodyPr>
          <a:lstStyle/>
          <a:p>
            <a:pPr>
              <a:spcAft>
                <a:spcPts val="600"/>
              </a:spcAft>
              <a:buClr>
                <a:schemeClr val="lt1"/>
              </a:buClr>
            </a:pPr>
            <a:r>
              <a:rPr lang="en-US" dirty="0"/>
              <a:t>Build the slalom with tennis balls cut in half so they know they hit the obstacle, or mark with chalk for simplicity. Watch for traffic and make drivers aware of the course as they approach from any direction. Make sure kids are looking for cars before they cross the street to circle back. </a:t>
            </a:r>
          </a:p>
          <a:p>
            <a:pPr>
              <a:spcAft>
                <a:spcPts val="600"/>
              </a:spcAft>
              <a:buClr>
                <a:schemeClr val="lt1"/>
              </a:buClr>
            </a:pPr>
            <a:r>
              <a:rPr lang="en-US" i="1" dirty="0"/>
              <a:t>Set up on the right side of the road, participants must pedal the same direction as traffic.</a:t>
            </a:r>
            <a:endParaRPr lang="en-US" dirty="0"/>
          </a:p>
        </p:txBody>
      </p:sp>
      <p:sp>
        <p:nvSpPr>
          <p:cNvPr id="38" name="Google Shape;107;p15">
            <a:extLst>
              <a:ext uri="{FF2B5EF4-FFF2-40B4-BE49-F238E27FC236}">
                <a16:creationId xmlns:a16="http://schemas.microsoft.com/office/drawing/2014/main" id="{987480F7-28F4-41CA-912E-D1DD11CF3947}"/>
              </a:ext>
            </a:extLst>
          </p:cNvPr>
          <p:cNvSpPr txBox="1"/>
          <p:nvPr/>
        </p:nvSpPr>
        <p:spPr>
          <a:xfrm>
            <a:off x="0" y="5846400"/>
            <a:ext cx="9156900" cy="1011600"/>
          </a:xfrm>
          <a:prstGeom prst="rect">
            <a:avLst/>
          </a:prstGeom>
          <a:solidFill>
            <a:schemeClr val="accent1"/>
          </a:solidFill>
          <a:ln>
            <a:noFill/>
          </a:ln>
        </p:spPr>
        <p:txBody>
          <a:bodyPr spcFirstLastPara="1" wrap="square" lIns="457200" tIns="91440" rIns="457200" bIns="91425" anchor="ctr" anchorCtr="0">
            <a:noAutofit/>
          </a:bodyPr>
          <a:lstStyle/>
          <a:p>
            <a:pPr lvl="0"/>
            <a:r>
              <a:rPr lang="en-US" sz="2000" b="1" dirty="0">
                <a:solidFill>
                  <a:srgbClr val="FFFFFF"/>
                </a:solidFill>
              </a:rPr>
              <a:t>Drivers: </a:t>
            </a:r>
            <a:r>
              <a:rPr lang="en-US" dirty="0">
                <a:solidFill>
                  <a:srgbClr val="FFFFFF"/>
                </a:solidFill>
              </a:rPr>
              <a:t>Slow down, wait until it is safe to move over and pass. Be prepared for kids to swerve and turn unpredictably.</a:t>
            </a:r>
            <a:endParaRPr sz="1800" dirty="0">
              <a:solidFill>
                <a:srgbClr val="FFFFFF"/>
              </a:solidFill>
            </a:endParaRPr>
          </a:p>
        </p:txBody>
      </p:sp>
      <p:sp>
        <p:nvSpPr>
          <p:cNvPr id="39" name="Google Shape;108;p15">
            <a:extLst>
              <a:ext uri="{FF2B5EF4-FFF2-40B4-BE49-F238E27FC236}">
                <a16:creationId xmlns:a16="http://schemas.microsoft.com/office/drawing/2014/main" id="{5EEE629B-812C-4A2B-B12B-2AE76BFEA9C5}"/>
              </a:ext>
            </a:extLst>
          </p:cNvPr>
          <p:cNvSpPr txBox="1"/>
          <p:nvPr/>
        </p:nvSpPr>
        <p:spPr>
          <a:xfrm>
            <a:off x="0" y="4561504"/>
            <a:ext cx="9156900" cy="1287140"/>
          </a:xfrm>
          <a:prstGeom prst="rect">
            <a:avLst/>
          </a:prstGeom>
          <a:noFill/>
          <a:ln>
            <a:noFill/>
          </a:ln>
        </p:spPr>
        <p:txBody>
          <a:bodyPr spcFirstLastPara="1" wrap="square" lIns="457200" tIns="91425" rIns="731520" bIns="91425" anchor="ctr" anchorCtr="0">
            <a:noAutofit/>
          </a:bodyPr>
          <a:lstStyle/>
          <a:p>
            <a:pPr lvl="0">
              <a:buClr>
                <a:schemeClr val="lt1"/>
              </a:buClr>
            </a:pPr>
            <a:r>
              <a:rPr lang="en-US" b="1" dirty="0"/>
              <a:t>Make it fun:</a:t>
            </a:r>
            <a:r>
              <a:rPr lang="en-US" dirty="0"/>
              <a:t> Count the number of successful weaves out loud together as they pedal through. Take one cone off the longer end and add it to the shorter end after they make a few successful passes. Use this station to return kids to the line after completing any station.</a:t>
            </a:r>
            <a:endParaRPr dirty="0"/>
          </a:p>
        </p:txBody>
      </p:sp>
      <p:sp>
        <p:nvSpPr>
          <p:cNvPr id="40" name="Google Shape;110;p15">
            <a:extLst>
              <a:ext uri="{FF2B5EF4-FFF2-40B4-BE49-F238E27FC236}">
                <a16:creationId xmlns:a16="http://schemas.microsoft.com/office/drawing/2014/main" id="{F68D4CA1-16C6-4A3C-BF3C-A10414AF2C60}"/>
              </a:ext>
            </a:extLst>
          </p:cNvPr>
          <p:cNvSpPr txBox="1"/>
          <p:nvPr/>
        </p:nvSpPr>
        <p:spPr>
          <a:xfrm>
            <a:off x="0" y="731520"/>
            <a:ext cx="9144000" cy="749808"/>
          </a:xfrm>
          <a:prstGeom prst="rect">
            <a:avLst/>
          </a:prstGeom>
          <a:solidFill>
            <a:schemeClr val="accent2">
              <a:lumMod val="20000"/>
              <a:lumOff val="80000"/>
            </a:schemeClr>
          </a:solidFill>
          <a:ln>
            <a:noFill/>
          </a:ln>
        </p:spPr>
        <p:txBody>
          <a:bodyPr spcFirstLastPara="1" wrap="square" lIns="914400" tIns="91425" rIns="457200" bIns="91425" anchor="t" anchorCtr="0">
            <a:noAutofit/>
          </a:bodyPr>
          <a:lstStyle/>
          <a:p>
            <a:pPr lvl="0">
              <a:buClr>
                <a:schemeClr val="lt1"/>
              </a:buClr>
            </a:pPr>
            <a:r>
              <a:rPr lang="en-US" sz="2000" b="1" dirty="0"/>
              <a:t>Crash avoidance: </a:t>
            </a:r>
            <a:r>
              <a:rPr lang="en-US" dirty="0"/>
              <a:t>Maintain control of your bicycle, avoid a sudden swerve into traffic. Ride in as straight of line as possible.</a:t>
            </a:r>
            <a:endParaRPr dirty="0"/>
          </a:p>
        </p:txBody>
      </p:sp>
      <p:sp>
        <p:nvSpPr>
          <p:cNvPr id="42" name="Isosceles Triangle 41">
            <a:extLst>
              <a:ext uri="{FF2B5EF4-FFF2-40B4-BE49-F238E27FC236}">
                <a16:creationId xmlns:a16="http://schemas.microsoft.com/office/drawing/2014/main" id="{85FE98AC-F457-4C62-B70E-BC69F32E73D4}"/>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375A22EE-38C4-45EA-9C29-AC832DD5375E}"/>
              </a:ext>
            </a:extLst>
          </p:cNvPr>
          <p:cNvPicPr>
            <a:picLocks noChangeAspect="1"/>
          </p:cNvPicPr>
          <p:nvPr/>
        </p:nvPicPr>
        <p:blipFill>
          <a:blip r:embed="rId3"/>
          <a:stretch>
            <a:fillRect/>
          </a:stretch>
        </p:blipFill>
        <p:spPr>
          <a:xfrm>
            <a:off x="438122" y="3161696"/>
            <a:ext cx="7619221" cy="13932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6" name="Google Shape;416;p47" descr="scan0026"/>
          <p:cNvPicPr preferRelativeResize="0"/>
          <p:nvPr/>
        </p:nvPicPr>
        <p:blipFill rotWithShape="1">
          <a:blip r:embed="rId3">
            <a:alphaModFix/>
            <a:extLst>
              <a:ext uri="{BEBA8EAE-BF5A-486C-A8C5-ECC9F3942E4B}">
                <a14:imgProps xmlns:a14="http://schemas.microsoft.com/office/drawing/2010/main">
                  <a14:imgLayer r:embed="rId4">
                    <a14:imgEffect>
                      <a14:sharpenSoften amount="10000"/>
                    </a14:imgEffect>
                    <a14:imgEffect>
                      <a14:brightnessContrast bright="18000" contrast="-20000"/>
                    </a14:imgEffect>
                  </a14:imgLayer>
                </a14:imgProps>
              </a:ext>
            </a:extLst>
          </a:blip>
          <a:srcRect l="11838" t="24871" r="17289" b="19460"/>
          <a:stretch/>
        </p:blipFill>
        <p:spPr>
          <a:xfrm>
            <a:off x="3322320" y="1687734"/>
            <a:ext cx="2615184" cy="3026309"/>
          </a:xfrm>
          <a:prstGeom prst="rect">
            <a:avLst/>
          </a:prstGeom>
          <a:noFill/>
          <a:ln>
            <a:noFill/>
          </a:ln>
        </p:spPr>
      </p:pic>
      <p:sp>
        <p:nvSpPr>
          <p:cNvPr id="9" name="Google Shape;228;p30">
            <a:extLst>
              <a:ext uri="{FF2B5EF4-FFF2-40B4-BE49-F238E27FC236}">
                <a16:creationId xmlns:a16="http://schemas.microsoft.com/office/drawing/2014/main" id="{D3C74A91-BF9C-4614-A0C8-89B7837DBD19}"/>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solidFill>
                  <a:schemeClr val="accent2"/>
                </a:solidFill>
                <a:effectLst>
                  <a:outerShdw blurRad="50800" dist="38100" dir="2700000" algn="tl" rotWithShape="0">
                    <a:prstClr val="black">
                      <a:alpha val="40000"/>
                    </a:prstClr>
                  </a:outerShdw>
                </a:effectLst>
              </a:rPr>
              <a:t>Station 3: Obstacle avoidance – Rock dodge skills</a:t>
            </a:r>
            <a:endParaRPr sz="3200" b="1" dirty="0">
              <a:solidFill>
                <a:schemeClr val="accent2"/>
              </a:solidFill>
              <a:effectLst>
                <a:outerShdw blurRad="50800" dist="38100" dir="2700000" algn="tl" rotWithShape="0">
                  <a:prstClr val="black">
                    <a:alpha val="40000"/>
                  </a:prstClr>
                </a:outerShdw>
              </a:effectLst>
            </a:endParaRPr>
          </a:p>
        </p:txBody>
      </p:sp>
      <p:sp>
        <p:nvSpPr>
          <p:cNvPr id="10" name="Google Shape;96;p14">
            <a:extLst>
              <a:ext uri="{FF2B5EF4-FFF2-40B4-BE49-F238E27FC236}">
                <a16:creationId xmlns:a16="http://schemas.microsoft.com/office/drawing/2014/main" id="{9D100854-FE34-4543-BE1A-71D82F47D9B5}"/>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457200" bIns="91425" anchor="ctr" anchorCtr="0">
            <a:noAutofit/>
          </a:bodyPr>
          <a:lstStyle/>
          <a:p>
            <a:pPr lvl="0"/>
            <a:r>
              <a:rPr lang="en-US" sz="2000" b="1" dirty="0">
                <a:solidFill>
                  <a:srgbClr val="FFFFFF"/>
                </a:solidFill>
              </a:rPr>
              <a:t>Drivers: </a:t>
            </a:r>
            <a:r>
              <a:rPr lang="en-US" dirty="0">
                <a:solidFill>
                  <a:srgbClr val="FFFFFF"/>
                </a:solidFill>
              </a:rPr>
              <a:t>Slow down, wait until it is safe to move over a minimum of 3 feet and pass when safe. Be prepared for kids to swerve and turn unpredictably. </a:t>
            </a:r>
            <a:endParaRPr sz="1800" dirty="0">
              <a:solidFill>
                <a:srgbClr val="FFFFFF"/>
              </a:solidFill>
            </a:endParaRPr>
          </a:p>
        </p:txBody>
      </p:sp>
      <p:sp>
        <p:nvSpPr>
          <p:cNvPr id="11" name="Google Shape;95;p14">
            <a:extLst>
              <a:ext uri="{FF2B5EF4-FFF2-40B4-BE49-F238E27FC236}">
                <a16:creationId xmlns:a16="http://schemas.microsoft.com/office/drawing/2014/main" id="{1B92AC40-78E0-4D12-8549-1B1CD780EC0B}"/>
              </a:ext>
            </a:extLst>
          </p:cNvPr>
          <p:cNvSpPr txBox="1"/>
          <p:nvPr/>
        </p:nvSpPr>
        <p:spPr>
          <a:xfrm>
            <a:off x="-1"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a:buClr>
                <a:schemeClr val="lt1"/>
              </a:buClr>
            </a:pPr>
            <a:r>
              <a:rPr lang="en-US" sz="2000" b="1" dirty="0"/>
              <a:t>Crash avoidance:</a:t>
            </a:r>
            <a:r>
              <a:rPr lang="en-US" sz="2000" dirty="0"/>
              <a:t> </a:t>
            </a:r>
            <a:r>
              <a:rPr lang="en-US" dirty="0">
                <a:solidFill>
                  <a:schemeClr val="tx2"/>
                </a:solidFill>
              </a:rPr>
              <a:t>Sudden swerve. Avoiding obstacles and maintaining control </a:t>
            </a:r>
            <a:br>
              <a:rPr lang="en-US" dirty="0">
                <a:solidFill>
                  <a:schemeClr val="tx2"/>
                </a:solidFill>
              </a:rPr>
            </a:br>
            <a:r>
              <a:rPr lang="en-US" dirty="0">
                <a:solidFill>
                  <a:schemeClr val="tx2"/>
                </a:solidFill>
              </a:rPr>
              <a:t>of your bicycle </a:t>
            </a:r>
            <a:r>
              <a:rPr lang="en-US" b="1" dirty="0">
                <a:solidFill>
                  <a:schemeClr val="tx2"/>
                </a:solidFill>
              </a:rPr>
              <a:t>when you don’t see the obstacle </a:t>
            </a:r>
            <a:r>
              <a:rPr lang="en-US" dirty="0">
                <a:solidFill>
                  <a:schemeClr val="tx2"/>
                </a:solidFill>
              </a:rPr>
              <a:t>until the last second.</a:t>
            </a:r>
          </a:p>
        </p:txBody>
      </p:sp>
      <p:sp>
        <p:nvSpPr>
          <p:cNvPr id="12" name="Isosceles Triangle 11">
            <a:extLst>
              <a:ext uri="{FF2B5EF4-FFF2-40B4-BE49-F238E27FC236}">
                <a16:creationId xmlns:a16="http://schemas.microsoft.com/office/drawing/2014/main" id="{4BB6623D-7E11-4A62-A76F-05C8CC44209E}"/>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7;p14">
            <a:extLst>
              <a:ext uri="{FF2B5EF4-FFF2-40B4-BE49-F238E27FC236}">
                <a16:creationId xmlns:a16="http://schemas.microsoft.com/office/drawing/2014/main" id="{73A96208-4996-4B91-A5E6-0978C85BF33E}"/>
              </a:ext>
            </a:extLst>
          </p:cNvPr>
          <p:cNvSpPr txBox="1"/>
          <p:nvPr/>
        </p:nvSpPr>
        <p:spPr>
          <a:xfrm flipH="1">
            <a:off x="457200" y="1546934"/>
            <a:ext cx="2790550" cy="391290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endParaRPr dirty="0">
              <a:solidFill>
                <a:schemeClr val="tx1"/>
              </a:solidFill>
            </a:endParaRPr>
          </a:p>
          <a:p>
            <a:pPr marL="182880" lvl="0" indent="-182880">
              <a:spcAft>
                <a:spcPts val="600"/>
              </a:spcAft>
              <a:buFont typeface="Wingdings" panose="05000000000000000000" pitchFamily="2" charset="2"/>
              <a:buChar char="§"/>
            </a:pPr>
            <a:r>
              <a:rPr lang="en-US" dirty="0">
                <a:solidFill>
                  <a:schemeClr val="tx2"/>
                </a:solidFill>
              </a:rPr>
              <a:t>This is a very fast motion, think “FLICK away-FLICK back” in one second</a:t>
            </a:r>
          </a:p>
          <a:p>
            <a:pPr marL="182880" lvl="0" indent="-182880">
              <a:spcAft>
                <a:spcPts val="600"/>
              </a:spcAft>
              <a:buFont typeface="Wingdings" panose="05000000000000000000" pitchFamily="2" charset="2"/>
              <a:buChar char="§"/>
            </a:pPr>
            <a:r>
              <a:rPr lang="en-US" dirty="0">
                <a:solidFill>
                  <a:schemeClr val="tx2"/>
                </a:solidFill>
              </a:rPr>
              <a:t>Start your motion as </a:t>
            </a:r>
            <a:br>
              <a:rPr lang="en-US" dirty="0">
                <a:solidFill>
                  <a:schemeClr val="tx2"/>
                </a:solidFill>
              </a:rPr>
            </a:br>
            <a:r>
              <a:rPr lang="en-US" dirty="0">
                <a:solidFill>
                  <a:schemeClr val="tx2"/>
                </a:solidFill>
              </a:rPr>
              <a:t>close to the obstacle </a:t>
            </a:r>
            <a:br>
              <a:rPr lang="en-US" dirty="0">
                <a:solidFill>
                  <a:schemeClr val="tx2"/>
                </a:solidFill>
              </a:rPr>
            </a:br>
            <a:r>
              <a:rPr lang="en-US" dirty="0">
                <a:solidFill>
                  <a:schemeClr val="tx2"/>
                </a:solidFill>
              </a:rPr>
              <a:t>as possible.</a:t>
            </a:r>
          </a:p>
          <a:p>
            <a:pPr marL="182880" lvl="0" indent="-182880">
              <a:spcAft>
                <a:spcPts val="600"/>
              </a:spcAft>
              <a:buFont typeface="Wingdings" panose="05000000000000000000" pitchFamily="2" charset="2"/>
              <a:buChar char="§"/>
            </a:pPr>
            <a:r>
              <a:rPr lang="en-US" dirty="0">
                <a:solidFill>
                  <a:schemeClr val="tx2"/>
                </a:solidFill>
              </a:rPr>
              <a:t>Your goal is to avoid the obstacle with your front wheel, which controls your steering.</a:t>
            </a:r>
          </a:p>
          <a:p>
            <a:pPr marL="182880" lvl="0" indent="-182880">
              <a:spcAft>
                <a:spcPts val="600"/>
              </a:spcAft>
              <a:buFont typeface="Wingdings" panose="05000000000000000000" pitchFamily="2" charset="2"/>
              <a:buChar char="§"/>
            </a:pPr>
            <a:r>
              <a:rPr lang="en-US" dirty="0">
                <a:solidFill>
                  <a:schemeClr val="tx2"/>
                </a:solidFill>
              </a:rPr>
              <a:t>Some speed makes </a:t>
            </a:r>
            <a:br>
              <a:rPr lang="en-US" dirty="0">
                <a:solidFill>
                  <a:schemeClr val="tx2"/>
                </a:solidFill>
              </a:rPr>
            </a:br>
            <a:r>
              <a:rPr lang="en-US" dirty="0">
                <a:solidFill>
                  <a:schemeClr val="tx2"/>
                </a:solidFill>
              </a:rPr>
              <a:t>this easier.</a:t>
            </a:r>
          </a:p>
        </p:txBody>
      </p:sp>
      <p:sp>
        <p:nvSpPr>
          <p:cNvPr id="14" name="Google Shape;98;p14">
            <a:extLst>
              <a:ext uri="{FF2B5EF4-FFF2-40B4-BE49-F238E27FC236}">
                <a16:creationId xmlns:a16="http://schemas.microsoft.com/office/drawing/2014/main" id="{5F5FD8BF-7F5B-4EA6-9C86-56288876F830}"/>
              </a:ext>
            </a:extLst>
          </p:cNvPr>
          <p:cNvSpPr txBox="1"/>
          <p:nvPr/>
        </p:nvSpPr>
        <p:spPr>
          <a:xfrm>
            <a:off x="6205490" y="1571909"/>
            <a:ext cx="2660718" cy="39248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marL="182880" lvl="0" indent="-182880">
              <a:spcAft>
                <a:spcPts val="600"/>
              </a:spcAft>
              <a:buFont typeface="Wingdings" panose="05000000000000000000" pitchFamily="2" charset="2"/>
              <a:buChar char="§"/>
            </a:pPr>
            <a:r>
              <a:rPr lang="en-US" dirty="0">
                <a:solidFill>
                  <a:schemeClr val="tx2"/>
                </a:solidFill>
              </a:rPr>
              <a:t>Start the motion as </a:t>
            </a:r>
            <a:br>
              <a:rPr lang="en-US" dirty="0">
                <a:solidFill>
                  <a:schemeClr val="tx2"/>
                </a:solidFill>
              </a:rPr>
            </a:br>
            <a:r>
              <a:rPr lang="en-US" dirty="0">
                <a:solidFill>
                  <a:schemeClr val="tx2"/>
                </a:solidFill>
              </a:rPr>
              <a:t>late, and close to the obstacle, as possible</a:t>
            </a:r>
          </a:p>
          <a:p>
            <a:pPr marL="182880" lvl="0" indent="-182880">
              <a:spcAft>
                <a:spcPts val="600"/>
              </a:spcAft>
              <a:buFont typeface="Wingdings" panose="05000000000000000000" pitchFamily="2" charset="2"/>
              <a:buChar char="§"/>
            </a:pPr>
            <a:r>
              <a:rPr lang="en-US" dirty="0">
                <a:solidFill>
                  <a:schemeClr val="tx2"/>
                </a:solidFill>
              </a:rPr>
              <a:t>Ideally the obstacle </a:t>
            </a:r>
            <a:br>
              <a:rPr lang="en-US" dirty="0">
                <a:solidFill>
                  <a:schemeClr val="tx2"/>
                </a:solidFill>
              </a:rPr>
            </a:br>
            <a:r>
              <a:rPr lang="en-US" dirty="0">
                <a:solidFill>
                  <a:schemeClr val="tx2"/>
                </a:solidFill>
              </a:rPr>
              <a:t>will pass between your front and back wheels </a:t>
            </a:r>
            <a:br>
              <a:rPr lang="en-US" dirty="0">
                <a:solidFill>
                  <a:schemeClr val="tx2"/>
                </a:solidFill>
              </a:rPr>
            </a:br>
            <a:r>
              <a:rPr lang="en-US" dirty="0">
                <a:solidFill>
                  <a:schemeClr val="tx2"/>
                </a:solidFill>
              </a:rPr>
              <a:t>without touching either</a:t>
            </a:r>
          </a:p>
          <a:p>
            <a:pPr marL="182880" lvl="0" indent="-182880">
              <a:spcAft>
                <a:spcPts val="600"/>
              </a:spcAft>
              <a:buFont typeface="Wingdings" panose="05000000000000000000" pitchFamily="2" charset="2"/>
              <a:buChar char="§"/>
            </a:pPr>
            <a:r>
              <a:rPr lang="en-US" dirty="0">
                <a:solidFill>
                  <a:schemeClr val="tx2"/>
                </a:solidFill>
              </a:rPr>
              <a:t>Strong fast “flick-flick” </a:t>
            </a:r>
            <a:br>
              <a:rPr lang="en-US" dirty="0">
                <a:solidFill>
                  <a:schemeClr val="tx2"/>
                </a:solidFill>
              </a:rPr>
            </a:br>
            <a:r>
              <a:rPr lang="en-US" dirty="0">
                <a:solidFill>
                  <a:schemeClr val="tx2"/>
                </a:solidFill>
              </a:rPr>
              <a:t>at about a 45-degree angle</a:t>
            </a:r>
          </a:p>
          <a:p>
            <a:pPr marL="182880" lvl="0" indent="-182880">
              <a:spcAft>
                <a:spcPts val="600"/>
              </a:spcAft>
              <a:buFont typeface="Wingdings" panose="05000000000000000000" pitchFamily="2" charset="2"/>
              <a:buChar char="§"/>
            </a:pPr>
            <a:r>
              <a:rPr lang="en-US" dirty="0">
                <a:solidFill>
                  <a:schemeClr val="tx2"/>
                </a:solidFill>
              </a:rPr>
              <a:t>Maintain as straight </a:t>
            </a:r>
            <a:br>
              <a:rPr lang="en-US" dirty="0">
                <a:solidFill>
                  <a:schemeClr val="tx2"/>
                </a:solidFill>
              </a:rPr>
            </a:br>
            <a:r>
              <a:rPr lang="en-US" dirty="0">
                <a:solidFill>
                  <a:schemeClr val="tx2"/>
                </a:solidFill>
              </a:rPr>
              <a:t>of line as possible</a:t>
            </a:r>
          </a:p>
        </p:txBody>
      </p:sp>
      <p:sp>
        <p:nvSpPr>
          <p:cNvPr id="2" name="TextBox 1">
            <a:extLst>
              <a:ext uri="{FF2B5EF4-FFF2-40B4-BE49-F238E27FC236}">
                <a16:creationId xmlns:a16="http://schemas.microsoft.com/office/drawing/2014/main" id="{E55CE0B0-890A-4C07-8E37-08A61754B1F9}"/>
              </a:ext>
            </a:extLst>
          </p:cNvPr>
          <p:cNvSpPr txBox="1"/>
          <p:nvPr/>
        </p:nvSpPr>
        <p:spPr>
          <a:xfrm flipH="1">
            <a:off x="3322320" y="4798434"/>
            <a:ext cx="2615184" cy="830997"/>
          </a:xfrm>
          <a:prstGeom prst="rect">
            <a:avLst/>
          </a:prstGeom>
          <a:noFill/>
        </p:spPr>
        <p:txBody>
          <a:bodyPr wrap="square" rtlCol="0">
            <a:spAutoFit/>
          </a:bodyPr>
          <a:lstStyle/>
          <a:p>
            <a:r>
              <a:rPr lang="en-US" sz="1600" i="1" dirty="0"/>
              <a:t>This is NOT a weave, </a:t>
            </a:r>
            <a:br>
              <a:rPr lang="en-US" sz="1600" i="1" dirty="0"/>
            </a:br>
            <a:r>
              <a:rPr lang="en-US" sz="1600" i="1" dirty="0"/>
              <a:t>it is an avoid and correct, </a:t>
            </a:r>
            <a:br>
              <a:rPr lang="en-US" sz="1600" i="1" dirty="0"/>
            </a:br>
            <a:r>
              <a:rPr lang="en-US" sz="1600" i="1" dirty="0"/>
              <a:t>to maintain a straight 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4" name="Google Shape;105;p15">
            <a:extLst>
              <a:ext uri="{FF2B5EF4-FFF2-40B4-BE49-F238E27FC236}">
                <a16:creationId xmlns:a16="http://schemas.microsoft.com/office/drawing/2014/main" id="{6E518187-DD05-4624-9B44-E11B96C4B056}"/>
              </a:ext>
            </a:extLst>
          </p:cNvPr>
          <p:cNvSpPr txBox="1"/>
          <p:nvPr/>
        </p:nvSpPr>
        <p:spPr>
          <a:xfrm>
            <a:off x="0" y="91440"/>
            <a:ext cx="9144000" cy="731520"/>
          </a:xfrm>
          <a:prstGeom prst="rect">
            <a:avLst/>
          </a:prstGeom>
          <a:noFill/>
          <a:ln>
            <a:noFill/>
          </a:ln>
        </p:spPr>
        <p:txBody>
          <a:bodyPr spcFirstLastPara="1" wrap="square" lIns="365760" tIns="45700" rIns="0" bIns="45700" anchor="t" anchorCtr="0">
            <a:noAutofit/>
          </a:bodyPr>
          <a:lstStyle/>
          <a:p>
            <a:pPr lvl="0">
              <a:buClr>
                <a:srgbClr val="FFFF00"/>
              </a:buClr>
            </a:pPr>
            <a:r>
              <a:rPr lang="en-US" sz="3100" b="1" dirty="0">
                <a:ln w="0"/>
                <a:solidFill>
                  <a:schemeClr val="accent2"/>
                </a:solidFill>
                <a:effectLst>
                  <a:outerShdw blurRad="38100" dist="19050" dir="2700000" algn="tl" rotWithShape="0">
                    <a:schemeClr val="dk1">
                      <a:alpha val="40000"/>
                    </a:schemeClr>
                  </a:outerShdw>
                </a:effectLst>
              </a:rPr>
              <a:t>Station 3: Obstacle avoidance – Rock dodge activity</a:t>
            </a:r>
          </a:p>
        </p:txBody>
      </p:sp>
      <p:sp>
        <p:nvSpPr>
          <p:cNvPr id="25" name="Google Shape;106;p15">
            <a:extLst>
              <a:ext uri="{FF2B5EF4-FFF2-40B4-BE49-F238E27FC236}">
                <a16:creationId xmlns:a16="http://schemas.microsoft.com/office/drawing/2014/main" id="{8A405703-C164-43E5-B363-58BC64B1407A}"/>
              </a:ext>
            </a:extLst>
          </p:cNvPr>
          <p:cNvSpPr txBox="1"/>
          <p:nvPr/>
        </p:nvSpPr>
        <p:spPr>
          <a:xfrm>
            <a:off x="0" y="1481328"/>
            <a:ext cx="9156900" cy="1999488"/>
          </a:xfrm>
          <a:prstGeom prst="rect">
            <a:avLst/>
          </a:prstGeom>
          <a:noFill/>
          <a:ln>
            <a:noFill/>
          </a:ln>
        </p:spPr>
        <p:txBody>
          <a:bodyPr spcFirstLastPara="1" wrap="square" lIns="457200" tIns="45700" rIns="457200" bIns="45700" anchor="ctr" anchorCtr="0">
            <a:noAutofit/>
          </a:bodyPr>
          <a:lstStyle/>
          <a:p>
            <a:pPr lvl="0">
              <a:spcAft>
                <a:spcPts val="400"/>
              </a:spcAft>
              <a:buClr>
                <a:schemeClr val="lt1"/>
              </a:buClr>
            </a:pPr>
            <a:r>
              <a:rPr lang="en-US" dirty="0"/>
              <a:t>Use tennis balls cut in half so they know they hit the obstacle, or mark with chalk </a:t>
            </a:r>
            <a:br>
              <a:rPr lang="en-US" dirty="0"/>
            </a:br>
            <a:r>
              <a:rPr lang="en-US" dirty="0"/>
              <a:t>for simplicity.</a:t>
            </a:r>
          </a:p>
          <a:p>
            <a:pPr lvl="0">
              <a:spcAft>
                <a:spcPts val="400"/>
              </a:spcAft>
              <a:buClr>
                <a:schemeClr val="lt1"/>
              </a:buClr>
            </a:pPr>
            <a:r>
              <a:rPr lang="en-US" dirty="0"/>
              <a:t>Practice this activity while walking their bike and flicking their handlebars quickly </a:t>
            </a:r>
            <a:br>
              <a:rPr lang="en-US" dirty="0"/>
            </a:br>
            <a:r>
              <a:rPr lang="en-US" dirty="0"/>
              <a:t>to avoid, then quickly correct. The bicycle maintains a straight-line motion. </a:t>
            </a:r>
          </a:p>
          <a:p>
            <a:pPr lvl="0">
              <a:spcAft>
                <a:spcPts val="400"/>
              </a:spcAft>
              <a:buClr>
                <a:schemeClr val="lt1"/>
              </a:buClr>
            </a:pPr>
            <a:r>
              <a:rPr lang="en-US" dirty="0"/>
              <a:t>Leave the corner balls 12 inches apart for beginners. </a:t>
            </a:r>
          </a:p>
          <a:p>
            <a:pPr lvl="0">
              <a:spcAft>
                <a:spcPts val="400"/>
              </a:spcAft>
              <a:buClr>
                <a:schemeClr val="lt1"/>
              </a:buClr>
            </a:pPr>
            <a:r>
              <a:rPr lang="en-US" dirty="0"/>
              <a:t>Weaving around is not a successful completion.</a:t>
            </a:r>
          </a:p>
        </p:txBody>
      </p:sp>
      <p:sp>
        <p:nvSpPr>
          <p:cNvPr id="26" name="Google Shape;107;p15">
            <a:extLst>
              <a:ext uri="{FF2B5EF4-FFF2-40B4-BE49-F238E27FC236}">
                <a16:creationId xmlns:a16="http://schemas.microsoft.com/office/drawing/2014/main" id="{95784071-B9B3-4D7E-B77E-8A6469CB2129}"/>
              </a:ext>
            </a:extLst>
          </p:cNvPr>
          <p:cNvSpPr txBox="1"/>
          <p:nvPr/>
        </p:nvSpPr>
        <p:spPr>
          <a:xfrm>
            <a:off x="0" y="5846400"/>
            <a:ext cx="9156900" cy="1011600"/>
          </a:xfrm>
          <a:prstGeom prst="rect">
            <a:avLst/>
          </a:prstGeom>
          <a:solidFill>
            <a:schemeClr val="accent1"/>
          </a:solidFill>
          <a:ln>
            <a:noFill/>
          </a:ln>
        </p:spPr>
        <p:txBody>
          <a:bodyPr spcFirstLastPara="1" wrap="square" lIns="457200" tIns="91440" rIns="457200" bIns="91425" anchor="ctr" anchorCtr="0">
            <a:noAutofit/>
          </a:bodyPr>
          <a:lstStyle/>
          <a:p>
            <a:pPr lvl="0"/>
            <a:r>
              <a:rPr lang="en-US" sz="2000" b="1" dirty="0">
                <a:solidFill>
                  <a:srgbClr val="FFFFFF"/>
                </a:solidFill>
              </a:rPr>
              <a:t>Drivers: </a:t>
            </a:r>
            <a:r>
              <a:rPr lang="en-US" dirty="0">
                <a:solidFill>
                  <a:srgbClr val="FFFFFF"/>
                </a:solidFill>
              </a:rPr>
              <a:t>Slow down, wait until it is safe to move over and pass. Be prepared for kids </a:t>
            </a:r>
            <a:br>
              <a:rPr lang="en-US" dirty="0">
                <a:solidFill>
                  <a:srgbClr val="FFFFFF"/>
                </a:solidFill>
              </a:rPr>
            </a:br>
            <a:r>
              <a:rPr lang="en-US" dirty="0">
                <a:solidFill>
                  <a:srgbClr val="FFFFFF"/>
                </a:solidFill>
              </a:rPr>
              <a:t>to swerve and turn unpredictably.</a:t>
            </a:r>
            <a:endParaRPr sz="1800" dirty="0">
              <a:solidFill>
                <a:srgbClr val="FFFFFF"/>
              </a:solidFill>
            </a:endParaRPr>
          </a:p>
        </p:txBody>
      </p:sp>
      <p:sp>
        <p:nvSpPr>
          <p:cNvPr id="27" name="Google Shape;108;p15">
            <a:extLst>
              <a:ext uri="{FF2B5EF4-FFF2-40B4-BE49-F238E27FC236}">
                <a16:creationId xmlns:a16="http://schemas.microsoft.com/office/drawing/2014/main" id="{62EC6A98-717D-4D68-9F0B-07C1E6FDB056}"/>
              </a:ext>
            </a:extLst>
          </p:cNvPr>
          <p:cNvSpPr txBox="1"/>
          <p:nvPr/>
        </p:nvSpPr>
        <p:spPr>
          <a:xfrm>
            <a:off x="0" y="4837043"/>
            <a:ext cx="9156900" cy="1011600"/>
          </a:xfrm>
          <a:prstGeom prst="rect">
            <a:avLst/>
          </a:prstGeom>
          <a:noFill/>
          <a:ln>
            <a:noFill/>
          </a:ln>
        </p:spPr>
        <p:txBody>
          <a:bodyPr spcFirstLastPara="1" wrap="square" lIns="457200" tIns="91425" rIns="457200" bIns="91425" anchor="ctr" anchorCtr="0">
            <a:noAutofit/>
          </a:bodyPr>
          <a:lstStyle/>
          <a:p>
            <a:pPr lvl="0">
              <a:buClr>
                <a:schemeClr val="lt1"/>
              </a:buClr>
            </a:pPr>
            <a:r>
              <a:rPr lang="en-US" b="1" dirty="0"/>
              <a:t>Make it fun:</a:t>
            </a:r>
            <a:r>
              <a:rPr lang="en-US" dirty="0"/>
              <a:t> Tally successes, give more points for the center ball going between the front and back wheels. Stand close to the course or run by to simulate traffic and </a:t>
            </a:r>
            <a:br>
              <a:rPr lang="en-US" dirty="0"/>
            </a:br>
            <a:r>
              <a:rPr lang="en-US" dirty="0"/>
              <a:t>the need for this maneuver. </a:t>
            </a:r>
            <a:endParaRPr sz="1050" dirty="0"/>
          </a:p>
        </p:txBody>
      </p:sp>
      <p:sp>
        <p:nvSpPr>
          <p:cNvPr id="28" name="Google Shape;110;p15">
            <a:extLst>
              <a:ext uri="{FF2B5EF4-FFF2-40B4-BE49-F238E27FC236}">
                <a16:creationId xmlns:a16="http://schemas.microsoft.com/office/drawing/2014/main" id="{1D1AB85C-89F5-4E27-9BAA-61A14878209C}"/>
              </a:ext>
            </a:extLst>
          </p:cNvPr>
          <p:cNvSpPr txBox="1"/>
          <p:nvPr/>
        </p:nvSpPr>
        <p:spPr>
          <a:xfrm>
            <a:off x="0" y="731520"/>
            <a:ext cx="9144000" cy="749808"/>
          </a:xfrm>
          <a:prstGeom prst="rect">
            <a:avLst/>
          </a:prstGeom>
          <a:solidFill>
            <a:schemeClr val="accent2">
              <a:lumMod val="20000"/>
              <a:lumOff val="80000"/>
            </a:schemeClr>
          </a:solidFill>
          <a:ln>
            <a:noFill/>
          </a:ln>
        </p:spPr>
        <p:txBody>
          <a:bodyPr spcFirstLastPara="1" wrap="square" lIns="914400" tIns="91425" rIns="457200" bIns="91425" anchor="t" anchorCtr="0">
            <a:noAutofit/>
          </a:bodyPr>
          <a:lstStyle/>
          <a:p>
            <a:pPr lvl="0">
              <a:buClr>
                <a:schemeClr val="lt1"/>
              </a:buClr>
            </a:pPr>
            <a:r>
              <a:rPr lang="en-US" sz="2000" b="1" dirty="0"/>
              <a:t>Crash avoidance: </a:t>
            </a:r>
            <a:r>
              <a:rPr lang="en-US" dirty="0"/>
              <a:t>Maintain control of your bicycle, avoid a sudden swerve into traffic, ride in as straight of line as possible.</a:t>
            </a:r>
          </a:p>
        </p:txBody>
      </p:sp>
      <p:sp>
        <p:nvSpPr>
          <p:cNvPr id="30" name="Isosceles Triangle 29">
            <a:extLst>
              <a:ext uri="{FF2B5EF4-FFF2-40B4-BE49-F238E27FC236}">
                <a16:creationId xmlns:a16="http://schemas.microsoft.com/office/drawing/2014/main" id="{548A2812-7AEC-4356-B9DC-D39C9CFA2EBD}"/>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11;p15">
            <a:extLst>
              <a:ext uri="{FF2B5EF4-FFF2-40B4-BE49-F238E27FC236}">
                <a16:creationId xmlns:a16="http://schemas.microsoft.com/office/drawing/2014/main" id="{18172963-F2B4-451D-AB57-FC14F953AEFB}"/>
              </a:ext>
            </a:extLst>
          </p:cNvPr>
          <p:cNvSpPr txBox="1"/>
          <p:nvPr/>
        </p:nvSpPr>
        <p:spPr>
          <a:xfrm>
            <a:off x="5781046" y="3447288"/>
            <a:ext cx="1686554" cy="1408176"/>
          </a:xfrm>
          <a:prstGeom prst="rect">
            <a:avLst/>
          </a:prstGeom>
          <a:solidFill>
            <a:schemeClr val="bg2"/>
          </a:solidFill>
          <a:ln>
            <a:noFill/>
          </a:ln>
        </p:spPr>
        <p:txBody>
          <a:bodyPr spcFirstLastPara="1" wrap="square" lIns="274320" tIns="182880" rIns="274320" bIns="182880" anchor="ctr" anchorCtr="0">
            <a:noAutofit/>
          </a:bodyPr>
          <a:lstStyle/>
          <a:p>
            <a:pPr lvl="0">
              <a:buClr>
                <a:schemeClr val="dk1"/>
              </a:buClr>
              <a:buSzPts val="1100"/>
            </a:pPr>
            <a:r>
              <a:rPr lang="en-US" i="1" dirty="0"/>
              <a:t>Practice the motion without the balls first</a:t>
            </a:r>
          </a:p>
        </p:txBody>
      </p:sp>
      <p:pic>
        <p:nvPicPr>
          <p:cNvPr id="6" name="Picture 5">
            <a:extLst>
              <a:ext uri="{FF2B5EF4-FFF2-40B4-BE49-F238E27FC236}">
                <a16:creationId xmlns:a16="http://schemas.microsoft.com/office/drawing/2014/main" id="{C9CB1497-0BCC-4F39-9786-42B08B77E84C}"/>
              </a:ext>
            </a:extLst>
          </p:cNvPr>
          <p:cNvPicPr>
            <a:picLocks noChangeAspect="1"/>
          </p:cNvPicPr>
          <p:nvPr/>
        </p:nvPicPr>
        <p:blipFill rotWithShape="1">
          <a:blip r:embed="rId3"/>
          <a:srcRect t="7077" b="6163"/>
          <a:stretch/>
        </p:blipFill>
        <p:spPr>
          <a:xfrm>
            <a:off x="599440" y="3449321"/>
            <a:ext cx="5303520" cy="1412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keFedTheme">
  <a:themeElements>
    <a:clrScheme name="Custom 2">
      <a:dk1>
        <a:srgbClr val="3D3D3D"/>
      </a:dk1>
      <a:lt1>
        <a:srgbClr val="E5E6DA"/>
      </a:lt1>
      <a:dk2>
        <a:srgbClr val="3D3D3D"/>
      </a:dk2>
      <a:lt2>
        <a:srgbClr val="FFFFFF"/>
      </a:lt2>
      <a:accent1>
        <a:srgbClr val="057F3E"/>
      </a:accent1>
      <a:accent2>
        <a:srgbClr val="1C4890"/>
      </a:accent2>
      <a:accent3>
        <a:srgbClr val="72A67F"/>
      </a:accent3>
      <a:accent4>
        <a:srgbClr val="939685"/>
      </a:accent4>
      <a:accent5>
        <a:srgbClr val="96A1AA"/>
      </a:accent5>
      <a:accent6>
        <a:srgbClr val="A99E8A"/>
      </a:accent6>
      <a:hlink>
        <a:srgbClr val="1C4890"/>
      </a:hlink>
      <a:folHlink>
        <a:srgbClr val="057F3E"/>
      </a:folHlink>
    </a:clrScheme>
    <a:fontScheme name="BikeF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keFedTheme" id="{C973FF9E-D995-4875-BBD7-71311264CA6D}" vid="{6BEBFAB7-329F-495A-BFBE-D9FF3403FB8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3717</TotalTime>
  <Words>1103</Words>
  <Application>Microsoft Office PowerPoint</Application>
  <PresentationFormat>On-screen Show (4:3)</PresentationFormat>
  <Paragraphs>69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 New Roman</vt:lpstr>
      <vt:lpstr>Wingdings</vt:lpstr>
      <vt:lpstr>BikeFedTheme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WANDA L</dc:creator>
  <cp:lastModifiedBy>Little, Wanda L - DOT</cp:lastModifiedBy>
  <cp:revision>197</cp:revision>
  <dcterms:modified xsi:type="dcterms:W3CDTF">2021-03-23T15:55:34Z</dcterms:modified>
</cp:coreProperties>
</file>