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77" r:id="rId2"/>
    <p:sldId id="278" r:id="rId3"/>
    <p:sldId id="280" r:id="rId4"/>
    <p:sldId id="28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achaus" initials="MB" lastIdx="5" clrIdx="0">
    <p:extLst>
      <p:ext uri="{19B8F6BF-5375-455C-9EA6-DF929625EA0E}">
        <p15:presenceInfo xmlns:p15="http://schemas.microsoft.com/office/powerpoint/2012/main" userId="Michelle Bacha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8" autoAdjust="0"/>
    <p:restoredTop sz="96710" autoAdjust="0"/>
  </p:normalViewPr>
  <p:slideViewPr>
    <p:cSldViewPr snapToGrid="0">
      <p:cViewPr varScale="1">
        <p:scale>
          <a:sx n="125" d="100"/>
          <a:sy n="125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42b580b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42b580bd2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942b580bd2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42b580b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g942b580bd2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942b580bd2_0_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3c86ecc74_0_7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295" name="Google Shape;295;g73c86ecc7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6" name="Google Shape;296;g73c86ecc74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Another major cause of bicycle crashes for children is the unexpected left turn or sudden left swerve. 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child forgets to look being him/her for traffic before turning left into a driveway or at an intersection, or before moving further left on the road to avoid a hazard.  </a:t>
            </a:r>
            <a:r>
              <a:rPr lang="en-US" sz="1800"/>
              <a:t>Scanning t</a:t>
            </a:r>
            <a:r>
              <a:rPr lang="en-US" sz="1800" b="0" i="0" u="none" strike="noStrike" cap="none"/>
              <a:t>eaches them how to look behind them for traffic while riding a straight line.  Most children quickly pick up this skill.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4e7e47f56_0_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315" name="Google Shape;315;g84e7e47f5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6" name="Google Shape;316;g84e7e47f56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Another major cause of bicycle crashes for children is the unexpected left turn or sudden left swerve. 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child forgets to look being him/her for traffic before turning left into a driveway or at an intersection, or before moving further left on the road to avoid a hazard.  </a:t>
            </a:r>
            <a:r>
              <a:rPr lang="en-US" sz="1800"/>
              <a:t>Scanning t</a:t>
            </a:r>
            <a:r>
              <a:rPr lang="en-US" sz="1800" b="0" i="0" u="none" strike="noStrike" cap="none"/>
              <a:t>eaches them how to look behind them for traffic while riding a straight line.  Most children quickly pick up this skill.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125"/>
              </a:spcBef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139173" y="2465295"/>
            <a:ext cx="3880878" cy="3711669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2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6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2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9;p27">
            <a:extLst>
              <a:ext uri="{FF2B5EF4-FFF2-40B4-BE49-F238E27FC236}">
                <a16:creationId xmlns:a16="http://schemas.microsoft.com/office/drawing/2014/main" id="{F321F33A-ECC3-4075-BD19-5C8D53463AD1}"/>
              </a:ext>
            </a:extLst>
          </p:cNvPr>
          <p:cNvSpPr txBox="1"/>
          <p:nvPr/>
        </p:nvSpPr>
        <p:spPr>
          <a:xfrm>
            <a:off x="0" y="2430966"/>
            <a:ext cx="9144000" cy="199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Station 2</a:t>
            </a:r>
          </a:p>
          <a:p>
            <a:pPr algn="ctr"/>
            <a:r>
              <a:rPr lang="en-US" sz="3200" b="1" cap="all" dirty="0">
                <a:solidFill>
                  <a:srgbClr val="FF0000"/>
                </a:solidFill>
              </a:rPr>
              <a:t>Skill to develop: </a:t>
            </a:r>
            <a:br>
              <a:rPr lang="en-US" sz="3200" b="1" cap="all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Signaling and scanning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6;p21">
            <a:extLst>
              <a:ext uri="{FF2B5EF4-FFF2-40B4-BE49-F238E27FC236}">
                <a16:creationId xmlns:a16="http://schemas.microsoft.com/office/drawing/2014/main" id="{0474D19A-2AF8-4925-B40D-185025784B53}"/>
              </a:ext>
            </a:extLst>
          </p:cNvPr>
          <p:cNvSpPr txBox="1"/>
          <p:nvPr/>
        </p:nvSpPr>
        <p:spPr>
          <a:xfrm>
            <a:off x="0" y="0"/>
            <a:ext cx="91440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91425" bIns="0" anchor="ctr" anchorCtr="0">
            <a:noAutofit/>
          </a:bodyPr>
          <a:lstStyle/>
          <a:p>
            <a:pPr lvl="0">
              <a:lnSpc>
                <a:spcPts val="3200"/>
              </a:lnSpc>
              <a:buClr>
                <a:srgbClr val="FFCC66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Most common and severe crash types and</a:t>
            </a:r>
          </a:p>
          <a:p>
            <a:pPr lvl="0">
              <a:lnSpc>
                <a:spcPts val="3200"/>
              </a:lnSpc>
              <a:buClr>
                <a:srgbClr val="FFCC66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needed to avoid them</a:t>
            </a:r>
          </a:p>
        </p:txBody>
      </p:sp>
      <p:sp>
        <p:nvSpPr>
          <p:cNvPr id="5" name="Google Shape;147;p21">
            <a:extLst>
              <a:ext uri="{FF2B5EF4-FFF2-40B4-BE49-F238E27FC236}">
                <a16:creationId xmlns:a16="http://schemas.microsoft.com/office/drawing/2014/main" id="{2D1B8F2A-31D4-4213-B972-785AF10A2254}"/>
              </a:ext>
            </a:extLst>
          </p:cNvPr>
          <p:cNvSpPr txBox="1"/>
          <p:nvPr/>
        </p:nvSpPr>
        <p:spPr>
          <a:xfrm>
            <a:off x="0" y="1280160"/>
            <a:ext cx="9144000" cy="331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20" tIns="45700" rIns="457200" bIns="45700" anchor="t" anchorCtr="0">
            <a:noAutofit/>
          </a:bodyPr>
          <a:lstStyle/>
          <a:p>
            <a:pPr lvl="0">
              <a:tabLst>
                <a:tab pos="2286000" algn="l"/>
                <a:tab pos="2743200" algn="l"/>
                <a:tab pos="3657600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Driveway or Midblock Rideout</a:t>
            </a:r>
          </a:p>
          <a:p>
            <a:pPr lvl="0">
              <a:tabLst>
                <a:tab pos="2286000" algn="l"/>
                <a:tab pos="2743200" algn="l"/>
                <a:tab pos="3657600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12%</a:t>
            </a:r>
            <a:r>
              <a:rPr lang="en-US" sz="2000" dirty="0">
                <a:solidFill>
                  <a:schemeClr val="tx2"/>
                </a:solidFill>
              </a:rPr>
              <a:t> of crashes; </a:t>
            </a:r>
            <a:r>
              <a:rPr lang="en-US" sz="2000" b="1" dirty="0">
                <a:solidFill>
                  <a:schemeClr val="tx2"/>
                </a:solidFill>
              </a:rPr>
              <a:t>22%</a:t>
            </a:r>
            <a:r>
              <a:rPr lang="en-US" sz="2000" dirty="0">
                <a:solidFill>
                  <a:schemeClr val="tx2"/>
                </a:solidFill>
              </a:rPr>
              <a:t> incapacitating or fatal</a:t>
            </a:r>
          </a:p>
          <a:p>
            <a:pPr lvl="0">
              <a:tabLst>
                <a:tab pos="2286000" algn="l"/>
                <a:tab pos="2743200" algn="l"/>
                <a:tab pos="36576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lvl="0">
              <a:tabLst>
                <a:tab pos="2286000" algn="l"/>
                <a:tab pos="2743200" algn="l"/>
                <a:tab pos="3657600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Stop Sign/Signal Rideout</a:t>
            </a:r>
          </a:p>
          <a:p>
            <a:pPr lvl="0">
              <a:tabLst>
                <a:tab pos="2286000" algn="l"/>
                <a:tab pos="2743200" algn="l"/>
                <a:tab pos="3657600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17%</a:t>
            </a:r>
            <a:r>
              <a:rPr lang="en-US" sz="2000" dirty="0">
                <a:solidFill>
                  <a:schemeClr val="tx2"/>
                </a:solidFill>
              </a:rPr>
              <a:t> of crashes; </a:t>
            </a:r>
            <a:r>
              <a:rPr lang="en-US" sz="2000" b="1" dirty="0">
                <a:solidFill>
                  <a:schemeClr val="tx2"/>
                </a:solidFill>
              </a:rPr>
              <a:t>20%</a:t>
            </a:r>
            <a:r>
              <a:rPr lang="en-US" sz="2000" dirty="0">
                <a:solidFill>
                  <a:schemeClr val="tx2"/>
                </a:solidFill>
              </a:rPr>
              <a:t> incapacitating or fatal</a:t>
            </a:r>
          </a:p>
          <a:p>
            <a:pPr>
              <a:tabLst>
                <a:tab pos="2286000" algn="l"/>
                <a:tab pos="2743200" algn="l"/>
                <a:tab pos="3657600" algn="l"/>
              </a:tabLst>
            </a:pPr>
            <a:r>
              <a:rPr lang="en-US" sz="2000" b="1" cap="all" dirty="0">
                <a:solidFill>
                  <a:srgbClr val="FF0000"/>
                </a:solidFill>
              </a:rPr>
              <a:t>Skill to develop: </a:t>
            </a:r>
            <a:r>
              <a:rPr lang="en-US" sz="2000" dirty="0">
                <a:solidFill>
                  <a:srgbClr val="FF0000"/>
                </a:solidFill>
              </a:rPr>
              <a:t>Signaling/Scanning</a:t>
            </a:r>
          </a:p>
          <a:p>
            <a:pPr lvl="0">
              <a:tabLst>
                <a:tab pos="2286000" algn="l"/>
                <a:tab pos="2743200" algn="l"/>
                <a:tab pos="3657600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lvl="0">
              <a:tabLst>
                <a:tab pos="2286000" algn="l"/>
                <a:tab pos="2743200" algn="l"/>
                <a:tab pos="3657600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Sudden Swerve	</a:t>
            </a:r>
          </a:p>
          <a:p>
            <a:pPr lvl="0">
              <a:tabLst>
                <a:tab pos="2286000" algn="l"/>
                <a:tab pos="2743200" algn="l"/>
                <a:tab pos="3657600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7%</a:t>
            </a:r>
            <a:r>
              <a:rPr lang="en-US" sz="2000" dirty="0">
                <a:solidFill>
                  <a:schemeClr val="tx2"/>
                </a:solidFill>
              </a:rPr>
              <a:t> of crashes; </a:t>
            </a:r>
            <a:r>
              <a:rPr lang="en-US" sz="2000" b="1" dirty="0">
                <a:solidFill>
                  <a:schemeClr val="tx2"/>
                </a:solidFill>
              </a:rPr>
              <a:t>25%</a:t>
            </a:r>
            <a:r>
              <a:rPr lang="en-US" sz="2000" dirty="0">
                <a:solidFill>
                  <a:schemeClr val="tx2"/>
                </a:solidFill>
              </a:rPr>
              <a:t> incapacitating or fatal</a:t>
            </a:r>
          </a:p>
          <a:p>
            <a:pPr lvl="0">
              <a:tabLst>
                <a:tab pos="3657600" algn="l"/>
              </a:tabLst>
            </a:pPr>
            <a:r>
              <a:rPr lang="en-US" sz="2000" b="1" cap="all" dirty="0">
                <a:solidFill>
                  <a:srgbClr val="FF0000"/>
                </a:solidFill>
              </a:rPr>
              <a:t>Skill to develop: </a:t>
            </a:r>
            <a:r>
              <a:rPr lang="en-US" sz="2000" dirty="0">
                <a:solidFill>
                  <a:srgbClr val="FF0000"/>
                </a:solidFill>
              </a:rPr>
              <a:t>Signaling/Scanning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6" name="Google Shape;250;p32">
            <a:extLst>
              <a:ext uri="{FF2B5EF4-FFF2-40B4-BE49-F238E27FC236}">
                <a16:creationId xmlns:a16="http://schemas.microsoft.com/office/drawing/2014/main" id="{A9E5BE97-A5E4-4FB7-B7FA-CE0E7D1D3EC0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>
              <a:tabLst>
                <a:tab pos="3657600" algn="l"/>
              </a:tabLst>
            </a:pPr>
            <a:r>
              <a:rPr lang="en-US" sz="2000" b="1" dirty="0">
                <a:solidFill>
                  <a:schemeClr val="bg2"/>
                </a:solidFill>
              </a:rPr>
              <a:t>Wrong way riding is not a separate crash type, </a:t>
            </a:r>
            <a:br>
              <a:rPr lang="en-US" sz="2000" b="1" dirty="0">
                <a:solidFill>
                  <a:schemeClr val="bg2"/>
                </a:solidFill>
              </a:rPr>
            </a:br>
            <a:r>
              <a:rPr lang="en-US" sz="2000" b="1" dirty="0">
                <a:solidFill>
                  <a:schemeClr val="bg2"/>
                </a:solidFill>
              </a:rPr>
              <a:t>but is a contributing factor in many crashes.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8"/>
          <p:cNvPicPr preferRelativeResize="0"/>
          <p:nvPr/>
        </p:nvPicPr>
        <p:blipFill rotWithShape="1">
          <a:blip r:embed="rId3">
            <a:alphaModFix/>
          </a:blip>
          <a:srcRect r="36968"/>
          <a:stretch/>
        </p:blipFill>
        <p:spPr>
          <a:xfrm>
            <a:off x="3031285" y="1518122"/>
            <a:ext cx="314599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8;p30">
            <a:extLst>
              <a:ext uri="{FF2B5EF4-FFF2-40B4-BE49-F238E27FC236}">
                <a16:creationId xmlns:a16="http://schemas.microsoft.com/office/drawing/2014/main" id="{60F520BE-3D41-480E-AD72-65A5E7F6E09B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Station 2: Signals and scanning skills</a:t>
            </a:r>
          </a:p>
        </p:txBody>
      </p:sp>
      <p:sp>
        <p:nvSpPr>
          <p:cNvPr id="10" name="Google Shape;96;p14">
            <a:extLst>
              <a:ext uri="{FF2B5EF4-FFF2-40B4-BE49-F238E27FC236}">
                <a16:creationId xmlns:a16="http://schemas.microsoft.com/office/drawing/2014/main" id="{CCB3AA07-D417-48F2-A272-D54FFBE2517F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/>
            <a:r>
              <a:rPr lang="en-US" sz="2000" b="1" dirty="0">
                <a:solidFill>
                  <a:srgbClr val="FFFFFF"/>
                </a:solidFill>
              </a:rPr>
              <a:t>Drivers: </a:t>
            </a:r>
            <a:r>
              <a:rPr lang="en-US" dirty="0">
                <a:solidFill>
                  <a:srgbClr val="FFFFFF"/>
                </a:solidFill>
              </a:rPr>
              <a:t>Slow down, wait until it is safe to move over and pass. Be prepared for kids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to swerve and turn unpredictably.</a:t>
            </a:r>
          </a:p>
        </p:txBody>
      </p:sp>
      <p:sp>
        <p:nvSpPr>
          <p:cNvPr id="11" name="Google Shape;95;p14">
            <a:extLst>
              <a:ext uri="{FF2B5EF4-FFF2-40B4-BE49-F238E27FC236}">
                <a16:creationId xmlns:a16="http://schemas.microsoft.com/office/drawing/2014/main" id="{1A4222B7-70E1-4108-8359-0F77C08B6CAE}"/>
              </a:ext>
            </a:extLst>
          </p:cNvPr>
          <p:cNvSpPr txBox="1"/>
          <p:nvPr/>
        </p:nvSpPr>
        <p:spPr>
          <a:xfrm>
            <a:off x="-1" y="731520"/>
            <a:ext cx="9143999" cy="7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0" tIns="45700" rIns="457200" bIns="4570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 sz="2000" b="1" dirty="0"/>
              <a:t>Crash avoidance:</a:t>
            </a:r>
            <a:r>
              <a:rPr lang="en-US" sz="2000" dirty="0"/>
              <a:t> </a:t>
            </a:r>
            <a:r>
              <a:rPr lang="en-US" dirty="0">
                <a:solidFill>
                  <a:schemeClr val="tx2"/>
                </a:solidFill>
              </a:rPr>
              <a:t>Sudden swerve</a:t>
            </a:r>
          </a:p>
          <a:p>
            <a:pPr>
              <a:buClr>
                <a:schemeClr val="lt1"/>
              </a:buClr>
            </a:pPr>
            <a:r>
              <a:rPr lang="en-US" dirty="0">
                <a:solidFill>
                  <a:schemeClr val="tx2"/>
                </a:solidFill>
              </a:rPr>
              <a:t>Understanding signs and habits in traffic.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3B44FE4-E440-4E1E-81EB-DED942901670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97;p14">
            <a:extLst>
              <a:ext uri="{FF2B5EF4-FFF2-40B4-BE49-F238E27FC236}">
                <a16:creationId xmlns:a16="http://schemas.microsoft.com/office/drawing/2014/main" id="{EE2E6510-F13B-44BC-A356-1CFE4B404F67}"/>
              </a:ext>
            </a:extLst>
          </p:cNvPr>
          <p:cNvSpPr txBox="1"/>
          <p:nvPr/>
        </p:nvSpPr>
        <p:spPr>
          <a:xfrm flipH="1">
            <a:off x="486053" y="1483144"/>
            <a:ext cx="2161650" cy="436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Beginners: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Scanning – Put your chin on your shoulder to stay steady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Signal with arm away from your body so your intent is very clear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Hand should be back on the handlebar before beginning the turn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Smile at everyone!</a:t>
            </a:r>
          </a:p>
        </p:txBody>
      </p:sp>
      <p:sp>
        <p:nvSpPr>
          <p:cNvPr id="14" name="Google Shape;98;p14">
            <a:extLst>
              <a:ext uri="{FF2B5EF4-FFF2-40B4-BE49-F238E27FC236}">
                <a16:creationId xmlns:a16="http://schemas.microsoft.com/office/drawing/2014/main" id="{D3B74548-3814-4EC2-9E8A-7D1D424116D2}"/>
              </a:ext>
            </a:extLst>
          </p:cNvPr>
          <p:cNvSpPr txBox="1"/>
          <p:nvPr/>
        </p:nvSpPr>
        <p:spPr>
          <a:xfrm>
            <a:off x="6560863" y="1485488"/>
            <a:ext cx="2343440" cy="44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Advanced: </a:t>
            </a:r>
            <a:endParaRPr sz="2000" b="1" dirty="0"/>
          </a:p>
          <a:p>
            <a:pPr marL="182880" lvl="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Scanning – Remove your left hand from the handlebars to stay steady </a:t>
            </a:r>
          </a:p>
          <a:p>
            <a:pPr marL="182880" lvl="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Signal with “Jazz hands” — movement is more noticeable</a:t>
            </a:r>
          </a:p>
          <a:p>
            <a:pPr marL="182880" lvl="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Learn and use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signals for road hazards and slowing</a:t>
            </a:r>
          </a:p>
          <a:p>
            <a:pPr marL="182880" lvl="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Thumbs up 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thank you wave</a:t>
            </a:r>
          </a:p>
        </p:txBody>
      </p:sp>
      <p:pic>
        <p:nvPicPr>
          <p:cNvPr id="15" name="Google Shape;299;p38">
            <a:extLst>
              <a:ext uri="{FF2B5EF4-FFF2-40B4-BE49-F238E27FC236}">
                <a16:creationId xmlns:a16="http://schemas.microsoft.com/office/drawing/2014/main" id="{EFCB8C6B-6A04-4FD6-A31C-1213E0C3F4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3084"/>
          <a:stretch/>
        </p:blipFill>
        <p:spPr>
          <a:xfrm>
            <a:off x="3640328" y="3541409"/>
            <a:ext cx="1842564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28;p30">
            <a:extLst>
              <a:ext uri="{FF2B5EF4-FFF2-40B4-BE49-F238E27FC236}">
                <a16:creationId xmlns:a16="http://schemas.microsoft.com/office/drawing/2014/main" id="{9A0F947E-CE7D-444D-A633-B3A81EF762E4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Station 2: Signals and scanning activity</a:t>
            </a:r>
          </a:p>
        </p:txBody>
      </p:sp>
      <p:sp>
        <p:nvSpPr>
          <p:cNvPr id="12" name="Google Shape;96;p14">
            <a:extLst>
              <a:ext uri="{FF2B5EF4-FFF2-40B4-BE49-F238E27FC236}">
                <a16:creationId xmlns:a16="http://schemas.microsoft.com/office/drawing/2014/main" id="{A849EBA0-4F28-4197-AF69-DEA11AE16DFF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lvl="0"/>
            <a:r>
              <a:rPr lang="en-US" sz="2000" b="1" dirty="0">
                <a:solidFill>
                  <a:srgbClr val="FFFFFF"/>
                </a:solidFill>
              </a:rPr>
              <a:t>Drivers: </a:t>
            </a:r>
            <a:r>
              <a:rPr lang="en-US" dirty="0">
                <a:solidFill>
                  <a:srgbClr val="FFFFFF"/>
                </a:solidFill>
              </a:rPr>
              <a:t>Slow down, wait until it is safe to move over and pass. Be prepared for kids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to swerve and turn unpredictably.</a:t>
            </a:r>
          </a:p>
        </p:txBody>
      </p:sp>
      <p:sp>
        <p:nvSpPr>
          <p:cNvPr id="13" name="Google Shape;95;p14">
            <a:extLst>
              <a:ext uri="{FF2B5EF4-FFF2-40B4-BE49-F238E27FC236}">
                <a16:creationId xmlns:a16="http://schemas.microsoft.com/office/drawing/2014/main" id="{EFD76F20-77F5-4AE2-BB0D-2A9AEC93384A}"/>
              </a:ext>
            </a:extLst>
          </p:cNvPr>
          <p:cNvSpPr txBox="1"/>
          <p:nvPr/>
        </p:nvSpPr>
        <p:spPr>
          <a:xfrm>
            <a:off x="-1" y="731520"/>
            <a:ext cx="9143999" cy="7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200" tIns="45700" rIns="365760" bIns="45700" anchor="ctr" anchorCtr="0">
            <a:noAutofit/>
          </a:bodyPr>
          <a:lstStyle/>
          <a:p>
            <a:pPr lvl="1">
              <a:buClr>
                <a:schemeClr val="lt1"/>
              </a:buClr>
            </a:pPr>
            <a:r>
              <a:rPr lang="en-US" sz="2000" b="1" dirty="0"/>
              <a:t>Crash avoidance:</a:t>
            </a:r>
            <a:r>
              <a:rPr lang="en-US" sz="2000" dirty="0"/>
              <a:t> </a:t>
            </a:r>
            <a:r>
              <a:rPr lang="en-US" dirty="0">
                <a:solidFill>
                  <a:schemeClr val="tx2"/>
                </a:solidFill>
              </a:rPr>
              <a:t>Before signaling, always look into traffic for a safe time to move out of your predictable pattern. Practice develops the habit of looking before going.</a:t>
            </a:r>
          </a:p>
        </p:txBody>
      </p:sp>
      <p:sp>
        <p:nvSpPr>
          <p:cNvPr id="14" name="Google Shape;97;p14">
            <a:extLst>
              <a:ext uri="{FF2B5EF4-FFF2-40B4-BE49-F238E27FC236}">
                <a16:creationId xmlns:a16="http://schemas.microsoft.com/office/drawing/2014/main" id="{E2D18466-014A-4DBA-8DDF-FEE7108FB9B5}"/>
              </a:ext>
            </a:extLst>
          </p:cNvPr>
          <p:cNvSpPr txBox="1"/>
          <p:nvPr/>
        </p:nvSpPr>
        <p:spPr>
          <a:xfrm flipH="1">
            <a:off x="-6" y="1495457"/>
            <a:ext cx="9143999" cy="1616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365760" tIns="91425" rIns="27432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Tap kids on the left shoulder to remind them which way to look. Stand by the start area, hold up your arm(s) away from your body and say </a:t>
            </a:r>
            <a:r>
              <a:rPr lang="en-US">
                <a:solidFill>
                  <a:schemeClr val="tx2"/>
                </a:solidFill>
              </a:rPr>
              <a:t>“LOOK.” </a:t>
            </a:r>
            <a:r>
              <a:rPr lang="en-US" dirty="0">
                <a:solidFill>
                  <a:schemeClr val="tx2"/>
                </a:solidFill>
              </a:rPr>
              <a:t>Participant </a:t>
            </a:r>
            <a:r>
              <a:rPr lang="en-US" dirty="0"/>
              <a:t>will shout out how </a:t>
            </a:r>
            <a:r>
              <a:rPr lang="en-US" dirty="0">
                <a:solidFill>
                  <a:schemeClr val="tx2"/>
                </a:solidFill>
              </a:rPr>
              <a:t>many arms you are holding up. 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New riders </a:t>
            </a:r>
            <a:r>
              <a:rPr lang="en-US" dirty="0">
                <a:solidFill>
                  <a:schemeClr val="tx2"/>
                </a:solidFill>
              </a:rPr>
              <a:t>look in the widest section, helper stands far to the left to make it easy. </a:t>
            </a:r>
            <a:r>
              <a:rPr lang="en-US" b="1" dirty="0">
                <a:solidFill>
                  <a:schemeClr val="tx2"/>
                </a:solidFill>
              </a:rPr>
              <a:t>Experienced riders </a:t>
            </a:r>
            <a:r>
              <a:rPr lang="en-US" dirty="0">
                <a:solidFill>
                  <a:schemeClr val="tx2"/>
                </a:solidFill>
              </a:rPr>
              <a:t>look in the narrow section, helper stands directly behind the rider.</a:t>
            </a:r>
          </a:p>
        </p:txBody>
      </p:sp>
      <p:sp>
        <p:nvSpPr>
          <p:cNvPr id="15" name="Google Shape;98;p14">
            <a:extLst>
              <a:ext uri="{FF2B5EF4-FFF2-40B4-BE49-F238E27FC236}">
                <a16:creationId xmlns:a16="http://schemas.microsoft.com/office/drawing/2014/main" id="{6A0D332C-6C0C-4ABF-AB8D-13FC4F4FE06B}"/>
              </a:ext>
            </a:extLst>
          </p:cNvPr>
          <p:cNvSpPr txBox="1"/>
          <p:nvPr/>
        </p:nvSpPr>
        <p:spPr>
          <a:xfrm>
            <a:off x="-4" y="4855379"/>
            <a:ext cx="9144000" cy="101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91425" rIns="457200" bIns="91425" anchor="t" anchorCtr="0">
            <a:noAutofit/>
          </a:bodyPr>
          <a:lstStyle/>
          <a:p>
            <a:pPr lvl="0"/>
            <a:r>
              <a:rPr lang="en-US" b="1" dirty="0"/>
              <a:t>Make it fun:  </a:t>
            </a:r>
            <a:r>
              <a:rPr lang="en-US" dirty="0"/>
              <a:t>Use colors or any object to help their observation skills. Use fingers (instead of arms) and do math to challenge older kids and work on multi-tasking, </a:t>
            </a:r>
            <a:br>
              <a:rPr lang="en-US" dirty="0"/>
            </a:br>
            <a:r>
              <a:rPr lang="en-US" dirty="0"/>
              <a:t>very much like a real-life situation.</a:t>
            </a:r>
          </a:p>
        </p:txBody>
      </p:sp>
      <p:sp>
        <p:nvSpPr>
          <p:cNvPr id="18" name="Google Shape;97;p14">
            <a:extLst>
              <a:ext uri="{FF2B5EF4-FFF2-40B4-BE49-F238E27FC236}">
                <a16:creationId xmlns:a16="http://schemas.microsoft.com/office/drawing/2014/main" id="{A485F68C-9B0D-49EB-82E3-20962A1BA84B}"/>
              </a:ext>
            </a:extLst>
          </p:cNvPr>
          <p:cNvSpPr txBox="1"/>
          <p:nvPr/>
        </p:nvSpPr>
        <p:spPr>
          <a:xfrm flipH="1">
            <a:off x="6095999" y="3115056"/>
            <a:ext cx="2310382" cy="1737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274320" tIns="91425" rIns="274320" bIns="91425" anchor="t" anchorCtr="0">
            <a:noAutofit/>
          </a:bodyPr>
          <a:lstStyle/>
          <a:p>
            <a:pPr lvl="0"/>
            <a:r>
              <a:rPr lang="en-US" i="1" dirty="0">
                <a:solidFill>
                  <a:schemeClr val="tx1"/>
                </a:solidFill>
              </a:rPr>
              <a:t>The first 20 feet are an opportunity to gain speed to easily ride in a straight line.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184A070-6508-4A0F-99D2-3095D96A8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115056"/>
            <a:ext cx="5814001" cy="173736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B089CF8-0A40-49A0-8D8A-0FA111485E68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keFedTheme">
  <a:themeElements>
    <a:clrScheme name="Custom 2">
      <a:dk1>
        <a:srgbClr val="3D3D3D"/>
      </a:dk1>
      <a:lt1>
        <a:srgbClr val="E5E6DA"/>
      </a:lt1>
      <a:dk2>
        <a:srgbClr val="3D3D3D"/>
      </a:dk2>
      <a:lt2>
        <a:srgbClr val="FFFFFF"/>
      </a:lt2>
      <a:accent1>
        <a:srgbClr val="057F3E"/>
      </a:accent1>
      <a:accent2>
        <a:srgbClr val="1C4890"/>
      </a:accent2>
      <a:accent3>
        <a:srgbClr val="72A67F"/>
      </a:accent3>
      <a:accent4>
        <a:srgbClr val="939685"/>
      </a:accent4>
      <a:accent5>
        <a:srgbClr val="96A1AA"/>
      </a:accent5>
      <a:accent6>
        <a:srgbClr val="A99E8A"/>
      </a:accent6>
      <a:hlink>
        <a:srgbClr val="1C4890"/>
      </a:hlink>
      <a:folHlink>
        <a:srgbClr val="057F3E"/>
      </a:folHlink>
    </a:clrScheme>
    <a:fontScheme name="BikeFe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keFedTheme" id="{C973FF9E-D995-4875-BBD7-71311264CA6D}" vid="{6BEBFAB7-329F-495A-BFBE-D9FF3403FB8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</TotalTime>
  <Words>592</Words>
  <Application>Microsoft Office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BikeFedTheme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LITTLE, WANDA L</dc:creator>
  <cp:lastModifiedBy>Little, Wanda L - DOT</cp:lastModifiedBy>
  <cp:revision>193</cp:revision>
  <dcterms:modified xsi:type="dcterms:W3CDTF">2021-03-23T15:45:50Z</dcterms:modified>
</cp:coreProperties>
</file>