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7"/>
  </p:notesMasterIdLst>
  <p:sldIdLst>
    <p:sldId id="318" r:id="rId2"/>
    <p:sldId id="270" r:id="rId3"/>
    <p:sldId id="272" r:id="rId4"/>
    <p:sldId id="274" r:id="rId5"/>
    <p:sldId id="276"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Bachaus" initials="MB" lastIdx="5" clrIdx="0">
    <p:extLst>
      <p:ext uri="{19B8F6BF-5375-455C-9EA6-DF929625EA0E}">
        <p15:presenceInfo xmlns:p15="http://schemas.microsoft.com/office/powerpoint/2012/main" userId="Michelle Bach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6710" autoAdjust="0"/>
  </p:normalViewPr>
  <p:slideViewPr>
    <p:cSldViewPr snapToGrid="0">
      <p:cViewPr varScale="1">
        <p:scale>
          <a:sx n="125" d="100"/>
          <a:sy n="125"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42b580bd2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942b580bd2_0_7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942b580bd2_0_7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sz="1400">
              <a:latin typeface="Arial"/>
              <a:ea typeface="Arial"/>
              <a:cs typeface="Arial"/>
              <a:sym typeface="Arial"/>
            </a:endParaRPr>
          </a:p>
        </p:txBody>
      </p:sp>
    </p:spTree>
    <p:extLst>
      <p:ext uri="{BB962C8B-B14F-4D97-AF65-F5344CB8AC3E}">
        <p14:creationId xmlns:p14="http://schemas.microsoft.com/office/powerpoint/2010/main" val="303454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385083c18_0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g9385083c18_0_2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9385083c18_0_27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5a436cf22_0_17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3</a:t>
            </a:fld>
            <a:endParaRPr/>
          </a:p>
        </p:txBody>
      </p:sp>
      <p:sp>
        <p:nvSpPr>
          <p:cNvPr id="225" name="Google Shape;225;g85a436cf22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26" name="Google Shape;226;g85a436cf22_0_17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Children often do not know the best way to use their brakes to stop quickly and effectively. </a:t>
            </a:r>
            <a:endParaRPr sz="1800" b="0" i="0" u="none" strike="noStrike" cap="none"/>
          </a:p>
          <a:p>
            <a:pPr marL="0" marR="0" lvl="0" indent="0" algn="l" rtl="0">
              <a:spcBef>
                <a:spcPts val="0"/>
              </a:spcBef>
              <a:spcAft>
                <a:spcPts val="0"/>
              </a:spcAft>
              <a:buFont typeface="Arial"/>
              <a:buNone/>
            </a:pPr>
            <a:r>
              <a:rPr lang="en-US" sz="1800"/>
              <a:t>We make a game of it by having them stop as close to a line as possible</a:t>
            </a:r>
            <a:r>
              <a:rPr lang="en-US" sz="1800" b="0" i="0" u="none" strike="noStrike" cap="none"/>
              <a:t> and marking how close they are to show their progress as they try new techniques.</a:t>
            </a:r>
            <a:endParaRPr sz="1800" b="0" i="0" u="none" strike="noStrike" cap="none"/>
          </a:p>
          <a:p>
            <a:pPr marL="0" marR="0" lvl="0" indent="0" algn="l" rtl="0">
              <a:spcBef>
                <a:spcPts val="0"/>
              </a:spcBef>
              <a:spcAft>
                <a:spcPts val="0"/>
              </a:spcAft>
              <a:buFont typeface="Arial"/>
              <a:buNone/>
            </a:pPr>
            <a:r>
              <a:rPr lang="en-US" sz="1800" b="0" i="0" u="none" strike="noStrike" cap="none"/>
              <a:t>With coaster (foot) brakes they like to skid.  But sliding friction is 1) lower than rolling friction, thus skidding takes longer to stop</a:t>
            </a:r>
            <a:r>
              <a:rPr lang="en-US" sz="1800"/>
              <a:t> and 2) </a:t>
            </a:r>
            <a:r>
              <a:rPr lang="en-US" sz="1800" b="0" i="0" u="none" strike="noStrike" cap="none"/>
              <a:t>the bike is out of control and usually no longer traveling in a straight line.  </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b="0" i="0" u="none" strike="noStrike" cap="none"/>
              <a:t>To stop a bike with coaster brakes without skidding, push back on the pedals in a circular motion using even pressure rather than jamming down on the pedals as hard as you can.</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With caliper (hand) brakes, children often rely on the rear brake alone. They are afraid of using the front brake too hard and going over the handlebars</a:t>
            </a:r>
            <a:r>
              <a:rPr lang="en-US" sz="1800"/>
              <a:t>, but </a:t>
            </a:r>
            <a:r>
              <a:rPr lang="en-US" sz="1800" b="0" i="0" u="none" strike="noStrike" cap="none"/>
              <a:t>the front brake has the most stopping power.  </a:t>
            </a:r>
            <a:endParaRPr/>
          </a:p>
          <a:p>
            <a:pPr marL="0" marR="0" lvl="0" indent="0" algn="l" rtl="0">
              <a:spcBef>
                <a:spcPts val="0"/>
              </a:spcBef>
              <a:spcAft>
                <a:spcPts val="0"/>
              </a:spcAft>
              <a:buFont typeface="Arial"/>
              <a:buNone/>
            </a:pPr>
            <a:r>
              <a:rPr lang="en-US" sz="1800" b="0" i="0" u="none" strike="noStrike" cap="none"/>
              <a:t>The best way to  stop with caliper / hand brakes is to use both the front and rear brakes together.  </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The front brake provides the stopping power and the rear brake provides stability.  </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If the rear wheel starts to skid, ease up on the </a:t>
            </a:r>
            <a:r>
              <a:rPr lang="en-US" sz="1800" b="0" i="1" u="none" strike="noStrike" cap="none"/>
              <a:t>front brake</a:t>
            </a:r>
            <a:r>
              <a:rPr lang="en-US" sz="1800" b="0" i="0" u="none" strike="noStrike" cap="none"/>
              <a:t>.  </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Advanced: </a:t>
            </a:r>
            <a:endParaRPr sz="1800"/>
          </a:p>
          <a:p>
            <a:pPr marL="0" marR="0" lvl="0" indent="0" algn="l" rtl="0">
              <a:spcBef>
                <a:spcPts val="0"/>
              </a:spcBef>
              <a:spcAft>
                <a:spcPts val="0"/>
              </a:spcAft>
              <a:buFont typeface="Arial"/>
              <a:buNone/>
            </a:pPr>
            <a:r>
              <a:rPr lang="en-US" sz="1800"/>
              <a:t>The hover: Slightly lift your body off the seat, straighten your arms and, without raising your body, push your weight over your back wheel.</a:t>
            </a:r>
            <a:endParaRPr sz="1800"/>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Begin practicing at slow speeds.</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We like to practice these in sequence so children can see that what they are learning actually works.</a:t>
            </a:r>
            <a:endParaRPr sz="1800"/>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Stop as close to the line as possible without going over:</a:t>
            </a:r>
            <a:endParaRPr sz="1800"/>
          </a:p>
          <a:p>
            <a:pPr marL="0" marR="0" lvl="0" indent="0" algn="l" rtl="0">
              <a:spcBef>
                <a:spcPts val="0"/>
              </a:spcBef>
              <a:spcAft>
                <a:spcPts val="0"/>
              </a:spcAft>
              <a:buFont typeface="Arial"/>
              <a:buNone/>
            </a:pPr>
            <a:r>
              <a:rPr lang="en-US" sz="1800"/>
              <a:t>1st with the right brake only</a:t>
            </a:r>
            <a:endParaRPr sz="1800"/>
          </a:p>
          <a:p>
            <a:pPr marL="0" marR="0" lvl="0" indent="0" algn="l" rtl="0">
              <a:spcBef>
                <a:spcPts val="0"/>
              </a:spcBef>
              <a:spcAft>
                <a:spcPts val="0"/>
              </a:spcAft>
              <a:buFont typeface="Arial"/>
              <a:buNone/>
            </a:pPr>
            <a:r>
              <a:rPr lang="en-US" sz="1800"/>
              <a:t>2nd with both brakes</a:t>
            </a:r>
            <a:endParaRPr sz="1800"/>
          </a:p>
          <a:p>
            <a:pPr marL="0" marR="0" lvl="0" indent="0" algn="l" rtl="0">
              <a:spcBef>
                <a:spcPts val="0"/>
              </a:spcBef>
              <a:spcAft>
                <a:spcPts val="0"/>
              </a:spcAft>
              <a:buFont typeface="Arial"/>
              <a:buNone/>
            </a:pPr>
            <a:r>
              <a:rPr lang="en-US" sz="1800"/>
              <a:t>3rd we teach then add the hover</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5a436cf22_0_18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4</a:t>
            </a:fld>
            <a:endParaRPr/>
          </a:p>
        </p:txBody>
      </p:sp>
      <p:sp>
        <p:nvSpPr>
          <p:cNvPr id="245" name="Google Shape;245;g85a436cf22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6" name="Google Shape;246;g85a436cf22_0_18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Children often do not know the best way to use their brakes to stop quickly and effectively. </a:t>
            </a:r>
            <a:endParaRPr sz="1800" b="0" i="0" u="none" strike="noStrike" cap="none"/>
          </a:p>
          <a:p>
            <a:pPr marL="0" marR="0" lvl="0" indent="0" algn="l" rtl="0">
              <a:spcBef>
                <a:spcPts val="0"/>
              </a:spcBef>
              <a:spcAft>
                <a:spcPts val="0"/>
              </a:spcAft>
              <a:buFont typeface="Arial"/>
              <a:buNone/>
            </a:pPr>
            <a:r>
              <a:rPr lang="en-US" sz="1800"/>
              <a:t>We make a game of it by having them stop as close to a line as possible</a:t>
            </a:r>
            <a:r>
              <a:rPr lang="en-US" sz="1800" b="0" i="0" u="none" strike="noStrike" cap="none"/>
              <a:t> and marking how close they are to show their progress as they try new techniques.</a:t>
            </a:r>
            <a:endParaRPr sz="1800" b="0" i="0" u="none" strike="noStrike" cap="none"/>
          </a:p>
          <a:p>
            <a:pPr marL="0" marR="0" lvl="0" indent="0" algn="l" rtl="0">
              <a:spcBef>
                <a:spcPts val="0"/>
              </a:spcBef>
              <a:spcAft>
                <a:spcPts val="0"/>
              </a:spcAft>
              <a:buFont typeface="Arial"/>
              <a:buNone/>
            </a:pPr>
            <a:r>
              <a:rPr lang="en-US" sz="1800" b="0" i="0" u="none" strike="noStrike" cap="none"/>
              <a:t>With coaster (foot) brakes they like to skid.  But sliding friction is 1) lower than rolling friction, thus skidding takes longer to stop</a:t>
            </a:r>
            <a:r>
              <a:rPr lang="en-US" sz="1800"/>
              <a:t> and 2) </a:t>
            </a:r>
            <a:r>
              <a:rPr lang="en-US" sz="1800" b="0" i="0" u="none" strike="noStrike" cap="none"/>
              <a:t>the bike is out of control and usually no longer traveling in a straight line.  </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b="0" i="0" u="none" strike="noStrike" cap="none"/>
              <a:t>To stop a bike with coaster brakes without skidding, push back on the pedals in a circular motion using even pressure rather than jamming down on the pedals as hard as you can.</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With caliper (hand) brakes, children often rely on the rear brake alone. They are afraid of using the front brake too hard and going over the handlebars</a:t>
            </a:r>
            <a:r>
              <a:rPr lang="en-US" sz="1800"/>
              <a:t>, but </a:t>
            </a:r>
            <a:r>
              <a:rPr lang="en-US" sz="1800" b="0" i="0" u="none" strike="noStrike" cap="none"/>
              <a:t>the front brake has the most stopping power.  </a:t>
            </a:r>
            <a:endParaRPr/>
          </a:p>
          <a:p>
            <a:pPr marL="0" marR="0" lvl="0" indent="0" algn="l" rtl="0">
              <a:spcBef>
                <a:spcPts val="0"/>
              </a:spcBef>
              <a:spcAft>
                <a:spcPts val="0"/>
              </a:spcAft>
              <a:buFont typeface="Arial"/>
              <a:buNone/>
            </a:pPr>
            <a:r>
              <a:rPr lang="en-US" sz="1800" b="0" i="0" u="none" strike="noStrike" cap="none"/>
              <a:t>The best way to  stop with caliper / hand brakes is to use both the front and rear brakes together.  </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The front brake provides the stopping power and the rear brake provides stability.  </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If the rear wheel starts to skid, ease up on the </a:t>
            </a:r>
            <a:r>
              <a:rPr lang="en-US" sz="1800" b="0" i="1" u="none" strike="noStrike" cap="none"/>
              <a:t>front brake</a:t>
            </a:r>
            <a:r>
              <a:rPr lang="en-US" sz="1800" b="0" i="0" u="none" strike="noStrike" cap="none"/>
              <a:t>.  </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Advanced: </a:t>
            </a:r>
            <a:endParaRPr sz="1800"/>
          </a:p>
          <a:p>
            <a:pPr marL="0" marR="0" lvl="0" indent="0" algn="l" rtl="0">
              <a:spcBef>
                <a:spcPts val="0"/>
              </a:spcBef>
              <a:spcAft>
                <a:spcPts val="0"/>
              </a:spcAft>
              <a:buFont typeface="Arial"/>
              <a:buNone/>
            </a:pPr>
            <a:r>
              <a:rPr lang="en-US" sz="1800"/>
              <a:t>The hover: Slightly lift your body off the seat, straighten your arms and, without raising your body, push your weight over your back wheel.</a:t>
            </a:r>
            <a:endParaRPr sz="1800"/>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Begin practicing at slow speeds.</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We like to practice these in sequence so children can see that what they are learning actually works.</a:t>
            </a:r>
            <a:endParaRPr sz="1800"/>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Stop as close to the line as possible without going over:</a:t>
            </a:r>
            <a:endParaRPr sz="1800"/>
          </a:p>
          <a:p>
            <a:pPr marL="0" marR="0" lvl="0" indent="0" algn="l" rtl="0">
              <a:spcBef>
                <a:spcPts val="0"/>
              </a:spcBef>
              <a:spcAft>
                <a:spcPts val="0"/>
              </a:spcAft>
              <a:buFont typeface="Arial"/>
              <a:buNone/>
            </a:pPr>
            <a:r>
              <a:rPr lang="en-US" sz="1800"/>
              <a:t>1st with the right brake only</a:t>
            </a:r>
            <a:endParaRPr sz="1800"/>
          </a:p>
          <a:p>
            <a:pPr marL="0" marR="0" lvl="0" indent="0" algn="l" rtl="0">
              <a:spcBef>
                <a:spcPts val="0"/>
              </a:spcBef>
              <a:spcAft>
                <a:spcPts val="0"/>
              </a:spcAft>
              <a:buFont typeface="Arial"/>
              <a:buNone/>
            </a:pPr>
            <a:r>
              <a:rPr lang="en-US" sz="1800"/>
              <a:t>2nd with both brakes</a:t>
            </a:r>
            <a:endParaRPr sz="1800"/>
          </a:p>
          <a:p>
            <a:pPr marL="0" marR="0" lvl="0" indent="0" algn="l" rtl="0">
              <a:spcBef>
                <a:spcPts val="0"/>
              </a:spcBef>
              <a:spcAft>
                <a:spcPts val="0"/>
              </a:spcAft>
              <a:buFont typeface="Arial"/>
              <a:buNone/>
            </a:pPr>
            <a:r>
              <a:rPr lang="en-US" sz="1800"/>
              <a:t>3rd we teach then add the hover</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5a436cf22_0_19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5</a:t>
            </a:fld>
            <a:endParaRPr/>
          </a:p>
        </p:txBody>
      </p:sp>
      <p:sp>
        <p:nvSpPr>
          <p:cNvPr id="264" name="Google Shape;264;g85a436cf22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5" name="Google Shape;265;g85a436cf22_0_19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Children often do not know the best way to use their brakes to stop quickly and effectively. </a:t>
            </a:r>
            <a:endParaRPr sz="1800" b="0" i="0" u="none" strike="noStrike" cap="none"/>
          </a:p>
          <a:p>
            <a:pPr marL="0" marR="0" lvl="0" indent="0" algn="l" rtl="0">
              <a:spcBef>
                <a:spcPts val="0"/>
              </a:spcBef>
              <a:spcAft>
                <a:spcPts val="0"/>
              </a:spcAft>
              <a:buFont typeface="Arial"/>
              <a:buNone/>
            </a:pPr>
            <a:r>
              <a:rPr lang="en-US" sz="1800"/>
              <a:t>We make a game of it by having them stop as close to a line as possible</a:t>
            </a:r>
            <a:r>
              <a:rPr lang="en-US" sz="1800" b="0" i="0" u="none" strike="noStrike" cap="none"/>
              <a:t> and marking how close they are to show their progress as they try new techniques.</a:t>
            </a:r>
            <a:endParaRPr sz="1800" b="0" i="0" u="none" strike="noStrike" cap="none"/>
          </a:p>
          <a:p>
            <a:pPr marL="0" marR="0" lvl="0" indent="0" algn="l" rtl="0">
              <a:spcBef>
                <a:spcPts val="0"/>
              </a:spcBef>
              <a:spcAft>
                <a:spcPts val="0"/>
              </a:spcAft>
              <a:buFont typeface="Arial"/>
              <a:buNone/>
            </a:pPr>
            <a:r>
              <a:rPr lang="en-US" sz="1800" b="0" i="0" u="none" strike="noStrike" cap="none"/>
              <a:t>With coaster (foot) brakes they like to skid.  But sliding friction is 1) lower than rolling friction, thus skidding takes longer to stop</a:t>
            </a:r>
            <a:r>
              <a:rPr lang="en-US" sz="1800"/>
              <a:t> and 2) </a:t>
            </a:r>
            <a:r>
              <a:rPr lang="en-US" sz="1800" b="0" i="0" u="none" strike="noStrike" cap="none"/>
              <a:t>the bike is out of control and usually no longer traveling in a straight line.  </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b="0" i="0" u="none" strike="noStrike" cap="none"/>
              <a:t>To stop a bike with coaster brakes without skidding, push back on the pedals in a circular motion using even pressure rather than jamming down on the pedals as hard as you can.</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With caliper (hand) brakes, children often rely on the rear brake alone. They are afraid of using the front brake too hard and going over the handlebars</a:t>
            </a:r>
            <a:r>
              <a:rPr lang="en-US" sz="1800"/>
              <a:t>, but </a:t>
            </a:r>
            <a:r>
              <a:rPr lang="en-US" sz="1800" b="0" i="0" u="none" strike="noStrike" cap="none"/>
              <a:t>the front brake has the most stopping power.  </a:t>
            </a:r>
            <a:endParaRPr/>
          </a:p>
          <a:p>
            <a:pPr marL="0" marR="0" lvl="0" indent="0" algn="l" rtl="0">
              <a:spcBef>
                <a:spcPts val="0"/>
              </a:spcBef>
              <a:spcAft>
                <a:spcPts val="0"/>
              </a:spcAft>
              <a:buFont typeface="Arial"/>
              <a:buNone/>
            </a:pPr>
            <a:r>
              <a:rPr lang="en-US" sz="1800" b="0" i="0" u="none" strike="noStrike" cap="none"/>
              <a:t>The best way to  stop with caliper / hand brakes is to use both the front and rear brakes together.  </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The front brake provides the stopping power and the rear brake provides stability.  </a:t>
            </a:r>
            <a:endParaRPr/>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If the rear wheel starts to skid, ease up on the </a:t>
            </a:r>
            <a:r>
              <a:rPr lang="en-US" sz="1800" b="0" i="1" u="none" strike="noStrike" cap="none"/>
              <a:t>front brake</a:t>
            </a:r>
            <a:r>
              <a:rPr lang="en-US" sz="1800" b="0" i="0" u="none" strike="noStrike" cap="none"/>
              <a:t>.  </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Advanced: </a:t>
            </a:r>
            <a:endParaRPr sz="1800"/>
          </a:p>
          <a:p>
            <a:pPr marL="0" marR="0" lvl="0" indent="0" algn="l" rtl="0">
              <a:spcBef>
                <a:spcPts val="0"/>
              </a:spcBef>
              <a:spcAft>
                <a:spcPts val="0"/>
              </a:spcAft>
              <a:buFont typeface="Arial"/>
              <a:buNone/>
            </a:pPr>
            <a:r>
              <a:rPr lang="en-US" sz="1800"/>
              <a:t>The hover: Slightly lift your body off the seat, straighten your arms and, without raising your body, push your weight over your back wheel.</a:t>
            </a:r>
            <a:endParaRPr sz="1800"/>
          </a:p>
          <a:p>
            <a:pPr marL="0" marR="0" lvl="0" indent="0" algn="l" rtl="0">
              <a:spcBef>
                <a:spcPts val="0"/>
              </a:spcBef>
              <a:spcAft>
                <a:spcPts val="0"/>
              </a:spcAft>
              <a:buFont typeface="Arial"/>
              <a:buNone/>
            </a:pPr>
            <a:endParaRPr sz="1800" b="0" i="0" u="none" strike="noStrike" cap="none"/>
          </a:p>
          <a:p>
            <a:pPr marL="0" marR="0" lvl="0" indent="0" algn="l" rtl="0">
              <a:spcBef>
                <a:spcPts val="0"/>
              </a:spcBef>
              <a:spcAft>
                <a:spcPts val="0"/>
              </a:spcAft>
              <a:buFont typeface="Arial"/>
              <a:buNone/>
            </a:pPr>
            <a:r>
              <a:rPr lang="en-US" sz="1800" b="0" i="0" u="none" strike="noStrike" cap="none"/>
              <a:t>Begin practicing at slow speeds.</a:t>
            </a:r>
            <a:endParaRPr sz="1800" b="0" i="0" u="none" strike="noStrike" cap="none"/>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We like to practice these in sequence so children can see that what they are learning actually works.</a:t>
            </a:r>
            <a:endParaRPr sz="1800"/>
          </a:p>
          <a:p>
            <a:pPr marL="0" marR="0" lvl="0" indent="0" algn="l" rtl="0">
              <a:spcBef>
                <a:spcPts val="0"/>
              </a:spcBef>
              <a:spcAft>
                <a:spcPts val="0"/>
              </a:spcAft>
              <a:buFont typeface="Arial"/>
              <a:buNone/>
            </a:pPr>
            <a:endParaRPr sz="1800"/>
          </a:p>
          <a:p>
            <a:pPr marL="0" marR="0" lvl="0" indent="0" algn="l" rtl="0">
              <a:spcBef>
                <a:spcPts val="0"/>
              </a:spcBef>
              <a:spcAft>
                <a:spcPts val="0"/>
              </a:spcAft>
              <a:buFont typeface="Arial"/>
              <a:buNone/>
            </a:pPr>
            <a:r>
              <a:rPr lang="en-US" sz="1800"/>
              <a:t>Stop as close to the line as possible without going over:</a:t>
            </a:r>
            <a:endParaRPr sz="1800"/>
          </a:p>
          <a:p>
            <a:pPr marL="0" marR="0" lvl="0" indent="0" algn="l" rtl="0">
              <a:spcBef>
                <a:spcPts val="0"/>
              </a:spcBef>
              <a:spcAft>
                <a:spcPts val="0"/>
              </a:spcAft>
              <a:buFont typeface="Arial"/>
              <a:buNone/>
            </a:pPr>
            <a:r>
              <a:rPr lang="en-US" sz="1800"/>
              <a:t>1st with the right brake only</a:t>
            </a:r>
            <a:endParaRPr sz="1800"/>
          </a:p>
          <a:p>
            <a:pPr marL="0" marR="0" lvl="0" indent="0" algn="l" rtl="0">
              <a:spcBef>
                <a:spcPts val="0"/>
              </a:spcBef>
              <a:spcAft>
                <a:spcPts val="0"/>
              </a:spcAft>
              <a:buFont typeface="Arial"/>
              <a:buNone/>
            </a:pPr>
            <a:r>
              <a:rPr lang="en-US" sz="1800"/>
              <a:t>2nd with both brakes</a:t>
            </a:r>
            <a:endParaRPr sz="1800"/>
          </a:p>
          <a:p>
            <a:pPr marL="0" marR="0" lvl="0" indent="0" algn="l" rtl="0">
              <a:spcBef>
                <a:spcPts val="0"/>
              </a:spcBef>
              <a:spcAft>
                <a:spcPts val="0"/>
              </a:spcAft>
              <a:buFont typeface="Arial"/>
              <a:buNone/>
            </a:pPr>
            <a:r>
              <a:rPr lang="en-US" sz="1800"/>
              <a:t>3rd we teach then add the hover</a:t>
            </a:r>
            <a:endParaRPr sz="1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124400" y="1371600"/>
            <a:ext cx="70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0" name="Rectangle 9"/>
          <p:cNvSpPr/>
          <p:nvPr/>
        </p:nvSpPr>
        <p:spPr>
          <a:xfrm>
            <a:off x="2124400" y="4462272"/>
            <a:ext cx="7019600"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ctrTitle"/>
          </p:nvPr>
        </p:nvSpPr>
        <p:spPr bwMode="black">
          <a:xfrm>
            <a:off x="2381399" y="1943842"/>
            <a:ext cx="6375047" cy="2387600"/>
          </a:xfrm>
        </p:spPr>
        <p:txBody>
          <a:bodyPr anchor="b"/>
          <a:lstStyle>
            <a:lvl1pPr algn="l">
              <a:lnSpc>
                <a:spcPct val="90000"/>
              </a:lnSpc>
              <a:defRPr sz="45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2381399" y="4538660"/>
            <a:ext cx="6375047" cy="865321"/>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endParaRPr lang="en-US"/>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312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26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5343503" y="3384990"/>
            <a:ext cx="68580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4785352" y="2914977"/>
            <a:ext cx="6857433" cy="1028615"/>
          </a:xfrm>
          <a:prstGeom prst="rect">
            <a:avLst/>
          </a:prstGeom>
        </p:spPr>
      </p:pic>
      <p:sp>
        <p:nvSpPr>
          <p:cNvPr id="2" name="Vertical Title 1"/>
          <p:cNvSpPr>
            <a:spLocks noGrp="1"/>
          </p:cNvSpPr>
          <p:nvPr>
            <p:ph type="title" orient="vert"/>
          </p:nvPr>
        </p:nvSpPr>
        <p:spPr>
          <a:xfrm>
            <a:off x="7699761" y="462249"/>
            <a:ext cx="1028165"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83649" y="462249"/>
            <a:ext cx="7269816"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283650" y="6356351"/>
            <a:ext cx="1478960" cy="365125"/>
          </a:xfrm>
        </p:spPr>
        <p:txBody>
          <a:bodyPr/>
          <a:lstStyle/>
          <a:p>
            <a:endParaRPr lang="en-US"/>
          </a:p>
        </p:txBody>
      </p:sp>
      <p:sp>
        <p:nvSpPr>
          <p:cNvPr id="5" name="Footer Placeholder 4"/>
          <p:cNvSpPr>
            <a:spLocks noGrp="1"/>
          </p:cNvSpPr>
          <p:nvPr>
            <p:ph type="ftr" sz="quarter" idx="11"/>
          </p:nvPr>
        </p:nvSpPr>
        <p:spPr>
          <a:xfrm>
            <a:off x="1786780" y="6356351"/>
            <a:ext cx="4265840" cy="365125"/>
          </a:xfrm>
        </p:spPr>
        <p:txBody>
          <a:bodyPr/>
          <a:lstStyle/>
          <a:p>
            <a:endParaRPr lang="en-US"/>
          </a:p>
        </p:txBody>
      </p:sp>
      <p:sp>
        <p:nvSpPr>
          <p:cNvPr id="6" name="Slide Number Placeholder 5"/>
          <p:cNvSpPr>
            <a:spLocks noGrp="1"/>
          </p:cNvSpPr>
          <p:nvPr>
            <p:ph type="sldNum" sz="quarter" idx="12"/>
          </p:nvPr>
        </p:nvSpPr>
        <p:spPr>
          <a:xfrm>
            <a:off x="6076792" y="6356351"/>
            <a:ext cx="1476674"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7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63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626614" y="-20637"/>
            <a:ext cx="5486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9" name="Rectangle 8"/>
          <p:cNvSpPr/>
          <p:nvPr/>
        </p:nvSpPr>
        <p:spPr>
          <a:xfrm>
            <a:off x="2626614" y="4462272"/>
            <a:ext cx="54864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title"/>
          </p:nvPr>
        </p:nvSpPr>
        <p:spPr bwMode="black">
          <a:xfrm>
            <a:off x="2878511" y="658347"/>
            <a:ext cx="4948098" cy="3664417"/>
          </a:xfrm>
        </p:spPr>
        <p:txBody>
          <a:bodyPr anchor="b">
            <a:normAutofit/>
          </a:bodyPr>
          <a:lstStyle>
            <a:lvl1pPr>
              <a:lnSpc>
                <a:spcPct val="90000"/>
              </a:lnSpc>
              <a:defRPr sz="375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2878511" y="4589464"/>
            <a:ext cx="4948099" cy="1500187"/>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80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60120" y="2194560"/>
            <a:ext cx="336727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11526" y="2194560"/>
            <a:ext cx="337006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4843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960120"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60120"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14316"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14316"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24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3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6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2"/>
          <p:cNvSpPr>
            <a:spLocks noGrp="1"/>
          </p:cNvSpPr>
          <p:nvPr>
            <p:ph type="body" sz="half" idx="2"/>
          </p:nvPr>
        </p:nvSpPr>
        <p:spPr>
          <a:xfrm>
            <a:off x="968863" y="2465295"/>
            <a:ext cx="2876156" cy="3711669"/>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3"/>
          <p:cNvSpPr>
            <a:spLocks noGrp="1"/>
          </p:cNvSpPr>
          <p:nvPr>
            <p:ph idx="1"/>
          </p:nvPr>
        </p:nvSpPr>
        <p:spPr>
          <a:xfrm>
            <a:off x="4139173" y="2465295"/>
            <a:ext cx="3880878" cy="3711669"/>
          </a:xfrm>
        </p:spPr>
        <p:txBody>
          <a:bodyPr>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90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3"/>
          <p:cNvSpPr>
            <a:spLocks noGrp="1"/>
          </p:cNvSpPr>
          <p:nvPr>
            <p:ph type="body" sz="half" idx="2"/>
          </p:nvPr>
        </p:nvSpPr>
        <p:spPr>
          <a:xfrm>
            <a:off x="968864" y="2465294"/>
            <a:ext cx="2876156" cy="3711669"/>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39173" y="1828456"/>
            <a:ext cx="4042421" cy="5029544"/>
          </a:xfrm>
        </p:spPr>
        <p:txBody>
          <a:bodyPr tIns="13716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47526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9141714"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1"/>
            <a:ext cx="9141714" cy="1371257"/>
          </a:xfrm>
          <a:prstGeom prst="rect">
            <a:avLst/>
          </a:prstGeom>
        </p:spPr>
      </p:pic>
      <p:sp>
        <p:nvSpPr>
          <p:cNvPr id="2" name="Title Placeholder 1"/>
          <p:cNvSpPr>
            <a:spLocks noGrp="1"/>
          </p:cNvSpPr>
          <p:nvPr>
            <p:ph type="title"/>
          </p:nvPr>
        </p:nvSpPr>
        <p:spPr bwMode="black">
          <a:xfrm>
            <a:off x="960120" y="466344"/>
            <a:ext cx="7221474"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60120" y="2190749"/>
            <a:ext cx="7221474"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60121" y="6356351"/>
            <a:ext cx="1478960" cy="365125"/>
          </a:xfrm>
          <a:prstGeom prst="rect">
            <a:avLst/>
          </a:prstGeom>
        </p:spPr>
        <p:txBody>
          <a:bodyPr vert="horz" lIns="91440" tIns="45720" rIns="91440" bIns="45720" rtlCol="0" anchor="ct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2439080" y="6356351"/>
            <a:ext cx="4265840" cy="365125"/>
          </a:xfrm>
          <a:prstGeom prst="rect">
            <a:avLst/>
          </a:prstGeom>
        </p:spPr>
        <p:txBody>
          <a:bodyPr vert="horz" lIns="91440" tIns="45720" rIns="91440" bIns="45720" rtlCol="0" anchor="ct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6704920" y="6356351"/>
            <a:ext cx="1476674" cy="365125"/>
          </a:xfrm>
          <a:prstGeom prst="rect">
            <a:avLst/>
          </a:prstGeom>
        </p:spPr>
        <p:txBody>
          <a:bodyPr vert="horz" lIns="91440" tIns="45720" rIns="91440" bIns="45720" rtlCol="0" anchor="ctr"/>
          <a:lstStyle>
            <a:lvl1pPr algn="r">
              <a:defRPr sz="900" baseline="0">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461612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5000"/>
        </a:lnSpc>
        <a:spcBef>
          <a:spcPct val="0"/>
        </a:spcBef>
        <a:buNone/>
        <a:defRPr sz="225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p:nvPr/>
        </p:nvSpPr>
        <p:spPr>
          <a:xfrm>
            <a:off x="0" y="2319528"/>
            <a:ext cx="9144000" cy="221894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solidFill>
                  <a:schemeClr val="accent2"/>
                </a:solidFill>
                <a:effectLst>
                  <a:outerShdw blurRad="50800" dist="38100" dir="2700000" algn="tl" rotWithShape="0">
                    <a:prstClr val="black">
                      <a:alpha val="40000"/>
                    </a:prstClr>
                  </a:outerShdw>
                </a:effectLst>
              </a:rPr>
              <a:t>Station 1</a:t>
            </a:r>
          </a:p>
          <a:p>
            <a:pPr algn="ctr"/>
            <a:r>
              <a:rPr lang="en-US" sz="3200" b="1" cap="all" dirty="0">
                <a:solidFill>
                  <a:srgbClr val="FF0000"/>
                </a:solidFill>
              </a:rPr>
              <a:t>Skills to develop: </a:t>
            </a:r>
          </a:p>
          <a:p>
            <a:pPr algn="ctr"/>
            <a:r>
              <a:rPr lang="en-US" sz="3200" dirty="0">
                <a:solidFill>
                  <a:srgbClr val="FF0000"/>
                </a:solidFill>
              </a:rPr>
              <a:t>Effective stopping and controlled starting</a:t>
            </a:r>
          </a:p>
        </p:txBody>
      </p:sp>
    </p:spTree>
    <p:extLst>
      <p:ext uri="{BB962C8B-B14F-4D97-AF65-F5344CB8AC3E}">
        <p14:creationId xmlns:p14="http://schemas.microsoft.com/office/powerpoint/2010/main" val="8394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4" name="Google Shape;146;p21">
            <a:extLst>
              <a:ext uri="{FF2B5EF4-FFF2-40B4-BE49-F238E27FC236}">
                <a16:creationId xmlns:a16="http://schemas.microsoft.com/office/drawing/2014/main" id="{F9C7A691-F69F-4C7A-A24C-67E99A3C953E}"/>
              </a:ext>
            </a:extLst>
          </p:cNvPr>
          <p:cNvSpPr txBox="1"/>
          <p:nvPr/>
        </p:nvSpPr>
        <p:spPr>
          <a:xfrm>
            <a:off x="0" y="0"/>
            <a:ext cx="9144000" cy="1097280"/>
          </a:xfrm>
          <a:prstGeom prst="rect">
            <a:avLst/>
          </a:prstGeom>
          <a:noFill/>
          <a:ln>
            <a:noFill/>
          </a:ln>
        </p:spPr>
        <p:txBody>
          <a:bodyPr spcFirstLastPara="1" wrap="square" lIns="457200" tIns="0" rIns="91425" bIns="0" anchor="ctr" anchorCtr="0">
            <a:noAutofit/>
          </a:bodyPr>
          <a:lstStyle/>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Most common and severe crash types and</a:t>
            </a:r>
          </a:p>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skills needed to avoid them</a:t>
            </a:r>
          </a:p>
        </p:txBody>
      </p:sp>
      <p:sp>
        <p:nvSpPr>
          <p:cNvPr id="5" name="Google Shape;147;p21">
            <a:extLst>
              <a:ext uri="{FF2B5EF4-FFF2-40B4-BE49-F238E27FC236}">
                <a16:creationId xmlns:a16="http://schemas.microsoft.com/office/drawing/2014/main" id="{4AF08A84-FAEB-4AEE-B316-86BDEFFAC912}"/>
              </a:ext>
            </a:extLst>
          </p:cNvPr>
          <p:cNvSpPr txBox="1"/>
          <p:nvPr/>
        </p:nvSpPr>
        <p:spPr>
          <a:xfrm>
            <a:off x="0" y="1280160"/>
            <a:ext cx="9144000" cy="3615875"/>
          </a:xfrm>
          <a:prstGeom prst="rect">
            <a:avLst/>
          </a:prstGeom>
          <a:noFill/>
          <a:ln>
            <a:noFill/>
          </a:ln>
        </p:spPr>
        <p:txBody>
          <a:bodyPr spcFirstLastPara="1" wrap="square" lIns="457200" tIns="45700" rIns="457200" bIns="45700" anchor="t" anchorCtr="0">
            <a:noAutofit/>
          </a:bodyPr>
          <a:lstStyle/>
          <a:p>
            <a:pPr lvl="0">
              <a:tabLst>
                <a:tab pos="2286000" algn="l"/>
                <a:tab pos="2743200" algn="l"/>
                <a:tab pos="3657600" algn="l"/>
              </a:tabLst>
            </a:pPr>
            <a:r>
              <a:rPr lang="en-US" sz="2000" b="1" dirty="0">
                <a:solidFill>
                  <a:schemeClr val="tx2"/>
                </a:solidFill>
              </a:rPr>
              <a:t>Driveway or Midblock Rideout</a:t>
            </a:r>
          </a:p>
          <a:p>
            <a:pPr lvl="0">
              <a:tabLst>
                <a:tab pos="2286000" algn="l"/>
                <a:tab pos="2743200" algn="l"/>
                <a:tab pos="3657600" algn="l"/>
              </a:tabLst>
            </a:pPr>
            <a:r>
              <a:rPr lang="en-US" sz="2000" b="1" dirty="0">
                <a:solidFill>
                  <a:schemeClr val="tx2"/>
                </a:solidFill>
              </a:rPr>
              <a:t>12%</a:t>
            </a:r>
            <a:r>
              <a:rPr lang="en-US" sz="2000" dirty="0">
                <a:solidFill>
                  <a:schemeClr val="tx2"/>
                </a:solidFill>
              </a:rPr>
              <a:t> of crashes; </a:t>
            </a:r>
            <a:r>
              <a:rPr lang="en-US" sz="2000" b="1" dirty="0">
                <a:solidFill>
                  <a:schemeClr val="tx2"/>
                </a:solidFill>
              </a:rPr>
              <a:t>22%</a:t>
            </a:r>
            <a:r>
              <a:rPr lang="en-US" sz="2000" dirty="0">
                <a:solidFill>
                  <a:schemeClr val="tx2"/>
                </a:solidFill>
              </a:rPr>
              <a:t> incapacitating or fatal</a:t>
            </a:r>
          </a:p>
          <a:p>
            <a:pPr marL="0" lvl="1">
              <a:tabLst>
                <a:tab pos="3657600" algn="l"/>
              </a:tabLst>
            </a:pPr>
            <a:r>
              <a:rPr lang="en-US" sz="2000" b="1" dirty="0">
                <a:solidFill>
                  <a:srgbClr val="FF0000"/>
                </a:solidFill>
              </a:rPr>
              <a:t>SKILL TO DEVELOP:</a:t>
            </a:r>
            <a:r>
              <a:rPr lang="en-US" sz="2000" dirty="0">
                <a:solidFill>
                  <a:srgbClr val="FF0000"/>
                </a:solidFill>
              </a:rPr>
              <a:t> Effective stopping and controlled starting</a:t>
            </a:r>
          </a:p>
          <a:p>
            <a:pPr lvl="0">
              <a:tabLst>
                <a:tab pos="2286000" algn="l"/>
                <a:tab pos="2743200" algn="l"/>
                <a:tab pos="3657600" algn="l"/>
              </a:tabLst>
            </a:pPr>
            <a:endParaRPr lang="en-US" sz="2000" dirty="0">
              <a:solidFill>
                <a:schemeClr val="tx2"/>
              </a:solidFill>
            </a:endParaRPr>
          </a:p>
          <a:p>
            <a:pPr lvl="0">
              <a:tabLst>
                <a:tab pos="2286000" algn="l"/>
                <a:tab pos="2743200" algn="l"/>
                <a:tab pos="3657600" algn="l"/>
              </a:tabLst>
            </a:pPr>
            <a:r>
              <a:rPr lang="en-US" sz="2000" b="1" dirty="0">
                <a:solidFill>
                  <a:schemeClr val="tx2"/>
                </a:solidFill>
              </a:rPr>
              <a:t>Stop Sign/Signal Rideout</a:t>
            </a:r>
          </a:p>
          <a:p>
            <a:pPr lvl="0">
              <a:tabLst>
                <a:tab pos="2286000" algn="l"/>
                <a:tab pos="2743200" algn="l"/>
                <a:tab pos="3657600" algn="l"/>
              </a:tabLst>
            </a:pPr>
            <a:r>
              <a:rPr lang="en-US" sz="2000" b="1" dirty="0">
                <a:solidFill>
                  <a:schemeClr val="tx2"/>
                </a:solidFill>
              </a:rPr>
              <a:t>17%</a:t>
            </a:r>
            <a:r>
              <a:rPr lang="en-US" sz="2000" dirty="0">
                <a:solidFill>
                  <a:schemeClr val="tx2"/>
                </a:solidFill>
              </a:rPr>
              <a:t> of crashes; </a:t>
            </a:r>
            <a:r>
              <a:rPr lang="en-US" sz="2000" b="1" dirty="0">
                <a:solidFill>
                  <a:schemeClr val="tx2"/>
                </a:solidFill>
              </a:rPr>
              <a:t>20%</a:t>
            </a:r>
            <a:r>
              <a:rPr lang="en-US" sz="2000" dirty="0">
                <a:solidFill>
                  <a:schemeClr val="tx2"/>
                </a:solidFill>
              </a:rPr>
              <a:t> incapacitating or fatal</a:t>
            </a:r>
          </a:p>
          <a:p>
            <a:pPr>
              <a:tabLst>
                <a:tab pos="2286000" algn="l"/>
                <a:tab pos="2743200" algn="l"/>
                <a:tab pos="3657600" algn="l"/>
              </a:tabLst>
            </a:pPr>
            <a:r>
              <a:rPr lang="en-US" sz="2000" b="1" cap="all" dirty="0">
                <a:solidFill>
                  <a:srgbClr val="FF0000"/>
                </a:solidFill>
              </a:rPr>
              <a:t>Skill to develop: </a:t>
            </a:r>
            <a:r>
              <a:rPr lang="en-US" sz="2000" dirty="0">
                <a:solidFill>
                  <a:srgbClr val="FF0000"/>
                </a:solidFill>
              </a:rPr>
              <a:t>Effective stopping</a:t>
            </a:r>
          </a:p>
          <a:p>
            <a:pPr lvl="0">
              <a:tabLst>
                <a:tab pos="2286000" algn="l"/>
                <a:tab pos="2743200" algn="l"/>
                <a:tab pos="3657600" algn="l"/>
              </a:tabLst>
            </a:pPr>
            <a:endParaRPr lang="en-US" sz="2000" b="1" dirty="0">
              <a:solidFill>
                <a:schemeClr val="tx2"/>
              </a:solidFill>
            </a:endParaRPr>
          </a:p>
          <a:p>
            <a:pPr lvl="0">
              <a:tabLst>
                <a:tab pos="2286000" algn="l"/>
                <a:tab pos="2743200" algn="l"/>
                <a:tab pos="3657600" algn="l"/>
              </a:tabLst>
            </a:pPr>
            <a:r>
              <a:rPr lang="en-US" sz="2000" b="1" dirty="0">
                <a:solidFill>
                  <a:schemeClr val="tx2"/>
                </a:solidFill>
              </a:rPr>
              <a:t>Sudden Swerve	</a:t>
            </a:r>
          </a:p>
          <a:p>
            <a:pPr lvl="0">
              <a:tabLst>
                <a:tab pos="2286000" algn="l"/>
                <a:tab pos="2743200" algn="l"/>
                <a:tab pos="3657600" algn="l"/>
              </a:tabLst>
            </a:pPr>
            <a:r>
              <a:rPr lang="en-US" sz="2000" b="1" dirty="0">
                <a:solidFill>
                  <a:schemeClr val="tx2"/>
                </a:solidFill>
              </a:rPr>
              <a:t>7%</a:t>
            </a:r>
            <a:r>
              <a:rPr lang="en-US" sz="2000" dirty="0">
                <a:solidFill>
                  <a:schemeClr val="tx2"/>
                </a:solidFill>
              </a:rPr>
              <a:t> of crashes; </a:t>
            </a:r>
            <a:r>
              <a:rPr lang="en-US" sz="2000" b="1" dirty="0">
                <a:solidFill>
                  <a:schemeClr val="tx2"/>
                </a:solidFill>
              </a:rPr>
              <a:t>25%</a:t>
            </a:r>
            <a:r>
              <a:rPr lang="en-US" sz="2000" dirty="0">
                <a:solidFill>
                  <a:schemeClr val="tx2"/>
                </a:solidFill>
              </a:rPr>
              <a:t> incapacitating or fatal</a:t>
            </a:r>
          </a:p>
          <a:p>
            <a:pPr lvl="0">
              <a:tabLst>
                <a:tab pos="3657600" algn="l"/>
              </a:tabLst>
            </a:pPr>
            <a:r>
              <a:rPr lang="en-US" sz="2000" b="1" cap="all" dirty="0">
                <a:solidFill>
                  <a:srgbClr val="FF0000"/>
                </a:solidFill>
              </a:rPr>
              <a:t>Skill to develop: </a:t>
            </a:r>
            <a:r>
              <a:rPr lang="en-US" sz="2000" dirty="0">
                <a:solidFill>
                  <a:srgbClr val="FF0000"/>
                </a:solidFill>
              </a:rPr>
              <a:t>Controlled starting</a:t>
            </a:r>
            <a:endParaRPr sz="2000" dirty="0">
              <a:solidFill>
                <a:srgbClr val="FF0000"/>
              </a:solidFill>
            </a:endParaRPr>
          </a:p>
        </p:txBody>
      </p:sp>
      <p:sp>
        <p:nvSpPr>
          <p:cNvPr id="6" name="Google Shape;250;p32">
            <a:extLst>
              <a:ext uri="{FF2B5EF4-FFF2-40B4-BE49-F238E27FC236}">
                <a16:creationId xmlns:a16="http://schemas.microsoft.com/office/drawing/2014/main" id="{50D95637-F89E-4FDE-A85E-18B4258B0E02}"/>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91425" bIns="91425" anchor="ctr" anchorCtr="0">
            <a:noAutofit/>
          </a:bodyPr>
          <a:lstStyle/>
          <a:p>
            <a:pPr lvl="0">
              <a:tabLst>
                <a:tab pos="3657600" algn="l"/>
              </a:tabLst>
            </a:pPr>
            <a:r>
              <a:rPr lang="en-US" sz="2000" b="1" dirty="0">
                <a:solidFill>
                  <a:schemeClr val="bg2"/>
                </a:solidFill>
              </a:rPr>
              <a:t>Wrong way riding is not a separate crash type, </a:t>
            </a:r>
            <a:br>
              <a:rPr lang="en-US" sz="2000" b="1" dirty="0">
                <a:solidFill>
                  <a:schemeClr val="bg2"/>
                </a:solidFill>
              </a:rPr>
            </a:br>
            <a:r>
              <a:rPr lang="en-US" sz="2000" b="1" dirty="0">
                <a:solidFill>
                  <a:schemeClr val="bg2"/>
                </a:solidFill>
              </a:rPr>
              <a:t>but is a contributing factor in many crashes.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marL="0" marR="0" lvl="0" indent="0" rtl="0">
              <a:lnSpc>
                <a:spcPct val="100000"/>
              </a:lnSpc>
              <a:spcBef>
                <a:spcPts val="0"/>
              </a:spcBef>
              <a:spcAft>
                <a:spcPts val="0"/>
              </a:spcAft>
              <a:buClr>
                <a:srgbClr val="FFFF00"/>
              </a:buClr>
              <a:buFont typeface="Arial"/>
              <a:buNone/>
            </a:pPr>
            <a:r>
              <a:rPr lang="en-US" sz="3200" b="1" dirty="0">
                <a:solidFill>
                  <a:schemeClr val="accent2"/>
                </a:solidFill>
                <a:effectLst>
                  <a:outerShdw blurRad="50800" dist="38100" dir="2700000" algn="tl" rotWithShape="0">
                    <a:prstClr val="black">
                      <a:alpha val="40000"/>
                    </a:prstClr>
                  </a:outerShdw>
                </a:effectLst>
              </a:rPr>
              <a:t>Station 1: Power Pedal Skills</a:t>
            </a:r>
            <a:endParaRPr sz="3200" b="1" dirty="0">
              <a:solidFill>
                <a:schemeClr val="accent2"/>
              </a:solidFill>
              <a:effectLst>
                <a:outerShdw blurRad="50800" dist="38100" dir="2700000" algn="tl" rotWithShape="0">
                  <a:prstClr val="black">
                    <a:alpha val="40000"/>
                  </a:prstClr>
                </a:outerShdw>
              </a:effectLst>
            </a:endParaRPr>
          </a:p>
        </p:txBody>
      </p:sp>
      <p:pic>
        <p:nvPicPr>
          <p:cNvPr id="231" name="Google Shape;231;p30"/>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36459" t="16668" r="38046" b="27265"/>
          <a:stretch/>
        </p:blipFill>
        <p:spPr>
          <a:xfrm flipH="1">
            <a:off x="3296298" y="1850137"/>
            <a:ext cx="2875901" cy="3557450"/>
          </a:xfrm>
          <a:prstGeom prst="rect">
            <a:avLst/>
          </a:prstGeom>
          <a:noFill/>
          <a:ln>
            <a:noFill/>
          </a:ln>
        </p:spPr>
      </p:pic>
      <p:sp>
        <p:nvSpPr>
          <p:cNvPr id="8" name="Google Shape;96;p14">
            <a:extLst>
              <a:ext uri="{FF2B5EF4-FFF2-40B4-BE49-F238E27FC236}">
                <a16:creationId xmlns:a16="http://schemas.microsoft.com/office/drawing/2014/main" id="{BD9D030D-E375-4718-AA0C-C6A2A00A9D5F}"/>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457200" bIns="91425" anchor="ctr" anchorCtr="0">
            <a:noAutofit/>
          </a:bodyPr>
          <a:lstStyle/>
          <a:p>
            <a:pPr marL="0" lvl="0" indent="0" rtl="0">
              <a:spcBef>
                <a:spcPts val="0"/>
              </a:spcBef>
              <a:spcAft>
                <a:spcPts val="0"/>
              </a:spcAft>
              <a:buNone/>
            </a:pPr>
            <a:r>
              <a:rPr lang="en-US" sz="2000" b="1" dirty="0">
                <a:solidFill>
                  <a:srgbClr val="FFFFFF"/>
                </a:solidFill>
              </a:rPr>
              <a:t>Drivers: </a:t>
            </a:r>
            <a:r>
              <a:rPr lang="en-US" sz="1800" dirty="0">
                <a:solidFill>
                  <a:srgbClr val="FFFFFF"/>
                </a:solidFill>
              </a:rPr>
              <a:t>Know that kids may not start their bicycles quickly, they do not have good judgement of speed, and may be slow to react to their decision that it is safe to go.</a:t>
            </a:r>
            <a:endParaRPr sz="1800" dirty="0">
              <a:solidFill>
                <a:srgbClr val="FFFFFF"/>
              </a:solidFill>
            </a:endParaRPr>
          </a:p>
        </p:txBody>
      </p:sp>
      <p:sp>
        <p:nvSpPr>
          <p:cNvPr id="9" name="Google Shape;95;p14">
            <a:extLst>
              <a:ext uri="{FF2B5EF4-FFF2-40B4-BE49-F238E27FC236}">
                <a16:creationId xmlns:a16="http://schemas.microsoft.com/office/drawing/2014/main" id="{F23D2E45-6320-4F29-B675-F1E1B4ABAE9F}"/>
              </a:ext>
            </a:extLst>
          </p:cNvPr>
          <p:cNvSpPr txBox="1"/>
          <p:nvPr/>
        </p:nvSpPr>
        <p:spPr>
          <a:xfrm>
            <a:off x="0"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a:buClr>
                <a:schemeClr val="lt1"/>
              </a:buClr>
            </a:pPr>
            <a:r>
              <a:rPr lang="en-US" sz="2000" b="1" dirty="0"/>
              <a:t>Crash avoidance:</a:t>
            </a:r>
            <a:r>
              <a:rPr lang="en-US" sz="2000" dirty="0"/>
              <a:t> </a:t>
            </a:r>
            <a:r>
              <a:rPr lang="en-US" dirty="0">
                <a:solidFill>
                  <a:schemeClr val="tx2"/>
                </a:solidFill>
              </a:rPr>
              <a:t>Swerving into traffic.</a:t>
            </a:r>
          </a:p>
          <a:p>
            <a:pPr>
              <a:buClr>
                <a:schemeClr val="lt1"/>
              </a:buClr>
            </a:pPr>
            <a:r>
              <a:rPr lang="en-US" dirty="0">
                <a:solidFill>
                  <a:schemeClr val="tx2"/>
                </a:solidFill>
              </a:rPr>
              <a:t>Learn straight line riding to maintain control of the bicycle.</a:t>
            </a:r>
          </a:p>
        </p:txBody>
      </p:sp>
      <p:sp>
        <p:nvSpPr>
          <p:cNvPr id="10" name="Isosceles Triangle 9">
            <a:extLst>
              <a:ext uri="{FF2B5EF4-FFF2-40B4-BE49-F238E27FC236}">
                <a16:creationId xmlns:a16="http://schemas.microsoft.com/office/drawing/2014/main" id="{D173CCCC-5056-4956-8A1D-0020101C2163}"/>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7;p14">
            <a:extLst>
              <a:ext uri="{FF2B5EF4-FFF2-40B4-BE49-F238E27FC236}">
                <a16:creationId xmlns:a16="http://schemas.microsoft.com/office/drawing/2014/main" id="{74809D83-54F5-4CC2-A9F9-58082B5D34EA}"/>
              </a:ext>
            </a:extLst>
          </p:cNvPr>
          <p:cNvSpPr txBox="1"/>
          <p:nvPr/>
        </p:nvSpPr>
        <p:spPr>
          <a:xfrm flipH="1">
            <a:off x="457200" y="1705356"/>
            <a:ext cx="2583180" cy="3876324"/>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endParaRPr dirty="0">
              <a:solidFill>
                <a:schemeClr val="tx1"/>
              </a:solidFill>
            </a:endParaRPr>
          </a:p>
          <a:p>
            <a:pPr marL="182880" lvl="0" indent="-182880">
              <a:spcAft>
                <a:spcPts val="600"/>
              </a:spcAft>
              <a:buFont typeface="Wingdings" panose="05000000000000000000" pitchFamily="2" charset="2"/>
              <a:buChar char="§"/>
            </a:pPr>
            <a:r>
              <a:rPr lang="en-US" dirty="0">
                <a:solidFill>
                  <a:schemeClr val="tx2"/>
                </a:solidFill>
              </a:rPr>
              <a:t>Power pedal position just past the top </a:t>
            </a:r>
          </a:p>
          <a:p>
            <a:pPr marL="182880" lvl="0" indent="-182880">
              <a:spcAft>
                <a:spcPts val="600"/>
              </a:spcAft>
              <a:buFont typeface="Wingdings" panose="05000000000000000000" pitchFamily="2" charset="2"/>
              <a:buChar char="§"/>
            </a:pPr>
            <a:r>
              <a:rPr lang="en-US" dirty="0">
                <a:solidFill>
                  <a:schemeClr val="tx2"/>
                </a:solidFill>
              </a:rPr>
              <a:t>Practice pulling pedal up from behind with the top of their foot </a:t>
            </a:r>
          </a:p>
          <a:p>
            <a:pPr marL="182880" lvl="0" indent="-182880">
              <a:spcAft>
                <a:spcPts val="600"/>
              </a:spcAft>
              <a:buFont typeface="Wingdings" panose="05000000000000000000" pitchFamily="2" charset="2"/>
              <a:buChar char="§"/>
            </a:pPr>
            <a:r>
              <a:rPr lang="en-US" dirty="0">
                <a:solidFill>
                  <a:schemeClr val="tx2"/>
                </a:solidFill>
              </a:rPr>
              <a:t>Strong push down gains speed quickly with their feet securely on the pedals</a:t>
            </a:r>
          </a:p>
          <a:p>
            <a:pPr marL="182880" lvl="0" indent="-182880">
              <a:spcAft>
                <a:spcPts val="600"/>
              </a:spcAft>
              <a:buFont typeface="Wingdings" panose="05000000000000000000" pitchFamily="2" charset="2"/>
              <a:buChar char="§"/>
            </a:pPr>
            <a:r>
              <a:rPr lang="en-US" dirty="0">
                <a:solidFill>
                  <a:schemeClr val="tx2"/>
                </a:solidFill>
              </a:rPr>
              <a:t>Avoid unpredictable “scooter starts”</a:t>
            </a:r>
          </a:p>
        </p:txBody>
      </p:sp>
      <p:sp>
        <p:nvSpPr>
          <p:cNvPr id="12" name="Google Shape;98;p14">
            <a:extLst>
              <a:ext uri="{FF2B5EF4-FFF2-40B4-BE49-F238E27FC236}">
                <a16:creationId xmlns:a16="http://schemas.microsoft.com/office/drawing/2014/main" id="{ECBB2FB8-F5E3-46F6-BEFE-D867FC847987}"/>
              </a:ext>
            </a:extLst>
          </p:cNvPr>
          <p:cNvSpPr txBox="1"/>
          <p:nvPr/>
        </p:nvSpPr>
        <p:spPr>
          <a:xfrm>
            <a:off x="6516600" y="1705356"/>
            <a:ext cx="2360520" cy="35048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marL="182880" lvl="0" indent="-182880">
              <a:spcAft>
                <a:spcPts val="600"/>
              </a:spcAft>
              <a:buFont typeface="Wingdings" panose="05000000000000000000" pitchFamily="2" charset="2"/>
              <a:buChar char="§"/>
            </a:pPr>
            <a:r>
              <a:rPr lang="en-US" dirty="0">
                <a:solidFill>
                  <a:schemeClr val="tx2"/>
                </a:solidFill>
              </a:rPr>
              <a:t>Practice stopping with pedals in the power pedal position</a:t>
            </a:r>
          </a:p>
          <a:p>
            <a:pPr marL="182880" lvl="0" indent="-182880">
              <a:spcAft>
                <a:spcPts val="600"/>
              </a:spcAft>
              <a:buFont typeface="Wingdings" panose="05000000000000000000" pitchFamily="2" charset="2"/>
              <a:buChar char="§"/>
            </a:pPr>
            <a:r>
              <a:rPr lang="en-US" dirty="0">
                <a:solidFill>
                  <a:schemeClr val="tx2"/>
                </a:solidFill>
              </a:rPr>
              <a:t>Shift down to a comfortable gear for a smooth start</a:t>
            </a:r>
          </a:p>
          <a:p>
            <a:pPr marL="182880" lvl="0" indent="-182880">
              <a:spcAft>
                <a:spcPts val="600"/>
              </a:spcAft>
              <a:buFont typeface="Wingdings" panose="05000000000000000000" pitchFamily="2" charset="2"/>
              <a:buChar char="§"/>
            </a:pPr>
            <a:r>
              <a:rPr lang="en-US" dirty="0">
                <a:solidFill>
                  <a:schemeClr val="tx2"/>
                </a:solidFill>
              </a:rPr>
              <a:t>Bike should fit so rider does not get off the seat at each stop</a:t>
            </a:r>
          </a:p>
          <a:p>
            <a:pPr marL="182880" lvl="0" indent="-182880">
              <a:spcAft>
                <a:spcPts val="600"/>
              </a:spcAft>
              <a:buFont typeface="Wingdings" panose="05000000000000000000" pitchFamily="2" charset="2"/>
              <a:buChar char="§"/>
            </a:pPr>
            <a:r>
              <a:rPr lang="en-US" dirty="0">
                <a:solidFill>
                  <a:schemeClr val="tx2"/>
                </a:solidFill>
              </a:rPr>
              <a:t>No “cowboy” starts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8" name="Google Shape;94;p14">
            <a:extLst>
              <a:ext uri="{FF2B5EF4-FFF2-40B4-BE49-F238E27FC236}">
                <a16:creationId xmlns:a16="http://schemas.microsoft.com/office/drawing/2014/main" id="{1F73CD86-3869-41A6-87FF-BE1AEDA157C2}"/>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marL="0" marR="0" lvl="0" indent="0" rtl="0">
              <a:lnSpc>
                <a:spcPct val="100000"/>
              </a:lnSpc>
              <a:spcBef>
                <a:spcPts val="0"/>
              </a:spcBef>
              <a:spcAft>
                <a:spcPts val="0"/>
              </a:spcAft>
              <a:buClr>
                <a:srgbClr val="FFFF00"/>
              </a:buClr>
              <a:buFont typeface="Arial"/>
              <a:buNone/>
            </a:pPr>
            <a:r>
              <a:rPr lang="en-US" sz="3200" b="1" dirty="0">
                <a:ln w="0"/>
                <a:solidFill>
                  <a:schemeClr val="accent2"/>
                </a:solidFill>
                <a:effectLst>
                  <a:outerShdw blurRad="50800" dist="38100" dir="2700000" algn="tl" rotWithShape="0">
                    <a:prstClr val="black">
                      <a:alpha val="40000"/>
                    </a:prstClr>
                  </a:outerShdw>
                </a:effectLst>
              </a:rPr>
              <a:t>Station 1: </a:t>
            </a:r>
            <a:r>
              <a:rPr lang="en-US" sz="3200" b="1" i="0" u="none" strike="noStrike" dirty="0">
                <a:ln w="0"/>
                <a:solidFill>
                  <a:schemeClr val="accent2"/>
                </a:solidFill>
                <a:effectLst>
                  <a:outerShdw blurRad="50800" dist="38100" dir="2700000" algn="tl" rotWithShape="0">
                    <a:prstClr val="black">
                      <a:alpha val="40000"/>
                    </a:prstClr>
                  </a:outerShdw>
                </a:effectLst>
              </a:rPr>
              <a:t>Controlled Braking Skills</a:t>
            </a:r>
            <a:endParaRPr b="1" dirty="0">
              <a:ln w="0"/>
              <a:solidFill>
                <a:schemeClr val="accent2"/>
              </a:solidFill>
              <a:effectLst>
                <a:outerShdw blurRad="50800" dist="38100" dir="2700000" algn="tl" rotWithShape="0">
                  <a:prstClr val="black">
                    <a:alpha val="40000"/>
                  </a:prstClr>
                </a:outerShdw>
              </a:effectLst>
            </a:endParaRPr>
          </a:p>
        </p:txBody>
      </p:sp>
      <p:sp>
        <p:nvSpPr>
          <p:cNvPr id="9" name="Google Shape;95;p14">
            <a:extLst>
              <a:ext uri="{FF2B5EF4-FFF2-40B4-BE49-F238E27FC236}">
                <a16:creationId xmlns:a16="http://schemas.microsoft.com/office/drawing/2014/main" id="{D849B364-5817-4935-A18B-C52174563B36}"/>
              </a:ext>
            </a:extLst>
          </p:cNvPr>
          <p:cNvSpPr txBox="1"/>
          <p:nvPr/>
        </p:nvSpPr>
        <p:spPr>
          <a:xfrm>
            <a:off x="-1"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marL="0" marR="0" lvl="0" indent="0" algn="l" rtl="0">
              <a:lnSpc>
                <a:spcPct val="100000"/>
              </a:lnSpc>
              <a:spcBef>
                <a:spcPts val="0"/>
              </a:spcBef>
              <a:spcAft>
                <a:spcPts val="0"/>
              </a:spcAft>
              <a:buClr>
                <a:schemeClr val="lt1"/>
              </a:buClr>
              <a:buFont typeface="Arial"/>
              <a:buNone/>
            </a:pPr>
            <a:r>
              <a:rPr lang="en-US" sz="2000" b="1" dirty="0"/>
              <a:t>Crash avoidance:</a:t>
            </a:r>
            <a:r>
              <a:rPr lang="en-US" sz="2000" dirty="0"/>
              <a:t> </a:t>
            </a:r>
            <a:br>
              <a:rPr lang="en-US" sz="2000" dirty="0"/>
            </a:br>
            <a:r>
              <a:rPr lang="en-US" sz="1800" dirty="0"/>
              <a:t>Stop your bike instinctively, maintain control of the bicycle.</a:t>
            </a:r>
            <a:endParaRPr sz="1800" dirty="0"/>
          </a:p>
        </p:txBody>
      </p:sp>
      <p:sp>
        <p:nvSpPr>
          <p:cNvPr id="10" name="Google Shape;96;p14">
            <a:extLst>
              <a:ext uri="{FF2B5EF4-FFF2-40B4-BE49-F238E27FC236}">
                <a16:creationId xmlns:a16="http://schemas.microsoft.com/office/drawing/2014/main" id="{7746E2AF-F341-4AAC-BAD3-A547113D1694}"/>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457200" bIns="91425" anchor="ctr" anchorCtr="0">
            <a:noAutofit/>
          </a:bodyPr>
          <a:lstStyle/>
          <a:p>
            <a:pPr marL="0" lvl="0" indent="0" rtl="0">
              <a:spcBef>
                <a:spcPts val="0"/>
              </a:spcBef>
              <a:spcAft>
                <a:spcPts val="0"/>
              </a:spcAft>
              <a:buNone/>
            </a:pPr>
            <a:r>
              <a:rPr lang="en-US" sz="2000" b="1" dirty="0">
                <a:solidFill>
                  <a:srgbClr val="FFFFFF"/>
                </a:solidFill>
              </a:rPr>
              <a:t>Drivers: </a:t>
            </a:r>
            <a:r>
              <a:rPr lang="en-US" sz="1800" dirty="0">
                <a:solidFill>
                  <a:srgbClr val="FFFFFF"/>
                </a:solidFill>
              </a:rPr>
              <a:t>Know that kids are trusting, often distracted and simply may not stop.</a:t>
            </a:r>
            <a:endParaRPr sz="1800" dirty="0">
              <a:solidFill>
                <a:srgbClr val="FFFFFF"/>
              </a:solidFill>
            </a:endParaRPr>
          </a:p>
          <a:p>
            <a:pPr marL="0" lvl="0" indent="0" rtl="0">
              <a:spcBef>
                <a:spcPts val="0"/>
              </a:spcBef>
              <a:spcAft>
                <a:spcPts val="0"/>
              </a:spcAft>
              <a:buNone/>
            </a:pPr>
            <a:r>
              <a:rPr lang="en-US" sz="1800" dirty="0">
                <a:solidFill>
                  <a:srgbClr val="FFFFFF"/>
                </a:solidFill>
              </a:rPr>
              <a:t>Kids do not have good judgement of speed, or their brakes may not work.</a:t>
            </a:r>
            <a:endParaRPr sz="1800" dirty="0">
              <a:solidFill>
                <a:srgbClr val="FFFFFF"/>
              </a:solidFill>
            </a:endParaRPr>
          </a:p>
        </p:txBody>
      </p:sp>
      <p:sp>
        <p:nvSpPr>
          <p:cNvPr id="11" name="Google Shape;97;p14">
            <a:extLst>
              <a:ext uri="{FF2B5EF4-FFF2-40B4-BE49-F238E27FC236}">
                <a16:creationId xmlns:a16="http://schemas.microsoft.com/office/drawing/2014/main" id="{ED4DF3BF-C68A-47FE-AE7B-C42CC79B8A8F}"/>
              </a:ext>
            </a:extLst>
          </p:cNvPr>
          <p:cNvSpPr txBox="1"/>
          <p:nvPr/>
        </p:nvSpPr>
        <p:spPr>
          <a:xfrm flipH="1">
            <a:off x="457200" y="1602022"/>
            <a:ext cx="2940600" cy="407400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br>
              <a:rPr lang="en-US" sz="2000" dirty="0">
                <a:solidFill>
                  <a:schemeClr val="tx1"/>
                </a:solidFill>
              </a:rPr>
            </a:br>
            <a:r>
              <a:rPr lang="en-US" dirty="0">
                <a:solidFill>
                  <a:schemeClr val="tx1"/>
                </a:solidFill>
              </a:rPr>
              <a:t>What do we use </a:t>
            </a:r>
            <a:br>
              <a:rPr lang="en-US" dirty="0">
                <a:solidFill>
                  <a:schemeClr val="tx1"/>
                </a:solidFill>
              </a:rPr>
            </a:br>
            <a:r>
              <a:rPr lang="en-US" dirty="0">
                <a:solidFill>
                  <a:schemeClr val="tx1"/>
                </a:solidFill>
              </a:rPr>
              <a:t>to </a:t>
            </a:r>
            <a:r>
              <a:rPr lang="en-US" b="1" i="1" dirty="0">
                <a:solidFill>
                  <a:schemeClr val="tx1"/>
                </a:solidFill>
              </a:rPr>
              <a:t>stop our bikes?</a:t>
            </a:r>
            <a:r>
              <a:rPr lang="en-US" dirty="0">
                <a:solidFill>
                  <a:schemeClr val="tx1"/>
                </a:solidFill>
              </a:rPr>
              <a:t> </a:t>
            </a:r>
          </a:p>
          <a:p>
            <a:pPr marL="0" lvl="0" indent="0" algn="l" rtl="0">
              <a:spcBef>
                <a:spcPts val="0"/>
              </a:spcBef>
              <a:spcAft>
                <a:spcPts val="0"/>
              </a:spcAft>
              <a:buNone/>
            </a:pPr>
            <a:r>
              <a:rPr lang="en-US" b="1" dirty="0">
                <a:solidFill>
                  <a:schemeClr val="tx1"/>
                </a:solidFill>
              </a:rPr>
              <a:t>BRAKES</a:t>
            </a:r>
            <a:r>
              <a:rPr lang="en-US" dirty="0">
                <a:solidFill>
                  <a:schemeClr val="tx1"/>
                </a:solidFill>
              </a:rPr>
              <a:t> </a:t>
            </a:r>
            <a:r>
              <a:rPr lang="en-US" b="1" i="1" dirty="0">
                <a:solidFill>
                  <a:schemeClr val="tx1"/>
                </a:solidFill>
              </a:rPr>
              <a:t>(not feet!)</a:t>
            </a:r>
            <a:r>
              <a:rPr lang="en-US" dirty="0">
                <a:solidFill>
                  <a:schemeClr val="tx1"/>
                </a:solidFill>
              </a:rPr>
              <a:t> </a:t>
            </a:r>
            <a:endParaRPr dirty="0">
              <a:solidFill>
                <a:schemeClr val="tx1"/>
              </a:solidFill>
            </a:endParaRPr>
          </a:p>
          <a:p>
            <a:pPr marL="182880" lvl="0" indent="-182880" algn="l" rtl="0">
              <a:spcBef>
                <a:spcPts val="1000"/>
              </a:spcBef>
              <a:spcAft>
                <a:spcPts val="0"/>
              </a:spcAft>
              <a:buClr>
                <a:schemeClr val="tx1"/>
              </a:buClr>
              <a:buSzPts val="1800"/>
              <a:buFont typeface="Wingdings" panose="05000000000000000000" pitchFamily="2" charset="2"/>
              <a:buChar char="§"/>
            </a:pPr>
            <a:r>
              <a:rPr lang="en-US" sz="1800" dirty="0">
                <a:solidFill>
                  <a:schemeClr val="tx1"/>
                </a:solidFill>
              </a:rPr>
              <a:t>Smooth steady pressure </a:t>
            </a:r>
            <a:br>
              <a:rPr lang="en-US" sz="1800" dirty="0">
                <a:solidFill>
                  <a:schemeClr val="tx1"/>
                </a:solidFill>
              </a:rPr>
            </a:br>
            <a:r>
              <a:rPr lang="en-US" sz="1800" dirty="0">
                <a:solidFill>
                  <a:schemeClr val="tx1"/>
                </a:solidFill>
              </a:rPr>
              <a:t>on brakes to stop</a:t>
            </a:r>
            <a:endParaRPr sz="1800" dirty="0">
              <a:solidFill>
                <a:schemeClr val="tx1"/>
              </a:solidFill>
            </a:endParaRPr>
          </a:p>
          <a:p>
            <a:pPr marL="182880" lvl="0" indent="-182880" algn="l" rtl="0">
              <a:spcBef>
                <a:spcPts val="1000"/>
              </a:spcBef>
              <a:spcAft>
                <a:spcPts val="0"/>
              </a:spcAft>
              <a:buClr>
                <a:schemeClr val="tx1"/>
              </a:buClr>
              <a:buSzPts val="1800"/>
              <a:buFont typeface="Wingdings" panose="05000000000000000000" pitchFamily="2" charset="2"/>
              <a:buChar char="§"/>
            </a:pPr>
            <a:r>
              <a:rPr lang="en-US" sz="1800" dirty="0">
                <a:solidFill>
                  <a:schemeClr val="tx1"/>
                </a:solidFill>
              </a:rPr>
              <a:t>Avoid a skid by pressing </a:t>
            </a:r>
            <a:br>
              <a:rPr lang="en-US" sz="1800" dirty="0">
                <a:solidFill>
                  <a:schemeClr val="tx1"/>
                </a:solidFill>
              </a:rPr>
            </a:br>
            <a:r>
              <a:rPr lang="en-US" sz="1800" dirty="0">
                <a:solidFill>
                  <a:schemeClr val="tx1"/>
                </a:solidFill>
              </a:rPr>
              <a:t>the coaster brake in a rotating motion</a:t>
            </a:r>
            <a:endParaRPr sz="1800" dirty="0">
              <a:solidFill>
                <a:schemeClr val="tx1"/>
              </a:solidFill>
            </a:endParaRPr>
          </a:p>
          <a:p>
            <a:pPr marL="182880" lvl="0" indent="-182880" algn="l" rtl="0">
              <a:spcBef>
                <a:spcPts val="1000"/>
              </a:spcBef>
              <a:spcAft>
                <a:spcPts val="1000"/>
              </a:spcAft>
              <a:buClr>
                <a:schemeClr val="tx1"/>
              </a:buClr>
              <a:buSzPts val="1800"/>
              <a:buFont typeface="Wingdings" panose="05000000000000000000" pitchFamily="2" charset="2"/>
              <a:buChar char="§"/>
            </a:pPr>
            <a:r>
              <a:rPr lang="en-US" sz="1800" dirty="0">
                <a:solidFill>
                  <a:schemeClr val="tx1"/>
                </a:solidFill>
              </a:rPr>
              <a:t>Riders say “stopping” </a:t>
            </a:r>
            <a:br>
              <a:rPr lang="en-US" sz="1800" dirty="0">
                <a:solidFill>
                  <a:schemeClr val="tx1"/>
                </a:solidFill>
              </a:rPr>
            </a:br>
            <a:r>
              <a:rPr lang="en-US" sz="1800" dirty="0">
                <a:solidFill>
                  <a:schemeClr val="tx1"/>
                </a:solidFill>
              </a:rPr>
              <a:t>to begin the idea </a:t>
            </a:r>
            <a:br>
              <a:rPr lang="en-US" sz="1800" dirty="0">
                <a:solidFill>
                  <a:schemeClr val="tx1"/>
                </a:solidFill>
              </a:rPr>
            </a:br>
            <a:r>
              <a:rPr lang="en-US" sz="1800" dirty="0">
                <a:solidFill>
                  <a:schemeClr val="tx1"/>
                </a:solidFill>
              </a:rPr>
              <a:t>of communicating</a:t>
            </a:r>
            <a:endParaRPr sz="1800" dirty="0">
              <a:solidFill>
                <a:schemeClr val="tx1"/>
              </a:solidFill>
            </a:endParaRPr>
          </a:p>
        </p:txBody>
      </p:sp>
      <p:sp>
        <p:nvSpPr>
          <p:cNvPr id="12" name="Google Shape;98;p14">
            <a:extLst>
              <a:ext uri="{FF2B5EF4-FFF2-40B4-BE49-F238E27FC236}">
                <a16:creationId xmlns:a16="http://schemas.microsoft.com/office/drawing/2014/main" id="{5D8AB487-976B-44D6-B218-0C4CB6FF79A6}"/>
              </a:ext>
            </a:extLst>
          </p:cNvPr>
          <p:cNvSpPr txBox="1"/>
          <p:nvPr/>
        </p:nvSpPr>
        <p:spPr>
          <a:xfrm>
            <a:off x="6516600" y="1606661"/>
            <a:ext cx="2284800" cy="39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marL="182880" lvl="0" indent="-182880" algn="l" rtl="0">
              <a:spcBef>
                <a:spcPts val="0"/>
              </a:spcBef>
              <a:buClr>
                <a:schemeClr val="tx1"/>
              </a:buClr>
              <a:buSzPts val="1800"/>
              <a:buFont typeface="Wingdings" panose="05000000000000000000" pitchFamily="2" charset="2"/>
              <a:buChar char="§"/>
            </a:pPr>
            <a:r>
              <a:rPr lang="en-US" sz="1800" dirty="0"/>
              <a:t>Faster speed with </a:t>
            </a:r>
            <a:br>
              <a:rPr lang="en-US" sz="1800" dirty="0"/>
            </a:br>
            <a:r>
              <a:rPr lang="en-US" sz="1800" dirty="0"/>
              <a:t>a controlled stop</a:t>
            </a:r>
            <a:endParaRPr sz="1800" dirty="0"/>
          </a:p>
          <a:p>
            <a:pPr marL="182880" lvl="0" indent="-182880" algn="l" rtl="0">
              <a:spcBef>
                <a:spcPts val="1000"/>
              </a:spcBef>
              <a:buClr>
                <a:schemeClr val="tx1"/>
              </a:buClr>
              <a:buSzPts val="1800"/>
              <a:buFont typeface="Wingdings" panose="05000000000000000000" pitchFamily="2" charset="2"/>
              <a:buChar char="§"/>
            </a:pPr>
            <a:r>
              <a:rPr lang="en-US" sz="1800" dirty="0"/>
              <a:t>Simulate crash scenarios</a:t>
            </a:r>
            <a:endParaRPr sz="1800" dirty="0"/>
          </a:p>
          <a:p>
            <a:pPr marL="182880" lvl="0" indent="-182880" algn="l" rtl="0">
              <a:spcBef>
                <a:spcPts val="1000"/>
              </a:spcBef>
              <a:buClr>
                <a:schemeClr val="tx1"/>
              </a:buClr>
              <a:buSzPts val="1800"/>
              <a:buFont typeface="Wingdings" panose="05000000000000000000" pitchFamily="2" charset="2"/>
              <a:buChar char="§"/>
            </a:pPr>
            <a:r>
              <a:rPr lang="en-US" sz="1800" dirty="0"/>
              <a:t>Signal and </a:t>
            </a:r>
            <a:br>
              <a:rPr lang="en-US" sz="1800" dirty="0"/>
            </a:br>
            <a:r>
              <a:rPr lang="en-US" sz="1800" dirty="0"/>
              <a:t>verbalize slowing and stopping</a:t>
            </a:r>
            <a:endParaRPr sz="1800" dirty="0"/>
          </a:p>
          <a:p>
            <a:pPr marL="182880" lvl="0" indent="-182880" algn="l" rtl="0">
              <a:spcBef>
                <a:spcPts val="1000"/>
              </a:spcBef>
              <a:buClr>
                <a:schemeClr val="tx1"/>
              </a:buClr>
              <a:buSzPts val="1800"/>
              <a:buFont typeface="Wingdings" panose="05000000000000000000" pitchFamily="2" charset="2"/>
              <a:buChar char="§"/>
            </a:pPr>
            <a:r>
              <a:rPr lang="en-US" sz="1800" dirty="0"/>
              <a:t>Hand brakes: </a:t>
            </a:r>
            <a:br>
              <a:rPr lang="en-US" sz="1800" dirty="0"/>
            </a:br>
            <a:r>
              <a:rPr lang="en-US" sz="1800" dirty="0"/>
              <a:t>Right vs both </a:t>
            </a:r>
            <a:endParaRPr sz="1800" dirty="0"/>
          </a:p>
          <a:p>
            <a:pPr marL="182880" lvl="0" indent="-182880" algn="l" rtl="0">
              <a:spcBef>
                <a:spcPts val="1000"/>
              </a:spcBef>
              <a:buClr>
                <a:schemeClr val="tx1"/>
              </a:buClr>
              <a:buSzPts val="1800"/>
              <a:buFont typeface="Wingdings" panose="05000000000000000000" pitchFamily="2" charset="2"/>
              <a:buChar char="§"/>
            </a:pPr>
            <a:r>
              <a:rPr lang="en-US" sz="1800" dirty="0"/>
              <a:t>Emergency stop with the hover </a:t>
            </a:r>
            <a:endParaRPr sz="1800" dirty="0"/>
          </a:p>
        </p:txBody>
      </p:sp>
      <p:pic>
        <p:nvPicPr>
          <p:cNvPr id="13" name="Google Shape;99;p14">
            <a:extLst>
              <a:ext uri="{FF2B5EF4-FFF2-40B4-BE49-F238E27FC236}">
                <a16:creationId xmlns:a16="http://schemas.microsoft.com/office/drawing/2014/main" id="{813690D2-AC56-40F5-B972-F068375EF91E}"/>
              </a:ext>
              <a:ext uri="{C183D7F6-B498-43B3-948B-1728B52AA6E4}">
                <adec:decorative xmlns:adec="http://schemas.microsoft.com/office/drawing/2017/decorative" val="1"/>
              </a:ext>
            </a:extLst>
          </p:cNvPr>
          <p:cNvPicPr preferRelativeResize="0"/>
          <p:nvPr/>
        </p:nvPicPr>
        <p:blipFill rotWithShape="1">
          <a:blip r:embed="rId3">
            <a:alphaModFix/>
          </a:blip>
          <a:srcRect l="31799" t="12572" r="36044" b="25949"/>
          <a:stretch/>
        </p:blipFill>
        <p:spPr>
          <a:xfrm>
            <a:off x="3314138" y="1903330"/>
            <a:ext cx="2940600" cy="3162275"/>
          </a:xfrm>
          <a:prstGeom prst="rect">
            <a:avLst/>
          </a:prstGeom>
          <a:noFill/>
          <a:ln w="25400">
            <a:noFill/>
          </a:ln>
        </p:spPr>
      </p:pic>
      <p:sp>
        <p:nvSpPr>
          <p:cNvPr id="14" name="Isosceles Triangle 13">
            <a:extLst>
              <a:ext uri="{FF2B5EF4-FFF2-40B4-BE49-F238E27FC236}">
                <a16:creationId xmlns:a16="http://schemas.microsoft.com/office/drawing/2014/main" id="{E8F4E880-1F82-446F-BC66-C9A64C8E43BB}"/>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9" name="Google Shape;105;p15">
            <a:extLst>
              <a:ext uri="{FF2B5EF4-FFF2-40B4-BE49-F238E27FC236}">
                <a16:creationId xmlns:a16="http://schemas.microsoft.com/office/drawing/2014/main" id="{355C698B-7E84-4FB4-9F0D-5915EFF7C65F}"/>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marL="0" marR="0" lvl="0" indent="0" rtl="0">
              <a:lnSpc>
                <a:spcPct val="100000"/>
              </a:lnSpc>
              <a:spcBef>
                <a:spcPts val="0"/>
              </a:spcBef>
              <a:spcAft>
                <a:spcPts val="0"/>
              </a:spcAft>
              <a:buClr>
                <a:srgbClr val="FFFF00"/>
              </a:buClr>
              <a:buFont typeface="Arial"/>
              <a:buNone/>
            </a:pPr>
            <a:r>
              <a:rPr lang="en-US" sz="3200" b="1" dirty="0">
                <a:ln w="0"/>
                <a:solidFill>
                  <a:schemeClr val="accent2"/>
                </a:solidFill>
                <a:effectLst>
                  <a:outerShdw blurRad="38100" dist="19050" dir="2700000" algn="tl" rotWithShape="0">
                    <a:schemeClr val="dk1">
                      <a:alpha val="40000"/>
                    </a:schemeClr>
                  </a:outerShdw>
                </a:effectLst>
              </a:rPr>
              <a:t>Power Pedal</a:t>
            </a:r>
            <a:r>
              <a:rPr lang="en-US" sz="3200" b="1" i="0" u="none" strike="noStrike" dirty="0">
                <a:ln w="0"/>
                <a:solidFill>
                  <a:schemeClr val="accent2"/>
                </a:solidFill>
                <a:effectLst>
                  <a:outerShdw blurRad="38100" dist="19050" dir="2700000" algn="tl" rotWithShape="0">
                    <a:schemeClr val="dk1">
                      <a:alpha val="40000"/>
                    </a:schemeClr>
                  </a:outerShdw>
                </a:effectLst>
              </a:rPr>
              <a:t> </a:t>
            </a:r>
            <a:r>
              <a:rPr lang="en-US" sz="3200" b="1" dirty="0">
                <a:ln w="0"/>
                <a:solidFill>
                  <a:schemeClr val="accent2"/>
                </a:solidFill>
                <a:effectLst>
                  <a:outerShdw blurRad="38100" dist="19050" dir="2700000" algn="tl" rotWithShape="0">
                    <a:schemeClr val="dk1">
                      <a:alpha val="40000"/>
                    </a:schemeClr>
                  </a:outerShdw>
                </a:effectLst>
              </a:rPr>
              <a:t>and</a:t>
            </a:r>
            <a:r>
              <a:rPr lang="en-US" sz="3200" b="1" i="0" u="none" strike="noStrike" dirty="0">
                <a:ln w="0"/>
                <a:solidFill>
                  <a:schemeClr val="accent2"/>
                </a:solidFill>
                <a:effectLst>
                  <a:outerShdw blurRad="38100" dist="19050" dir="2700000" algn="tl" rotWithShape="0">
                    <a:schemeClr val="dk1">
                      <a:alpha val="40000"/>
                    </a:schemeClr>
                  </a:outerShdw>
                </a:effectLst>
              </a:rPr>
              <a:t> Controlled Braking – Activity</a:t>
            </a:r>
            <a:endParaRPr b="1" dirty="0">
              <a:ln w="0"/>
              <a:solidFill>
                <a:schemeClr val="accent2"/>
              </a:solidFill>
              <a:effectLst>
                <a:outerShdw blurRad="38100" dist="19050" dir="2700000" algn="tl" rotWithShape="0">
                  <a:schemeClr val="dk1">
                    <a:alpha val="40000"/>
                  </a:schemeClr>
                </a:outerShdw>
              </a:effectLst>
            </a:endParaRPr>
          </a:p>
        </p:txBody>
      </p:sp>
      <p:sp>
        <p:nvSpPr>
          <p:cNvPr id="10" name="Google Shape;106;p15">
            <a:extLst>
              <a:ext uri="{FF2B5EF4-FFF2-40B4-BE49-F238E27FC236}">
                <a16:creationId xmlns:a16="http://schemas.microsoft.com/office/drawing/2014/main" id="{AE1A7455-22BC-4225-9FAC-971DDAD24829}"/>
              </a:ext>
            </a:extLst>
          </p:cNvPr>
          <p:cNvSpPr txBox="1"/>
          <p:nvPr/>
        </p:nvSpPr>
        <p:spPr>
          <a:xfrm>
            <a:off x="0" y="1572768"/>
            <a:ext cx="9156900" cy="1463008"/>
          </a:xfrm>
          <a:prstGeom prst="rect">
            <a:avLst/>
          </a:prstGeom>
          <a:noFill/>
          <a:ln>
            <a:noFill/>
          </a:ln>
        </p:spPr>
        <p:txBody>
          <a:bodyPr spcFirstLastPara="1" wrap="square" lIns="457200" tIns="45700" rIns="457200" bIns="45700" anchor="ctr" anchorCtr="0">
            <a:noAutofit/>
          </a:bodyPr>
          <a:lstStyle/>
          <a:p>
            <a:pPr marL="0" marR="0" lvl="0" indent="0" algn="l" rtl="0">
              <a:lnSpc>
                <a:spcPct val="100000"/>
              </a:lnSpc>
              <a:spcBef>
                <a:spcPts val="0"/>
              </a:spcBef>
              <a:spcAft>
                <a:spcPts val="400"/>
              </a:spcAft>
              <a:buClr>
                <a:schemeClr val="lt1"/>
              </a:buClr>
              <a:buFont typeface="Arial"/>
              <a:buNone/>
            </a:pPr>
            <a:r>
              <a:rPr lang="en-US" b="1" dirty="0"/>
              <a:t>Power Pedal Start: </a:t>
            </a:r>
            <a:r>
              <a:rPr lang="en-US" dirty="0"/>
              <a:t>Teach kids to position power pedal with the top of their foot under the pedal. Start without scooting the bike with a walking motion.</a:t>
            </a:r>
          </a:p>
          <a:p>
            <a:pPr marL="0" marR="0" lvl="0" indent="0" algn="l" rtl="0">
              <a:lnSpc>
                <a:spcPct val="100000"/>
              </a:lnSpc>
              <a:spcBef>
                <a:spcPts val="0"/>
              </a:spcBef>
              <a:spcAft>
                <a:spcPts val="400"/>
              </a:spcAft>
              <a:buClr>
                <a:schemeClr val="lt1"/>
              </a:buClr>
              <a:buFont typeface="Arial"/>
              <a:buNone/>
            </a:pPr>
            <a:r>
              <a:rPr lang="en-US" b="1" dirty="0"/>
              <a:t>Stopping: </a:t>
            </a:r>
            <a:r>
              <a:rPr lang="en-US" dirty="0"/>
              <a:t>Practicing controlled braking by having the child ride down a 3-foot-wide lane and stop, as close to a line as possible, without going over. </a:t>
            </a:r>
          </a:p>
          <a:p>
            <a:pPr marL="0" marR="0" lvl="0" indent="0" algn="l" rtl="0">
              <a:lnSpc>
                <a:spcPct val="100000"/>
              </a:lnSpc>
              <a:spcBef>
                <a:spcPts val="0"/>
              </a:spcBef>
              <a:spcAft>
                <a:spcPts val="400"/>
              </a:spcAft>
              <a:buClr>
                <a:schemeClr val="lt1"/>
              </a:buClr>
              <a:buFont typeface="Arial"/>
              <a:buNone/>
            </a:pPr>
            <a:r>
              <a:rPr lang="en-US" b="1" dirty="0"/>
              <a:t>Advanced:</a:t>
            </a:r>
            <a:r>
              <a:rPr lang="en-US" sz="2000" b="1" dirty="0"/>
              <a:t> </a:t>
            </a:r>
            <a:r>
              <a:rPr lang="en-US" dirty="0"/>
              <a:t>1st-right brake, 2nd-both brakes, 3rd-emergency stop hover.</a:t>
            </a:r>
            <a:endParaRPr lang="en-US" sz="1600" dirty="0"/>
          </a:p>
        </p:txBody>
      </p:sp>
      <p:sp>
        <p:nvSpPr>
          <p:cNvPr id="11" name="Google Shape;107;p15">
            <a:extLst>
              <a:ext uri="{FF2B5EF4-FFF2-40B4-BE49-F238E27FC236}">
                <a16:creationId xmlns:a16="http://schemas.microsoft.com/office/drawing/2014/main" id="{D5692970-CE97-4BB2-9F5D-79A303208AB6}"/>
              </a:ext>
            </a:extLst>
          </p:cNvPr>
          <p:cNvSpPr txBox="1"/>
          <p:nvPr/>
        </p:nvSpPr>
        <p:spPr>
          <a:xfrm>
            <a:off x="0" y="5846400"/>
            <a:ext cx="9156900" cy="1011600"/>
          </a:xfrm>
          <a:prstGeom prst="rect">
            <a:avLst/>
          </a:prstGeom>
          <a:solidFill>
            <a:schemeClr val="accent1"/>
          </a:solidFill>
          <a:ln>
            <a:noFill/>
          </a:ln>
        </p:spPr>
        <p:txBody>
          <a:bodyPr spcFirstLastPara="1" wrap="square" lIns="457200" tIns="91440" rIns="457200" bIns="91425" anchor="ctr" anchorCtr="0">
            <a:noAutofit/>
          </a:bodyPr>
          <a:lstStyle/>
          <a:p>
            <a:pPr marL="0" lvl="0" indent="0" rtl="0">
              <a:spcBef>
                <a:spcPts val="0"/>
              </a:spcBef>
              <a:spcAft>
                <a:spcPts val="0"/>
              </a:spcAft>
              <a:buNone/>
            </a:pPr>
            <a:r>
              <a:rPr lang="en-US" sz="2000" b="1" dirty="0">
                <a:solidFill>
                  <a:srgbClr val="FFFFFF"/>
                </a:solidFill>
              </a:rPr>
              <a:t>Drivers: </a:t>
            </a:r>
            <a:r>
              <a:rPr lang="en-US" sz="2000" dirty="0">
                <a:solidFill>
                  <a:srgbClr val="FFFFFF"/>
                </a:solidFill>
              </a:rPr>
              <a:t>T</a:t>
            </a:r>
            <a:r>
              <a:rPr lang="en-US" sz="1800" dirty="0">
                <a:solidFill>
                  <a:srgbClr val="FFFFFF"/>
                </a:solidFill>
              </a:rPr>
              <a:t>ake your foot off the accelerator when passing kids on bikes. Give a minimum of 3 feet when passing. Slow down and anticipate kids to be unpredictable.</a:t>
            </a:r>
            <a:endParaRPr sz="1800" dirty="0">
              <a:solidFill>
                <a:srgbClr val="FFFFFF"/>
              </a:solidFill>
            </a:endParaRPr>
          </a:p>
        </p:txBody>
      </p:sp>
      <p:sp>
        <p:nvSpPr>
          <p:cNvPr id="12" name="Google Shape;108;p15">
            <a:extLst>
              <a:ext uri="{FF2B5EF4-FFF2-40B4-BE49-F238E27FC236}">
                <a16:creationId xmlns:a16="http://schemas.microsoft.com/office/drawing/2014/main" id="{00A3937B-E77B-4707-8309-35055C485203}"/>
              </a:ext>
            </a:extLst>
          </p:cNvPr>
          <p:cNvSpPr txBox="1"/>
          <p:nvPr/>
        </p:nvSpPr>
        <p:spPr>
          <a:xfrm>
            <a:off x="0" y="5066292"/>
            <a:ext cx="9156900" cy="782352"/>
          </a:xfrm>
          <a:prstGeom prst="rect">
            <a:avLst/>
          </a:prstGeom>
          <a:noFill/>
          <a:ln>
            <a:noFill/>
          </a:ln>
        </p:spPr>
        <p:txBody>
          <a:bodyPr spcFirstLastPara="1" wrap="square" lIns="457200" tIns="91425" rIns="457200" bIns="91425" anchor="ctr" anchorCtr="0">
            <a:noAutofit/>
          </a:bodyPr>
          <a:lstStyle/>
          <a:p>
            <a:pPr marL="0" lvl="0" indent="0" algn="l" rtl="0">
              <a:spcBef>
                <a:spcPts val="0"/>
              </a:spcBef>
              <a:spcAft>
                <a:spcPts val="0"/>
              </a:spcAft>
              <a:buClr>
                <a:schemeClr val="lt1"/>
              </a:buClr>
              <a:buFont typeface="Arial"/>
              <a:buNone/>
            </a:pPr>
            <a:r>
              <a:rPr lang="en-US" b="1" dirty="0"/>
              <a:t>Make it fun:</a:t>
            </a:r>
            <a:r>
              <a:rPr lang="en-US" dirty="0"/>
              <a:t> Mark where the front tire is when they stop so kids can see progress </a:t>
            </a:r>
            <a:br>
              <a:rPr lang="en-US" dirty="0"/>
            </a:br>
            <a:r>
              <a:rPr lang="en-US" dirty="0"/>
              <a:t>in their practice! Skid length is added to the end of the final stop.</a:t>
            </a:r>
            <a:endParaRPr dirty="0"/>
          </a:p>
        </p:txBody>
      </p:sp>
      <p:sp>
        <p:nvSpPr>
          <p:cNvPr id="13" name="Google Shape;110;p15">
            <a:extLst>
              <a:ext uri="{FF2B5EF4-FFF2-40B4-BE49-F238E27FC236}">
                <a16:creationId xmlns:a16="http://schemas.microsoft.com/office/drawing/2014/main" id="{1551FBBC-9D46-46F7-BCC6-301D43006A56}"/>
              </a:ext>
            </a:extLst>
          </p:cNvPr>
          <p:cNvSpPr txBox="1"/>
          <p:nvPr/>
        </p:nvSpPr>
        <p:spPr>
          <a:xfrm>
            <a:off x="0" y="731520"/>
            <a:ext cx="9144000" cy="749808"/>
          </a:xfrm>
          <a:prstGeom prst="rect">
            <a:avLst/>
          </a:prstGeom>
          <a:solidFill>
            <a:schemeClr val="accent2">
              <a:lumMod val="20000"/>
              <a:lumOff val="80000"/>
            </a:schemeClr>
          </a:solidFill>
          <a:ln>
            <a:noFill/>
          </a:ln>
        </p:spPr>
        <p:txBody>
          <a:bodyPr spcFirstLastPara="1" wrap="square" lIns="914400" tIns="91425" rIns="457200" bIns="91425" anchor="t" anchorCtr="0">
            <a:noAutofit/>
          </a:bodyPr>
          <a:lstStyle/>
          <a:p>
            <a:pPr lvl="0">
              <a:buClr>
                <a:schemeClr val="lt1"/>
              </a:buClr>
            </a:pPr>
            <a:r>
              <a:rPr lang="en-US" sz="2000" b="1" dirty="0"/>
              <a:t>Crash avoidance: </a:t>
            </a:r>
            <a:r>
              <a:rPr lang="en-US" sz="1800" dirty="0"/>
              <a:t>A fast start helps you ride in a straight line. Practice </a:t>
            </a:r>
            <a:r>
              <a:rPr lang="en-US" dirty="0"/>
              <a:t>so you k</a:t>
            </a:r>
            <a:r>
              <a:rPr lang="en-US" sz="1800" dirty="0"/>
              <a:t>now exactly what it takes to stop your bike. Stay within the 3-foot lane.</a:t>
            </a:r>
            <a:endParaRPr dirty="0"/>
          </a:p>
        </p:txBody>
      </p:sp>
      <p:sp>
        <p:nvSpPr>
          <p:cNvPr id="14" name="Google Shape;111;p15">
            <a:extLst>
              <a:ext uri="{FF2B5EF4-FFF2-40B4-BE49-F238E27FC236}">
                <a16:creationId xmlns:a16="http://schemas.microsoft.com/office/drawing/2014/main" id="{CE066EE4-420C-4F5D-9D01-0D9C4AABA737}"/>
              </a:ext>
            </a:extLst>
          </p:cNvPr>
          <p:cNvSpPr txBox="1"/>
          <p:nvPr/>
        </p:nvSpPr>
        <p:spPr>
          <a:xfrm>
            <a:off x="5805110" y="3150004"/>
            <a:ext cx="2271335" cy="1923980"/>
          </a:xfrm>
          <a:prstGeom prst="rect">
            <a:avLst/>
          </a:prstGeom>
          <a:solidFill>
            <a:schemeClr val="bg2"/>
          </a:solidFill>
          <a:ln>
            <a:noFill/>
          </a:ln>
        </p:spPr>
        <p:txBody>
          <a:bodyPr spcFirstLastPara="1" wrap="square" lIns="274320" tIns="182880" rIns="274320" bIns="182880" anchor="ctr" anchorCtr="0">
            <a:noAutofit/>
          </a:bodyPr>
          <a:lstStyle/>
          <a:p>
            <a:pPr marL="0" lvl="0" indent="0" algn="l" rtl="0">
              <a:spcBef>
                <a:spcPts val="0"/>
              </a:spcBef>
              <a:spcAft>
                <a:spcPts val="0"/>
              </a:spcAft>
              <a:buClr>
                <a:schemeClr val="dk1"/>
              </a:buClr>
              <a:buSzPts val="1100"/>
              <a:buFont typeface="Arial"/>
              <a:buNone/>
            </a:pPr>
            <a:r>
              <a:rPr lang="en-US" i="1" dirty="0"/>
              <a:t>A 50-foot long, </a:t>
            </a:r>
            <a:br>
              <a:rPr lang="en-US" i="1" dirty="0"/>
            </a:br>
            <a:r>
              <a:rPr lang="en-US" i="1" dirty="0"/>
              <a:t>3-foot-wide lane with a start line, stop line, and a 10-foot buffer </a:t>
            </a:r>
            <a:br>
              <a:rPr lang="en-US" i="1" dirty="0"/>
            </a:br>
            <a:r>
              <a:rPr lang="en-US" i="1" dirty="0"/>
              <a:t>as a safety zone </a:t>
            </a:r>
            <a:br>
              <a:rPr lang="en-US" i="1" dirty="0"/>
            </a:br>
            <a:r>
              <a:rPr lang="en-US" i="1" dirty="0"/>
              <a:t>at the end.</a:t>
            </a:r>
            <a:endParaRPr sz="1600" dirty="0"/>
          </a:p>
        </p:txBody>
      </p:sp>
      <p:sp>
        <p:nvSpPr>
          <p:cNvPr id="15" name="Isosceles Triangle 14">
            <a:extLst>
              <a:ext uri="{FF2B5EF4-FFF2-40B4-BE49-F238E27FC236}">
                <a16:creationId xmlns:a16="http://schemas.microsoft.com/office/drawing/2014/main" id="{A0E2149C-FEBB-429C-A26B-A46E537F18FF}"/>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81974F0-A5CC-4C7D-AA5B-E1533887E66D}"/>
              </a:ext>
            </a:extLst>
          </p:cNvPr>
          <p:cNvPicPr>
            <a:picLocks noChangeAspect="1"/>
          </p:cNvPicPr>
          <p:nvPr/>
        </p:nvPicPr>
        <p:blipFill>
          <a:blip r:embed="rId3"/>
          <a:stretch>
            <a:fillRect/>
          </a:stretch>
        </p:blipFill>
        <p:spPr>
          <a:xfrm>
            <a:off x="627846" y="3150004"/>
            <a:ext cx="5228208" cy="1923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keFedTheme">
  <a:themeElements>
    <a:clrScheme name="Custom 2">
      <a:dk1>
        <a:srgbClr val="3D3D3D"/>
      </a:dk1>
      <a:lt1>
        <a:srgbClr val="E5E6DA"/>
      </a:lt1>
      <a:dk2>
        <a:srgbClr val="3D3D3D"/>
      </a:dk2>
      <a:lt2>
        <a:srgbClr val="FFFFFF"/>
      </a:lt2>
      <a:accent1>
        <a:srgbClr val="057F3E"/>
      </a:accent1>
      <a:accent2>
        <a:srgbClr val="1C4890"/>
      </a:accent2>
      <a:accent3>
        <a:srgbClr val="72A67F"/>
      </a:accent3>
      <a:accent4>
        <a:srgbClr val="939685"/>
      </a:accent4>
      <a:accent5>
        <a:srgbClr val="96A1AA"/>
      </a:accent5>
      <a:accent6>
        <a:srgbClr val="A99E8A"/>
      </a:accent6>
      <a:hlink>
        <a:srgbClr val="1C4890"/>
      </a:hlink>
      <a:folHlink>
        <a:srgbClr val="057F3E"/>
      </a:folHlink>
    </a:clrScheme>
    <a:fontScheme name="BikeF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keFedTheme" id="{C973FF9E-D995-4875-BBD7-71311264CA6D}" vid="{6BEBFAB7-329F-495A-BFBE-D9FF3403FB8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3760</TotalTime>
  <Words>1525</Words>
  <Application>Microsoft Office PowerPoint</Application>
  <PresentationFormat>On-screen Show (4:3)</PresentationFormat>
  <Paragraphs>131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Wingdings</vt:lpstr>
      <vt:lpstr>BikeFedTheme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WANDA L</dc:creator>
  <cp:lastModifiedBy>Little, Wanda L - DOT</cp:lastModifiedBy>
  <cp:revision>199</cp:revision>
  <dcterms:modified xsi:type="dcterms:W3CDTF">2021-03-23T15:38:05Z</dcterms:modified>
</cp:coreProperties>
</file>