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</p:sldMasterIdLst>
  <p:notesMasterIdLst>
    <p:notesMasterId r:id="rId6"/>
  </p:notesMasterIdLst>
  <p:sldIdLst>
    <p:sldId id="269" r:id="rId2"/>
    <p:sldId id="263" r:id="rId3"/>
    <p:sldId id="265" r:id="rId4"/>
    <p:sldId id="267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elle Bachaus" initials="MB" lastIdx="5" clrIdx="0">
    <p:extLst>
      <p:ext uri="{19B8F6BF-5375-455C-9EA6-DF929625EA0E}">
        <p15:presenceInfo xmlns:p15="http://schemas.microsoft.com/office/powerpoint/2012/main" userId="Michelle Bachau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474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168" autoAdjust="0"/>
    <p:restoredTop sz="96710" autoAdjust="0"/>
  </p:normalViewPr>
  <p:slideViewPr>
    <p:cSldViewPr snapToGrid="0">
      <p:cViewPr varScale="1">
        <p:scale>
          <a:sx n="125" d="100"/>
          <a:sy n="125" d="100"/>
        </p:scale>
        <p:origin x="3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marR="0" lvl="6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572000" marR="0" lvl="7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6400800" marR="0" lvl="8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marR="0" lvl="6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572000" marR="0" lvl="7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6400800" marR="0" lvl="8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marR="0" lvl="6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572000" marR="0" lvl="7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6400800" marR="0" lvl="8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942b580bd2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942b580bd2_0_7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7" name="Google Shape;207;g942b580bd2_0_7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 sz="1400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9385083c18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3" name="Google Shape;143;g9385083c18_0_18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9385083c18_0_186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fld id="{00000000-1234-1234-1234-123412341234}" type="slidenum">
              <a:rPr lang="en-US"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85a436cf22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85a436cf22_0_13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g85a436cf22_0_139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85a436cf22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85a436cf22_0_16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g85a436cf22_0_165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124400" y="1371600"/>
            <a:ext cx="70196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50"/>
          </a:p>
        </p:txBody>
      </p:sp>
      <p:sp>
        <p:nvSpPr>
          <p:cNvPr id="10" name="Rectangle 9"/>
          <p:cNvSpPr/>
          <p:nvPr/>
        </p:nvSpPr>
        <p:spPr>
          <a:xfrm>
            <a:off x="2124400" y="4462272"/>
            <a:ext cx="7019600" cy="1033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2381399" y="1943842"/>
            <a:ext cx="6375047" cy="2387600"/>
          </a:xfrm>
        </p:spPr>
        <p:txBody>
          <a:bodyPr anchor="b"/>
          <a:lstStyle>
            <a:lvl1pPr algn="l">
              <a:lnSpc>
                <a:spcPct val="900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81399" y="4538660"/>
            <a:ext cx="6375047" cy="865321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12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62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 rot="5400000">
            <a:off x="5343503" y="3384990"/>
            <a:ext cx="6858000" cy="891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5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 rot="5400000">
            <a:off x="4785352" y="2914977"/>
            <a:ext cx="6857433" cy="1028615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9761" y="462249"/>
            <a:ext cx="1028165" cy="571471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3649" y="462249"/>
            <a:ext cx="7269816" cy="571471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83650" y="6356351"/>
            <a:ext cx="147896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86780" y="6356351"/>
            <a:ext cx="426584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76792" y="6356351"/>
            <a:ext cx="1476674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37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626614" y="-20637"/>
            <a:ext cx="5486400" cy="434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50"/>
          </a:p>
        </p:txBody>
      </p:sp>
      <p:sp>
        <p:nvSpPr>
          <p:cNvPr id="9" name="Rectangle 8"/>
          <p:cNvSpPr/>
          <p:nvPr/>
        </p:nvSpPr>
        <p:spPr>
          <a:xfrm>
            <a:off x="2626614" y="4462272"/>
            <a:ext cx="5486400" cy="1719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2878511" y="658347"/>
            <a:ext cx="4948098" cy="3664417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75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78511" y="4589464"/>
            <a:ext cx="4948099" cy="150018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02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60120" y="2194560"/>
            <a:ext cx="3367278" cy="3986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1526" y="2194560"/>
            <a:ext cx="3370068" cy="3986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43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120" y="1828457"/>
            <a:ext cx="3367278" cy="8306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0120" y="2743195"/>
            <a:ext cx="3367278" cy="34337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14316" y="1828457"/>
            <a:ext cx="3367278" cy="8306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14316" y="2743195"/>
            <a:ext cx="3367278" cy="34337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45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33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63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>
            <a:lvl1pPr>
              <a:defRPr sz="225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2"/>
          <p:cNvSpPr>
            <a:spLocks noGrp="1"/>
          </p:cNvSpPr>
          <p:nvPr>
            <p:ph type="body" sz="half" idx="2"/>
          </p:nvPr>
        </p:nvSpPr>
        <p:spPr>
          <a:xfrm>
            <a:off x="968863" y="2465295"/>
            <a:ext cx="2876156" cy="3711669"/>
          </a:xfrm>
        </p:spPr>
        <p:txBody>
          <a:bodyPr>
            <a:normAutofit/>
          </a:bodyPr>
          <a:lstStyle>
            <a:lvl1pPr marL="0" indent="0">
              <a:spcBef>
                <a:spcPts val="1125"/>
              </a:spcBef>
              <a:buNone/>
              <a:defRPr sz="16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/>
          </p:nvPr>
        </p:nvSpPr>
        <p:spPr>
          <a:xfrm>
            <a:off x="4139173" y="2465295"/>
            <a:ext cx="3880878" cy="3711669"/>
          </a:xfrm>
        </p:spPr>
        <p:txBody>
          <a:bodyPr>
            <a:normAutofit/>
          </a:bodyPr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07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>
            <a:lvl1pPr>
              <a:defRPr sz="225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8864" y="2465294"/>
            <a:ext cx="2876156" cy="3711669"/>
          </a:xfrm>
        </p:spPr>
        <p:txBody>
          <a:bodyPr>
            <a:normAutofit/>
          </a:bodyPr>
          <a:lstStyle>
            <a:lvl1pPr marL="0" indent="0">
              <a:buNone/>
              <a:defRPr sz="16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139173" y="1828456"/>
            <a:ext cx="4042421" cy="5029544"/>
          </a:xfrm>
        </p:spPr>
        <p:txBody>
          <a:bodyPr tIns="1371600">
            <a:normAutofit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526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47472"/>
            <a:ext cx="9141714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5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457201"/>
            <a:ext cx="9141714" cy="137125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960120" y="466344"/>
            <a:ext cx="7221474" cy="1362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120" y="2190749"/>
            <a:ext cx="7221474" cy="3986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60121" y="6356351"/>
            <a:ext cx="1478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9080" y="6356351"/>
            <a:ext cx="4265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4920" y="6356351"/>
            <a:ext cx="14766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1612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5000"/>
        </a:lnSpc>
        <a:spcBef>
          <a:spcPct val="0"/>
        </a:spcBef>
        <a:buNone/>
        <a:defRPr sz="225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1125"/>
        </a:spcBef>
        <a:buFont typeface="Wingdings" panose="05000000000000000000" pitchFamily="2" charset="2"/>
        <a:buChar char="§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225"/>
        </a:spcBef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225"/>
        </a:spcBef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7"/>
          <p:cNvSpPr txBox="1"/>
          <p:nvPr/>
        </p:nvSpPr>
        <p:spPr>
          <a:xfrm>
            <a:off x="0" y="2353056"/>
            <a:ext cx="9144000" cy="2151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6600" b="1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Pre-ride Safety</a:t>
            </a:r>
          </a:p>
          <a:p>
            <a:pPr lvl="0" algn="ctr"/>
            <a:r>
              <a:rPr lang="en-US" sz="3200" dirty="0">
                <a:solidFill>
                  <a:srgbClr val="FF0000"/>
                </a:solidFill>
              </a:rPr>
              <a:t>Helmet fit and basic 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>bike maintenance check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1"/>
          <p:cNvSpPr txBox="1"/>
          <p:nvPr/>
        </p:nvSpPr>
        <p:spPr>
          <a:xfrm>
            <a:off x="0" y="91440"/>
            <a:ext cx="9144000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0" rIns="91425" bIns="0" anchor="ctr" anchorCtr="0">
            <a:noAutofit/>
          </a:bodyPr>
          <a:lstStyle/>
          <a:p>
            <a:pPr lvl="0">
              <a:buClr>
                <a:srgbClr val="FFCC66"/>
              </a:buClr>
            </a:pPr>
            <a:r>
              <a:rPr lang="en-US" sz="3200" b="1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Kids biking and people driving: Crash types</a:t>
            </a:r>
          </a:p>
        </p:txBody>
      </p:sp>
      <p:sp>
        <p:nvSpPr>
          <p:cNvPr id="147" name="Google Shape;147;p21"/>
          <p:cNvSpPr txBox="1"/>
          <p:nvPr/>
        </p:nvSpPr>
        <p:spPr>
          <a:xfrm>
            <a:off x="0" y="1652016"/>
            <a:ext cx="9144000" cy="4287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45700" rIns="457200" bIns="45700" anchor="t" anchorCtr="0">
            <a:noAutofit/>
          </a:bodyPr>
          <a:lstStyle/>
          <a:p>
            <a:pPr lvl="0">
              <a:tabLst>
                <a:tab pos="2743200" algn="l"/>
                <a:tab pos="3657600" algn="l"/>
              </a:tabLst>
            </a:pPr>
            <a:r>
              <a:rPr lang="en-US" sz="2000" b="1" i="0" u="none" strike="noStrike" cap="none" dirty="0">
                <a:solidFill>
                  <a:schemeClr val="tx2"/>
                </a:solidFill>
              </a:rPr>
              <a:t>Driveway or Midblock </a:t>
            </a:r>
            <a:r>
              <a:rPr lang="en-US" sz="2000" b="1" dirty="0">
                <a:solidFill>
                  <a:schemeClr val="tx2"/>
                </a:solidFill>
              </a:rPr>
              <a:t>R</a:t>
            </a:r>
            <a:r>
              <a:rPr lang="en-US" sz="2000" b="1" i="0" u="none" strike="noStrike" cap="none" dirty="0">
                <a:solidFill>
                  <a:schemeClr val="tx2"/>
                </a:solidFill>
              </a:rPr>
              <a:t>ideout</a:t>
            </a:r>
            <a:endParaRPr sz="2000" b="1" i="0" u="none" strike="noStrike" cap="none" dirty="0">
              <a:solidFill>
                <a:schemeClr val="tx2"/>
              </a:solidFill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  <a:tabLst>
                <a:tab pos="2743200" algn="l"/>
                <a:tab pos="3657600" algn="l"/>
              </a:tabLst>
            </a:pPr>
            <a:r>
              <a:rPr lang="en-US" sz="2000" b="1" i="0" u="none" strike="noStrike" cap="none" dirty="0">
                <a:solidFill>
                  <a:schemeClr val="tx2"/>
                </a:solidFill>
              </a:rPr>
              <a:t>12%</a:t>
            </a:r>
            <a:r>
              <a:rPr lang="en-US" sz="2000" i="0" u="none" strike="noStrike" cap="none" dirty="0">
                <a:solidFill>
                  <a:schemeClr val="tx2"/>
                </a:solidFill>
              </a:rPr>
              <a:t> of crashes; </a:t>
            </a:r>
            <a:r>
              <a:rPr lang="en-US" sz="2000" b="1" dirty="0">
                <a:solidFill>
                  <a:schemeClr val="tx2"/>
                </a:solidFill>
              </a:rPr>
              <a:t>22%</a:t>
            </a:r>
            <a:r>
              <a:rPr lang="en-US" sz="2000" dirty="0">
                <a:solidFill>
                  <a:schemeClr val="tx2"/>
                </a:solidFill>
              </a:rPr>
              <a:t> incapacitating or fatal</a:t>
            </a:r>
            <a:endParaRPr sz="2000" dirty="0">
              <a:solidFill>
                <a:schemeClr val="tx2"/>
              </a:solidFill>
            </a:endParaRPr>
          </a:p>
          <a:p>
            <a:pPr lvl="0">
              <a:spcBef>
                <a:spcPts val="600"/>
              </a:spcBef>
              <a:tabLst>
                <a:tab pos="2743200" algn="l"/>
                <a:tab pos="3657600" algn="l"/>
              </a:tabLst>
            </a:pPr>
            <a:r>
              <a:rPr lang="en-US" sz="2000" b="1" i="0" u="none" strike="noStrike" cap="none" dirty="0">
                <a:solidFill>
                  <a:schemeClr val="tx2"/>
                </a:solidFill>
              </a:rPr>
              <a:t>Stop Sign/Signal Rideout</a:t>
            </a:r>
            <a:endParaRPr sz="2000" b="1" dirty="0">
              <a:solidFill>
                <a:schemeClr val="tx2"/>
              </a:solidFill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  <a:tabLst>
                <a:tab pos="2743200" algn="l"/>
                <a:tab pos="3657600" algn="l"/>
              </a:tabLst>
            </a:pPr>
            <a:r>
              <a:rPr lang="en-US" sz="2000" b="1" i="0" u="none" strike="noStrike" cap="none" dirty="0">
                <a:solidFill>
                  <a:schemeClr val="tx2"/>
                </a:solidFill>
              </a:rPr>
              <a:t>17%</a:t>
            </a:r>
            <a:r>
              <a:rPr lang="en-US" sz="2000" i="0" u="none" strike="noStrike" cap="none" dirty="0">
                <a:solidFill>
                  <a:schemeClr val="tx2"/>
                </a:solidFill>
              </a:rPr>
              <a:t> of crashes; </a:t>
            </a:r>
            <a:r>
              <a:rPr lang="en-US" sz="2000" b="1" dirty="0">
                <a:solidFill>
                  <a:schemeClr val="tx2"/>
                </a:solidFill>
              </a:rPr>
              <a:t>20%</a:t>
            </a:r>
            <a:r>
              <a:rPr lang="en-US" sz="2000" dirty="0">
                <a:solidFill>
                  <a:schemeClr val="tx2"/>
                </a:solidFill>
              </a:rPr>
              <a:t> incapacitating or fatal</a:t>
            </a:r>
            <a:endParaRPr sz="2000" dirty="0">
              <a:solidFill>
                <a:schemeClr val="tx2"/>
              </a:solidFill>
            </a:endParaRPr>
          </a:p>
          <a:p>
            <a:pPr lvl="0">
              <a:spcBef>
                <a:spcPts val="600"/>
              </a:spcBef>
              <a:tabLst>
                <a:tab pos="2743200" algn="l"/>
                <a:tab pos="3657600" algn="l"/>
              </a:tabLst>
            </a:pPr>
            <a:r>
              <a:rPr lang="en-US" sz="2000" b="1" i="0" u="none" strike="noStrike" cap="none" dirty="0">
                <a:solidFill>
                  <a:schemeClr val="tx2"/>
                </a:solidFill>
              </a:rPr>
              <a:t>Sudden Swerve	</a:t>
            </a:r>
            <a:endParaRPr sz="2000" b="1" dirty="0">
              <a:solidFill>
                <a:schemeClr val="tx2"/>
              </a:solidFill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  <a:tabLst>
                <a:tab pos="2743200" algn="l"/>
                <a:tab pos="3657600" algn="l"/>
              </a:tabLst>
            </a:pPr>
            <a:r>
              <a:rPr lang="en-US" sz="2000" b="1" i="0" u="none" strike="noStrike" cap="none" dirty="0">
                <a:solidFill>
                  <a:schemeClr val="tx2"/>
                </a:solidFill>
              </a:rPr>
              <a:t>7%</a:t>
            </a:r>
            <a:r>
              <a:rPr lang="en-US" sz="2000" i="0" u="none" strike="noStrike" cap="none" dirty="0">
                <a:solidFill>
                  <a:schemeClr val="tx2"/>
                </a:solidFill>
              </a:rPr>
              <a:t> of crashes; </a:t>
            </a:r>
            <a:r>
              <a:rPr lang="en-US" sz="2000" b="1" dirty="0">
                <a:solidFill>
                  <a:schemeClr val="tx2"/>
                </a:solidFill>
              </a:rPr>
              <a:t>25%</a:t>
            </a:r>
            <a:r>
              <a:rPr lang="en-US" sz="2000" dirty="0">
                <a:solidFill>
                  <a:schemeClr val="tx2"/>
                </a:solidFill>
              </a:rPr>
              <a:t> incapacitating or fatal</a:t>
            </a:r>
          </a:p>
          <a:p>
            <a:pPr lvl="0">
              <a:tabLst>
                <a:tab pos="3657600" algn="l"/>
              </a:tabLst>
            </a:pPr>
            <a:endParaRPr lang="en-US" sz="1000" dirty="0">
              <a:solidFill>
                <a:schemeClr val="tx2"/>
              </a:solidFill>
            </a:endParaRPr>
          </a:p>
          <a:p>
            <a:pPr lvl="0">
              <a:tabLst>
                <a:tab pos="3657600" algn="l"/>
              </a:tabLst>
            </a:pPr>
            <a:r>
              <a:rPr lang="en-US" sz="2000" b="1" cap="all" dirty="0">
                <a:solidFill>
                  <a:srgbClr val="FF0000"/>
                </a:solidFill>
              </a:rPr>
              <a:t>Skills to develop: </a:t>
            </a:r>
          </a:p>
          <a:p>
            <a:pPr marL="182880" lvl="0" indent="-182880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3657600" algn="l"/>
              </a:tabLst>
            </a:pPr>
            <a:r>
              <a:rPr lang="en-US" sz="2000" b="1" dirty="0">
                <a:solidFill>
                  <a:srgbClr val="FF0000"/>
                </a:solidFill>
              </a:rPr>
              <a:t>Helmet fit</a:t>
            </a:r>
            <a:r>
              <a:rPr lang="en-US" sz="2000" dirty="0">
                <a:solidFill>
                  <a:srgbClr val="FF0000"/>
                </a:solidFill>
              </a:rPr>
              <a:t> – A helmet that fits and is adjusted properly each time you put it on will protect you if a crash does happen. </a:t>
            </a:r>
          </a:p>
          <a:p>
            <a:pPr marL="182880" lvl="0" indent="-182880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3657600" algn="l"/>
              </a:tabLst>
            </a:pPr>
            <a:r>
              <a:rPr lang="en-US" sz="2000" b="1" dirty="0">
                <a:solidFill>
                  <a:srgbClr val="FF0000"/>
                </a:solidFill>
              </a:rPr>
              <a:t>ABC Quick Check </a:t>
            </a:r>
            <a:r>
              <a:rPr lang="en-US" sz="2000" dirty="0">
                <a:solidFill>
                  <a:srgbClr val="FF0000"/>
                </a:solidFill>
              </a:rPr>
              <a:t>– Will make sure your bicycle is working properly and </a:t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>able to respond to your reactions.</a:t>
            </a:r>
          </a:p>
        </p:txBody>
      </p:sp>
      <p:sp>
        <p:nvSpPr>
          <p:cNvPr id="5" name="Google Shape;250;p32">
            <a:extLst>
              <a:ext uri="{FF2B5EF4-FFF2-40B4-BE49-F238E27FC236}">
                <a16:creationId xmlns:a16="http://schemas.microsoft.com/office/drawing/2014/main" id="{6507ADC8-E393-496B-AD3C-FD29F3C220CD}"/>
              </a:ext>
            </a:extLst>
          </p:cNvPr>
          <p:cNvSpPr txBox="1"/>
          <p:nvPr/>
        </p:nvSpPr>
        <p:spPr>
          <a:xfrm>
            <a:off x="0" y="5846400"/>
            <a:ext cx="9144000" cy="101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00" tIns="91425" rIns="91425" bIns="91425" anchor="ctr" anchorCtr="0">
            <a:noAutofit/>
          </a:bodyPr>
          <a:lstStyle/>
          <a:p>
            <a:pPr lvl="0">
              <a:tabLst>
                <a:tab pos="3657600" algn="l"/>
              </a:tabLst>
            </a:pPr>
            <a:r>
              <a:rPr lang="en-US" sz="2000" b="1" dirty="0">
                <a:solidFill>
                  <a:schemeClr val="bg2"/>
                </a:solidFill>
              </a:rPr>
              <a:t>Wrong way riding is not a separate crash type, </a:t>
            </a:r>
            <a:br>
              <a:rPr lang="en-US" sz="2000" b="1" dirty="0">
                <a:solidFill>
                  <a:schemeClr val="bg2"/>
                </a:solidFill>
              </a:rPr>
            </a:br>
            <a:r>
              <a:rPr lang="en-US" sz="2000" b="1" dirty="0">
                <a:solidFill>
                  <a:schemeClr val="bg2"/>
                </a:solidFill>
              </a:rPr>
              <a:t>but is a contributing factor in many crashes.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D3AB17-A827-4063-947A-581C56993051}"/>
              </a:ext>
            </a:extLst>
          </p:cNvPr>
          <p:cNvSpPr/>
          <p:nvPr/>
        </p:nvSpPr>
        <p:spPr>
          <a:xfrm>
            <a:off x="0" y="731520"/>
            <a:ext cx="9144000" cy="7498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0" rIns="457200" anchor="ctr" anchorCtr="0">
            <a:spAutoFit/>
          </a:bodyPr>
          <a:lstStyle/>
          <a:p>
            <a:r>
              <a:rPr lang="en-US" sz="2200" b="1" dirty="0">
                <a:solidFill>
                  <a:schemeClr val="tx2"/>
                </a:solidFill>
              </a:rPr>
              <a:t>The most common and severe crash types and skills to avoid them</a:t>
            </a: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94AC75C7-A3A0-4071-87BA-910FF34F69A5}"/>
              </a:ext>
            </a:extLst>
          </p:cNvPr>
          <p:cNvSpPr>
            <a:spLocks noChangeAspect="1"/>
          </p:cNvSpPr>
          <p:nvPr/>
        </p:nvSpPr>
        <p:spPr>
          <a:xfrm rot="5400000">
            <a:off x="365760" y="877824"/>
            <a:ext cx="457200" cy="457200"/>
          </a:xfrm>
          <a:prstGeom prst="triangle">
            <a:avLst/>
          </a:prstGeom>
          <a:solidFill>
            <a:schemeClr val="accent2"/>
          </a:solid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3"/>
          <p:cNvSpPr txBox="1"/>
          <p:nvPr/>
        </p:nvSpPr>
        <p:spPr>
          <a:xfrm>
            <a:off x="0" y="182880"/>
            <a:ext cx="9144000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Helmet fit</a:t>
            </a:r>
            <a:endParaRPr sz="3200" b="1" dirty="0">
              <a:solidFill>
                <a:schemeClr val="accent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60" name="Google Shape;160;p23"/>
          <p:cNvPicPr preferRelativeResize="0"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1810" y="990900"/>
            <a:ext cx="2372750" cy="1779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3"/>
          <p:cNvPicPr preferRelativeResize="0"/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 contras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1819" y="2932547"/>
            <a:ext cx="2372732" cy="1779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3"/>
          <p:cNvPicPr preferRelativeResize="0"/>
          <p:nvPr/>
        </p:nvPicPr>
        <p:blipFill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" contras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1810" y="4874200"/>
            <a:ext cx="2372750" cy="1779556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3"/>
          <p:cNvSpPr txBox="1"/>
          <p:nvPr/>
        </p:nvSpPr>
        <p:spPr>
          <a:xfrm>
            <a:off x="-10725" y="1251625"/>
            <a:ext cx="1005840" cy="12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chemeClr val="accent1"/>
                </a:solidFill>
                <a:effectLst>
                  <a:glow rad="76200">
                    <a:schemeClr val="bg2">
                      <a:alpha val="80000"/>
                    </a:schemeClr>
                  </a:glow>
                </a:effectLst>
              </a:rPr>
              <a:t>2</a:t>
            </a:r>
            <a:endParaRPr sz="7200" b="1" dirty="0">
              <a:solidFill>
                <a:schemeClr val="accent1"/>
              </a:solidFill>
              <a:effectLst>
                <a:glow rad="76200">
                  <a:schemeClr val="bg2">
                    <a:alpha val="80000"/>
                  </a:schemeClr>
                </a:glow>
              </a:effectLst>
            </a:endParaRPr>
          </a:p>
        </p:txBody>
      </p:sp>
      <p:sp>
        <p:nvSpPr>
          <p:cNvPr id="164" name="Google Shape;164;p23"/>
          <p:cNvSpPr txBox="1"/>
          <p:nvPr/>
        </p:nvSpPr>
        <p:spPr>
          <a:xfrm>
            <a:off x="-10725" y="3204650"/>
            <a:ext cx="1005840" cy="12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chemeClr val="accent1"/>
                </a:solidFill>
                <a:effectLst>
                  <a:glow rad="76200">
                    <a:schemeClr val="bg2">
                      <a:alpha val="80000"/>
                    </a:schemeClr>
                  </a:glow>
                </a:effectLst>
              </a:rPr>
              <a:t>2</a:t>
            </a:r>
            <a:endParaRPr sz="7200" b="1" dirty="0">
              <a:solidFill>
                <a:schemeClr val="accent1"/>
              </a:solidFill>
              <a:effectLst>
                <a:glow rad="76200">
                  <a:schemeClr val="bg2">
                    <a:alpha val="80000"/>
                  </a:schemeClr>
                </a:glow>
              </a:effectLst>
            </a:endParaRPr>
          </a:p>
        </p:txBody>
      </p:sp>
      <p:sp>
        <p:nvSpPr>
          <p:cNvPr id="165" name="Google Shape;165;p23"/>
          <p:cNvSpPr txBox="1"/>
          <p:nvPr/>
        </p:nvSpPr>
        <p:spPr>
          <a:xfrm>
            <a:off x="-10725" y="5157675"/>
            <a:ext cx="1005840" cy="12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chemeClr val="accent1"/>
                </a:solidFill>
                <a:effectLst>
                  <a:glow rad="76200">
                    <a:schemeClr val="bg2">
                      <a:alpha val="80000"/>
                    </a:schemeClr>
                  </a:glow>
                </a:effectLst>
              </a:rPr>
              <a:t>2</a:t>
            </a:r>
            <a:endParaRPr sz="7200" b="1">
              <a:solidFill>
                <a:schemeClr val="accent1"/>
              </a:solidFill>
              <a:effectLst>
                <a:glow rad="76200">
                  <a:schemeClr val="bg2">
                    <a:alpha val="80000"/>
                  </a:schemeClr>
                </a:glow>
              </a:effectLst>
            </a:endParaRPr>
          </a:p>
        </p:txBody>
      </p:sp>
      <p:sp>
        <p:nvSpPr>
          <p:cNvPr id="166" name="Google Shape;166;p23"/>
          <p:cNvSpPr txBox="1"/>
          <p:nvPr/>
        </p:nvSpPr>
        <p:spPr>
          <a:xfrm>
            <a:off x="6011145" y="992980"/>
            <a:ext cx="2926080" cy="1723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>
                <a:solidFill>
                  <a:schemeClr val="tx2"/>
                </a:solidFill>
              </a:rPr>
              <a:t>Helmet should not be tipped back, or it will not protect your head and face properly.</a:t>
            </a:r>
            <a:endParaRPr dirty="0">
              <a:solidFill>
                <a:schemeClr val="tx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>
                <a:solidFill>
                  <a:schemeClr val="tx2"/>
                </a:solidFill>
              </a:rPr>
              <a:t>It will also be very uncomfortable.</a:t>
            </a:r>
            <a:endParaRPr dirty="0">
              <a:solidFill>
                <a:schemeClr val="tx2"/>
              </a:solidFill>
            </a:endParaRPr>
          </a:p>
        </p:txBody>
      </p:sp>
      <p:pic>
        <p:nvPicPr>
          <p:cNvPr id="168" name="Google Shape;168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5400000" flipH="1">
            <a:off x="7934623" y="1903134"/>
            <a:ext cx="847110" cy="8471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9" name="Google Shape;169;p23"/>
          <p:cNvCxnSpPr/>
          <p:nvPr/>
        </p:nvCxnSpPr>
        <p:spPr>
          <a:xfrm>
            <a:off x="7955015" y="2066700"/>
            <a:ext cx="612900" cy="573600"/>
          </a:xfrm>
          <a:prstGeom prst="straightConnector1">
            <a:avLst/>
          </a:prstGeom>
          <a:noFill/>
          <a:ln w="508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0" name="Google Shape;170;p23"/>
          <p:cNvCxnSpPr>
            <a:cxnSpLocks/>
          </p:cNvCxnSpPr>
          <p:nvPr/>
        </p:nvCxnSpPr>
        <p:spPr>
          <a:xfrm flipH="1">
            <a:off x="7975964" y="1988550"/>
            <a:ext cx="650451" cy="655650"/>
          </a:xfrm>
          <a:prstGeom prst="straightConnector1">
            <a:avLst/>
          </a:prstGeom>
          <a:noFill/>
          <a:ln w="508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1" name="Google Shape;171;p23"/>
          <p:cNvSpPr txBox="1"/>
          <p:nvPr/>
        </p:nvSpPr>
        <p:spPr>
          <a:xfrm>
            <a:off x="6011145" y="2933550"/>
            <a:ext cx="2372700" cy="1723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>
                <a:solidFill>
                  <a:schemeClr val="tx2"/>
                </a:solidFill>
              </a:rPr>
              <a:t>The </a:t>
            </a:r>
            <a:r>
              <a:rPr lang="en-US" b="1" dirty="0">
                <a:solidFill>
                  <a:schemeClr val="tx2"/>
                </a:solidFill>
              </a:rPr>
              <a:t>2 plastic pieces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on the sides should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not be below the chin. </a:t>
            </a:r>
            <a:endParaRPr dirty="0">
              <a:solidFill>
                <a:schemeClr val="tx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>
                <a:solidFill>
                  <a:schemeClr val="tx2"/>
                </a:solidFill>
              </a:rPr>
              <a:t>This does not hold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the helmet in place.</a:t>
            </a:r>
            <a:endParaRPr dirty="0">
              <a:solidFill>
                <a:schemeClr val="tx2"/>
              </a:solidFill>
            </a:endParaRPr>
          </a:p>
        </p:txBody>
      </p:sp>
      <p:cxnSp>
        <p:nvCxnSpPr>
          <p:cNvPr id="172" name="Google Shape;172;p23"/>
          <p:cNvCxnSpPr>
            <a:cxnSpLocks/>
          </p:cNvCxnSpPr>
          <p:nvPr/>
        </p:nvCxnSpPr>
        <p:spPr>
          <a:xfrm flipV="1">
            <a:off x="2529191" y="3631137"/>
            <a:ext cx="1387813" cy="175620"/>
          </a:xfrm>
          <a:prstGeom prst="straightConnector1">
            <a:avLst/>
          </a:prstGeom>
          <a:noFill/>
          <a:ln w="5080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lg" len="med"/>
          </a:ln>
          <a:effectLst>
            <a:glow rad="50800">
              <a:schemeClr val="bg2">
                <a:alpha val="80000"/>
              </a:schemeClr>
            </a:glow>
          </a:effectLst>
        </p:spPr>
      </p:cxnSp>
      <p:cxnSp>
        <p:nvCxnSpPr>
          <p:cNvPr id="173" name="Google Shape;173;p23"/>
          <p:cNvCxnSpPr>
            <a:cxnSpLocks/>
          </p:cNvCxnSpPr>
          <p:nvPr/>
        </p:nvCxnSpPr>
        <p:spPr>
          <a:xfrm flipH="1" flipV="1">
            <a:off x="5181600" y="3818279"/>
            <a:ext cx="828149" cy="264579"/>
          </a:xfrm>
          <a:prstGeom prst="straightConnector1">
            <a:avLst/>
          </a:prstGeom>
          <a:noFill/>
          <a:ln w="50800" cap="flat" cmpd="sng">
            <a:solidFill>
              <a:srgbClr val="FF0000"/>
            </a:solidFill>
            <a:prstDash val="solid"/>
            <a:round/>
            <a:headEnd type="none" w="med" len="med"/>
            <a:tailEnd type="triangle" w="lg" len="med"/>
          </a:ln>
          <a:effectLst>
            <a:glow rad="50800">
              <a:schemeClr val="bg2">
                <a:alpha val="80000"/>
              </a:schemeClr>
            </a:glow>
          </a:effectLst>
        </p:spPr>
      </p:cxnSp>
      <p:sp>
        <p:nvSpPr>
          <p:cNvPr id="174" name="Google Shape;174;p23"/>
          <p:cNvSpPr txBox="1"/>
          <p:nvPr/>
        </p:nvSpPr>
        <p:spPr>
          <a:xfrm>
            <a:off x="914400" y="914400"/>
            <a:ext cx="2470826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2"/>
                </a:solidFill>
              </a:rPr>
              <a:t>Helmet should be level. </a:t>
            </a:r>
            <a:r>
              <a:rPr lang="en-US" b="1" dirty="0">
                <a:solidFill>
                  <a:schemeClr val="tx2"/>
                </a:solidFill>
              </a:rPr>
              <a:t>2 fingers </a:t>
            </a:r>
            <a:r>
              <a:rPr lang="en-US" dirty="0">
                <a:solidFill>
                  <a:schemeClr val="tx2"/>
                </a:solidFill>
              </a:rPr>
              <a:t>touching the helmet and the eyebrow at the same time.</a:t>
            </a:r>
            <a:endParaRPr dirty="0">
              <a:solidFill>
                <a:schemeClr val="tx2"/>
              </a:solidFill>
            </a:endParaRPr>
          </a:p>
        </p:txBody>
      </p:sp>
      <p:pic>
        <p:nvPicPr>
          <p:cNvPr id="175" name="Google Shape;175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188068" y="2021708"/>
            <a:ext cx="702601" cy="80297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76" name="Google Shape;176;p23"/>
          <p:cNvSpPr txBox="1"/>
          <p:nvPr/>
        </p:nvSpPr>
        <p:spPr>
          <a:xfrm>
            <a:off x="914400" y="3017520"/>
            <a:ext cx="2555132" cy="1923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>
                <a:solidFill>
                  <a:schemeClr val="tx2"/>
                </a:solidFill>
              </a:rPr>
              <a:t>The </a:t>
            </a:r>
            <a:r>
              <a:rPr lang="en-US" b="1" dirty="0">
                <a:solidFill>
                  <a:schemeClr val="tx2"/>
                </a:solidFill>
              </a:rPr>
              <a:t>2 plastic pieces</a:t>
            </a:r>
            <a:r>
              <a:rPr lang="en-US" dirty="0">
                <a:solidFill>
                  <a:schemeClr val="tx2"/>
                </a:solidFill>
              </a:rPr>
              <a:t> on the sides should be just below the ears.</a:t>
            </a:r>
            <a:endParaRPr dirty="0">
              <a:solidFill>
                <a:schemeClr val="tx2"/>
              </a:solidFill>
            </a:endParaRPr>
          </a:p>
          <a:p>
            <a:pPr marL="0" lvl="0" indent="0" algn="l" rtl="0">
              <a:spcBef>
                <a:spcPts val="0"/>
              </a:spcBef>
              <a:buNone/>
            </a:pPr>
            <a:r>
              <a:rPr lang="en-US" b="1" dirty="0">
                <a:solidFill>
                  <a:schemeClr val="tx2"/>
                </a:solidFill>
              </a:rPr>
              <a:t>Straps:</a:t>
            </a:r>
          </a:p>
          <a:p>
            <a:pPr marL="182880" lvl="1"/>
            <a:r>
              <a:rPr lang="en-US" dirty="0">
                <a:solidFill>
                  <a:schemeClr val="tx2"/>
                </a:solidFill>
              </a:rPr>
              <a:t>Front = up &amp; down</a:t>
            </a:r>
            <a:endParaRPr dirty="0">
              <a:solidFill>
                <a:schemeClr val="tx2"/>
              </a:solidFill>
            </a:endParaRPr>
          </a:p>
          <a:p>
            <a:pPr marL="182880" lvl="1"/>
            <a:r>
              <a:rPr lang="en-US" dirty="0">
                <a:solidFill>
                  <a:schemeClr val="tx2"/>
                </a:solidFill>
              </a:rPr>
              <a:t>Back = front &amp; back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177" name="Google Shape;177;p23"/>
          <p:cNvSpPr txBox="1"/>
          <p:nvPr/>
        </p:nvSpPr>
        <p:spPr>
          <a:xfrm>
            <a:off x="914400" y="5227000"/>
            <a:ext cx="2372700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>
                <a:solidFill>
                  <a:schemeClr val="tx2"/>
                </a:solidFill>
              </a:rPr>
              <a:t>2 fingers</a:t>
            </a:r>
            <a:r>
              <a:rPr lang="en-US" dirty="0">
                <a:solidFill>
                  <a:schemeClr val="tx2"/>
                </a:solidFill>
              </a:rPr>
              <a:t> should fit under the chin strap.</a:t>
            </a:r>
            <a:endParaRPr dirty="0">
              <a:solidFill>
                <a:schemeClr val="tx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>
                <a:solidFill>
                  <a:schemeClr val="tx2"/>
                </a:solidFill>
              </a:rPr>
              <a:t>Flat, not up and down.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178" name="Google Shape;178;p23"/>
          <p:cNvSpPr txBox="1"/>
          <p:nvPr/>
        </p:nvSpPr>
        <p:spPr>
          <a:xfrm>
            <a:off x="6009749" y="4888400"/>
            <a:ext cx="2790541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2"/>
                </a:solidFill>
              </a:rPr>
              <a:t>If the </a:t>
            </a:r>
            <a:r>
              <a:rPr lang="en-US" b="1" dirty="0">
                <a:solidFill>
                  <a:schemeClr val="tx2"/>
                </a:solidFill>
              </a:rPr>
              <a:t>2 fingers</a:t>
            </a:r>
            <a:r>
              <a:rPr lang="en-US" dirty="0">
                <a:solidFill>
                  <a:schemeClr val="tx2"/>
                </a:solidFill>
              </a:rPr>
              <a:t> can be turned up and down,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the chin strap is too loose.</a:t>
            </a:r>
            <a:endParaRPr dirty="0">
              <a:solidFill>
                <a:schemeClr val="tx2"/>
              </a:solidFill>
            </a:endParaRPr>
          </a:p>
        </p:txBody>
      </p:sp>
      <p:cxnSp>
        <p:nvCxnSpPr>
          <p:cNvPr id="179" name="Google Shape;179;p23"/>
          <p:cNvCxnSpPr>
            <a:cxnSpLocks/>
          </p:cNvCxnSpPr>
          <p:nvPr/>
        </p:nvCxnSpPr>
        <p:spPr>
          <a:xfrm>
            <a:off x="3001239" y="5741788"/>
            <a:ext cx="1925075" cy="51784"/>
          </a:xfrm>
          <a:prstGeom prst="straightConnector1">
            <a:avLst/>
          </a:prstGeom>
          <a:noFill/>
          <a:ln w="5080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lg" len="med"/>
          </a:ln>
          <a:effectLst>
            <a:glow rad="50800">
              <a:schemeClr val="bg2">
                <a:alpha val="80000"/>
              </a:schemeClr>
            </a:glow>
          </a:effectLst>
        </p:spPr>
      </p:cxnSp>
      <p:cxnSp>
        <p:nvCxnSpPr>
          <p:cNvPr id="180" name="Google Shape;180;p23"/>
          <p:cNvCxnSpPr>
            <a:cxnSpLocks/>
          </p:cNvCxnSpPr>
          <p:nvPr/>
        </p:nvCxnSpPr>
        <p:spPr>
          <a:xfrm flipH="1">
            <a:off x="4299626" y="5126723"/>
            <a:ext cx="1710124" cy="376742"/>
          </a:xfrm>
          <a:prstGeom prst="straightConnector1">
            <a:avLst/>
          </a:prstGeom>
          <a:noFill/>
          <a:ln w="50800" cap="flat" cmpd="sng">
            <a:solidFill>
              <a:srgbClr val="FF0000"/>
            </a:solidFill>
            <a:prstDash val="solid"/>
            <a:round/>
            <a:headEnd type="none" w="med" len="med"/>
            <a:tailEnd type="triangle" w="lg" len="med"/>
          </a:ln>
          <a:effectLst>
            <a:glow rad="50800">
              <a:schemeClr val="bg2">
                <a:alpha val="80000"/>
              </a:schemeClr>
            </a:glow>
          </a:effectLst>
        </p:spPr>
      </p:cxnSp>
      <p:pic>
        <p:nvPicPr>
          <p:cNvPr id="3" name="Graphic 2">
            <a:extLst>
              <a:ext uri="{FF2B5EF4-FFF2-40B4-BE49-F238E27FC236}">
                <a16:creationId xmlns:a16="http://schemas.microsoft.com/office/drawing/2014/main" id="{97E7E457-C919-4591-8B96-389D5748BE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51587" y="2207290"/>
            <a:ext cx="949338" cy="5995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/>
          <p:nvPr/>
        </p:nvSpPr>
        <p:spPr>
          <a:xfrm>
            <a:off x="0" y="0"/>
            <a:ext cx="9144000" cy="1511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ABC Quick Check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—Check each time before you ride.</a:t>
            </a:r>
            <a:endParaRPr sz="3200" dirty="0">
              <a:solidFill>
                <a:schemeClr val="accent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F0ADBC-9BEA-4358-8CE0-2E881FC99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62" y="1642352"/>
            <a:ext cx="7573076" cy="45979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ikeFedTheme">
  <a:themeElements>
    <a:clrScheme name="Custom 2">
      <a:dk1>
        <a:srgbClr val="3D3D3D"/>
      </a:dk1>
      <a:lt1>
        <a:srgbClr val="E5E6DA"/>
      </a:lt1>
      <a:dk2>
        <a:srgbClr val="3D3D3D"/>
      </a:dk2>
      <a:lt2>
        <a:srgbClr val="FFFFFF"/>
      </a:lt2>
      <a:accent1>
        <a:srgbClr val="057F3E"/>
      </a:accent1>
      <a:accent2>
        <a:srgbClr val="1C4890"/>
      </a:accent2>
      <a:accent3>
        <a:srgbClr val="72A67F"/>
      </a:accent3>
      <a:accent4>
        <a:srgbClr val="939685"/>
      </a:accent4>
      <a:accent5>
        <a:srgbClr val="96A1AA"/>
      </a:accent5>
      <a:accent6>
        <a:srgbClr val="A99E8A"/>
      </a:accent6>
      <a:hlink>
        <a:srgbClr val="1C4890"/>
      </a:hlink>
      <a:folHlink>
        <a:srgbClr val="057F3E"/>
      </a:folHlink>
    </a:clrScheme>
    <a:fontScheme name="BikeFed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keFedTheme" id="{C973FF9E-D995-4875-BBD7-71311264CA6D}" vid="{6BEBFAB7-329F-495A-BFBE-D9FF3403FB88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5081</TotalTime>
  <Words>293</Words>
  <Application>Microsoft Office PowerPoint</Application>
  <PresentationFormat>On-screen Show (4:3)</PresentationFormat>
  <Paragraphs>37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Times New Roman</vt:lpstr>
      <vt:lpstr>Wingdings</vt:lpstr>
      <vt:lpstr>BikeFedTheme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LITTLE, WANDA L</dc:creator>
  <cp:lastModifiedBy>Little, Wanda L - DOT</cp:lastModifiedBy>
  <cp:revision>205</cp:revision>
  <dcterms:modified xsi:type="dcterms:W3CDTF">2021-03-23T15:30:33Z</dcterms:modified>
</cp:coreProperties>
</file>